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tmp" ContentType="image/png"/>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712" r:id="rId4"/>
  </p:sldMasterIdLst>
  <p:notesMasterIdLst>
    <p:notesMasterId r:id="rId60"/>
  </p:notesMasterIdLst>
  <p:sldIdLst>
    <p:sldId id="257" r:id="rId5"/>
    <p:sldId id="414" r:id="rId6"/>
    <p:sldId id="544" r:id="rId7"/>
    <p:sldId id="490" r:id="rId8"/>
    <p:sldId id="545" r:id="rId9"/>
    <p:sldId id="513" r:id="rId10"/>
    <p:sldId id="537" r:id="rId11"/>
    <p:sldId id="494" r:id="rId12"/>
    <p:sldId id="493" r:id="rId13"/>
    <p:sldId id="495" r:id="rId14"/>
    <p:sldId id="497" r:id="rId15"/>
    <p:sldId id="496" r:id="rId16"/>
    <p:sldId id="498" r:id="rId17"/>
    <p:sldId id="499" r:id="rId18"/>
    <p:sldId id="258" r:id="rId19"/>
    <p:sldId id="259" r:id="rId20"/>
    <p:sldId id="500" r:id="rId21"/>
    <p:sldId id="260" r:id="rId22"/>
    <p:sldId id="501" r:id="rId23"/>
    <p:sldId id="261" r:id="rId24"/>
    <p:sldId id="502" r:id="rId25"/>
    <p:sldId id="263" r:id="rId26"/>
    <p:sldId id="503" r:id="rId27"/>
    <p:sldId id="264" r:id="rId28"/>
    <p:sldId id="504" r:id="rId29"/>
    <p:sldId id="265" r:id="rId30"/>
    <p:sldId id="505" r:id="rId31"/>
    <p:sldId id="547" r:id="rId32"/>
    <p:sldId id="546" r:id="rId33"/>
    <p:sldId id="262" r:id="rId34"/>
    <p:sldId id="506" r:id="rId35"/>
    <p:sldId id="507" r:id="rId36"/>
    <p:sldId id="508" r:id="rId37"/>
    <p:sldId id="510" r:id="rId38"/>
    <p:sldId id="552" r:id="rId39"/>
    <p:sldId id="551" r:id="rId40"/>
    <p:sldId id="550" r:id="rId41"/>
    <p:sldId id="549" r:id="rId42"/>
    <p:sldId id="553" r:id="rId43"/>
    <p:sldId id="554" r:id="rId44"/>
    <p:sldId id="556" r:id="rId45"/>
    <p:sldId id="266" r:id="rId46"/>
    <p:sldId id="267" r:id="rId47"/>
    <p:sldId id="271" r:id="rId48"/>
    <p:sldId id="274" r:id="rId49"/>
    <p:sldId id="275" r:id="rId50"/>
    <p:sldId id="539" r:id="rId51"/>
    <p:sldId id="540" r:id="rId52"/>
    <p:sldId id="541" r:id="rId53"/>
    <p:sldId id="277" r:id="rId54"/>
    <p:sldId id="270" r:id="rId55"/>
    <p:sldId id="542" r:id="rId56"/>
    <p:sldId id="543" r:id="rId57"/>
    <p:sldId id="278" r:id="rId58"/>
    <p:sldId id="548" r:id="rId59"/>
  </p:sldIdLst>
  <p:sldSz cx="12192000" cy="6858000"/>
  <p:notesSz cx="6858000" cy="9144000"/>
  <p:custDataLst>
    <p:tags r:id="rId61"/>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ila D. Disque" initials="LDD" lastIdx="2" clrIdx="0">
    <p:extLst>
      <p:ext uri="{19B8F6BF-5375-455C-9EA6-DF929625EA0E}">
        <p15:presenceInfo xmlns:p15="http://schemas.microsoft.com/office/powerpoint/2012/main" userId="S::LDD@mtc.gov::52bcf8c2-3b55-4308-ab8d-73e859b5e9fe" providerId="AD"/>
      </p:ext>
    </p:extLst>
  </p:cmAuthor>
  <p:cmAuthor id="2" name="Nancy L. Prosser" initials="NLP" lastIdx="5" clrIdx="1">
    <p:extLst>
      <p:ext uri="{19B8F6BF-5375-455C-9EA6-DF929625EA0E}">
        <p15:presenceInfo xmlns:p15="http://schemas.microsoft.com/office/powerpoint/2012/main" userId="S::NLP@mtc.gov::f0a96bee-58cf-44a1-8fce-b533dcd7acf2" providerId="AD"/>
      </p:ext>
    </p:extLst>
  </p:cmAuthor>
  <p:cmAuthor id="3" name="Hecht" initials="HH" lastIdx="3" clrIdx="2">
    <p:extLst>
      <p:ext uri="{19B8F6BF-5375-455C-9EA6-DF929625EA0E}">
        <p15:presenceInfo xmlns:p15="http://schemas.microsoft.com/office/powerpoint/2012/main" userId="Hecht"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2CDE0"/>
    <a:srgbClr val="3B505F"/>
    <a:srgbClr val="1A1D2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990" autoAdjust="0"/>
    <p:restoredTop sz="79697" autoAdjust="0"/>
  </p:normalViewPr>
  <p:slideViewPr>
    <p:cSldViewPr snapToGrid="0">
      <p:cViewPr varScale="1">
        <p:scale>
          <a:sx n="88" d="100"/>
          <a:sy n="88" d="100"/>
        </p:scale>
        <p:origin x="240" y="62"/>
      </p:cViewPr>
      <p:guideLst/>
    </p:cSldViewPr>
  </p:slideViewPr>
  <p:notesTextViewPr>
    <p:cViewPr>
      <p:scale>
        <a:sx n="1" d="1"/>
        <a:sy n="1" d="1"/>
      </p:scale>
      <p:origin x="0" y="0"/>
    </p:cViewPr>
  </p:notesTextViewPr>
  <p:notesViewPr>
    <p:cSldViewPr snapToGrid="0">
      <p:cViewPr varScale="1">
        <p:scale>
          <a:sx n="65" d="100"/>
          <a:sy n="65" d="100"/>
        </p:scale>
        <p:origin x="3154" y="53"/>
      </p:cViewPr>
      <p:guideLst/>
    </p:cSldViewPr>
  </p:notes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2.xml"/><Relationship Id="rId21" Type="http://schemas.openxmlformats.org/officeDocument/2006/relationships/slide" Target="slides/slide17.xml"/><Relationship Id="rId34" Type="http://schemas.openxmlformats.org/officeDocument/2006/relationships/slide" Target="slides/slide30.xml"/><Relationship Id="rId42" Type="http://schemas.openxmlformats.org/officeDocument/2006/relationships/slide" Target="slides/slide38.xml"/><Relationship Id="rId47" Type="http://schemas.openxmlformats.org/officeDocument/2006/relationships/slide" Target="slides/slide43.xml"/><Relationship Id="rId50" Type="http://schemas.openxmlformats.org/officeDocument/2006/relationships/slide" Target="slides/slide46.xml"/><Relationship Id="rId55" Type="http://schemas.openxmlformats.org/officeDocument/2006/relationships/slide" Target="slides/slide51.xml"/><Relationship Id="rId63" Type="http://schemas.openxmlformats.org/officeDocument/2006/relationships/presProps" Target="presProps.xml"/><Relationship Id="rId7" Type="http://schemas.openxmlformats.org/officeDocument/2006/relationships/slide" Target="slides/slide3.xml"/><Relationship Id="rId2" Type="http://schemas.openxmlformats.org/officeDocument/2006/relationships/customXml" Target="../customXml/item2.xml"/><Relationship Id="rId16" Type="http://schemas.openxmlformats.org/officeDocument/2006/relationships/slide" Target="slides/slide12.xml"/><Relationship Id="rId29" Type="http://schemas.openxmlformats.org/officeDocument/2006/relationships/slide" Target="slides/slide25.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slide" Target="slides/slide33.xml"/><Relationship Id="rId40" Type="http://schemas.openxmlformats.org/officeDocument/2006/relationships/slide" Target="slides/slide36.xml"/><Relationship Id="rId45" Type="http://schemas.openxmlformats.org/officeDocument/2006/relationships/slide" Target="slides/slide41.xml"/><Relationship Id="rId53" Type="http://schemas.openxmlformats.org/officeDocument/2006/relationships/slide" Target="slides/slide49.xml"/><Relationship Id="rId58" Type="http://schemas.openxmlformats.org/officeDocument/2006/relationships/slide" Target="slides/slide54.xml"/><Relationship Id="rId66" Type="http://schemas.openxmlformats.org/officeDocument/2006/relationships/tableStyles" Target="tableStyles.xml"/><Relationship Id="rId5" Type="http://schemas.openxmlformats.org/officeDocument/2006/relationships/slide" Target="slides/slide1.xml"/><Relationship Id="rId61" Type="http://schemas.openxmlformats.org/officeDocument/2006/relationships/tags" Target="tags/tag1.xml"/><Relationship Id="rId19" Type="http://schemas.openxmlformats.org/officeDocument/2006/relationships/slide" Target="slides/slide1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slide" Target="slides/slide31.xml"/><Relationship Id="rId43" Type="http://schemas.openxmlformats.org/officeDocument/2006/relationships/slide" Target="slides/slide39.xml"/><Relationship Id="rId48" Type="http://schemas.openxmlformats.org/officeDocument/2006/relationships/slide" Target="slides/slide44.xml"/><Relationship Id="rId56" Type="http://schemas.openxmlformats.org/officeDocument/2006/relationships/slide" Target="slides/slide52.xml"/><Relationship Id="rId64" Type="http://schemas.openxmlformats.org/officeDocument/2006/relationships/viewProps" Target="viewProps.xml"/><Relationship Id="rId8" Type="http://schemas.openxmlformats.org/officeDocument/2006/relationships/slide" Target="slides/slide4.xml"/><Relationship Id="rId51" Type="http://schemas.openxmlformats.org/officeDocument/2006/relationships/slide" Target="slides/slide47.xml"/><Relationship Id="rId3" Type="http://schemas.openxmlformats.org/officeDocument/2006/relationships/customXml" Target="../customXml/item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slide" Target="slides/slide29.xml"/><Relationship Id="rId38" Type="http://schemas.openxmlformats.org/officeDocument/2006/relationships/slide" Target="slides/slide34.xml"/><Relationship Id="rId46" Type="http://schemas.openxmlformats.org/officeDocument/2006/relationships/slide" Target="slides/slide42.xml"/><Relationship Id="rId59" Type="http://schemas.openxmlformats.org/officeDocument/2006/relationships/slide" Target="slides/slide55.xml"/><Relationship Id="rId67" Type="http://schemas.microsoft.com/office/2016/11/relationships/changesInfo" Target="changesInfos/changesInfo1.xml"/><Relationship Id="rId20" Type="http://schemas.openxmlformats.org/officeDocument/2006/relationships/slide" Target="slides/slide16.xml"/><Relationship Id="rId41" Type="http://schemas.openxmlformats.org/officeDocument/2006/relationships/slide" Target="slides/slide37.xml"/><Relationship Id="rId54" Type="http://schemas.openxmlformats.org/officeDocument/2006/relationships/slide" Target="slides/slide50.xml"/><Relationship Id="rId62" Type="http://schemas.openxmlformats.org/officeDocument/2006/relationships/commentAuthors" Target="commentAuthors.xml"/><Relationship Id="rId1" Type="http://schemas.openxmlformats.org/officeDocument/2006/relationships/customXml" Target="../customXml/item1.xml"/><Relationship Id="rId6" Type="http://schemas.openxmlformats.org/officeDocument/2006/relationships/slide" Target="slides/slide2.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slide" Target="slides/slide32.xml"/><Relationship Id="rId49" Type="http://schemas.openxmlformats.org/officeDocument/2006/relationships/slide" Target="slides/slide45.xml"/><Relationship Id="rId57" Type="http://schemas.openxmlformats.org/officeDocument/2006/relationships/slide" Target="slides/slide53.xml"/><Relationship Id="rId10" Type="http://schemas.openxmlformats.org/officeDocument/2006/relationships/slide" Target="slides/slide6.xml"/><Relationship Id="rId31" Type="http://schemas.openxmlformats.org/officeDocument/2006/relationships/slide" Target="slides/slide27.xml"/><Relationship Id="rId44" Type="http://schemas.openxmlformats.org/officeDocument/2006/relationships/slide" Target="slides/slide40.xml"/><Relationship Id="rId52" Type="http://schemas.openxmlformats.org/officeDocument/2006/relationships/slide" Target="slides/slide48.xml"/><Relationship Id="rId60" Type="http://schemas.openxmlformats.org/officeDocument/2006/relationships/notesMaster" Target="notesMasters/notesMaster1.xml"/><Relationship Id="rId65"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slide" Target="slides/slide5.xml"/><Relationship Id="rId13" Type="http://schemas.openxmlformats.org/officeDocument/2006/relationships/slide" Target="slides/slide9.xml"/><Relationship Id="rId18" Type="http://schemas.openxmlformats.org/officeDocument/2006/relationships/slide" Target="slides/slide14.xml"/><Relationship Id="rId39" Type="http://schemas.openxmlformats.org/officeDocument/2006/relationships/slide" Target="slides/slide3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Helen Hecht" userId="5ff6dfe4-d92f-45a1-a5aa-593c044744ed" providerId="ADAL" clId="{BAA969BC-8081-4E2E-A845-406837EB6E6C}"/>
    <pc:docChg chg="undo custSel addSld delSld modSld sldOrd">
      <pc:chgData name="Helen Hecht" userId="5ff6dfe4-d92f-45a1-a5aa-593c044744ed" providerId="ADAL" clId="{BAA969BC-8081-4E2E-A845-406837EB6E6C}" dt="2024-03-19T16:14:32.424" v="1664" actId="20577"/>
      <pc:docMkLst>
        <pc:docMk/>
      </pc:docMkLst>
      <pc:sldChg chg="modSp mod">
        <pc:chgData name="Helen Hecht" userId="5ff6dfe4-d92f-45a1-a5aa-593c044744ed" providerId="ADAL" clId="{BAA969BC-8081-4E2E-A845-406837EB6E6C}" dt="2024-03-19T15:59:05.244" v="1489" actId="20577"/>
        <pc:sldMkLst>
          <pc:docMk/>
          <pc:sldMk cId="3203080080" sldId="259"/>
        </pc:sldMkLst>
        <pc:spChg chg="mod">
          <ac:chgData name="Helen Hecht" userId="5ff6dfe4-d92f-45a1-a5aa-593c044744ed" providerId="ADAL" clId="{BAA969BC-8081-4E2E-A845-406837EB6E6C}" dt="2024-03-19T15:59:05.244" v="1489" actId="20577"/>
          <ac:spMkLst>
            <pc:docMk/>
            <pc:sldMk cId="3203080080" sldId="259"/>
            <ac:spMk id="6" creationId="{E064EC5B-4DC9-DDE2-6905-432DAB7259C0}"/>
          </ac:spMkLst>
        </pc:spChg>
      </pc:sldChg>
      <pc:sldChg chg="modSp mod">
        <pc:chgData name="Helen Hecht" userId="5ff6dfe4-d92f-45a1-a5aa-593c044744ed" providerId="ADAL" clId="{BAA969BC-8081-4E2E-A845-406837EB6E6C}" dt="2024-03-19T15:59:37.356" v="1493" actId="20577"/>
        <pc:sldMkLst>
          <pc:docMk/>
          <pc:sldMk cId="2218989442" sldId="260"/>
        </pc:sldMkLst>
        <pc:spChg chg="mod">
          <ac:chgData name="Helen Hecht" userId="5ff6dfe4-d92f-45a1-a5aa-593c044744ed" providerId="ADAL" clId="{BAA969BC-8081-4E2E-A845-406837EB6E6C}" dt="2024-03-19T15:59:37.356" v="1493" actId="20577"/>
          <ac:spMkLst>
            <pc:docMk/>
            <pc:sldMk cId="2218989442" sldId="260"/>
            <ac:spMk id="6" creationId="{6AF8FE67-0DF2-87E5-2C40-80F01CE96C79}"/>
          </ac:spMkLst>
        </pc:spChg>
      </pc:sldChg>
      <pc:sldChg chg="modSp mod">
        <pc:chgData name="Helen Hecht" userId="5ff6dfe4-d92f-45a1-a5aa-593c044744ed" providerId="ADAL" clId="{BAA969BC-8081-4E2E-A845-406837EB6E6C}" dt="2024-03-19T16:00:29.600" v="1498" actId="20577"/>
        <pc:sldMkLst>
          <pc:docMk/>
          <pc:sldMk cId="4078031054" sldId="261"/>
        </pc:sldMkLst>
        <pc:spChg chg="mod">
          <ac:chgData name="Helen Hecht" userId="5ff6dfe4-d92f-45a1-a5aa-593c044744ed" providerId="ADAL" clId="{BAA969BC-8081-4E2E-A845-406837EB6E6C}" dt="2024-03-19T16:00:29.600" v="1498" actId="20577"/>
          <ac:spMkLst>
            <pc:docMk/>
            <pc:sldMk cId="4078031054" sldId="261"/>
            <ac:spMk id="6" creationId="{6AF8FE67-0DF2-87E5-2C40-80F01CE96C79}"/>
          </ac:spMkLst>
        </pc:spChg>
      </pc:sldChg>
      <pc:sldChg chg="modSp mod">
        <pc:chgData name="Helen Hecht" userId="5ff6dfe4-d92f-45a1-a5aa-593c044744ed" providerId="ADAL" clId="{BAA969BC-8081-4E2E-A845-406837EB6E6C}" dt="2024-03-19T16:01:32.788" v="1521" actId="20577"/>
        <pc:sldMkLst>
          <pc:docMk/>
          <pc:sldMk cId="2164024063" sldId="264"/>
        </pc:sldMkLst>
        <pc:spChg chg="mod">
          <ac:chgData name="Helen Hecht" userId="5ff6dfe4-d92f-45a1-a5aa-593c044744ed" providerId="ADAL" clId="{BAA969BC-8081-4E2E-A845-406837EB6E6C}" dt="2024-03-19T16:01:32.788" v="1521" actId="20577"/>
          <ac:spMkLst>
            <pc:docMk/>
            <pc:sldMk cId="2164024063" sldId="264"/>
            <ac:spMk id="6" creationId="{6AF8FE67-0DF2-87E5-2C40-80F01CE96C79}"/>
          </ac:spMkLst>
        </pc:spChg>
      </pc:sldChg>
      <pc:sldChg chg="modSp mod">
        <pc:chgData name="Helen Hecht" userId="5ff6dfe4-d92f-45a1-a5aa-593c044744ed" providerId="ADAL" clId="{BAA969BC-8081-4E2E-A845-406837EB6E6C}" dt="2024-03-19T15:34:47.950" v="991" actId="20577"/>
        <pc:sldMkLst>
          <pc:docMk/>
          <pc:sldMk cId="1422793024" sldId="270"/>
        </pc:sldMkLst>
        <pc:spChg chg="mod">
          <ac:chgData name="Helen Hecht" userId="5ff6dfe4-d92f-45a1-a5aa-593c044744ed" providerId="ADAL" clId="{BAA969BC-8081-4E2E-A845-406837EB6E6C}" dt="2024-03-19T15:34:32.083" v="986" actId="20577"/>
          <ac:spMkLst>
            <pc:docMk/>
            <pc:sldMk cId="1422793024" sldId="270"/>
            <ac:spMk id="3" creationId="{199BCB6B-B0F7-6A23-13CF-F14D957B8DE8}"/>
          </ac:spMkLst>
        </pc:spChg>
        <pc:spChg chg="mod">
          <ac:chgData name="Helen Hecht" userId="5ff6dfe4-d92f-45a1-a5aa-593c044744ed" providerId="ADAL" clId="{BAA969BC-8081-4E2E-A845-406837EB6E6C}" dt="2024-03-19T15:34:37.368" v="987" actId="20577"/>
          <ac:spMkLst>
            <pc:docMk/>
            <pc:sldMk cId="1422793024" sldId="270"/>
            <ac:spMk id="68" creationId="{0C7A3D14-55EE-552A-1A96-935B287ADE0E}"/>
          </ac:spMkLst>
        </pc:spChg>
        <pc:spChg chg="mod">
          <ac:chgData name="Helen Hecht" userId="5ff6dfe4-d92f-45a1-a5aa-593c044744ed" providerId="ADAL" clId="{BAA969BC-8081-4E2E-A845-406837EB6E6C}" dt="2024-03-19T15:34:47.950" v="991" actId="20577"/>
          <ac:spMkLst>
            <pc:docMk/>
            <pc:sldMk cId="1422793024" sldId="270"/>
            <ac:spMk id="69" creationId="{F75FAF7C-5112-C7C4-311A-933887B6B2AA}"/>
          </ac:spMkLst>
        </pc:spChg>
        <pc:spChg chg="mod">
          <ac:chgData name="Helen Hecht" userId="5ff6dfe4-d92f-45a1-a5aa-593c044744ed" providerId="ADAL" clId="{BAA969BC-8081-4E2E-A845-406837EB6E6C}" dt="2024-03-19T15:34:41.836" v="988" actId="20577"/>
          <ac:spMkLst>
            <pc:docMk/>
            <pc:sldMk cId="1422793024" sldId="270"/>
            <ac:spMk id="70" creationId="{04DF7892-23A0-C0F0-A237-724B53D413EE}"/>
          </ac:spMkLst>
        </pc:spChg>
      </pc:sldChg>
      <pc:sldChg chg="modSp mod">
        <pc:chgData name="Helen Hecht" userId="5ff6dfe4-d92f-45a1-a5aa-593c044744ed" providerId="ADAL" clId="{BAA969BC-8081-4E2E-A845-406837EB6E6C}" dt="2024-03-19T15:36:11.592" v="1003" actId="1076"/>
        <pc:sldMkLst>
          <pc:docMk/>
          <pc:sldMk cId="2845582492" sldId="275"/>
        </pc:sldMkLst>
        <pc:spChg chg="mod">
          <ac:chgData name="Helen Hecht" userId="5ff6dfe4-d92f-45a1-a5aa-593c044744ed" providerId="ADAL" clId="{BAA969BC-8081-4E2E-A845-406837EB6E6C}" dt="2024-03-19T15:33:09.271" v="955" actId="20577"/>
          <ac:spMkLst>
            <pc:docMk/>
            <pc:sldMk cId="2845582492" sldId="275"/>
            <ac:spMk id="4" creationId="{47C68F20-345C-C989-8B9C-D69805AD3394}"/>
          </ac:spMkLst>
        </pc:spChg>
        <pc:spChg chg="mod">
          <ac:chgData name="Helen Hecht" userId="5ff6dfe4-d92f-45a1-a5aa-593c044744ed" providerId="ADAL" clId="{BAA969BC-8081-4E2E-A845-406837EB6E6C}" dt="2024-03-19T15:36:11.592" v="1003" actId="1076"/>
          <ac:spMkLst>
            <pc:docMk/>
            <pc:sldMk cId="2845582492" sldId="275"/>
            <ac:spMk id="69" creationId="{F75FAF7C-5112-C7C4-311A-933887B6B2AA}"/>
          </ac:spMkLst>
        </pc:spChg>
      </pc:sldChg>
      <pc:sldChg chg="modSp mod">
        <pc:chgData name="Helen Hecht" userId="5ff6dfe4-d92f-45a1-a5aa-593c044744ed" providerId="ADAL" clId="{BAA969BC-8081-4E2E-A845-406837EB6E6C}" dt="2024-03-19T15:34:23.612" v="985" actId="20577"/>
        <pc:sldMkLst>
          <pc:docMk/>
          <pc:sldMk cId="2136663829" sldId="277"/>
        </pc:sldMkLst>
        <pc:spChg chg="mod">
          <ac:chgData name="Helen Hecht" userId="5ff6dfe4-d92f-45a1-a5aa-593c044744ed" providerId="ADAL" clId="{BAA969BC-8081-4E2E-A845-406837EB6E6C}" dt="2024-03-19T15:34:11.952" v="983" actId="20577"/>
          <ac:spMkLst>
            <pc:docMk/>
            <pc:sldMk cId="2136663829" sldId="277"/>
            <ac:spMk id="3" creationId="{592B1817-D209-68AE-D9EE-CC1BEE6637BF}"/>
          </ac:spMkLst>
        </pc:spChg>
        <pc:spChg chg="mod">
          <ac:chgData name="Helen Hecht" userId="5ff6dfe4-d92f-45a1-a5aa-593c044744ed" providerId="ADAL" clId="{BAA969BC-8081-4E2E-A845-406837EB6E6C}" dt="2024-03-19T15:34:18.769" v="984" actId="20577"/>
          <ac:spMkLst>
            <pc:docMk/>
            <pc:sldMk cId="2136663829" sldId="277"/>
            <ac:spMk id="68" creationId="{0C7A3D14-55EE-552A-1A96-935B287ADE0E}"/>
          </ac:spMkLst>
        </pc:spChg>
        <pc:spChg chg="mod">
          <ac:chgData name="Helen Hecht" userId="5ff6dfe4-d92f-45a1-a5aa-593c044744ed" providerId="ADAL" clId="{BAA969BC-8081-4E2E-A845-406837EB6E6C}" dt="2024-03-19T15:34:23.612" v="985" actId="20577"/>
          <ac:spMkLst>
            <pc:docMk/>
            <pc:sldMk cId="2136663829" sldId="277"/>
            <ac:spMk id="69" creationId="{F75FAF7C-5112-C7C4-311A-933887B6B2AA}"/>
          </ac:spMkLst>
        </pc:spChg>
      </pc:sldChg>
      <pc:sldChg chg="modSp mod">
        <pc:chgData name="Helen Hecht" userId="5ff6dfe4-d92f-45a1-a5aa-593c044744ed" providerId="ADAL" clId="{BAA969BC-8081-4E2E-A845-406837EB6E6C}" dt="2024-03-19T16:13:20.468" v="1653" actId="1035"/>
        <pc:sldMkLst>
          <pc:docMk/>
          <pc:sldMk cId="406125614" sldId="278"/>
        </pc:sldMkLst>
        <pc:spChg chg="mod">
          <ac:chgData name="Helen Hecht" userId="5ff6dfe4-d92f-45a1-a5aa-593c044744ed" providerId="ADAL" clId="{BAA969BC-8081-4E2E-A845-406837EB6E6C}" dt="2024-03-19T16:13:20.468" v="1653" actId="1035"/>
          <ac:spMkLst>
            <pc:docMk/>
            <pc:sldMk cId="406125614" sldId="278"/>
            <ac:spMk id="3" creationId="{199BCB6B-B0F7-6A23-13CF-F14D957B8DE8}"/>
          </ac:spMkLst>
        </pc:spChg>
        <pc:spChg chg="mod">
          <ac:chgData name="Helen Hecht" userId="5ff6dfe4-d92f-45a1-a5aa-593c044744ed" providerId="ADAL" clId="{BAA969BC-8081-4E2E-A845-406837EB6E6C}" dt="2024-03-19T15:35:29.770" v="999" actId="20577"/>
          <ac:spMkLst>
            <pc:docMk/>
            <pc:sldMk cId="406125614" sldId="278"/>
            <ac:spMk id="68" creationId="{0C7A3D14-55EE-552A-1A96-935B287ADE0E}"/>
          </ac:spMkLst>
        </pc:spChg>
        <pc:spChg chg="mod">
          <ac:chgData name="Helen Hecht" userId="5ff6dfe4-d92f-45a1-a5aa-593c044744ed" providerId="ADAL" clId="{BAA969BC-8081-4E2E-A845-406837EB6E6C}" dt="2024-03-19T15:35:43.706" v="1001" actId="20577"/>
          <ac:spMkLst>
            <pc:docMk/>
            <pc:sldMk cId="406125614" sldId="278"/>
            <ac:spMk id="69" creationId="{F75FAF7C-5112-C7C4-311A-933887B6B2AA}"/>
          </ac:spMkLst>
        </pc:spChg>
        <pc:spChg chg="mod">
          <ac:chgData name="Helen Hecht" userId="5ff6dfe4-d92f-45a1-a5aa-593c044744ed" providerId="ADAL" clId="{BAA969BC-8081-4E2E-A845-406837EB6E6C}" dt="2024-03-19T15:35:38.894" v="1000" actId="20577"/>
          <ac:spMkLst>
            <pc:docMk/>
            <pc:sldMk cId="406125614" sldId="278"/>
            <ac:spMk id="70" creationId="{04DF7892-23A0-C0F0-A237-724B53D413EE}"/>
          </ac:spMkLst>
        </pc:spChg>
      </pc:sldChg>
      <pc:sldChg chg="del">
        <pc:chgData name="Helen Hecht" userId="5ff6dfe4-d92f-45a1-a5aa-593c044744ed" providerId="ADAL" clId="{BAA969BC-8081-4E2E-A845-406837EB6E6C}" dt="2024-03-19T15:25:46.834" v="802" actId="47"/>
        <pc:sldMkLst>
          <pc:docMk/>
          <pc:sldMk cId="2215698402" sldId="279"/>
        </pc:sldMkLst>
      </pc:sldChg>
      <pc:sldChg chg="modSp del mod">
        <pc:chgData name="Helen Hecht" userId="5ff6dfe4-d92f-45a1-a5aa-593c044744ed" providerId="ADAL" clId="{BAA969BC-8081-4E2E-A845-406837EB6E6C}" dt="2024-03-19T15:26:33.006" v="810" actId="47"/>
        <pc:sldMkLst>
          <pc:docMk/>
          <pc:sldMk cId="4017354134" sldId="280"/>
        </pc:sldMkLst>
        <pc:spChg chg="mod">
          <ac:chgData name="Helen Hecht" userId="5ff6dfe4-d92f-45a1-a5aa-593c044744ed" providerId="ADAL" clId="{BAA969BC-8081-4E2E-A845-406837EB6E6C}" dt="2024-03-19T15:25:18.534" v="793" actId="21"/>
          <ac:spMkLst>
            <pc:docMk/>
            <pc:sldMk cId="4017354134" sldId="280"/>
            <ac:spMk id="3" creationId="{F5D1F084-65CF-27B6-C053-38B929DB648E}"/>
          </ac:spMkLst>
        </pc:spChg>
      </pc:sldChg>
      <pc:sldChg chg="modSp mod">
        <pc:chgData name="Helen Hecht" userId="5ff6dfe4-d92f-45a1-a5aa-593c044744ed" providerId="ADAL" clId="{BAA969BC-8081-4E2E-A845-406837EB6E6C}" dt="2024-03-19T15:14:09.853" v="5" actId="20577"/>
        <pc:sldMkLst>
          <pc:docMk/>
          <pc:sldMk cId="517927574" sldId="494"/>
        </pc:sldMkLst>
        <pc:spChg chg="mod">
          <ac:chgData name="Helen Hecht" userId="5ff6dfe4-d92f-45a1-a5aa-593c044744ed" providerId="ADAL" clId="{BAA969BC-8081-4E2E-A845-406837EB6E6C}" dt="2024-03-19T15:14:09.853" v="5" actId="20577"/>
          <ac:spMkLst>
            <pc:docMk/>
            <pc:sldMk cId="517927574" sldId="494"/>
            <ac:spMk id="3" creationId="{525EA5D0-BC1D-1F68-9B82-3228CD49C6B2}"/>
          </ac:spMkLst>
        </pc:spChg>
      </pc:sldChg>
      <pc:sldChg chg="modSp mod">
        <pc:chgData name="Helen Hecht" userId="5ff6dfe4-d92f-45a1-a5aa-593c044744ed" providerId="ADAL" clId="{BAA969BC-8081-4E2E-A845-406837EB6E6C}" dt="2024-03-19T15:43:16.983" v="1486" actId="20577"/>
        <pc:sldMkLst>
          <pc:docMk/>
          <pc:sldMk cId="776261514" sldId="496"/>
        </pc:sldMkLst>
        <pc:spChg chg="mod">
          <ac:chgData name="Helen Hecht" userId="5ff6dfe4-d92f-45a1-a5aa-593c044744ed" providerId="ADAL" clId="{BAA969BC-8081-4E2E-A845-406837EB6E6C}" dt="2024-03-19T15:43:16.983" v="1486" actId="20577"/>
          <ac:spMkLst>
            <pc:docMk/>
            <pc:sldMk cId="776261514" sldId="496"/>
            <ac:spMk id="7" creationId="{22CF0BE3-2EE3-59E4-26C2-397A4F6A442E}"/>
          </ac:spMkLst>
        </pc:spChg>
      </pc:sldChg>
      <pc:sldChg chg="modSp mod">
        <pc:chgData name="Helen Hecht" userId="5ff6dfe4-d92f-45a1-a5aa-593c044744ed" providerId="ADAL" clId="{BAA969BC-8081-4E2E-A845-406837EB6E6C}" dt="2024-03-19T15:43:00.975" v="1472" actId="20577"/>
        <pc:sldMkLst>
          <pc:docMk/>
          <pc:sldMk cId="3538639965" sldId="498"/>
        </pc:sldMkLst>
        <pc:spChg chg="mod">
          <ac:chgData name="Helen Hecht" userId="5ff6dfe4-d92f-45a1-a5aa-593c044744ed" providerId="ADAL" clId="{BAA969BC-8081-4E2E-A845-406837EB6E6C}" dt="2024-03-19T15:43:00.975" v="1472" actId="20577"/>
          <ac:spMkLst>
            <pc:docMk/>
            <pc:sldMk cId="3538639965" sldId="498"/>
            <ac:spMk id="7" creationId="{0729CEC1-8577-3800-CB67-68ED9F9731FD}"/>
          </ac:spMkLst>
        </pc:spChg>
      </pc:sldChg>
      <pc:sldChg chg="modSp">
        <pc:chgData name="Helen Hecht" userId="5ff6dfe4-d92f-45a1-a5aa-593c044744ed" providerId="ADAL" clId="{BAA969BC-8081-4E2E-A845-406837EB6E6C}" dt="2024-03-19T15:43:06.456" v="1479" actId="20577"/>
        <pc:sldMkLst>
          <pc:docMk/>
          <pc:sldMk cId="689644537" sldId="499"/>
        </pc:sldMkLst>
        <pc:graphicFrameChg chg="mod">
          <ac:chgData name="Helen Hecht" userId="5ff6dfe4-d92f-45a1-a5aa-593c044744ed" providerId="ADAL" clId="{BAA969BC-8081-4E2E-A845-406837EB6E6C}" dt="2024-03-19T15:43:06.456" v="1479" actId="20577"/>
          <ac:graphicFrameMkLst>
            <pc:docMk/>
            <pc:sldMk cId="689644537" sldId="499"/>
            <ac:graphicFrameMk id="3" creationId="{593C5C97-2683-8001-8727-8185E2B73BEE}"/>
          </ac:graphicFrameMkLst>
        </pc:graphicFrameChg>
        <pc:graphicFrameChg chg="mod">
          <ac:chgData name="Helen Hecht" userId="5ff6dfe4-d92f-45a1-a5aa-593c044744ed" providerId="ADAL" clId="{BAA969BC-8081-4E2E-A845-406837EB6E6C}" dt="2024-03-19T15:41:23.380" v="1395" actId="20577"/>
          <ac:graphicFrameMkLst>
            <pc:docMk/>
            <pc:sldMk cId="689644537" sldId="499"/>
            <ac:graphicFrameMk id="4" creationId="{004FA1F0-B0F1-2F1A-EAF1-0834A7FFAA1B}"/>
          </ac:graphicFrameMkLst>
        </pc:graphicFrameChg>
      </pc:sldChg>
      <pc:sldChg chg="modSp mod">
        <pc:chgData name="Helen Hecht" userId="5ff6dfe4-d92f-45a1-a5aa-593c044744ed" providerId="ADAL" clId="{BAA969BC-8081-4E2E-A845-406837EB6E6C}" dt="2024-03-19T15:59:16.890" v="1492" actId="20577"/>
        <pc:sldMkLst>
          <pc:docMk/>
          <pc:sldMk cId="1782334894" sldId="500"/>
        </pc:sldMkLst>
        <pc:spChg chg="mod">
          <ac:chgData name="Helen Hecht" userId="5ff6dfe4-d92f-45a1-a5aa-593c044744ed" providerId="ADAL" clId="{BAA969BC-8081-4E2E-A845-406837EB6E6C}" dt="2024-03-19T15:59:16.890" v="1492" actId="20577"/>
          <ac:spMkLst>
            <pc:docMk/>
            <pc:sldMk cId="1782334894" sldId="500"/>
            <ac:spMk id="6" creationId="{E064EC5B-4DC9-DDE2-6905-432DAB7259C0}"/>
          </ac:spMkLst>
        </pc:spChg>
      </pc:sldChg>
      <pc:sldChg chg="modSp mod">
        <pc:chgData name="Helen Hecht" userId="5ff6dfe4-d92f-45a1-a5aa-593c044744ed" providerId="ADAL" clId="{BAA969BC-8081-4E2E-A845-406837EB6E6C}" dt="2024-03-19T15:59:54.194" v="1494" actId="20577"/>
        <pc:sldMkLst>
          <pc:docMk/>
          <pc:sldMk cId="1931085784" sldId="501"/>
        </pc:sldMkLst>
        <pc:spChg chg="mod">
          <ac:chgData name="Helen Hecht" userId="5ff6dfe4-d92f-45a1-a5aa-593c044744ed" providerId="ADAL" clId="{BAA969BC-8081-4E2E-A845-406837EB6E6C}" dt="2024-03-19T15:59:54.194" v="1494" actId="20577"/>
          <ac:spMkLst>
            <pc:docMk/>
            <pc:sldMk cId="1931085784" sldId="501"/>
            <ac:spMk id="7" creationId="{09DA35E3-869C-1F9B-56D3-5667208E723F}"/>
          </ac:spMkLst>
        </pc:spChg>
      </pc:sldChg>
      <pc:sldChg chg="modSp mod">
        <pc:chgData name="Helen Hecht" userId="5ff6dfe4-d92f-45a1-a5aa-593c044744ed" providerId="ADAL" clId="{BAA969BC-8081-4E2E-A845-406837EB6E6C}" dt="2024-03-19T16:00:36.400" v="1507" actId="20577"/>
        <pc:sldMkLst>
          <pc:docMk/>
          <pc:sldMk cId="2421340441" sldId="502"/>
        </pc:sldMkLst>
        <pc:spChg chg="mod">
          <ac:chgData name="Helen Hecht" userId="5ff6dfe4-d92f-45a1-a5aa-593c044744ed" providerId="ADAL" clId="{BAA969BC-8081-4E2E-A845-406837EB6E6C}" dt="2024-03-19T16:00:36.400" v="1507" actId="20577"/>
          <ac:spMkLst>
            <pc:docMk/>
            <pc:sldMk cId="2421340441" sldId="502"/>
            <ac:spMk id="6" creationId="{6AF8FE67-0DF2-87E5-2C40-80F01CE96C79}"/>
          </ac:spMkLst>
        </pc:spChg>
      </pc:sldChg>
      <pc:sldChg chg="modSp mod">
        <pc:chgData name="Helen Hecht" userId="5ff6dfe4-d92f-45a1-a5aa-593c044744ed" providerId="ADAL" clId="{BAA969BC-8081-4E2E-A845-406837EB6E6C}" dt="2024-03-19T16:01:39.029" v="1533" actId="20577"/>
        <pc:sldMkLst>
          <pc:docMk/>
          <pc:sldMk cId="891835556" sldId="504"/>
        </pc:sldMkLst>
        <pc:spChg chg="mod">
          <ac:chgData name="Helen Hecht" userId="5ff6dfe4-d92f-45a1-a5aa-593c044744ed" providerId="ADAL" clId="{BAA969BC-8081-4E2E-A845-406837EB6E6C}" dt="2024-03-19T16:01:39.029" v="1533" actId="20577"/>
          <ac:spMkLst>
            <pc:docMk/>
            <pc:sldMk cId="891835556" sldId="504"/>
            <ac:spMk id="4" creationId="{134AB4DE-33E7-3DE7-CB5D-39F5C7D9AF28}"/>
          </ac:spMkLst>
        </pc:spChg>
      </pc:sldChg>
      <pc:sldChg chg="del">
        <pc:chgData name="Helen Hecht" userId="5ff6dfe4-d92f-45a1-a5aa-593c044744ed" providerId="ADAL" clId="{BAA969BC-8081-4E2E-A845-406837EB6E6C}" dt="2024-03-19T15:25:49.198" v="803" actId="47"/>
        <pc:sldMkLst>
          <pc:docMk/>
          <pc:sldMk cId="760787444" sldId="509"/>
        </pc:sldMkLst>
      </pc:sldChg>
      <pc:sldChg chg="modSp mod">
        <pc:chgData name="Helen Hecht" userId="5ff6dfe4-d92f-45a1-a5aa-593c044744ed" providerId="ADAL" clId="{BAA969BC-8081-4E2E-A845-406837EB6E6C}" dt="2024-03-19T15:26:05.643" v="805" actId="27636"/>
        <pc:sldMkLst>
          <pc:docMk/>
          <pc:sldMk cId="2198669774" sldId="510"/>
        </pc:sldMkLst>
        <pc:spChg chg="mod">
          <ac:chgData name="Helen Hecht" userId="5ff6dfe4-d92f-45a1-a5aa-593c044744ed" providerId="ADAL" clId="{BAA969BC-8081-4E2E-A845-406837EB6E6C}" dt="2024-03-19T15:26:05.643" v="805" actId="27636"/>
          <ac:spMkLst>
            <pc:docMk/>
            <pc:sldMk cId="2198669774" sldId="510"/>
            <ac:spMk id="3" creationId="{F5D1F084-65CF-27B6-C053-38B929DB648E}"/>
          </ac:spMkLst>
        </pc:spChg>
      </pc:sldChg>
      <pc:sldChg chg="modSp del mod">
        <pc:chgData name="Helen Hecht" userId="5ff6dfe4-d92f-45a1-a5aa-593c044744ed" providerId="ADAL" clId="{BAA969BC-8081-4E2E-A845-406837EB6E6C}" dt="2024-03-19T15:27:09.105" v="812" actId="47"/>
        <pc:sldMkLst>
          <pc:docMk/>
          <pc:sldMk cId="2014991007" sldId="511"/>
        </pc:sldMkLst>
        <pc:spChg chg="mod">
          <ac:chgData name="Helen Hecht" userId="5ff6dfe4-d92f-45a1-a5aa-593c044744ed" providerId="ADAL" clId="{BAA969BC-8081-4E2E-A845-406837EB6E6C}" dt="2024-03-19T15:26:48.729" v="811" actId="11"/>
          <ac:spMkLst>
            <pc:docMk/>
            <pc:sldMk cId="2014991007" sldId="511"/>
            <ac:spMk id="3" creationId="{F5D1F084-65CF-27B6-C053-38B929DB648E}"/>
          </ac:spMkLst>
        </pc:spChg>
      </pc:sldChg>
      <pc:sldChg chg="modSp add del mod">
        <pc:chgData name="Helen Hecht" userId="5ff6dfe4-d92f-45a1-a5aa-593c044744ed" providerId="ADAL" clId="{BAA969BC-8081-4E2E-A845-406837EB6E6C}" dt="2024-03-19T15:28:56.961" v="828" actId="47"/>
        <pc:sldMkLst>
          <pc:docMk/>
          <pc:sldMk cId="3714717242" sldId="512"/>
        </pc:sldMkLst>
        <pc:spChg chg="mod">
          <ac:chgData name="Helen Hecht" userId="5ff6dfe4-d92f-45a1-a5aa-593c044744ed" providerId="ADAL" clId="{BAA969BC-8081-4E2E-A845-406837EB6E6C}" dt="2024-03-19T15:24:24.868" v="792" actId="27636"/>
          <ac:spMkLst>
            <pc:docMk/>
            <pc:sldMk cId="3714717242" sldId="512"/>
            <ac:spMk id="3" creationId="{F5D1F084-65CF-27B6-C053-38B929DB648E}"/>
          </ac:spMkLst>
        </pc:spChg>
      </pc:sldChg>
      <pc:sldChg chg="modSp mod">
        <pc:chgData name="Helen Hecht" userId="5ff6dfe4-d92f-45a1-a5aa-593c044744ed" providerId="ADAL" clId="{BAA969BC-8081-4E2E-A845-406837EB6E6C}" dt="2024-03-19T15:36:02.604" v="1002" actId="1076"/>
        <pc:sldMkLst>
          <pc:docMk/>
          <pc:sldMk cId="189940047" sldId="539"/>
        </pc:sldMkLst>
        <pc:spChg chg="mod">
          <ac:chgData name="Helen Hecht" userId="5ff6dfe4-d92f-45a1-a5aa-593c044744ed" providerId="ADAL" clId="{BAA969BC-8081-4E2E-A845-406837EB6E6C}" dt="2024-03-19T15:33:21.601" v="964" actId="20577"/>
          <ac:spMkLst>
            <pc:docMk/>
            <pc:sldMk cId="189940047" sldId="539"/>
            <ac:spMk id="2" creationId="{24F7882A-9438-2B3C-95E2-DDF83344549A}"/>
          </ac:spMkLst>
        </pc:spChg>
        <pc:spChg chg="mod">
          <ac:chgData name="Helen Hecht" userId="5ff6dfe4-d92f-45a1-a5aa-593c044744ed" providerId="ADAL" clId="{BAA969BC-8081-4E2E-A845-406837EB6E6C}" dt="2024-03-19T15:36:02.604" v="1002" actId="1076"/>
          <ac:spMkLst>
            <pc:docMk/>
            <pc:sldMk cId="189940047" sldId="539"/>
            <ac:spMk id="69" creationId="{F75FAF7C-5112-C7C4-311A-933887B6B2AA}"/>
          </ac:spMkLst>
        </pc:spChg>
      </pc:sldChg>
      <pc:sldChg chg="modSp mod">
        <pc:chgData name="Helen Hecht" userId="5ff6dfe4-d92f-45a1-a5aa-593c044744ed" providerId="ADAL" clId="{BAA969BC-8081-4E2E-A845-406837EB6E6C}" dt="2024-03-19T16:06:45.889" v="1572" actId="20577"/>
        <pc:sldMkLst>
          <pc:docMk/>
          <pc:sldMk cId="3099676754" sldId="540"/>
        </pc:sldMkLst>
        <pc:spChg chg="mod">
          <ac:chgData name="Helen Hecht" userId="5ff6dfe4-d92f-45a1-a5aa-593c044744ed" providerId="ADAL" clId="{BAA969BC-8081-4E2E-A845-406837EB6E6C}" dt="2024-03-19T15:33:28.896" v="973" actId="20577"/>
          <ac:spMkLst>
            <pc:docMk/>
            <pc:sldMk cId="3099676754" sldId="540"/>
            <ac:spMk id="2" creationId="{75F91236-AE52-663A-EFD7-11B7E926E92E}"/>
          </ac:spMkLst>
        </pc:spChg>
        <pc:spChg chg="mod">
          <ac:chgData name="Helen Hecht" userId="5ff6dfe4-d92f-45a1-a5aa-593c044744ed" providerId="ADAL" clId="{BAA969BC-8081-4E2E-A845-406837EB6E6C}" dt="2024-03-19T16:06:45.889" v="1572" actId="20577"/>
          <ac:spMkLst>
            <pc:docMk/>
            <pc:sldMk cId="3099676754" sldId="540"/>
            <ac:spMk id="11" creationId="{A5080BD1-C5A2-68EC-918D-2F8124E707BD}"/>
          </ac:spMkLst>
        </pc:spChg>
        <pc:spChg chg="mod">
          <ac:chgData name="Helen Hecht" userId="5ff6dfe4-d92f-45a1-a5aa-593c044744ed" providerId="ADAL" clId="{BAA969BC-8081-4E2E-A845-406837EB6E6C}" dt="2024-03-19T15:36:19.496" v="1004" actId="1076"/>
          <ac:spMkLst>
            <pc:docMk/>
            <pc:sldMk cId="3099676754" sldId="540"/>
            <ac:spMk id="69" creationId="{F75FAF7C-5112-C7C4-311A-933887B6B2AA}"/>
          </ac:spMkLst>
        </pc:spChg>
      </pc:sldChg>
      <pc:sldChg chg="modSp mod">
        <pc:chgData name="Helen Hecht" userId="5ff6dfe4-d92f-45a1-a5aa-593c044744ed" providerId="ADAL" clId="{BAA969BC-8081-4E2E-A845-406837EB6E6C}" dt="2024-03-19T16:06:59.139" v="1573" actId="20577"/>
        <pc:sldMkLst>
          <pc:docMk/>
          <pc:sldMk cId="2901372748" sldId="541"/>
        </pc:sldMkLst>
        <pc:spChg chg="mod">
          <ac:chgData name="Helen Hecht" userId="5ff6dfe4-d92f-45a1-a5aa-593c044744ed" providerId="ADAL" clId="{BAA969BC-8081-4E2E-A845-406837EB6E6C}" dt="2024-03-19T15:33:36.750" v="982" actId="20577"/>
          <ac:spMkLst>
            <pc:docMk/>
            <pc:sldMk cId="2901372748" sldId="541"/>
            <ac:spMk id="2" creationId="{2F2241CA-4FE1-5031-C22A-5D45CB18EB61}"/>
          </ac:spMkLst>
        </pc:spChg>
        <pc:spChg chg="mod">
          <ac:chgData name="Helen Hecht" userId="5ff6dfe4-d92f-45a1-a5aa-593c044744ed" providerId="ADAL" clId="{BAA969BC-8081-4E2E-A845-406837EB6E6C}" dt="2024-03-19T16:06:59.139" v="1573" actId="20577"/>
          <ac:spMkLst>
            <pc:docMk/>
            <pc:sldMk cId="2901372748" sldId="541"/>
            <ac:spMk id="11" creationId="{A5080BD1-C5A2-68EC-918D-2F8124E707BD}"/>
          </ac:spMkLst>
        </pc:spChg>
        <pc:spChg chg="mod">
          <ac:chgData name="Helen Hecht" userId="5ff6dfe4-d92f-45a1-a5aa-593c044744ed" providerId="ADAL" clId="{BAA969BC-8081-4E2E-A845-406837EB6E6C}" dt="2024-03-19T15:36:29.235" v="1005" actId="1076"/>
          <ac:spMkLst>
            <pc:docMk/>
            <pc:sldMk cId="2901372748" sldId="541"/>
            <ac:spMk id="69" creationId="{F75FAF7C-5112-C7C4-311A-933887B6B2AA}"/>
          </ac:spMkLst>
        </pc:spChg>
      </pc:sldChg>
      <pc:sldChg chg="modSp mod">
        <pc:chgData name="Helen Hecht" userId="5ff6dfe4-d92f-45a1-a5aa-593c044744ed" providerId="ADAL" clId="{BAA969BC-8081-4E2E-A845-406837EB6E6C}" dt="2024-03-19T16:07:54.978" v="1583" actId="6549"/>
        <pc:sldMkLst>
          <pc:docMk/>
          <pc:sldMk cId="699207058" sldId="542"/>
        </pc:sldMkLst>
        <pc:spChg chg="mod">
          <ac:chgData name="Helen Hecht" userId="5ff6dfe4-d92f-45a1-a5aa-593c044744ed" providerId="ADAL" clId="{BAA969BC-8081-4E2E-A845-406837EB6E6C}" dt="2024-03-19T16:07:54.978" v="1583" actId="6549"/>
          <ac:spMkLst>
            <pc:docMk/>
            <pc:sldMk cId="699207058" sldId="542"/>
            <ac:spMk id="19" creationId="{55928B0B-5E76-4D1D-E2EF-36636E659141}"/>
          </ac:spMkLst>
        </pc:spChg>
        <pc:spChg chg="mod">
          <ac:chgData name="Helen Hecht" userId="5ff6dfe4-d92f-45a1-a5aa-593c044744ed" providerId="ADAL" clId="{BAA969BC-8081-4E2E-A845-406837EB6E6C}" dt="2024-03-19T15:34:53.678" v="992" actId="20577"/>
          <ac:spMkLst>
            <pc:docMk/>
            <pc:sldMk cId="699207058" sldId="542"/>
            <ac:spMk id="68" creationId="{0C7A3D14-55EE-552A-1A96-935B287ADE0E}"/>
          </ac:spMkLst>
        </pc:spChg>
        <pc:spChg chg="mod">
          <ac:chgData name="Helen Hecht" userId="5ff6dfe4-d92f-45a1-a5aa-593c044744ed" providerId="ADAL" clId="{BAA969BC-8081-4E2E-A845-406837EB6E6C}" dt="2024-03-19T15:35:05.710" v="995" actId="20577"/>
          <ac:spMkLst>
            <pc:docMk/>
            <pc:sldMk cId="699207058" sldId="542"/>
            <ac:spMk id="69" creationId="{F75FAF7C-5112-C7C4-311A-933887B6B2AA}"/>
          </ac:spMkLst>
        </pc:spChg>
        <pc:spChg chg="mod">
          <ac:chgData name="Helen Hecht" userId="5ff6dfe4-d92f-45a1-a5aa-593c044744ed" providerId="ADAL" clId="{BAA969BC-8081-4E2E-A845-406837EB6E6C}" dt="2024-03-19T15:35:00.014" v="993" actId="20577"/>
          <ac:spMkLst>
            <pc:docMk/>
            <pc:sldMk cId="699207058" sldId="542"/>
            <ac:spMk id="70" creationId="{04DF7892-23A0-C0F0-A237-724B53D413EE}"/>
          </ac:spMkLst>
        </pc:spChg>
      </pc:sldChg>
      <pc:sldChg chg="modSp mod">
        <pc:chgData name="Helen Hecht" userId="5ff6dfe4-d92f-45a1-a5aa-593c044744ed" providerId="ADAL" clId="{BAA969BC-8081-4E2E-A845-406837EB6E6C}" dt="2024-03-19T15:35:22.379" v="998" actId="20577"/>
        <pc:sldMkLst>
          <pc:docMk/>
          <pc:sldMk cId="685838727" sldId="543"/>
        </pc:sldMkLst>
        <pc:spChg chg="mod">
          <ac:chgData name="Helen Hecht" userId="5ff6dfe4-d92f-45a1-a5aa-593c044744ed" providerId="ADAL" clId="{BAA969BC-8081-4E2E-A845-406837EB6E6C}" dt="2024-03-19T15:35:12.196" v="996" actId="20577"/>
          <ac:spMkLst>
            <pc:docMk/>
            <pc:sldMk cId="685838727" sldId="543"/>
            <ac:spMk id="68" creationId="{0C7A3D14-55EE-552A-1A96-935B287ADE0E}"/>
          </ac:spMkLst>
        </pc:spChg>
        <pc:spChg chg="mod">
          <ac:chgData name="Helen Hecht" userId="5ff6dfe4-d92f-45a1-a5aa-593c044744ed" providerId="ADAL" clId="{BAA969BC-8081-4E2E-A845-406837EB6E6C}" dt="2024-03-19T15:35:22.379" v="998" actId="20577"/>
          <ac:spMkLst>
            <pc:docMk/>
            <pc:sldMk cId="685838727" sldId="543"/>
            <ac:spMk id="69" creationId="{F75FAF7C-5112-C7C4-311A-933887B6B2AA}"/>
          </ac:spMkLst>
        </pc:spChg>
        <pc:spChg chg="mod">
          <ac:chgData name="Helen Hecht" userId="5ff6dfe4-d92f-45a1-a5aa-593c044744ed" providerId="ADAL" clId="{BAA969BC-8081-4E2E-A845-406837EB6E6C}" dt="2024-03-19T15:35:17.376" v="997" actId="20577"/>
          <ac:spMkLst>
            <pc:docMk/>
            <pc:sldMk cId="685838727" sldId="543"/>
            <ac:spMk id="70" creationId="{04DF7892-23A0-C0F0-A237-724B53D413EE}"/>
          </ac:spMkLst>
        </pc:spChg>
      </pc:sldChg>
      <pc:sldChg chg="modSp mod">
        <pc:chgData name="Helen Hecht" userId="5ff6dfe4-d92f-45a1-a5aa-593c044744ed" providerId="ADAL" clId="{BAA969BC-8081-4E2E-A845-406837EB6E6C}" dt="2024-03-19T15:21:03.410" v="608" actId="20577"/>
        <pc:sldMkLst>
          <pc:docMk/>
          <pc:sldMk cId="955356552" sldId="546"/>
        </pc:sldMkLst>
        <pc:spChg chg="mod">
          <ac:chgData name="Helen Hecht" userId="5ff6dfe4-d92f-45a1-a5aa-593c044744ed" providerId="ADAL" clId="{BAA969BC-8081-4E2E-A845-406837EB6E6C}" dt="2024-03-19T15:21:03.410" v="608" actId="20577"/>
          <ac:spMkLst>
            <pc:docMk/>
            <pc:sldMk cId="955356552" sldId="546"/>
            <ac:spMk id="3" creationId="{525EA5D0-BC1D-1F68-9B82-3228CD49C6B2}"/>
          </ac:spMkLst>
        </pc:spChg>
      </pc:sldChg>
      <pc:sldChg chg="modSp new mod">
        <pc:chgData name="Helen Hecht" userId="5ff6dfe4-d92f-45a1-a5aa-593c044744ed" providerId="ADAL" clId="{BAA969BC-8081-4E2E-A845-406837EB6E6C}" dt="2024-03-19T16:02:31.270" v="1536" actId="14100"/>
        <pc:sldMkLst>
          <pc:docMk/>
          <pc:sldMk cId="2097160117" sldId="547"/>
        </pc:sldMkLst>
        <pc:spChg chg="mod">
          <ac:chgData name="Helen Hecht" userId="5ff6dfe4-d92f-45a1-a5aa-593c044744ed" providerId="ADAL" clId="{BAA969BC-8081-4E2E-A845-406837EB6E6C}" dt="2024-03-19T16:02:24.577" v="1534" actId="1076"/>
          <ac:spMkLst>
            <pc:docMk/>
            <pc:sldMk cId="2097160117" sldId="547"/>
            <ac:spMk id="2" creationId="{C9E7468F-4BBF-3BEC-545F-B9D2DC57A218}"/>
          </ac:spMkLst>
        </pc:spChg>
        <pc:spChg chg="mod">
          <ac:chgData name="Helen Hecht" userId="5ff6dfe4-d92f-45a1-a5aa-593c044744ed" providerId="ADAL" clId="{BAA969BC-8081-4E2E-A845-406837EB6E6C}" dt="2024-03-19T16:02:31.270" v="1536" actId="14100"/>
          <ac:spMkLst>
            <pc:docMk/>
            <pc:sldMk cId="2097160117" sldId="547"/>
            <ac:spMk id="3" creationId="{E81BC2F1-52FF-5ABC-F4AF-275C755E3C13}"/>
          </ac:spMkLst>
        </pc:spChg>
      </pc:sldChg>
      <pc:sldChg chg="modSp new mod">
        <pc:chgData name="Helen Hecht" userId="5ff6dfe4-d92f-45a1-a5aa-593c044744ed" providerId="ADAL" clId="{BAA969BC-8081-4E2E-A845-406837EB6E6C}" dt="2024-03-19T16:14:32.424" v="1664" actId="20577"/>
        <pc:sldMkLst>
          <pc:docMk/>
          <pc:sldMk cId="1080047514" sldId="548"/>
        </pc:sldMkLst>
        <pc:spChg chg="mod">
          <ac:chgData name="Helen Hecht" userId="5ff6dfe4-d92f-45a1-a5aa-593c044744ed" providerId="ADAL" clId="{BAA969BC-8081-4E2E-A845-406837EB6E6C}" dt="2024-03-19T15:38:07.463" v="1042" actId="20577"/>
          <ac:spMkLst>
            <pc:docMk/>
            <pc:sldMk cId="1080047514" sldId="548"/>
            <ac:spMk id="2" creationId="{625D3AC5-5CDD-E566-E8BC-39B13F8A3433}"/>
          </ac:spMkLst>
        </pc:spChg>
        <pc:spChg chg="mod">
          <ac:chgData name="Helen Hecht" userId="5ff6dfe4-d92f-45a1-a5aa-593c044744ed" providerId="ADAL" clId="{BAA969BC-8081-4E2E-A845-406837EB6E6C}" dt="2024-03-19T16:14:32.424" v="1664" actId="20577"/>
          <ac:spMkLst>
            <pc:docMk/>
            <pc:sldMk cId="1080047514" sldId="548"/>
            <ac:spMk id="3" creationId="{2C70DD60-0B64-444D-F9F5-FE6E21125025}"/>
          </ac:spMkLst>
        </pc:spChg>
      </pc:sldChg>
      <pc:sldChg chg="add del">
        <pc:chgData name="Helen Hecht" userId="5ff6dfe4-d92f-45a1-a5aa-593c044744ed" providerId="ADAL" clId="{BAA969BC-8081-4E2E-A845-406837EB6E6C}" dt="2024-03-19T15:22:21.694" v="611" actId="2890"/>
        <pc:sldMkLst>
          <pc:docMk/>
          <pc:sldMk cId="2133718022" sldId="548"/>
        </pc:sldMkLst>
      </pc:sldChg>
      <pc:sldChg chg="modSp add mod">
        <pc:chgData name="Helen Hecht" userId="5ff6dfe4-d92f-45a1-a5aa-593c044744ed" providerId="ADAL" clId="{BAA969BC-8081-4E2E-A845-406837EB6E6C}" dt="2024-03-19T15:29:56.513" v="834" actId="6549"/>
        <pc:sldMkLst>
          <pc:docMk/>
          <pc:sldMk cId="2645681553" sldId="549"/>
        </pc:sldMkLst>
        <pc:spChg chg="mod">
          <ac:chgData name="Helen Hecht" userId="5ff6dfe4-d92f-45a1-a5aa-593c044744ed" providerId="ADAL" clId="{BAA969BC-8081-4E2E-A845-406837EB6E6C}" dt="2024-03-19T15:29:56.513" v="834" actId="6549"/>
          <ac:spMkLst>
            <pc:docMk/>
            <pc:sldMk cId="2645681553" sldId="549"/>
            <ac:spMk id="3" creationId="{F5D1F084-65CF-27B6-C053-38B929DB648E}"/>
          </ac:spMkLst>
        </pc:spChg>
      </pc:sldChg>
      <pc:sldChg chg="add del">
        <pc:chgData name="Helen Hecht" userId="5ff6dfe4-d92f-45a1-a5aa-593c044744ed" providerId="ADAL" clId="{BAA969BC-8081-4E2E-A845-406837EB6E6C}" dt="2024-03-19T15:28:38.613" v="827" actId="47"/>
        <pc:sldMkLst>
          <pc:docMk/>
          <pc:sldMk cId="2985781351" sldId="550"/>
        </pc:sldMkLst>
      </pc:sldChg>
      <pc:sldChg chg="modSp add del mod">
        <pc:chgData name="Helen Hecht" userId="5ff6dfe4-d92f-45a1-a5aa-593c044744ed" providerId="ADAL" clId="{BAA969BC-8081-4E2E-A845-406837EB6E6C}" dt="2024-03-19T15:28:04.299" v="821" actId="2696"/>
        <pc:sldMkLst>
          <pc:docMk/>
          <pc:sldMk cId="3635472652" sldId="551"/>
        </pc:sldMkLst>
        <pc:spChg chg="mod">
          <ac:chgData name="Helen Hecht" userId="5ff6dfe4-d92f-45a1-a5aa-593c044744ed" providerId="ADAL" clId="{BAA969BC-8081-4E2E-A845-406837EB6E6C}" dt="2024-03-19T15:26:17.239" v="809" actId="27636"/>
          <ac:spMkLst>
            <pc:docMk/>
            <pc:sldMk cId="3635472652" sldId="551"/>
            <ac:spMk id="3" creationId="{F5D1F084-65CF-27B6-C053-38B929DB648E}"/>
          </ac:spMkLst>
        </pc:spChg>
      </pc:sldChg>
      <pc:sldChg chg="modSp add mod">
        <pc:chgData name="Helen Hecht" userId="5ff6dfe4-d92f-45a1-a5aa-593c044744ed" providerId="ADAL" clId="{BAA969BC-8081-4E2E-A845-406837EB6E6C}" dt="2024-03-19T15:26:12.461" v="807" actId="27636"/>
        <pc:sldMkLst>
          <pc:docMk/>
          <pc:sldMk cId="2925547432" sldId="552"/>
        </pc:sldMkLst>
        <pc:spChg chg="mod">
          <ac:chgData name="Helen Hecht" userId="5ff6dfe4-d92f-45a1-a5aa-593c044744ed" providerId="ADAL" clId="{BAA969BC-8081-4E2E-A845-406837EB6E6C}" dt="2024-03-19T15:26:12.461" v="807" actId="27636"/>
          <ac:spMkLst>
            <pc:docMk/>
            <pc:sldMk cId="2925547432" sldId="552"/>
            <ac:spMk id="3" creationId="{F5D1F084-65CF-27B6-C053-38B929DB648E}"/>
          </ac:spMkLst>
        </pc:spChg>
      </pc:sldChg>
      <pc:sldChg chg="add del">
        <pc:chgData name="Helen Hecht" userId="5ff6dfe4-d92f-45a1-a5aa-593c044744ed" providerId="ADAL" clId="{BAA969BC-8081-4E2E-A845-406837EB6E6C}" dt="2024-03-19T15:28:17.626" v="823" actId="2890"/>
        <pc:sldMkLst>
          <pc:docMk/>
          <pc:sldMk cId="2112532901" sldId="553"/>
        </pc:sldMkLst>
      </pc:sldChg>
      <pc:sldChg chg="modSp add mod">
        <pc:chgData name="Helen Hecht" userId="5ff6dfe4-d92f-45a1-a5aa-593c044744ed" providerId="ADAL" clId="{BAA969BC-8081-4E2E-A845-406837EB6E6C}" dt="2024-03-19T15:30:00.268" v="835" actId="6549"/>
        <pc:sldMkLst>
          <pc:docMk/>
          <pc:sldMk cId="2583215841" sldId="553"/>
        </pc:sldMkLst>
        <pc:spChg chg="mod">
          <ac:chgData name="Helen Hecht" userId="5ff6dfe4-d92f-45a1-a5aa-593c044744ed" providerId="ADAL" clId="{BAA969BC-8081-4E2E-A845-406837EB6E6C}" dt="2024-03-19T15:30:00.268" v="835" actId="6549"/>
          <ac:spMkLst>
            <pc:docMk/>
            <pc:sldMk cId="2583215841" sldId="553"/>
            <ac:spMk id="3" creationId="{F5D1F084-65CF-27B6-C053-38B929DB648E}"/>
          </ac:spMkLst>
        </pc:spChg>
      </pc:sldChg>
      <pc:sldChg chg="add del">
        <pc:chgData name="Helen Hecht" userId="5ff6dfe4-d92f-45a1-a5aa-593c044744ed" providerId="ADAL" clId="{BAA969BC-8081-4E2E-A845-406837EB6E6C}" dt="2024-03-19T15:28:16.539" v="822" actId="2890"/>
        <pc:sldMkLst>
          <pc:docMk/>
          <pc:sldMk cId="1011273757" sldId="554"/>
        </pc:sldMkLst>
      </pc:sldChg>
      <pc:sldChg chg="add">
        <pc:chgData name="Helen Hecht" userId="5ff6dfe4-d92f-45a1-a5aa-593c044744ed" providerId="ADAL" clId="{BAA969BC-8081-4E2E-A845-406837EB6E6C}" dt="2024-03-19T15:29:44.630" v="833" actId="2890"/>
        <pc:sldMkLst>
          <pc:docMk/>
          <pc:sldMk cId="2807656956" sldId="554"/>
        </pc:sldMkLst>
      </pc:sldChg>
      <pc:sldChg chg="modSp new del mod">
        <pc:chgData name="Helen Hecht" userId="5ff6dfe4-d92f-45a1-a5aa-593c044744ed" providerId="ADAL" clId="{BAA969BC-8081-4E2E-A845-406837EB6E6C}" dt="2024-03-19T15:32:02.185" v="895" actId="47"/>
        <pc:sldMkLst>
          <pc:docMk/>
          <pc:sldMk cId="3636528815" sldId="555"/>
        </pc:sldMkLst>
        <pc:spChg chg="mod">
          <ac:chgData name="Helen Hecht" userId="5ff6dfe4-d92f-45a1-a5aa-593c044744ed" providerId="ADAL" clId="{BAA969BC-8081-4E2E-A845-406837EB6E6C}" dt="2024-03-19T15:31:30.882" v="891" actId="20577"/>
          <ac:spMkLst>
            <pc:docMk/>
            <pc:sldMk cId="3636528815" sldId="555"/>
            <ac:spMk id="2" creationId="{A8B4FC69-7549-EF00-7376-FBB7FEB3DBCA}"/>
          </ac:spMkLst>
        </pc:spChg>
      </pc:sldChg>
      <pc:sldChg chg="modSp add mod ord">
        <pc:chgData name="Helen Hecht" userId="5ff6dfe4-d92f-45a1-a5aa-593c044744ed" providerId="ADAL" clId="{BAA969BC-8081-4E2E-A845-406837EB6E6C}" dt="2024-03-19T15:32:32.456" v="946" actId="20577"/>
        <pc:sldMkLst>
          <pc:docMk/>
          <pc:sldMk cId="3600524263" sldId="556"/>
        </pc:sldMkLst>
        <pc:spChg chg="mod">
          <ac:chgData name="Helen Hecht" userId="5ff6dfe4-d92f-45a1-a5aa-593c044744ed" providerId="ADAL" clId="{BAA969BC-8081-4E2E-A845-406837EB6E6C}" dt="2024-03-19T15:32:32.456" v="946" actId="20577"/>
          <ac:spMkLst>
            <pc:docMk/>
            <pc:sldMk cId="3600524263" sldId="556"/>
            <ac:spMk id="3" creationId="{525EA5D0-BC1D-1F68-9B82-3228CD49C6B2}"/>
          </ac:spMkLst>
        </pc:spChg>
      </pc:sldChg>
    </pc:docChg>
  </pc:docChgLst>
</pc:chgInfo>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076E9C7-2050-4A4C-AA47-39DBF1FEFA7F}" type="doc">
      <dgm:prSet loTypeId="urn:microsoft.com/office/officeart/2005/8/layout/gear1" loCatId="cycle" qsTypeId="urn:microsoft.com/office/officeart/2005/8/quickstyle/simple1" qsCatId="simple" csTypeId="urn:microsoft.com/office/officeart/2005/8/colors/accent0_3" csCatId="mainScheme" phldr="1"/>
      <dgm:spPr/>
    </dgm:pt>
    <dgm:pt modelId="{C55BFEE3-321F-4CAD-B452-EF738CB19332}">
      <dgm:prSet phldrT="[Text]"/>
      <dgm:spPr/>
      <dgm:t>
        <a:bodyPr/>
        <a:lstStyle/>
        <a:p>
          <a:r>
            <a:rPr lang="en-US" dirty="0"/>
            <a:t>State Tax Principles - Nexus &amp; Sourcing</a:t>
          </a:r>
        </a:p>
      </dgm:t>
    </dgm:pt>
    <dgm:pt modelId="{96BF8924-8BDD-438A-AD92-A7A1E50E4C2C}" type="parTrans" cxnId="{F86D059D-31B3-4D2C-BAD0-73BE945A3EA2}">
      <dgm:prSet/>
      <dgm:spPr/>
      <dgm:t>
        <a:bodyPr/>
        <a:lstStyle/>
        <a:p>
          <a:endParaRPr lang="en-US"/>
        </a:p>
      </dgm:t>
    </dgm:pt>
    <dgm:pt modelId="{0D9DDDD1-730B-40B0-8590-F88008CD66D0}" type="sibTrans" cxnId="{F86D059D-31B3-4D2C-BAD0-73BE945A3EA2}">
      <dgm:prSet/>
      <dgm:spPr/>
      <dgm:t>
        <a:bodyPr/>
        <a:lstStyle/>
        <a:p>
          <a:endParaRPr lang="en-US"/>
        </a:p>
      </dgm:t>
    </dgm:pt>
    <dgm:pt modelId="{872AC7D3-6979-442E-A7E3-F0FE8F13FC1D}">
      <dgm:prSet phldrT="[Text]"/>
      <dgm:spPr/>
      <dgm:t>
        <a:bodyPr/>
        <a:lstStyle/>
        <a:p>
          <a:r>
            <a:rPr lang="en-US" dirty="0"/>
            <a:t>General State Entity Laws</a:t>
          </a:r>
        </a:p>
      </dgm:t>
    </dgm:pt>
    <dgm:pt modelId="{FD382FEF-13C7-4471-95A8-465B265E5304}" type="parTrans" cxnId="{8A7D9872-1B2E-4816-BA88-C0C6745F53A8}">
      <dgm:prSet/>
      <dgm:spPr/>
      <dgm:t>
        <a:bodyPr/>
        <a:lstStyle/>
        <a:p>
          <a:endParaRPr lang="en-US"/>
        </a:p>
      </dgm:t>
    </dgm:pt>
    <dgm:pt modelId="{20DDFA7A-8476-4842-83FB-9B8752D93E22}" type="sibTrans" cxnId="{8A7D9872-1B2E-4816-BA88-C0C6745F53A8}">
      <dgm:prSet/>
      <dgm:spPr/>
      <dgm:t>
        <a:bodyPr/>
        <a:lstStyle/>
        <a:p>
          <a:endParaRPr lang="en-US"/>
        </a:p>
      </dgm:t>
    </dgm:pt>
    <dgm:pt modelId="{8653917B-ADC2-4449-9868-F7FB377F7B74}">
      <dgm:prSet phldrT="[Text]" custScaleX="108313" custScaleY="108301" custLinFactNeighborX="18188" custLinFactNeighborY="-6318"/>
      <dgm:spPr/>
      <dgm:t>
        <a:bodyPr/>
        <a:lstStyle/>
        <a:p>
          <a:endParaRPr lang="en-US"/>
        </a:p>
      </dgm:t>
    </dgm:pt>
    <dgm:pt modelId="{13497AB9-BA29-4975-BABD-628A949101F6}" type="parTrans" cxnId="{75862BF8-13C6-45A3-88DC-9F3C86E3361A}">
      <dgm:prSet/>
      <dgm:spPr/>
      <dgm:t>
        <a:bodyPr/>
        <a:lstStyle/>
        <a:p>
          <a:endParaRPr lang="en-US"/>
        </a:p>
      </dgm:t>
    </dgm:pt>
    <dgm:pt modelId="{702DDD5A-815C-4FAF-95F1-F935E629D6A7}" type="sibTrans" cxnId="{75862BF8-13C6-45A3-88DC-9F3C86E3361A}">
      <dgm:prSet custScaleX="125863" custScaleY="97182" custLinFactNeighborX="34681" custLinFactNeighborY="-7339"/>
      <dgm:spPr/>
      <dgm:t>
        <a:bodyPr/>
        <a:lstStyle/>
        <a:p>
          <a:endParaRPr lang="en-US"/>
        </a:p>
      </dgm:t>
    </dgm:pt>
    <dgm:pt modelId="{67E5BCC1-319B-47D7-83AB-B784FCB633CD}">
      <dgm:prSet phldrT="[Text]" custScaleX="108313" custScaleY="108301" custLinFactNeighborX="18188" custLinFactNeighborY="-6318"/>
      <dgm:spPr/>
      <dgm:t>
        <a:bodyPr/>
        <a:lstStyle/>
        <a:p>
          <a:endParaRPr lang="en-US"/>
        </a:p>
      </dgm:t>
    </dgm:pt>
    <dgm:pt modelId="{BE9B7B8C-A2A2-48C5-8811-5D902DF7DD9F}" type="sibTrans" cxnId="{8ABC44BF-FDCC-45D1-AB32-BA1322319DB4}">
      <dgm:prSet custScaleX="125863" custScaleY="97182" custLinFactNeighborX="34681" custLinFactNeighborY="-7339"/>
      <dgm:spPr/>
      <dgm:t>
        <a:bodyPr/>
        <a:lstStyle/>
        <a:p>
          <a:endParaRPr lang="en-US"/>
        </a:p>
      </dgm:t>
    </dgm:pt>
    <dgm:pt modelId="{989705AD-B216-4291-B409-112EA985CB94}" type="parTrans" cxnId="{8ABC44BF-FDCC-45D1-AB32-BA1322319DB4}">
      <dgm:prSet/>
      <dgm:spPr/>
      <dgm:t>
        <a:bodyPr/>
        <a:lstStyle/>
        <a:p>
          <a:endParaRPr lang="en-US"/>
        </a:p>
      </dgm:t>
    </dgm:pt>
    <dgm:pt modelId="{5DE1A450-8720-43DA-A857-C685B157B538}">
      <dgm:prSet phldrT="[Text]"/>
      <dgm:spPr/>
      <dgm:t>
        <a:bodyPr/>
        <a:lstStyle/>
        <a:p>
          <a:r>
            <a:rPr lang="en-US" dirty="0"/>
            <a:t>IRC &amp; Subchapter K </a:t>
          </a:r>
        </a:p>
      </dgm:t>
    </dgm:pt>
    <dgm:pt modelId="{377123A1-A1DD-49E8-AEC1-EBB9ED52565E}" type="sibTrans" cxnId="{E9E7D674-AEA5-42B8-9305-DD04E32B8844}">
      <dgm:prSet/>
      <dgm:spPr/>
      <dgm:t>
        <a:bodyPr/>
        <a:lstStyle/>
        <a:p>
          <a:endParaRPr lang="en-US"/>
        </a:p>
      </dgm:t>
    </dgm:pt>
    <dgm:pt modelId="{D26CF685-1D78-4C0A-B30D-559EE1E7B0BE}" type="parTrans" cxnId="{E9E7D674-AEA5-42B8-9305-DD04E32B8844}">
      <dgm:prSet/>
      <dgm:spPr/>
      <dgm:t>
        <a:bodyPr/>
        <a:lstStyle/>
        <a:p>
          <a:endParaRPr lang="en-US"/>
        </a:p>
      </dgm:t>
    </dgm:pt>
    <dgm:pt modelId="{53AB2ED1-27CF-465C-9DFF-6E0C50BE4F87}" type="pres">
      <dgm:prSet presAssocID="{5076E9C7-2050-4A4C-AA47-39DBF1FEFA7F}" presName="composite" presStyleCnt="0">
        <dgm:presLayoutVars>
          <dgm:chMax val="3"/>
          <dgm:animLvl val="lvl"/>
          <dgm:resizeHandles val="exact"/>
        </dgm:presLayoutVars>
      </dgm:prSet>
      <dgm:spPr/>
    </dgm:pt>
    <dgm:pt modelId="{0C40C956-E3BE-4FC7-A7B3-F1A40C88EAEB}" type="pres">
      <dgm:prSet presAssocID="{C55BFEE3-321F-4CAD-B452-EF738CB19332}" presName="gear1" presStyleLbl="node1" presStyleIdx="0" presStyleCnt="3" custScaleX="90956" custScaleY="95392" custLinFactNeighborX="-34008" custLinFactNeighborY="-9552">
        <dgm:presLayoutVars>
          <dgm:chMax val="1"/>
          <dgm:bulletEnabled val="1"/>
        </dgm:presLayoutVars>
      </dgm:prSet>
      <dgm:spPr/>
    </dgm:pt>
    <dgm:pt modelId="{0EDEC2CD-4397-410C-86ED-E1035D4579BC}" type="pres">
      <dgm:prSet presAssocID="{C55BFEE3-321F-4CAD-B452-EF738CB19332}" presName="gear1srcNode" presStyleLbl="node1" presStyleIdx="0" presStyleCnt="3"/>
      <dgm:spPr/>
    </dgm:pt>
    <dgm:pt modelId="{5F49B08A-5B79-45A9-BEED-055ED205C61E}" type="pres">
      <dgm:prSet presAssocID="{C55BFEE3-321F-4CAD-B452-EF738CB19332}" presName="gear1dstNode" presStyleLbl="node1" presStyleIdx="0" presStyleCnt="3"/>
      <dgm:spPr/>
    </dgm:pt>
    <dgm:pt modelId="{3C41AAFA-5CFF-415F-B856-7789CE56FCD1}" type="pres">
      <dgm:prSet presAssocID="{872AC7D3-6979-442E-A7E3-F0FE8F13FC1D}" presName="gear2" presStyleLbl="node1" presStyleIdx="1" presStyleCnt="3" custScaleX="116402" custScaleY="122503" custLinFactNeighborX="-41410" custLinFactNeighborY="-18772">
        <dgm:presLayoutVars>
          <dgm:chMax val="1"/>
          <dgm:bulletEnabled val="1"/>
        </dgm:presLayoutVars>
      </dgm:prSet>
      <dgm:spPr/>
    </dgm:pt>
    <dgm:pt modelId="{F8C6D8B5-82EE-4E57-92D3-EE03552F2A60}" type="pres">
      <dgm:prSet presAssocID="{872AC7D3-6979-442E-A7E3-F0FE8F13FC1D}" presName="gear2srcNode" presStyleLbl="node1" presStyleIdx="1" presStyleCnt="3"/>
      <dgm:spPr/>
    </dgm:pt>
    <dgm:pt modelId="{459B17B9-E0E5-4DA6-8AA8-82CD0820AEC9}" type="pres">
      <dgm:prSet presAssocID="{872AC7D3-6979-442E-A7E3-F0FE8F13FC1D}" presName="gear2dstNode" presStyleLbl="node1" presStyleIdx="1" presStyleCnt="3"/>
      <dgm:spPr/>
    </dgm:pt>
    <dgm:pt modelId="{4652418F-3FC4-4E73-86A9-3C64B3E08B1A}" type="pres">
      <dgm:prSet presAssocID="{5DE1A450-8720-43DA-A857-C685B157B538}" presName="gear3" presStyleLbl="node1" presStyleIdx="2" presStyleCnt="3" custScaleX="111406" custScaleY="107132" custLinFactNeighborX="21536" custLinFactNeighborY="-967"/>
      <dgm:spPr/>
    </dgm:pt>
    <dgm:pt modelId="{1E94B76A-50AF-4B0A-BF64-36F9ED104A2C}" type="pres">
      <dgm:prSet presAssocID="{5DE1A450-8720-43DA-A857-C685B157B538}" presName="gear3tx" presStyleLbl="node1" presStyleIdx="2" presStyleCnt="3">
        <dgm:presLayoutVars>
          <dgm:chMax val="1"/>
          <dgm:bulletEnabled val="1"/>
        </dgm:presLayoutVars>
      </dgm:prSet>
      <dgm:spPr/>
    </dgm:pt>
    <dgm:pt modelId="{74EB344C-3A81-46D4-9FDA-A5BD7D685091}" type="pres">
      <dgm:prSet presAssocID="{5DE1A450-8720-43DA-A857-C685B157B538}" presName="gear3srcNode" presStyleLbl="node1" presStyleIdx="2" presStyleCnt="3"/>
      <dgm:spPr/>
    </dgm:pt>
    <dgm:pt modelId="{551FCC8C-E4E5-4B1C-852F-AFAB8F59A540}" type="pres">
      <dgm:prSet presAssocID="{5DE1A450-8720-43DA-A857-C685B157B538}" presName="gear3dstNode" presStyleLbl="node1" presStyleIdx="2" presStyleCnt="3"/>
      <dgm:spPr/>
    </dgm:pt>
    <dgm:pt modelId="{435BAB71-B53B-408C-96AB-1D0B9D6CE238}" type="pres">
      <dgm:prSet presAssocID="{0D9DDDD1-730B-40B0-8590-F88008CD66D0}" presName="connector1" presStyleLbl="sibTrans2D1" presStyleIdx="0" presStyleCnt="3" custScaleX="75256" custScaleY="89694" custLinFactNeighborX="-22612" custLinFactNeighborY="697"/>
      <dgm:spPr/>
    </dgm:pt>
    <dgm:pt modelId="{34E9DBB6-E749-43FB-96C1-E746C729C425}" type="pres">
      <dgm:prSet presAssocID="{20DDFA7A-8476-4842-83FB-9B8752D93E22}" presName="connector2" presStyleLbl="sibTrans2D1" presStyleIdx="1" presStyleCnt="3" custFlipVert="1" custFlipHor="1" custScaleX="130329" custScaleY="135335" custLinFactNeighborX="-25785" custLinFactNeighborY="-7723"/>
      <dgm:spPr/>
    </dgm:pt>
    <dgm:pt modelId="{9B0D5D77-75FB-4F17-95F2-6C3D38BE1982}" type="pres">
      <dgm:prSet presAssocID="{377123A1-A1DD-49E8-AEC1-EBB9ED52565E}" presName="connector3" presStyleLbl="sibTrans2D1" presStyleIdx="2" presStyleCnt="3" custScaleX="124202" custScaleY="97182" custLinFactNeighborX="34681" custLinFactNeighborY="-7339"/>
      <dgm:spPr/>
    </dgm:pt>
  </dgm:ptLst>
  <dgm:cxnLst>
    <dgm:cxn modelId="{E2069217-1B09-48D4-ABB8-29BD914B3913}" type="presOf" srcId="{C55BFEE3-321F-4CAD-B452-EF738CB19332}" destId="{0EDEC2CD-4397-410C-86ED-E1035D4579BC}" srcOrd="1" destOrd="0" presId="urn:microsoft.com/office/officeart/2005/8/layout/gear1"/>
    <dgm:cxn modelId="{D5AFD02F-7F3E-440F-9722-341DF997F038}" type="presOf" srcId="{5DE1A450-8720-43DA-A857-C685B157B538}" destId="{551FCC8C-E4E5-4B1C-852F-AFAB8F59A540}" srcOrd="3" destOrd="0" presId="urn:microsoft.com/office/officeart/2005/8/layout/gear1"/>
    <dgm:cxn modelId="{3BAB2C31-9258-4769-930B-D5AC94F81135}" type="presOf" srcId="{0D9DDDD1-730B-40B0-8590-F88008CD66D0}" destId="{435BAB71-B53B-408C-96AB-1D0B9D6CE238}" srcOrd="0" destOrd="0" presId="urn:microsoft.com/office/officeart/2005/8/layout/gear1"/>
    <dgm:cxn modelId="{D549E837-7215-4DCD-A38D-56B9DB02CC1F}" type="presOf" srcId="{5DE1A450-8720-43DA-A857-C685B157B538}" destId="{74EB344C-3A81-46D4-9FDA-A5BD7D685091}" srcOrd="2" destOrd="0" presId="urn:microsoft.com/office/officeart/2005/8/layout/gear1"/>
    <dgm:cxn modelId="{8A3E664A-468E-47D5-9CFC-965EC330A931}" type="presOf" srcId="{20DDFA7A-8476-4842-83FB-9B8752D93E22}" destId="{34E9DBB6-E749-43FB-96C1-E746C729C425}" srcOrd="0" destOrd="0" presId="urn:microsoft.com/office/officeart/2005/8/layout/gear1"/>
    <dgm:cxn modelId="{8A7D9872-1B2E-4816-BA88-C0C6745F53A8}" srcId="{5076E9C7-2050-4A4C-AA47-39DBF1FEFA7F}" destId="{872AC7D3-6979-442E-A7E3-F0FE8F13FC1D}" srcOrd="1" destOrd="0" parTransId="{FD382FEF-13C7-4471-95A8-465B265E5304}" sibTransId="{20DDFA7A-8476-4842-83FB-9B8752D93E22}"/>
    <dgm:cxn modelId="{E9E7D674-AEA5-42B8-9305-DD04E32B8844}" srcId="{5076E9C7-2050-4A4C-AA47-39DBF1FEFA7F}" destId="{5DE1A450-8720-43DA-A857-C685B157B538}" srcOrd="2" destOrd="0" parTransId="{D26CF685-1D78-4C0A-B30D-559EE1E7B0BE}" sibTransId="{377123A1-A1DD-49E8-AEC1-EBB9ED52565E}"/>
    <dgm:cxn modelId="{EC5DA875-EF57-485D-BDC6-F6F6238AD9C3}" type="presOf" srcId="{377123A1-A1DD-49E8-AEC1-EBB9ED52565E}" destId="{9B0D5D77-75FB-4F17-95F2-6C3D38BE1982}" srcOrd="0" destOrd="0" presId="urn:microsoft.com/office/officeart/2005/8/layout/gear1"/>
    <dgm:cxn modelId="{D4547182-45E6-4057-813D-DAAF4BC2A460}" type="presOf" srcId="{5DE1A450-8720-43DA-A857-C685B157B538}" destId="{1E94B76A-50AF-4B0A-BF64-36F9ED104A2C}" srcOrd="1" destOrd="0" presId="urn:microsoft.com/office/officeart/2005/8/layout/gear1"/>
    <dgm:cxn modelId="{F86D059D-31B3-4D2C-BAD0-73BE945A3EA2}" srcId="{5076E9C7-2050-4A4C-AA47-39DBF1FEFA7F}" destId="{C55BFEE3-321F-4CAD-B452-EF738CB19332}" srcOrd="0" destOrd="0" parTransId="{96BF8924-8BDD-438A-AD92-A7A1E50E4C2C}" sibTransId="{0D9DDDD1-730B-40B0-8590-F88008CD66D0}"/>
    <dgm:cxn modelId="{1AAA8CA9-46AB-4DFD-BCEF-0812CBFFB9CF}" type="presOf" srcId="{C55BFEE3-321F-4CAD-B452-EF738CB19332}" destId="{0C40C956-E3BE-4FC7-A7B3-F1A40C88EAEB}" srcOrd="0" destOrd="0" presId="urn:microsoft.com/office/officeart/2005/8/layout/gear1"/>
    <dgm:cxn modelId="{5B1526B3-D336-4DFE-9731-53AB4E904060}" type="presOf" srcId="{C55BFEE3-321F-4CAD-B452-EF738CB19332}" destId="{5F49B08A-5B79-45A9-BEED-055ED205C61E}" srcOrd="2" destOrd="0" presId="urn:microsoft.com/office/officeart/2005/8/layout/gear1"/>
    <dgm:cxn modelId="{8ABC44BF-FDCC-45D1-AB32-BA1322319DB4}" srcId="{5076E9C7-2050-4A4C-AA47-39DBF1FEFA7F}" destId="{67E5BCC1-319B-47D7-83AB-B784FCB633CD}" srcOrd="3" destOrd="0" parTransId="{989705AD-B216-4291-B409-112EA985CB94}" sibTransId="{BE9B7B8C-A2A2-48C5-8811-5D902DF7DD9F}"/>
    <dgm:cxn modelId="{9CEBCACC-3EFB-4364-BA22-D57408CCEE93}" type="presOf" srcId="{5076E9C7-2050-4A4C-AA47-39DBF1FEFA7F}" destId="{53AB2ED1-27CF-465C-9DFF-6E0C50BE4F87}" srcOrd="0" destOrd="0" presId="urn:microsoft.com/office/officeart/2005/8/layout/gear1"/>
    <dgm:cxn modelId="{614BF8D1-1AAC-4C2C-A9E5-FDD84A0B4BD4}" type="presOf" srcId="{872AC7D3-6979-442E-A7E3-F0FE8F13FC1D}" destId="{F8C6D8B5-82EE-4E57-92D3-EE03552F2A60}" srcOrd="1" destOrd="0" presId="urn:microsoft.com/office/officeart/2005/8/layout/gear1"/>
    <dgm:cxn modelId="{5810C1E4-8A6C-45BB-9DD7-88220A4D6EBC}" type="presOf" srcId="{872AC7D3-6979-442E-A7E3-F0FE8F13FC1D}" destId="{459B17B9-E0E5-4DA6-8AA8-82CD0820AEC9}" srcOrd="2" destOrd="0" presId="urn:microsoft.com/office/officeart/2005/8/layout/gear1"/>
    <dgm:cxn modelId="{91BCDFE5-D403-4284-BD55-20E54403D837}" type="presOf" srcId="{5DE1A450-8720-43DA-A857-C685B157B538}" destId="{4652418F-3FC4-4E73-86A9-3C64B3E08B1A}" srcOrd="0" destOrd="0" presId="urn:microsoft.com/office/officeart/2005/8/layout/gear1"/>
    <dgm:cxn modelId="{C54278F0-FC3C-4B8D-9039-49F363F9C709}" type="presOf" srcId="{872AC7D3-6979-442E-A7E3-F0FE8F13FC1D}" destId="{3C41AAFA-5CFF-415F-B856-7789CE56FCD1}" srcOrd="0" destOrd="0" presId="urn:microsoft.com/office/officeart/2005/8/layout/gear1"/>
    <dgm:cxn modelId="{75862BF8-13C6-45A3-88DC-9F3C86E3361A}" srcId="{5076E9C7-2050-4A4C-AA47-39DBF1FEFA7F}" destId="{8653917B-ADC2-4449-9868-F7FB377F7B74}" srcOrd="4" destOrd="0" parTransId="{13497AB9-BA29-4975-BABD-628A949101F6}" sibTransId="{702DDD5A-815C-4FAF-95F1-F935E629D6A7}"/>
    <dgm:cxn modelId="{0838C29B-C027-4947-BB73-5F0C54FF82FA}" type="presParOf" srcId="{53AB2ED1-27CF-465C-9DFF-6E0C50BE4F87}" destId="{0C40C956-E3BE-4FC7-A7B3-F1A40C88EAEB}" srcOrd="0" destOrd="0" presId="urn:microsoft.com/office/officeart/2005/8/layout/gear1"/>
    <dgm:cxn modelId="{A4D35525-3242-4135-A868-56592EEDE9F4}" type="presParOf" srcId="{53AB2ED1-27CF-465C-9DFF-6E0C50BE4F87}" destId="{0EDEC2CD-4397-410C-86ED-E1035D4579BC}" srcOrd="1" destOrd="0" presId="urn:microsoft.com/office/officeart/2005/8/layout/gear1"/>
    <dgm:cxn modelId="{66B65760-EF3B-4C4D-A2B6-6B94F9007A2F}" type="presParOf" srcId="{53AB2ED1-27CF-465C-9DFF-6E0C50BE4F87}" destId="{5F49B08A-5B79-45A9-BEED-055ED205C61E}" srcOrd="2" destOrd="0" presId="urn:microsoft.com/office/officeart/2005/8/layout/gear1"/>
    <dgm:cxn modelId="{EE5D936B-7546-4A0F-A73E-42FC651A0A3E}" type="presParOf" srcId="{53AB2ED1-27CF-465C-9DFF-6E0C50BE4F87}" destId="{3C41AAFA-5CFF-415F-B856-7789CE56FCD1}" srcOrd="3" destOrd="0" presId="urn:microsoft.com/office/officeart/2005/8/layout/gear1"/>
    <dgm:cxn modelId="{C623E42F-8AA3-48AF-A67F-3CCC8E5CD9B8}" type="presParOf" srcId="{53AB2ED1-27CF-465C-9DFF-6E0C50BE4F87}" destId="{F8C6D8B5-82EE-4E57-92D3-EE03552F2A60}" srcOrd="4" destOrd="0" presId="urn:microsoft.com/office/officeart/2005/8/layout/gear1"/>
    <dgm:cxn modelId="{4513CF60-9EEB-4F33-A895-6F7433B6CD68}" type="presParOf" srcId="{53AB2ED1-27CF-465C-9DFF-6E0C50BE4F87}" destId="{459B17B9-E0E5-4DA6-8AA8-82CD0820AEC9}" srcOrd="5" destOrd="0" presId="urn:microsoft.com/office/officeart/2005/8/layout/gear1"/>
    <dgm:cxn modelId="{6C10BB6C-E215-4738-96AD-86949C047D18}" type="presParOf" srcId="{53AB2ED1-27CF-465C-9DFF-6E0C50BE4F87}" destId="{4652418F-3FC4-4E73-86A9-3C64B3E08B1A}" srcOrd="6" destOrd="0" presId="urn:microsoft.com/office/officeart/2005/8/layout/gear1"/>
    <dgm:cxn modelId="{99E33FB5-90E9-4B0C-9609-40E9B226A7B5}" type="presParOf" srcId="{53AB2ED1-27CF-465C-9DFF-6E0C50BE4F87}" destId="{1E94B76A-50AF-4B0A-BF64-36F9ED104A2C}" srcOrd="7" destOrd="0" presId="urn:microsoft.com/office/officeart/2005/8/layout/gear1"/>
    <dgm:cxn modelId="{5998B8F2-A160-4003-A9AD-8446C6CF1AD6}" type="presParOf" srcId="{53AB2ED1-27CF-465C-9DFF-6E0C50BE4F87}" destId="{74EB344C-3A81-46D4-9FDA-A5BD7D685091}" srcOrd="8" destOrd="0" presId="urn:microsoft.com/office/officeart/2005/8/layout/gear1"/>
    <dgm:cxn modelId="{6D1C53D3-A1D8-44AC-80A8-A40AA062E791}" type="presParOf" srcId="{53AB2ED1-27CF-465C-9DFF-6E0C50BE4F87}" destId="{551FCC8C-E4E5-4B1C-852F-AFAB8F59A540}" srcOrd="9" destOrd="0" presId="urn:microsoft.com/office/officeart/2005/8/layout/gear1"/>
    <dgm:cxn modelId="{C74548D9-94F2-4F94-93BD-2EC55FD7B4CD}" type="presParOf" srcId="{53AB2ED1-27CF-465C-9DFF-6E0C50BE4F87}" destId="{435BAB71-B53B-408C-96AB-1D0B9D6CE238}" srcOrd="10" destOrd="0" presId="urn:microsoft.com/office/officeart/2005/8/layout/gear1"/>
    <dgm:cxn modelId="{B8670F3F-252A-4B93-B328-2B232445BCFB}" type="presParOf" srcId="{53AB2ED1-27CF-465C-9DFF-6E0C50BE4F87}" destId="{34E9DBB6-E749-43FB-96C1-E746C729C425}" srcOrd="11" destOrd="0" presId="urn:microsoft.com/office/officeart/2005/8/layout/gear1"/>
    <dgm:cxn modelId="{B83A0143-2C88-404C-8CCA-1BAD9900CA72}" type="presParOf" srcId="{53AB2ED1-27CF-465C-9DFF-6E0C50BE4F87}" destId="{9B0D5D77-75FB-4F17-95F2-6C3D38BE198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076E9C7-2050-4A4C-AA47-39DBF1FEFA7F}" type="doc">
      <dgm:prSet loTypeId="urn:microsoft.com/office/officeart/2005/8/layout/gear1" loCatId="cycle" qsTypeId="urn:microsoft.com/office/officeart/2005/8/quickstyle/simple1" qsCatId="simple" csTypeId="urn:microsoft.com/office/officeart/2005/8/colors/accent0_3" csCatId="mainScheme" phldr="1"/>
      <dgm:spPr/>
    </dgm:pt>
    <dgm:pt modelId="{C55BFEE3-321F-4CAD-B452-EF738CB19332}">
      <dgm:prSet phldrT="[Text]"/>
      <dgm:spPr/>
      <dgm:t>
        <a:bodyPr/>
        <a:lstStyle/>
        <a:p>
          <a:r>
            <a:rPr lang="en-US" dirty="0"/>
            <a:t>State Tax Principles - Nexus &amp; Sourcing</a:t>
          </a:r>
        </a:p>
      </dgm:t>
    </dgm:pt>
    <dgm:pt modelId="{96BF8924-8BDD-438A-AD92-A7A1E50E4C2C}" type="parTrans" cxnId="{F86D059D-31B3-4D2C-BAD0-73BE945A3EA2}">
      <dgm:prSet/>
      <dgm:spPr/>
      <dgm:t>
        <a:bodyPr/>
        <a:lstStyle/>
        <a:p>
          <a:endParaRPr lang="en-US"/>
        </a:p>
      </dgm:t>
    </dgm:pt>
    <dgm:pt modelId="{0D9DDDD1-730B-40B0-8590-F88008CD66D0}" type="sibTrans" cxnId="{F86D059D-31B3-4D2C-BAD0-73BE945A3EA2}">
      <dgm:prSet/>
      <dgm:spPr/>
      <dgm:t>
        <a:bodyPr/>
        <a:lstStyle/>
        <a:p>
          <a:endParaRPr lang="en-US"/>
        </a:p>
      </dgm:t>
    </dgm:pt>
    <dgm:pt modelId="{872AC7D3-6979-442E-A7E3-F0FE8F13FC1D}">
      <dgm:prSet phldrT="[Text]"/>
      <dgm:spPr/>
      <dgm:t>
        <a:bodyPr/>
        <a:lstStyle/>
        <a:p>
          <a:r>
            <a:rPr lang="en-US" dirty="0"/>
            <a:t>General State Entity Laws</a:t>
          </a:r>
        </a:p>
      </dgm:t>
    </dgm:pt>
    <dgm:pt modelId="{FD382FEF-13C7-4471-95A8-465B265E5304}" type="parTrans" cxnId="{8A7D9872-1B2E-4816-BA88-C0C6745F53A8}">
      <dgm:prSet/>
      <dgm:spPr/>
      <dgm:t>
        <a:bodyPr/>
        <a:lstStyle/>
        <a:p>
          <a:endParaRPr lang="en-US"/>
        </a:p>
      </dgm:t>
    </dgm:pt>
    <dgm:pt modelId="{20DDFA7A-8476-4842-83FB-9B8752D93E22}" type="sibTrans" cxnId="{8A7D9872-1B2E-4816-BA88-C0C6745F53A8}">
      <dgm:prSet/>
      <dgm:spPr/>
      <dgm:t>
        <a:bodyPr/>
        <a:lstStyle/>
        <a:p>
          <a:endParaRPr lang="en-US"/>
        </a:p>
      </dgm:t>
    </dgm:pt>
    <dgm:pt modelId="{8653917B-ADC2-4449-9868-F7FB377F7B74}">
      <dgm:prSet phldrT="[Text]" custScaleX="108313" custScaleY="108301" custLinFactNeighborX="18188" custLinFactNeighborY="-6318"/>
      <dgm:spPr/>
      <dgm:t>
        <a:bodyPr/>
        <a:lstStyle/>
        <a:p>
          <a:endParaRPr lang="en-US"/>
        </a:p>
      </dgm:t>
    </dgm:pt>
    <dgm:pt modelId="{13497AB9-BA29-4975-BABD-628A949101F6}" type="parTrans" cxnId="{75862BF8-13C6-45A3-88DC-9F3C86E3361A}">
      <dgm:prSet/>
      <dgm:spPr/>
      <dgm:t>
        <a:bodyPr/>
        <a:lstStyle/>
        <a:p>
          <a:endParaRPr lang="en-US"/>
        </a:p>
      </dgm:t>
    </dgm:pt>
    <dgm:pt modelId="{702DDD5A-815C-4FAF-95F1-F935E629D6A7}" type="sibTrans" cxnId="{75862BF8-13C6-45A3-88DC-9F3C86E3361A}">
      <dgm:prSet custScaleX="125863" custScaleY="97182" custLinFactNeighborX="34681" custLinFactNeighborY="-7339"/>
      <dgm:spPr/>
      <dgm:t>
        <a:bodyPr/>
        <a:lstStyle/>
        <a:p>
          <a:endParaRPr lang="en-US"/>
        </a:p>
      </dgm:t>
    </dgm:pt>
    <dgm:pt modelId="{67E5BCC1-319B-47D7-83AB-B784FCB633CD}">
      <dgm:prSet phldrT="[Text]" custScaleX="108313" custScaleY="108301" custLinFactNeighborX="18188" custLinFactNeighborY="-6318"/>
      <dgm:spPr/>
      <dgm:t>
        <a:bodyPr/>
        <a:lstStyle/>
        <a:p>
          <a:endParaRPr lang="en-US"/>
        </a:p>
      </dgm:t>
    </dgm:pt>
    <dgm:pt modelId="{BE9B7B8C-A2A2-48C5-8811-5D902DF7DD9F}" type="sibTrans" cxnId="{8ABC44BF-FDCC-45D1-AB32-BA1322319DB4}">
      <dgm:prSet custScaleX="125863" custScaleY="97182" custLinFactNeighborX="34681" custLinFactNeighborY="-7339"/>
      <dgm:spPr/>
      <dgm:t>
        <a:bodyPr/>
        <a:lstStyle/>
        <a:p>
          <a:endParaRPr lang="en-US"/>
        </a:p>
      </dgm:t>
    </dgm:pt>
    <dgm:pt modelId="{989705AD-B216-4291-B409-112EA985CB94}" type="parTrans" cxnId="{8ABC44BF-FDCC-45D1-AB32-BA1322319DB4}">
      <dgm:prSet/>
      <dgm:spPr/>
      <dgm:t>
        <a:bodyPr/>
        <a:lstStyle/>
        <a:p>
          <a:endParaRPr lang="en-US"/>
        </a:p>
      </dgm:t>
    </dgm:pt>
    <dgm:pt modelId="{5DE1A450-8720-43DA-A857-C685B157B538}">
      <dgm:prSet phldrT="[Text]"/>
      <dgm:spPr/>
      <dgm:t>
        <a:bodyPr/>
        <a:lstStyle/>
        <a:p>
          <a:r>
            <a:rPr lang="en-US" dirty="0"/>
            <a:t>IRC &amp; Subchapter K </a:t>
          </a:r>
        </a:p>
      </dgm:t>
    </dgm:pt>
    <dgm:pt modelId="{377123A1-A1DD-49E8-AEC1-EBB9ED52565E}" type="sibTrans" cxnId="{E9E7D674-AEA5-42B8-9305-DD04E32B8844}">
      <dgm:prSet/>
      <dgm:spPr/>
      <dgm:t>
        <a:bodyPr/>
        <a:lstStyle/>
        <a:p>
          <a:endParaRPr lang="en-US"/>
        </a:p>
      </dgm:t>
    </dgm:pt>
    <dgm:pt modelId="{D26CF685-1D78-4C0A-B30D-559EE1E7B0BE}" type="parTrans" cxnId="{E9E7D674-AEA5-42B8-9305-DD04E32B8844}">
      <dgm:prSet/>
      <dgm:spPr/>
      <dgm:t>
        <a:bodyPr/>
        <a:lstStyle/>
        <a:p>
          <a:endParaRPr lang="en-US"/>
        </a:p>
      </dgm:t>
    </dgm:pt>
    <dgm:pt modelId="{53AB2ED1-27CF-465C-9DFF-6E0C50BE4F87}" type="pres">
      <dgm:prSet presAssocID="{5076E9C7-2050-4A4C-AA47-39DBF1FEFA7F}" presName="composite" presStyleCnt="0">
        <dgm:presLayoutVars>
          <dgm:chMax val="3"/>
          <dgm:animLvl val="lvl"/>
          <dgm:resizeHandles val="exact"/>
        </dgm:presLayoutVars>
      </dgm:prSet>
      <dgm:spPr/>
    </dgm:pt>
    <dgm:pt modelId="{0C40C956-E3BE-4FC7-A7B3-F1A40C88EAEB}" type="pres">
      <dgm:prSet presAssocID="{C55BFEE3-321F-4CAD-B452-EF738CB19332}" presName="gear1" presStyleLbl="node1" presStyleIdx="0" presStyleCnt="3" custScaleX="90956" custScaleY="95392" custLinFactNeighborX="-34008" custLinFactNeighborY="-9552">
        <dgm:presLayoutVars>
          <dgm:chMax val="1"/>
          <dgm:bulletEnabled val="1"/>
        </dgm:presLayoutVars>
      </dgm:prSet>
      <dgm:spPr/>
    </dgm:pt>
    <dgm:pt modelId="{0EDEC2CD-4397-410C-86ED-E1035D4579BC}" type="pres">
      <dgm:prSet presAssocID="{C55BFEE3-321F-4CAD-B452-EF738CB19332}" presName="gear1srcNode" presStyleLbl="node1" presStyleIdx="0" presStyleCnt="3"/>
      <dgm:spPr/>
    </dgm:pt>
    <dgm:pt modelId="{5F49B08A-5B79-45A9-BEED-055ED205C61E}" type="pres">
      <dgm:prSet presAssocID="{C55BFEE3-321F-4CAD-B452-EF738CB19332}" presName="gear1dstNode" presStyleLbl="node1" presStyleIdx="0" presStyleCnt="3"/>
      <dgm:spPr/>
    </dgm:pt>
    <dgm:pt modelId="{3C41AAFA-5CFF-415F-B856-7789CE56FCD1}" type="pres">
      <dgm:prSet presAssocID="{872AC7D3-6979-442E-A7E3-F0FE8F13FC1D}" presName="gear2" presStyleLbl="node1" presStyleIdx="1" presStyleCnt="3" custScaleX="116402" custScaleY="122503" custLinFactNeighborX="-41410" custLinFactNeighborY="-18772">
        <dgm:presLayoutVars>
          <dgm:chMax val="1"/>
          <dgm:bulletEnabled val="1"/>
        </dgm:presLayoutVars>
      </dgm:prSet>
      <dgm:spPr/>
    </dgm:pt>
    <dgm:pt modelId="{F8C6D8B5-82EE-4E57-92D3-EE03552F2A60}" type="pres">
      <dgm:prSet presAssocID="{872AC7D3-6979-442E-A7E3-F0FE8F13FC1D}" presName="gear2srcNode" presStyleLbl="node1" presStyleIdx="1" presStyleCnt="3"/>
      <dgm:spPr/>
    </dgm:pt>
    <dgm:pt modelId="{459B17B9-E0E5-4DA6-8AA8-82CD0820AEC9}" type="pres">
      <dgm:prSet presAssocID="{872AC7D3-6979-442E-A7E3-F0FE8F13FC1D}" presName="gear2dstNode" presStyleLbl="node1" presStyleIdx="1" presStyleCnt="3"/>
      <dgm:spPr/>
    </dgm:pt>
    <dgm:pt modelId="{4652418F-3FC4-4E73-86A9-3C64B3E08B1A}" type="pres">
      <dgm:prSet presAssocID="{5DE1A450-8720-43DA-A857-C685B157B538}" presName="gear3" presStyleLbl="node1" presStyleIdx="2" presStyleCnt="3" custScaleX="111406" custScaleY="107132" custLinFactNeighborX="21536" custLinFactNeighborY="-967"/>
      <dgm:spPr/>
    </dgm:pt>
    <dgm:pt modelId="{1E94B76A-50AF-4B0A-BF64-36F9ED104A2C}" type="pres">
      <dgm:prSet presAssocID="{5DE1A450-8720-43DA-A857-C685B157B538}" presName="gear3tx" presStyleLbl="node1" presStyleIdx="2" presStyleCnt="3">
        <dgm:presLayoutVars>
          <dgm:chMax val="1"/>
          <dgm:bulletEnabled val="1"/>
        </dgm:presLayoutVars>
      </dgm:prSet>
      <dgm:spPr/>
    </dgm:pt>
    <dgm:pt modelId="{74EB344C-3A81-46D4-9FDA-A5BD7D685091}" type="pres">
      <dgm:prSet presAssocID="{5DE1A450-8720-43DA-A857-C685B157B538}" presName="gear3srcNode" presStyleLbl="node1" presStyleIdx="2" presStyleCnt="3"/>
      <dgm:spPr/>
    </dgm:pt>
    <dgm:pt modelId="{551FCC8C-E4E5-4B1C-852F-AFAB8F59A540}" type="pres">
      <dgm:prSet presAssocID="{5DE1A450-8720-43DA-A857-C685B157B538}" presName="gear3dstNode" presStyleLbl="node1" presStyleIdx="2" presStyleCnt="3"/>
      <dgm:spPr/>
    </dgm:pt>
    <dgm:pt modelId="{435BAB71-B53B-408C-96AB-1D0B9D6CE238}" type="pres">
      <dgm:prSet presAssocID="{0D9DDDD1-730B-40B0-8590-F88008CD66D0}" presName="connector1" presStyleLbl="sibTrans2D1" presStyleIdx="0" presStyleCnt="3" custScaleX="75256" custScaleY="89694" custLinFactNeighborX="-22612" custLinFactNeighborY="697"/>
      <dgm:spPr/>
    </dgm:pt>
    <dgm:pt modelId="{34E9DBB6-E749-43FB-96C1-E746C729C425}" type="pres">
      <dgm:prSet presAssocID="{20DDFA7A-8476-4842-83FB-9B8752D93E22}" presName="connector2" presStyleLbl="sibTrans2D1" presStyleIdx="1" presStyleCnt="3" custFlipVert="1" custFlipHor="1" custScaleX="130329" custScaleY="135335" custLinFactNeighborX="-25785" custLinFactNeighborY="-7723"/>
      <dgm:spPr/>
    </dgm:pt>
    <dgm:pt modelId="{9B0D5D77-75FB-4F17-95F2-6C3D38BE1982}" type="pres">
      <dgm:prSet presAssocID="{377123A1-A1DD-49E8-AEC1-EBB9ED52565E}" presName="connector3" presStyleLbl="sibTrans2D1" presStyleIdx="2" presStyleCnt="3" custScaleX="124202" custScaleY="97182" custLinFactNeighborX="34681" custLinFactNeighborY="-7339"/>
      <dgm:spPr/>
    </dgm:pt>
  </dgm:ptLst>
  <dgm:cxnLst>
    <dgm:cxn modelId="{E2069217-1B09-48D4-ABB8-29BD914B3913}" type="presOf" srcId="{C55BFEE3-321F-4CAD-B452-EF738CB19332}" destId="{0EDEC2CD-4397-410C-86ED-E1035D4579BC}" srcOrd="1" destOrd="0" presId="urn:microsoft.com/office/officeart/2005/8/layout/gear1"/>
    <dgm:cxn modelId="{D5AFD02F-7F3E-440F-9722-341DF997F038}" type="presOf" srcId="{5DE1A450-8720-43DA-A857-C685B157B538}" destId="{551FCC8C-E4E5-4B1C-852F-AFAB8F59A540}" srcOrd="3" destOrd="0" presId="urn:microsoft.com/office/officeart/2005/8/layout/gear1"/>
    <dgm:cxn modelId="{3BAB2C31-9258-4769-930B-D5AC94F81135}" type="presOf" srcId="{0D9DDDD1-730B-40B0-8590-F88008CD66D0}" destId="{435BAB71-B53B-408C-96AB-1D0B9D6CE238}" srcOrd="0" destOrd="0" presId="urn:microsoft.com/office/officeart/2005/8/layout/gear1"/>
    <dgm:cxn modelId="{D549E837-7215-4DCD-A38D-56B9DB02CC1F}" type="presOf" srcId="{5DE1A450-8720-43DA-A857-C685B157B538}" destId="{74EB344C-3A81-46D4-9FDA-A5BD7D685091}" srcOrd="2" destOrd="0" presId="urn:microsoft.com/office/officeart/2005/8/layout/gear1"/>
    <dgm:cxn modelId="{8A3E664A-468E-47D5-9CFC-965EC330A931}" type="presOf" srcId="{20DDFA7A-8476-4842-83FB-9B8752D93E22}" destId="{34E9DBB6-E749-43FB-96C1-E746C729C425}" srcOrd="0" destOrd="0" presId="urn:microsoft.com/office/officeart/2005/8/layout/gear1"/>
    <dgm:cxn modelId="{8A7D9872-1B2E-4816-BA88-C0C6745F53A8}" srcId="{5076E9C7-2050-4A4C-AA47-39DBF1FEFA7F}" destId="{872AC7D3-6979-442E-A7E3-F0FE8F13FC1D}" srcOrd="1" destOrd="0" parTransId="{FD382FEF-13C7-4471-95A8-465B265E5304}" sibTransId="{20DDFA7A-8476-4842-83FB-9B8752D93E22}"/>
    <dgm:cxn modelId="{E9E7D674-AEA5-42B8-9305-DD04E32B8844}" srcId="{5076E9C7-2050-4A4C-AA47-39DBF1FEFA7F}" destId="{5DE1A450-8720-43DA-A857-C685B157B538}" srcOrd="2" destOrd="0" parTransId="{D26CF685-1D78-4C0A-B30D-559EE1E7B0BE}" sibTransId="{377123A1-A1DD-49E8-AEC1-EBB9ED52565E}"/>
    <dgm:cxn modelId="{EC5DA875-EF57-485D-BDC6-F6F6238AD9C3}" type="presOf" srcId="{377123A1-A1DD-49E8-AEC1-EBB9ED52565E}" destId="{9B0D5D77-75FB-4F17-95F2-6C3D38BE1982}" srcOrd="0" destOrd="0" presId="urn:microsoft.com/office/officeart/2005/8/layout/gear1"/>
    <dgm:cxn modelId="{D4547182-45E6-4057-813D-DAAF4BC2A460}" type="presOf" srcId="{5DE1A450-8720-43DA-A857-C685B157B538}" destId="{1E94B76A-50AF-4B0A-BF64-36F9ED104A2C}" srcOrd="1" destOrd="0" presId="urn:microsoft.com/office/officeart/2005/8/layout/gear1"/>
    <dgm:cxn modelId="{F86D059D-31B3-4D2C-BAD0-73BE945A3EA2}" srcId="{5076E9C7-2050-4A4C-AA47-39DBF1FEFA7F}" destId="{C55BFEE3-321F-4CAD-B452-EF738CB19332}" srcOrd="0" destOrd="0" parTransId="{96BF8924-8BDD-438A-AD92-A7A1E50E4C2C}" sibTransId="{0D9DDDD1-730B-40B0-8590-F88008CD66D0}"/>
    <dgm:cxn modelId="{1AAA8CA9-46AB-4DFD-BCEF-0812CBFFB9CF}" type="presOf" srcId="{C55BFEE3-321F-4CAD-B452-EF738CB19332}" destId="{0C40C956-E3BE-4FC7-A7B3-F1A40C88EAEB}" srcOrd="0" destOrd="0" presId="urn:microsoft.com/office/officeart/2005/8/layout/gear1"/>
    <dgm:cxn modelId="{5B1526B3-D336-4DFE-9731-53AB4E904060}" type="presOf" srcId="{C55BFEE3-321F-4CAD-B452-EF738CB19332}" destId="{5F49B08A-5B79-45A9-BEED-055ED205C61E}" srcOrd="2" destOrd="0" presId="urn:microsoft.com/office/officeart/2005/8/layout/gear1"/>
    <dgm:cxn modelId="{8ABC44BF-FDCC-45D1-AB32-BA1322319DB4}" srcId="{5076E9C7-2050-4A4C-AA47-39DBF1FEFA7F}" destId="{67E5BCC1-319B-47D7-83AB-B784FCB633CD}" srcOrd="3" destOrd="0" parTransId="{989705AD-B216-4291-B409-112EA985CB94}" sibTransId="{BE9B7B8C-A2A2-48C5-8811-5D902DF7DD9F}"/>
    <dgm:cxn modelId="{9CEBCACC-3EFB-4364-BA22-D57408CCEE93}" type="presOf" srcId="{5076E9C7-2050-4A4C-AA47-39DBF1FEFA7F}" destId="{53AB2ED1-27CF-465C-9DFF-6E0C50BE4F87}" srcOrd="0" destOrd="0" presId="urn:microsoft.com/office/officeart/2005/8/layout/gear1"/>
    <dgm:cxn modelId="{614BF8D1-1AAC-4C2C-A9E5-FDD84A0B4BD4}" type="presOf" srcId="{872AC7D3-6979-442E-A7E3-F0FE8F13FC1D}" destId="{F8C6D8B5-82EE-4E57-92D3-EE03552F2A60}" srcOrd="1" destOrd="0" presId="urn:microsoft.com/office/officeart/2005/8/layout/gear1"/>
    <dgm:cxn modelId="{5810C1E4-8A6C-45BB-9DD7-88220A4D6EBC}" type="presOf" srcId="{872AC7D3-6979-442E-A7E3-F0FE8F13FC1D}" destId="{459B17B9-E0E5-4DA6-8AA8-82CD0820AEC9}" srcOrd="2" destOrd="0" presId="urn:microsoft.com/office/officeart/2005/8/layout/gear1"/>
    <dgm:cxn modelId="{91BCDFE5-D403-4284-BD55-20E54403D837}" type="presOf" srcId="{5DE1A450-8720-43DA-A857-C685B157B538}" destId="{4652418F-3FC4-4E73-86A9-3C64B3E08B1A}" srcOrd="0" destOrd="0" presId="urn:microsoft.com/office/officeart/2005/8/layout/gear1"/>
    <dgm:cxn modelId="{C54278F0-FC3C-4B8D-9039-49F363F9C709}" type="presOf" srcId="{872AC7D3-6979-442E-A7E3-F0FE8F13FC1D}" destId="{3C41AAFA-5CFF-415F-B856-7789CE56FCD1}" srcOrd="0" destOrd="0" presId="urn:microsoft.com/office/officeart/2005/8/layout/gear1"/>
    <dgm:cxn modelId="{75862BF8-13C6-45A3-88DC-9F3C86E3361A}" srcId="{5076E9C7-2050-4A4C-AA47-39DBF1FEFA7F}" destId="{8653917B-ADC2-4449-9868-F7FB377F7B74}" srcOrd="4" destOrd="0" parTransId="{13497AB9-BA29-4975-BABD-628A949101F6}" sibTransId="{702DDD5A-815C-4FAF-95F1-F935E629D6A7}"/>
    <dgm:cxn modelId="{0838C29B-C027-4947-BB73-5F0C54FF82FA}" type="presParOf" srcId="{53AB2ED1-27CF-465C-9DFF-6E0C50BE4F87}" destId="{0C40C956-E3BE-4FC7-A7B3-F1A40C88EAEB}" srcOrd="0" destOrd="0" presId="urn:microsoft.com/office/officeart/2005/8/layout/gear1"/>
    <dgm:cxn modelId="{A4D35525-3242-4135-A868-56592EEDE9F4}" type="presParOf" srcId="{53AB2ED1-27CF-465C-9DFF-6E0C50BE4F87}" destId="{0EDEC2CD-4397-410C-86ED-E1035D4579BC}" srcOrd="1" destOrd="0" presId="urn:microsoft.com/office/officeart/2005/8/layout/gear1"/>
    <dgm:cxn modelId="{66B65760-EF3B-4C4D-A2B6-6B94F9007A2F}" type="presParOf" srcId="{53AB2ED1-27CF-465C-9DFF-6E0C50BE4F87}" destId="{5F49B08A-5B79-45A9-BEED-055ED205C61E}" srcOrd="2" destOrd="0" presId="urn:microsoft.com/office/officeart/2005/8/layout/gear1"/>
    <dgm:cxn modelId="{EE5D936B-7546-4A0F-A73E-42FC651A0A3E}" type="presParOf" srcId="{53AB2ED1-27CF-465C-9DFF-6E0C50BE4F87}" destId="{3C41AAFA-5CFF-415F-B856-7789CE56FCD1}" srcOrd="3" destOrd="0" presId="urn:microsoft.com/office/officeart/2005/8/layout/gear1"/>
    <dgm:cxn modelId="{C623E42F-8AA3-48AF-A67F-3CCC8E5CD9B8}" type="presParOf" srcId="{53AB2ED1-27CF-465C-9DFF-6E0C50BE4F87}" destId="{F8C6D8B5-82EE-4E57-92D3-EE03552F2A60}" srcOrd="4" destOrd="0" presId="urn:microsoft.com/office/officeart/2005/8/layout/gear1"/>
    <dgm:cxn modelId="{4513CF60-9EEB-4F33-A895-6F7433B6CD68}" type="presParOf" srcId="{53AB2ED1-27CF-465C-9DFF-6E0C50BE4F87}" destId="{459B17B9-E0E5-4DA6-8AA8-82CD0820AEC9}" srcOrd="5" destOrd="0" presId="urn:microsoft.com/office/officeart/2005/8/layout/gear1"/>
    <dgm:cxn modelId="{6C10BB6C-E215-4738-96AD-86949C047D18}" type="presParOf" srcId="{53AB2ED1-27CF-465C-9DFF-6E0C50BE4F87}" destId="{4652418F-3FC4-4E73-86A9-3C64B3E08B1A}" srcOrd="6" destOrd="0" presId="urn:microsoft.com/office/officeart/2005/8/layout/gear1"/>
    <dgm:cxn modelId="{99E33FB5-90E9-4B0C-9609-40E9B226A7B5}" type="presParOf" srcId="{53AB2ED1-27CF-465C-9DFF-6E0C50BE4F87}" destId="{1E94B76A-50AF-4B0A-BF64-36F9ED104A2C}" srcOrd="7" destOrd="0" presId="urn:microsoft.com/office/officeart/2005/8/layout/gear1"/>
    <dgm:cxn modelId="{5998B8F2-A160-4003-A9AD-8446C6CF1AD6}" type="presParOf" srcId="{53AB2ED1-27CF-465C-9DFF-6E0C50BE4F87}" destId="{74EB344C-3A81-46D4-9FDA-A5BD7D685091}" srcOrd="8" destOrd="0" presId="urn:microsoft.com/office/officeart/2005/8/layout/gear1"/>
    <dgm:cxn modelId="{6D1C53D3-A1D8-44AC-80A8-A40AA062E791}" type="presParOf" srcId="{53AB2ED1-27CF-465C-9DFF-6E0C50BE4F87}" destId="{551FCC8C-E4E5-4B1C-852F-AFAB8F59A540}" srcOrd="9" destOrd="0" presId="urn:microsoft.com/office/officeart/2005/8/layout/gear1"/>
    <dgm:cxn modelId="{C74548D9-94F2-4F94-93BD-2EC55FD7B4CD}" type="presParOf" srcId="{53AB2ED1-27CF-465C-9DFF-6E0C50BE4F87}" destId="{435BAB71-B53B-408C-96AB-1D0B9D6CE238}" srcOrd="10" destOrd="0" presId="urn:microsoft.com/office/officeart/2005/8/layout/gear1"/>
    <dgm:cxn modelId="{B8670F3F-252A-4B93-B328-2B232445BCFB}" type="presParOf" srcId="{53AB2ED1-27CF-465C-9DFF-6E0C50BE4F87}" destId="{34E9DBB6-E749-43FB-96C1-E746C729C425}" srcOrd="11" destOrd="0" presId="urn:microsoft.com/office/officeart/2005/8/layout/gear1"/>
    <dgm:cxn modelId="{B83A0143-2C88-404C-8CCA-1BAD9900CA72}" type="presParOf" srcId="{53AB2ED1-27CF-465C-9DFF-6E0C50BE4F87}" destId="{9B0D5D77-75FB-4F17-95F2-6C3D38BE198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076E9C7-2050-4A4C-AA47-39DBF1FEFA7F}" type="doc">
      <dgm:prSet loTypeId="urn:microsoft.com/office/officeart/2005/8/layout/gear1" loCatId="cycle" qsTypeId="urn:microsoft.com/office/officeart/2005/8/quickstyle/simple1" qsCatId="simple" csTypeId="urn:microsoft.com/office/officeart/2005/8/colors/accent0_3" csCatId="mainScheme" phldr="1"/>
      <dgm:spPr/>
    </dgm:pt>
    <dgm:pt modelId="{C55BFEE3-321F-4CAD-B452-EF738CB19332}">
      <dgm:prSet phldrT="[Text]"/>
      <dgm:spPr/>
      <dgm:t>
        <a:bodyPr/>
        <a:lstStyle/>
        <a:p>
          <a:r>
            <a:rPr lang="en-US" dirty="0"/>
            <a:t>State Tax Principles - Nexus &amp; Sourcing</a:t>
          </a:r>
        </a:p>
      </dgm:t>
    </dgm:pt>
    <dgm:pt modelId="{96BF8924-8BDD-438A-AD92-A7A1E50E4C2C}" type="parTrans" cxnId="{F86D059D-31B3-4D2C-BAD0-73BE945A3EA2}">
      <dgm:prSet/>
      <dgm:spPr/>
      <dgm:t>
        <a:bodyPr/>
        <a:lstStyle/>
        <a:p>
          <a:endParaRPr lang="en-US"/>
        </a:p>
      </dgm:t>
    </dgm:pt>
    <dgm:pt modelId="{0D9DDDD1-730B-40B0-8590-F88008CD66D0}" type="sibTrans" cxnId="{F86D059D-31B3-4D2C-BAD0-73BE945A3EA2}">
      <dgm:prSet/>
      <dgm:spPr/>
      <dgm:t>
        <a:bodyPr/>
        <a:lstStyle/>
        <a:p>
          <a:endParaRPr lang="en-US"/>
        </a:p>
      </dgm:t>
    </dgm:pt>
    <dgm:pt modelId="{872AC7D3-6979-442E-A7E3-F0FE8F13FC1D}">
      <dgm:prSet phldrT="[Text]"/>
      <dgm:spPr/>
      <dgm:t>
        <a:bodyPr/>
        <a:lstStyle/>
        <a:p>
          <a:r>
            <a:rPr lang="en-US" dirty="0"/>
            <a:t>General State Entity Laws</a:t>
          </a:r>
        </a:p>
      </dgm:t>
    </dgm:pt>
    <dgm:pt modelId="{FD382FEF-13C7-4471-95A8-465B265E5304}" type="parTrans" cxnId="{8A7D9872-1B2E-4816-BA88-C0C6745F53A8}">
      <dgm:prSet/>
      <dgm:spPr/>
      <dgm:t>
        <a:bodyPr/>
        <a:lstStyle/>
        <a:p>
          <a:endParaRPr lang="en-US"/>
        </a:p>
      </dgm:t>
    </dgm:pt>
    <dgm:pt modelId="{20DDFA7A-8476-4842-83FB-9B8752D93E22}" type="sibTrans" cxnId="{8A7D9872-1B2E-4816-BA88-C0C6745F53A8}">
      <dgm:prSet/>
      <dgm:spPr/>
      <dgm:t>
        <a:bodyPr/>
        <a:lstStyle/>
        <a:p>
          <a:endParaRPr lang="en-US"/>
        </a:p>
      </dgm:t>
    </dgm:pt>
    <dgm:pt modelId="{8653917B-ADC2-4449-9868-F7FB377F7B74}">
      <dgm:prSet phldrT="[Text]" custScaleX="108313" custScaleY="108301" custLinFactNeighborX="18188" custLinFactNeighborY="-6318"/>
      <dgm:spPr/>
      <dgm:t>
        <a:bodyPr/>
        <a:lstStyle/>
        <a:p>
          <a:endParaRPr lang="en-US"/>
        </a:p>
      </dgm:t>
    </dgm:pt>
    <dgm:pt modelId="{13497AB9-BA29-4975-BABD-628A949101F6}" type="parTrans" cxnId="{75862BF8-13C6-45A3-88DC-9F3C86E3361A}">
      <dgm:prSet/>
      <dgm:spPr/>
      <dgm:t>
        <a:bodyPr/>
        <a:lstStyle/>
        <a:p>
          <a:endParaRPr lang="en-US"/>
        </a:p>
      </dgm:t>
    </dgm:pt>
    <dgm:pt modelId="{702DDD5A-815C-4FAF-95F1-F935E629D6A7}" type="sibTrans" cxnId="{75862BF8-13C6-45A3-88DC-9F3C86E3361A}">
      <dgm:prSet custScaleX="125863" custScaleY="97182" custLinFactNeighborX="34681" custLinFactNeighborY="-7339"/>
      <dgm:spPr/>
      <dgm:t>
        <a:bodyPr/>
        <a:lstStyle/>
        <a:p>
          <a:endParaRPr lang="en-US"/>
        </a:p>
      </dgm:t>
    </dgm:pt>
    <dgm:pt modelId="{67E5BCC1-319B-47D7-83AB-B784FCB633CD}">
      <dgm:prSet phldrT="[Text]" custScaleX="108313" custScaleY="108301" custLinFactNeighborX="18188" custLinFactNeighborY="-6318"/>
      <dgm:spPr/>
      <dgm:t>
        <a:bodyPr/>
        <a:lstStyle/>
        <a:p>
          <a:endParaRPr lang="en-US"/>
        </a:p>
      </dgm:t>
    </dgm:pt>
    <dgm:pt modelId="{BE9B7B8C-A2A2-48C5-8811-5D902DF7DD9F}" type="sibTrans" cxnId="{8ABC44BF-FDCC-45D1-AB32-BA1322319DB4}">
      <dgm:prSet custScaleX="125863" custScaleY="97182" custLinFactNeighborX="34681" custLinFactNeighborY="-7339"/>
      <dgm:spPr/>
      <dgm:t>
        <a:bodyPr/>
        <a:lstStyle/>
        <a:p>
          <a:endParaRPr lang="en-US"/>
        </a:p>
      </dgm:t>
    </dgm:pt>
    <dgm:pt modelId="{989705AD-B216-4291-B409-112EA985CB94}" type="parTrans" cxnId="{8ABC44BF-FDCC-45D1-AB32-BA1322319DB4}">
      <dgm:prSet/>
      <dgm:spPr/>
      <dgm:t>
        <a:bodyPr/>
        <a:lstStyle/>
        <a:p>
          <a:endParaRPr lang="en-US"/>
        </a:p>
      </dgm:t>
    </dgm:pt>
    <dgm:pt modelId="{5DE1A450-8720-43DA-A857-C685B157B538}">
      <dgm:prSet phldrT="[Text]"/>
      <dgm:spPr/>
      <dgm:t>
        <a:bodyPr/>
        <a:lstStyle/>
        <a:p>
          <a:r>
            <a:rPr lang="en-US" dirty="0"/>
            <a:t>IRC &amp; Subchapter K </a:t>
          </a:r>
        </a:p>
      </dgm:t>
    </dgm:pt>
    <dgm:pt modelId="{377123A1-A1DD-49E8-AEC1-EBB9ED52565E}" type="sibTrans" cxnId="{E9E7D674-AEA5-42B8-9305-DD04E32B8844}">
      <dgm:prSet/>
      <dgm:spPr/>
      <dgm:t>
        <a:bodyPr/>
        <a:lstStyle/>
        <a:p>
          <a:endParaRPr lang="en-US"/>
        </a:p>
      </dgm:t>
    </dgm:pt>
    <dgm:pt modelId="{D26CF685-1D78-4C0A-B30D-559EE1E7B0BE}" type="parTrans" cxnId="{E9E7D674-AEA5-42B8-9305-DD04E32B8844}">
      <dgm:prSet/>
      <dgm:spPr/>
      <dgm:t>
        <a:bodyPr/>
        <a:lstStyle/>
        <a:p>
          <a:endParaRPr lang="en-US"/>
        </a:p>
      </dgm:t>
    </dgm:pt>
    <dgm:pt modelId="{53AB2ED1-27CF-465C-9DFF-6E0C50BE4F87}" type="pres">
      <dgm:prSet presAssocID="{5076E9C7-2050-4A4C-AA47-39DBF1FEFA7F}" presName="composite" presStyleCnt="0">
        <dgm:presLayoutVars>
          <dgm:chMax val="3"/>
          <dgm:animLvl val="lvl"/>
          <dgm:resizeHandles val="exact"/>
        </dgm:presLayoutVars>
      </dgm:prSet>
      <dgm:spPr/>
    </dgm:pt>
    <dgm:pt modelId="{0C40C956-E3BE-4FC7-A7B3-F1A40C88EAEB}" type="pres">
      <dgm:prSet presAssocID="{C55BFEE3-321F-4CAD-B452-EF738CB19332}" presName="gear1" presStyleLbl="node1" presStyleIdx="0" presStyleCnt="3" custScaleX="90956" custScaleY="95392" custLinFactNeighborX="-34008" custLinFactNeighborY="-9552">
        <dgm:presLayoutVars>
          <dgm:chMax val="1"/>
          <dgm:bulletEnabled val="1"/>
        </dgm:presLayoutVars>
      </dgm:prSet>
      <dgm:spPr/>
    </dgm:pt>
    <dgm:pt modelId="{0EDEC2CD-4397-410C-86ED-E1035D4579BC}" type="pres">
      <dgm:prSet presAssocID="{C55BFEE3-321F-4CAD-B452-EF738CB19332}" presName="gear1srcNode" presStyleLbl="node1" presStyleIdx="0" presStyleCnt="3"/>
      <dgm:spPr/>
    </dgm:pt>
    <dgm:pt modelId="{5F49B08A-5B79-45A9-BEED-055ED205C61E}" type="pres">
      <dgm:prSet presAssocID="{C55BFEE3-321F-4CAD-B452-EF738CB19332}" presName="gear1dstNode" presStyleLbl="node1" presStyleIdx="0" presStyleCnt="3"/>
      <dgm:spPr/>
    </dgm:pt>
    <dgm:pt modelId="{3C41AAFA-5CFF-415F-B856-7789CE56FCD1}" type="pres">
      <dgm:prSet presAssocID="{872AC7D3-6979-442E-A7E3-F0FE8F13FC1D}" presName="gear2" presStyleLbl="node1" presStyleIdx="1" presStyleCnt="3" custScaleX="116402" custScaleY="122503" custLinFactNeighborX="-41410" custLinFactNeighborY="-18772">
        <dgm:presLayoutVars>
          <dgm:chMax val="1"/>
          <dgm:bulletEnabled val="1"/>
        </dgm:presLayoutVars>
      </dgm:prSet>
      <dgm:spPr/>
    </dgm:pt>
    <dgm:pt modelId="{F8C6D8B5-82EE-4E57-92D3-EE03552F2A60}" type="pres">
      <dgm:prSet presAssocID="{872AC7D3-6979-442E-A7E3-F0FE8F13FC1D}" presName="gear2srcNode" presStyleLbl="node1" presStyleIdx="1" presStyleCnt="3"/>
      <dgm:spPr/>
    </dgm:pt>
    <dgm:pt modelId="{459B17B9-E0E5-4DA6-8AA8-82CD0820AEC9}" type="pres">
      <dgm:prSet presAssocID="{872AC7D3-6979-442E-A7E3-F0FE8F13FC1D}" presName="gear2dstNode" presStyleLbl="node1" presStyleIdx="1" presStyleCnt="3"/>
      <dgm:spPr/>
    </dgm:pt>
    <dgm:pt modelId="{4652418F-3FC4-4E73-86A9-3C64B3E08B1A}" type="pres">
      <dgm:prSet presAssocID="{5DE1A450-8720-43DA-A857-C685B157B538}" presName="gear3" presStyleLbl="node1" presStyleIdx="2" presStyleCnt="3" custScaleX="111406" custScaleY="107132" custLinFactNeighborX="21536" custLinFactNeighborY="-967"/>
      <dgm:spPr/>
    </dgm:pt>
    <dgm:pt modelId="{1E94B76A-50AF-4B0A-BF64-36F9ED104A2C}" type="pres">
      <dgm:prSet presAssocID="{5DE1A450-8720-43DA-A857-C685B157B538}" presName="gear3tx" presStyleLbl="node1" presStyleIdx="2" presStyleCnt="3">
        <dgm:presLayoutVars>
          <dgm:chMax val="1"/>
          <dgm:bulletEnabled val="1"/>
        </dgm:presLayoutVars>
      </dgm:prSet>
      <dgm:spPr/>
    </dgm:pt>
    <dgm:pt modelId="{74EB344C-3A81-46D4-9FDA-A5BD7D685091}" type="pres">
      <dgm:prSet presAssocID="{5DE1A450-8720-43DA-A857-C685B157B538}" presName="gear3srcNode" presStyleLbl="node1" presStyleIdx="2" presStyleCnt="3"/>
      <dgm:spPr/>
    </dgm:pt>
    <dgm:pt modelId="{551FCC8C-E4E5-4B1C-852F-AFAB8F59A540}" type="pres">
      <dgm:prSet presAssocID="{5DE1A450-8720-43DA-A857-C685B157B538}" presName="gear3dstNode" presStyleLbl="node1" presStyleIdx="2" presStyleCnt="3"/>
      <dgm:spPr/>
    </dgm:pt>
    <dgm:pt modelId="{435BAB71-B53B-408C-96AB-1D0B9D6CE238}" type="pres">
      <dgm:prSet presAssocID="{0D9DDDD1-730B-40B0-8590-F88008CD66D0}" presName="connector1" presStyleLbl="sibTrans2D1" presStyleIdx="0" presStyleCnt="3" custScaleX="75256" custScaleY="89694" custLinFactNeighborX="-22612" custLinFactNeighborY="697"/>
      <dgm:spPr/>
    </dgm:pt>
    <dgm:pt modelId="{34E9DBB6-E749-43FB-96C1-E746C729C425}" type="pres">
      <dgm:prSet presAssocID="{20DDFA7A-8476-4842-83FB-9B8752D93E22}" presName="connector2" presStyleLbl="sibTrans2D1" presStyleIdx="1" presStyleCnt="3" custFlipVert="1" custFlipHor="1" custScaleX="130329" custScaleY="135335" custLinFactNeighborX="-25785" custLinFactNeighborY="-7723"/>
      <dgm:spPr/>
    </dgm:pt>
    <dgm:pt modelId="{9B0D5D77-75FB-4F17-95F2-6C3D38BE1982}" type="pres">
      <dgm:prSet presAssocID="{377123A1-A1DD-49E8-AEC1-EBB9ED52565E}" presName="connector3" presStyleLbl="sibTrans2D1" presStyleIdx="2" presStyleCnt="3" custScaleX="124202" custScaleY="97182" custLinFactNeighborX="34681" custLinFactNeighborY="-7339"/>
      <dgm:spPr/>
    </dgm:pt>
  </dgm:ptLst>
  <dgm:cxnLst>
    <dgm:cxn modelId="{E2069217-1B09-48D4-ABB8-29BD914B3913}" type="presOf" srcId="{C55BFEE3-321F-4CAD-B452-EF738CB19332}" destId="{0EDEC2CD-4397-410C-86ED-E1035D4579BC}" srcOrd="1" destOrd="0" presId="urn:microsoft.com/office/officeart/2005/8/layout/gear1"/>
    <dgm:cxn modelId="{D5AFD02F-7F3E-440F-9722-341DF997F038}" type="presOf" srcId="{5DE1A450-8720-43DA-A857-C685B157B538}" destId="{551FCC8C-E4E5-4B1C-852F-AFAB8F59A540}" srcOrd="3" destOrd="0" presId="urn:microsoft.com/office/officeart/2005/8/layout/gear1"/>
    <dgm:cxn modelId="{3BAB2C31-9258-4769-930B-D5AC94F81135}" type="presOf" srcId="{0D9DDDD1-730B-40B0-8590-F88008CD66D0}" destId="{435BAB71-B53B-408C-96AB-1D0B9D6CE238}" srcOrd="0" destOrd="0" presId="urn:microsoft.com/office/officeart/2005/8/layout/gear1"/>
    <dgm:cxn modelId="{D549E837-7215-4DCD-A38D-56B9DB02CC1F}" type="presOf" srcId="{5DE1A450-8720-43DA-A857-C685B157B538}" destId="{74EB344C-3A81-46D4-9FDA-A5BD7D685091}" srcOrd="2" destOrd="0" presId="urn:microsoft.com/office/officeart/2005/8/layout/gear1"/>
    <dgm:cxn modelId="{8A3E664A-468E-47D5-9CFC-965EC330A931}" type="presOf" srcId="{20DDFA7A-8476-4842-83FB-9B8752D93E22}" destId="{34E9DBB6-E749-43FB-96C1-E746C729C425}" srcOrd="0" destOrd="0" presId="urn:microsoft.com/office/officeart/2005/8/layout/gear1"/>
    <dgm:cxn modelId="{8A7D9872-1B2E-4816-BA88-C0C6745F53A8}" srcId="{5076E9C7-2050-4A4C-AA47-39DBF1FEFA7F}" destId="{872AC7D3-6979-442E-A7E3-F0FE8F13FC1D}" srcOrd="1" destOrd="0" parTransId="{FD382FEF-13C7-4471-95A8-465B265E5304}" sibTransId="{20DDFA7A-8476-4842-83FB-9B8752D93E22}"/>
    <dgm:cxn modelId="{E9E7D674-AEA5-42B8-9305-DD04E32B8844}" srcId="{5076E9C7-2050-4A4C-AA47-39DBF1FEFA7F}" destId="{5DE1A450-8720-43DA-A857-C685B157B538}" srcOrd="2" destOrd="0" parTransId="{D26CF685-1D78-4C0A-B30D-559EE1E7B0BE}" sibTransId="{377123A1-A1DD-49E8-AEC1-EBB9ED52565E}"/>
    <dgm:cxn modelId="{EC5DA875-EF57-485D-BDC6-F6F6238AD9C3}" type="presOf" srcId="{377123A1-A1DD-49E8-AEC1-EBB9ED52565E}" destId="{9B0D5D77-75FB-4F17-95F2-6C3D38BE1982}" srcOrd="0" destOrd="0" presId="urn:microsoft.com/office/officeart/2005/8/layout/gear1"/>
    <dgm:cxn modelId="{D4547182-45E6-4057-813D-DAAF4BC2A460}" type="presOf" srcId="{5DE1A450-8720-43DA-A857-C685B157B538}" destId="{1E94B76A-50AF-4B0A-BF64-36F9ED104A2C}" srcOrd="1" destOrd="0" presId="urn:microsoft.com/office/officeart/2005/8/layout/gear1"/>
    <dgm:cxn modelId="{F86D059D-31B3-4D2C-BAD0-73BE945A3EA2}" srcId="{5076E9C7-2050-4A4C-AA47-39DBF1FEFA7F}" destId="{C55BFEE3-321F-4CAD-B452-EF738CB19332}" srcOrd="0" destOrd="0" parTransId="{96BF8924-8BDD-438A-AD92-A7A1E50E4C2C}" sibTransId="{0D9DDDD1-730B-40B0-8590-F88008CD66D0}"/>
    <dgm:cxn modelId="{1AAA8CA9-46AB-4DFD-BCEF-0812CBFFB9CF}" type="presOf" srcId="{C55BFEE3-321F-4CAD-B452-EF738CB19332}" destId="{0C40C956-E3BE-4FC7-A7B3-F1A40C88EAEB}" srcOrd="0" destOrd="0" presId="urn:microsoft.com/office/officeart/2005/8/layout/gear1"/>
    <dgm:cxn modelId="{5B1526B3-D336-4DFE-9731-53AB4E904060}" type="presOf" srcId="{C55BFEE3-321F-4CAD-B452-EF738CB19332}" destId="{5F49B08A-5B79-45A9-BEED-055ED205C61E}" srcOrd="2" destOrd="0" presId="urn:microsoft.com/office/officeart/2005/8/layout/gear1"/>
    <dgm:cxn modelId="{8ABC44BF-FDCC-45D1-AB32-BA1322319DB4}" srcId="{5076E9C7-2050-4A4C-AA47-39DBF1FEFA7F}" destId="{67E5BCC1-319B-47D7-83AB-B784FCB633CD}" srcOrd="3" destOrd="0" parTransId="{989705AD-B216-4291-B409-112EA985CB94}" sibTransId="{BE9B7B8C-A2A2-48C5-8811-5D902DF7DD9F}"/>
    <dgm:cxn modelId="{9CEBCACC-3EFB-4364-BA22-D57408CCEE93}" type="presOf" srcId="{5076E9C7-2050-4A4C-AA47-39DBF1FEFA7F}" destId="{53AB2ED1-27CF-465C-9DFF-6E0C50BE4F87}" srcOrd="0" destOrd="0" presId="urn:microsoft.com/office/officeart/2005/8/layout/gear1"/>
    <dgm:cxn modelId="{614BF8D1-1AAC-4C2C-A9E5-FDD84A0B4BD4}" type="presOf" srcId="{872AC7D3-6979-442E-A7E3-F0FE8F13FC1D}" destId="{F8C6D8B5-82EE-4E57-92D3-EE03552F2A60}" srcOrd="1" destOrd="0" presId="urn:microsoft.com/office/officeart/2005/8/layout/gear1"/>
    <dgm:cxn modelId="{5810C1E4-8A6C-45BB-9DD7-88220A4D6EBC}" type="presOf" srcId="{872AC7D3-6979-442E-A7E3-F0FE8F13FC1D}" destId="{459B17B9-E0E5-4DA6-8AA8-82CD0820AEC9}" srcOrd="2" destOrd="0" presId="urn:microsoft.com/office/officeart/2005/8/layout/gear1"/>
    <dgm:cxn modelId="{91BCDFE5-D403-4284-BD55-20E54403D837}" type="presOf" srcId="{5DE1A450-8720-43DA-A857-C685B157B538}" destId="{4652418F-3FC4-4E73-86A9-3C64B3E08B1A}" srcOrd="0" destOrd="0" presId="urn:microsoft.com/office/officeart/2005/8/layout/gear1"/>
    <dgm:cxn modelId="{C54278F0-FC3C-4B8D-9039-49F363F9C709}" type="presOf" srcId="{872AC7D3-6979-442E-A7E3-F0FE8F13FC1D}" destId="{3C41AAFA-5CFF-415F-B856-7789CE56FCD1}" srcOrd="0" destOrd="0" presId="urn:microsoft.com/office/officeart/2005/8/layout/gear1"/>
    <dgm:cxn modelId="{75862BF8-13C6-45A3-88DC-9F3C86E3361A}" srcId="{5076E9C7-2050-4A4C-AA47-39DBF1FEFA7F}" destId="{8653917B-ADC2-4449-9868-F7FB377F7B74}" srcOrd="4" destOrd="0" parTransId="{13497AB9-BA29-4975-BABD-628A949101F6}" sibTransId="{702DDD5A-815C-4FAF-95F1-F935E629D6A7}"/>
    <dgm:cxn modelId="{0838C29B-C027-4947-BB73-5F0C54FF82FA}" type="presParOf" srcId="{53AB2ED1-27CF-465C-9DFF-6E0C50BE4F87}" destId="{0C40C956-E3BE-4FC7-A7B3-F1A40C88EAEB}" srcOrd="0" destOrd="0" presId="urn:microsoft.com/office/officeart/2005/8/layout/gear1"/>
    <dgm:cxn modelId="{A4D35525-3242-4135-A868-56592EEDE9F4}" type="presParOf" srcId="{53AB2ED1-27CF-465C-9DFF-6E0C50BE4F87}" destId="{0EDEC2CD-4397-410C-86ED-E1035D4579BC}" srcOrd="1" destOrd="0" presId="urn:microsoft.com/office/officeart/2005/8/layout/gear1"/>
    <dgm:cxn modelId="{66B65760-EF3B-4C4D-A2B6-6B94F9007A2F}" type="presParOf" srcId="{53AB2ED1-27CF-465C-9DFF-6E0C50BE4F87}" destId="{5F49B08A-5B79-45A9-BEED-055ED205C61E}" srcOrd="2" destOrd="0" presId="urn:microsoft.com/office/officeart/2005/8/layout/gear1"/>
    <dgm:cxn modelId="{EE5D936B-7546-4A0F-A73E-42FC651A0A3E}" type="presParOf" srcId="{53AB2ED1-27CF-465C-9DFF-6E0C50BE4F87}" destId="{3C41AAFA-5CFF-415F-B856-7789CE56FCD1}" srcOrd="3" destOrd="0" presId="urn:microsoft.com/office/officeart/2005/8/layout/gear1"/>
    <dgm:cxn modelId="{C623E42F-8AA3-48AF-A67F-3CCC8E5CD9B8}" type="presParOf" srcId="{53AB2ED1-27CF-465C-9DFF-6E0C50BE4F87}" destId="{F8C6D8B5-82EE-4E57-92D3-EE03552F2A60}" srcOrd="4" destOrd="0" presId="urn:microsoft.com/office/officeart/2005/8/layout/gear1"/>
    <dgm:cxn modelId="{4513CF60-9EEB-4F33-A895-6F7433B6CD68}" type="presParOf" srcId="{53AB2ED1-27CF-465C-9DFF-6E0C50BE4F87}" destId="{459B17B9-E0E5-4DA6-8AA8-82CD0820AEC9}" srcOrd="5" destOrd="0" presId="urn:microsoft.com/office/officeart/2005/8/layout/gear1"/>
    <dgm:cxn modelId="{6C10BB6C-E215-4738-96AD-86949C047D18}" type="presParOf" srcId="{53AB2ED1-27CF-465C-9DFF-6E0C50BE4F87}" destId="{4652418F-3FC4-4E73-86A9-3C64B3E08B1A}" srcOrd="6" destOrd="0" presId="urn:microsoft.com/office/officeart/2005/8/layout/gear1"/>
    <dgm:cxn modelId="{99E33FB5-90E9-4B0C-9609-40E9B226A7B5}" type="presParOf" srcId="{53AB2ED1-27CF-465C-9DFF-6E0C50BE4F87}" destId="{1E94B76A-50AF-4B0A-BF64-36F9ED104A2C}" srcOrd="7" destOrd="0" presId="urn:microsoft.com/office/officeart/2005/8/layout/gear1"/>
    <dgm:cxn modelId="{5998B8F2-A160-4003-A9AD-8446C6CF1AD6}" type="presParOf" srcId="{53AB2ED1-27CF-465C-9DFF-6E0C50BE4F87}" destId="{74EB344C-3A81-46D4-9FDA-A5BD7D685091}" srcOrd="8" destOrd="0" presId="urn:microsoft.com/office/officeart/2005/8/layout/gear1"/>
    <dgm:cxn modelId="{6D1C53D3-A1D8-44AC-80A8-A40AA062E791}" type="presParOf" srcId="{53AB2ED1-27CF-465C-9DFF-6E0C50BE4F87}" destId="{551FCC8C-E4E5-4B1C-852F-AFAB8F59A540}" srcOrd="9" destOrd="0" presId="urn:microsoft.com/office/officeart/2005/8/layout/gear1"/>
    <dgm:cxn modelId="{C74548D9-94F2-4F94-93BD-2EC55FD7B4CD}" type="presParOf" srcId="{53AB2ED1-27CF-465C-9DFF-6E0C50BE4F87}" destId="{435BAB71-B53B-408C-96AB-1D0B9D6CE238}" srcOrd="10" destOrd="0" presId="urn:microsoft.com/office/officeart/2005/8/layout/gear1"/>
    <dgm:cxn modelId="{B8670F3F-252A-4B93-B328-2B232445BCFB}" type="presParOf" srcId="{53AB2ED1-27CF-465C-9DFF-6E0C50BE4F87}" destId="{34E9DBB6-E749-43FB-96C1-E746C729C425}" srcOrd="11" destOrd="0" presId="urn:microsoft.com/office/officeart/2005/8/layout/gear1"/>
    <dgm:cxn modelId="{B83A0143-2C88-404C-8CCA-1BAD9900CA72}" type="presParOf" srcId="{53AB2ED1-27CF-465C-9DFF-6E0C50BE4F87}" destId="{9B0D5D77-75FB-4F17-95F2-6C3D38BE198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5076E9C7-2050-4A4C-AA47-39DBF1FEFA7F}" type="doc">
      <dgm:prSet loTypeId="urn:microsoft.com/office/officeart/2005/8/layout/gear1" loCatId="cycle" qsTypeId="urn:microsoft.com/office/officeart/2005/8/quickstyle/simple1" qsCatId="simple" csTypeId="urn:microsoft.com/office/officeart/2005/8/colors/accent0_3" csCatId="mainScheme" phldr="1"/>
      <dgm:spPr/>
    </dgm:pt>
    <dgm:pt modelId="{C55BFEE3-321F-4CAD-B452-EF738CB19332}">
      <dgm:prSet phldrT="[Text]"/>
      <dgm:spPr/>
      <dgm:t>
        <a:bodyPr/>
        <a:lstStyle/>
        <a:p>
          <a:r>
            <a:rPr lang="en-US" dirty="0"/>
            <a:t>State Business Tax Principles - Nexus &amp; Sourcing</a:t>
          </a:r>
        </a:p>
      </dgm:t>
    </dgm:pt>
    <dgm:pt modelId="{96BF8924-8BDD-438A-AD92-A7A1E50E4C2C}" type="parTrans" cxnId="{F86D059D-31B3-4D2C-BAD0-73BE945A3EA2}">
      <dgm:prSet/>
      <dgm:spPr/>
      <dgm:t>
        <a:bodyPr/>
        <a:lstStyle/>
        <a:p>
          <a:endParaRPr lang="en-US"/>
        </a:p>
      </dgm:t>
    </dgm:pt>
    <dgm:pt modelId="{0D9DDDD1-730B-40B0-8590-F88008CD66D0}" type="sibTrans" cxnId="{F86D059D-31B3-4D2C-BAD0-73BE945A3EA2}">
      <dgm:prSet/>
      <dgm:spPr/>
      <dgm:t>
        <a:bodyPr/>
        <a:lstStyle/>
        <a:p>
          <a:endParaRPr lang="en-US"/>
        </a:p>
      </dgm:t>
    </dgm:pt>
    <dgm:pt modelId="{872AC7D3-6979-442E-A7E3-F0FE8F13FC1D}">
      <dgm:prSet phldrT="[Text]"/>
      <dgm:spPr/>
      <dgm:t>
        <a:bodyPr/>
        <a:lstStyle/>
        <a:p>
          <a:r>
            <a:rPr lang="en-US" dirty="0"/>
            <a:t>General State Entity Laws</a:t>
          </a:r>
        </a:p>
      </dgm:t>
    </dgm:pt>
    <dgm:pt modelId="{FD382FEF-13C7-4471-95A8-465B265E5304}" type="parTrans" cxnId="{8A7D9872-1B2E-4816-BA88-C0C6745F53A8}">
      <dgm:prSet/>
      <dgm:spPr/>
      <dgm:t>
        <a:bodyPr/>
        <a:lstStyle/>
        <a:p>
          <a:endParaRPr lang="en-US"/>
        </a:p>
      </dgm:t>
    </dgm:pt>
    <dgm:pt modelId="{20DDFA7A-8476-4842-83FB-9B8752D93E22}" type="sibTrans" cxnId="{8A7D9872-1B2E-4816-BA88-C0C6745F53A8}">
      <dgm:prSet/>
      <dgm:spPr/>
      <dgm:t>
        <a:bodyPr/>
        <a:lstStyle/>
        <a:p>
          <a:endParaRPr lang="en-US"/>
        </a:p>
      </dgm:t>
    </dgm:pt>
    <dgm:pt modelId="{8653917B-ADC2-4449-9868-F7FB377F7B74}">
      <dgm:prSet phldrT="[Text]" custScaleX="108313" custScaleY="108301" custLinFactNeighborX="18188" custLinFactNeighborY="-6318"/>
      <dgm:spPr/>
      <dgm:t>
        <a:bodyPr/>
        <a:lstStyle/>
        <a:p>
          <a:endParaRPr lang="en-US"/>
        </a:p>
      </dgm:t>
    </dgm:pt>
    <dgm:pt modelId="{13497AB9-BA29-4975-BABD-628A949101F6}" type="parTrans" cxnId="{75862BF8-13C6-45A3-88DC-9F3C86E3361A}">
      <dgm:prSet/>
      <dgm:spPr/>
      <dgm:t>
        <a:bodyPr/>
        <a:lstStyle/>
        <a:p>
          <a:endParaRPr lang="en-US"/>
        </a:p>
      </dgm:t>
    </dgm:pt>
    <dgm:pt modelId="{702DDD5A-815C-4FAF-95F1-F935E629D6A7}" type="sibTrans" cxnId="{75862BF8-13C6-45A3-88DC-9F3C86E3361A}">
      <dgm:prSet custScaleX="125863" custScaleY="97182" custLinFactNeighborX="34681" custLinFactNeighborY="-7339"/>
      <dgm:spPr/>
      <dgm:t>
        <a:bodyPr/>
        <a:lstStyle/>
        <a:p>
          <a:endParaRPr lang="en-US"/>
        </a:p>
      </dgm:t>
    </dgm:pt>
    <dgm:pt modelId="{67E5BCC1-319B-47D7-83AB-B784FCB633CD}">
      <dgm:prSet phldrT="[Text]" custScaleX="108313" custScaleY="108301" custLinFactNeighborX="18188" custLinFactNeighborY="-6318"/>
      <dgm:spPr/>
      <dgm:t>
        <a:bodyPr/>
        <a:lstStyle/>
        <a:p>
          <a:endParaRPr lang="en-US"/>
        </a:p>
      </dgm:t>
    </dgm:pt>
    <dgm:pt modelId="{BE9B7B8C-A2A2-48C5-8811-5D902DF7DD9F}" type="sibTrans" cxnId="{8ABC44BF-FDCC-45D1-AB32-BA1322319DB4}">
      <dgm:prSet custScaleX="125863" custScaleY="97182" custLinFactNeighborX="34681" custLinFactNeighborY="-7339"/>
      <dgm:spPr/>
      <dgm:t>
        <a:bodyPr/>
        <a:lstStyle/>
        <a:p>
          <a:endParaRPr lang="en-US"/>
        </a:p>
      </dgm:t>
    </dgm:pt>
    <dgm:pt modelId="{989705AD-B216-4291-B409-112EA985CB94}" type="parTrans" cxnId="{8ABC44BF-FDCC-45D1-AB32-BA1322319DB4}">
      <dgm:prSet/>
      <dgm:spPr/>
      <dgm:t>
        <a:bodyPr/>
        <a:lstStyle/>
        <a:p>
          <a:endParaRPr lang="en-US"/>
        </a:p>
      </dgm:t>
    </dgm:pt>
    <dgm:pt modelId="{5DE1A450-8720-43DA-A857-C685B157B538}">
      <dgm:prSet phldrT="[Text]"/>
      <dgm:spPr/>
      <dgm:t>
        <a:bodyPr/>
        <a:lstStyle/>
        <a:p>
          <a:r>
            <a:rPr lang="en-US" dirty="0"/>
            <a:t>IRC &amp; Subchapter K </a:t>
          </a:r>
        </a:p>
      </dgm:t>
    </dgm:pt>
    <dgm:pt modelId="{377123A1-A1DD-49E8-AEC1-EBB9ED52565E}" type="sibTrans" cxnId="{E9E7D674-AEA5-42B8-9305-DD04E32B8844}">
      <dgm:prSet/>
      <dgm:spPr/>
      <dgm:t>
        <a:bodyPr/>
        <a:lstStyle/>
        <a:p>
          <a:endParaRPr lang="en-US"/>
        </a:p>
      </dgm:t>
    </dgm:pt>
    <dgm:pt modelId="{D26CF685-1D78-4C0A-B30D-559EE1E7B0BE}" type="parTrans" cxnId="{E9E7D674-AEA5-42B8-9305-DD04E32B8844}">
      <dgm:prSet/>
      <dgm:spPr/>
      <dgm:t>
        <a:bodyPr/>
        <a:lstStyle/>
        <a:p>
          <a:endParaRPr lang="en-US"/>
        </a:p>
      </dgm:t>
    </dgm:pt>
    <dgm:pt modelId="{53AB2ED1-27CF-465C-9DFF-6E0C50BE4F87}" type="pres">
      <dgm:prSet presAssocID="{5076E9C7-2050-4A4C-AA47-39DBF1FEFA7F}" presName="composite" presStyleCnt="0">
        <dgm:presLayoutVars>
          <dgm:chMax val="3"/>
          <dgm:animLvl val="lvl"/>
          <dgm:resizeHandles val="exact"/>
        </dgm:presLayoutVars>
      </dgm:prSet>
      <dgm:spPr/>
    </dgm:pt>
    <dgm:pt modelId="{0C40C956-E3BE-4FC7-A7B3-F1A40C88EAEB}" type="pres">
      <dgm:prSet presAssocID="{C55BFEE3-321F-4CAD-B452-EF738CB19332}" presName="gear1" presStyleLbl="node1" presStyleIdx="0" presStyleCnt="3" custScaleX="90956" custScaleY="95392" custLinFactNeighborX="-34008" custLinFactNeighborY="-9552">
        <dgm:presLayoutVars>
          <dgm:chMax val="1"/>
          <dgm:bulletEnabled val="1"/>
        </dgm:presLayoutVars>
      </dgm:prSet>
      <dgm:spPr/>
    </dgm:pt>
    <dgm:pt modelId="{0EDEC2CD-4397-410C-86ED-E1035D4579BC}" type="pres">
      <dgm:prSet presAssocID="{C55BFEE3-321F-4CAD-B452-EF738CB19332}" presName="gear1srcNode" presStyleLbl="node1" presStyleIdx="0" presStyleCnt="3"/>
      <dgm:spPr/>
    </dgm:pt>
    <dgm:pt modelId="{5F49B08A-5B79-45A9-BEED-055ED205C61E}" type="pres">
      <dgm:prSet presAssocID="{C55BFEE3-321F-4CAD-B452-EF738CB19332}" presName="gear1dstNode" presStyleLbl="node1" presStyleIdx="0" presStyleCnt="3"/>
      <dgm:spPr/>
    </dgm:pt>
    <dgm:pt modelId="{3C41AAFA-5CFF-415F-B856-7789CE56FCD1}" type="pres">
      <dgm:prSet presAssocID="{872AC7D3-6979-442E-A7E3-F0FE8F13FC1D}" presName="gear2" presStyleLbl="node1" presStyleIdx="1" presStyleCnt="3" custScaleX="116402" custScaleY="122503" custLinFactNeighborX="-41410" custLinFactNeighborY="-18772">
        <dgm:presLayoutVars>
          <dgm:chMax val="1"/>
          <dgm:bulletEnabled val="1"/>
        </dgm:presLayoutVars>
      </dgm:prSet>
      <dgm:spPr/>
    </dgm:pt>
    <dgm:pt modelId="{F8C6D8B5-82EE-4E57-92D3-EE03552F2A60}" type="pres">
      <dgm:prSet presAssocID="{872AC7D3-6979-442E-A7E3-F0FE8F13FC1D}" presName="gear2srcNode" presStyleLbl="node1" presStyleIdx="1" presStyleCnt="3"/>
      <dgm:spPr/>
    </dgm:pt>
    <dgm:pt modelId="{459B17B9-E0E5-4DA6-8AA8-82CD0820AEC9}" type="pres">
      <dgm:prSet presAssocID="{872AC7D3-6979-442E-A7E3-F0FE8F13FC1D}" presName="gear2dstNode" presStyleLbl="node1" presStyleIdx="1" presStyleCnt="3"/>
      <dgm:spPr/>
    </dgm:pt>
    <dgm:pt modelId="{4652418F-3FC4-4E73-86A9-3C64B3E08B1A}" type="pres">
      <dgm:prSet presAssocID="{5DE1A450-8720-43DA-A857-C685B157B538}" presName="gear3" presStyleLbl="node1" presStyleIdx="2" presStyleCnt="3" custScaleX="111406" custScaleY="107132" custLinFactNeighborX="21536" custLinFactNeighborY="-967"/>
      <dgm:spPr/>
    </dgm:pt>
    <dgm:pt modelId="{1E94B76A-50AF-4B0A-BF64-36F9ED104A2C}" type="pres">
      <dgm:prSet presAssocID="{5DE1A450-8720-43DA-A857-C685B157B538}" presName="gear3tx" presStyleLbl="node1" presStyleIdx="2" presStyleCnt="3">
        <dgm:presLayoutVars>
          <dgm:chMax val="1"/>
          <dgm:bulletEnabled val="1"/>
        </dgm:presLayoutVars>
      </dgm:prSet>
      <dgm:spPr/>
    </dgm:pt>
    <dgm:pt modelId="{74EB344C-3A81-46D4-9FDA-A5BD7D685091}" type="pres">
      <dgm:prSet presAssocID="{5DE1A450-8720-43DA-A857-C685B157B538}" presName="gear3srcNode" presStyleLbl="node1" presStyleIdx="2" presStyleCnt="3"/>
      <dgm:spPr/>
    </dgm:pt>
    <dgm:pt modelId="{551FCC8C-E4E5-4B1C-852F-AFAB8F59A540}" type="pres">
      <dgm:prSet presAssocID="{5DE1A450-8720-43DA-A857-C685B157B538}" presName="gear3dstNode" presStyleLbl="node1" presStyleIdx="2" presStyleCnt="3"/>
      <dgm:spPr/>
    </dgm:pt>
    <dgm:pt modelId="{435BAB71-B53B-408C-96AB-1D0B9D6CE238}" type="pres">
      <dgm:prSet presAssocID="{0D9DDDD1-730B-40B0-8590-F88008CD66D0}" presName="connector1" presStyleLbl="sibTrans2D1" presStyleIdx="0" presStyleCnt="3" custScaleX="75256" custScaleY="89694" custLinFactNeighborX="-22612" custLinFactNeighborY="697"/>
      <dgm:spPr/>
    </dgm:pt>
    <dgm:pt modelId="{34E9DBB6-E749-43FB-96C1-E746C729C425}" type="pres">
      <dgm:prSet presAssocID="{20DDFA7A-8476-4842-83FB-9B8752D93E22}" presName="connector2" presStyleLbl="sibTrans2D1" presStyleIdx="1" presStyleCnt="3" custFlipVert="1" custFlipHor="1" custScaleX="130329" custScaleY="135335" custLinFactNeighborX="-25785" custLinFactNeighborY="-7723"/>
      <dgm:spPr/>
    </dgm:pt>
    <dgm:pt modelId="{9B0D5D77-75FB-4F17-95F2-6C3D38BE1982}" type="pres">
      <dgm:prSet presAssocID="{377123A1-A1DD-49E8-AEC1-EBB9ED52565E}" presName="connector3" presStyleLbl="sibTrans2D1" presStyleIdx="2" presStyleCnt="3" custScaleX="124202" custScaleY="97182" custLinFactNeighborX="34681" custLinFactNeighborY="-7339"/>
      <dgm:spPr/>
    </dgm:pt>
  </dgm:ptLst>
  <dgm:cxnLst>
    <dgm:cxn modelId="{E2069217-1B09-48D4-ABB8-29BD914B3913}" type="presOf" srcId="{C55BFEE3-321F-4CAD-B452-EF738CB19332}" destId="{0EDEC2CD-4397-410C-86ED-E1035D4579BC}" srcOrd="1" destOrd="0" presId="urn:microsoft.com/office/officeart/2005/8/layout/gear1"/>
    <dgm:cxn modelId="{D5AFD02F-7F3E-440F-9722-341DF997F038}" type="presOf" srcId="{5DE1A450-8720-43DA-A857-C685B157B538}" destId="{551FCC8C-E4E5-4B1C-852F-AFAB8F59A540}" srcOrd="3" destOrd="0" presId="urn:microsoft.com/office/officeart/2005/8/layout/gear1"/>
    <dgm:cxn modelId="{3BAB2C31-9258-4769-930B-D5AC94F81135}" type="presOf" srcId="{0D9DDDD1-730B-40B0-8590-F88008CD66D0}" destId="{435BAB71-B53B-408C-96AB-1D0B9D6CE238}" srcOrd="0" destOrd="0" presId="urn:microsoft.com/office/officeart/2005/8/layout/gear1"/>
    <dgm:cxn modelId="{D549E837-7215-4DCD-A38D-56B9DB02CC1F}" type="presOf" srcId="{5DE1A450-8720-43DA-A857-C685B157B538}" destId="{74EB344C-3A81-46D4-9FDA-A5BD7D685091}" srcOrd="2" destOrd="0" presId="urn:microsoft.com/office/officeart/2005/8/layout/gear1"/>
    <dgm:cxn modelId="{8A3E664A-468E-47D5-9CFC-965EC330A931}" type="presOf" srcId="{20DDFA7A-8476-4842-83FB-9B8752D93E22}" destId="{34E9DBB6-E749-43FB-96C1-E746C729C425}" srcOrd="0" destOrd="0" presId="urn:microsoft.com/office/officeart/2005/8/layout/gear1"/>
    <dgm:cxn modelId="{8A7D9872-1B2E-4816-BA88-C0C6745F53A8}" srcId="{5076E9C7-2050-4A4C-AA47-39DBF1FEFA7F}" destId="{872AC7D3-6979-442E-A7E3-F0FE8F13FC1D}" srcOrd="1" destOrd="0" parTransId="{FD382FEF-13C7-4471-95A8-465B265E5304}" sibTransId="{20DDFA7A-8476-4842-83FB-9B8752D93E22}"/>
    <dgm:cxn modelId="{E9E7D674-AEA5-42B8-9305-DD04E32B8844}" srcId="{5076E9C7-2050-4A4C-AA47-39DBF1FEFA7F}" destId="{5DE1A450-8720-43DA-A857-C685B157B538}" srcOrd="2" destOrd="0" parTransId="{D26CF685-1D78-4C0A-B30D-559EE1E7B0BE}" sibTransId="{377123A1-A1DD-49E8-AEC1-EBB9ED52565E}"/>
    <dgm:cxn modelId="{EC5DA875-EF57-485D-BDC6-F6F6238AD9C3}" type="presOf" srcId="{377123A1-A1DD-49E8-AEC1-EBB9ED52565E}" destId="{9B0D5D77-75FB-4F17-95F2-6C3D38BE1982}" srcOrd="0" destOrd="0" presId="urn:microsoft.com/office/officeart/2005/8/layout/gear1"/>
    <dgm:cxn modelId="{D4547182-45E6-4057-813D-DAAF4BC2A460}" type="presOf" srcId="{5DE1A450-8720-43DA-A857-C685B157B538}" destId="{1E94B76A-50AF-4B0A-BF64-36F9ED104A2C}" srcOrd="1" destOrd="0" presId="urn:microsoft.com/office/officeart/2005/8/layout/gear1"/>
    <dgm:cxn modelId="{F86D059D-31B3-4D2C-BAD0-73BE945A3EA2}" srcId="{5076E9C7-2050-4A4C-AA47-39DBF1FEFA7F}" destId="{C55BFEE3-321F-4CAD-B452-EF738CB19332}" srcOrd="0" destOrd="0" parTransId="{96BF8924-8BDD-438A-AD92-A7A1E50E4C2C}" sibTransId="{0D9DDDD1-730B-40B0-8590-F88008CD66D0}"/>
    <dgm:cxn modelId="{1AAA8CA9-46AB-4DFD-BCEF-0812CBFFB9CF}" type="presOf" srcId="{C55BFEE3-321F-4CAD-B452-EF738CB19332}" destId="{0C40C956-E3BE-4FC7-A7B3-F1A40C88EAEB}" srcOrd="0" destOrd="0" presId="urn:microsoft.com/office/officeart/2005/8/layout/gear1"/>
    <dgm:cxn modelId="{5B1526B3-D336-4DFE-9731-53AB4E904060}" type="presOf" srcId="{C55BFEE3-321F-4CAD-B452-EF738CB19332}" destId="{5F49B08A-5B79-45A9-BEED-055ED205C61E}" srcOrd="2" destOrd="0" presId="urn:microsoft.com/office/officeart/2005/8/layout/gear1"/>
    <dgm:cxn modelId="{8ABC44BF-FDCC-45D1-AB32-BA1322319DB4}" srcId="{5076E9C7-2050-4A4C-AA47-39DBF1FEFA7F}" destId="{67E5BCC1-319B-47D7-83AB-B784FCB633CD}" srcOrd="3" destOrd="0" parTransId="{989705AD-B216-4291-B409-112EA985CB94}" sibTransId="{BE9B7B8C-A2A2-48C5-8811-5D902DF7DD9F}"/>
    <dgm:cxn modelId="{9CEBCACC-3EFB-4364-BA22-D57408CCEE93}" type="presOf" srcId="{5076E9C7-2050-4A4C-AA47-39DBF1FEFA7F}" destId="{53AB2ED1-27CF-465C-9DFF-6E0C50BE4F87}" srcOrd="0" destOrd="0" presId="urn:microsoft.com/office/officeart/2005/8/layout/gear1"/>
    <dgm:cxn modelId="{614BF8D1-1AAC-4C2C-A9E5-FDD84A0B4BD4}" type="presOf" srcId="{872AC7D3-6979-442E-A7E3-F0FE8F13FC1D}" destId="{F8C6D8B5-82EE-4E57-92D3-EE03552F2A60}" srcOrd="1" destOrd="0" presId="urn:microsoft.com/office/officeart/2005/8/layout/gear1"/>
    <dgm:cxn modelId="{5810C1E4-8A6C-45BB-9DD7-88220A4D6EBC}" type="presOf" srcId="{872AC7D3-6979-442E-A7E3-F0FE8F13FC1D}" destId="{459B17B9-E0E5-4DA6-8AA8-82CD0820AEC9}" srcOrd="2" destOrd="0" presId="urn:microsoft.com/office/officeart/2005/8/layout/gear1"/>
    <dgm:cxn modelId="{91BCDFE5-D403-4284-BD55-20E54403D837}" type="presOf" srcId="{5DE1A450-8720-43DA-A857-C685B157B538}" destId="{4652418F-3FC4-4E73-86A9-3C64B3E08B1A}" srcOrd="0" destOrd="0" presId="urn:microsoft.com/office/officeart/2005/8/layout/gear1"/>
    <dgm:cxn modelId="{C54278F0-FC3C-4B8D-9039-49F363F9C709}" type="presOf" srcId="{872AC7D3-6979-442E-A7E3-F0FE8F13FC1D}" destId="{3C41AAFA-5CFF-415F-B856-7789CE56FCD1}" srcOrd="0" destOrd="0" presId="urn:microsoft.com/office/officeart/2005/8/layout/gear1"/>
    <dgm:cxn modelId="{75862BF8-13C6-45A3-88DC-9F3C86E3361A}" srcId="{5076E9C7-2050-4A4C-AA47-39DBF1FEFA7F}" destId="{8653917B-ADC2-4449-9868-F7FB377F7B74}" srcOrd="4" destOrd="0" parTransId="{13497AB9-BA29-4975-BABD-628A949101F6}" sibTransId="{702DDD5A-815C-4FAF-95F1-F935E629D6A7}"/>
    <dgm:cxn modelId="{0838C29B-C027-4947-BB73-5F0C54FF82FA}" type="presParOf" srcId="{53AB2ED1-27CF-465C-9DFF-6E0C50BE4F87}" destId="{0C40C956-E3BE-4FC7-A7B3-F1A40C88EAEB}" srcOrd="0" destOrd="0" presId="urn:microsoft.com/office/officeart/2005/8/layout/gear1"/>
    <dgm:cxn modelId="{A4D35525-3242-4135-A868-56592EEDE9F4}" type="presParOf" srcId="{53AB2ED1-27CF-465C-9DFF-6E0C50BE4F87}" destId="{0EDEC2CD-4397-410C-86ED-E1035D4579BC}" srcOrd="1" destOrd="0" presId="urn:microsoft.com/office/officeart/2005/8/layout/gear1"/>
    <dgm:cxn modelId="{66B65760-EF3B-4C4D-A2B6-6B94F9007A2F}" type="presParOf" srcId="{53AB2ED1-27CF-465C-9DFF-6E0C50BE4F87}" destId="{5F49B08A-5B79-45A9-BEED-055ED205C61E}" srcOrd="2" destOrd="0" presId="urn:microsoft.com/office/officeart/2005/8/layout/gear1"/>
    <dgm:cxn modelId="{EE5D936B-7546-4A0F-A73E-42FC651A0A3E}" type="presParOf" srcId="{53AB2ED1-27CF-465C-9DFF-6E0C50BE4F87}" destId="{3C41AAFA-5CFF-415F-B856-7789CE56FCD1}" srcOrd="3" destOrd="0" presId="urn:microsoft.com/office/officeart/2005/8/layout/gear1"/>
    <dgm:cxn modelId="{C623E42F-8AA3-48AF-A67F-3CCC8E5CD9B8}" type="presParOf" srcId="{53AB2ED1-27CF-465C-9DFF-6E0C50BE4F87}" destId="{F8C6D8B5-82EE-4E57-92D3-EE03552F2A60}" srcOrd="4" destOrd="0" presId="urn:microsoft.com/office/officeart/2005/8/layout/gear1"/>
    <dgm:cxn modelId="{4513CF60-9EEB-4F33-A895-6F7433B6CD68}" type="presParOf" srcId="{53AB2ED1-27CF-465C-9DFF-6E0C50BE4F87}" destId="{459B17B9-E0E5-4DA6-8AA8-82CD0820AEC9}" srcOrd="5" destOrd="0" presId="urn:microsoft.com/office/officeart/2005/8/layout/gear1"/>
    <dgm:cxn modelId="{6C10BB6C-E215-4738-96AD-86949C047D18}" type="presParOf" srcId="{53AB2ED1-27CF-465C-9DFF-6E0C50BE4F87}" destId="{4652418F-3FC4-4E73-86A9-3C64B3E08B1A}" srcOrd="6" destOrd="0" presId="urn:microsoft.com/office/officeart/2005/8/layout/gear1"/>
    <dgm:cxn modelId="{99E33FB5-90E9-4B0C-9609-40E9B226A7B5}" type="presParOf" srcId="{53AB2ED1-27CF-465C-9DFF-6E0C50BE4F87}" destId="{1E94B76A-50AF-4B0A-BF64-36F9ED104A2C}" srcOrd="7" destOrd="0" presId="urn:microsoft.com/office/officeart/2005/8/layout/gear1"/>
    <dgm:cxn modelId="{5998B8F2-A160-4003-A9AD-8446C6CF1AD6}" type="presParOf" srcId="{53AB2ED1-27CF-465C-9DFF-6E0C50BE4F87}" destId="{74EB344C-3A81-46D4-9FDA-A5BD7D685091}" srcOrd="8" destOrd="0" presId="urn:microsoft.com/office/officeart/2005/8/layout/gear1"/>
    <dgm:cxn modelId="{6D1C53D3-A1D8-44AC-80A8-A40AA062E791}" type="presParOf" srcId="{53AB2ED1-27CF-465C-9DFF-6E0C50BE4F87}" destId="{551FCC8C-E4E5-4B1C-852F-AFAB8F59A540}" srcOrd="9" destOrd="0" presId="urn:microsoft.com/office/officeart/2005/8/layout/gear1"/>
    <dgm:cxn modelId="{C74548D9-94F2-4F94-93BD-2EC55FD7B4CD}" type="presParOf" srcId="{53AB2ED1-27CF-465C-9DFF-6E0C50BE4F87}" destId="{435BAB71-B53B-408C-96AB-1D0B9D6CE238}" srcOrd="10" destOrd="0" presId="urn:microsoft.com/office/officeart/2005/8/layout/gear1"/>
    <dgm:cxn modelId="{B8670F3F-252A-4B93-B328-2B232445BCFB}" type="presParOf" srcId="{53AB2ED1-27CF-465C-9DFF-6E0C50BE4F87}" destId="{34E9DBB6-E749-43FB-96C1-E746C729C425}" srcOrd="11" destOrd="0" presId="urn:microsoft.com/office/officeart/2005/8/layout/gear1"/>
    <dgm:cxn modelId="{B83A0143-2C88-404C-8CCA-1BAD9900CA72}" type="presParOf" srcId="{53AB2ED1-27CF-465C-9DFF-6E0C50BE4F87}" destId="{9B0D5D77-75FB-4F17-95F2-6C3D38BE1982}" srcOrd="12" destOrd="0" presId="urn:microsoft.com/office/officeart/2005/8/layout/gear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5076E9C7-2050-4A4C-AA47-39DBF1FEFA7F}" type="doc">
      <dgm:prSet loTypeId="urn:microsoft.com/office/officeart/2005/8/layout/gear1" loCatId="cycle" qsTypeId="urn:microsoft.com/office/officeart/2005/8/quickstyle/simple1" qsCatId="simple" csTypeId="urn:microsoft.com/office/officeart/2005/8/colors/accent0_3" csCatId="mainScheme" phldr="1"/>
      <dgm:spPr/>
    </dgm:pt>
    <dgm:pt modelId="{C55BFEE3-321F-4CAD-B452-EF738CB19332}">
      <dgm:prSet phldrT="[Text]"/>
      <dgm:spPr/>
      <dgm:t>
        <a:bodyPr/>
        <a:lstStyle/>
        <a:p>
          <a:r>
            <a:rPr lang="en-US" dirty="0"/>
            <a:t>State Individual Income Tax</a:t>
          </a:r>
        </a:p>
      </dgm:t>
    </dgm:pt>
    <dgm:pt modelId="{96BF8924-8BDD-438A-AD92-A7A1E50E4C2C}" type="parTrans" cxnId="{F86D059D-31B3-4D2C-BAD0-73BE945A3EA2}">
      <dgm:prSet/>
      <dgm:spPr/>
      <dgm:t>
        <a:bodyPr/>
        <a:lstStyle/>
        <a:p>
          <a:endParaRPr lang="en-US"/>
        </a:p>
      </dgm:t>
    </dgm:pt>
    <dgm:pt modelId="{0D9DDDD1-730B-40B0-8590-F88008CD66D0}" type="sibTrans" cxnId="{F86D059D-31B3-4D2C-BAD0-73BE945A3EA2}">
      <dgm:prSet/>
      <dgm:spPr/>
      <dgm:t>
        <a:bodyPr/>
        <a:lstStyle/>
        <a:p>
          <a:endParaRPr lang="en-US"/>
        </a:p>
      </dgm:t>
    </dgm:pt>
    <dgm:pt modelId="{872AC7D3-6979-442E-A7E3-F0FE8F13FC1D}">
      <dgm:prSet phldrT="[Text]"/>
      <dgm:spPr/>
      <dgm:t>
        <a:bodyPr/>
        <a:lstStyle/>
        <a:p>
          <a:r>
            <a:rPr lang="en-US" dirty="0"/>
            <a:t>General State Income Tax</a:t>
          </a:r>
        </a:p>
      </dgm:t>
    </dgm:pt>
    <dgm:pt modelId="{FD382FEF-13C7-4471-95A8-465B265E5304}" type="parTrans" cxnId="{8A7D9872-1B2E-4816-BA88-C0C6745F53A8}">
      <dgm:prSet/>
      <dgm:spPr/>
      <dgm:t>
        <a:bodyPr/>
        <a:lstStyle/>
        <a:p>
          <a:endParaRPr lang="en-US"/>
        </a:p>
      </dgm:t>
    </dgm:pt>
    <dgm:pt modelId="{20DDFA7A-8476-4842-83FB-9B8752D93E22}" type="sibTrans" cxnId="{8A7D9872-1B2E-4816-BA88-C0C6745F53A8}">
      <dgm:prSet/>
      <dgm:spPr/>
      <dgm:t>
        <a:bodyPr/>
        <a:lstStyle/>
        <a:p>
          <a:endParaRPr lang="en-US"/>
        </a:p>
      </dgm:t>
    </dgm:pt>
    <dgm:pt modelId="{8653917B-ADC2-4449-9868-F7FB377F7B74}">
      <dgm:prSet phldrT="[Text]"/>
      <dgm:spPr/>
      <dgm:t>
        <a:bodyPr/>
        <a:lstStyle/>
        <a:p>
          <a:r>
            <a:rPr lang="en-US" dirty="0"/>
            <a:t>State Corporate Income Tax</a:t>
          </a:r>
        </a:p>
      </dgm:t>
    </dgm:pt>
    <dgm:pt modelId="{13497AB9-BA29-4975-BABD-628A949101F6}" type="parTrans" cxnId="{75862BF8-13C6-45A3-88DC-9F3C86E3361A}">
      <dgm:prSet/>
      <dgm:spPr/>
      <dgm:t>
        <a:bodyPr/>
        <a:lstStyle/>
        <a:p>
          <a:endParaRPr lang="en-US"/>
        </a:p>
      </dgm:t>
    </dgm:pt>
    <dgm:pt modelId="{702DDD5A-815C-4FAF-95F1-F935E629D6A7}" type="sibTrans" cxnId="{75862BF8-13C6-45A3-88DC-9F3C86E3361A}">
      <dgm:prSet/>
      <dgm:spPr/>
      <dgm:t>
        <a:bodyPr/>
        <a:lstStyle/>
        <a:p>
          <a:endParaRPr lang="en-US"/>
        </a:p>
      </dgm:t>
    </dgm:pt>
    <dgm:pt modelId="{53AB2ED1-27CF-465C-9DFF-6E0C50BE4F87}" type="pres">
      <dgm:prSet presAssocID="{5076E9C7-2050-4A4C-AA47-39DBF1FEFA7F}" presName="composite" presStyleCnt="0">
        <dgm:presLayoutVars>
          <dgm:chMax val="3"/>
          <dgm:animLvl val="lvl"/>
          <dgm:resizeHandles val="exact"/>
        </dgm:presLayoutVars>
      </dgm:prSet>
      <dgm:spPr/>
    </dgm:pt>
    <dgm:pt modelId="{0C40C956-E3BE-4FC7-A7B3-F1A40C88EAEB}" type="pres">
      <dgm:prSet presAssocID="{C55BFEE3-321F-4CAD-B452-EF738CB19332}" presName="gear1" presStyleLbl="node1" presStyleIdx="0" presStyleCnt="3" custScaleX="74991" custScaleY="76806" custLinFactNeighborX="-16145" custLinFactNeighborY="-6506">
        <dgm:presLayoutVars>
          <dgm:chMax val="1"/>
          <dgm:bulletEnabled val="1"/>
        </dgm:presLayoutVars>
      </dgm:prSet>
      <dgm:spPr/>
    </dgm:pt>
    <dgm:pt modelId="{0EDEC2CD-4397-410C-86ED-E1035D4579BC}" type="pres">
      <dgm:prSet presAssocID="{C55BFEE3-321F-4CAD-B452-EF738CB19332}" presName="gear1srcNode" presStyleLbl="node1" presStyleIdx="0" presStyleCnt="3"/>
      <dgm:spPr/>
    </dgm:pt>
    <dgm:pt modelId="{5F49B08A-5B79-45A9-BEED-055ED205C61E}" type="pres">
      <dgm:prSet presAssocID="{C55BFEE3-321F-4CAD-B452-EF738CB19332}" presName="gear1dstNode" presStyleLbl="node1" presStyleIdx="0" presStyleCnt="3"/>
      <dgm:spPr/>
    </dgm:pt>
    <dgm:pt modelId="{3C41AAFA-5CFF-415F-B856-7789CE56FCD1}" type="pres">
      <dgm:prSet presAssocID="{872AC7D3-6979-442E-A7E3-F0FE8F13FC1D}" presName="gear2" presStyleLbl="node1" presStyleIdx="1" presStyleCnt="3" custScaleX="117334" custScaleY="122503" custLinFactNeighborX="-68256" custLinFactNeighborY="-8679">
        <dgm:presLayoutVars>
          <dgm:chMax val="1"/>
          <dgm:bulletEnabled val="1"/>
        </dgm:presLayoutVars>
      </dgm:prSet>
      <dgm:spPr/>
    </dgm:pt>
    <dgm:pt modelId="{F8C6D8B5-82EE-4E57-92D3-EE03552F2A60}" type="pres">
      <dgm:prSet presAssocID="{872AC7D3-6979-442E-A7E3-F0FE8F13FC1D}" presName="gear2srcNode" presStyleLbl="node1" presStyleIdx="1" presStyleCnt="3"/>
      <dgm:spPr/>
    </dgm:pt>
    <dgm:pt modelId="{459B17B9-E0E5-4DA6-8AA8-82CD0820AEC9}" type="pres">
      <dgm:prSet presAssocID="{872AC7D3-6979-442E-A7E3-F0FE8F13FC1D}" presName="gear2dstNode" presStyleLbl="node1" presStyleIdx="1" presStyleCnt="3"/>
      <dgm:spPr/>
    </dgm:pt>
    <dgm:pt modelId="{6E13AB59-1EA7-4ED5-AFE6-58EC30B73504}" type="pres">
      <dgm:prSet presAssocID="{8653917B-ADC2-4449-9868-F7FB377F7B74}" presName="gear3" presStyleLbl="node1" presStyleIdx="2" presStyleCnt="3" custScaleX="117520" custScaleY="115148" custLinFactNeighborX="1923" custLinFactNeighborY="7963"/>
      <dgm:spPr/>
    </dgm:pt>
    <dgm:pt modelId="{904F8E8F-EC67-4B81-8C69-3204183F3C0F}" type="pres">
      <dgm:prSet presAssocID="{8653917B-ADC2-4449-9868-F7FB377F7B74}" presName="gear3tx" presStyleLbl="node1" presStyleIdx="2" presStyleCnt="3">
        <dgm:presLayoutVars>
          <dgm:chMax val="1"/>
          <dgm:bulletEnabled val="1"/>
        </dgm:presLayoutVars>
      </dgm:prSet>
      <dgm:spPr/>
    </dgm:pt>
    <dgm:pt modelId="{19824107-F96C-42F0-A976-34E6A093051F}" type="pres">
      <dgm:prSet presAssocID="{8653917B-ADC2-4449-9868-F7FB377F7B74}" presName="gear3srcNode" presStyleLbl="node1" presStyleIdx="2" presStyleCnt="3"/>
      <dgm:spPr/>
    </dgm:pt>
    <dgm:pt modelId="{A2F1CFFB-90D9-4D10-8FFF-5376E3E3CE5B}" type="pres">
      <dgm:prSet presAssocID="{8653917B-ADC2-4449-9868-F7FB377F7B74}" presName="gear3dstNode" presStyleLbl="node1" presStyleIdx="2" presStyleCnt="3"/>
      <dgm:spPr/>
    </dgm:pt>
    <dgm:pt modelId="{435BAB71-B53B-408C-96AB-1D0B9D6CE238}" type="pres">
      <dgm:prSet presAssocID="{0D9DDDD1-730B-40B0-8590-F88008CD66D0}" presName="connector1" presStyleLbl="sibTrans2D1" presStyleIdx="0" presStyleCnt="3" custFlipVert="1" custScaleX="82250" custScaleY="77150" custLinFactNeighborX="-21723" custLinFactNeighborY="-4710"/>
      <dgm:spPr/>
    </dgm:pt>
    <dgm:pt modelId="{34E9DBB6-E749-43FB-96C1-E746C729C425}" type="pres">
      <dgm:prSet presAssocID="{20DDFA7A-8476-4842-83FB-9B8752D93E22}" presName="connector2" presStyleLbl="sibTrans2D1" presStyleIdx="1" presStyleCnt="3" custFlipVert="0" custFlipHor="1" custScaleX="119511" custScaleY="115546" custLinFactNeighborX="-22030" custLinFactNeighborY="1100"/>
      <dgm:spPr/>
    </dgm:pt>
    <dgm:pt modelId="{B3E252B4-04E2-4895-A0E6-252DBA0B488C}" type="pres">
      <dgm:prSet presAssocID="{702DDD5A-815C-4FAF-95F1-F935E629D6A7}" presName="connector3" presStyleLbl="sibTrans2D1" presStyleIdx="2" presStyleCnt="3" custScaleX="123969" custScaleY="109339" custLinFactNeighborX="15198" custLinFactNeighborY="3815"/>
      <dgm:spPr/>
    </dgm:pt>
  </dgm:ptLst>
  <dgm:cxnLst>
    <dgm:cxn modelId="{E2069217-1B09-48D4-ABB8-29BD914B3913}" type="presOf" srcId="{C55BFEE3-321F-4CAD-B452-EF738CB19332}" destId="{0EDEC2CD-4397-410C-86ED-E1035D4579BC}" srcOrd="1" destOrd="0" presId="urn:microsoft.com/office/officeart/2005/8/layout/gear1"/>
    <dgm:cxn modelId="{3BAB2C31-9258-4769-930B-D5AC94F81135}" type="presOf" srcId="{0D9DDDD1-730B-40B0-8590-F88008CD66D0}" destId="{435BAB71-B53B-408C-96AB-1D0B9D6CE238}" srcOrd="0" destOrd="0" presId="urn:microsoft.com/office/officeart/2005/8/layout/gear1"/>
    <dgm:cxn modelId="{1FDADC33-B113-489D-80BB-B5B82032F90C}" type="presOf" srcId="{8653917B-ADC2-4449-9868-F7FB377F7B74}" destId="{A2F1CFFB-90D9-4D10-8FFF-5376E3E3CE5B}" srcOrd="3" destOrd="0" presId="urn:microsoft.com/office/officeart/2005/8/layout/gear1"/>
    <dgm:cxn modelId="{41FE4946-6E5F-47F6-8907-95D7BCDEC6AC}" type="presOf" srcId="{8653917B-ADC2-4449-9868-F7FB377F7B74}" destId="{19824107-F96C-42F0-A976-34E6A093051F}" srcOrd="2" destOrd="0" presId="urn:microsoft.com/office/officeart/2005/8/layout/gear1"/>
    <dgm:cxn modelId="{8A3E664A-468E-47D5-9CFC-965EC330A931}" type="presOf" srcId="{20DDFA7A-8476-4842-83FB-9B8752D93E22}" destId="{34E9DBB6-E749-43FB-96C1-E746C729C425}" srcOrd="0" destOrd="0" presId="urn:microsoft.com/office/officeart/2005/8/layout/gear1"/>
    <dgm:cxn modelId="{C12A896D-CFC6-4D88-B028-FF92C278174D}" type="presOf" srcId="{8653917B-ADC2-4449-9868-F7FB377F7B74}" destId="{904F8E8F-EC67-4B81-8C69-3204183F3C0F}" srcOrd="1" destOrd="0" presId="urn:microsoft.com/office/officeart/2005/8/layout/gear1"/>
    <dgm:cxn modelId="{8A7D9872-1B2E-4816-BA88-C0C6745F53A8}" srcId="{5076E9C7-2050-4A4C-AA47-39DBF1FEFA7F}" destId="{872AC7D3-6979-442E-A7E3-F0FE8F13FC1D}" srcOrd="1" destOrd="0" parTransId="{FD382FEF-13C7-4471-95A8-465B265E5304}" sibTransId="{20DDFA7A-8476-4842-83FB-9B8752D93E22}"/>
    <dgm:cxn modelId="{15EF587D-78BD-46CB-B4CB-96BD35C296C8}" type="presOf" srcId="{702DDD5A-815C-4FAF-95F1-F935E629D6A7}" destId="{B3E252B4-04E2-4895-A0E6-252DBA0B488C}" srcOrd="0" destOrd="0" presId="urn:microsoft.com/office/officeart/2005/8/layout/gear1"/>
    <dgm:cxn modelId="{F86D059D-31B3-4D2C-BAD0-73BE945A3EA2}" srcId="{5076E9C7-2050-4A4C-AA47-39DBF1FEFA7F}" destId="{C55BFEE3-321F-4CAD-B452-EF738CB19332}" srcOrd="0" destOrd="0" parTransId="{96BF8924-8BDD-438A-AD92-A7A1E50E4C2C}" sibTransId="{0D9DDDD1-730B-40B0-8590-F88008CD66D0}"/>
    <dgm:cxn modelId="{1AAA8CA9-46AB-4DFD-BCEF-0812CBFFB9CF}" type="presOf" srcId="{C55BFEE3-321F-4CAD-B452-EF738CB19332}" destId="{0C40C956-E3BE-4FC7-A7B3-F1A40C88EAEB}" srcOrd="0" destOrd="0" presId="urn:microsoft.com/office/officeart/2005/8/layout/gear1"/>
    <dgm:cxn modelId="{5B1526B3-D336-4DFE-9731-53AB4E904060}" type="presOf" srcId="{C55BFEE3-321F-4CAD-B452-EF738CB19332}" destId="{5F49B08A-5B79-45A9-BEED-055ED205C61E}" srcOrd="2" destOrd="0" presId="urn:microsoft.com/office/officeart/2005/8/layout/gear1"/>
    <dgm:cxn modelId="{9CEBCACC-3EFB-4364-BA22-D57408CCEE93}" type="presOf" srcId="{5076E9C7-2050-4A4C-AA47-39DBF1FEFA7F}" destId="{53AB2ED1-27CF-465C-9DFF-6E0C50BE4F87}" srcOrd="0" destOrd="0" presId="urn:microsoft.com/office/officeart/2005/8/layout/gear1"/>
    <dgm:cxn modelId="{614BF8D1-1AAC-4C2C-A9E5-FDD84A0B4BD4}" type="presOf" srcId="{872AC7D3-6979-442E-A7E3-F0FE8F13FC1D}" destId="{F8C6D8B5-82EE-4E57-92D3-EE03552F2A60}" srcOrd="1" destOrd="0" presId="urn:microsoft.com/office/officeart/2005/8/layout/gear1"/>
    <dgm:cxn modelId="{5810C1E4-8A6C-45BB-9DD7-88220A4D6EBC}" type="presOf" srcId="{872AC7D3-6979-442E-A7E3-F0FE8F13FC1D}" destId="{459B17B9-E0E5-4DA6-8AA8-82CD0820AEC9}" srcOrd="2" destOrd="0" presId="urn:microsoft.com/office/officeart/2005/8/layout/gear1"/>
    <dgm:cxn modelId="{C54278F0-FC3C-4B8D-9039-49F363F9C709}" type="presOf" srcId="{872AC7D3-6979-442E-A7E3-F0FE8F13FC1D}" destId="{3C41AAFA-5CFF-415F-B856-7789CE56FCD1}" srcOrd="0" destOrd="0" presId="urn:microsoft.com/office/officeart/2005/8/layout/gear1"/>
    <dgm:cxn modelId="{75862BF8-13C6-45A3-88DC-9F3C86E3361A}" srcId="{5076E9C7-2050-4A4C-AA47-39DBF1FEFA7F}" destId="{8653917B-ADC2-4449-9868-F7FB377F7B74}" srcOrd="2" destOrd="0" parTransId="{13497AB9-BA29-4975-BABD-628A949101F6}" sibTransId="{702DDD5A-815C-4FAF-95F1-F935E629D6A7}"/>
    <dgm:cxn modelId="{C49F0DFE-7E58-44D2-9A98-40CC01855D79}" type="presOf" srcId="{8653917B-ADC2-4449-9868-F7FB377F7B74}" destId="{6E13AB59-1EA7-4ED5-AFE6-58EC30B73504}" srcOrd="0" destOrd="0" presId="urn:microsoft.com/office/officeart/2005/8/layout/gear1"/>
    <dgm:cxn modelId="{0838C29B-C027-4947-BB73-5F0C54FF82FA}" type="presParOf" srcId="{53AB2ED1-27CF-465C-9DFF-6E0C50BE4F87}" destId="{0C40C956-E3BE-4FC7-A7B3-F1A40C88EAEB}" srcOrd="0" destOrd="0" presId="urn:microsoft.com/office/officeart/2005/8/layout/gear1"/>
    <dgm:cxn modelId="{A4D35525-3242-4135-A868-56592EEDE9F4}" type="presParOf" srcId="{53AB2ED1-27CF-465C-9DFF-6E0C50BE4F87}" destId="{0EDEC2CD-4397-410C-86ED-E1035D4579BC}" srcOrd="1" destOrd="0" presId="urn:microsoft.com/office/officeart/2005/8/layout/gear1"/>
    <dgm:cxn modelId="{66B65760-EF3B-4C4D-A2B6-6B94F9007A2F}" type="presParOf" srcId="{53AB2ED1-27CF-465C-9DFF-6E0C50BE4F87}" destId="{5F49B08A-5B79-45A9-BEED-055ED205C61E}" srcOrd="2" destOrd="0" presId="urn:microsoft.com/office/officeart/2005/8/layout/gear1"/>
    <dgm:cxn modelId="{EE5D936B-7546-4A0F-A73E-42FC651A0A3E}" type="presParOf" srcId="{53AB2ED1-27CF-465C-9DFF-6E0C50BE4F87}" destId="{3C41AAFA-5CFF-415F-B856-7789CE56FCD1}" srcOrd="3" destOrd="0" presId="urn:microsoft.com/office/officeart/2005/8/layout/gear1"/>
    <dgm:cxn modelId="{C623E42F-8AA3-48AF-A67F-3CCC8E5CD9B8}" type="presParOf" srcId="{53AB2ED1-27CF-465C-9DFF-6E0C50BE4F87}" destId="{F8C6D8B5-82EE-4E57-92D3-EE03552F2A60}" srcOrd="4" destOrd="0" presId="urn:microsoft.com/office/officeart/2005/8/layout/gear1"/>
    <dgm:cxn modelId="{4513CF60-9EEB-4F33-A895-6F7433B6CD68}" type="presParOf" srcId="{53AB2ED1-27CF-465C-9DFF-6E0C50BE4F87}" destId="{459B17B9-E0E5-4DA6-8AA8-82CD0820AEC9}" srcOrd="5" destOrd="0" presId="urn:microsoft.com/office/officeart/2005/8/layout/gear1"/>
    <dgm:cxn modelId="{CA2F7C03-2A7B-4779-A926-91ABB8FF612A}" type="presParOf" srcId="{53AB2ED1-27CF-465C-9DFF-6E0C50BE4F87}" destId="{6E13AB59-1EA7-4ED5-AFE6-58EC30B73504}" srcOrd="6" destOrd="0" presId="urn:microsoft.com/office/officeart/2005/8/layout/gear1"/>
    <dgm:cxn modelId="{A114A1A9-7E08-4471-82F3-02B2D39FBF9F}" type="presParOf" srcId="{53AB2ED1-27CF-465C-9DFF-6E0C50BE4F87}" destId="{904F8E8F-EC67-4B81-8C69-3204183F3C0F}" srcOrd="7" destOrd="0" presId="urn:microsoft.com/office/officeart/2005/8/layout/gear1"/>
    <dgm:cxn modelId="{94ED32BE-9B2D-47D5-ACF8-CA240AA3C7CF}" type="presParOf" srcId="{53AB2ED1-27CF-465C-9DFF-6E0C50BE4F87}" destId="{19824107-F96C-42F0-A976-34E6A093051F}" srcOrd="8" destOrd="0" presId="urn:microsoft.com/office/officeart/2005/8/layout/gear1"/>
    <dgm:cxn modelId="{091A994C-8DFD-4066-94FE-903570E85823}" type="presParOf" srcId="{53AB2ED1-27CF-465C-9DFF-6E0C50BE4F87}" destId="{A2F1CFFB-90D9-4D10-8FFF-5376E3E3CE5B}" srcOrd="9" destOrd="0" presId="urn:microsoft.com/office/officeart/2005/8/layout/gear1"/>
    <dgm:cxn modelId="{C74548D9-94F2-4F94-93BD-2EC55FD7B4CD}" type="presParOf" srcId="{53AB2ED1-27CF-465C-9DFF-6E0C50BE4F87}" destId="{435BAB71-B53B-408C-96AB-1D0B9D6CE238}" srcOrd="10" destOrd="0" presId="urn:microsoft.com/office/officeart/2005/8/layout/gear1"/>
    <dgm:cxn modelId="{B8670F3F-252A-4B93-B328-2B232445BCFB}" type="presParOf" srcId="{53AB2ED1-27CF-465C-9DFF-6E0C50BE4F87}" destId="{34E9DBB6-E749-43FB-96C1-E746C729C425}" srcOrd="11" destOrd="0" presId="urn:microsoft.com/office/officeart/2005/8/layout/gear1"/>
    <dgm:cxn modelId="{3B19FE07-6ACC-4EED-ADBA-364C614D5D51}" type="presParOf" srcId="{53AB2ED1-27CF-465C-9DFF-6E0C50BE4F87}" destId="{B3E252B4-04E2-4895-A0E6-252DBA0B488C}" srcOrd="12" destOrd="0" presId="urn:microsoft.com/office/officeart/2005/8/layout/gear1"/>
  </dgm:cxnLst>
  <dgm:bg/>
  <dgm:whole/>
  <dgm:extLst>
    <a:ext uri="http://schemas.microsoft.com/office/drawing/2008/diagram">
      <dsp:dataModelExt xmlns:dsp="http://schemas.microsoft.com/office/drawing/2008/diagram" relId="rId11"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10D45FF6-BBE4-4074-875E-D17390793359}"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F7193E80-05E8-4C18-B393-A610C6D5FBF6}">
      <dgm:prSet/>
      <dgm:spPr>
        <a:solidFill>
          <a:schemeClr val="accent1">
            <a:lumMod val="50000"/>
          </a:schemeClr>
        </a:solidFill>
      </dgm:spPr>
      <dgm:t>
        <a:bodyPr/>
        <a:lstStyle/>
        <a:p>
          <a:pPr algn="ctr"/>
          <a:r>
            <a:rPr lang="en-US" b="1" dirty="0"/>
            <a:t>State Entity Laws – ULC Models</a:t>
          </a:r>
        </a:p>
      </dgm:t>
    </dgm:pt>
    <dgm:pt modelId="{02DB3347-2C09-4F19-B4EB-7DC55EC55061}" type="parTrans" cxnId="{87E48D1B-98C6-46EE-8049-650BA9D01EE2}">
      <dgm:prSet/>
      <dgm:spPr/>
      <dgm:t>
        <a:bodyPr/>
        <a:lstStyle/>
        <a:p>
          <a:endParaRPr lang="en-US"/>
        </a:p>
      </dgm:t>
    </dgm:pt>
    <dgm:pt modelId="{1DA35380-1127-4597-9525-B1F85928389A}" type="sibTrans" cxnId="{87E48D1B-98C6-46EE-8049-650BA9D01EE2}">
      <dgm:prSet/>
      <dgm:spPr/>
      <dgm:t>
        <a:bodyPr/>
        <a:lstStyle/>
        <a:p>
          <a:endParaRPr lang="en-US"/>
        </a:p>
      </dgm:t>
    </dgm:pt>
    <dgm:pt modelId="{113FF375-D5EA-4B29-8C70-9EFC7E004DFF}">
      <dgm:prSet/>
      <dgm:spPr>
        <a:solidFill>
          <a:schemeClr val="accent1">
            <a:lumMod val="50000"/>
          </a:schemeClr>
        </a:solidFill>
      </dgm:spPr>
      <dgm:t>
        <a:bodyPr/>
        <a:lstStyle/>
        <a:p>
          <a:pPr algn="ctr"/>
          <a:r>
            <a:rPr lang="en-US" b="1" dirty="0"/>
            <a:t>Internal Revenue Code &amp; Subchapter K</a:t>
          </a:r>
        </a:p>
      </dgm:t>
    </dgm:pt>
    <dgm:pt modelId="{DC5380A7-3D76-4A13-A6A0-C68C36FE42C6}" type="parTrans" cxnId="{B0D494D7-D4C0-46B9-B308-7F747FF226F1}">
      <dgm:prSet/>
      <dgm:spPr/>
      <dgm:t>
        <a:bodyPr/>
        <a:lstStyle/>
        <a:p>
          <a:endParaRPr lang="en-US"/>
        </a:p>
      </dgm:t>
    </dgm:pt>
    <dgm:pt modelId="{C0A863D0-BFCF-4507-AE14-86A3AA0EC2C9}" type="sibTrans" cxnId="{B0D494D7-D4C0-46B9-B308-7F747FF226F1}">
      <dgm:prSet/>
      <dgm:spPr/>
      <dgm:t>
        <a:bodyPr/>
        <a:lstStyle/>
        <a:p>
          <a:endParaRPr lang="en-US"/>
        </a:p>
      </dgm:t>
    </dgm:pt>
    <dgm:pt modelId="{60641244-496E-43DB-BDC4-E3D5D6DFD3A0}">
      <dgm:prSet/>
      <dgm:spPr>
        <a:solidFill>
          <a:schemeClr val="accent1">
            <a:lumMod val="50000"/>
          </a:schemeClr>
        </a:solidFill>
      </dgm:spPr>
      <dgm:t>
        <a:bodyPr/>
        <a:lstStyle/>
        <a:p>
          <a:pPr algn="ctr"/>
          <a:r>
            <a:rPr lang="en-US" b="1" dirty="0"/>
            <a:t>State Business Tax Principles</a:t>
          </a:r>
        </a:p>
      </dgm:t>
    </dgm:pt>
    <dgm:pt modelId="{B3F8F4F4-7673-4FCE-A524-A0BA0BF35013}" type="parTrans" cxnId="{7D55067B-0121-43D6-89A2-13353A7AA920}">
      <dgm:prSet/>
      <dgm:spPr/>
      <dgm:t>
        <a:bodyPr/>
        <a:lstStyle/>
        <a:p>
          <a:endParaRPr lang="en-US"/>
        </a:p>
      </dgm:t>
    </dgm:pt>
    <dgm:pt modelId="{A92D1940-6FA5-469D-9E51-F7E51E47B32A}" type="sibTrans" cxnId="{7D55067B-0121-43D6-89A2-13353A7AA920}">
      <dgm:prSet/>
      <dgm:spPr/>
      <dgm:t>
        <a:bodyPr/>
        <a:lstStyle/>
        <a:p>
          <a:endParaRPr lang="en-US"/>
        </a:p>
      </dgm:t>
    </dgm:pt>
    <dgm:pt modelId="{A5EAEA70-F4AD-4882-917B-23BA0471FF61}">
      <dgm:prSet/>
      <dgm:spPr>
        <a:solidFill>
          <a:schemeClr val="accent1">
            <a:lumMod val="50000"/>
          </a:schemeClr>
        </a:solidFill>
      </dgm:spPr>
      <dgm:t>
        <a:bodyPr/>
        <a:lstStyle/>
        <a:p>
          <a:pPr algn="ctr"/>
          <a:r>
            <a:rPr lang="en-US" b="1" dirty="0"/>
            <a:t>General State Tax</a:t>
          </a:r>
        </a:p>
      </dgm:t>
    </dgm:pt>
    <dgm:pt modelId="{92980F16-BF9F-41CA-A76F-F339DA85E838}" type="parTrans" cxnId="{297A5CD1-BDB4-421D-B63E-C35E503A7E94}">
      <dgm:prSet/>
      <dgm:spPr/>
      <dgm:t>
        <a:bodyPr/>
        <a:lstStyle/>
        <a:p>
          <a:endParaRPr lang="en-US"/>
        </a:p>
      </dgm:t>
    </dgm:pt>
    <dgm:pt modelId="{06A30778-AE0D-4BF4-BFEC-821FC7D2D978}" type="sibTrans" cxnId="{297A5CD1-BDB4-421D-B63E-C35E503A7E94}">
      <dgm:prSet/>
      <dgm:spPr/>
      <dgm:t>
        <a:bodyPr/>
        <a:lstStyle/>
        <a:p>
          <a:endParaRPr lang="en-US"/>
        </a:p>
      </dgm:t>
    </dgm:pt>
    <dgm:pt modelId="{BEB156D7-BB6F-45E6-86DE-12E530F1EA34}">
      <dgm:prSet/>
      <dgm:spPr>
        <a:solidFill>
          <a:schemeClr val="accent1">
            <a:lumMod val="50000"/>
          </a:schemeClr>
        </a:solidFill>
      </dgm:spPr>
      <dgm:t>
        <a:bodyPr/>
        <a:lstStyle/>
        <a:p>
          <a:pPr algn="ctr"/>
          <a:r>
            <a:rPr lang="en-US" b="1" dirty="0"/>
            <a:t>State Corporate Tax</a:t>
          </a:r>
        </a:p>
      </dgm:t>
    </dgm:pt>
    <dgm:pt modelId="{247AC827-2DD3-4329-8E8E-956884E5FAA9}" type="parTrans" cxnId="{93B2E1BB-49F3-4817-BEAC-9AAC2A700988}">
      <dgm:prSet/>
      <dgm:spPr/>
      <dgm:t>
        <a:bodyPr/>
        <a:lstStyle/>
        <a:p>
          <a:endParaRPr lang="en-US"/>
        </a:p>
      </dgm:t>
    </dgm:pt>
    <dgm:pt modelId="{875150E2-2CC2-4100-8681-72E868596CC8}" type="sibTrans" cxnId="{93B2E1BB-49F3-4817-BEAC-9AAC2A700988}">
      <dgm:prSet/>
      <dgm:spPr/>
      <dgm:t>
        <a:bodyPr/>
        <a:lstStyle/>
        <a:p>
          <a:endParaRPr lang="en-US"/>
        </a:p>
      </dgm:t>
    </dgm:pt>
    <dgm:pt modelId="{49467223-7C2C-40BD-B4D1-B63A5DC5896F}">
      <dgm:prSet/>
      <dgm:spPr>
        <a:solidFill>
          <a:schemeClr val="accent1">
            <a:lumMod val="50000"/>
          </a:schemeClr>
        </a:solidFill>
      </dgm:spPr>
      <dgm:t>
        <a:bodyPr/>
        <a:lstStyle/>
        <a:p>
          <a:pPr algn="ctr"/>
          <a:r>
            <a:rPr lang="en-US" b="1" dirty="0"/>
            <a:t>State Individual Tax</a:t>
          </a:r>
        </a:p>
      </dgm:t>
    </dgm:pt>
    <dgm:pt modelId="{E1F4F935-F53F-4AE6-B4B2-CA07F0F73685}" type="parTrans" cxnId="{69D74E95-E47C-410D-A74F-379BB904ADB3}">
      <dgm:prSet/>
      <dgm:spPr/>
      <dgm:t>
        <a:bodyPr/>
        <a:lstStyle/>
        <a:p>
          <a:endParaRPr lang="en-US"/>
        </a:p>
      </dgm:t>
    </dgm:pt>
    <dgm:pt modelId="{3546BAFC-EB7C-4F35-96C6-3DCE7F8D91E7}" type="sibTrans" cxnId="{69D74E95-E47C-410D-A74F-379BB904ADB3}">
      <dgm:prSet/>
      <dgm:spPr/>
      <dgm:t>
        <a:bodyPr/>
        <a:lstStyle/>
        <a:p>
          <a:endParaRPr lang="en-US"/>
        </a:p>
      </dgm:t>
    </dgm:pt>
    <dgm:pt modelId="{B888E6A3-E9E9-45B2-B60A-521F1B3FAC8B}" type="pres">
      <dgm:prSet presAssocID="{10D45FF6-BBE4-4074-875E-D17390793359}" presName="linear" presStyleCnt="0">
        <dgm:presLayoutVars>
          <dgm:animLvl val="lvl"/>
          <dgm:resizeHandles val="exact"/>
        </dgm:presLayoutVars>
      </dgm:prSet>
      <dgm:spPr/>
    </dgm:pt>
    <dgm:pt modelId="{C79A55B7-316A-4B62-8CC5-2971F429FD5D}" type="pres">
      <dgm:prSet presAssocID="{F7193E80-05E8-4C18-B393-A610C6D5FBF6}" presName="parentText" presStyleLbl="node1" presStyleIdx="0" presStyleCnt="6">
        <dgm:presLayoutVars>
          <dgm:chMax val="0"/>
          <dgm:bulletEnabled val="1"/>
        </dgm:presLayoutVars>
      </dgm:prSet>
      <dgm:spPr/>
    </dgm:pt>
    <dgm:pt modelId="{9D283597-C2FD-406F-93C3-D07C91A2140D}" type="pres">
      <dgm:prSet presAssocID="{1DA35380-1127-4597-9525-B1F85928389A}" presName="spacer" presStyleCnt="0"/>
      <dgm:spPr/>
    </dgm:pt>
    <dgm:pt modelId="{C1531B22-7E91-4659-B1EC-3E16F2108F8E}" type="pres">
      <dgm:prSet presAssocID="{113FF375-D5EA-4B29-8C70-9EFC7E004DFF}" presName="parentText" presStyleLbl="node1" presStyleIdx="1" presStyleCnt="6">
        <dgm:presLayoutVars>
          <dgm:chMax val="0"/>
          <dgm:bulletEnabled val="1"/>
        </dgm:presLayoutVars>
      </dgm:prSet>
      <dgm:spPr/>
    </dgm:pt>
    <dgm:pt modelId="{FDF7CD78-BA02-4B13-86A7-1A76BF9F1B20}" type="pres">
      <dgm:prSet presAssocID="{C0A863D0-BFCF-4507-AE14-86A3AA0EC2C9}" presName="spacer" presStyleCnt="0"/>
      <dgm:spPr/>
    </dgm:pt>
    <dgm:pt modelId="{4E53EB62-C354-4D50-A003-DBD3EC7CFC61}" type="pres">
      <dgm:prSet presAssocID="{60641244-496E-43DB-BDC4-E3D5D6DFD3A0}" presName="parentText" presStyleLbl="node1" presStyleIdx="2" presStyleCnt="6">
        <dgm:presLayoutVars>
          <dgm:chMax val="0"/>
          <dgm:bulletEnabled val="1"/>
        </dgm:presLayoutVars>
      </dgm:prSet>
      <dgm:spPr/>
    </dgm:pt>
    <dgm:pt modelId="{D8453FF0-D86B-4473-8C4E-BD634C5BB729}" type="pres">
      <dgm:prSet presAssocID="{A92D1940-6FA5-469D-9E51-F7E51E47B32A}" presName="spacer" presStyleCnt="0"/>
      <dgm:spPr/>
    </dgm:pt>
    <dgm:pt modelId="{E359D2E7-153B-4892-8CDD-4CA865A13AF1}" type="pres">
      <dgm:prSet presAssocID="{A5EAEA70-F4AD-4882-917B-23BA0471FF61}" presName="parentText" presStyleLbl="node1" presStyleIdx="3" presStyleCnt="6">
        <dgm:presLayoutVars>
          <dgm:chMax val="0"/>
          <dgm:bulletEnabled val="1"/>
        </dgm:presLayoutVars>
      </dgm:prSet>
      <dgm:spPr/>
    </dgm:pt>
    <dgm:pt modelId="{E0DDD584-4E19-47A4-8AD5-6DF1F8C0E18A}" type="pres">
      <dgm:prSet presAssocID="{06A30778-AE0D-4BF4-BFEC-821FC7D2D978}" presName="spacer" presStyleCnt="0"/>
      <dgm:spPr/>
    </dgm:pt>
    <dgm:pt modelId="{82D21091-FAB9-4849-A924-1017CFFB4B89}" type="pres">
      <dgm:prSet presAssocID="{BEB156D7-BB6F-45E6-86DE-12E530F1EA34}" presName="parentText" presStyleLbl="node1" presStyleIdx="4" presStyleCnt="6">
        <dgm:presLayoutVars>
          <dgm:chMax val="0"/>
          <dgm:bulletEnabled val="1"/>
        </dgm:presLayoutVars>
      </dgm:prSet>
      <dgm:spPr/>
    </dgm:pt>
    <dgm:pt modelId="{D01E56EF-BCBA-494F-A94A-3BCD8AE930EF}" type="pres">
      <dgm:prSet presAssocID="{875150E2-2CC2-4100-8681-72E868596CC8}" presName="spacer" presStyleCnt="0"/>
      <dgm:spPr/>
    </dgm:pt>
    <dgm:pt modelId="{D3B75E5E-0AC4-466C-9856-204E0CF29CFD}" type="pres">
      <dgm:prSet presAssocID="{49467223-7C2C-40BD-B4D1-B63A5DC5896F}" presName="parentText" presStyleLbl="node1" presStyleIdx="5" presStyleCnt="6">
        <dgm:presLayoutVars>
          <dgm:chMax val="0"/>
          <dgm:bulletEnabled val="1"/>
        </dgm:presLayoutVars>
      </dgm:prSet>
      <dgm:spPr/>
    </dgm:pt>
  </dgm:ptLst>
  <dgm:cxnLst>
    <dgm:cxn modelId="{5CDAC00D-4BFC-4A34-B1D8-175C4EB92CDE}" type="presOf" srcId="{49467223-7C2C-40BD-B4D1-B63A5DC5896F}" destId="{D3B75E5E-0AC4-466C-9856-204E0CF29CFD}" srcOrd="0" destOrd="0" presId="urn:microsoft.com/office/officeart/2005/8/layout/vList2"/>
    <dgm:cxn modelId="{714A4518-F161-4599-9810-E409AC1350E5}" type="presOf" srcId="{113FF375-D5EA-4B29-8C70-9EFC7E004DFF}" destId="{C1531B22-7E91-4659-B1EC-3E16F2108F8E}" srcOrd="0" destOrd="0" presId="urn:microsoft.com/office/officeart/2005/8/layout/vList2"/>
    <dgm:cxn modelId="{87E48D1B-98C6-46EE-8049-650BA9D01EE2}" srcId="{10D45FF6-BBE4-4074-875E-D17390793359}" destId="{F7193E80-05E8-4C18-B393-A610C6D5FBF6}" srcOrd="0" destOrd="0" parTransId="{02DB3347-2C09-4F19-B4EB-7DC55EC55061}" sibTransId="{1DA35380-1127-4597-9525-B1F85928389A}"/>
    <dgm:cxn modelId="{6549543B-3C20-4BB4-98A8-1BBD66A8FDDC}" type="presOf" srcId="{60641244-496E-43DB-BDC4-E3D5D6DFD3A0}" destId="{4E53EB62-C354-4D50-A003-DBD3EC7CFC61}" srcOrd="0" destOrd="0" presId="urn:microsoft.com/office/officeart/2005/8/layout/vList2"/>
    <dgm:cxn modelId="{7D55067B-0121-43D6-89A2-13353A7AA920}" srcId="{10D45FF6-BBE4-4074-875E-D17390793359}" destId="{60641244-496E-43DB-BDC4-E3D5D6DFD3A0}" srcOrd="2" destOrd="0" parTransId="{B3F8F4F4-7673-4FCE-A524-A0BA0BF35013}" sibTransId="{A92D1940-6FA5-469D-9E51-F7E51E47B32A}"/>
    <dgm:cxn modelId="{CF49887F-3329-419F-A786-F3C206228FEF}" type="presOf" srcId="{F7193E80-05E8-4C18-B393-A610C6D5FBF6}" destId="{C79A55B7-316A-4B62-8CC5-2971F429FD5D}" srcOrd="0" destOrd="0" presId="urn:microsoft.com/office/officeart/2005/8/layout/vList2"/>
    <dgm:cxn modelId="{69D74E95-E47C-410D-A74F-379BB904ADB3}" srcId="{10D45FF6-BBE4-4074-875E-D17390793359}" destId="{49467223-7C2C-40BD-B4D1-B63A5DC5896F}" srcOrd="5" destOrd="0" parTransId="{E1F4F935-F53F-4AE6-B4B2-CA07F0F73685}" sibTransId="{3546BAFC-EB7C-4F35-96C6-3DCE7F8D91E7}"/>
    <dgm:cxn modelId="{72E7C59E-2258-47AD-B0CF-8739611271B4}" type="presOf" srcId="{10D45FF6-BBE4-4074-875E-D17390793359}" destId="{B888E6A3-E9E9-45B2-B60A-521F1B3FAC8B}" srcOrd="0" destOrd="0" presId="urn:microsoft.com/office/officeart/2005/8/layout/vList2"/>
    <dgm:cxn modelId="{48D522A5-0791-47F7-9719-61A5A49560FC}" type="presOf" srcId="{A5EAEA70-F4AD-4882-917B-23BA0471FF61}" destId="{E359D2E7-153B-4892-8CDD-4CA865A13AF1}" srcOrd="0" destOrd="0" presId="urn:microsoft.com/office/officeart/2005/8/layout/vList2"/>
    <dgm:cxn modelId="{93B2E1BB-49F3-4817-BEAC-9AAC2A700988}" srcId="{10D45FF6-BBE4-4074-875E-D17390793359}" destId="{BEB156D7-BB6F-45E6-86DE-12E530F1EA34}" srcOrd="4" destOrd="0" parTransId="{247AC827-2DD3-4329-8E8E-956884E5FAA9}" sibTransId="{875150E2-2CC2-4100-8681-72E868596CC8}"/>
    <dgm:cxn modelId="{297A5CD1-BDB4-421D-B63E-C35E503A7E94}" srcId="{10D45FF6-BBE4-4074-875E-D17390793359}" destId="{A5EAEA70-F4AD-4882-917B-23BA0471FF61}" srcOrd="3" destOrd="0" parTransId="{92980F16-BF9F-41CA-A76F-F339DA85E838}" sibTransId="{06A30778-AE0D-4BF4-BFEC-821FC7D2D978}"/>
    <dgm:cxn modelId="{B0D494D7-D4C0-46B9-B308-7F747FF226F1}" srcId="{10D45FF6-BBE4-4074-875E-D17390793359}" destId="{113FF375-D5EA-4B29-8C70-9EFC7E004DFF}" srcOrd="1" destOrd="0" parTransId="{DC5380A7-3D76-4A13-A6A0-C68C36FE42C6}" sibTransId="{C0A863D0-BFCF-4507-AE14-86A3AA0EC2C9}"/>
    <dgm:cxn modelId="{06BCE1F8-820F-4F19-B5A7-C12D70101588}" type="presOf" srcId="{BEB156D7-BB6F-45E6-86DE-12E530F1EA34}" destId="{82D21091-FAB9-4849-A924-1017CFFB4B89}" srcOrd="0" destOrd="0" presId="urn:microsoft.com/office/officeart/2005/8/layout/vList2"/>
    <dgm:cxn modelId="{45808565-35DA-4F17-909B-9AD80A9451EC}" type="presParOf" srcId="{B888E6A3-E9E9-45B2-B60A-521F1B3FAC8B}" destId="{C79A55B7-316A-4B62-8CC5-2971F429FD5D}" srcOrd="0" destOrd="0" presId="urn:microsoft.com/office/officeart/2005/8/layout/vList2"/>
    <dgm:cxn modelId="{DA56BFD8-B620-459B-9277-E2B7E3C2E9B7}" type="presParOf" srcId="{B888E6A3-E9E9-45B2-B60A-521F1B3FAC8B}" destId="{9D283597-C2FD-406F-93C3-D07C91A2140D}" srcOrd="1" destOrd="0" presId="urn:microsoft.com/office/officeart/2005/8/layout/vList2"/>
    <dgm:cxn modelId="{3EEBAFAC-8262-4BF7-A811-572EF39C223A}" type="presParOf" srcId="{B888E6A3-E9E9-45B2-B60A-521F1B3FAC8B}" destId="{C1531B22-7E91-4659-B1EC-3E16F2108F8E}" srcOrd="2" destOrd="0" presId="urn:microsoft.com/office/officeart/2005/8/layout/vList2"/>
    <dgm:cxn modelId="{151B94E1-DA54-454E-A661-6C2BE6E5ABDA}" type="presParOf" srcId="{B888E6A3-E9E9-45B2-B60A-521F1B3FAC8B}" destId="{FDF7CD78-BA02-4B13-86A7-1A76BF9F1B20}" srcOrd="3" destOrd="0" presId="urn:microsoft.com/office/officeart/2005/8/layout/vList2"/>
    <dgm:cxn modelId="{73A24AD4-4EA0-4783-AE9B-ADB8C7EEDA7D}" type="presParOf" srcId="{B888E6A3-E9E9-45B2-B60A-521F1B3FAC8B}" destId="{4E53EB62-C354-4D50-A003-DBD3EC7CFC61}" srcOrd="4" destOrd="0" presId="urn:microsoft.com/office/officeart/2005/8/layout/vList2"/>
    <dgm:cxn modelId="{15343AB8-1CB9-486E-B72A-D914FCAEAF81}" type="presParOf" srcId="{B888E6A3-E9E9-45B2-B60A-521F1B3FAC8B}" destId="{D8453FF0-D86B-4473-8C4E-BD634C5BB729}" srcOrd="5" destOrd="0" presId="urn:microsoft.com/office/officeart/2005/8/layout/vList2"/>
    <dgm:cxn modelId="{F94A8B55-C495-40DA-9775-2980E179D80B}" type="presParOf" srcId="{B888E6A3-E9E9-45B2-B60A-521F1B3FAC8B}" destId="{E359D2E7-153B-4892-8CDD-4CA865A13AF1}" srcOrd="6" destOrd="0" presId="urn:microsoft.com/office/officeart/2005/8/layout/vList2"/>
    <dgm:cxn modelId="{E8415FCD-BE7E-448C-B949-58A2322C41A2}" type="presParOf" srcId="{B888E6A3-E9E9-45B2-B60A-521F1B3FAC8B}" destId="{E0DDD584-4E19-47A4-8AD5-6DF1F8C0E18A}" srcOrd="7" destOrd="0" presId="urn:microsoft.com/office/officeart/2005/8/layout/vList2"/>
    <dgm:cxn modelId="{DD14C447-44FF-4181-9D0C-1E9570DD5070}" type="presParOf" srcId="{B888E6A3-E9E9-45B2-B60A-521F1B3FAC8B}" destId="{82D21091-FAB9-4849-A924-1017CFFB4B89}" srcOrd="8" destOrd="0" presId="urn:microsoft.com/office/officeart/2005/8/layout/vList2"/>
    <dgm:cxn modelId="{4F707F7A-B866-4D57-955E-2A70FE522BF8}" type="presParOf" srcId="{B888E6A3-E9E9-45B2-B60A-521F1B3FAC8B}" destId="{D01E56EF-BCBA-494F-A94A-3BCD8AE930EF}" srcOrd="9" destOrd="0" presId="urn:microsoft.com/office/officeart/2005/8/layout/vList2"/>
    <dgm:cxn modelId="{F07237B3-D2EA-4967-A10B-6565F543FC61}" type="presParOf" srcId="{B888E6A3-E9E9-45B2-B60A-521F1B3FAC8B}" destId="{D3B75E5E-0AC4-466C-9856-204E0CF29CFD}" srcOrd="10"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40C956-E3BE-4FC7-A7B3-F1A40C88EAEB}">
      <dsp:nvSpPr>
        <dsp:cNvPr id="0" name=""/>
        <dsp:cNvSpPr/>
      </dsp:nvSpPr>
      <dsp:spPr>
        <a:xfrm>
          <a:off x="2435731" y="2410019"/>
          <a:ext cx="2836577" cy="2974919"/>
        </a:xfrm>
        <a:prstGeom prst="gear9">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State Tax Principles - Nexus &amp; Sourcing</a:t>
          </a:r>
        </a:p>
      </dsp:txBody>
      <dsp:txXfrm>
        <a:off x="3006009" y="3097688"/>
        <a:ext cx="1696021" cy="1546948"/>
      </dsp:txXfrm>
    </dsp:sp>
    <dsp:sp modelId="{3C41AAFA-5CFF-415F-B856-7789CE56FCD1}">
      <dsp:nvSpPr>
        <dsp:cNvPr id="0" name=""/>
        <dsp:cNvSpPr/>
      </dsp:nvSpPr>
      <dsp:spPr>
        <a:xfrm>
          <a:off x="415593" y="1217967"/>
          <a:ext cx="2640103" cy="2778480"/>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General State Entity Laws</a:t>
          </a:r>
        </a:p>
      </dsp:txBody>
      <dsp:txXfrm>
        <a:off x="1080247" y="1907053"/>
        <a:ext cx="1310795" cy="1400308"/>
      </dsp:txXfrm>
    </dsp:sp>
    <dsp:sp modelId="{4652418F-3FC4-4E73-86A9-3C64B3E08B1A}">
      <dsp:nvSpPr>
        <dsp:cNvPr id="0" name=""/>
        <dsp:cNvSpPr/>
      </dsp:nvSpPr>
      <dsp:spPr>
        <a:xfrm rot="20700000">
          <a:off x="3253208" y="272312"/>
          <a:ext cx="2510503" cy="2345993"/>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IRC &amp; Subchapter K </a:t>
          </a:r>
        </a:p>
      </dsp:txBody>
      <dsp:txXfrm rot="-20700000">
        <a:off x="3813592" y="777100"/>
        <a:ext cx="1389734" cy="1336418"/>
      </dsp:txXfrm>
    </dsp:sp>
    <dsp:sp modelId="{435BAB71-B53B-408C-96AB-1D0B9D6CE238}">
      <dsp:nvSpPr>
        <dsp:cNvPr id="0" name=""/>
        <dsp:cNvSpPr/>
      </dsp:nvSpPr>
      <dsp:spPr>
        <a:xfrm>
          <a:off x="2723257" y="2389522"/>
          <a:ext cx="3004100" cy="3580442"/>
        </a:xfrm>
        <a:prstGeom prst="circularArrow">
          <a:avLst>
            <a:gd name="adj1" fmla="val 4687"/>
            <a:gd name="adj2" fmla="val 299029"/>
            <a:gd name="adj3" fmla="val 2542920"/>
            <a:gd name="adj4" fmla="val 15804801"/>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E9DBB6-E749-43FB-96C1-E746C729C425}">
      <dsp:nvSpPr>
        <dsp:cNvPr id="0" name=""/>
        <dsp:cNvSpPr/>
      </dsp:nvSpPr>
      <dsp:spPr>
        <a:xfrm flipH="1" flipV="1">
          <a:off x="-48525" y="654344"/>
          <a:ext cx="3779960" cy="3925150"/>
        </a:xfrm>
        <a:prstGeom prs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0D5D77-75FB-4F17-95F2-6C3D38BE1982}">
      <dsp:nvSpPr>
        <dsp:cNvPr id="0" name=""/>
        <dsp:cNvSpPr/>
      </dsp:nvSpPr>
      <dsp:spPr>
        <a:xfrm>
          <a:off x="3003252" y="-344356"/>
          <a:ext cx="3883959" cy="3039008"/>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40C956-E3BE-4FC7-A7B3-F1A40C88EAEB}">
      <dsp:nvSpPr>
        <dsp:cNvPr id="0" name=""/>
        <dsp:cNvSpPr/>
      </dsp:nvSpPr>
      <dsp:spPr>
        <a:xfrm>
          <a:off x="2435731" y="2410019"/>
          <a:ext cx="2836577" cy="2974919"/>
        </a:xfrm>
        <a:prstGeom prst="gear9">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State Tax Principles - Nexus &amp; Sourcing</a:t>
          </a:r>
        </a:p>
      </dsp:txBody>
      <dsp:txXfrm>
        <a:off x="3006009" y="3097688"/>
        <a:ext cx="1696021" cy="1546948"/>
      </dsp:txXfrm>
    </dsp:sp>
    <dsp:sp modelId="{3C41AAFA-5CFF-415F-B856-7789CE56FCD1}">
      <dsp:nvSpPr>
        <dsp:cNvPr id="0" name=""/>
        <dsp:cNvSpPr/>
      </dsp:nvSpPr>
      <dsp:spPr>
        <a:xfrm>
          <a:off x="415593" y="1217967"/>
          <a:ext cx="2640103" cy="2778480"/>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General State Entity Laws</a:t>
          </a:r>
        </a:p>
      </dsp:txBody>
      <dsp:txXfrm>
        <a:off x="1080247" y="1907053"/>
        <a:ext cx="1310795" cy="1400308"/>
      </dsp:txXfrm>
    </dsp:sp>
    <dsp:sp modelId="{4652418F-3FC4-4E73-86A9-3C64B3E08B1A}">
      <dsp:nvSpPr>
        <dsp:cNvPr id="0" name=""/>
        <dsp:cNvSpPr/>
      </dsp:nvSpPr>
      <dsp:spPr>
        <a:xfrm rot="20700000">
          <a:off x="3253208" y="272312"/>
          <a:ext cx="2510503" cy="2345993"/>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IRC &amp; Subchapter K </a:t>
          </a:r>
        </a:p>
      </dsp:txBody>
      <dsp:txXfrm rot="-20700000">
        <a:off x="3813592" y="777100"/>
        <a:ext cx="1389734" cy="1336418"/>
      </dsp:txXfrm>
    </dsp:sp>
    <dsp:sp modelId="{435BAB71-B53B-408C-96AB-1D0B9D6CE238}">
      <dsp:nvSpPr>
        <dsp:cNvPr id="0" name=""/>
        <dsp:cNvSpPr/>
      </dsp:nvSpPr>
      <dsp:spPr>
        <a:xfrm>
          <a:off x="2723257" y="2389522"/>
          <a:ext cx="3004100" cy="3580442"/>
        </a:xfrm>
        <a:prstGeom prst="circularArrow">
          <a:avLst>
            <a:gd name="adj1" fmla="val 4687"/>
            <a:gd name="adj2" fmla="val 299029"/>
            <a:gd name="adj3" fmla="val 2542920"/>
            <a:gd name="adj4" fmla="val 15804801"/>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E9DBB6-E749-43FB-96C1-E746C729C425}">
      <dsp:nvSpPr>
        <dsp:cNvPr id="0" name=""/>
        <dsp:cNvSpPr/>
      </dsp:nvSpPr>
      <dsp:spPr>
        <a:xfrm flipH="1" flipV="1">
          <a:off x="-48525" y="654344"/>
          <a:ext cx="3779960" cy="3925150"/>
        </a:xfrm>
        <a:prstGeom prs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0D5D77-75FB-4F17-95F2-6C3D38BE1982}">
      <dsp:nvSpPr>
        <dsp:cNvPr id="0" name=""/>
        <dsp:cNvSpPr/>
      </dsp:nvSpPr>
      <dsp:spPr>
        <a:xfrm>
          <a:off x="3003252" y="-344356"/>
          <a:ext cx="3883959" cy="3039008"/>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40C956-E3BE-4FC7-A7B3-F1A40C88EAEB}">
      <dsp:nvSpPr>
        <dsp:cNvPr id="0" name=""/>
        <dsp:cNvSpPr/>
      </dsp:nvSpPr>
      <dsp:spPr>
        <a:xfrm>
          <a:off x="2435731" y="2410019"/>
          <a:ext cx="2836577" cy="2974919"/>
        </a:xfrm>
        <a:prstGeom prst="gear9">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State Tax Principles - Nexus &amp; Sourcing</a:t>
          </a:r>
        </a:p>
      </dsp:txBody>
      <dsp:txXfrm>
        <a:off x="3006009" y="3097688"/>
        <a:ext cx="1696021" cy="1546948"/>
      </dsp:txXfrm>
    </dsp:sp>
    <dsp:sp modelId="{3C41AAFA-5CFF-415F-B856-7789CE56FCD1}">
      <dsp:nvSpPr>
        <dsp:cNvPr id="0" name=""/>
        <dsp:cNvSpPr/>
      </dsp:nvSpPr>
      <dsp:spPr>
        <a:xfrm>
          <a:off x="415593" y="1217967"/>
          <a:ext cx="2640103" cy="2778480"/>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General State Entity Laws</a:t>
          </a:r>
        </a:p>
      </dsp:txBody>
      <dsp:txXfrm>
        <a:off x="1080247" y="1907053"/>
        <a:ext cx="1310795" cy="1400308"/>
      </dsp:txXfrm>
    </dsp:sp>
    <dsp:sp modelId="{4652418F-3FC4-4E73-86A9-3C64B3E08B1A}">
      <dsp:nvSpPr>
        <dsp:cNvPr id="0" name=""/>
        <dsp:cNvSpPr/>
      </dsp:nvSpPr>
      <dsp:spPr>
        <a:xfrm rot="20700000">
          <a:off x="3253208" y="272312"/>
          <a:ext cx="2510503" cy="2345993"/>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IRC &amp; Subchapter K </a:t>
          </a:r>
        </a:p>
      </dsp:txBody>
      <dsp:txXfrm rot="-20700000">
        <a:off x="3813592" y="777100"/>
        <a:ext cx="1389734" cy="1336418"/>
      </dsp:txXfrm>
    </dsp:sp>
    <dsp:sp modelId="{435BAB71-B53B-408C-96AB-1D0B9D6CE238}">
      <dsp:nvSpPr>
        <dsp:cNvPr id="0" name=""/>
        <dsp:cNvSpPr/>
      </dsp:nvSpPr>
      <dsp:spPr>
        <a:xfrm>
          <a:off x="2723257" y="2389522"/>
          <a:ext cx="3004100" cy="3580442"/>
        </a:xfrm>
        <a:prstGeom prst="circularArrow">
          <a:avLst>
            <a:gd name="adj1" fmla="val 4687"/>
            <a:gd name="adj2" fmla="val 299029"/>
            <a:gd name="adj3" fmla="val 2542920"/>
            <a:gd name="adj4" fmla="val 15804801"/>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E9DBB6-E749-43FB-96C1-E746C729C425}">
      <dsp:nvSpPr>
        <dsp:cNvPr id="0" name=""/>
        <dsp:cNvSpPr/>
      </dsp:nvSpPr>
      <dsp:spPr>
        <a:xfrm flipH="1" flipV="1">
          <a:off x="-48525" y="654344"/>
          <a:ext cx="3779960" cy="3925150"/>
        </a:xfrm>
        <a:prstGeom prs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0D5D77-75FB-4F17-95F2-6C3D38BE1982}">
      <dsp:nvSpPr>
        <dsp:cNvPr id="0" name=""/>
        <dsp:cNvSpPr/>
      </dsp:nvSpPr>
      <dsp:spPr>
        <a:xfrm>
          <a:off x="3003252" y="-344356"/>
          <a:ext cx="3883959" cy="3039008"/>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40C956-E3BE-4FC7-A7B3-F1A40C88EAEB}">
      <dsp:nvSpPr>
        <dsp:cNvPr id="0" name=""/>
        <dsp:cNvSpPr/>
      </dsp:nvSpPr>
      <dsp:spPr>
        <a:xfrm>
          <a:off x="2435731" y="2410019"/>
          <a:ext cx="2836577" cy="2974919"/>
        </a:xfrm>
        <a:prstGeom prst="gear9">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6670" tIns="26670" rIns="26670" bIns="26670" numCol="1" spcCol="1270" anchor="ctr" anchorCtr="0">
          <a:noAutofit/>
        </a:bodyPr>
        <a:lstStyle/>
        <a:p>
          <a:pPr marL="0" lvl="0" indent="0" algn="ctr" defTabSz="933450">
            <a:lnSpc>
              <a:spcPct val="90000"/>
            </a:lnSpc>
            <a:spcBef>
              <a:spcPct val="0"/>
            </a:spcBef>
            <a:spcAft>
              <a:spcPct val="35000"/>
            </a:spcAft>
            <a:buNone/>
          </a:pPr>
          <a:r>
            <a:rPr lang="en-US" sz="2100" kern="1200" dirty="0"/>
            <a:t>State Business Tax Principles - Nexus &amp; Sourcing</a:t>
          </a:r>
        </a:p>
      </dsp:txBody>
      <dsp:txXfrm>
        <a:off x="3006009" y="3097688"/>
        <a:ext cx="1696021" cy="1546948"/>
      </dsp:txXfrm>
    </dsp:sp>
    <dsp:sp modelId="{3C41AAFA-5CFF-415F-B856-7789CE56FCD1}">
      <dsp:nvSpPr>
        <dsp:cNvPr id="0" name=""/>
        <dsp:cNvSpPr/>
      </dsp:nvSpPr>
      <dsp:spPr>
        <a:xfrm>
          <a:off x="415593" y="1217967"/>
          <a:ext cx="2640103" cy="2778480"/>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marL="0" lvl="0" indent="0" algn="ctr" defTabSz="889000">
            <a:lnSpc>
              <a:spcPct val="90000"/>
            </a:lnSpc>
            <a:spcBef>
              <a:spcPct val="0"/>
            </a:spcBef>
            <a:spcAft>
              <a:spcPct val="35000"/>
            </a:spcAft>
            <a:buNone/>
          </a:pPr>
          <a:r>
            <a:rPr lang="en-US" sz="2000" kern="1200" dirty="0"/>
            <a:t>General State Entity Laws</a:t>
          </a:r>
        </a:p>
      </dsp:txBody>
      <dsp:txXfrm>
        <a:off x="1080247" y="1907053"/>
        <a:ext cx="1310795" cy="1400308"/>
      </dsp:txXfrm>
    </dsp:sp>
    <dsp:sp modelId="{4652418F-3FC4-4E73-86A9-3C64B3E08B1A}">
      <dsp:nvSpPr>
        <dsp:cNvPr id="0" name=""/>
        <dsp:cNvSpPr/>
      </dsp:nvSpPr>
      <dsp:spPr>
        <a:xfrm rot="20700000">
          <a:off x="3253208" y="272312"/>
          <a:ext cx="2510503" cy="2345993"/>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4130" tIns="24130" rIns="24130" bIns="24130" numCol="1" spcCol="1270" anchor="ctr" anchorCtr="0">
          <a:noAutofit/>
        </a:bodyPr>
        <a:lstStyle/>
        <a:p>
          <a:pPr marL="0" lvl="0" indent="0" algn="ctr" defTabSz="844550">
            <a:lnSpc>
              <a:spcPct val="90000"/>
            </a:lnSpc>
            <a:spcBef>
              <a:spcPct val="0"/>
            </a:spcBef>
            <a:spcAft>
              <a:spcPct val="35000"/>
            </a:spcAft>
            <a:buNone/>
          </a:pPr>
          <a:r>
            <a:rPr lang="en-US" sz="1900" kern="1200" dirty="0"/>
            <a:t>IRC &amp; Subchapter K </a:t>
          </a:r>
        </a:p>
      </dsp:txBody>
      <dsp:txXfrm rot="-20700000">
        <a:off x="3813592" y="777100"/>
        <a:ext cx="1389734" cy="1336418"/>
      </dsp:txXfrm>
    </dsp:sp>
    <dsp:sp modelId="{435BAB71-B53B-408C-96AB-1D0B9D6CE238}">
      <dsp:nvSpPr>
        <dsp:cNvPr id="0" name=""/>
        <dsp:cNvSpPr/>
      </dsp:nvSpPr>
      <dsp:spPr>
        <a:xfrm>
          <a:off x="2723257" y="2389522"/>
          <a:ext cx="3004100" cy="3580442"/>
        </a:xfrm>
        <a:prstGeom prst="circularArrow">
          <a:avLst>
            <a:gd name="adj1" fmla="val 4687"/>
            <a:gd name="adj2" fmla="val 299029"/>
            <a:gd name="adj3" fmla="val 2542920"/>
            <a:gd name="adj4" fmla="val 15804801"/>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E9DBB6-E749-43FB-96C1-E746C729C425}">
      <dsp:nvSpPr>
        <dsp:cNvPr id="0" name=""/>
        <dsp:cNvSpPr/>
      </dsp:nvSpPr>
      <dsp:spPr>
        <a:xfrm flipH="1" flipV="1">
          <a:off x="-48525" y="654344"/>
          <a:ext cx="3779960" cy="3925150"/>
        </a:xfrm>
        <a:prstGeom prs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9B0D5D77-75FB-4F17-95F2-6C3D38BE1982}">
      <dsp:nvSpPr>
        <dsp:cNvPr id="0" name=""/>
        <dsp:cNvSpPr/>
      </dsp:nvSpPr>
      <dsp:spPr>
        <a:xfrm>
          <a:off x="3003252" y="-344356"/>
          <a:ext cx="3883959" cy="3039008"/>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C40C956-E3BE-4FC7-A7B3-F1A40C88EAEB}">
      <dsp:nvSpPr>
        <dsp:cNvPr id="0" name=""/>
        <dsp:cNvSpPr/>
      </dsp:nvSpPr>
      <dsp:spPr>
        <a:xfrm>
          <a:off x="2757971" y="3029394"/>
          <a:ext cx="2411650" cy="2470018"/>
        </a:xfrm>
        <a:prstGeom prst="gear9">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State Individual Income Tax</a:t>
          </a:r>
        </a:p>
      </dsp:txBody>
      <dsp:txXfrm>
        <a:off x="3242820" y="3604106"/>
        <a:ext cx="1441952" cy="1277141"/>
      </dsp:txXfrm>
    </dsp:sp>
    <dsp:sp modelId="{3C41AAFA-5CFF-415F-B856-7789CE56FCD1}">
      <dsp:nvSpPr>
        <dsp:cNvPr id="0" name=""/>
        <dsp:cNvSpPr/>
      </dsp:nvSpPr>
      <dsp:spPr>
        <a:xfrm>
          <a:off x="0" y="1639400"/>
          <a:ext cx="2744266" cy="2865161"/>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General State Income Tax</a:t>
          </a:r>
        </a:p>
      </dsp:txBody>
      <dsp:txXfrm>
        <a:off x="690877" y="2352289"/>
        <a:ext cx="1362512" cy="1439383"/>
      </dsp:txXfrm>
    </dsp:sp>
    <dsp:sp modelId="{6E13AB59-1EA7-4ED5-AFE6-58EC30B73504}">
      <dsp:nvSpPr>
        <dsp:cNvPr id="0" name=""/>
        <dsp:cNvSpPr/>
      </dsp:nvSpPr>
      <dsp:spPr>
        <a:xfrm rot="20700000">
          <a:off x="2157241" y="551850"/>
          <a:ext cx="2712979" cy="2618831"/>
        </a:xfrm>
        <a:prstGeom prst="gear6">
          <a:avLst/>
        </a:prstGeom>
        <a:solidFill>
          <a:schemeClr val="dk2">
            <a:hueOff val="0"/>
            <a:satOff val="0"/>
            <a:lumOff val="0"/>
            <a:alphaOff val="0"/>
          </a:schemeClr>
        </a:solidFill>
        <a:ln w="22225" cap="rnd" cmpd="sng" algn="ctr">
          <a:solidFill>
            <a:schemeClr val="l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7940" tIns="27940" rIns="27940" bIns="27940" numCol="1" spcCol="1270" anchor="ctr" anchorCtr="0">
          <a:noAutofit/>
        </a:bodyPr>
        <a:lstStyle/>
        <a:p>
          <a:pPr marL="0" lvl="0" indent="0" algn="ctr" defTabSz="977900">
            <a:lnSpc>
              <a:spcPct val="90000"/>
            </a:lnSpc>
            <a:spcBef>
              <a:spcPct val="0"/>
            </a:spcBef>
            <a:spcAft>
              <a:spcPct val="35000"/>
            </a:spcAft>
            <a:buNone/>
          </a:pPr>
          <a:r>
            <a:rPr lang="en-US" sz="2200" kern="1200" dirty="0"/>
            <a:t>State Corporate Income Tax</a:t>
          </a:r>
        </a:p>
      </dsp:txBody>
      <dsp:txXfrm rot="-20700000">
        <a:off x="2757861" y="1120652"/>
        <a:ext cx="1511739" cy="1481226"/>
      </dsp:txXfrm>
    </dsp:sp>
    <dsp:sp modelId="{435BAB71-B53B-408C-96AB-1D0B9D6CE238}">
      <dsp:nvSpPr>
        <dsp:cNvPr id="0" name=""/>
        <dsp:cNvSpPr/>
      </dsp:nvSpPr>
      <dsp:spPr>
        <a:xfrm flipV="1">
          <a:off x="2117445" y="2646184"/>
          <a:ext cx="3385719" cy="3175784"/>
        </a:xfrm>
        <a:prstGeom prst="circularArrow">
          <a:avLst>
            <a:gd name="adj1" fmla="val 4687"/>
            <a:gd name="adj2" fmla="val 299029"/>
            <a:gd name="adj3" fmla="val 2545300"/>
            <a:gd name="adj4" fmla="val 15799885"/>
            <a:gd name="adj5" fmla="val 5469"/>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34E9DBB6-E749-43FB-96C1-E746C729C425}">
      <dsp:nvSpPr>
        <dsp:cNvPr id="0" name=""/>
        <dsp:cNvSpPr/>
      </dsp:nvSpPr>
      <dsp:spPr>
        <a:xfrm flipH="1">
          <a:off x="-360881" y="1381376"/>
          <a:ext cx="3574340" cy="3455755"/>
        </a:xfrm>
        <a:prstGeom prst="circularArrow">
          <a:avLst>
            <a:gd name="adj1" fmla="val 6452"/>
            <a:gd name="adj2" fmla="val 429999"/>
            <a:gd name="adj3" fmla="val 10489124"/>
            <a:gd name="adj4" fmla="val 14837806"/>
            <a:gd name="adj5" fmla="val 7527"/>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B3E252B4-04E2-4895-A0E6-252DBA0B488C}">
      <dsp:nvSpPr>
        <dsp:cNvPr id="0" name=""/>
        <dsp:cNvSpPr/>
      </dsp:nvSpPr>
      <dsp:spPr>
        <a:xfrm>
          <a:off x="1887517" y="-44616"/>
          <a:ext cx="3997615" cy="3525843"/>
        </a:xfrm>
        <a:prstGeom prst="circularArrow">
          <a:avLst>
            <a:gd name="adj1" fmla="val 5984"/>
            <a:gd name="adj2" fmla="val 394124"/>
            <a:gd name="adj3" fmla="val 13313824"/>
            <a:gd name="adj4" fmla="val 10508221"/>
            <a:gd name="adj5" fmla="val 6981"/>
          </a:avLst>
        </a:prstGeom>
        <a:solidFill>
          <a:schemeClr val="dk2">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79A55B7-316A-4B62-8CC5-2971F429FD5D}">
      <dsp:nvSpPr>
        <dsp:cNvPr id="0" name=""/>
        <dsp:cNvSpPr/>
      </dsp:nvSpPr>
      <dsp:spPr>
        <a:xfrm>
          <a:off x="0" y="57609"/>
          <a:ext cx="9113939" cy="638819"/>
        </a:xfrm>
        <a:prstGeom prst="roundRect">
          <a:avLst/>
        </a:prstGeom>
        <a:solidFill>
          <a:schemeClr val="accent1">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State Entity Laws – ULC Models</a:t>
          </a:r>
        </a:p>
      </dsp:txBody>
      <dsp:txXfrm>
        <a:off x="31185" y="88794"/>
        <a:ext cx="9051569" cy="576449"/>
      </dsp:txXfrm>
    </dsp:sp>
    <dsp:sp modelId="{C1531B22-7E91-4659-B1EC-3E16F2108F8E}">
      <dsp:nvSpPr>
        <dsp:cNvPr id="0" name=""/>
        <dsp:cNvSpPr/>
      </dsp:nvSpPr>
      <dsp:spPr>
        <a:xfrm>
          <a:off x="0" y="777069"/>
          <a:ext cx="9113939" cy="638819"/>
        </a:xfrm>
        <a:prstGeom prst="roundRect">
          <a:avLst/>
        </a:prstGeom>
        <a:solidFill>
          <a:schemeClr val="accent1">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Internal Revenue Code &amp; Subchapter K</a:t>
          </a:r>
        </a:p>
      </dsp:txBody>
      <dsp:txXfrm>
        <a:off x="31185" y="808254"/>
        <a:ext cx="9051569" cy="576449"/>
      </dsp:txXfrm>
    </dsp:sp>
    <dsp:sp modelId="{4E53EB62-C354-4D50-A003-DBD3EC7CFC61}">
      <dsp:nvSpPr>
        <dsp:cNvPr id="0" name=""/>
        <dsp:cNvSpPr/>
      </dsp:nvSpPr>
      <dsp:spPr>
        <a:xfrm>
          <a:off x="0" y="1496529"/>
          <a:ext cx="9113939" cy="638819"/>
        </a:xfrm>
        <a:prstGeom prst="roundRect">
          <a:avLst/>
        </a:prstGeom>
        <a:solidFill>
          <a:schemeClr val="accent1">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State Business Tax Principles</a:t>
          </a:r>
        </a:p>
      </dsp:txBody>
      <dsp:txXfrm>
        <a:off x="31185" y="1527714"/>
        <a:ext cx="9051569" cy="576449"/>
      </dsp:txXfrm>
    </dsp:sp>
    <dsp:sp modelId="{E359D2E7-153B-4892-8CDD-4CA865A13AF1}">
      <dsp:nvSpPr>
        <dsp:cNvPr id="0" name=""/>
        <dsp:cNvSpPr/>
      </dsp:nvSpPr>
      <dsp:spPr>
        <a:xfrm>
          <a:off x="0" y="2215989"/>
          <a:ext cx="9113939" cy="638819"/>
        </a:xfrm>
        <a:prstGeom prst="roundRect">
          <a:avLst/>
        </a:prstGeom>
        <a:solidFill>
          <a:schemeClr val="accent1">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General State Tax</a:t>
          </a:r>
        </a:p>
      </dsp:txBody>
      <dsp:txXfrm>
        <a:off x="31185" y="2247174"/>
        <a:ext cx="9051569" cy="576449"/>
      </dsp:txXfrm>
    </dsp:sp>
    <dsp:sp modelId="{82D21091-FAB9-4849-A924-1017CFFB4B89}">
      <dsp:nvSpPr>
        <dsp:cNvPr id="0" name=""/>
        <dsp:cNvSpPr/>
      </dsp:nvSpPr>
      <dsp:spPr>
        <a:xfrm>
          <a:off x="0" y="2935449"/>
          <a:ext cx="9113939" cy="638819"/>
        </a:xfrm>
        <a:prstGeom prst="roundRect">
          <a:avLst/>
        </a:prstGeom>
        <a:solidFill>
          <a:schemeClr val="accent1">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State Corporate Tax</a:t>
          </a:r>
        </a:p>
      </dsp:txBody>
      <dsp:txXfrm>
        <a:off x="31185" y="2966634"/>
        <a:ext cx="9051569" cy="576449"/>
      </dsp:txXfrm>
    </dsp:sp>
    <dsp:sp modelId="{D3B75E5E-0AC4-466C-9856-204E0CF29CFD}">
      <dsp:nvSpPr>
        <dsp:cNvPr id="0" name=""/>
        <dsp:cNvSpPr/>
      </dsp:nvSpPr>
      <dsp:spPr>
        <a:xfrm>
          <a:off x="0" y="3654909"/>
          <a:ext cx="9113939" cy="638819"/>
        </a:xfrm>
        <a:prstGeom prst="roundRect">
          <a:avLst/>
        </a:prstGeom>
        <a:solidFill>
          <a:schemeClr val="accent1">
            <a:lumMod val="50000"/>
          </a:schemeClr>
        </a:solidFill>
        <a:ln w="2222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t>State Individual Tax</a:t>
          </a:r>
        </a:p>
      </dsp:txBody>
      <dsp:txXfrm>
        <a:off x="31185" y="3686094"/>
        <a:ext cx="9051569" cy="576449"/>
      </dsp:txXfrm>
    </dsp:sp>
  </dsp:spTree>
</dsp:drawing>
</file>

<file path=ppt/diagrams/layout1.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3.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4.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5.xml><?xml version="1.0" encoding="utf-8"?>
<dgm:layoutDef xmlns:dgm="http://schemas.openxmlformats.org/drawingml/2006/diagram" xmlns:a="http://schemas.openxmlformats.org/drawingml/2006/main" uniqueId="urn:microsoft.com/office/officeart/2005/8/layout/gear1">
  <dgm:title val=""/>
  <dgm:desc val=""/>
  <dgm:catLst>
    <dgm:cat type="relationship" pri="3000"/>
    <dgm:cat type="process" pri="28000"/>
    <dgm:cat type="cycle" pri="14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useDef="1">
    <dgm:dataModel>
      <dgm:ptLst/>
      <dgm:bg/>
      <dgm:whole/>
    </dgm:dataModel>
  </dgm:clrData>
  <dgm:layoutNode name="composite">
    <dgm:varLst>
      <dgm:chMax val="3"/>
      <dgm:animLvl val="lvl"/>
      <dgm:resizeHandles val="exact"/>
    </dgm:varLst>
    <dgm:alg type="composite">
      <dgm:param type="ar" val="1"/>
    </dgm:alg>
    <dgm:shape xmlns:r="http://schemas.openxmlformats.org/officeDocument/2006/relationships" r:blip="">
      <dgm:adjLst/>
    </dgm:shape>
    <dgm:presOf/>
    <dgm:choose name="Name0">
      <dgm:if name="Name1" axis="ch" ptType="node" func="cnt" op="lte" val="1">
        <dgm:constrLst>
          <dgm:constr type="primFontSz" for="ch" ptType="node" op="equ" val="65"/>
          <dgm:constr type="w" for="ch" forName="gear1" refType="w" fact="0.55"/>
          <dgm:constr type="h" for="ch" forName="gear1" refType="w" fact="0.55"/>
          <dgm:constr type="l" for="ch" forName="gear1" refType="w" fact="0.05"/>
          <dgm:constr type="t" for="ch" forName="gear1" refType="w" fact="0.05"/>
          <dgm:constr type="w" for="ch" forName="gear1srcNode" val="1"/>
          <dgm:constr type="h" for="ch" forName="gear1srcNode" val="1"/>
          <dgm:constr type="l" for="ch" forName="gear1srcNode" refType="w" fact="0.32"/>
          <dgm:constr type="t" for="ch" forName="gear1srcNode"/>
          <dgm:constr type="w" for="ch" forName="gear1dstNode" val="1"/>
          <dgm:constr type="h" for="ch" forName="gear1dstNode" val="1"/>
          <dgm:constr type="r" for="ch" forName="gear1dstNode" refType="w" fact="0.58"/>
          <dgm:constr type="t" for="ch" forName="gear1dstNode" refType="h" fact="0.5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dgm:constr type="b" for="ch" forName="gear1ch" refType="h" fact="0.6"/>
        </dgm:constrLst>
      </dgm:if>
      <dgm:if name="Name2" axis="ch" ptType="node" func="cnt" op="equ" val="2">
        <dgm:constrLst>
          <dgm:constr type="primFontSz" for="ch" ptType="node" op="equ" val="65"/>
          <dgm:constr type="w" for="ch" forName="gear1" refType="w" fact="0.55"/>
          <dgm:constr type="h" for="ch" forName="gear1" refType="w" fact="0.55"/>
          <dgm:constr type="l" for="ch" forName="gear1" refType="w" fact="0.45"/>
          <dgm:constr type="t" for="ch" forName="gear1" refType="w" fact="0.25"/>
          <dgm:constr type="w" for="ch" forName="gear1srcNode" val="1"/>
          <dgm:constr type="h" for="ch" forName="gear1srcNode" val="1"/>
          <dgm:constr type="l" for="ch" forName="gear1srcNode" refType="w" fact="0.72"/>
          <dgm:constr type="t" for="ch" forName="gear1srcNode" refType="w" fact="0.2"/>
          <dgm:constr type="w" for="ch" forName="gear1dstNode" val="1"/>
          <dgm:constr type="h" for="ch" forName="gear1dstNode" val="1"/>
          <dgm:constr type="r" for="ch" forName="gear1dstNode" refType="w" fact="0.98"/>
          <dgm:constr type="t" for="ch" forName="gear1dstNode" refType="h" fact="0.75"/>
          <dgm:constr type="diam" for="des" forName="connector1" refType="w" refFor="ch" refForName="gear1" op="equ" fact="1.1"/>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w" fact="0.8"/>
          <dgm:constr type="w" for="ch" forName="gear2" refType="w" fact="0.4"/>
          <dgm:constr type="h" for="ch" forName="gear2" refType="w" fact="0.4"/>
          <dgm:constr type="l" for="ch" forName="gear2" refType="w" fact="0.13"/>
          <dgm:constr type="t" for="ch" forName="gear2" refType="w" fact="0.12"/>
          <dgm:constr type="w" for="ch" forName="gear2srcNode" val="1"/>
          <dgm:constr type="h" for="ch" forName="gear2srcNode" val="1"/>
          <dgm:constr type="l" for="ch" forName="gear2srcNode" refType="w" fact="0.23"/>
          <dgm:constr type="t" for="ch" forName="gear2srcNode" refType="w" fact="0.08"/>
          <dgm:constr type="w" for="ch" forName="gear2dstNode" val="1"/>
          <dgm:constr type="h" for="ch" forName="gear2dstNode" val="1"/>
          <dgm:constr type="l" for="ch" forName="gear2dstNode" refType="w" fact="0.1"/>
          <dgm:constr type="t" for="ch" forName="gear2dstNode" refType="h" fact="0.3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refType="w" fact="0.34"/>
          <dgm:constr type="t" for="ch" forName="gear2ch" refType="w" fact="0.04"/>
        </dgm:constrLst>
      </dgm:if>
      <dgm:else name="Name3">
        <dgm:constrLst>
          <dgm:constr type="primFontSz" for="ch" ptType="node" op="equ" val="65"/>
          <dgm:constr type="w" for="ch" forName="gear1" refType="w" fact="0.55"/>
          <dgm:constr type="h" for="ch" forName="gear1" refType="w" fact="0.55"/>
          <dgm:constr type="l" for="ch" forName="gear1" refType="w" fact="0.45"/>
          <dgm:constr type="t" for="ch" forName="gear1" refType="w" fact="0.45"/>
          <dgm:constr type="w" for="ch" forName="gear1srcNode" val="1"/>
          <dgm:constr type="h" for="ch" forName="gear1srcNode" val="1"/>
          <dgm:constr type="l" for="ch" forName="gear1srcNode" refType="w" fact="0.72"/>
          <dgm:constr type="t" for="ch" forName="gear1srcNode" refType="w" fact="0.4"/>
          <dgm:constr type="w" for="ch" forName="gear1dstNode" val="1"/>
          <dgm:constr type="h" for="ch" forName="gear1dstNode" val="1"/>
          <dgm:constr type="r" for="ch" forName="gear1dstNode" refType="w" fact="0.98"/>
          <dgm:constr type="t" for="ch" forName="gear1dstNode" refType="h" fact="0.95"/>
          <dgm:constr type="diam" for="des" forName="connector1" refType="w" refFor="ch" refForName="gear1" op="equ" fact="1.15"/>
          <dgm:constr type="h" for="des" forName="connector1" refType="w" refFor="ch" refForName="gear1" op="equ" fact="0.1"/>
          <dgm:constr type="w" for="ch" forName="gear1ch" refType="w" fact="0.35"/>
          <dgm:constr type="h" for="ch" forName="gear1ch" refType="w" refFor="ch" refForName="gear1ch" fact="0.6"/>
          <dgm:constr type="l" for="ch" forName="gear1ch" refType="w" fact="0.38"/>
          <dgm:constr type="b" for="ch" forName="gear1ch" refType="h"/>
          <dgm:constr type="w" for="ch" forName="gear2" refType="w" fact="0.4"/>
          <dgm:constr type="h" for="ch" forName="gear2" refType="w" fact="0.4"/>
          <dgm:constr type="l" for="ch" forName="gear2" refType="w" fact="0.13"/>
          <dgm:constr type="t" for="ch" forName="gear2" refType="w" fact="0.32"/>
          <dgm:constr type="w" for="ch" forName="gear2srcNode" val="1"/>
          <dgm:constr type="h" for="ch" forName="gear2srcNode" val="1"/>
          <dgm:constr type="l" for="ch" forName="gear2srcNode" refType="w" fact="0.23"/>
          <dgm:constr type="t" for="ch" forName="gear2srcNode" refType="w" fact="0.28"/>
          <dgm:constr type="w" for="ch" forName="gear2dstNode" val="1"/>
          <dgm:constr type="h" for="ch" forName="gear2dstNode" val="1"/>
          <dgm:constr type="l" for="ch" forName="gear2dstNode" refType="w" fact="0.1"/>
          <dgm:constr type="t" for="ch" forName="gear2dstNode" refType="h" fact="0.53"/>
          <dgm:constr type="diam" for="des" forName="connector2" refType="w" refFor="ch" refForName="gear2" op="equ" fact="-1.1"/>
          <dgm:constr type="h" for="des" forName="connector2" refType="w" refFor="ch" refForName="gear1" op="equ" fact="0.1"/>
          <dgm:constr type="w" for="ch" forName="gear2ch" refType="w" fact="0.35"/>
          <dgm:constr type="h" for="ch" forName="gear2ch" refType="w" refFor="ch" refForName="gear2ch" fact="0.6"/>
          <dgm:constr type="l" for="ch" forName="gear2ch"/>
          <dgm:constr type="t" for="ch" forName="gear2ch" refType="w" fact="0.58"/>
          <dgm:constr type="w" for="ch" forName="gear3" refType="w" fact="0.48"/>
          <dgm:constr type="h" for="ch" forName="gear3" refType="w" fact="0.48"/>
          <dgm:constr type="l" for="ch" forName="gear3" refType="w" fact="0.31"/>
          <dgm:constr type="t" for="ch" forName="gear3"/>
          <dgm:constr type="w" for="ch" forName="gear3tx" refType="w" fact="0.22"/>
          <dgm:constr type="h" for="ch" forName="gear3tx" refType="w" fact="0.22"/>
          <dgm:constr type="ctrX" for="ch" forName="gear3tx" refType="ctrX" refFor="ch" refForName="gear3"/>
          <dgm:constr type="ctrY" for="ch" forName="gear3tx" refType="ctrY" refFor="ch" refForName="gear3"/>
          <dgm:constr type="w" for="ch" forName="gear3srcNode" val="1"/>
          <dgm:constr type="h" for="ch" forName="gear3srcNode" val="1"/>
          <dgm:constr type="l" for="ch" forName="gear3srcNode" refType="w" fact="0.3"/>
          <dgm:constr type="t" for="ch" forName="gear3srcNode" refType="w" fact="0.25"/>
          <dgm:constr type="w" for="ch" forName="gear3dstNode" val="1"/>
          <dgm:constr type="h" for="ch" forName="gear3dstNode" val="1"/>
          <dgm:constr type="l" for="ch" forName="gear3dstNode" refType="w" fact="0.38"/>
          <dgm:constr type="t" for="ch" forName="gear3dstNode" refType="h" fact="0.05"/>
          <dgm:constr type="diam" for="des" forName="connector3" refType="w" refFor="ch" refForName="gear3" op="equ"/>
          <dgm:constr type="h" for="des" forName="connector3" refType="w" refFor="ch" refForName="gear1" op="equ" fact="0.1"/>
          <dgm:constr type="w" for="ch" forName="gear3ch" refType="w" fact="0.35"/>
          <dgm:constr type="h" for="ch" forName="gear3ch" refType="w" refFor="ch" refForName="gear3ch" fact="0.6"/>
          <dgm:constr type="l" for="ch" forName="gear3ch" refType="w" fact="0.65"/>
          <dgm:constr type="t" for="ch" forName="gear3ch" refType="h" fact="0.13"/>
        </dgm:constrLst>
      </dgm:else>
    </dgm:choose>
    <dgm:ruleLst/>
    <dgm:forEach name="Name4" axis="ch" ptType="node" cnt="1">
      <dgm:layoutNode name="gear1" styleLbl="node1">
        <dgm:varLst>
          <dgm:chMax val="1"/>
          <dgm:bulletEnabled val="1"/>
        </dgm:varLst>
        <dgm:alg type="tx">
          <dgm:param type="txAnchorVertCh" val="mid"/>
        </dgm:alg>
        <dgm:shape xmlns:r="http://schemas.openxmlformats.org/officeDocument/2006/relationships" type="gear9"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1srcNode">
        <dgm:alg type="sp"/>
        <dgm:shape xmlns:r="http://schemas.openxmlformats.org/officeDocument/2006/relationships" type="rect" r:blip="" hideGeom="1">
          <dgm:adjLst/>
        </dgm:shape>
        <dgm:presOf axis="self"/>
        <dgm:constrLst/>
        <dgm:ruleLst/>
      </dgm:layoutNode>
      <dgm:layoutNode name="gear1dstNode">
        <dgm:alg type="sp"/>
        <dgm:shape xmlns:r="http://schemas.openxmlformats.org/officeDocument/2006/relationships" type="rect" r:blip="" hideGeom="1">
          <dgm:adjLst/>
        </dgm:shape>
        <dgm:presOf axis="self"/>
        <dgm:constrLst/>
        <dgm:ruleLst/>
      </dgm:layoutNode>
      <dgm:choose name="Name5">
        <dgm:if name="Name6" axis="ch" ptType="node" func="cnt" op="gte" val="1">
          <dgm:layoutNode name="gear1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7"/>
      </dgm:choose>
    </dgm:forEach>
    <dgm:forEach name="Name8" axis="ch" ptType="node" st="2" cnt="1">
      <dgm:layoutNode name="gear2" styleLbl="node1">
        <dgm:varLst>
          <dgm:chMax val="1"/>
          <dgm:bulletEnabled val="1"/>
        </dgm:varLst>
        <dgm:alg type="tx">
          <dgm:param type="txAnchorVertCh" val="mid"/>
        </dgm:alg>
        <dgm:shape xmlns:r="http://schemas.openxmlformats.org/officeDocument/2006/relationships" type="gear6" r:blip="">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2srcNode">
        <dgm:alg type="sp"/>
        <dgm:shape xmlns:r="http://schemas.openxmlformats.org/officeDocument/2006/relationships" type="rect" r:blip="" hideGeom="1">
          <dgm:adjLst/>
        </dgm:shape>
        <dgm:presOf axis="self"/>
        <dgm:constrLst/>
        <dgm:ruleLst/>
      </dgm:layoutNode>
      <dgm:layoutNode name="gear2dstNode">
        <dgm:alg type="sp"/>
        <dgm:shape xmlns:r="http://schemas.openxmlformats.org/officeDocument/2006/relationships" type="rect" r:blip="" hideGeom="1">
          <dgm:adjLst/>
        </dgm:shape>
        <dgm:presOf axis="self"/>
        <dgm:constrLst/>
        <dgm:ruleLst/>
      </dgm:layoutNode>
      <dgm:choose name="Name9">
        <dgm:if name="Name10" axis="ch" ptType="node" func="cnt" op="gte" val="1">
          <dgm:layoutNode name="gear2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1"/>
      </dgm:choose>
    </dgm:forEach>
    <dgm:forEach name="Name12" axis="ch" ptType="node" st="3" cnt="1">
      <dgm:layoutNode name="gear3" styleLbl="node1">
        <dgm:alg type="sp"/>
        <dgm:shape xmlns:r="http://schemas.openxmlformats.org/officeDocument/2006/relationships" rot="-15" type="gear6" r:blip="">
          <dgm:adjLst/>
        </dgm:shape>
        <dgm:presOf axis="self"/>
        <dgm:constrLst/>
        <dgm:ruleLst/>
      </dgm:layoutNode>
      <dgm:layoutNode name="gear3tx" styleLbl="node1">
        <dgm:varLst>
          <dgm:chMax val="1"/>
          <dgm:bulletEnabled val="1"/>
        </dgm:varLst>
        <dgm:alg type="tx">
          <dgm:param type="txAnchorVertCh" val="mid"/>
        </dgm:alg>
        <dgm:shape xmlns:r="http://schemas.openxmlformats.org/officeDocument/2006/relationships" type="rect" r:blip="" hideGeom="1">
          <dgm:adjLst/>
        </dgm:shape>
        <dgm:presOf axis="self"/>
        <dgm:constrLst>
          <dgm:constr type="tMarg" refType="primFontSz" fact="0.1"/>
          <dgm:constr type="bMarg" refType="primFontSz" fact="0.1"/>
          <dgm:constr type="lMarg" refType="primFontSz" fact="0.1"/>
          <dgm:constr type="rMarg" refType="primFontSz" fact="0.1"/>
        </dgm:constrLst>
        <dgm:ruleLst>
          <dgm:rule type="primFontSz" val="5" fact="NaN" max="NaN"/>
        </dgm:ruleLst>
      </dgm:layoutNode>
      <dgm:layoutNode name="gear3srcNode">
        <dgm:alg type="sp"/>
        <dgm:shape xmlns:r="http://schemas.openxmlformats.org/officeDocument/2006/relationships" type="rect" r:blip="" hideGeom="1">
          <dgm:adjLst/>
        </dgm:shape>
        <dgm:presOf axis="self"/>
        <dgm:constrLst/>
        <dgm:ruleLst/>
      </dgm:layoutNode>
      <dgm:layoutNode name="gear3dstNode">
        <dgm:alg type="sp"/>
        <dgm:shape xmlns:r="http://schemas.openxmlformats.org/officeDocument/2006/relationships" type="rect" r:blip="" hideGeom="1">
          <dgm:adjLst/>
        </dgm:shape>
        <dgm:presOf axis="self"/>
        <dgm:constrLst/>
        <dgm:ruleLst/>
      </dgm:layoutNode>
      <dgm:choose name="Name13">
        <dgm:if name="Name14" axis="ch" ptType="node" func="cnt" op="gte" val="1">
          <dgm:layoutNode name="gear3ch" styleLbl="fgAcc1">
            <dgm:varLst>
              <dgm:chMax val="0"/>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if>
        <dgm:else name="Name15"/>
      </dgm:choose>
    </dgm:forEach>
    <dgm:forEach name="Name16" axis="ch" ptType="sibTrans" hideLastTrans="0" cnt="1">
      <dgm:layoutNode name="connector1" styleLbl="sibTrans2D1">
        <dgm:alg type="conn">
          <dgm:param type="connRout" val="curve"/>
          <dgm:param type="srcNode" val="gear1srcNode"/>
          <dgm:param type="dstNode" val="gear1dstNode"/>
          <dgm:param type="begPts" val="midR"/>
          <dgm:param type="endPts" val="tCtr"/>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7" axis="ch" ptType="sibTrans" hideLastTrans="0" st="2" cnt="1">
      <dgm:layoutNode name="connector2" styleLbl="sibTrans2D1">
        <dgm:alg type="conn">
          <dgm:param type="connRout" val="curve"/>
          <dgm:param type="srcNode" val="gear2srcNode"/>
          <dgm:param type="dstNode" val="gear2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forEach name="Name18" axis="ch" ptType="sibTrans" hideLastTrans="0" st="3" cnt="1">
      <dgm:layoutNode name="connector3" styleLbl="sibTrans2D1">
        <dgm:alg type="conn">
          <dgm:param type="connRout" val="curve"/>
          <dgm:param type="srcNode" val="gear3srcNode"/>
          <dgm:param type="dstNode" val="gear3dstNode"/>
          <dgm:param type="begPts" val="midL"/>
          <dgm:param type="endPts" val="midL"/>
        </dgm:alg>
        <dgm:shape xmlns:r="http://schemas.openxmlformats.org/officeDocument/2006/relationships" type="conn" r:blip="">
          <dgm:adjLst/>
        </dgm:shape>
        <dgm:presOf axis="self"/>
        <dgm:constrLst>
          <dgm:constr type="w" val="10"/>
          <dgm:constr type="h" val="10"/>
          <dgm:constr type="begPad"/>
          <dgm:constr type="endPad"/>
        </dgm:constrLst>
        <dgm:ruleLst/>
      </dgm:layoutNod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Slide Image Placeholder 3"/>
          <p:cNvSpPr>
            <a:spLocks noGrp="1" noRot="1" noChangeAspect="1"/>
          </p:cNvSpPr>
          <p:nvPr>
            <p:ph type="sldImg" idx="2"/>
          </p:nvPr>
        </p:nvSpPr>
        <p:spPr>
          <a:xfrm>
            <a:off x="363415" y="187959"/>
            <a:ext cx="5181279" cy="2914469"/>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363415" y="3102428"/>
            <a:ext cx="6027225" cy="5604691"/>
          </a:xfrm>
          <a:prstGeom prst="rect">
            <a:avLst/>
          </a:prstGeom>
        </p:spPr>
        <p:txBody>
          <a:bodyPr vert="horz" lIns="91440" tIns="45720" rIns="91440" bIns="45720" rtlCol="0"/>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70683775"/>
      </p:ext>
    </p:extLst>
  </p:cSld>
  <p:clrMap bg1="lt1" tx1="dk1" bg2="lt2" tx2="dk2" accent1="accent1" accent2="accent2" accent3="accent3" accent4="accent4" accent5="accent5" accent6="accent6" hlink="hlink" folHlink="folHlink"/>
  <p:notesStyle>
    <a:lvl1pPr marL="2857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1pPr>
    <a:lvl2pPr marL="7429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2pPr>
    <a:lvl3pPr marL="12001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3pPr>
    <a:lvl4pPr marL="16573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4pPr>
    <a:lvl5pPr marL="2114550" indent="-285750" algn="l" defTabSz="914400" rtl="0" eaLnBrk="1" latinLnBrk="0" hangingPunct="1">
      <a:spcAft>
        <a:spcPts val="1200"/>
      </a:spcAft>
      <a:buFont typeface="Arial" panose="020B0604020202020204" pitchFamily="34" charset="0"/>
      <a:buChar char="•"/>
      <a:defRPr sz="14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8750" y="34925"/>
            <a:ext cx="5297488" cy="2979738"/>
          </a:xfrm>
        </p:spPr>
      </p:sp>
      <p:sp>
        <p:nvSpPr>
          <p:cNvPr id="3" name="Notes Placeholder 2"/>
          <p:cNvSpPr>
            <a:spLocks noGrp="1"/>
          </p:cNvSpPr>
          <p:nvPr>
            <p:ph type="body" idx="1"/>
          </p:nvPr>
        </p:nvSpPr>
        <p:spPr/>
        <p:txBody>
          <a:bodyPr/>
          <a:lstStyle/>
          <a:p>
            <a:pPr marL="0" indent="0">
              <a:buNone/>
            </a:pPr>
            <a:r>
              <a:rPr lang="en-US" dirty="0"/>
              <a:t>LAURIE</a:t>
            </a:r>
          </a:p>
          <a:p>
            <a:pPr marL="285750" indent="-285750">
              <a:buFont typeface="Arial" panose="020B0604020202020204" pitchFamily="34" charset="0"/>
              <a:buChar char="•"/>
            </a:pPr>
            <a:r>
              <a:rPr lang="en-US" dirty="0"/>
              <a:t>For the last two years, the partnership work group has been holding monthly meetings which are now held on the third Wednesday of each month.  </a:t>
            </a:r>
          </a:p>
          <a:p>
            <a:pPr marL="285750" indent="-285750">
              <a:buFont typeface="Arial" panose="020B0604020202020204" pitchFamily="34" charset="0"/>
              <a:buChar char="•"/>
            </a:pPr>
            <a:r>
              <a:rPr lang="en-US" dirty="0"/>
              <a:t>The meeting we would be having tomorrow is cancelled and we will discuss the plan for upcoming meetings shortly.</a:t>
            </a:r>
          </a:p>
          <a:p>
            <a:pPr marL="285750" indent="-285750">
              <a:buFont typeface="Arial" panose="020B0604020202020204" pitchFamily="34" charset="0"/>
              <a:buChar char="•"/>
            </a:pPr>
            <a:endParaRPr lang="en-US" dirty="0"/>
          </a:p>
        </p:txBody>
      </p:sp>
      <p:sp>
        <p:nvSpPr>
          <p:cNvPr id="4" name="Slide Number Placeholder 3"/>
          <p:cNvSpPr>
            <a:spLocks noGrp="1"/>
          </p:cNvSpPr>
          <p:nvPr>
            <p:ph type="sldNum" sz="quarter" idx="5"/>
          </p:nvPr>
        </p:nvSpPr>
        <p:spPr>
          <a:xfrm>
            <a:off x="3884613" y="8685213"/>
            <a:ext cx="2971800" cy="458787"/>
          </a:xfrm>
          <a:prstGeom prst="rect">
            <a:avLst/>
          </a:prstGeom>
        </p:spPr>
        <p:txBody>
          <a:bodyPr/>
          <a:lstStyle/>
          <a:p>
            <a:fld id="{B7494C42-5034-4A46-9B78-EE3919A245F5}" type="slidenum">
              <a:rPr lang="en-US" smtClean="0"/>
              <a:t>1</a:t>
            </a:fld>
            <a:endParaRPr lang="en-US" dirty="0"/>
          </a:p>
        </p:txBody>
      </p:sp>
    </p:spTree>
    <p:extLst>
      <p:ext uri="{BB962C8B-B14F-4D97-AF65-F5344CB8AC3E}">
        <p14:creationId xmlns:p14="http://schemas.microsoft.com/office/powerpoint/2010/main" val="47319652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63538" y="187325"/>
            <a:ext cx="4657725" cy="2620963"/>
          </a:xfrm>
        </p:spPr>
      </p:sp>
      <p:sp>
        <p:nvSpPr>
          <p:cNvPr id="3" name="Notes Placeholder 2"/>
          <p:cNvSpPr>
            <a:spLocks noGrp="1"/>
          </p:cNvSpPr>
          <p:nvPr>
            <p:ph type="body" idx="1"/>
          </p:nvPr>
        </p:nvSpPr>
        <p:spPr/>
        <p:txBody>
          <a:bodyPr/>
          <a:lstStyle/>
          <a:p>
            <a:pPr marL="0" indent="0">
              <a:buNone/>
            </a:pPr>
            <a:r>
              <a:rPr lang="en-US" dirty="0"/>
              <a:t>LAURIE</a:t>
            </a:r>
          </a:p>
          <a:p>
            <a:r>
              <a:rPr lang="en-US" dirty="0"/>
              <a:t>And finally, as part of the process, we want to capture general information and make it as usable as we possibly can.</a:t>
            </a:r>
          </a:p>
          <a:p>
            <a:r>
              <a:rPr lang="en-US" dirty="0"/>
              <a:t>So MTC staff have also been working on the web page for the project to make it more accessible to allow the continual updating and posting of information that we know is going to happen over time as we continue the work. </a:t>
            </a:r>
          </a:p>
          <a:p>
            <a:r>
              <a:rPr lang="en-US" dirty="0"/>
              <a:t>I’m going to turn it over to Chris to talk more about the web page. </a:t>
            </a:r>
          </a:p>
        </p:txBody>
      </p:sp>
    </p:spTree>
    <p:extLst>
      <p:ext uri="{BB962C8B-B14F-4D97-AF65-F5344CB8AC3E}">
        <p14:creationId xmlns:p14="http://schemas.microsoft.com/office/powerpoint/2010/main" val="3902965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163" y="34925"/>
            <a:ext cx="4049712" cy="227806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7549014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7163" y="34925"/>
            <a:ext cx="4049712" cy="2278063"/>
          </a:xfrm>
        </p:spPr>
      </p:sp>
      <p:sp>
        <p:nvSpPr>
          <p:cNvPr id="3" name="Notes Placeholder 2"/>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2999243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7" name="Rectangle 6"/>
          <p:cNvSpPr/>
          <p:nvPr/>
        </p:nvSpPr>
        <p:spPr>
          <a:xfrm>
            <a:off x="446534" y="3085764"/>
            <a:ext cx="11298932" cy="333814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581191" y="1020431"/>
            <a:ext cx="10993549" cy="1475013"/>
          </a:xfrm>
          <a:effectLst/>
        </p:spPr>
        <p:txBody>
          <a:bodyPr anchor="b">
            <a:normAutofit/>
          </a:bodyPr>
          <a:lstStyle>
            <a:lvl1pPr>
              <a:defRPr sz="3600">
                <a:solidFill>
                  <a:schemeClr val="tx1">
                    <a:lumMod val="75000"/>
                    <a:lumOff val="2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581194" y="2495445"/>
            <a:ext cx="10993546" cy="590321"/>
          </a:xfrm>
        </p:spPr>
        <p:txBody>
          <a:bodyPr anchor="t">
            <a:normAutofit/>
          </a:bodyPr>
          <a:lstStyle>
            <a:lvl1pPr marL="0" indent="0" algn="l">
              <a:buNone/>
              <a:defRPr sz="1600"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8" name="Date Placeholder 7">
            <a:extLst>
              <a:ext uri="{FF2B5EF4-FFF2-40B4-BE49-F238E27FC236}">
                <a16:creationId xmlns:a16="http://schemas.microsoft.com/office/drawing/2014/main" id="{7FA0ACE7-29A8-47D3-A7D9-257B711D8023}"/>
              </a:ext>
            </a:extLst>
          </p:cNvPr>
          <p:cNvSpPr>
            <a:spLocks noGrp="1"/>
          </p:cNvSpPr>
          <p:nvPr>
            <p:ph type="dt" sz="half" idx="10"/>
          </p:nvPr>
        </p:nvSpPr>
        <p:spPr/>
        <p:txBody>
          <a:bodyPr/>
          <a:lstStyle/>
          <a:p>
            <a:fld id="{BFA5C416-7602-4F6E-AF18-B06EB5E567FC}" type="datetime1">
              <a:rPr lang="en-US" smtClean="0"/>
              <a:t>3/19/2024</a:t>
            </a:fld>
            <a:endParaRPr lang="en-US" dirty="0"/>
          </a:p>
        </p:txBody>
      </p:sp>
      <p:sp>
        <p:nvSpPr>
          <p:cNvPr id="9" name="Footer Placeholder 8">
            <a:extLst>
              <a:ext uri="{FF2B5EF4-FFF2-40B4-BE49-F238E27FC236}">
                <a16:creationId xmlns:a16="http://schemas.microsoft.com/office/drawing/2014/main" id="{DEC604B9-52E9-4810-8359-47206518D03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5898A89F-CA25-400F-B05A-AECBF2517E4F}"/>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49001758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9" name="Title 1"/>
          <p:cNvSpPr>
            <a:spLocks noGrp="1"/>
          </p:cNvSpPr>
          <p:nvPr>
            <p:ph type="title"/>
          </p:nvPr>
        </p:nvSpPr>
        <p:spPr>
          <a:xfrm>
            <a:off x="581192" y="702156"/>
            <a:ext cx="11029616" cy="1013800"/>
          </a:xfrm>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lvl1pPr algn="l">
              <a:defRPr/>
            </a:lvl1pPr>
            <a:lvl2pPr algn="l">
              <a:defRPr/>
            </a:lvl2pPr>
            <a:lvl3pPr algn="l">
              <a:defRPr/>
            </a:lvl3pPr>
            <a:lvl4pPr algn="l">
              <a:defRPr/>
            </a:lvl4pPr>
            <a:lvl5pPr algn="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196D95D4-B1DC-4BD3-96F7-872A240A5AA8}" type="datetime1">
              <a:rPr lang="en-US" smtClean="0"/>
              <a:t>3/19/2024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2835911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a:spLocks noChangeAspect="1"/>
          </p:cNvSpPr>
          <p:nvPr/>
        </p:nvSpPr>
        <p:spPr>
          <a:xfrm>
            <a:off x="8058151" y="599725"/>
            <a:ext cx="3687316" cy="5816950"/>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Vertical Title 1"/>
          <p:cNvSpPr>
            <a:spLocks noGrp="1"/>
          </p:cNvSpPr>
          <p:nvPr>
            <p:ph type="title" orient="vert"/>
          </p:nvPr>
        </p:nvSpPr>
        <p:spPr>
          <a:xfrm>
            <a:off x="8204200" y="863600"/>
            <a:ext cx="3124200" cy="4807326"/>
          </a:xfrm>
        </p:spPr>
        <p:txBody>
          <a:bodyPr vert="eaVert" anchor="ctr"/>
          <a:lstStyle>
            <a:lvl1pPr>
              <a:defRPr>
                <a:solidFill>
                  <a:srgbClr val="FFFFFF"/>
                </a:solidFill>
              </a:defRPr>
            </a:lvl1pPr>
          </a:lstStyle>
          <a:p>
            <a:r>
              <a:rPr lang="en-US"/>
              <a:t>Click to edit Master title style</a:t>
            </a:r>
            <a:endParaRPr lang="en-US" dirty="0"/>
          </a:p>
        </p:txBody>
      </p:sp>
      <p:sp>
        <p:nvSpPr>
          <p:cNvPr id="3" name="Vertical Text Placeholder 2"/>
          <p:cNvSpPr>
            <a:spLocks noGrp="1"/>
          </p:cNvSpPr>
          <p:nvPr>
            <p:ph type="body" orient="vert" idx="1"/>
          </p:nvPr>
        </p:nvSpPr>
        <p:spPr>
          <a:xfrm>
            <a:off x="774923" y="863600"/>
            <a:ext cx="7161625" cy="4807326"/>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8" name="Rectangle 7">
            <a:extLst>
              <a:ext uri="{FF2B5EF4-FFF2-40B4-BE49-F238E27FC236}">
                <a16:creationId xmlns:a16="http://schemas.microsoft.com/office/drawing/2014/main" id="{F6423B97-A5D4-47B9-8861-73B3707A04CF}"/>
              </a:ext>
            </a:extLst>
          </p:cNvPr>
          <p:cNvSpPr/>
          <p:nvPr/>
        </p:nvSpPr>
        <p:spPr>
          <a:xfrm>
            <a:off x="446534" y="457200"/>
            <a:ext cx="3703320" cy="94997"/>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9" name="Rectangle 8">
            <a:extLst>
              <a:ext uri="{FF2B5EF4-FFF2-40B4-BE49-F238E27FC236}">
                <a16:creationId xmlns:a16="http://schemas.microsoft.com/office/drawing/2014/main" id="{1AEC0421-37B4-4481-A10D-69FDF5EC7909}"/>
              </a:ext>
            </a:extLst>
          </p:cNvPr>
          <p:cNvSpPr/>
          <p:nvPr/>
        </p:nvSpPr>
        <p:spPr>
          <a:xfrm>
            <a:off x="8042147" y="453643"/>
            <a:ext cx="3703320" cy="98554"/>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a:extLst>
              <a:ext uri="{FF2B5EF4-FFF2-40B4-BE49-F238E27FC236}">
                <a16:creationId xmlns:a16="http://schemas.microsoft.com/office/drawing/2014/main" id="{5F7265B5-9F97-4F1E-99E9-74F7B7E62337}"/>
              </a:ext>
            </a:extLst>
          </p:cNvPr>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
        <p:nvSpPr>
          <p:cNvPr id="11" name="Date Placeholder 10">
            <a:extLst>
              <a:ext uri="{FF2B5EF4-FFF2-40B4-BE49-F238E27FC236}">
                <a16:creationId xmlns:a16="http://schemas.microsoft.com/office/drawing/2014/main" id="{5C74A470-3BD3-4F33-80E5-67E6E87FCBE7}"/>
              </a:ext>
            </a:extLst>
          </p:cNvPr>
          <p:cNvSpPr>
            <a:spLocks noGrp="1"/>
          </p:cNvSpPr>
          <p:nvPr>
            <p:ph type="dt" sz="half" idx="10"/>
          </p:nvPr>
        </p:nvSpPr>
        <p:spPr/>
        <p:txBody>
          <a:bodyPr/>
          <a:lstStyle/>
          <a:p>
            <a:fld id="{41AC3A06-FFF2-4C8C-891C-D19B96FB8B5F}" type="datetime1">
              <a:rPr lang="en-US" smtClean="0"/>
              <a:t>3/19/2024</a:t>
            </a:fld>
            <a:endParaRPr lang="en-US" dirty="0"/>
          </a:p>
        </p:txBody>
      </p:sp>
      <p:sp>
        <p:nvSpPr>
          <p:cNvPr id="12" name="Footer Placeholder 11">
            <a:extLst>
              <a:ext uri="{FF2B5EF4-FFF2-40B4-BE49-F238E27FC236}">
                <a16:creationId xmlns:a16="http://schemas.microsoft.com/office/drawing/2014/main" id="{9A3A30BA-DB50-4D7D-BCDE-17D20FB354DF}"/>
              </a:ext>
            </a:extLst>
          </p:cNvPr>
          <p:cNvSpPr>
            <a:spLocks noGrp="1"/>
          </p:cNvSpPr>
          <p:nvPr>
            <p:ph type="ftr" sz="quarter" idx="11"/>
          </p:nvPr>
        </p:nvSpPr>
        <p:spPr/>
        <p:txBody>
          <a:bodyPr/>
          <a:lstStyle/>
          <a:p>
            <a:endParaRPr lang="en-US" dirty="0"/>
          </a:p>
        </p:txBody>
      </p:sp>
      <p:sp>
        <p:nvSpPr>
          <p:cNvPr id="13" name="Slide Number Placeholder 12">
            <a:extLst>
              <a:ext uri="{FF2B5EF4-FFF2-40B4-BE49-F238E27FC236}">
                <a16:creationId xmlns:a16="http://schemas.microsoft.com/office/drawing/2014/main" id="{76FF9E58-C0B2-436B-A21C-DB45A00D6515}"/>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3888496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2" y="702156"/>
            <a:ext cx="11029616" cy="1188720"/>
          </a:xfrm>
        </p:spPr>
        <p:txBody>
          <a:bodyPr/>
          <a:lstStyle/>
          <a:p>
            <a:r>
              <a:rPr lang="en-US"/>
              <a:t>Click to edit Master title style</a:t>
            </a:r>
            <a:endParaRPr lang="en-US" dirty="0"/>
          </a:p>
        </p:txBody>
      </p:sp>
      <p:sp>
        <p:nvSpPr>
          <p:cNvPr id="3" name="Content Placeholder 2"/>
          <p:cNvSpPr>
            <a:spLocks noGrp="1"/>
          </p:cNvSpPr>
          <p:nvPr>
            <p:ph idx="1"/>
          </p:nvPr>
        </p:nvSpPr>
        <p:spPr>
          <a:xfrm>
            <a:off x="581192" y="2340864"/>
            <a:ext cx="11029615" cy="3634486"/>
          </a:xfrm>
        </p:spPr>
        <p:txBody>
          <a:bodyPr/>
          <a:lstStyle>
            <a:lvl1pPr>
              <a:defRPr>
                <a:solidFill>
                  <a:schemeClr val="tx1">
                    <a:lumMod val="85000"/>
                    <a:lumOff val="15000"/>
                  </a:schemeClr>
                </a:solidFill>
              </a:defRPr>
            </a:lvl1pPr>
            <a:lvl2pPr>
              <a:defRPr>
                <a:solidFill>
                  <a:schemeClr val="tx1">
                    <a:lumMod val="85000"/>
                    <a:lumOff val="15000"/>
                  </a:schemeClr>
                </a:solidFill>
              </a:defRPr>
            </a:lvl2pPr>
            <a:lvl3pPr>
              <a:defRPr>
                <a:solidFill>
                  <a:schemeClr val="tx1">
                    <a:lumMod val="85000"/>
                    <a:lumOff val="15000"/>
                  </a:schemeClr>
                </a:solidFill>
              </a:defRPr>
            </a:lvl3pPr>
            <a:lvl4pPr>
              <a:defRPr>
                <a:solidFill>
                  <a:schemeClr val="tx1">
                    <a:lumMod val="85000"/>
                    <a:lumOff val="15000"/>
                  </a:schemeClr>
                </a:solidFill>
              </a:defRPr>
            </a:lvl4pPr>
            <a:lvl5pPr>
              <a:defRPr>
                <a:solidFill>
                  <a:schemeClr val="tx1">
                    <a:lumMod val="85000"/>
                    <a:lumOff val="15000"/>
                  </a:schemeClr>
                </a:solidFill>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Date Placeholder 7">
            <a:extLst>
              <a:ext uri="{FF2B5EF4-FFF2-40B4-BE49-F238E27FC236}">
                <a16:creationId xmlns:a16="http://schemas.microsoft.com/office/drawing/2014/main" id="{770E6237-3456-439F-802D-3BA93FC7E3E5}"/>
              </a:ext>
            </a:extLst>
          </p:cNvPr>
          <p:cNvSpPr>
            <a:spLocks noGrp="1"/>
          </p:cNvSpPr>
          <p:nvPr>
            <p:ph type="dt" sz="half" idx="10"/>
          </p:nvPr>
        </p:nvSpPr>
        <p:spPr/>
        <p:txBody>
          <a:bodyPr/>
          <a:lstStyle/>
          <a:p>
            <a:fld id="{7AF2B4F3-55FC-4AE9-8861-9776836DA11F}" type="datetime1">
              <a:rPr lang="en-US" smtClean="0"/>
              <a:t>3/19/2024</a:t>
            </a:fld>
            <a:endParaRPr lang="en-US" dirty="0"/>
          </a:p>
        </p:txBody>
      </p:sp>
      <p:sp>
        <p:nvSpPr>
          <p:cNvPr id="9" name="Footer Placeholder 8">
            <a:extLst>
              <a:ext uri="{FF2B5EF4-FFF2-40B4-BE49-F238E27FC236}">
                <a16:creationId xmlns:a16="http://schemas.microsoft.com/office/drawing/2014/main" id="{1356D3B5-6063-4A89-B88F-9D3043916FF8}"/>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02B78BF7-69D3-4CE0-A631-50EFD41EEEB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852443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8" name="Rectangle 7"/>
          <p:cNvSpPr>
            <a:spLocks noChangeAspect="1"/>
          </p:cNvSpPr>
          <p:nvPr/>
        </p:nvSpPr>
        <p:spPr>
          <a:xfrm>
            <a:off x="447817" y="5141974"/>
            <a:ext cx="11290860" cy="125882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581193" y="2393950"/>
            <a:ext cx="11029615" cy="2147467"/>
          </a:xfrm>
        </p:spPr>
        <p:txBody>
          <a:bodyPr anchor="b">
            <a:normAutofit/>
          </a:bodyPr>
          <a:lstStyle>
            <a:lvl1pPr algn="l">
              <a:defRPr sz="3600" b="0" cap="all">
                <a:solidFill>
                  <a:schemeClr val="tx1">
                    <a:lumMod val="75000"/>
                    <a:lumOff val="2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581192" y="4541417"/>
            <a:ext cx="11029615" cy="600556"/>
          </a:xfrm>
        </p:spPr>
        <p:txBody>
          <a:bodyPr anchor="t">
            <a:normAutofit/>
          </a:bodyPr>
          <a:lstStyle>
            <a:lvl1pPr marL="0" indent="0" algn="l">
              <a:buNone/>
              <a:defRPr sz="18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7" name="Date Placeholder 6">
            <a:extLst>
              <a:ext uri="{FF2B5EF4-FFF2-40B4-BE49-F238E27FC236}">
                <a16:creationId xmlns:a16="http://schemas.microsoft.com/office/drawing/2014/main" id="{61582016-5696-4A93-887F-BBB3B9002FE5}"/>
              </a:ext>
            </a:extLst>
          </p:cNvPr>
          <p:cNvSpPr>
            <a:spLocks noGrp="1"/>
          </p:cNvSpPr>
          <p:nvPr>
            <p:ph type="dt" sz="half" idx="10"/>
          </p:nvPr>
        </p:nvSpPr>
        <p:spPr/>
        <p:txBody>
          <a:bodyPr/>
          <a:lstStyle/>
          <a:p>
            <a:fld id="{3948A61B-7849-4E35-A7F5-A30700641529}" type="datetime1">
              <a:rPr lang="en-US" smtClean="0"/>
              <a:t>3/19/2024</a:t>
            </a:fld>
            <a:endParaRPr lang="en-US" dirty="0"/>
          </a:p>
        </p:txBody>
      </p:sp>
      <p:sp>
        <p:nvSpPr>
          <p:cNvPr id="9" name="Footer Placeholder 8">
            <a:extLst>
              <a:ext uri="{FF2B5EF4-FFF2-40B4-BE49-F238E27FC236}">
                <a16:creationId xmlns:a16="http://schemas.microsoft.com/office/drawing/2014/main" id="{857CFCD5-1192-4E18-8A8F-29E153B44DA4}"/>
              </a:ext>
            </a:extLst>
          </p:cNvPr>
          <p:cNvSpPr>
            <a:spLocks noGrp="1"/>
          </p:cNvSpPr>
          <p:nvPr>
            <p:ph type="ftr" sz="quarter" idx="11"/>
          </p:nvPr>
        </p:nvSpPr>
        <p:spPr/>
        <p:txBody>
          <a:bodyPr/>
          <a:lstStyle/>
          <a:p>
            <a:endParaRPr lang="en-US" dirty="0"/>
          </a:p>
        </p:txBody>
      </p:sp>
      <p:sp>
        <p:nvSpPr>
          <p:cNvPr id="10" name="Slide Number Placeholder 9">
            <a:extLst>
              <a:ext uri="{FF2B5EF4-FFF2-40B4-BE49-F238E27FC236}">
                <a16:creationId xmlns:a16="http://schemas.microsoft.com/office/drawing/2014/main" id="{E39A109E-5018-4794-92B3-FD5E5BCD95E8}"/>
              </a:ext>
            </a:extLst>
          </p:cNvPr>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666809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Content Placeholder 2"/>
          <p:cNvSpPr>
            <a:spLocks noGrp="1"/>
          </p:cNvSpPr>
          <p:nvPr>
            <p:ph sz="half" idx="1"/>
          </p:nvPr>
        </p:nvSpPr>
        <p:spPr>
          <a:xfrm>
            <a:off x="581193" y="2228003"/>
            <a:ext cx="5194767"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416039" y="2228003"/>
            <a:ext cx="5194769" cy="363304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133662A-E4A9-46DC-A512-ACCF7860B028}" type="datetime1">
              <a:rPr lang="en-US" smtClean="0"/>
              <a:t>3/19/2024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24833232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12" name="Title 1"/>
          <p:cNvSpPr>
            <a:spLocks noGrp="1"/>
          </p:cNvSpPr>
          <p:nvPr>
            <p:ph type="title"/>
          </p:nvPr>
        </p:nvSpPr>
        <p:spPr>
          <a:xfrm>
            <a:off x="581193" y="729658"/>
            <a:ext cx="11029616" cy="988332"/>
          </a:xfrm>
        </p:spPr>
        <p:txBody>
          <a:bodyPr/>
          <a:lstStyle/>
          <a:p>
            <a:r>
              <a:rPr lang="en-US"/>
              <a:t>Click to edit Master title style</a:t>
            </a:r>
            <a:endParaRPr lang="en-US" dirty="0"/>
          </a:p>
        </p:txBody>
      </p:sp>
      <p:sp>
        <p:nvSpPr>
          <p:cNvPr id="3" name="Text Placeholder 2"/>
          <p:cNvSpPr>
            <a:spLocks noGrp="1"/>
          </p:cNvSpPr>
          <p:nvPr>
            <p:ph type="body" idx="1"/>
          </p:nvPr>
        </p:nvSpPr>
        <p:spPr>
          <a:xfrm>
            <a:off x="581191" y="2250891"/>
            <a:ext cx="5194769" cy="557784"/>
          </a:xfrm>
        </p:spPr>
        <p:txBody>
          <a:bodyPr anchor="ctr">
            <a:noAutofit/>
          </a:bodyPr>
          <a:lstStyle>
            <a:lvl1pPr marL="0" indent="0">
              <a:buNone/>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581194" y="2926052"/>
            <a:ext cx="5194766"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416039" y="2250892"/>
            <a:ext cx="5194770" cy="553373"/>
          </a:xfrm>
        </p:spPr>
        <p:txBody>
          <a:bodyPr anchor="ctr">
            <a:noAutofit/>
          </a:bodyPr>
          <a:lstStyle>
            <a:lvl1pPr marL="0" marR="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sz="2000" b="0">
                <a:solidFill>
                  <a:schemeClr val="tx1">
                    <a:lumMod val="75000"/>
                    <a:lumOff val="2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marR="0" lvl="0" indent="0" algn="l" defTabSz="457200" rtl="0" eaLnBrk="1" fontAlgn="auto" latinLnBrk="0" hangingPunct="1">
              <a:lnSpc>
                <a:spcPct val="100000"/>
              </a:lnSpc>
              <a:spcBef>
                <a:spcPct val="20000"/>
              </a:spcBef>
              <a:spcAft>
                <a:spcPts val="600"/>
              </a:spcAft>
              <a:buClr>
                <a:schemeClr val="accent1"/>
              </a:buClr>
              <a:buSzPct val="92000"/>
              <a:buFont typeface="Wingdings 2" panose="05020102010507070707" pitchFamily="18" charset="2"/>
              <a:buNone/>
              <a:tabLst/>
              <a:defRPr/>
            </a:pPr>
            <a:r>
              <a:rPr lang="en-US"/>
              <a:t>Click to edit Master text styles</a:t>
            </a:r>
          </a:p>
        </p:txBody>
      </p:sp>
      <p:sp>
        <p:nvSpPr>
          <p:cNvPr id="6" name="Content Placeholder 5"/>
          <p:cNvSpPr>
            <a:spLocks noGrp="1"/>
          </p:cNvSpPr>
          <p:nvPr>
            <p:ph sz="quarter" idx="4"/>
          </p:nvPr>
        </p:nvSpPr>
        <p:spPr>
          <a:xfrm>
            <a:off x="6416037" y="2926052"/>
            <a:ext cx="5194771" cy="2934999"/>
          </a:xfrm>
        </p:spPr>
        <p:txBody>
          <a:bodyPr anchor="t">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DB1B839D-9003-41F0-B39B-2D574F1A5C80}" type="datetime1">
              <a:rPr lang="en-US" smtClean="0"/>
              <a:t>3/19/2024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7480465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8" name="Title 1"/>
          <p:cNvSpPr>
            <a:spLocks noGrp="1"/>
          </p:cNvSpPr>
          <p:nvPr>
            <p:ph type="title"/>
          </p:nvPr>
        </p:nvSpPr>
        <p:spPr>
          <a:xfrm>
            <a:off x="575894" y="729658"/>
            <a:ext cx="11029616" cy="988332"/>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E34EED65-072C-4FDB-A3BF-BBE9404B99E2}" type="datetime1">
              <a:rPr lang="en-US" smtClean="0"/>
              <a:t>3/19/2024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36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8D710D1-D2A9-4D47-9FAB-787B9719296C}" type="datetime1">
              <a:rPr lang="en-US" smtClean="0"/>
              <a:t>3/19/2024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112949497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9" name="Rectangle 8"/>
          <p:cNvSpPr>
            <a:spLocks noChangeAspect="1"/>
          </p:cNvSpPr>
          <p:nvPr/>
        </p:nvSpPr>
        <p:spPr>
          <a:xfrm>
            <a:off x="447817" y="601200"/>
            <a:ext cx="3682723" cy="5815475"/>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title"/>
          </p:nvPr>
        </p:nvSpPr>
        <p:spPr>
          <a:xfrm>
            <a:off x="767857" y="933450"/>
            <a:ext cx="3031852" cy="1722419"/>
          </a:xfrm>
        </p:spPr>
        <p:txBody>
          <a:bodyPr anchor="b">
            <a:normAutofit/>
          </a:bodyPr>
          <a:lstStyle>
            <a:lvl1pPr algn="l">
              <a:defRPr sz="24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4900928" y="1179829"/>
            <a:ext cx="6650991" cy="4658216"/>
          </a:xfrm>
        </p:spPr>
        <p:txBody>
          <a:bodyPr anchor="ctr">
            <a:normAutofit/>
          </a:bodyPr>
          <a:lstStyle>
            <a:lvl1pPr>
              <a:defRPr sz="2000">
                <a:solidFill>
                  <a:schemeClr val="tx2"/>
                </a:solidFill>
              </a:defRPr>
            </a:lvl1pPr>
            <a:lvl2pPr>
              <a:defRPr sz="1800">
                <a:solidFill>
                  <a:schemeClr val="tx2"/>
                </a:solidFill>
              </a:defRPr>
            </a:lvl2pPr>
            <a:lvl3pPr>
              <a:defRPr sz="1600">
                <a:solidFill>
                  <a:schemeClr val="tx2"/>
                </a:solidFill>
              </a:defRPr>
            </a:lvl3pPr>
            <a:lvl4pPr>
              <a:defRPr sz="1400">
                <a:solidFill>
                  <a:schemeClr val="tx2"/>
                </a:solidFill>
              </a:defRPr>
            </a:lvl4pPr>
            <a:lvl5pPr>
              <a:defRPr sz="1400">
                <a:solidFill>
                  <a:schemeClr val="tx2"/>
                </a:solidFill>
              </a:defRPr>
            </a:lvl5pPr>
            <a:lvl6pPr>
              <a:defRPr sz="1400">
                <a:solidFill>
                  <a:schemeClr val="tx2"/>
                </a:solidFill>
              </a:defRPr>
            </a:lvl6pPr>
            <a:lvl7pPr>
              <a:defRPr sz="1400">
                <a:solidFill>
                  <a:schemeClr val="tx2"/>
                </a:solidFill>
              </a:defRPr>
            </a:lvl7pPr>
            <a:lvl8pPr>
              <a:defRPr sz="1400">
                <a:solidFill>
                  <a:schemeClr val="tx2"/>
                </a:solidFill>
              </a:defRPr>
            </a:lvl8pPr>
            <a:lvl9pPr>
              <a:defRPr sz="1400">
                <a:solidFill>
                  <a:schemeClr val="tx2"/>
                </a:solidFill>
              </a:defRPr>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767857" y="2836654"/>
            <a:ext cx="3031852" cy="3001392"/>
          </a:xfrm>
        </p:spPr>
        <p:txBody>
          <a:bodyPr anchor="t">
            <a:normAutofit/>
          </a:bodyPr>
          <a:lstStyle>
            <a:lvl1pPr marL="0" indent="0" algn="l">
              <a:buNone/>
              <a:defRPr sz="1600">
                <a:solidFill>
                  <a:srgbClr val="FFFFFF"/>
                </a:solidFill>
              </a:defRPr>
            </a:lvl1pPr>
            <a:lvl2pPr marL="457200" indent="0">
              <a:buNone/>
              <a:defRPr sz="11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a:extLst>
              <a:ext uri="{FF2B5EF4-FFF2-40B4-BE49-F238E27FC236}">
                <a16:creationId xmlns:a16="http://schemas.microsoft.com/office/drawing/2014/main" id="{0B919CC2-2A65-446F-B538-9E6249035445}"/>
              </a:ext>
            </a:extLst>
          </p:cNvPr>
          <p:cNvSpPr>
            <a:spLocks noGrp="1"/>
          </p:cNvSpPr>
          <p:nvPr>
            <p:ph type="dt" sz="half" idx="10"/>
          </p:nvPr>
        </p:nvSpPr>
        <p:spPr>
          <a:xfrm>
            <a:off x="7605951" y="6456916"/>
            <a:ext cx="2844799" cy="365125"/>
          </a:xfrm>
        </p:spPr>
        <p:txBody>
          <a:bodyPr/>
          <a:lstStyle/>
          <a:p>
            <a:fld id="{EEC9C26E-3850-482C-A422-5FDFA76FC468}" type="datetime1">
              <a:rPr lang="en-US" smtClean="0"/>
              <a:t>3/19/2024</a:t>
            </a:fld>
            <a:endParaRPr lang="en-US" dirty="0"/>
          </a:p>
        </p:txBody>
      </p:sp>
      <p:sp>
        <p:nvSpPr>
          <p:cNvPr id="10" name="Footer Placeholder 9">
            <a:extLst>
              <a:ext uri="{FF2B5EF4-FFF2-40B4-BE49-F238E27FC236}">
                <a16:creationId xmlns:a16="http://schemas.microsoft.com/office/drawing/2014/main" id="{B72412AE-119E-4982-8B24-63365EFCA796}"/>
              </a:ext>
            </a:extLst>
          </p:cNvPr>
          <p:cNvSpPr>
            <a:spLocks noGrp="1"/>
          </p:cNvSpPr>
          <p:nvPr>
            <p:ph type="ftr" sz="quarter" idx="11"/>
          </p:nvPr>
        </p:nvSpPr>
        <p:spPr>
          <a:xfrm>
            <a:off x="581192" y="6452590"/>
            <a:ext cx="6917210" cy="365125"/>
          </a:xfrm>
        </p:spPr>
        <p:txBody>
          <a:bodyPr/>
          <a:lstStyle/>
          <a:p>
            <a:endParaRPr lang="en-US" dirty="0"/>
          </a:p>
        </p:txBody>
      </p:sp>
      <p:sp>
        <p:nvSpPr>
          <p:cNvPr id="11" name="Slide Number Placeholder 10">
            <a:extLst>
              <a:ext uri="{FF2B5EF4-FFF2-40B4-BE49-F238E27FC236}">
                <a16:creationId xmlns:a16="http://schemas.microsoft.com/office/drawing/2014/main" id="{7FC4BB19-6AD1-45CF-9F99-00B109890FAB}"/>
              </a:ext>
            </a:extLst>
          </p:cNvPr>
          <p:cNvSpPr>
            <a:spLocks noGrp="1"/>
          </p:cNvSpPr>
          <p:nvPr>
            <p:ph type="sldNum" sz="quarter" idx="12"/>
          </p:nvPr>
        </p:nvSpPr>
        <p:spPr>
          <a:xfrm>
            <a:off x="10558300" y="6456916"/>
            <a:ext cx="1052510" cy="365125"/>
          </a:xfrm>
        </p:spPr>
        <p:txBody>
          <a:bodyPr/>
          <a:lstStyle/>
          <a:p>
            <a:fld id="{3A98EE3D-8CD1-4C3F-BD1C-C98C9596463C}" type="slidenum">
              <a:rPr lang="en-US" smtClean="0"/>
              <a:pPr/>
              <a:t>‹#›</a:t>
            </a:fld>
            <a:endParaRPr lang="en-US" dirty="0"/>
          </a:p>
        </p:txBody>
      </p:sp>
    </p:spTree>
    <p:extLst>
      <p:ext uri="{BB962C8B-B14F-4D97-AF65-F5344CB8AC3E}">
        <p14:creationId xmlns:p14="http://schemas.microsoft.com/office/powerpoint/2010/main" val="126176669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1193" y="4693389"/>
            <a:ext cx="11029616" cy="566738"/>
          </a:xfrm>
        </p:spPr>
        <p:txBody>
          <a:bodyPr anchor="b">
            <a:normAutofit/>
          </a:bodyPr>
          <a:lstStyle>
            <a:lvl1pPr algn="l">
              <a:defRPr sz="2400" b="0">
                <a:solidFill>
                  <a:schemeClr val="tx1">
                    <a:lumMod val="75000"/>
                    <a:lumOff val="25000"/>
                  </a:schemeClr>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447817" y="641350"/>
            <a:ext cx="11290859" cy="3651249"/>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581192" y="5260127"/>
            <a:ext cx="11029617" cy="998148"/>
          </a:xfrm>
        </p:spPr>
        <p:txBody>
          <a:bodyPr anchor="t">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A88BD17-423D-446F-99F2-14E1D80419C3}" type="datetime1">
              <a:rPr lang="en-US" smtClean="0"/>
              <a:t>3/19/2024</a:t>
            </a:fld>
            <a:endParaRPr lang="en-US" dirty="0"/>
          </a:p>
        </p:txBody>
      </p:sp>
      <p:sp>
        <p:nvSpPr>
          <p:cNvPr id="6" name="Footer Placeholder 5"/>
          <p:cNvSpPr>
            <a:spLocks noGrp="1"/>
          </p:cNvSpPr>
          <p:nvPr>
            <p:ph type="ftr" sz="quarter" idx="11"/>
          </p:nvPr>
        </p:nvSpPr>
        <p:spPr/>
        <p:txBody>
          <a:bodyPr/>
          <a:lstStyle/>
          <a:p>
            <a:pPr algn="l"/>
            <a:endParaRPr lang="en-US" dirty="0"/>
          </a:p>
        </p:txBody>
      </p:sp>
      <p:sp>
        <p:nvSpPr>
          <p:cNvPr id="7" name="Slide Number Placeholder 6"/>
          <p:cNvSpPr>
            <a:spLocks noGrp="1"/>
          </p:cNvSpPr>
          <p:nvPr>
            <p:ph type="sldNum" sz="quarter" idx="12"/>
          </p:nvPr>
        </p:nvSpPr>
        <p:spPr/>
        <p:txBody>
          <a:bodyPr/>
          <a:lstStyle/>
          <a:p>
            <a:fld id="{3A98EE3D-8CD1-4C3F-BD1C-C98C9596463C}" type="slidenum">
              <a:rPr lang="en-US" smtClean="0"/>
              <a:t>‹#›</a:t>
            </a:fld>
            <a:endParaRPr lang="en-US" dirty="0"/>
          </a:p>
        </p:txBody>
      </p:sp>
    </p:spTree>
    <p:extLst>
      <p:ext uri="{BB962C8B-B14F-4D97-AF65-F5344CB8AC3E}">
        <p14:creationId xmlns:p14="http://schemas.microsoft.com/office/powerpoint/2010/main" val="357328955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1192" y="705124"/>
            <a:ext cx="11029616" cy="1189554"/>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581192" y="2336002"/>
            <a:ext cx="11029616" cy="3652047"/>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605951" y="6423914"/>
            <a:ext cx="2844799"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DE3A5D88-3F7B-4785-8E2A-6434E63AC270}" type="datetime1">
              <a:rPr lang="en-US" smtClean="0"/>
              <a:t>3/19/2024</a:t>
            </a:fld>
            <a:endParaRPr lang="en-US" dirty="0"/>
          </a:p>
        </p:txBody>
      </p:sp>
      <p:sp>
        <p:nvSpPr>
          <p:cNvPr id="5" name="Footer Placeholder 4"/>
          <p:cNvSpPr>
            <a:spLocks noGrp="1"/>
          </p:cNvSpPr>
          <p:nvPr>
            <p:ph type="ftr" sz="quarter" idx="3"/>
          </p:nvPr>
        </p:nvSpPr>
        <p:spPr>
          <a:xfrm>
            <a:off x="581192" y="6423914"/>
            <a:ext cx="6917210" cy="365125"/>
          </a:xfrm>
          <a:prstGeom prst="rect">
            <a:avLst/>
          </a:prstGeom>
        </p:spPr>
        <p:txBody>
          <a:bodyPr vert="horz" lIns="91440" tIns="45720" rIns="91440" bIns="45720" rtlCol="0" anchor="ctr"/>
          <a:lstStyle>
            <a:lvl1pPr algn="l">
              <a:defRPr sz="900" cap="all">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558300" y="6423914"/>
            <a:ext cx="1052510" cy="365125"/>
          </a:xfrm>
          <a:prstGeom prst="rect">
            <a:avLst/>
          </a:prstGeom>
        </p:spPr>
        <p:txBody>
          <a:bodyPr vert="horz" lIns="91440" tIns="45720" rIns="91440" bIns="45720" rtlCol="0" anchor="ctr"/>
          <a:lstStyle>
            <a:lvl1pPr algn="r">
              <a:defRPr sz="900">
                <a:solidFill>
                  <a:schemeClr val="tx1">
                    <a:lumMod val="75000"/>
                    <a:lumOff val="25000"/>
                  </a:schemeClr>
                </a:solidFill>
              </a:defRPr>
            </a:lvl1pPr>
          </a:lstStyle>
          <a:p>
            <a:fld id="{3A98EE3D-8CD1-4C3F-BD1C-C98C9596463C}" type="slidenum">
              <a:rPr lang="en-US" smtClean="0"/>
              <a:t>‹#›</a:t>
            </a:fld>
            <a:endParaRPr lang="en-US" dirty="0"/>
          </a:p>
        </p:txBody>
      </p:sp>
      <p:sp>
        <p:nvSpPr>
          <p:cNvPr id="9" name="Rectangle 8"/>
          <p:cNvSpPr/>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sp>
      <p:sp>
        <p:nvSpPr>
          <p:cNvPr id="10" name="Rectangle 9"/>
          <p:cNvSpPr/>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sp>
      <p:sp>
        <p:nvSpPr>
          <p:cNvPr id="11" name="Rectangle 10"/>
          <p:cNvSpPr/>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sp>
    </p:spTree>
    <p:extLst>
      <p:ext uri="{BB962C8B-B14F-4D97-AF65-F5344CB8AC3E}">
        <p14:creationId xmlns:p14="http://schemas.microsoft.com/office/powerpoint/2010/main" val="3000897896"/>
      </p:ext>
    </p:extLst>
  </p:cSld>
  <p:clrMap bg1="lt1" tx1="dk1" bg2="lt2" tx2="dk2" accent1="accent1" accent2="accent2" accent3="accent3" accent4="accent4" accent5="accent5" accent6="accent6" hlink="hlink" folHlink="folHlink"/>
  <p:sldLayoutIdLst>
    <p:sldLayoutId id="2147483756" r:id="rId1"/>
    <p:sldLayoutId id="2147483757" r:id="rId2"/>
    <p:sldLayoutId id="2147483758" r:id="rId3"/>
    <p:sldLayoutId id="2147483759" r:id="rId4"/>
    <p:sldLayoutId id="2147483711" r:id="rId5"/>
    <p:sldLayoutId id="2147483760" r:id="rId6"/>
    <p:sldLayoutId id="2147483762" r:id="rId7"/>
    <p:sldLayoutId id="2147483706" r:id="rId8"/>
    <p:sldLayoutId id="2147483709" r:id="rId9"/>
    <p:sldLayoutId id="2147483707" r:id="rId10"/>
    <p:sldLayoutId id="2147483708" r:id="rId11"/>
  </p:sldLayoutIdLst>
  <p:hf hdr="0" ftr="0" dt="0"/>
  <p:txStyles>
    <p:titleStyle>
      <a:lvl1pPr algn="l" defTabSz="457200" rtl="0" eaLnBrk="1" latinLnBrk="0" hangingPunct="1">
        <a:lnSpc>
          <a:spcPct val="100000"/>
        </a:lnSpc>
        <a:spcBef>
          <a:spcPct val="0"/>
        </a:spcBef>
        <a:buNone/>
        <a:defRPr sz="2800" b="0" kern="1200" cap="all">
          <a:solidFill>
            <a:schemeClr val="tx1">
              <a:lumMod val="75000"/>
              <a:lumOff val="2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75000"/>
              <a:lumOff val="2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75000"/>
              <a:lumOff val="2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75000"/>
              <a:lumOff val="2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75000"/>
              <a:lumOff val="2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2.xml"/><Relationship Id="rId4" Type="http://schemas.openxmlformats.org/officeDocument/2006/relationships/image" Target="../media/image1.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14.xml.rels><?xml version="1.0" encoding="UTF-8" standalone="yes"?>
<Relationships xmlns="http://schemas.openxmlformats.org/package/2006/relationships"><Relationship Id="rId8" Type="http://schemas.openxmlformats.org/officeDocument/2006/relationships/diagramLayout" Target="../diagrams/layout5.xml"/><Relationship Id="rId3" Type="http://schemas.openxmlformats.org/officeDocument/2006/relationships/diagramLayout" Target="../diagrams/layout4.xml"/><Relationship Id="rId7" Type="http://schemas.openxmlformats.org/officeDocument/2006/relationships/diagramData" Target="../diagrams/data5.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11" Type="http://schemas.microsoft.com/office/2007/relationships/diagramDrawing" Target="../diagrams/drawing5.xml"/><Relationship Id="rId5" Type="http://schemas.openxmlformats.org/officeDocument/2006/relationships/diagramColors" Target="../diagrams/colors4.xml"/><Relationship Id="rId10" Type="http://schemas.openxmlformats.org/officeDocument/2006/relationships/diagramColors" Target="../diagrams/colors5.xml"/><Relationship Id="rId4" Type="http://schemas.openxmlformats.org/officeDocument/2006/relationships/diagramQuickStyle" Target="../diagrams/quickStyle4.xml"/><Relationship Id="rId9" Type="http://schemas.openxmlformats.org/officeDocument/2006/relationships/diagramQuickStyle" Target="../diagrams/quickStyle5.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3" Type="http://schemas.openxmlformats.org/officeDocument/2006/relationships/image" Target="../media/image4.sv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s://www.mtc.gov/wp-content/uploads/2024/03/Multistate-Research-on-Tiered-Partnerships-March-2024.pdf"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stosberg@mtc.gov" TargetMode="External"/></Relationships>
</file>

<file path=ppt/slides/_rels/slide7.xml.rels><?xml version="1.0" encoding="UTF-8" standalone="yes"?>
<Relationships xmlns="http://schemas.openxmlformats.org/package/2006/relationships"><Relationship Id="rId3" Type="http://schemas.openxmlformats.org/officeDocument/2006/relationships/image" Target="../media/image2.tmp"/><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9" name="Rectangle 28">
            <a:extLst>
              <a:ext uri="{FF2B5EF4-FFF2-40B4-BE49-F238E27FC236}">
                <a16:creationId xmlns:a16="http://schemas.microsoft.com/office/drawing/2014/main" id="{A52FF1B8-145F-47AA-9F6F-7DA3201AA6CB}"/>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Title 1">
            <a:extLst>
              <a:ext uri="{FF2B5EF4-FFF2-40B4-BE49-F238E27FC236}">
                <a16:creationId xmlns:a16="http://schemas.microsoft.com/office/drawing/2014/main" id="{1C21E816-31F5-48BB-BD02-D15F2F18B48A}"/>
              </a:ext>
            </a:extLst>
          </p:cNvPr>
          <p:cNvSpPr>
            <a:spLocks noGrp="1"/>
          </p:cNvSpPr>
          <p:nvPr>
            <p:ph type="ctrTitle"/>
          </p:nvPr>
        </p:nvSpPr>
        <p:spPr>
          <a:xfrm>
            <a:off x="3918857" y="2080644"/>
            <a:ext cx="7759337" cy="1721187"/>
          </a:xfrm>
        </p:spPr>
        <p:txBody>
          <a:bodyPr>
            <a:normAutofit fontScale="90000"/>
          </a:bodyPr>
          <a:lstStyle/>
          <a:p>
            <a:br>
              <a:rPr lang="en-US" sz="4400" dirty="0"/>
            </a:br>
            <a:br>
              <a:rPr lang="en-US" sz="4400" dirty="0"/>
            </a:br>
            <a:br>
              <a:rPr lang="en-US" sz="4400" dirty="0"/>
            </a:br>
            <a:br>
              <a:rPr lang="en-US" sz="4400" dirty="0"/>
            </a:br>
            <a:br>
              <a:rPr lang="en-US" sz="4400" dirty="0"/>
            </a:br>
            <a:br>
              <a:rPr lang="en-US" sz="4400" dirty="0"/>
            </a:br>
            <a:r>
              <a:rPr lang="en-US" sz="4400" cap="none" dirty="0"/>
              <a:t>State Taxation of Partnerships – </a:t>
            </a:r>
            <a:br>
              <a:rPr lang="en-US" sz="4400" cap="none" dirty="0"/>
            </a:br>
            <a:r>
              <a:rPr lang="en-US" sz="4400" cap="none" dirty="0"/>
              <a:t>Status Report and Next Steps</a:t>
            </a:r>
            <a:endParaRPr lang="en-US" sz="4400" dirty="0"/>
          </a:p>
        </p:txBody>
      </p:sp>
      <p:sp>
        <p:nvSpPr>
          <p:cNvPr id="3" name="Subtitle 2">
            <a:extLst>
              <a:ext uri="{FF2B5EF4-FFF2-40B4-BE49-F238E27FC236}">
                <a16:creationId xmlns:a16="http://schemas.microsoft.com/office/drawing/2014/main" id="{835D6E6B-3353-491C-A3C6-F278D6CED8B3}"/>
              </a:ext>
            </a:extLst>
          </p:cNvPr>
          <p:cNvSpPr>
            <a:spLocks noGrp="1"/>
          </p:cNvSpPr>
          <p:nvPr>
            <p:ph type="subTitle" idx="1"/>
          </p:nvPr>
        </p:nvSpPr>
        <p:spPr>
          <a:xfrm>
            <a:off x="3918857" y="3909268"/>
            <a:ext cx="6218877" cy="637565"/>
          </a:xfrm>
        </p:spPr>
        <p:txBody>
          <a:bodyPr>
            <a:noAutofit/>
          </a:bodyPr>
          <a:lstStyle/>
          <a:p>
            <a:r>
              <a:rPr lang="en-US" sz="2400" dirty="0"/>
              <a:t>March 20, 2024</a:t>
            </a:r>
          </a:p>
        </p:txBody>
      </p:sp>
      <p:sp>
        <p:nvSpPr>
          <p:cNvPr id="31" name="Rectangle 30">
            <a:extLst>
              <a:ext uri="{FF2B5EF4-FFF2-40B4-BE49-F238E27FC236}">
                <a16:creationId xmlns:a16="http://schemas.microsoft.com/office/drawing/2014/main" id="{6DFE8A8C-8C1F-40A1-8A45-9D05B0DD8EF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3" name="Rectangle 32">
            <a:extLst>
              <a:ext uri="{FF2B5EF4-FFF2-40B4-BE49-F238E27FC236}">
                <a16:creationId xmlns:a16="http://schemas.microsoft.com/office/drawing/2014/main" id="{EE1EF8C3-8F8A-447D-A5FF-C124268254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5" name="Rectangle 34">
            <a:extLst>
              <a:ext uri="{FF2B5EF4-FFF2-40B4-BE49-F238E27FC236}">
                <a16:creationId xmlns:a16="http://schemas.microsoft.com/office/drawing/2014/main" id="{1B511BAF-6DC3-420A-8603-96945C66ADB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pic>
        <p:nvPicPr>
          <p:cNvPr id="4" name="Picture 3">
            <a:extLst>
              <a:ext uri="{FF2B5EF4-FFF2-40B4-BE49-F238E27FC236}">
                <a16:creationId xmlns:a16="http://schemas.microsoft.com/office/drawing/2014/main" id="{49F09600-EAFC-4C54-94E9-659BE7BEF5B3}"/>
              </a:ext>
            </a:extLst>
          </p:cNvPr>
          <p:cNvPicPr>
            <a:picLocks noChangeAspect="1"/>
          </p:cNvPicPr>
          <p:nvPr/>
        </p:nvPicPr>
        <p:blipFill>
          <a:blip r:embed="rId4"/>
          <a:stretch>
            <a:fillRect/>
          </a:stretch>
        </p:blipFill>
        <p:spPr>
          <a:xfrm>
            <a:off x="898039" y="2490291"/>
            <a:ext cx="2846647" cy="1541978"/>
          </a:xfrm>
          <a:prstGeom prst="rect">
            <a:avLst/>
          </a:prstGeom>
        </p:spPr>
      </p:pic>
      <p:sp>
        <p:nvSpPr>
          <p:cNvPr id="5" name="Slide Number Placeholder 4">
            <a:extLst>
              <a:ext uri="{FF2B5EF4-FFF2-40B4-BE49-F238E27FC236}">
                <a16:creationId xmlns:a16="http://schemas.microsoft.com/office/drawing/2014/main" id="{29069105-5D7C-96CF-7BD9-C260AB9E37CA}"/>
              </a:ext>
            </a:extLst>
          </p:cNvPr>
          <p:cNvSpPr>
            <a:spLocks noGrp="1"/>
          </p:cNvSpPr>
          <p:nvPr>
            <p:ph type="sldNum" sz="quarter" idx="12"/>
          </p:nvPr>
        </p:nvSpPr>
        <p:spPr/>
        <p:txBody>
          <a:bodyPr/>
          <a:lstStyle/>
          <a:p>
            <a:fld id="{3A98EE3D-8CD1-4C3F-BD1C-C98C9596463C}" type="slidenum">
              <a:rPr lang="en-US" smtClean="0"/>
              <a:t>1</a:t>
            </a:fld>
            <a:endParaRPr lang="en-US" dirty="0"/>
          </a:p>
        </p:txBody>
      </p:sp>
    </p:spTree>
    <p:custDataLst>
      <p:tags r:id="rId1"/>
    </p:custDataLst>
    <p:extLst>
      <p:ext uri="{BB962C8B-B14F-4D97-AF65-F5344CB8AC3E}">
        <p14:creationId xmlns:p14="http://schemas.microsoft.com/office/powerpoint/2010/main" val="24758055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914D-108C-6045-CB5C-2685C66AE86F}"/>
              </a:ext>
            </a:extLst>
          </p:cNvPr>
          <p:cNvSpPr>
            <a:spLocks noGrp="1"/>
          </p:cNvSpPr>
          <p:nvPr>
            <p:ph type="title"/>
          </p:nvPr>
        </p:nvSpPr>
        <p:spPr>
          <a:xfrm>
            <a:off x="0" y="-12742"/>
            <a:ext cx="12192000" cy="897622"/>
          </a:xfrm>
          <a:solidFill>
            <a:schemeClr val="bg1">
              <a:lumMod val="65000"/>
            </a:schemeClr>
          </a:solidFill>
          <a:ln>
            <a:noFill/>
          </a:ln>
        </p:spPr>
        <p:txBody>
          <a:bodyPr anchor="ctr">
            <a:normAutofit/>
          </a:bodyPr>
          <a:lstStyle/>
          <a:p>
            <a:pPr algn="ctr"/>
            <a:r>
              <a:rPr lang="en-US" b="1" dirty="0">
                <a:solidFill>
                  <a:schemeClr val="bg1"/>
                </a:solidFill>
              </a:rPr>
              <a:t>Context for State Partnership Sourcing Rules</a:t>
            </a:r>
          </a:p>
        </p:txBody>
      </p:sp>
      <p:grpSp>
        <p:nvGrpSpPr>
          <p:cNvPr id="5" name="Group 4">
            <a:extLst>
              <a:ext uri="{FF2B5EF4-FFF2-40B4-BE49-F238E27FC236}">
                <a16:creationId xmlns:a16="http://schemas.microsoft.com/office/drawing/2014/main" id="{67F1D4C8-D062-187B-4DD1-6257C763982A}"/>
              </a:ext>
            </a:extLst>
          </p:cNvPr>
          <p:cNvGrpSpPr/>
          <p:nvPr/>
        </p:nvGrpSpPr>
        <p:grpSpPr>
          <a:xfrm>
            <a:off x="68921" y="553267"/>
            <a:ext cx="6935736" cy="4923850"/>
            <a:chOff x="68921" y="553267"/>
            <a:chExt cx="6935736" cy="4923850"/>
          </a:xfrm>
        </p:grpSpPr>
        <p:sp>
          <p:nvSpPr>
            <p:cNvPr id="7" name="Freeform: Shape 6">
              <a:extLst>
                <a:ext uri="{FF2B5EF4-FFF2-40B4-BE49-F238E27FC236}">
                  <a16:creationId xmlns:a16="http://schemas.microsoft.com/office/drawing/2014/main" id="{CB69DCB5-31FB-27EF-8B83-D0F5E08B0605}"/>
                </a:ext>
              </a:extLst>
            </p:cNvPr>
            <p:cNvSpPr/>
            <p:nvPr/>
          </p:nvSpPr>
          <p:spPr>
            <a:xfrm>
              <a:off x="533039" y="2115590"/>
              <a:ext cx="2640103" cy="2778480"/>
            </a:xfrm>
            <a:custGeom>
              <a:avLst/>
              <a:gdLst>
                <a:gd name="connsiteX0" fmla="*/ 1975449 w 2640103"/>
                <a:gd name="connsiteY0" fmla="*/ 689086 h 2778480"/>
                <a:gd name="connsiteX1" fmla="*/ 2368372 w 2640103"/>
                <a:gd name="connsiteY1" fmla="*/ 583704 h 2778480"/>
                <a:gd name="connsiteX2" fmla="*/ 2516687 w 2640103"/>
                <a:gd name="connsiteY2" fmla="*/ 859827 h 2778480"/>
                <a:gd name="connsiteX3" fmla="*/ 2211862 w 2640103"/>
                <a:gd name="connsiteY3" fmla="*/ 1129227 h 2778480"/>
                <a:gd name="connsiteX4" fmla="*/ 2211862 w 2640103"/>
                <a:gd name="connsiteY4" fmla="*/ 1649254 h 2778480"/>
                <a:gd name="connsiteX5" fmla="*/ 2516687 w 2640103"/>
                <a:gd name="connsiteY5" fmla="*/ 1918653 h 2778480"/>
                <a:gd name="connsiteX6" fmla="*/ 2368372 w 2640103"/>
                <a:gd name="connsiteY6" fmla="*/ 2194776 h 2778480"/>
                <a:gd name="connsiteX7" fmla="*/ 1975449 w 2640103"/>
                <a:gd name="connsiteY7" fmla="*/ 2089394 h 2778480"/>
                <a:gd name="connsiteX8" fmla="*/ 1556465 w 2640103"/>
                <a:gd name="connsiteY8" fmla="*/ 2349408 h 2778480"/>
                <a:gd name="connsiteX9" fmla="*/ 1463375 w 2640103"/>
                <a:gd name="connsiteY9" fmla="*/ 2745422 h 2778480"/>
                <a:gd name="connsiteX10" fmla="*/ 1176728 w 2640103"/>
                <a:gd name="connsiteY10" fmla="*/ 2745422 h 2778480"/>
                <a:gd name="connsiteX11" fmla="*/ 1083638 w 2640103"/>
                <a:gd name="connsiteY11" fmla="*/ 2349407 h 2778480"/>
                <a:gd name="connsiteX12" fmla="*/ 664654 w 2640103"/>
                <a:gd name="connsiteY12" fmla="*/ 2089393 h 2778480"/>
                <a:gd name="connsiteX13" fmla="*/ 271731 w 2640103"/>
                <a:gd name="connsiteY13" fmla="*/ 2194776 h 2778480"/>
                <a:gd name="connsiteX14" fmla="*/ 123416 w 2640103"/>
                <a:gd name="connsiteY14" fmla="*/ 1918653 h 2778480"/>
                <a:gd name="connsiteX15" fmla="*/ 428241 w 2640103"/>
                <a:gd name="connsiteY15" fmla="*/ 1649253 h 2778480"/>
                <a:gd name="connsiteX16" fmla="*/ 428241 w 2640103"/>
                <a:gd name="connsiteY16" fmla="*/ 1129226 h 2778480"/>
                <a:gd name="connsiteX17" fmla="*/ 123416 w 2640103"/>
                <a:gd name="connsiteY17" fmla="*/ 859827 h 2778480"/>
                <a:gd name="connsiteX18" fmla="*/ 271731 w 2640103"/>
                <a:gd name="connsiteY18" fmla="*/ 583704 h 2778480"/>
                <a:gd name="connsiteX19" fmla="*/ 664654 w 2640103"/>
                <a:gd name="connsiteY19" fmla="*/ 689086 h 2778480"/>
                <a:gd name="connsiteX20" fmla="*/ 1083638 w 2640103"/>
                <a:gd name="connsiteY20" fmla="*/ 429072 h 2778480"/>
                <a:gd name="connsiteX21" fmla="*/ 1176728 w 2640103"/>
                <a:gd name="connsiteY21" fmla="*/ 33058 h 2778480"/>
                <a:gd name="connsiteX22" fmla="*/ 1463375 w 2640103"/>
                <a:gd name="connsiteY22" fmla="*/ 33058 h 2778480"/>
                <a:gd name="connsiteX23" fmla="*/ 1556465 w 2640103"/>
                <a:gd name="connsiteY23" fmla="*/ 429073 h 2778480"/>
                <a:gd name="connsiteX24" fmla="*/ 1975449 w 2640103"/>
                <a:gd name="connsiteY24" fmla="*/ 689087 h 2778480"/>
                <a:gd name="connsiteX25" fmla="*/ 1975449 w 2640103"/>
                <a:gd name="connsiteY25" fmla="*/ 689086 h 277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40103" h="2778480">
                  <a:moveTo>
                    <a:pt x="1975449" y="689086"/>
                  </a:moveTo>
                  <a:lnTo>
                    <a:pt x="2368372" y="583704"/>
                  </a:lnTo>
                  <a:lnTo>
                    <a:pt x="2516687" y="859827"/>
                  </a:lnTo>
                  <a:lnTo>
                    <a:pt x="2211862" y="1129227"/>
                  </a:lnTo>
                  <a:cubicBezTo>
                    <a:pt x="2254829" y="1299493"/>
                    <a:pt x="2254829" y="1478988"/>
                    <a:pt x="2211862" y="1649254"/>
                  </a:cubicBezTo>
                  <a:lnTo>
                    <a:pt x="2516687" y="1918653"/>
                  </a:lnTo>
                  <a:lnTo>
                    <a:pt x="2368372" y="2194776"/>
                  </a:lnTo>
                  <a:lnTo>
                    <a:pt x="1975449" y="2089394"/>
                  </a:lnTo>
                  <a:cubicBezTo>
                    <a:pt x="1859750" y="2214524"/>
                    <a:pt x="1715131" y="2304271"/>
                    <a:pt x="1556465" y="2349408"/>
                  </a:cubicBezTo>
                  <a:lnTo>
                    <a:pt x="1463375" y="2745422"/>
                  </a:lnTo>
                  <a:lnTo>
                    <a:pt x="1176728" y="2745422"/>
                  </a:lnTo>
                  <a:lnTo>
                    <a:pt x="1083638" y="2349407"/>
                  </a:lnTo>
                  <a:cubicBezTo>
                    <a:pt x="924972" y="2304271"/>
                    <a:pt x="780353" y="2214523"/>
                    <a:pt x="664654" y="2089393"/>
                  </a:cubicBezTo>
                  <a:lnTo>
                    <a:pt x="271731" y="2194776"/>
                  </a:lnTo>
                  <a:lnTo>
                    <a:pt x="123416" y="1918653"/>
                  </a:lnTo>
                  <a:lnTo>
                    <a:pt x="428241" y="1649253"/>
                  </a:lnTo>
                  <a:cubicBezTo>
                    <a:pt x="385274" y="1478987"/>
                    <a:pt x="385274" y="1299492"/>
                    <a:pt x="428241" y="1129226"/>
                  </a:cubicBezTo>
                  <a:lnTo>
                    <a:pt x="123416" y="859827"/>
                  </a:lnTo>
                  <a:lnTo>
                    <a:pt x="271731" y="583704"/>
                  </a:lnTo>
                  <a:lnTo>
                    <a:pt x="664654" y="689086"/>
                  </a:lnTo>
                  <a:cubicBezTo>
                    <a:pt x="780353" y="563956"/>
                    <a:pt x="924972" y="474209"/>
                    <a:pt x="1083638" y="429072"/>
                  </a:cubicBezTo>
                  <a:lnTo>
                    <a:pt x="1176728" y="33058"/>
                  </a:lnTo>
                  <a:lnTo>
                    <a:pt x="1463375" y="33058"/>
                  </a:lnTo>
                  <a:lnTo>
                    <a:pt x="1556465" y="429073"/>
                  </a:lnTo>
                  <a:cubicBezTo>
                    <a:pt x="1715131" y="474209"/>
                    <a:pt x="1859750" y="563957"/>
                    <a:pt x="1975449" y="689087"/>
                  </a:cubicBezTo>
                  <a:lnTo>
                    <a:pt x="1975449" y="689086"/>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691324" tIns="715756" rIns="691324" bIns="715756" numCol="1" spcCol="1270" anchor="ctr" anchorCtr="0">
              <a:noAutofit/>
            </a:bodyPr>
            <a:lstStyle/>
            <a:p>
              <a:pPr marL="0" lvl="0" indent="0" algn="ctr" defTabSz="933450">
                <a:lnSpc>
                  <a:spcPct val="90000"/>
                </a:lnSpc>
                <a:spcBef>
                  <a:spcPct val="0"/>
                </a:spcBef>
                <a:spcAft>
                  <a:spcPct val="35000"/>
                </a:spcAft>
                <a:buNone/>
              </a:pPr>
              <a:r>
                <a:rPr lang="en-US" sz="2100" kern="1200" dirty="0"/>
                <a:t>General State Entity Laws</a:t>
              </a:r>
            </a:p>
          </p:txBody>
        </p:sp>
        <p:sp>
          <p:nvSpPr>
            <p:cNvPr id="8" name="Freeform: Shape 7">
              <a:extLst>
                <a:ext uri="{FF2B5EF4-FFF2-40B4-BE49-F238E27FC236}">
                  <a16:creationId xmlns:a16="http://schemas.microsoft.com/office/drawing/2014/main" id="{F23A049D-65ED-08DF-5FE3-0FFE4814E080}"/>
                </a:ext>
              </a:extLst>
            </p:cNvPr>
            <p:cNvSpPr/>
            <p:nvPr/>
          </p:nvSpPr>
          <p:spPr>
            <a:xfrm>
              <a:off x="3109831" y="885020"/>
              <a:ext cx="3032149" cy="2915823"/>
            </a:xfrm>
            <a:custGeom>
              <a:avLst/>
              <a:gdLst>
                <a:gd name="connsiteX0" fmla="*/ 1895979 w 2510503"/>
                <a:gd name="connsiteY0" fmla="*/ 594180 h 2345993"/>
                <a:gd name="connsiteX1" fmla="*/ 2237372 w 2510503"/>
                <a:gd name="connsiteY1" fmla="*/ 475328 h 2345993"/>
                <a:gd name="connsiteX2" fmla="*/ 2379790 w 2510503"/>
                <a:gd name="connsiteY2" fmla="*/ 699542 h 2345993"/>
                <a:gd name="connsiteX3" fmla="*/ 2127100 w 2510503"/>
                <a:gd name="connsiteY3" fmla="*/ 958044 h 2345993"/>
                <a:gd name="connsiteX4" fmla="*/ 2127100 w 2510503"/>
                <a:gd name="connsiteY4" fmla="*/ 1387950 h 2345993"/>
                <a:gd name="connsiteX5" fmla="*/ 2379790 w 2510503"/>
                <a:gd name="connsiteY5" fmla="*/ 1646451 h 2345993"/>
                <a:gd name="connsiteX6" fmla="*/ 2237372 w 2510503"/>
                <a:gd name="connsiteY6" fmla="*/ 1870665 h 2345993"/>
                <a:gd name="connsiteX7" fmla="*/ 1895979 w 2510503"/>
                <a:gd name="connsiteY7" fmla="*/ 1751813 h 2345993"/>
                <a:gd name="connsiteX8" fmla="*/ 1486373 w 2510503"/>
                <a:gd name="connsiteY8" fmla="*/ 1966766 h 2345993"/>
                <a:gd name="connsiteX9" fmla="*/ 1403653 w 2510503"/>
                <a:gd name="connsiteY9" fmla="*/ 2318664 h 2345993"/>
                <a:gd name="connsiteX10" fmla="*/ 1106850 w 2510503"/>
                <a:gd name="connsiteY10" fmla="*/ 2318664 h 2345993"/>
                <a:gd name="connsiteX11" fmla="*/ 1024130 w 2510503"/>
                <a:gd name="connsiteY11" fmla="*/ 1966765 h 2345993"/>
                <a:gd name="connsiteX12" fmla="*/ 614524 w 2510503"/>
                <a:gd name="connsiteY12" fmla="*/ 1751812 h 2345993"/>
                <a:gd name="connsiteX13" fmla="*/ 273131 w 2510503"/>
                <a:gd name="connsiteY13" fmla="*/ 1870665 h 2345993"/>
                <a:gd name="connsiteX14" fmla="*/ 130713 w 2510503"/>
                <a:gd name="connsiteY14" fmla="*/ 1646451 h 2345993"/>
                <a:gd name="connsiteX15" fmla="*/ 383403 w 2510503"/>
                <a:gd name="connsiteY15" fmla="*/ 1387949 h 2345993"/>
                <a:gd name="connsiteX16" fmla="*/ 383403 w 2510503"/>
                <a:gd name="connsiteY16" fmla="*/ 958043 h 2345993"/>
                <a:gd name="connsiteX17" fmla="*/ 130713 w 2510503"/>
                <a:gd name="connsiteY17" fmla="*/ 699542 h 2345993"/>
                <a:gd name="connsiteX18" fmla="*/ 273131 w 2510503"/>
                <a:gd name="connsiteY18" fmla="*/ 475328 h 2345993"/>
                <a:gd name="connsiteX19" fmla="*/ 614524 w 2510503"/>
                <a:gd name="connsiteY19" fmla="*/ 594180 h 2345993"/>
                <a:gd name="connsiteX20" fmla="*/ 1024130 w 2510503"/>
                <a:gd name="connsiteY20" fmla="*/ 379227 h 2345993"/>
                <a:gd name="connsiteX21" fmla="*/ 1106850 w 2510503"/>
                <a:gd name="connsiteY21" fmla="*/ 27329 h 2345993"/>
                <a:gd name="connsiteX22" fmla="*/ 1403653 w 2510503"/>
                <a:gd name="connsiteY22" fmla="*/ 27329 h 2345993"/>
                <a:gd name="connsiteX23" fmla="*/ 1486373 w 2510503"/>
                <a:gd name="connsiteY23" fmla="*/ 379228 h 2345993"/>
                <a:gd name="connsiteX24" fmla="*/ 1895979 w 2510503"/>
                <a:gd name="connsiteY24" fmla="*/ 594181 h 2345993"/>
                <a:gd name="connsiteX25" fmla="*/ 1895979 w 2510503"/>
                <a:gd name="connsiteY25" fmla="*/ 594180 h 234599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510503" h="2345993">
                  <a:moveTo>
                    <a:pt x="1643637" y="589740"/>
                  </a:moveTo>
                  <a:lnTo>
                    <a:pt x="1891197" y="426282"/>
                  </a:lnTo>
                  <a:lnTo>
                    <a:pt x="2053143" y="570875"/>
                  </a:lnTo>
                  <a:lnTo>
                    <a:pt x="1906449" y="824392"/>
                  </a:lnTo>
                  <a:cubicBezTo>
                    <a:pt x="1970206" y="925037"/>
                    <a:pt x="2002005" y="1040358"/>
                    <a:pt x="1998575" y="1158497"/>
                  </a:cubicBezTo>
                  <a:lnTo>
                    <a:pt x="2256058" y="1306773"/>
                  </a:lnTo>
                  <a:lnTo>
                    <a:pt x="2190207" y="1510680"/>
                  </a:lnTo>
                  <a:lnTo>
                    <a:pt x="1891709" y="1489404"/>
                  </a:lnTo>
                  <a:cubicBezTo>
                    <a:pt x="1823417" y="1593351"/>
                    <a:pt x="1726246" y="1680453"/>
                    <a:pt x="1610189" y="1741752"/>
                  </a:cubicBezTo>
                  <a:lnTo>
                    <a:pt x="1619443" y="2032458"/>
                  </a:lnTo>
                  <a:lnTo>
                    <a:pt x="1382075" y="2094264"/>
                  </a:lnTo>
                  <a:lnTo>
                    <a:pt x="1240511" y="1838009"/>
                  </a:lnTo>
                  <a:cubicBezTo>
                    <a:pt x="1108461" y="1841311"/>
                    <a:pt x="979493" y="1813091"/>
                    <a:pt x="866866" y="1756252"/>
                  </a:cubicBezTo>
                  <a:lnTo>
                    <a:pt x="619306" y="1919711"/>
                  </a:lnTo>
                  <a:lnTo>
                    <a:pt x="457360" y="1775118"/>
                  </a:lnTo>
                  <a:lnTo>
                    <a:pt x="604054" y="1521601"/>
                  </a:lnTo>
                  <a:cubicBezTo>
                    <a:pt x="540297" y="1420956"/>
                    <a:pt x="508498" y="1305635"/>
                    <a:pt x="511928" y="1187496"/>
                  </a:cubicBezTo>
                  <a:lnTo>
                    <a:pt x="254445" y="1039220"/>
                  </a:lnTo>
                  <a:lnTo>
                    <a:pt x="320296" y="835313"/>
                  </a:lnTo>
                  <a:lnTo>
                    <a:pt x="618794" y="856589"/>
                  </a:lnTo>
                  <a:cubicBezTo>
                    <a:pt x="687086" y="752642"/>
                    <a:pt x="784257" y="665540"/>
                    <a:pt x="900314" y="604241"/>
                  </a:cubicBezTo>
                  <a:lnTo>
                    <a:pt x="891060" y="313535"/>
                  </a:lnTo>
                  <a:lnTo>
                    <a:pt x="1128428" y="251729"/>
                  </a:lnTo>
                  <a:lnTo>
                    <a:pt x="1269992" y="507984"/>
                  </a:lnTo>
                  <a:cubicBezTo>
                    <a:pt x="1402042" y="504682"/>
                    <a:pt x="1531010" y="532902"/>
                    <a:pt x="1643637" y="589741"/>
                  </a:cubicBezTo>
                  <a:lnTo>
                    <a:pt x="1643637" y="589740"/>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846607" tIns="815103" rIns="846608" bIns="815102" numCol="1" spcCol="1270" anchor="ctr" anchorCtr="0">
              <a:noAutofit/>
            </a:bodyPr>
            <a:lstStyle/>
            <a:p>
              <a:pPr marL="0" lvl="0" indent="0" algn="ctr" defTabSz="889000">
                <a:lnSpc>
                  <a:spcPct val="90000"/>
                </a:lnSpc>
                <a:spcBef>
                  <a:spcPct val="0"/>
                </a:spcBef>
                <a:spcAft>
                  <a:spcPct val="35000"/>
                </a:spcAft>
                <a:buNone/>
              </a:pPr>
              <a:r>
                <a:rPr lang="en-US" sz="2000" kern="1200" dirty="0"/>
                <a:t>IRC &amp; Subchapter K </a:t>
              </a:r>
            </a:p>
          </p:txBody>
        </p:sp>
        <p:sp>
          <p:nvSpPr>
            <p:cNvPr id="10" name="Arrow: Circular 9">
              <a:extLst>
                <a:ext uri="{FF2B5EF4-FFF2-40B4-BE49-F238E27FC236}">
                  <a16:creationId xmlns:a16="http://schemas.microsoft.com/office/drawing/2014/main" id="{8673FF45-8B1C-E0AC-2879-52D689940228}"/>
                </a:ext>
              </a:extLst>
            </p:cNvPr>
            <p:cNvSpPr/>
            <p:nvPr/>
          </p:nvSpPr>
          <p:spPr>
            <a:xfrm flipH="1" flipV="1">
              <a:off x="68921" y="1551967"/>
              <a:ext cx="3779960" cy="3925150"/>
            </a:xfrm>
            <a:prstGeom prst="circularArrow">
              <a:avLst>
                <a:gd name="adj1" fmla="val 6452"/>
                <a:gd name="adj2" fmla="val 429999"/>
                <a:gd name="adj3" fmla="val 10489124"/>
                <a:gd name="adj4" fmla="val 14837806"/>
                <a:gd name="adj5" fmla="val 7527"/>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txBody>
            <a:bodyPr/>
            <a:lstStyle/>
            <a:p>
              <a:endParaRPr lang="en-US"/>
            </a:p>
          </p:txBody>
        </p:sp>
        <p:sp>
          <p:nvSpPr>
            <p:cNvPr id="11" name="Arrow: Circular 10">
              <a:extLst>
                <a:ext uri="{FF2B5EF4-FFF2-40B4-BE49-F238E27FC236}">
                  <a16:creationId xmlns:a16="http://schemas.microsoft.com/office/drawing/2014/main" id="{7F6451E2-1011-A93E-7D62-6AA4E55BBB79}"/>
                </a:ext>
              </a:extLst>
            </p:cNvPr>
            <p:cNvSpPr/>
            <p:nvPr/>
          </p:nvSpPr>
          <p:spPr>
            <a:xfrm>
              <a:off x="3120698" y="553267"/>
              <a:ext cx="3883959" cy="3039008"/>
            </a:xfrm>
            <a:prstGeom prst="circularArrow">
              <a:avLst>
                <a:gd name="adj1" fmla="val 5984"/>
                <a:gd name="adj2" fmla="val 394124"/>
                <a:gd name="adj3" fmla="val 13313824"/>
                <a:gd name="adj4" fmla="val 10508221"/>
                <a:gd name="adj5" fmla="val 6981"/>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txBody>
            <a:bodyPr/>
            <a:lstStyle/>
            <a:p>
              <a:endParaRPr lang="en-US"/>
            </a:p>
          </p:txBody>
        </p:sp>
      </p:grpSp>
      <p:sp>
        <p:nvSpPr>
          <p:cNvPr id="3" name="Slide Number Placeholder 2">
            <a:extLst>
              <a:ext uri="{FF2B5EF4-FFF2-40B4-BE49-F238E27FC236}">
                <a16:creationId xmlns:a16="http://schemas.microsoft.com/office/drawing/2014/main" id="{F3C70562-B275-7C83-67D4-7243AC6462FA}"/>
              </a:ext>
            </a:extLst>
          </p:cNvPr>
          <p:cNvSpPr>
            <a:spLocks noGrp="1"/>
          </p:cNvSpPr>
          <p:nvPr>
            <p:ph type="sldNum" sz="quarter" idx="12"/>
          </p:nvPr>
        </p:nvSpPr>
        <p:spPr/>
        <p:txBody>
          <a:bodyPr/>
          <a:lstStyle/>
          <a:p>
            <a:fld id="{3A98EE3D-8CD1-4C3F-BD1C-C98C9596463C}" type="slidenum">
              <a:rPr lang="en-US" smtClean="0"/>
              <a:t>10</a:t>
            </a:fld>
            <a:endParaRPr lang="en-US" dirty="0"/>
          </a:p>
        </p:txBody>
      </p:sp>
    </p:spTree>
    <p:extLst>
      <p:ext uri="{BB962C8B-B14F-4D97-AF65-F5344CB8AC3E}">
        <p14:creationId xmlns:p14="http://schemas.microsoft.com/office/powerpoint/2010/main" val="5161042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914D-108C-6045-CB5C-2685C66AE86F}"/>
              </a:ext>
            </a:extLst>
          </p:cNvPr>
          <p:cNvSpPr>
            <a:spLocks noGrp="1"/>
          </p:cNvSpPr>
          <p:nvPr>
            <p:ph type="title"/>
          </p:nvPr>
        </p:nvSpPr>
        <p:spPr>
          <a:xfrm>
            <a:off x="0" y="-12742"/>
            <a:ext cx="12192000" cy="897622"/>
          </a:xfrm>
          <a:solidFill>
            <a:schemeClr val="bg1">
              <a:lumMod val="65000"/>
            </a:schemeClr>
          </a:solidFill>
          <a:ln>
            <a:noFill/>
          </a:ln>
        </p:spPr>
        <p:txBody>
          <a:bodyPr anchor="ctr">
            <a:normAutofit/>
          </a:bodyPr>
          <a:lstStyle/>
          <a:p>
            <a:pPr algn="ctr"/>
            <a:r>
              <a:rPr lang="en-US" b="1" dirty="0">
                <a:solidFill>
                  <a:schemeClr val="bg1"/>
                </a:solidFill>
              </a:rPr>
              <a:t>Context for State Partnership Sourcing Rules</a:t>
            </a:r>
          </a:p>
        </p:txBody>
      </p:sp>
      <p:graphicFrame>
        <p:nvGraphicFramePr>
          <p:cNvPr id="4" name="Content Placeholder 3">
            <a:extLst>
              <a:ext uri="{FF2B5EF4-FFF2-40B4-BE49-F238E27FC236}">
                <a16:creationId xmlns:a16="http://schemas.microsoft.com/office/drawing/2014/main" id="{004FA1F0-B0F1-2F1A-EAF1-0834A7FFAA1B}"/>
              </a:ext>
            </a:extLst>
          </p:cNvPr>
          <p:cNvGraphicFramePr>
            <a:graphicFrameLocks noGrp="1"/>
          </p:cNvGraphicFramePr>
          <p:nvPr>
            <p:ph idx="1"/>
          </p:nvPr>
        </p:nvGraphicFramePr>
        <p:xfrm>
          <a:off x="117446" y="897623"/>
          <a:ext cx="7164198" cy="5670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F5ED9492-2044-F463-2639-363CA8BEBEA1}"/>
              </a:ext>
            </a:extLst>
          </p:cNvPr>
          <p:cNvSpPr>
            <a:spLocks noGrp="1"/>
          </p:cNvSpPr>
          <p:nvPr>
            <p:ph type="sldNum" sz="quarter" idx="12"/>
          </p:nvPr>
        </p:nvSpPr>
        <p:spPr/>
        <p:txBody>
          <a:bodyPr/>
          <a:lstStyle/>
          <a:p>
            <a:fld id="{3A98EE3D-8CD1-4C3F-BD1C-C98C9596463C}" type="slidenum">
              <a:rPr lang="en-US" smtClean="0"/>
              <a:t>11</a:t>
            </a:fld>
            <a:endParaRPr lang="en-US" dirty="0"/>
          </a:p>
        </p:txBody>
      </p:sp>
    </p:spTree>
    <p:extLst>
      <p:ext uri="{BB962C8B-B14F-4D97-AF65-F5344CB8AC3E}">
        <p14:creationId xmlns:p14="http://schemas.microsoft.com/office/powerpoint/2010/main" val="3431457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914D-108C-6045-CB5C-2685C66AE86F}"/>
              </a:ext>
            </a:extLst>
          </p:cNvPr>
          <p:cNvSpPr>
            <a:spLocks noGrp="1"/>
          </p:cNvSpPr>
          <p:nvPr>
            <p:ph type="title"/>
          </p:nvPr>
        </p:nvSpPr>
        <p:spPr>
          <a:xfrm>
            <a:off x="0" y="-12742"/>
            <a:ext cx="12192000" cy="897622"/>
          </a:xfrm>
          <a:solidFill>
            <a:schemeClr val="bg1">
              <a:lumMod val="65000"/>
            </a:schemeClr>
          </a:solidFill>
          <a:ln>
            <a:noFill/>
          </a:ln>
        </p:spPr>
        <p:txBody>
          <a:bodyPr anchor="ctr">
            <a:normAutofit/>
          </a:bodyPr>
          <a:lstStyle/>
          <a:p>
            <a:pPr algn="ctr"/>
            <a:r>
              <a:rPr lang="en-US" b="1" dirty="0">
                <a:solidFill>
                  <a:schemeClr val="bg1"/>
                </a:solidFill>
              </a:rPr>
              <a:t>Context for State Partnership Sourcing Rules</a:t>
            </a:r>
          </a:p>
        </p:txBody>
      </p:sp>
      <p:graphicFrame>
        <p:nvGraphicFramePr>
          <p:cNvPr id="4" name="Content Placeholder 3">
            <a:extLst>
              <a:ext uri="{FF2B5EF4-FFF2-40B4-BE49-F238E27FC236}">
                <a16:creationId xmlns:a16="http://schemas.microsoft.com/office/drawing/2014/main" id="{004FA1F0-B0F1-2F1A-EAF1-0834A7FFAA1B}"/>
              </a:ext>
            </a:extLst>
          </p:cNvPr>
          <p:cNvGraphicFramePr>
            <a:graphicFrameLocks noGrp="1"/>
          </p:cNvGraphicFramePr>
          <p:nvPr>
            <p:ph idx="1"/>
          </p:nvPr>
        </p:nvGraphicFramePr>
        <p:xfrm>
          <a:off x="117446" y="897623"/>
          <a:ext cx="7164198" cy="5670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1F19C6D5-EE79-94F5-EE56-C47AAE60AA5E}"/>
              </a:ext>
            </a:extLst>
          </p:cNvPr>
          <p:cNvGrpSpPr/>
          <p:nvPr/>
        </p:nvGrpSpPr>
        <p:grpSpPr>
          <a:xfrm>
            <a:off x="5299305" y="2278999"/>
            <a:ext cx="3574340" cy="3455755"/>
            <a:chOff x="5268132" y="2278999"/>
            <a:chExt cx="3574340" cy="3455755"/>
          </a:xfrm>
        </p:grpSpPr>
        <p:sp>
          <p:nvSpPr>
            <p:cNvPr id="7" name="Freeform: Shape 6">
              <a:extLst>
                <a:ext uri="{FF2B5EF4-FFF2-40B4-BE49-F238E27FC236}">
                  <a16:creationId xmlns:a16="http://schemas.microsoft.com/office/drawing/2014/main" id="{22CF0BE3-2EE3-59E4-26C2-397A4F6A442E}"/>
                </a:ext>
              </a:extLst>
            </p:cNvPr>
            <p:cNvSpPr/>
            <p:nvPr/>
          </p:nvSpPr>
          <p:spPr>
            <a:xfrm>
              <a:off x="5629013" y="2537023"/>
              <a:ext cx="2744266" cy="2865161"/>
            </a:xfrm>
            <a:custGeom>
              <a:avLst/>
              <a:gdLst>
                <a:gd name="connsiteX0" fmla="*/ 2053389 w 2744266"/>
                <a:gd name="connsiteY0" fmla="*/ 712889 h 2865161"/>
                <a:gd name="connsiteX1" fmla="*/ 2461298 w 2744266"/>
                <a:gd name="connsiteY1" fmla="*/ 601442 h 2865161"/>
                <a:gd name="connsiteX2" fmla="*/ 2614669 w 2744266"/>
                <a:gd name="connsiteY2" fmla="*/ 883806 h 2865161"/>
                <a:gd name="connsiteX3" fmla="*/ 2299130 w 2744266"/>
                <a:gd name="connsiteY3" fmla="*/ 1165311 h 2865161"/>
                <a:gd name="connsiteX4" fmla="*/ 2299130 w 2744266"/>
                <a:gd name="connsiteY4" fmla="*/ 1699849 h 2865161"/>
                <a:gd name="connsiteX5" fmla="*/ 2614669 w 2744266"/>
                <a:gd name="connsiteY5" fmla="*/ 1981355 h 2865161"/>
                <a:gd name="connsiteX6" fmla="*/ 2461298 w 2744266"/>
                <a:gd name="connsiteY6" fmla="*/ 2263719 h 2865161"/>
                <a:gd name="connsiteX7" fmla="*/ 2053389 w 2744266"/>
                <a:gd name="connsiteY7" fmla="*/ 2152272 h 2865161"/>
                <a:gd name="connsiteX8" fmla="*/ 1617874 w 2744266"/>
                <a:gd name="connsiteY8" fmla="*/ 2419541 h 2865161"/>
                <a:gd name="connsiteX9" fmla="*/ 1521111 w 2744266"/>
                <a:gd name="connsiteY9" fmla="*/ 2831181 h 2865161"/>
                <a:gd name="connsiteX10" fmla="*/ 1223155 w 2744266"/>
                <a:gd name="connsiteY10" fmla="*/ 2831181 h 2865161"/>
                <a:gd name="connsiteX11" fmla="*/ 1126392 w 2744266"/>
                <a:gd name="connsiteY11" fmla="*/ 2419541 h 2865161"/>
                <a:gd name="connsiteX12" fmla="*/ 690877 w 2744266"/>
                <a:gd name="connsiteY12" fmla="*/ 2152272 h 2865161"/>
                <a:gd name="connsiteX13" fmla="*/ 282968 w 2744266"/>
                <a:gd name="connsiteY13" fmla="*/ 2263719 h 2865161"/>
                <a:gd name="connsiteX14" fmla="*/ 129597 w 2744266"/>
                <a:gd name="connsiteY14" fmla="*/ 1981355 h 2865161"/>
                <a:gd name="connsiteX15" fmla="*/ 445136 w 2744266"/>
                <a:gd name="connsiteY15" fmla="*/ 1699850 h 2865161"/>
                <a:gd name="connsiteX16" fmla="*/ 445136 w 2744266"/>
                <a:gd name="connsiteY16" fmla="*/ 1165312 h 2865161"/>
                <a:gd name="connsiteX17" fmla="*/ 129597 w 2744266"/>
                <a:gd name="connsiteY17" fmla="*/ 883806 h 2865161"/>
                <a:gd name="connsiteX18" fmla="*/ 282968 w 2744266"/>
                <a:gd name="connsiteY18" fmla="*/ 601442 h 2865161"/>
                <a:gd name="connsiteX19" fmla="*/ 690877 w 2744266"/>
                <a:gd name="connsiteY19" fmla="*/ 712889 h 2865161"/>
                <a:gd name="connsiteX20" fmla="*/ 1126392 w 2744266"/>
                <a:gd name="connsiteY20" fmla="*/ 445620 h 2865161"/>
                <a:gd name="connsiteX21" fmla="*/ 1223155 w 2744266"/>
                <a:gd name="connsiteY21" fmla="*/ 33980 h 2865161"/>
                <a:gd name="connsiteX22" fmla="*/ 1521111 w 2744266"/>
                <a:gd name="connsiteY22" fmla="*/ 33980 h 2865161"/>
                <a:gd name="connsiteX23" fmla="*/ 1617874 w 2744266"/>
                <a:gd name="connsiteY23" fmla="*/ 445620 h 2865161"/>
                <a:gd name="connsiteX24" fmla="*/ 2053389 w 2744266"/>
                <a:gd name="connsiteY24" fmla="*/ 712889 h 2865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44266" h="2865161">
                  <a:moveTo>
                    <a:pt x="2053389" y="712889"/>
                  </a:moveTo>
                  <a:lnTo>
                    <a:pt x="2461298" y="601442"/>
                  </a:lnTo>
                  <a:lnTo>
                    <a:pt x="2614669" y="883806"/>
                  </a:lnTo>
                  <a:lnTo>
                    <a:pt x="2299130" y="1165311"/>
                  </a:lnTo>
                  <a:cubicBezTo>
                    <a:pt x="2343792" y="1340328"/>
                    <a:pt x="2343792" y="1524832"/>
                    <a:pt x="2299130" y="1699849"/>
                  </a:cubicBezTo>
                  <a:lnTo>
                    <a:pt x="2614669" y="1981355"/>
                  </a:lnTo>
                  <a:lnTo>
                    <a:pt x="2461298" y="2263719"/>
                  </a:lnTo>
                  <a:lnTo>
                    <a:pt x="2053389" y="2152272"/>
                  </a:lnTo>
                  <a:cubicBezTo>
                    <a:pt x="1933125" y="2280893"/>
                    <a:pt x="1782800" y="2373145"/>
                    <a:pt x="1617874" y="2419541"/>
                  </a:cubicBezTo>
                  <a:lnTo>
                    <a:pt x="1521111" y="2831181"/>
                  </a:lnTo>
                  <a:lnTo>
                    <a:pt x="1223155" y="2831181"/>
                  </a:lnTo>
                  <a:lnTo>
                    <a:pt x="1126392" y="2419541"/>
                  </a:lnTo>
                  <a:cubicBezTo>
                    <a:pt x="961466" y="2373145"/>
                    <a:pt x="811141" y="2280893"/>
                    <a:pt x="690877" y="2152272"/>
                  </a:cubicBezTo>
                  <a:lnTo>
                    <a:pt x="282968" y="2263719"/>
                  </a:lnTo>
                  <a:lnTo>
                    <a:pt x="129597" y="1981355"/>
                  </a:lnTo>
                  <a:lnTo>
                    <a:pt x="445136" y="1699850"/>
                  </a:lnTo>
                  <a:cubicBezTo>
                    <a:pt x="400474" y="1524833"/>
                    <a:pt x="400474" y="1340329"/>
                    <a:pt x="445136" y="1165312"/>
                  </a:cubicBezTo>
                  <a:lnTo>
                    <a:pt x="129597" y="883806"/>
                  </a:lnTo>
                  <a:lnTo>
                    <a:pt x="282968" y="601442"/>
                  </a:lnTo>
                  <a:lnTo>
                    <a:pt x="690877" y="712889"/>
                  </a:lnTo>
                  <a:cubicBezTo>
                    <a:pt x="811141" y="584268"/>
                    <a:pt x="961466" y="492016"/>
                    <a:pt x="1126392" y="445620"/>
                  </a:cubicBezTo>
                  <a:lnTo>
                    <a:pt x="1223155" y="33980"/>
                  </a:lnTo>
                  <a:lnTo>
                    <a:pt x="1521111" y="33980"/>
                  </a:lnTo>
                  <a:lnTo>
                    <a:pt x="1617874" y="445620"/>
                  </a:lnTo>
                  <a:cubicBezTo>
                    <a:pt x="1782800" y="492016"/>
                    <a:pt x="1933125" y="584268"/>
                    <a:pt x="2053389" y="712889"/>
                  </a:cubicBez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718817" tIns="740829" rIns="718817" bIns="740829" numCol="1" spcCol="1270" anchor="ctr" anchorCtr="0">
              <a:noAutofit/>
            </a:bodyPr>
            <a:lstStyle/>
            <a:p>
              <a:pPr marL="0" lvl="0" indent="0" algn="ctr" defTabSz="977900">
                <a:lnSpc>
                  <a:spcPct val="90000"/>
                </a:lnSpc>
                <a:spcBef>
                  <a:spcPct val="0"/>
                </a:spcBef>
                <a:spcAft>
                  <a:spcPct val="35000"/>
                </a:spcAft>
                <a:buNone/>
              </a:pPr>
              <a:r>
                <a:rPr lang="en-US" sz="2200" kern="1200" dirty="0"/>
                <a:t>General State Income Tax</a:t>
              </a:r>
            </a:p>
          </p:txBody>
        </p:sp>
        <p:sp>
          <p:nvSpPr>
            <p:cNvPr id="10" name="Arrow: Circular 9">
              <a:extLst>
                <a:ext uri="{FF2B5EF4-FFF2-40B4-BE49-F238E27FC236}">
                  <a16:creationId xmlns:a16="http://schemas.microsoft.com/office/drawing/2014/main" id="{716E033A-F5DD-EB94-0093-2BD4EC5A5D5D}"/>
                </a:ext>
              </a:extLst>
            </p:cNvPr>
            <p:cNvSpPr/>
            <p:nvPr/>
          </p:nvSpPr>
          <p:spPr>
            <a:xfrm flipH="1">
              <a:off x="5268132" y="2278999"/>
              <a:ext cx="3574340" cy="3455755"/>
            </a:xfrm>
            <a:prstGeom prst="circularArrow">
              <a:avLst>
                <a:gd name="adj1" fmla="val 6452"/>
                <a:gd name="adj2" fmla="val 429999"/>
                <a:gd name="adj3" fmla="val 10489124"/>
                <a:gd name="adj4" fmla="val 14837806"/>
                <a:gd name="adj5" fmla="val 7527"/>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txBody>
            <a:bodyPr/>
            <a:lstStyle/>
            <a:p>
              <a:endParaRPr lang="en-US"/>
            </a:p>
          </p:txBody>
        </p:sp>
      </p:grpSp>
      <p:sp>
        <p:nvSpPr>
          <p:cNvPr id="3" name="Slide Number Placeholder 2">
            <a:extLst>
              <a:ext uri="{FF2B5EF4-FFF2-40B4-BE49-F238E27FC236}">
                <a16:creationId xmlns:a16="http://schemas.microsoft.com/office/drawing/2014/main" id="{C0657D79-82F8-2CBA-EC93-F86D2F5AB280}"/>
              </a:ext>
            </a:extLst>
          </p:cNvPr>
          <p:cNvSpPr>
            <a:spLocks noGrp="1"/>
          </p:cNvSpPr>
          <p:nvPr>
            <p:ph type="sldNum" sz="quarter" idx="12"/>
          </p:nvPr>
        </p:nvSpPr>
        <p:spPr/>
        <p:txBody>
          <a:bodyPr/>
          <a:lstStyle/>
          <a:p>
            <a:fld id="{3A98EE3D-8CD1-4C3F-BD1C-C98C9596463C}" type="slidenum">
              <a:rPr lang="en-US" smtClean="0"/>
              <a:t>12</a:t>
            </a:fld>
            <a:endParaRPr lang="en-US" dirty="0"/>
          </a:p>
        </p:txBody>
      </p:sp>
    </p:spTree>
    <p:extLst>
      <p:ext uri="{BB962C8B-B14F-4D97-AF65-F5344CB8AC3E}">
        <p14:creationId xmlns:p14="http://schemas.microsoft.com/office/powerpoint/2010/main" val="77626151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914D-108C-6045-CB5C-2685C66AE86F}"/>
              </a:ext>
            </a:extLst>
          </p:cNvPr>
          <p:cNvSpPr>
            <a:spLocks noGrp="1"/>
          </p:cNvSpPr>
          <p:nvPr>
            <p:ph type="title"/>
          </p:nvPr>
        </p:nvSpPr>
        <p:spPr>
          <a:xfrm>
            <a:off x="0" y="-12742"/>
            <a:ext cx="12192000" cy="897622"/>
          </a:xfrm>
          <a:solidFill>
            <a:schemeClr val="bg1">
              <a:lumMod val="65000"/>
            </a:schemeClr>
          </a:solidFill>
          <a:ln>
            <a:noFill/>
          </a:ln>
        </p:spPr>
        <p:txBody>
          <a:bodyPr anchor="ctr">
            <a:normAutofit/>
          </a:bodyPr>
          <a:lstStyle/>
          <a:p>
            <a:pPr algn="ctr"/>
            <a:r>
              <a:rPr lang="en-US" b="1" dirty="0">
                <a:solidFill>
                  <a:schemeClr val="bg1"/>
                </a:solidFill>
              </a:rPr>
              <a:t>Context for State Partnership Sourcing Rules</a:t>
            </a:r>
          </a:p>
        </p:txBody>
      </p:sp>
      <p:graphicFrame>
        <p:nvGraphicFramePr>
          <p:cNvPr id="4" name="Content Placeholder 3">
            <a:extLst>
              <a:ext uri="{FF2B5EF4-FFF2-40B4-BE49-F238E27FC236}">
                <a16:creationId xmlns:a16="http://schemas.microsoft.com/office/drawing/2014/main" id="{004FA1F0-B0F1-2F1A-EAF1-0834A7FFAA1B}"/>
              </a:ext>
            </a:extLst>
          </p:cNvPr>
          <p:cNvGraphicFramePr>
            <a:graphicFrameLocks noGrp="1"/>
          </p:cNvGraphicFramePr>
          <p:nvPr>
            <p:ph idx="1"/>
          </p:nvPr>
        </p:nvGraphicFramePr>
        <p:xfrm>
          <a:off x="117446" y="897623"/>
          <a:ext cx="7164198" cy="5670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pSp>
        <p:nvGrpSpPr>
          <p:cNvPr id="5" name="Group 4">
            <a:extLst>
              <a:ext uri="{FF2B5EF4-FFF2-40B4-BE49-F238E27FC236}">
                <a16:creationId xmlns:a16="http://schemas.microsoft.com/office/drawing/2014/main" id="{B5417026-B1C6-5714-1803-7B933408DE51}"/>
              </a:ext>
            </a:extLst>
          </p:cNvPr>
          <p:cNvGrpSpPr/>
          <p:nvPr/>
        </p:nvGrpSpPr>
        <p:grpSpPr>
          <a:xfrm>
            <a:off x="5268132" y="853007"/>
            <a:ext cx="6246013" cy="4881747"/>
            <a:chOff x="5268132" y="853007"/>
            <a:chExt cx="6246013" cy="4881747"/>
          </a:xfrm>
        </p:grpSpPr>
        <p:sp>
          <p:nvSpPr>
            <p:cNvPr id="7" name="Freeform: Shape 6">
              <a:extLst>
                <a:ext uri="{FF2B5EF4-FFF2-40B4-BE49-F238E27FC236}">
                  <a16:creationId xmlns:a16="http://schemas.microsoft.com/office/drawing/2014/main" id="{0729CEC1-8577-3800-CB67-68ED9F9731FD}"/>
                </a:ext>
              </a:extLst>
            </p:cNvPr>
            <p:cNvSpPr/>
            <p:nvPr/>
          </p:nvSpPr>
          <p:spPr>
            <a:xfrm>
              <a:off x="5629013" y="2537023"/>
              <a:ext cx="2744266" cy="2865161"/>
            </a:xfrm>
            <a:custGeom>
              <a:avLst/>
              <a:gdLst>
                <a:gd name="connsiteX0" fmla="*/ 2053389 w 2744266"/>
                <a:gd name="connsiteY0" fmla="*/ 712889 h 2865161"/>
                <a:gd name="connsiteX1" fmla="*/ 2461298 w 2744266"/>
                <a:gd name="connsiteY1" fmla="*/ 601442 h 2865161"/>
                <a:gd name="connsiteX2" fmla="*/ 2614669 w 2744266"/>
                <a:gd name="connsiteY2" fmla="*/ 883806 h 2865161"/>
                <a:gd name="connsiteX3" fmla="*/ 2299130 w 2744266"/>
                <a:gd name="connsiteY3" fmla="*/ 1165311 h 2865161"/>
                <a:gd name="connsiteX4" fmla="*/ 2299130 w 2744266"/>
                <a:gd name="connsiteY4" fmla="*/ 1699849 h 2865161"/>
                <a:gd name="connsiteX5" fmla="*/ 2614669 w 2744266"/>
                <a:gd name="connsiteY5" fmla="*/ 1981355 h 2865161"/>
                <a:gd name="connsiteX6" fmla="*/ 2461298 w 2744266"/>
                <a:gd name="connsiteY6" fmla="*/ 2263719 h 2865161"/>
                <a:gd name="connsiteX7" fmla="*/ 2053389 w 2744266"/>
                <a:gd name="connsiteY7" fmla="*/ 2152272 h 2865161"/>
                <a:gd name="connsiteX8" fmla="*/ 1617874 w 2744266"/>
                <a:gd name="connsiteY8" fmla="*/ 2419541 h 2865161"/>
                <a:gd name="connsiteX9" fmla="*/ 1521111 w 2744266"/>
                <a:gd name="connsiteY9" fmla="*/ 2831181 h 2865161"/>
                <a:gd name="connsiteX10" fmla="*/ 1223155 w 2744266"/>
                <a:gd name="connsiteY10" fmla="*/ 2831181 h 2865161"/>
                <a:gd name="connsiteX11" fmla="*/ 1126392 w 2744266"/>
                <a:gd name="connsiteY11" fmla="*/ 2419541 h 2865161"/>
                <a:gd name="connsiteX12" fmla="*/ 690877 w 2744266"/>
                <a:gd name="connsiteY12" fmla="*/ 2152272 h 2865161"/>
                <a:gd name="connsiteX13" fmla="*/ 282968 w 2744266"/>
                <a:gd name="connsiteY13" fmla="*/ 2263719 h 2865161"/>
                <a:gd name="connsiteX14" fmla="*/ 129597 w 2744266"/>
                <a:gd name="connsiteY14" fmla="*/ 1981355 h 2865161"/>
                <a:gd name="connsiteX15" fmla="*/ 445136 w 2744266"/>
                <a:gd name="connsiteY15" fmla="*/ 1699850 h 2865161"/>
                <a:gd name="connsiteX16" fmla="*/ 445136 w 2744266"/>
                <a:gd name="connsiteY16" fmla="*/ 1165312 h 2865161"/>
                <a:gd name="connsiteX17" fmla="*/ 129597 w 2744266"/>
                <a:gd name="connsiteY17" fmla="*/ 883806 h 2865161"/>
                <a:gd name="connsiteX18" fmla="*/ 282968 w 2744266"/>
                <a:gd name="connsiteY18" fmla="*/ 601442 h 2865161"/>
                <a:gd name="connsiteX19" fmla="*/ 690877 w 2744266"/>
                <a:gd name="connsiteY19" fmla="*/ 712889 h 2865161"/>
                <a:gd name="connsiteX20" fmla="*/ 1126392 w 2744266"/>
                <a:gd name="connsiteY20" fmla="*/ 445620 h 2865161"/>
                <a:gd name="connsiteX21" fmla="*/ 1223155 w 2744266"/>
                <a:gd name="connsiteY21" fmla="*/ 33980 h 2865161"/>
                <a:gd name="connsiteX22" fmla="*/ 1521111 w 2744266"/>
                <a:gd name="connsiteY22" fmla="*/ 33980 h 2865161"/>
                <a:gd name="connsiteX23" fmla="*/ 1617874 w 2744266"/>
                <a:gd name="connsiteY23" fmla="*/ 445620 h 2865161"/>
                <a:gd name="connsiteX24" fmla="*/ 2053389 w 2744266"/>
                <a:gd name="connsiteY24" fmla="*/ 712889 h 286516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744266" h="2865161">
                  <a:moveTo>
                    <a:pt x="2053389" y="712889"/>
                  </a:moveTo>
                  <a:lnTo>
                    <a:pt x="2461298" y="601442"/>
                  </a:lnTo>
                  <a:lnTo>
                    <a:pt x="2614669" y="883806"/>
                  </a:lnTo>
                  <a:lnTo>
                    <a:pt x="2299130" y="1165311"/>
                  </a:lnTo>
                  <a:cubicBezTo>
                    <a:pt x="2343792" y="1340328"/>
                    <a:pt x="2343792" y="1524832"/>
                    <a:pt x="2299130" y="1699849"/>
                  </a:cubicBezTo>
                  <a:lnTo>
                    <a:pt x="2614669" y="1981355"/>
                  </a:lnTo>
                  <a:lnTo>
                    <a:pt x="2461298" y="2263719"/>
                  </a:lnTo>
                  <a:lnTo>
                    <a:pt x="2053389" y="2152272"/>
                  </a:lnTo>
                  <a:cubicBezTo>
                    <a:pt x="1933125" y="2280893"/>
                    <a:pt x="1782800" y="2373145"/>
                    <a:pt x="1617874" y="2419541"/>
                  </a:cubicBezTo>
                  <a:lnTo>
                    <a:pt x="1521111" y="2831181"/>
                  </a:lnTo>
                  <a:lnTo>
                    <a:pt x="1223155" y="2831181"/>
                  </a:lnTo>
                  <a:lnTo>
                    <a:pt x="1126392" y="2419541"/>
                  </a:lnTo>
                  <a:cubicBezTo>
                    <a:pt x="961466" y="2373145"/>
                    <a:pt x="811141" y="2280893"/>
                    <a:pt x="690877" y="2152272"/>
                  </a:cubicBezTo>
                  <a:lnTo>
                    <a:pt x="282968" y="2263719"/>
                  </a:lnTo>
                  <a:lnTo>
                    <a:pt x="129597" y="1981355"/>
                  </a:lnTo>
                  <a:lnTo>
                    <a:pt x="445136" y="1699850"/>
                  </a:lnTo>
                  <a:cubicBezTo>
                    <a:pt x="400474" y="1524833"/>
                    <a:pt x="400474" y="1340329"/>
                    <a:pt x="445136" y="1165312"/>
                  </a:cubicBezTo>
                  <a:lnTo>
                    <a:pt x="129597" y="883806"/>
                  </a:lnTo>
                  <a:lnTo>
                    <a:pt x="282968" y="601442"/>
                  </a:lnTo>
                  <a:lnTo>
                    <a:pt x="690877" y="712889"/>
                  </a:lnTo>
                  <a:cubicBezTo>
                    <a:pt x="811141" y="584268"/>
                    <a:pt x="961466" y="492016"/>
                    <a:pt x="1126392" y="445620"/>
                  </a:cubicBezTo>
                  <a:lnTo>
                    <a:pt x="1223155" y="33980"/>
                  </a:lnTo>
                  <a:lnTo>
                    <a:pt x="1521111" y="33980"/>
                  </a:lnTo>
                  <a:lnTo>
                    <a:pt x="1617874" y="445620"/>
                  </a:lnTo>
                  <a:cubicBezTo>
                    <a:pt x="1782800" y="492016"/>
                    <a:pt x="1933125" y="584268"/>
                    <a:pt x="2053389" y="712889"/>
                  </a:cubicBez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718817" tIns="740829" rIns="718817" bIns="740829" numCol="1" spcCol="1270" anchor="ctr" anchorCtr="0">
              <a:noAutofit/>
            </a:bodyPr>
            <a:lstStyle/>
            <a:p>
              <a:pPr marL="0" lvl="0" indent="0" algn="ctr" defTabSz="977900">
                <a:lnSpc>
                  <a:spcPct val="90000"/>
                </a:lnSpc>
                <a:spcBef>
                  <a:spcPct val="0"/>
                </a:spcBef>
                <a:spcAft>
                  <a:spcPct val="35000"/>
                </a:spcAft>
                <a:buNone/>
              </a:pPr>
              <a:r>
                <a:rPr lang="en-US" sz="2200" kern="1200" dirty="0"/>
                <a:t>General State Income Tax</a:t>
              </a:r>
            </a:p>
          </p:txBody>
        </p:sp>
        <p:sp>
          <p:nvSpPr>
            <p:cNvPr id="8" name="Freeform: Shape 7">
              <a:extLst>
                <a:ext uri="{FF2B5EF4-FFF2-40B4-BE49-F238E27FC236}">
                  <a16:creationId xmlns:a16="http://schemas.microsoft.com/office/drawing/2014/main" id="{FEBA0FF3-D36C-384F-24A9-4C03171B755C}"/>
                </a:ext>
              </a:extLst>
            </p:cNvPr>
            <p:cNvSpPr/>
            <p:nvPr/>
          </p:nvSpPr>
          <p:spPr>
            <a:xfrm>
              <a:off x="7493573" y="1143004"/>
              <a:ext cx="3298341" cy="3231769"/>
            </a:xfrm>
            <a:custGeom>
              <a:avLst/>
              <a:gdLst>
                <a:gd name="connsiteX0" fmla="*/ 2039995 w 2712979"/>
                <a:gd name="connsiteY0" fmla="*/ 663283 h 2618831"/>
                <a:gd name="connsiteX1" fmla="*/ 2423712 w 2712979"/>
                <a:gd name="connsiteY1" fmla="*/ 538387 h 2618831"/>
                <a:gd name="connsiteX2" fmla="*/ 2574436 w 2712979"/>
                <a:gd name="connsiteY2" fmla="*/ 786695 h 2618831"/>
                <a:gd name="connsiteX3" fmla="*/ 2286547 w 2712979"/>
                <a:gd name="connsiteY3" fmla="*/ 1069464 h 2618831"/>
                <a:gd name="connsiteX4" fmla="*/ 2286547 w 2712979"/>
                <a:gd name="connsiteY4" fmla="*/ 1549367 h 2618831"/>
                <a:gd name="connsiteX5" fmla="*/ 2574436 w 2712979"/>
                <a:gd name="connsiteY5" fmla="*/ 1832136 h 2618831"/>
                <a:gd name="connsiteX6" fmla="*/ 2423712 w 2712979"/>
                <a:gd name="connsiteY6" fmla="*/ 2080444 h 2618831"/>
                <a:gd name="connsiteX7" fmla="*/ 2039995 w 2712979"/>
                <a:gd name="connsiteY7" fmla="*/ 1955548 h 2618831"/>
                <a:gd name="connsiteX8" fmla="*/ 1603042 w 2712979"/>
                <a:gd name="connsiteY8" fmla="*/ 2195500 h 2618831"/>
                <a:gd name="connsiteX9" fmla="*/ 1510702 w 2712979"/>
                <a:gd name="connsiteY9" fmla="*/ 2588324 h 2618831"/>
                <a:gd name="connsiteX10" fmla="*/ 1202277 w 2712979"/>
                <a:gd name="connsiteY10" fmla="*/ 2588324 h 2618831"/>
                <a:gd name="connsiteX11" fmla="*/ 1109937 w 2712979"/>
                <a:gd name="connsiteY11" fmla="*/ 2195499 h 2618831"/>
                <a:gd name="connsiteX12" fmla="*/ 672984 w 2712979"/>
                <a:gd name="connsiteY12" fmla="*/ 1955547 h 2618831"/>
                <a:gd name="connsiteX13" fmla="*/ 289267 w 2712979"/>
                <a:gd name="connsiteY13" fmla="*/ 2080444 h 2618831"/>
                <a:gd name="connsiteX14" fmla="*/ 138543 w 2712979"/>
                <a:gd name="connsiteY14" fmla="*/ 1832136 h 2618831"/>
                <a:gd name="connsiteX15" fmla="*/ 426432 w 2712979"/>
                <a:gd name="connsiteY15" fmla="*/ 1549367 h 2618831"/>
                <a:gd name="connsiteX16" fmla="*/ 426432 w 2712979"/>
                <a:gd name="connsiteY16" fmla="*/ 1069464 h 2618831"/>
                <a:gd name="connsiteX17" fmla="*/ 138543 w 2712979"/>
                <a:gd name="connsiteY17" fmla="*/ 786695 h 2618831"/>
                <a:gd name="connsiteX18" fmla="*/ 289267 w 2712979"/>
                <a:gd name="connsiteY18" fmla="*/ 538387 h 2618831"/>
                <a:gd name="connsiteX19" fmla="*/ 672984 w 2712979"/>
                <a:gd name="connsiteY19" fmla="*/ 663283 h 2618831"/>
                <a:gd name="connsiteX20" fmla="*/ 1109937 w 2712979"/>
                <a:gd name="connsiteY20" fmla="*/ 423331 h 2618831"/>
                <a:gd name="connsiteX21" fmla="*/ 1202277 w 2712979"/>
                <a:gd name="connsiteY21" fmla="*/ 30507 h 2618831"/>
                <a:gd name="connsiteX22" fmla="*/ 1510702 w 2712979"/>
                <a:gd name="connsiteY22" fmla="*/ 30507 h 2618831"/>
                <a:gd name="connsiteX23" fmla="*/ 1603042 w 2712979"/>
                <a:gd name="connsiteY23" fmla="*/ 423332 h 2618831"/>
                <a:gd name="connsiteX24" fmla="*/ 2039995 w 2712979"/>
                <a:gd name="connsiteY24" fmla="*/ 663284 h 2618831"/>
                <a:gd name="connsiteX25" fmla="*/ 2039995 w 2712979"/>
                <a:gd name="connsiteY25" fmla="*/ 663283 h 261883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712979" h="2618831">
                  <a:moveTo>
                    <a:pt x="1761983" y="660317"/>
                  </a:moveTo>
                  <a:lnTo>
                    <a:pt x="2040258" y="482080"/>
                  </a:lnTo>
                  <a:lnTo>
                    <a:pt x="2212870" y="644826"/>
                  </a:lnTo>
                  <a:lnTo>
                    <a:pt x="2044339" y="926536"/>
                  </a:lnTo>
                  <a:cubicBezTo>
                    <a:pt x="2113391" y="1040128"/>
                    <a:pt x="2148655" y="1169783"/>
                    <a:pt x="2146504" y="1302170"/>
                  </a:cubicBezTo>
                  <a:lnTo>
                    <a:pt x="2435430" y="1463122"/>
                  </a:lnTo>
                  <a:lnTo>
                    <a:pt x="2368540" y="1689091"/>
                  </a:lnTo>
                  <a:lnTo>
                    <a:pt x="2037088" y="1671809"/>
                  </a:lnTo>
                  <a:cubicBezTo>
                    <a:pt x="1965806" y="1787501"/>
                    <a:pt x="1863610" y="1883961"/>
                    <a:pt x="1741011" y="1951269"/>
                  </a:cubicBezTo>
                  <a:lnTo>
                    <a:pt x="1751273" y="2278110"/>
                  </a:lnTo>
                  <a:lnTo>
                    <a:pt x="1506229" y="2342796"/>
                  </a:lnTo>
                  <a:lnTo>
                    <a:pt x="1349238" y="2054688"/>
                  </a:lnTo>
                  <a:cubicBezTo>
                    <a:pt x="1208903" y="2056788"/>
                    <a:pt x="1071444" y="2023592"/>
                    <a:pt x="950996" y="1958513"/>
                  </a:cubicBezTo>
                  <a:lnTo>
                    <a:pt x="672721" y="2136751"/>
                  </a:lnTo>
                  <a:lnTo>
                    <a:pt x="500109" y="1974005"/>
                  </a:lnTo>
                  <a:lnTo>
                    <a:pt x="668640" y="1692295"/>
                  </a:lnTo>
                  <a:cubicBezTo>
                    <a:pt x="599588" y="1578703"/>
                    <a:pt x="564324" y="1449048"/>
                    <a:pt x="566475" y="1316661"/>
                  </a:cubicBezTo>
                  <a:lnTo>
                    <a:pt x="277549" y="1155709"/>
                  </a:lnTo>
                  <a:lnTo>
                    <a:pt x="344439" y="929740"/>
                  </a:lnTo>
                  <a:lnTo>
                    <a:pt x="675891" y="947022"/>
                  </a:lnTo>
                  <a:cubicBezTo>
                    <a:pt x="747173" y="831330"/>
                    <a:pt x="849369" y="734870"/>
                    <a:pt x="971968" y="667562"/>
                  </a:cubicBezTo>
                  <a:lnTo>
                    <a:pt x="961706" y="340721"/>
                  </a:lnTo>
                  <a:lnTo>
                    <a:pt x="1206750" y="276035"/>
                  </a:lnTo>
                  <a:lnTo>
                    <a:pt x="1363741" y="564143"/>
                  </a:lnTo>
                  <a:cubicBezTo>
                    <a:pt x="1504076" y="562043"/>
                    <a:pt x="1641535" y="595239"/>
                    <a:pt x="1761983" y="660318"/>
                  </a:cubicBezTo>
                  <a:lnTo>
                    <a:pt x="1761983" y="660317"/>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921241" tIns="903211" rIns="921241" bIns="903212" numCol="1" spcCol="1270" anchor="ctr" anchorCtr="0">
              <a:noAutofit/>
            </a:bodyPr>
            <a:lstStyle/>
            <a:p>
              <a:pPr marL="0" lvl="0" indent="0" algn="ctr" defTabSz="977900">
                <a:lnSpc>
                  <a:spcPct val="90000"/>
                </a:lnSpc>
                <a:spcBef>
                  <a:spcPct val="0"/>
                </a:spcBef>
                <a:spcAft>
                  <a:spcPct val="35000"/>
                </a:spcAft>
                <a:buNone/>
              </a:pPr>
              <a:r>
                <a:rPr lang="en-US" sz="2200" kern="1200" dirty="0"/>
                <a:t>State Corporate Income Tax</a:t>
              </a:r>
            </a:p>
          </p:txBody>
        </p:sp>
        <p:sp>
          <p:nvSpPr>
            <p:cNvPr id="10" name="Arrow: Circular 9">
              <a:extLst>
                <a:ext uri="{FF2B5EF4-FFF2-40B4-BE49-F238E27FC236}">
                  <a16:creationId xmlns:a16="http://schemas.microsoft.com/office/drawing/2014/main" id="{5527BD59-378B-C8E8-F868-3B3BAAED6811}"/>
                </a:ext>
              </a:extLst>
            </p:cNvPr>
            <p:cNvSpPr/>
            <p:nvPr/>
          </p:nvSpPr>
          <p:spPr>
            <a:xfrm flipH="1">
              <a:off x="5268132" y="2278999"/>
              <a:ext cx="3574340" cy="3455755"/>
            </a:xfrm>
            <a:prstGeom prst="circularArrow">
              <a:avLst>
                <a:gd name="adj1" fmla="val 6452"/>
                <a:gd name="adj2" fmla="val 429999"/>
                <a:gd name="adj3" fmla="val 10489124"/>
                <a:gd name="adj4" fmla="val 14837806"/>
                <a:gd name="adj5" fmla="val 7527"/>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txBody>
            <a:bodyPr/>
            <a:lstStyle/>
            <a:p>
              <a:endParaRPr lang="en-US"/>
            </a:p>
          </p:txBody>
        </p:sp>
        <p:sp>
          <p:nvSpPr>
            <p:cNvPr id="11" name="Arrow: Circular 10">
              <a:extLst>
                <a:ext uri="{FF2B5EF4-FFF2-40B4-BE49-F238E27FC236}">
                  <a16:creationId xmlns:a16="http://schemas.microsoft.com/office/drawing/2014/main" id="{8D9CEC12-8B5D-EEED-5D92-799AFACF94FA}"/>
                </a:ext>
              </a:extLst>
            </p:cNvPr>
            <p:cNvSpPr/>
            <p:nvPr/>
          </p:nvSpPr>
          <p:spPr>
            <a:xfrm>
              <a:off x="7516530" y="853007"/>
              <a:ext cx="3997615" cy="3525843"/>
            </a:xfrm>
            <a:prstGeom prst="circularArrow">
              <a:avLst>
                <a:gd name="adj1" fmla="val 5984"/>
                <a:gd name="adj2" fmla="val 394124"/>
                <a:gd name="adj3" fmla="val 13313824"/>
                <a:gd name="adj4" fmla="val 10508221"/>
                <a:gd name="adj5" fmla="val 6981"/>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txBody>
            <a:bodyPr/>
            <a:lstStyle/>
            <a:p>
              <a:endParaRPr lang="en-US"/>
            </a:p>
          </p:txBody>
        </p:sp>
      </p:grpSp>
      <p:sp>
        <p:nvSpPr>
          <p:cNvPr id="3" name="Slide Number Placeholder 2">
            <a:extLst>
              <a:ext uri="{FF2B5EF4-FFF2-40B4-BE49-F238E27FC236}">
                <a16:creationId xmlns:a16="http://schemas.microsoft.com/office/drawing/2014/main" id="{813FC773-2633-E259-6D2A-33F7F7667C72}"/>
              </a:ext>
            </a:extLst>
          </p:cNvPr>
          <p:cNvSpPr>
            <a:spLocks noGrp="1"/>
          </p:cNvSpPr>
          <p:nvPr>
            <p:ph type="sldNum" sz="quarter" idx="12"/>
          </p:nvPr>
        </p:nvSpPr>
        <p:spPr/>
        <p:txBody>
          <a:bodyPr/>
          <a:lstStyle/>
          <a:p>
            <a:fld id="{3A98EE3D-8CD1-4C3F-BD1C-C98C9596463C}" type="slidenum">
              <a:rPr lang="en-US" smtClean="0"/>
              <a:t>13</a:t>
            </a:fld>
            <a:endParaRPr lang="en-US" dirty="0"/>
          </a:p>
        </p:txBody>
      </p:sp>
    </p:spTree>
    <p:extLst>
      <p:ext uri="{BB962C8B-B14F-4D97-AF65-F5344CB8AC3E}">
        <p14:creationId xmlns:p14="http://schemas.microsoft.com/office/powerpoint/2010/main" val="353863996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914D-108C-6045-CB5C-2685C66AE86F}"/>
              </a:ext>
            </a:extLst>
          </p:cNvPr>
          <p:cNvSpPr>
            <a:spLocks noGrp="1"/>
          </p:cNvSpPr>
          <p:nvPr>
            <p:ph type="title"/>
          </p:nvPr>
        </p:nvSpPr>
        <p:spPr>
          <a:xfrm>
            <a:off x="0" y="-12742"/>
            <a:ext cx="12192000" cy="897622"/>
          </a:xfrm>
          <a:solidFill>
            <a:schemeClr val="bg1">
              <a:lumMod val="65000"/>
            </a:schemeClr>
          </a:solidFill>
          <a:ln>
            <a:noFill/>
          </a:ln>
        </p:spPr>
        <p:txBody>
          <a:bodyPr anchor="ctr">
            <a:normAutofit/>
          </a:bodyPr>
          <a:lstStyle/>
          <a:p>
            <a:pPr algn="ctr"/>
            <a:r>
              <a:rPr lang="en-US" b="1" dirty="0">
                <a:solidFill>
                  <a:schemeClr val="bg1"/>
                </a:solidFill>
              </a:rPr>
              <a:t>Context for State Partnership Sourcing Rules</a:t>
            </a:r>
          </a:p>
        </p:txBody>
      </p:sp>
      <p:graphicFrame>
        <p:nvGraphicFramePr>
          <p:cNvPr id="4" name="Content Placeholder 3">
            <a:extLst>
              <a:ext uri="{FF2B5EF4-FFF2-40B4-BE49-F238E27FC236}">
                <a16:creationId xmlns:a16="http://schemas.microsoft.com/office/drawing/2014/main" id="{004FA1F0-B0F1-2F1A-EAF1-0834A7FFAA1B}"/>
              </a:ext>
            </a:extLst>
          </p:cNvPr>
          <p:cNvGraphicFramePr>
            <a:graphicFrameLocks noGrp="1"/>
          </p:cNvGraphicFramePr>
          <p:nvPr>
            <p:ph idx="1"/>
            <p:extLst>
              <p:ext uri="{D42A27DB-BD31-4B8C-83A1-F6EECF244321}">
                <p14:modId xmlns:p14="http://schemas.microsoft.com/office/powerpoint/2010/main" val="279323728"/>
              </p:ext>
            </p:extLst>
          </p:nvPr>
        </p:nvGraphicFramePr>
        <p:xfrm>
          <a:off x="117446" y="897623"/>
          <a:ext cx="7164198" cy="567022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graphicFrame>
        <p:nvGraphicFramePr>
          <p:cNvPr id="3" name="Content Placeholder 3">
            <a:extLst>
              <a:ext uri="{FF2B5EF4-FFF2-40B4-BE49-F238E27FC236}">
                <a16:creationId xmlns:a16="http://schemas.microsoft.com/office/drawing/2014/main" id="{593C5C97-2683-8001-8727-8185E2B73BEE}"/>
              </a:ext>
            </a:extLst>
          </p:cNvPr>
          <p:cNvGraphicFramePr>
            <a:graphicFrameLocks/>
          </p:cNvGraphicFramePr>
          <p:nvPr>
            <p:extLst>
              <p:ext uri="{D42A27DB-BD31-4B8C-83A1-F6EECF244321}">
                <p14:modId xmlns:p14="http://schemas.microsoft.com/office/powerpoint/2010/main" val="2317740484"/>
              </p:ext>
            </p:extLst>
          </p:nvPr>
        </p:nvGraphicFramePr>
        <p:xfrm>
          <a:off x="5629013" y="897623"/>
          <a:ext cx="6217864" cy="5847126"/>
        </p:xfrm>
        <a:graphic>
          <a:graphicData uri="http://schemas.openxmlformats.org/drawingml/2006/diagram">
            <dgm:relIds xmlns:dgm="http://schemas.openxmlformats.org/drawingml/2006/diagram" xmlns:r="http://schemas.openxmlformats.org/officeDocument/2006/relationships" r:dm="rId7" r:lo="rId8" r:qs="rId9" r:cs="rId10"/>
          </a:graphicData>
        </a:graphic>
      </p:graphicFrame>
      <p:sp>
        <p:nvSpPr>
          <p:cNvPr id="5" name="Slide Number Placeholder 4">
            <a:extLst>
              <a:ext uri="{FF2B5EF4-FFF2-40B4-BE49-F238E27FC236}">
                <a16:creationId xmlns:a16="http://schemas.microsoft.com/office/drawing/2014/main" id="{123E8A18-B292-3F7F-DFB1-4D92B8EC8BC2}"/>
              </a:ext>
            </a:extLst>
          </p:cNvPr>
          <p:cNvSpPr>
            <a:spLocks noGrp="1"/>
          </p:cNvSpPr>
          <p:nvPr>
            <p:ph type="sldNum" sz="quarter" idx="12"/>
          </p:nvPr>
        </p:nvSpPr>
        <p:spPr/>
        <p:txBody>
          <a:bodyPr/>
          <a:lstStyle/>
          <a:p>
            <a:fld id="{3A98EE3D-8CD1-4C3F-BD1C-C98C9596463C}" type="slidenum">
              <a:rPr lang="en-US" smtClean="0"/>
              <a:t>14</a:t>
            </a:fld>
            <a:endParaRPr lang="en-US" dirty="0"/>
          </a:p>
        </p:txBody>
      </p:sp>
    </p:spTree>
    <p:extLst>
      <p:ext uri="{BB962C8B-B14F-4D97-AF65-F5344CB8AC3E}">
        <p14:creationId xmlns:p14="http://schemas.microsoft.com/office/powerpoint/2010/main" val="6896445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D58BF4-8E5F-A23C-D432-D42BC515B5C3}"/>
              </a:ext>
            </a:extLst>
          </p:cNvPr>
          <p:cNvSpPr>
            <a:spLocks noGrp="1"/>
          </p:cNvSpPr>
          <p:nvPr>
            <p:ph type="title"/>
          </p:nvPr>
        </p:nvSpPr>
        <p:spPr>
          <a:xfrm>
            <a:off x="838199" y="408668"/>
            <a:ext cx="10515600" cy="1325563"/>
          </a:xfrm>
        </p:spPr>
        <p:txBody>
          <a:bodyPr>
            <a:normAutofit fontScale="90000"/>
          </a:bodyPr>
          <a:lstStyle/>
          <a:p>
            <a:pPr algn="ctr"/>
            <a:r>
              <a:rPr lang="en-US" sz="5400" b="1" dirty="0"/>
              <a:t>Categories of Terms &amp; Concepts</a:t>
            </a:r>
          </a:p>
        </p:txBody>
      </p:sp>
      <p:graphicFrame>
        <p:nvGraphicFramePr>
          <p:cNvPr id="6" name="Content Placeholder 2">
            <a:extLst>
              <a:ext uri="{FF2B5EF4-FFF2-40B4-BE49-F238E27FC236}">
                <a16:creationId xmlns:a16="http://schemas.microsoft.com/office/drawing/2014/main" id="{E2F576F5-DE2A-F18E-7B8B-CC2060ED1643}"/>
              </a:ext>
            </a:extLst>
          </p:cNvPr>
          <p:cNvGraphicFramePr>
            <a:graphicFrameLocks noGrp="1"/>
          </p:cNvGraphicFramePr>
          <p:nvPr>
            <p:ph idx="1"/>
            <p:extLst>
              <p:ext uri="{D42A27DB-BD31-4B8C-83A1-F6EECF244321}">
                <p14:modId xmlns:p14="http://schemas.microsoft.com/office/powerpoint/2010/main" val="2520406315"/>
              </p:ext>
            </p:extLst>
          </p:nvPr>
        </p:nvGraphicFramePr>
        <p:xfrm>
          <a:off x="1539029" y="1734231"/>
          <a:ext cx="9113939" cy="43513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3" name="Slide Number Placeholder 2">
            <a:extLst>
              <a:ext uri="{FF2B5EF4-FFF2-40B4-BE49-F238E27FC236}">
                <a16:creationId xmlns:a16="http://schemas.microsoft.com/office/drawing/2014/main" id="{9B191F51-299E-038B-215C-61AD45D2E0C8}"/>
              </a:ext>
            </a:extLst>
          </p:cNvPr>
          <p:cNvSpPr>
            <a:spLocks noGrp="1"/>
          </p:cNvSpPr>
          <p:nvPr>
            <p:ph type="sldNum" sz="quarter" idx="12"/>
          </p:nvPr>
        </p:nvSpPr>
        <p:spPr/>
        <p:txBody>
          <a:bodyPr/>
          <a:lstStyle/>
          <a:p>
            <a:fld id="{3A98EE3D-8CD1-4C3F-BD1C-C98C9596463C}" type="slidenum">
              <a:rPr lang="en-US" smtClean="0"/>
              <a:t>15</a:t>
            </a:fld>
            <a:endParaRPr lang="en-US" dirty="0"/>
          </a:p>
        </p:txBody>
      </p:sp>
    </p:spTree>
    <p:extLst>
      <p:ext uri="{BB962C8B-B14F-4D97-AF65-F5344CB8AC3E}">
        <p14:creationId xmlns:p14="http://schemas.microsoft.com/office/powerpoint/2010/main" val="173787621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2"/>
            <a:ext cx="10515600" cy="1098958"/>
          </a:xfrm>
        </p:spPr>
        <p:txBody>
          <a:bodyPr/>
          <a:lstStyle/>
          <a:p>
            <a:r>
              <a:rPr lang="en-US" b="1" dirty="0">
                <a:solidFill>
                  <a:schemeClr val="accent1">
                    <a:lumMod val="50000"/>
                  </a:schemeClr>
                </a:solidFill>
              </a:rPr>
              <a:t>State Entity Laws (ULC Models)</a:t>
            </a:r>
          </a:p>
        </p:txBody>
      </p:sp>
      <p:sp>
        <p:nvSpPr>
          <p:cNvPr id="5" name="Content Placeholder 2">
            <a:extLst>
              <a:ext uri="{FF2B5EF4-FFF2-40B4-BE49-F238E27FC236}">
                <a16:creationId xmlns:a16="http://schemas.microsoft.com/office/drawing/2014/main" id="{3249630D-67EC-1BDD-3D7A-ED2181846A90}"/>
              </a:ext>
            </a:extLst>
          </p:cNvPr>
          <p:cNvSpPr txBox="1">
            <a:spLocks/>
          </p:cNvSpPr>
          <p:nvPr/>
        </p:nvSpPr>
        <p:spPr>
          <a:xfrm>
            <a:off x="7968840" y="2400369"/>
            <a:ext cx="2903290" cy="28479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6" name="Content Placeholder 2">
            <a:extLst>
              <a:ext uri="{FF2B5EF4-FFF2-40B4-BE49-F238E27FC236}">
                <a16:creationId xmlns:a16="http://schemas.microsoft.com/office/drawing/2014/main" id="{E064EC5B-4DC9-DDE2-6905-432DAB7259C0}"/>
              </a:ext>
            </a:extLst>
          </p:cNvPr>
          <p:cNvSpPr txBox="1">
            <a:spLocks/>
          </p:cNvSpPr>
          <p:nvPr/>
        </p:nvSpPr>
        <p:spPr>
          <a:xfrm>
            <a:off x="873843" y="1060218"/>
            <a:ext cx="9998287" cy="1098958"/>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General state laws recognize and govern different types of partnership entities—creating rights and duties of partnerships and partners. These laws may also set out important terms that may apply in the context of taxation. </a:t>
            </a:r>
            <a:endParaRPr lang="en-US" sz="1200" dirty="0"/>
          </a:p>
        </p:txBody>
      </p:sp>
      <p:sp>
        <p:nvSpPr>
          <p:cNvPr id="3" name="Slide Number Placeholder 2">
            <a:extLst>
              <a:ext uri="{FF2B5EF4-FFF2-40B4-BE49-F238E27FC236}">
                <a16:creationId xmlns:a16="http://schemas.microsoft.com/office/drawing/2014/main" id="{5EFE483D-60FE-0F69-15F9-897F8CC7447B}"/>
              </a:ext>
            </a:extLst>
          </p:cNvPr>
          <p:cNvSpPr>
            <a:spLocks noGrp="1"/>
          </p:cNvSpPr>
          <p:nvPr>
            <p:ph type="sldNum" sz="quarter" idx="12"/>
          </p:nvPr>
        </p:nvSpPr>
        <p:spPr/>
        <p:txBody>
          <a:bodyPr/>
          <a:lstStyle/>
          <a:p>
            <a:fld id="{3A98EE3D-8CD1-4C3F-BD1C-C98C9596463C}" type="slidenum">
              <a:rPr lang="en-US" smtClean="0"/>
              <a:t>16</a:t>
            </a:fld>
            <a:endParaRPr lang="en-US" dirty="0"/>
          </a:p>
        </p:txBody>
      </p:sp>
    </p:spTree>
    <p:extLst>
      <p:ext uri="{BB962C8B-B14F-4D97-AF65-F5344CB8AC3E}">
        <p14:creationId xmlns:p14="http://schemas.microsoft.com/office/powerpoint/2010/main" val="320308008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2"/>
            <a:ext cx="10515600" cy="1098958"/>
          </a:xfrm>
        </p:spPr>
        <p:txBody>
          <a:bodyPr/>
          <a:lstStyle/>
          <a:p>
            <a:r>
              <a:rPr lang="en-US" b="1" dirty="0">
                <a:solidFill>
                  <a:schemeClr val="accent1">
                    <a:lumMod val="50000"/>
                  </a:schemeClr>
                </a:solidFill>
              </a:rPr>
              <a:t>State Entity Laws (ULC Models)</a:t>
            </a:r>
          </a:p>
        </p:txBody>
      </p:sp>
      <p:sp>
        <p:nvSpPr>
          <p:cNvPr id="3" name="Content Placeholder 2">
            <a:extLst>
              <a:ext uri="{FF2B5EF4-FFF2-40B4-BE49-F238E27FC236}">
                <a16:creationId xmlns:a16="http://schemas.microsoft.com/office/drawing/2014/main" id="{F258EDB3-3563-0FF3-D3C5-B7C1C114B1A5}"/>
              </a:ext>
            </a:extLst>
          </p:cNvPr>
          <p:cNvSpPr>
            <a:spLocks noGrp="1"/>
          </p:cNvSpPr>
          <p:nvPr>
            <p:ph idx="1"/>
          </p:nvPr>
        </p:nvSpPr>
        <p:spPr>
          <a:xfrm>
            <a:off x="1870364" y="2400370"/>
            <a:ext cx="3319933" cy="3813394"/>
          </a:xfrm>
        </p:spPr>
        <p:txBody>
          <a:bodyPr>
            <a:normAutofit/>
          </a:bodyPr>
          <a:lstStyle/>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Entity</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General partnership</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Limited partnership</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Limited liability partnership</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Limited liability company</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General partner</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Limited partner</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Member</a:t>
            </a:r>
          </a:p>
          <a:p>
            <a:pPr marL="342900" marR="0" lvl="0" indent="-342900">
              <a:lnSpc>
                <a:spcPct val="115000"/>
              </a:lnSpc>
              <a:spcBef>
                <a:spcPts val="0"/>
              </a:spcBef>
              <a:spcAft>
                <a:spcPts val="0"/>
              </a:spcAft>
              <a:buFont typeface="+mj-lt"/>
              <a:buAutoNum type="arabicPeriod"/>
              <a:tabLst>
                <a:tab pos="1828800" algn="l"/>
              </a:tabLst>
            </a:pPr>
            <a:r>
              <a:rPr lang="en-US" dirty="0">
                <a:latin typeface="Calibri" panose="020F0502020204030204" pitchFamily="34" charset="0"/>
                <a:ea typeface="Calibri" panose="020F0502020204030204" pitchFamily="34" charset="0"/>
                <a:cs typeface="Times New Roman" panose="02020603050405020304" pitchFamily="18" charset="0"/>
              </a:rPr>
              <a:t>Managing member</a:t>
            </a:r>
          </a:p>
          <a:p>
            <a:pPr marL="342900" marR="0" lvl="0" indent="-342900">
              <a:lnSpc>
                <a:spcPct val="115000"/>
              </a:lnSpc>
              <a:spcBef>
                <a:spcPts val="0"/>
              </a:spcBef>
              <a:spcAft>
                <a:spcPts val="0"/>
              </a:spcAft>
              <a:buFont typeface="+mj-lt"/>
              <a:buAutoNum type="arabicPeriod"/>
              <a:tabLst>
                <a:tab pos="1828800" algn="l"/>
              </a:tabLst>
            </a:pPr>
            <a:r>
              <a:rPr lang="en-US" dirty="0">
                <a:effectLst/>
                <a:latin typeface="Calibri" panose="020F0502020204030204" pitchFamily="34" charset="0"/>
                <a:ea typeface="Calibri" panose="020F0502020204030204" pitchFamily="34" charset="0"/>
                <a:cs typeface="Times New Roman" panose="02020603050405020304" pitchFamily="18" charset="0"/>
              </a:rPr>
              <a:t>Partnership Agreement</a:t>
            </a:r>
          </a:p>
          <a:p>
            <a:pPr marL="0" indent="0">
              <a:buNone/>
            </a:pPr>
            <a:endParaRPr lang="en-US" dirty="0"/>
          </a:p>
        </p:txBody>
      </p:sp>
      <p:sp>
        <p:nvSpPr>
          <p:cNvPr id="4" name="Content Placeholder 2">
            <a:extLst>
              <a:ext uri="{FF2B5EF4-FFF2-40B4-BE49-F238E27FC236}">
                <a16:creationId xmlns:a16="http://schemas.microsoft.com/office/drawing/2014/main" id="{AE968E71-361C-BF10-F21D-BE173AF59129}"/>
              </a:ext>
            </a:extLst>
          </p:cNvPr>
          <p:cNvSpPr txBox="1">
            <a:spLocks/>
          </p:cNvSpPr>
          <p:nvPr/>
        </p:nvSpPr>
        <p:spPr>
          <a:xfrm>
            <a:off x="6564188" y="2608188"/>
            <a:ext cx="2903290" cy="4073167"/>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Partnership property</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Agent of the partnership</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Statement of authority</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Liability of partners </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Transferrable interest</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Transfer</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Dissociation</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Dissolution</a:t>
            </a:r>
          </a:p>
          <a:p>
            <a:pPr marL="342900" indent="-342900">
              <a:lnSpc>
                <a:spcPct val="115000"/>
              </a:lnSpc>
              <a:spcBef>
                <a:spcPts val="0"/>
              </a:spcBef>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Jurisdiction of formation</a:t>
            </a:r>
          </a:p>
          <a:p>
            <a:pPr marL="342900" indent="-342900">
              <a:lnSpc>
                <a:spcPct val="115000"/>
              </a:lnSpc>
              <a:spcBef>
                <a:spcPts val="0"/>
              </a:spcBef>
              <a:spcAft>
                <a:spcPts val="1000"/>
              </a:spcAft>
              <a:buFont typeface="+mj-lt"/>
              <a:buAutoNum type="arabicPeriod" startAt="11"/>
            </a:pPr>
            <a:r>
              <a:rPr lang="en-US" sz="1800" dirty="0">
                <a:latin typeface="Calibri" panose="020F0502020204030204" pitchFamily="34" charset="0"/>
                <a:ea typeface="Calibri" panose="020F0502020204030204" pitchFamily="34" charset="0"/>
                <a:cs typeface="Times New Roman" panose="02020603050405020304" pitchFamily="18" charset="0"/>
              </a:rPr>
              <a:t>Interest exchange</a:t>
            </a:r>
          </a:p>
          <a:p>
            <a:pPr marL="0" indent="0">
              <a:buFont typeface="Arial" panose="020B0604020202020204" pitchFamily="34" charset="0"/>
              <a:buNone/>
            </a:pPr>
            <a:endParaRPr lang="en-US" dirty="0"/>
          </a:p>
        </p:txBody>
      </p:sp>
      <p:sp>
        <p:nvSpPr>
          <p:cNvPr id="5" name="Content Placeholder 2">
            <a:extLst>
              <a:ext uri="{FF2B5EF4-FFF2-40B4-BE49-F238E27FC236}">
                <a16:creationId xmlns:a16="http://schemas.microsoft.com/office/drawing/2014/main" id="{3249630D-67EC-1BDD-3D7A-ED2181846A90}"/>
              </a:ext>
            </a:extLst>
          </p:cNvPr>
          <p:cNvSpPr txBox="1">
            <a:spLocks/>
          </p:cNvSpPr>
          <p:nvPr/>
        </p:nvSpPr>
        <p:spPr>
          <a:xfrm>
            <a:off x="7968840" y="2400369"/>
            <a:ext cx="2903290" cy="2847934"/>
          </a:xfrm>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endParaRPr lang="en-US" dirty="0"/>
          </a:p>
        </p:txBody>
      </p:sp>
      <p:sp>
        <p:nvSpPr>
          <p:cNvPr id="6" name="Content Placeholder 2">
            <a:extLst>
              <a:ext uri="{FF2B5EF4-FFF2-40B4-BE49-F238E27FC236}">
                <a16:creationId xmlns:a16="http://schemas.microsoft.com/office/drawing/2014/main" id="{E064EC5B-4DC9-DDE2-6905-432DAB7259C0}"/>
              </a:ext>
            </a:extLst>
          </p:cNvPr>
          <p:cNvSpPr txBox="1">
            <a:spLocks/>
          </p:cNvSpPr>
          <p:nvPr/>
        </p:nvSpPr>
        <p:spPr>
          <a:xfrm>
            <a:off x="873843" y="1257647"/>
            <a:ext cx="9998287" cy="1098958"/>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General state laws recognize and govern different types of partnership entities—creating rights and duties of partnerships and partners. These laws may also set out important terms that may apply in the context of taxation. </a:t>
            </a:r>
            <a:endParaRPr lang="en-US" sz="1200" dirty="0"/>
          </a:p>
        </p:txBody>
      </p:sp>
      <p:sp>
        <p:nvSpPr>
          <p:cNvPr id="7" name="Slide Number Placeholder 6">
            <a:extLst>
              <a:ext uri="{FF2B5EF4-FFF2-40B4-BE49-F238E27FC236}">
                <a16:creationId xmlns:a16="http://schemas.microsoft.com/office/drawing/2014/main" id="{92A458D0-8B91-30D4-D042-A605C1AC623D}"/>
              </a:ext>
            </a:extLst>
          </p:cNvPr>
          <p:cNvSpPr>
            <a:spLocks noGrp="1"/>
          </p:cNvSpPr>
          <p:nvPr>
            <p:ph type="sldNum" sz="quarter" idx="12"/>
          </p:nvPr>
        </p:nvSpPr>
        <p:spPr/>
        <p:txBody>
          <a:bodyPr/>
          <a:lstStyle/>
          <a:p>
            <a:fld id="{3A98EE3D-8CD1-4C3F-BD1C-C98C9596463C}" type="slidenum">
              <a:rPr lang="en-US" smtClean="0"/>
              <a:t>17</a:t>
            </a:fld>
            <a:endParaRPr lang="en-US" dirty="0"/>
          </a:p>
        </p:txBody>
      </p:sp>
    </p:spTree>
    <p:extLst>
      <p:ext uri="{BB962C8B-B14F-4D97-AF65-F5344CB8AC3E}">
        <p14:creationId xmlns:p14="http://schemas.microsoft.com/office/powerpoint/2010/main" val="178233489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49530"/>
          </a:xfrm>
        </p:spPr>
        <p:txBody>
          <a:bodyPr/>
          <a:lstStyle/>
          <a:p>
            <a:r>
              <a:rPr lang="en-US" b="1" dirty="0">
                <a:solidFill>
                  <a:schemeClr val="accent1">
                    <a:lumMod val="50000"/>
                  </a:schemeClr>
                </a:solidFill>
              </a:rPr>
              <a:t>Internal Revenue Code &amp; Subchapter K</a:t>
            </a:r>
          </a:p>
        </p:txBody>
      </p:sp>
      <p:sp>
        <p:nvSpPr>
          <p:cNvPr id="6" name="Content Placeholder 2">
            <a:extLst>
              <a:ext uri="{FF2B5EF4-FFF2-40B4-BE49-F238E27FC236}">
                <a16:creationId xmlns:a16="http://schemas.microsoft.com/office/drawing/2014/main" id="{6AF8FE67-0DF2-87E5-2C40-80F01CE96C79}"/>
              </a:ext>
            </a:extLst>
          </p:cNvPr>
          <p:cNvSpPr txBox="1">
            <a:spLocks/>
          </p:cNvSpPr>
          <p:nvPr/>
        </p:nvSpPr>
        <p:spPr>
          <a:xfrm>
            <a:off x="838200" y="1243050"/>
            <a:ext cx="9998287" cy="1271551"/>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If states conform to the IRC, they will either need to conform to the way critical terms are used in the IRC and related rules or clearly distinguish the state use of the terms. </a:t>
            </a:r>
            <a:r>
              <a:rPr lang="en-US" sz="1800" i="1" dirty="0">
                <a:latin typeface="Calibri" panose="020F0502020204030204" pitchFamily="34" charset="0"/>
                <a:ea typeface="Calibri" panose="020F0502020204030204" pitchFamily="34" charset="0"/>
                <a:cs typeface="Times New Roman" panose="02020603050405020304" pitchFamily="18" charset="0"/>
              </a:rPr>
              <a:t>Important terms are found both in the substantive rules and in Subchapter K</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8830C1B9-A120-A6E1-84F4-139DA1845DD6}"/>
              </a:ext>
            </a:extLst>
          </p:cNvPr>
          <p:cNvSpPr>
            <a:spLocks noGrp="1"/>
          </p:cNvSpPr>
          <p:nvPr>
            <p:ph type="sldNum" sz="quarter" idx="12"/>
          </p:nvPr>
        </p:nvSpPr>
        <p:spPr/>
        <p:txBody>
          <a:bodyPr/>
          <a:lstStyle/>
          <a:p>
            <a:fld id="{3A98EE3D-8CD1-4C3F-BD1C-C98C9596463C}" type="slidenum">
              <a:rPr lang="en-US" smtClean="0"/>
              <a:t>18</a:t>
            </a:fld>
            <a:endParaRPr lang="en-US" dirty="0"/>
          </a:p>
        </p:txBody>
      </p:sp>
    </p:spTree>
    <p:extLst>
      <p:ext uri="{BB962C8B-B14F-4D97-AF65-F5344CB8AC3E}">
        <p14:creationId xmlns:p14="http://schemas.microsoft.com/office/powerpoint/2010/main" val="22189894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49530"/>
          </a:xfrm>
        </p:spPr>
        <p:txBody>
          <a:bodyPr/>
          <a:lstStyle/>
          <a:p>
            <a:r>
              <a:rPr lang="en-US" b="1" dirty="0">
                <a:solidFill>
                  <a:schemeClr val="accent1">
                    <a:lumMod val="50000"/>
                  </a:schemeClr>
                </a:solidFill>
              </a:rPr>
              <a:t>Internal Revenue Code &amp; Subchapter K</a:t>
            </a:r>
          </a:p>
        </p:txBody>
      </p:sp>
      <p:sp>
        <p:nvSpPr>
          <p:cNvPr id="3" name="Content Placeholder 2">
            <a:extLst>
              <a:ext uri="{FF2B5EF4-FFF2-40B4-BE49-F238E27FC236}">
                <a16:creationId xmlns:a16="http://schemas.microsoft.com/office/drawing/2014/main" id="{F258EDB3-3563-0FF3-D3C5-B7C1C114B1A5}"/>
              </a:ext>
            </a:extLst>
          </p:cNvPr>
          <p:cNvSpPr>
            <a:spLocks noGrp="1"/>
          </p:cNvSpPr>
          <p:nvPr>
            <p:ph idx="1"/>
          </p:nvPr>
        </p:nvSpPr>
        <p:spPr>
          <a:xfrm>
            <a:off x="838200" y="2639291"/>
            <a:ext cx="2903290" cy="3416042"/>
          </a:xfrm>
        </p:spPr>
        <p:txBody>
          <a:bodyPr>
            <a:normAutofit/>
          </a:bodyPr>
          <a:lstStyle/>
          <a:p>
            <a:pPr marL="342900" marR="0" lvl="0" indent="-342900">
              <a:lnSpc>
                <a:spcPct val="115000"/>
              </a:lnSpc>
              <a:spcBef>
                <a:spcPts val="0"/>
              </a:spcBef>
              <a:spcAft>
                <a:spcPts val="0"/>
              </a:spcAft>
              <a:buFont typeface="+mj-lt"/>
              <a:buAutoNum type="arabicPeriod"/>
            </a:pPr>
            <a:r>
              <a:rPr lang="en-US" sz="1700" dirty="0">
                <a:latin typeface="Calibri" panose="020F0502020204030204" pitchFamily="34" charset="0"/>
                <a:ea typeface="Calibri" panose="020F0502020204030204" pitchFamily="34" charset="0"/>
                <a:cs typeface="Times New Roman" panose="02020603050405020304" pitchFamily="18" charset="0"/>
              </a:rPr>
              <a:t>Partnership</a:t>
            </a:r>
          </a:p>
          <a:p>
            <a:pPr marL="342900" marR="0" lvl="0" indent="-342900">
              <a:lnSpc>
                <a:spcPct val="115000"/>
              </a:lnSpc>
              <a:spcBef>
                <a:spcPts val="0"/>
              </a:spcBef>
              <a:spcAft>
                <a:spcPts val="0"/>
              </a:spcAft>
              <a:buFont typeface="+mj-lt"/>
              <a:buAutoNum type="arabicPeriod"/>
            </a:pPr>
            <a:r>
              <a:rPr lang="en-US" sz="1700" dirty="0">
                <a:latin typeface="Calibri" panose="020F0502020204030204" pitchFamily="34" charset="0"/>
                <a:ea typeface="Calibri" panose="020F0502020204030204" pitchFamily="34" charset="0"/>
                <a:cs typeface="Times New Roman" panose="02020603050405020304" pitchFamily="18" charset="0"/>
              </a:rPr>
              <a:t>Partner</a:t>
            </a:r>
          </a:p>
          <a:p>
            <a:pPr marL="342900" indent="-342900">
              <a:lnSpc>
                <a:spcPct val="115000"/>
              </a:lnSpc>
              <a:spcBef>
                <a:spcPts val="0"/>
              </a:spcBef>
              <a:spcAft>
                <a:spcPts val="0"/>
              </a:spcAft>
              <a:buFont typeface="+mj-lt"/>
              <a:buAutoNum type="arabicPeriod"/>
            </a:pPr>
            <a:r>
              <a:rPr lang="en-US" sz="1700" dirty="0">
                <a:latin typeface="Calibri" panose="020F0502020204030204" pitchFamily="34" charset="0"/>
                <a:ea typeface="Calibri" panose="020F0502020204030204" pitchFamily="34" charset="0"/>
                <a:cs typeface="Times New Roman" panose="02020603050405020304" pitchFamily="18" charset="0"/>
              </a:rPr>
              <a:t>Indirect partner</a:t>
            </a:r>
          </a:p>
          <a:p>
            <a:pPr marL="342900" marR="0" lvl="0" indent="-342900">
              <a:lnSpc>
                <a:spcPct val="115000"/>
              </a:lnSpc>
              <a:spcBef>
                <a:spcPts val="0"/>
              </a:spcBef>
              <a:spcAft>
                <a:spcPts val="0"/>
              </a:spcAft>
              <a:buFont typeface="+mj-lt"/>
              <a:buAutoNum type="arabicPeriod"/>
            </a:pPr>
            <a:r>
              <a:rPr lang="en-US" sz="1700" dirty="0">
                <a:effectLst/>
                <a:latin typeface="Calibri" panose="020F0502020204030204" pitchFamily="34" charset="0"/>
                <a:ea typeface="Calibri" panose="020F0502020204030204" pitchFamily="34" charset="0"/>
                <a:cs typeface="Times New Roman" panose="02020603050405020304" pitchFamily="18" charset="0"/>
              </a:rPr>
              <a:t>Trade or business</a:t>
            </a:r>
          </a:p>
          <a:p>
            <a:pPr marL="342900" indent="-342900">
              <a:lnSpc>
                <a:spcPct val="115000"/>
              </a:lnSpc>
              <a:spcBef>
                <a:spcPts val="0"/>
              </a:spcBef>
              <a:spcAft>
                <a:spcPts val="0"/>
              </a:spcAft>
              <a:buFont typeface="+mj-lt"/>
              <a:buAutoNum type="arabicPeriod"/>
            </a:pPr>
            <a:r>
              <a:rPr lang="en-US" sz="1700" dirty="0">
                <a:latin typeface="Calibri" panose="020F0502020204030204" pitchFamily="34" charset="0"/>
                <a:ea typeface="Calibri" panose="020F0502020204030204" pitchFamily="34" charset="0"/>
                <a:cs typeface="Times New Roman" panose="02020603050405020304" pitchFamily="18" charset="0"/>
              </a:rPr>
              <a:t>At-risk</a:t>
            </a:r>
          </a:p>
          <a:p>
            <a:pPr marL="342900" marR="0" lvl="0" indent="-342900">
              <a:lnSpc>
                <a:spcPct val="115000"/>
              </a:lnSpc>
              <a:spcBef>
                <a:spcPts val="0"/>
              </a:spcBef>
              <a:spcAft>
                <a:spcPts val="0"/>
              </a:spcAft>
              <a:buFont typeface="+mj-lt"/>
              <a:buAutoNum type="arabicPeriod"/>
            </a:pPr>
            <a:r>
              <a:rPr lang="en-US" sz="1700" dirty="0">
                <a:effectLst/>
                <a:latin typeface="Calibri" panose="020F0502020204030204" pitchFamily="34" charset="0"/>
                <a:ea typeface="Calibri" panose="020F0502020204030204" pitchFamily="34" charset="0"/>
                <a:cs typeface="Times New Roman" panose="02020603050405020304" pitchFamily="18" charset="0"/>
              </a:rPr>
              <a:t>Active</a:t>
            </a:r>
          </a:p>
          <a:p>
            <a:pPr marL="342900" marR="0" lvl="0" indent="-342900">
              <a:lnSpc>
                <a:spcPct val="115000"/>
              </a:lnSpc>
              <a:spcBef>
                <a:spcPts val="0"/>
              </a:spcBef>
              <a:spcAft>
                <a:spcPts val="0"/>
              </a:spcAft>
              <a:buFont typeface="+mj-lt"/>
              <a:buAutoNum type="arabicPeriod"/>
            </a:pPr>
            <a:r>
              <a:rPr lang="en-US" sz="1700" dirty="0">
                <a:effectLst/>
                <a:latin typeface="Calibri" panose="020F0502020204030204" pitchFamily="34" charset="0"/>
                <a:ea typeface="Calibri" panose="020F0502020204030204" pitchFamily="34" charset="0"/>
                <a:cs typeface="Times New Roman" panose="02020603050405020304" pitchFamily="18" charset="0"/>
              </a:rPr>
              <a:t>Passive</a:t>
            </a:r>
          </a:p>
          <a:p>
            <a:pPr marL="342900" indent="-342900">
              <a:lnSpc>
                <a:spcPct val="115000"/>
              </a:lnSpc>
              <a:spcBef>
                <a:spcPts val="0"/>
              </a:spcBef>
              <a:spcAft>
                <a:spcPts val="0"/>
              </a:spcAft>
              <a:buFont typeface="+mj-lt"/>
              <a:buAutoNum type="arabicPeriod"/>
            </a:pPr>
            <a:r>
              <a:rPr lang="en-US" sz="1700" dirty="0">
                <a:latin typeface="Calibri" panose="020F0502020204030204" pitchFamily="34" charset="0"/>
                <a:ea typeface="Calibri" panose="020F0502020204030204" pitchFamily="34" charset="0"/>
                <a:cs typeface="Times New Roman" panose="02020603050405020304" pitchFamily="18" charset="0"/>
              </a:rPr>
              <a:t>Activity</a:t>
            </a:r>
          </a:p>
          <a:p>
            <a:pPr marL="342900" indent="-342900">
              <a:lnSpc>
                <a:spcPct val="115000"/>
              </a:lnSpc>
              <a:spcBef>
                <a:spcPts val="0"/>
              </a:spcBef>
              <a:spcAft>
                <a:spcPts val="0"/>
              </a:spcAft>
              <a:buFont typeface="+mj-lt"/>
              <a:buAutoNum type="arabicPeriod"/>
            </a:pPr>
            <a:r>
              <a:rPr lang="en-US" sz="1700" dirty="0">
                <a:latin typeface="Calibri" panose="020F0502020204030204" pitchFamily="34" charset="0"/>
                <a:ea typeface="Calibri" panose="020F0502020204030204" pitchFamily="34" charset="0"/>
                <a:cs typeface="Times New Roman" panose="02020603050405020304" pitchFamily="18" charset="0"/>
              </a:rPr>
              <a:t>Aggregation</a:t>
            </a:r>
          </a:p>
          <a:p>
            <a:pPr marL="342900" indent="-342900">
              <a:lnSpc>
                <a:spcPct val="115000"/>
              </a:lnSpc>
              <a:spcBef>
                <a:spcPts val="0"/>
              </a:spcBef>
              <a:spcAft>
                <a:spcPts val="0"/>
              </a:spcAft>
              <a:buFont typeface="+mj-lt"/>
              <a:buAutoNum type="arabicPeriod"/>
            </a:pPr>
            <a:r>
              <a:rPr lang="en-US" sz="1700" dirty="0">
                <a:effectLst/>
                <a:latin typeface="Calibri" panose="020F0502020204030204" pitchFamily="34" charset="0"/>
                <a:ea typeface="Calibri" panose="020F0502020204030204" pitchFamily="34" charset="0"/>
                <a:cs typeface="Times New Roman" panose="02020603050405020304" pitchFamily="18" charset="0"/>
              </a:rPr>
              <a:t>Material participant</a:t>
            </a:r>
          </a:p>
          <a:p>
            <a:pPr marL="342900" indent="-342900">
              <a:lnSpc>
                <a:spcPct val="115000"/>
              </a:lnSpc>
              <a:spcBef>
                <a:spcPts val="0"/>
              </a:spcBef>
              <a:spcAft>
                <a:spcPts val="0"/>
              </a:spcAft>
              <a:buFont typeface="+mj-lt"/>
              <a:buAutoNum type="arabicPeriod"/>
            </a:pPr>
            <a:r>
              <a:rPr lang="en-US" sz="1600" dirty="0">
                <a:latin typeface="Calibri" panose="020F0502020204030204" pitchFamily="34" charset="0"/>
                <a:ea typeface="Calibri" panose="020F0502020204030204" pitchFamily="34" charset="0"/>
                <a:cs typeface="Times New Roman" panose="02020603050405020304" pitchFamily="18" charset="0"/>
              </a:rPr>
              <a:t>Distributive share</a:t>
            </a:r>
          </a:p>
          <a:p>
            <a:pPr marL="342900" marR="0" lvl="0" indent="-342900">
              <a:lnSpc>
                <a:spcPct val="115000"/>
              </a:lnSpc>
              <a:spcBef>
                <a:spcPts val="0"/>
              </a:spcBef>
              <a:spcAft>
                <a:spcPts val="0"/>
              </a:spcAft>
              <a:buFont typeface="+mj-lt"/>
              <a:buAutoNum type="arabicPeriod"/>
            </a:pPr>
            <a:endParaRPr lang="en-US" sz="17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AE968E71-361C-BF10-F21D-BE173AF59129}"/>
              </a:ext>
            </a:extLst>
          </p:cNvPr>
          <p:cNvSpPr txBox="1">
            <a:spLocks/>
          </p:cNvSpPr>
          <p:nvPr/>
        </p:nvSpPr>
        <p:spPr>
          <a:xfrm>
            <a:off x="4214072" y="2639292"/>
            <a:ext cx="3246541" cy="3416042"/>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nSpc>
                <a:spcPct val="115000"/>
              </a:lnSpc>
              <a:spcBef>
                <a:spcPts val="0"/>
              </a:spcBef>
              <a:buFont typeface="+mj-lt"/>
              <a:buAutoNum type="arabicPeriod" startAt="12"/>
            </a:pPr>
            <a:r>
              <a:rPr lang="en-US" sz="1800" dirty="0">
                <a:latin typeface="Calibri" panose="020F0502020204030204" pitchFamily="34" charset="0"/>
                <a:ea typeface="Calibri" panose="020F0502020204030204" pitchFamily="34" charset="0"/>
                <a:cs typeface="Times New Roman" panose="02020603050405020304" pitchFamily="18" charset="0"/>
              </a:rPr>
              <a:t>Partnership items</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Character of items</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Deductions not allowed partnership (703(a)(2))</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Substantial Economic Effect</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Inside basis</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Outside basis</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Partner capital account</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Built-in gain (loss)</a:t>
            </a:r>
          </a:p>
          <a:p>
            <a:pPr marL="342900" marR="0" lvl="0" indent="-342900">
              <a:lnSpc>
                <a:spcPct val="115000"/>
              </a:lnSpc>
              <a:spcBef>
                <a:spcPts val="0"/>
              </a:spcBef>
              <a:spcAft>
                <a:spcPts val="0"/>
              </a:spcAft>
              <a:buFont typeface="+mj-lt"/>
              <a:buAutoNum type="arabicPeriod" startAt="12"/>
            </a:pPr>
            <a:r>
              <a:rPr lang="en-US" sz="1800" dirty="0">
                <a:effectLst/>
                <a:latin typeface="Calibri" panose="020F0502020204030204" pitchFamily="34" charset="0"/>
                <a:ea typeface="Calibri" panose="020F0502020204030204" pitchFamily="34" charset="0"/>
                <a:cs typeface="Times New Roman" panose="02020603050405020304" pitchFamily="18" charset="0"/>
              </a:rPr>
              <a:t>Partnership interest</a:t>
            </a:r>
          </a:p>
          <a:p>
            <a:pPr marL="342900" indent="-342900">
              <a:lnSpc>
                <a:spcPct val="115000"/>
              </a:lnSpc>
              <a:spcBef>
                <a:spcPts val="0"/>
              </a:spcBef>
              <a:buFont typeface="+mj-lt"/>
              <a:buAutoNum type="arabicPeriod" startAt="12"/>
            </a:pPr>
            <a:r>
              <a:rPr lang="en-US" sz="1800" dirty="0">
                <a:latin typeface="Calibri" panose="020F0502020204030204" pitchFamily="34" charset="0"/>
                <a:ea typeface="Calibri" panose="020F0502020204030204" pitchFamily="34" charset="0"/>
                <a:cs typeface="Times New Roman" panose="02020603050405020304" pitchFamily="18" charset="0"/>
              </a:rPr>
              <a:t>Contribution</a:t>
            </a:r>
          </a:p>
          <a:p>
            <a:pPr marL="342900" indent="-342900">
              <a:lnSpc>
                <a:spcPct val="115000"/>
              </a:lnSpc>
              <a:spcBef>
                <a:spcPts val="0"/>
              </a:spcBef>
              <a:buFont typeface="+mj-lt"/>
              <a:buAutoNum type="arabicPeriod" startAt="12"/>
            </a:pPr>
            <a:r>
              <a:rPr lang="en-US" sz="1800" dirty="0">
                <a:latin typeface="Calibri" panose="020F0502020204030204" pitchFamily="34" charset="0"/>
                <a:ea typeface="Calibri" panose="020F0502020204030204" pitchFamily="34" charset="0"/>
                <a:cs typeface="Times New Roman" panose="02020603050405020304" pitchFamily="18" charset="0"/>
              </a:rPr>
              <a:t>Distribution</a:t>
            </a:r>
          </a:p>
          <a:p>
            <a:pPr marL="342900" marR="0" lvl="0" indent="-342900">
              <a:lnSpc>
                <a:spcPct val="115000"/>
              </a:lnSpc>
              <a:spcBef>
                <a:spcPts val="0"/>
              </a:spcBef>
              <a:spcAft>
                <a:spcPts val="0"/>
              </a:spcAft>
              <a:buFont typeface="+mj-lt"/>
              <a:buAutoNum type="arabicPeriod" startAt="12"/>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en-US" dirty="0"/>
          </a:p>
        </p:txBody>
      </p:sp>
      <p:sp>
        <p:nvSpPr>
          <p:cNvPr id="5" name="Content Placeholder 2">
            <a:extLst>
              <a:ext uri="{FF2B5EF4-FFF2-40B4-BE49-F238E27FC236}">
                <a16:creationId xmlns:a16="http://schemas.microsoft.com/office/drawing/2014/main" id="{3249630D-67EC-1BDD-3D7A-ED2181846A90}"/>
              </a:ext>
            </a:extLst>
          </p:cNvPr>
          <p:cNvSpPr txBox="1">
            <a:spLocks/>
          </p:cNvSpPr>
          <p:nvPr/>
        </p:nvSpPr>
        <p:spPr>
          <a:xfrm>
            <a:off x="8071614" y="2639291"/>
            <a:ext cx="2674683" cy="3416042"/>
          </a:xfrm>
          <a:prstGeom prst="rect">
            <a:avLst/>
          </a:prstGeom>
        </p:spPr>
        <p:txBody>
          <a:bodyPr vert="horz" lIns="91440" tIns="45720" rIns="91440" bIns="45720" rtlCol="0">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Guaranteed payment</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Contribution</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Liquidating distribution</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Profits interest</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Partnership interest received in exchange for services</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Hot assets</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Allocation *</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Tiered structure</a:t>
            </a:r>
          </a:p>
          <a:p>
            <a:pPr marL="342900" marR="0" lvl="0" indent="-342900">
              <a:lnSpc>
                <a:spcPct val="115000"/>
              </a:lnSpc>
              <a:spcBef>
                <a:spcPts val="0"/>
              </a:spcBef>
              <a:spcAft>
                <a:spcPts val="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Upper-tier partnership</a:t>
            </a:r>
          </a:p>
          <a:p>
            <a:pPr marL="342900" marR="0" lvl="0" indent="-342900">
              <a:lnSpc>
                <a:spcPct val="115000"/>
              </a:lnSpc>
              <a:spcBef>
                <a:spcPts val="0"/>
              </a:spcBef>
              <a:spcAft>
                <a:spcPts val="1000"/>
              </a:spcAft>
              <a:buFont typeface="+mj-lt"/>
              <a:buAutoNum type="arabicPeriod" startAt="23"/>
            </a:pPr>
            <a:r>
              <a:rPr lang="en-US" sz="1800" dirty="0">
                <a:effectLst/>
                <a:latin typeface="Calibri" panose="020F0502020204030204" pitchFamily="34" charset="0"/>
                <a:ea typeface="Calibri" panose="020F0502020204030204" pitchFamily="34" charset="0"/>
                <a:cs typeface="Times New Roman" panose="02020603050405020304" pitchFamily="18" charset="0"/>
              </a:rPr>
              <a:t>Lower-tier partnership </a:t>
            </a:r>
          </a:p>
          <a:p>
            <a:pPr marL="0" indent="0">
              <a:buFont typeface="Arial" panose="020B0604020202020204" pitchFamily="34" charset="0"/>
              <a:buNone/>
            </a:pPr>
            <a:endParaRPr lang="en-US" dirty="0"/>
          </a:p>
        </p:txBody>
      </p:sp>
      <p:sp>
        <p:nvSpPr>
          <p:cNvPr id="7" name="Content Placeholder 2">
            <a:extLst>
              <a:ext uri="{FF2B5EF4-FFF2-40B4-BE49-F238E27FC236}">
                <a16:creationId xmlns:a16="http://schemas.microsoft.com/office/drawing/2014/main" id="{09DA35E3-869C-1F9B-56D3-5667208E723F}"/>
              </a:ext>
            </a:extLst>
          </p:cNvPr>
          <p:cNvSpPr txBox="1">
            <a:spLocks/>
          </p:cNvSpPr>
          <p:nvPr/>
        </p:nvSpPr>
        <p:spPr>
          <a:xfrm>
            <a:off x="838200" y="1243050"/>
            <a:ext cx="9998287" cy="1271551"/>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If states conform to the IRC, they will either need to conform to the way critical terms are used in the IRC and related rules or clearly distinguish the state use of the terms. </a:t>
            </a:r>
            <a:r>
              <a:rPr lang="en-US" sz="1800" i="1" dirty="0">
                <a:latin typeface="Calibri" panose="020F0502020204030204" pitchFamily="34" charset="0"/>
                <a:ea typeface="Calibri" panose="020F0502020204030204" pitchFamily="34" charset="0"/>
                <a:cs typeface="Times New Roman" panose="02020603050405020304" pitchFamily="18" charset="0"/>
              </a:rPr>
              <a:t>Important terms are found both in the substantive rules and in Subchapter K</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Slide Number Placeholder 5">
            <a:extLst>
              <a:ext uri="{FF2B5EF4-FFF2-40B4-BE49-F238E27FC236}">
                <a16:creationId xmlns:a16="http://schemas.microsoft.com/office/drawing/2014/main" id="{CD71E2D6-760F-E26B-B6FE-053ED0C88F2C}"/>
              </a:ext>
            </a:extLst>
          </p:cNvPr>
          <p:cNvSpPr>
            <a:spLocks noGrp="1"/>
          </p:cNvSpPr>
          <p:nvPr>
            <p:ph type="sldNum" sz="quarter" idx="12"/>
          </p:nvPr>
        </p:nvSpPr>
        <p:spPr/>
        <p:txBody>
          <a:bodyPr/>
          <a:lstStyle/>
          <a:p>
            <a:fld id="{3A98EE3D-8CD1-4C3F-BD1C-C98C9596463C}" type="slidenum">
              <a:rPr lang="en-US" smtClean="0"/>
              <a:t>19</a:t>
            </a:fld>
            <a:endParaRPr lang="en-US" dirty="0"/>
          </a:p>
        </p:txBody>
      </p:sp>
    </p:spTree>
    <p:extLst>
      <p:ext uri="{BB962C8B-B14F-4D97-AF65-F5344CB8AC3E}">
        <p14:creationId xmlns:p14="http://schemas.microsoft.com/office/powerpoint/2010/main" val="193108578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a:extLst>
              <a:ext uri="{FF2B5EF4-FFF2-40B4-BE49-F238E27FC236}">
                <a16:creationId xmlns:a16="http://schemas.microsoft.com/office/drawing/2014/main" id="{7B92D561-506B-FD75-1E53-7A77205778DD}"/>
              </a:ext>
            </a:extLst>
          </p:cNvPr>
          <p:cNvSpPr>
            <a:spLocks noGrp="1"/>
          </p:cNvSpPr>
          <p:nvPr>
            <p:ph type="sldNum" sz="quarter" idx="12"/>
          </p:nvPr>
        </p:nvSpPr>
        <p:spPr/>
        <p:txBody>
          <a:bodyPr/>
          <a:lstStyle/>
          <a:p>
            <a:fld id="{3A98EE3D-8CD1-4C3F-BD1C-C98C9596463C}" type="slidenum">
              <a:rPr lang="en-US" smtClean="0"/>
              <a:t>2</a:t>
            </a:fld>
            <a:endParaRPr lang="en-US" dirty="0"/>
          </a:p>
        </p:txBody>
      </p:sp>
      <p:grpSp>
        <p:nvGrpSpPr>
          <p:cNvPr id="12" name="Group 11">
            <a:extLst>
              <a:ext uri="{FF2B5EF4-FFF2-40B4-BE49-F238E27FC236}">
                <a16:creationId xmlns:a16="http://schemas.microsoft.com/office/drawing/2014/main" id="{76258017-3C69-A3E7-82A9-2A98D0DE80F9}"/>
              </a:ext>
            </a:extLst>
          </p:cNvPr>
          <p:cNvGrpSpPr/>
          <p:nvPr/>
        </p:nvGrpSpPr>
        <p:grpSpPr>
          <a:xfrm>
            <a:off x="2327564" y="1274618"/>
            <a:ext cx="9661236" cy="5062332"/>
            <a:chOff x="842682" y="614634"/>
            <a:chExt cx="10825349" cy="5777734"/>
          </a:xfrm>
        </p:grpSpPr>
        <p:sp>
          <p:nvSpPr>
            <p:cNvPr id="5" name="Rectangle: Rounded Corners 4">
              <a:extLst>
                <a:ext uri="{FF2B5EF4-FFF2-40B4-BE49-F238E27FC236}">
                  <a16:creationId xmlns:a16="http://schemas.microsoft.com/office/drawing/2014/main" id="{73A89896-63D7-DA4F-F418-0471A6F77FE2}"/>
                </a:ext>
              </a:extLst>
            </p:cNvPr>
            <p:cNvSpPr/>
            <p:nvPr/>
          </p:nvSpPr>
          <p:spPr>
            <a:xfrm>
              <a:off x="866115" y="694552"/>
              <a:ext cx="2687576"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Identify Potential </a:t>
              </a:r>
              <a:br>
                <a:rPr lang="en-US" sz="1600" b="1" dirty="0"/>
              </a:br>
              <a:r>
                <a:rPr lang="en-US" sz="1600" b="1" dirty="0"/>
                <a:t>Issues &amp; Relationships</a:t>
              </a:r>
            </a:p>
          </p:txBody>
        </p:sp>
        <p:sp>
          <p:nvSpPr>
            <p:cNvPr id="7" name="Flowchart: Document 6">
              <a:extLst>
                <a:ext uri="{FF2B5EF4-FFF2-40B4-BE49-F238E27FC236}">
                  <a16:creationId xmlns:a16="http://schemas.microsoft.com/office/drawing/2014/main" id="{50379301-CD9A-7864-91E3-2E767FB5C5A3}"/>
                </a:ext>
              </a:extLst>
            </p:cNvPr>
            <p:cNvSpPr/>
            <p:nvPr/>
          </p:nvSpPr>
          <p:spPr>
            <a:xfrm>
              <a:off x="3943644" y="729081"/>
              <a:ext cx="1947991" cy="1080039"/>
            </a:xfrm>
            <a:prstGeom prst="flowChartDocument">
              <a:avLst/>
            </a:prstGeom>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Issue Outline</a:t>
              </a:r>
            </a:p>
          </p:txBody>
        </p:sp>
        <p:sp>
          <p:nvSpPr>
            <p:cNvPr id="8" name="Rectangle: Rounded Corners 7">
              <a:extLst>
                <a:ext uri="{FF2B5EF4-FFF2-40B4-BE49-F238E27FC236}">
                  <a16:creationId xmlns:a16="http://schemas.microsoft.com/office/drawing/2014/main" id="{F9E1DF30-BAAD-EF8D-6086-F114F309F87B}"/>
                </a:ext>
              </a:extLst>
            </p:cNvPr>
            <p:cNvSpPr/>
            <p:nvPr/>
          </p:nvSpPr>
          <p:spPr>
            <a:xfrm>
              <a:off x="866115" y="2171081"/>
              <a:ext cx="2687576"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Select Issue &amp; Develop Practices or Position</a:t>
              </a:r>
            </a:p>
          </p:txBody>
        </p:sp>
        <p:sp>
          <p:nvSpPr>
            <p:cNvPr id="9" name="Flowchart: Multidocument 8">
              <a:extLst>
                <a:ext uri="{FF2B5EF4-FFF2-40B4-BE49-F238E27FC236}">
                  <a16:creationId xmlns:a16="http://schemas.microsoft.com/office/drawing/2014/main" id="{525DEA9C-6249-ABA3-0D31-8A94BA5E0313}"/>
                </a:ext>
              </a:extLst>
            </p:cNvPr>
            <p:cNvSpPr/>
            <p:nvPr/>
          </p:nvSpPr>
          <p:spPr>
            <a:xfrm>
              <a:off x="3906971" y="2119126"/>
              <a:ext cx="2166504" cy="1257919"/>
            </a:xfrm>
            <a:prstGeom prst="flowChartMultidocument">
              <a:avLst/>
            </a:prstGeom>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White Papers &amp; Draft Models</a:t>
              </a:r>
            </a:p>
          </p:txBody>
        </p:sp>
        <p:sp>
          <p:nvSpPr>
            <p:cNvPr id="10" name="Rectangle: Rounded Corners 9">
              <a:extLst>
                <a:ext uri="{FF2B5EF4-FFF2-40B4-BE49-F238E27FC236}">
                  <a16:creationId xmlns:a16="http://schemas.microsoft.com/office/drawing/2014/main" id="{71C35725-B14A-94E1-E96F-BCDE73B8CEEE}"/>
                </a:ext>
              </a:extLst>
            </p:cNvPr>
            <p:cNvSpPr/>
            <p:nvPr/>
          </p:nvSpPr>
          <p:spPr>
            <a:xfrm>
              <a:off x="842682" y="3647610"/>
              <a:ext cx="2711009"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Agree on a Set of Practices &amp; Positions</a:t>
              </a:r>
            </a:p>
          </p:txBody>
        </p:sp>
        <p:cxnSp>
          <p:nvCxnSpPr>
            <p:cNvPr id="14" name="Straight Arrow Connector 13">
              <a:extLst>
                <a:ext uri="{FF2B5EF4-FFF2-40B4-BE49-F238E27FC236}">
                  <a16:creationId xmlns:a16="http://schemas.microsoft.com/office/drawing/2014/main" id="{040A2848-04D3-2993-6B7E-BF55BA41B664}"/>
                </a:ext>
              </a:extLst>
            </p:cNvPr>
            <p:cNvCxnSpPr>
              <a:cxnSpLocks/>
              <a:stCxn id="5" idx="3"/>
              <a:endCxn id="7" idx="1"/>
            </p:cNvCxnSpPr>
            <p:nvPr/>
          </p:nvCxnSpPr>
          <p:spPr>
            <a:xfrm>
              <a:off x="3553691" y="1259329"/>
              <a:ext cx="389953" cy="9772"/>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15" name="Straight Arrow Connector 14">
              <a:extLst>
                <a:ext uri="{FF2B5EF4-FFF2-40B4-BE49-F238E27FC236}">
                  <a16:creationId xmlns:a16="http://schemas.microsoft.com/office/drawing/2014/main" id="{CFC86694-34B2-C9F7-D7DC-26751C123A9F}"/>
                </a:ext>
              </a:extLst>
            </p:cNvPr>
            <p:cNvCxnSpPr>
              <a:cxnSpLocks/>
              <a:stCxn id="8" idx="3"/>
              <a:endCxn id="9" idx="1"/>
            </p:cNvCxnSpPr>
            <p:nvPr/>
          </p:nvCxnSpPr>
          <p:spPr>
            <a:xfrm>
              <a:off x="3553691" y="2735858"/>
              <a:ext cx="353280" cy="12228"/>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sp>
          <p:nvSpPr>
            <p:cNvPr id="20" name="Flowchart: Document 19">
              <a:extLst>
                <a:ext uri="{FF2B5EF4-FFF2-40B4-BE49-F238E27FC236}">
                  <a16:creationId xmlns:a16="http://schemas.microsoft.com/office/drawing/2014/main" id="{1218277E-70B4-A4D7-7A74-6C73998E7FD3}"/>
                </a:ext>
              </a:extLst>
            </p:cNvPr>
            <p:cNvSpPr/>
            <p:nvPr/>
          </p:nvSpPr>
          <p:spPr>
            <a:xfrm>
              <a:off x="4005989" y="3687131"/>
              <a:ext cx="1947991" cy="1080039"/>
            </a:xfrm>
            <a:prstGeom prst="flowChartDocument">
              <a:avLst/>
            </a:prstGeom>
            <a:noFill/>
            <a:ln w="9525" cap="flat" cmpd="sng" algn="ctr">
              <a:solidFill>
                <a:schemeClr val="accent1"/>
              </a:solidFill>
              <a:prstDash val="solid"/>
              <a:round/>
              <a:headEnd type="none" w="med" len="med"/>
              <a:tailEnd type="none"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accent1"/>
            </a:fontRef>
          </p:style>
          <p:txBody>
            <a:bodyPr rtlCol="0" anchor="ctr"/>
            <a:lstStyle/>
            <a:p>
              <a:pPr algn="ctr"/>
              <a:r>
                <a:rPr lang="en-US" b="1" dirty="0"/>
                <a:t>Proposed Drafts &amp; Other Guidance</a:t>
              </a:r>
            </a:p>
          </p:txBody>
        </p:sp>
        <p:cxnSp>
          <p:nvCxnSpPr>
            <p:cNvPr id="24" name="Straight Arrow Connector 23">
              <a:extLst>
                <a:ext uri="{FF2B5EF4-FFF2-40B4-BE49-F238E27FC236}">
                  <a16:creationId xmlns:a16="http://schemas.microsoft.com/office/drawing/2014/main" id="{86922FDF-CAAF-1752-7858-45AFA1E63EE4}"/>
                </a:ext>
              </a:extLst>
            </p:cNvPr>
            <p:cNvCxnSpPr>
              <a:cxnSpLocks/>
              <a:stCxn id="10" idx="3"/>
              <a:endCxn id="20" idx="1"/>
            </p:cNvCxnSpPr>
            <p:nvPr/>
          </p:nvCxnSpPr>
          <p:spPr>
            <a:xfrm>
              <a:off x="3553691" y="4212387"/>
              <a:ext cx="452298" cy="14764"/>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cxnSp>
          <p:nvCxnSpPr>
            <p:cNvPr id="25" name="Straight Arrow Connector 24">
              <a:extLst>
                <a:ext uri="{FF2B5EF4-FFF2-40B4-BE49-F238E27FC236}">
                  <a16:creationId xmlns:a16="http://schemas.microsoft.com/office/drawing/2014/main" id="{653FFD1E-3427-8ECC-50F5-4C2E67CA7E24}"/>
                </a:ext>
              </a:extLst>
            </p:cNvPr>
            <p:cNvCxnSpPr>
              <a:cxnSpLocks/>
              <a:stCxn id="5" idx="2"/>
              <a:endCxn id="8" idx="0"/>
            </p:cNvCxnSpPr>
            <p:nvPr/>
          </p:nvCxnSpPr>
          <p:spPr>
            <a:xfrm>
              <a:off x="2209903" y="1824105"/>
              <a:ext cx="0" cy="346976"/>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28" name="Straight Arrow Connector 27">
              <a:extLst>
                <a:ext uri="{FF2B5EF4-FFF2-40B4-BE49-F238E27FC236}">
                  <a16:creationId xmlns:a16="http://schemas.microsoft.com/office/drawing/2014/main" id="{E0A1B5D5-7C49-CDA1-15B6-44997A512A4C}"/>
                </a:ext>
              </a:extLst>
            </p:cNvPr>
            <p:cNvCxnSpPr>
              <a:cxnSpLocks/>
            </p:cNvCxnSpPr>
            <p:nvPr/>
          </p:nvCxnSpPr>
          <p:spPr>
            <a:xfrm>
              <a:off x="2261859" y="3300634"/>
              <a:ext cx="0" cy="346976"/>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29" name="Straight Arrow Connector 28">
              <a:extLst>
                <a:ext uri="{FF2B5EF4-FFF2-40B4-BE49-F238E27FC236}">
                  <a16:creationId xmlns:a16="http://schemas.microsoft.com/office/drawing/2014/main" id="{6B74B1C4-B783-9088-7E6A-BD2CF3915A19}"/>
                </a:ext>
              </a:extLst>
            </p:cNvPr>
            <p:cNvCxnSpPr>
              <a:cxnSpLocks/>
              <a:stCxn id="10" idx="2"/>
              <a:endCxn id="3" idx="0"/>
            </p:cNvCxnSpPr>
            <p:nvPr/>
          </p:nvCxnSpPr>
          <p:spPr>
            <a:xfrm>
              <a:off x="2198187" y="4777163"/>
              <a:ext cx="11218" cy="201416"/>
            </a:xfrm>
            <a:prstGeom prst="straightConnector1">
              <a:avLst/>
            </a:prstGeom>
            <a:ln>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36" name="Connector: Elbow 35">
              <a:extLst>
                <a:ext uri="{FF2B5EF4-FFF2-40B4-BE49-F238E27FC236}">
                  <a16:creationId xmlns:a16="http://schemas.microsoft.com/office/drawing/2014/main" id="{6C5BCC9A-FBE0-459B-29A2-AA432867DA37}"/>
                </a:ext>
              </a:extLst>
            </p:cNvPr>
            <p:cNvCxnSpPr>
              <a:cxnSpLocks/>
              <a:stCxn id="3" idx="1"/>
              <a:endCxn id="5" idx="1"/>
            </p:cNvCxnSpPr>
            <p:nvPr/>
          </p:nvCxnSpPr>
          <p:spPr>
            <a:xfrm rot="10800000">
              <a:off x="866115" y="1259330"/>
              <a:ext cx="15892" cy="4426145"/>
            </a:xfrm>
            <a:prstGeom prst="bentConnector3">
              <a:avLst>
                <a:gd name="adj1" fmla="val 1538460"/>
              </a:avLst>
            </a:prstGeom>
            <a:ln>
              <a:prstDash val="sysDash"/>
              <a:tailEnd type="triangle"/>
            </a:ln>
            <a:effectLst>
              <a:outerShdw blurRad="1270000" dist="50800" dir="5400000" algn="ctr" rotWithShape="0">
                <a:srgbClr val="000000">
                  <a:alpha val="43137"/>
                </a:srgbClr>
              </a:outerShdw>
            </a:effectLst>
          </p:spPr>
          <p:style>
            <a:lnRef idx="3">
              <a:schemeClr val="dk1"/>
            </a:lnRef>
            <a:fillRef idx="0">
              <a:schemeClr val="dk1"/>
            </a:fillRef>
            <a:effectRef idx="2">
              <a:schemeClr val="dk1"/>
            </a:effectRef>
            <a:fontRef idx="minor">
              <a:schemeClr val="tx1"/>
            </a:fontRef>
          </p:style>
        </p:cxnSp>
        <p:cxnSp>
          <p:nvCxnSpPr>
            <p:cNvPr id="49" name="Straight Arrow Connector 48">
              <a:extLst>
                <a:ext uri="{FF2B5EF4-FFF2-40B4-BE49-F238E27FC236}">
                  <a16:creationId xmlns:a16="http://schemas.microsoft.com/office/drawing/2014/main" id="{BE3652BD-E37B-D0BA-A2DD-2381BDFCE110}"/>
                </a:ext>
              </a:extLst>
            </p:cNvPr>
            <p:cNvCxnSpPr>
              <a:cxnSpLocks/>
              <a:stCxn id="3" idx="3"/>
              <a:endCxn id="55" idx="1"/>
            </p:cNvCxnSpPr>
            <p:nvPr/>
          </p:nvCxnSpPr>
          <p:spPr>
            <a:xfrm>
              <a:off x="3536802" y="5685474"/>
              <a:ext cx="297432" cy="3441"/>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sp>
          <p:nvSpPr>
            <p:cNvPr id="55" name="Rectangle: Rounded Corners 54">
              <a:extLst>
                <a:ext uri="{FF2B5EF4-FFF2-40B4-BE49-F238E27FC236}">
                  <a16:creationId xmlns:a16="http://schemas.microsoft.com/office/drawing/2014/main" id="{D93EA974-4A54-E44F-B472-271A6408912C}"/>
                </a:ext>
              </a:extLst>
            </p:cNvPr>
            <p:cNvSpPr/>
            <p:nvPr/>
          </p:nvSpPr>
          <p:spPr>
            <a:xfrm>
              <a:off x="3834234" y="5124138"/>
              <a:ext cx="1700650"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WORK GROUP APPROVAL</a:t>
              </a:r>
            </a:p>
          </p:txBody>
        </p:sp>
        <p:sp>
          <p:nvSpPr>
            <p:cNvPr id="61" name="Rectangle: Rounded Corners 60">
              <a:extLst>
                <a:ext uri="{FF2B5EF4-FFF2-40B4-BE49-F238E27FC236}">
                  <a16:creationId xmlns:a16="http://schemas.microsoft.com/office/drawing/2014/main" id="{01D436A9-43AB-B2F9-40F6-5901C6F4964C}"/>
                </a:ext>
              </a:extLst>
            </p:cNvPr>
            <p:cNvSpPr/>
            <p:nvPr/>
          </p:nvSpPr>
          <p:spPr>
            <a:xfrm>
              <a:off x="5829284" y="5122421"/>
              <a:ext cx="1700650"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UNIFORMITY COMMITTEE APPROVAL</a:t>
              </a:r>
            </a:p>
          </p:txBody>
        </p:sp>
        <p:cxnSp>
          <p:nvCxnSpPr>
            <p:cNvPr id="62" name="Straight Arrow Connector 61">
              <a:extLst>
                <a:ext uri="{FF2B5EF4-FFF2-40B4-BE49-F238E27FC236}">
                  <a16:creationId xmlns:a16="http://schemas.microsoft.com/office/drawing/2014/main" id="{ADC135C3-B960-09F5-F680-583A774DBAA4}"/>
                </a:ext>
              </a:extLst>
            </p:cNvPr>
            <p:cNvCxnSpPr>
              <a:cxnSpLocks/>
              <a:stCxn id="55" idx="3"/>
              <a:endCxn id="61" idx="1"/>
            </p:cNvCxnSpPr>
            <p:nvPr/>
          </p:nvCxnSpPr>
          <p:spPr>
            <a:xfrm flipV="1">
              <a:off x="5534884" y="5687198"/>
              <a:ext cx="294400" cy="1717"/>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sp>
          <p:nvSpPr>
            <p:cNvPr id="65" name="Rectangle: Rounded Corners 64">
              <a:extLst>
                <a:ext uri="{FF2B5EF4-FFF2-40B4-BE49-F238E27FC236}">
                  <a16:creationId xmlns:a16="http://schemas.microsoft.com/office/drawing/2014/main" id="{40F1B6D1-0DB4-F77B-CE35-4F653F84552F}"/>
                </a:ext>
              </a:extLst>
            </p:cNvPr>
            <p:cNvSpPr/>
            <p:nvPr/>
          </p:nvSpPr>
          <p:spPr>
            <a:xfrm>
              <a:off x="9858205" y="5111733"/>
              <a:ext cx="1809826"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b="1" dirty="0"/>
                <a:t>COMMISSION APPROVAL</a:t>
              </a:r>
            </a:p>
          </p:txBody>
        </p:sp>
        <p:sp>
          <p:nvSpPr>
            <p:cNvPr id="66" name="Rectangle: Rounded Corners 65">
              <a:extLst>
                <a:ext uri="{FF2B5EF4-FFF2-40B4-BE49-F238E27FC236}">
                  <a16:creationId xmlns:a16="http://schemas.microsoft.com/office/drawing/2014/main" id="{6A9D22B0-C350-89C7-C232-039588F6347F}"/>
                </a:ext>
              </a:extLst>
            </p:cNvPr>
            <p:cNvSpPr/>
            <p:nvPr/>
          </p:nvSpPr>
          <p:spPr>
            <a:xfrm>
              <a:off x="7845123" y="5122421"/>
              <a:ext cx="1700650" cy="1129553"/>
            </a:xfrm>
            <a:prstGeom prst="roundRect">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700" b="1" dirty="0"/>
                <a:t>EXECUTIVE COMMITTEE PUBLIC HEARING</a:t>
              </a:r>
            </a:p>
          </p:txBody>
        </p:sp>
        <p:cxnSp>
          <p:nvCxnSpPr>
            <p:cNvPr id="67" name="Straight Arrow Connector 66">
              <a:extLst>
                <a:ext uri="{FF2B5EF4-FFF2-40B4-BE49-F238E27FC236}">
                  <a16:creationId xmlns:a16="http://schemas.microsoft.com/office/drawing/2014/main" id="{4265FD09-44C1-21CE-F3FF-E01D5F5FFCC2}"/>
                </a:ext>
              </a:extLst>
            </p:cNvPr>
            <p:cNvCxnSpPr>
              <a:cxnSpLocks/>
              <a:stCxn id="61" idx="3"/>
              <a:endCxn id="66" idx="1"/>
            </p:cNvCxnSpPr>
            <p:nvPr/>
          </p:nvCxnSpPr>
          <p:spPr>
            <a:xfrm>
              <a:off x="7529934" y="5687198"/>
              <a:ext cx="315189" cy="0"/>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cxnSp>
          <p:nvCxnSpPr>
            <p:cNvPr id="70" name="Straight Arrow Connector 69">
              <a:extLst>
                <a:ext uri="{FF2B5EF4-FFF2-40B4-BE49-F238E27FC236}">
                  <a16:creationId xmlns:a16="http://schemas.microsoft.com/office/drawing/2014/main" id="{5CA31C05-DBF1-F676-CFCB-DA504D4CFBCC}"/>
                </a:ext>
              </a:extLst>
            </p:cNvPr>
            <p:cNvCxnSpPr>
              <a:cxnSpLocks/>
              <a:stCxn id="66" idx="3"/>
              <a:endCxn id="65" idx="1"/>
            </p:cNvCxnSpPr>
            <p:nvPr/>
          </p:nvCxnSpPr>
          <p:spPr>
            <a:xfrm flipV="1">
              <a:off x="9545773" y="5676510"/>
              <a:ext cx="312432" cy="10687"/>
            </a:xfrm>
            <a:prstGeom prst="straightConnector1">
              <a:avLst/>
            </a:prstGeom>
            <a:ln w="19050" cap="flat" cmpd="sng" algn="ctr">
              <a:solidFill>
                <a:srgbClr val="1A1D2C"/>
              </a:solidFill>
              <a:prstDash val="sysDash"/>
              <a:round/>
              <a:headEnd type="none" w="med" len="med"/>
              <a:tailEnd type="arrow" w="med" len="med"/>
            </a:ln>
            <a:effectLst>
              <a:outerShdw blurRad="1270000" dist="50800" dir="5400000" algn="ctr" rotWithShape="0">
                <a:srgbClr val="000000">
                  <a:alpha val="43137"/>
                </a:srgbClr>
              </a:outerShdw>
            </a:effectLst>
          </p:spPr>
          <p:style>
            <a:lnRef idx="0">
              <a:scrgbClr r="0" g="0" b="0"/>
            </a:lnRef>
            <a:fillRef idx="0">
              <a:scrgbClr r="0" g="0" b="0"/>
            </a:fillRef>
            <a:effectRef idx="0">
              <a:scrgbClr r="0" g="0" b="0"/>
            </a:effectRef>
            <a:fontRef idx="minor">
              <a:schemeClr val="tx1"/>
            </a:fontRef>
          </p:style>
        </p:cxnSp>
        <p:sp>
          <p:nvSpPr>
            <p:cNvPr id="3" name="Flowchart: Decision 2">
              <a:extLst>
                <a:ext uri="{FF2B5EF4-FFF2-40B4-BE49-F238E27FC236}">
                  <a16:creationId xmlns:a16="http://schemas.microsoft.com/office/drawing/2014/main" id="{FC9E70C0-D784-4CCA-6B63-33DE8F4FED19}"/>
                </a:ext>
              </a:extLst>
            </p:cNvPr>
            <p:cNvSpPr/>
            <p:nvPr/>
          </p:nvSpPr>
          <p:spPr>
            <a:xfrm>
              <a:off x="882007" y="4978579"/>
              <a:ext cx="2654795" cy="1413789"/>
            </a:xfrm>
            <a:prstGeom prst="flowChartDecision">
              <a:avLst/>
            </a:prstGeom>
            <a:solidFill>
              <a:srgbClr val="3B505F"/>
            </a:solidFill>
            <a:effectLst>
              <a:outerShdw blurRad="1270000" dist="50800" dir="5400000" algn="ctr" rotWithShape="0">
                <a:srgbClr val="000000">
                  <a:alpha val="43137"/>
                </a:srgbClr>
              </a:outerShdw>
            </a:effectLst>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600" b="1" dirty="0"/>
                <a:t>REPEAT or PROCEED</a:t>
              </a:r>
            </a:p>
          </p:txBody>
        </p:sp>
        <p:sp>
          <p:nvSpPr>
            <p:cNvPr id="4" name="Cloud 3">
              <a:extLst>
                <a:ext uri="{FF2B5EF4-FFF2-40B4-BE49-F238E27FC236}">
                  <a16:creationId xmlns:a16="http://schemas.microsoft.com/office/drawing/2014/main" id="{1F47A834-B3A7-07A8-94F9-14F12FBBA417}"/>
                </a:ext>
              </a:extLst>
            </p:cNvPr>
            <p:cNvSpPr/>
            <p:nvPr/>
          </p:nvSpPr>
          <p:spPr>
            <a:xfrm>
              <a:off x="6073475" y="614634"/>
              <a:ext cx="2561258" cy="1176549"/>
            </a:xfrm>
            <a:prstGeom prst="cloud">
              <a:avLst/>
            </a:prstGeom>
            <a:solidFill>
              <a:schemeClr val="bg2">
                <a:lumMod val="20000"/>
                <a:lumOff val="80000"/>
                <a:alpha val="80000"/>
              </a:schemeClr>
            </a:solidFill>
            <a:effectLst>
              <a:outerShdw blurRad="1270000" dist="50800" dir="5400000" algn="ctr" rotWithShape="0">
                <a:srgbClr val="000000">
                  <a:alpha val="43137"/>
                </a:srgb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a:t>Background &amp; Training</a:t>
              </a:r>
            </a:p>
          </p:txBody>
        </p:sp>
        <p:sp>
          <p:nvSpPr>
            <p:cNvPr id="11" name="Cloud 10">
              <a:extLst>
                <a:ext uri="{FF2B5EF4-FFF2-40B4-BE49-F238E27FC236}">
                  <a16:creationId xmlns:a16="http://schemas.microsoft.com/office/drawing/2014/main" id="{BB6F70BF-1A95-C02C-97E9-8A3B59EF43DE}"/>
                </a:ext>
              </a:extLst>
            </p:cNvPr>
            <p:cNvSpPr/>
            <p:nvPr/>
          </p:nvSpPr>
          <p:spPr>
            <a:xfrm>
              <a:off x="7793141" y="3192621"/>
              <a:ext cx="2026213" cy="1111347"/>
            </a:xfrm>
            <a:prstGeom prst="cloud">
              <a:avLst/>
            </a:prstGeom>
            <a:solidFill>
              <a:schemeClr val="bg2">
                <a:lumMod val="40000"/>
                <a:lumOff val="60000"/>
                <a:alpha val="80000"/>
              </a:schemeClr>
            </a:solidFill>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a:t>Litigation &amp; Legislation</a:t>
              </a:r>
            </a:p>
          </p:txBody>
        </p:sp>
        <p:sp>
          <p:nvSpPr>
            <p:cNvPr id="6" name="Cloud 5">
              <a:extLst>
                <a:ext uri="{FF2B5EF4-FFF2-40B4-BE49-F238E27FC236}">
                  <a16:creationId xmlns:a16="http://schemas.microsoft.com/office/drawing/2014/main" id="{4C73A203-007F-DB31-68E6-25E23EDAE964}"/>
                </a:ext>
              </a:extLst>
            </p:cNvPr>
            <p:cNvSpPr/>
            <p:nvPr/>
          </p:nvSpPr>
          <p:spPr>
            <a:xfrm>
              <a:off x="6426755" y="1916494"/>
              <a:ext cx="2026213" cy="1257919"/>
            </a:xfrm>
            <a:prstGeom prst="cloud">
              <a:avLst/>
            </a:prstGeom>
            <a:solidFill>
              <a:schemeClr val="bg2">
                <a:lumMod val="40000"/>
                <a:lumOff val="60000"/>
                <a:alpha val="80000"/>
              </a:schemeClr>
            </a:solidFill>
            <a:effectLst>
              <a:outerShdw blurRad="1270000" dist="50800" dir="5400000" algn="ctr" rotWithShape="0">
                <a:srgbClr val="000000">
                  <a:alpha val="43137"/>
                </a:srgbClr>
              </a:outerShdw>
            </a:effectLst>
          </p:spPr>
          <p:style>
            <a:lnRef idx="1">
              <a:schemeClr val="accent4"/>
            </a:lnRef>
            <a:fillRef idx="2">
              <a:schemeClr val="accent4"/>
            </a:fillRef>
            <a:effectRef idx="1">
              <a:schemeClr val="accent4"/>
            </a:effectRef>
            <a:fontRef idx="minor">
              <a:schemeClr val="dk1"/>
            </a:fontRef>
          </p:style>
          <p:txBody>
            <a:bodyPr rtlCol="0" anchor="ctr"/>
            <a:lstStyle/>
            <a:p>
              <a:pPr algn="ctr"/>
              <a:r>
                <a:rPr lang="en-US" sz="1400" b="1" dirty="0"/>
                <a:t>Expanding Project Page</a:t>
              </a:r>
            </a:p>
          </p:txBody>
        </p:sp>
      </p:grpSp>
      <p:sp>
        <p:nvSpPr>
          <p:cNvPr id="16" name="TextBox 15">
            <a:extLst>
              <a:ext uri="{FF2B5EF4-FFF2-40B4-BE49-F238E27FC236}">
                <a16:creationId xmlns:a16="http://schemas.microsoft.com/office/drawing/2014/main" id="{4D0007E9-EA67-0DFC-BB3E-58BBA8FC867E}"/>
              </a:ext>
            </a:extLst>
          </p:cNvPr>
          <p:cNvSpPr txBox="1"/>
          <p:nvPr/>
        </p:nvSpPr>
        <p:spPr>
          <a:xfrm>
            <a:off x="283623" y="2732614"/>
            <a:ext cx="1569455" cy="1569660"/>
          </a:xfrm>
          <a:prstGeom prst="rect">
            <a:avLst/>
          </a:prstGeom>
          <a:noFill/>
        </p:spPr>
        <p:txBody>
          <a:bodyPr wrap="square" rtlCol="0">
            <a:spAutoFit/>
          </a:bodyPr>
          <a:lstStyle/>
          <a:p>
            <a:r>
              <a:rPr lang="en-US" sz="2400" b="1" dirty="0">
                <a:solidFill>
                  <a:schemeClr val="accent1">
                    <a:lumMod val="50000"/>
                  </a:schemeClr>
                </a:solidFill>
              </a:rPr>
              <a:t>General Work Group Process</a:t>
            </a:r>
          </a:p>
        </p:txBody>
      </p:sp>
    </p:spTree>
    <p:extLst>
      <p:ext uri="{BB962C8B-B14F-4D97-AF65-F5344CB8AC3E}">
        <p14:creationId xmlns:p14="http://schemas.microsoft.com/office/powerpoint/2010/main" val="103848655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66948"/>
          </a:xfrm>
        </p:spPr>
        <p:txBody>
          <a:bodyPr/>
          <a:lstStyle/>
          <a:p>
            <a:r>
              <a:rPr lang="en-US" b="1" dirty="0">
                <a:solidFill>
                  <a:schemeClr val="accent1">
                    <a:lumMod val="50000"/>
                  </a:schemeClr>
                </a:solidFill>
              </a:rPr>
              <a:t>State Business Tax Principles</a:t>
            </a:r>
          </a:p>
        </p:txBody>
      </p:sp>
      <p:sp>
        <p:nvSpPr>
          <p:cNvPr id="6" name="Content Placeholder 2">
            <a:extLst>
              <a:ext uri="{FF2B5EF4-FFF2-40B4-BE49-F238E27FC236}">
                <a16:creationId xmlns:a16="http://schemas.microsoft.com/office/drawing/2014/main" id="{6AF8FE67-0DF2-87E5-2C40-80F01CE96C79}"/>
              </a:ext>
            </a:extLst>
          </p:cNvPr>
          <p:cNvSpPr txBox="1">
            <a:spLocks/>
          </p:cNvSpPr>
          <p:nvPr/>
        </p:nvSpPr>
        <p:spPr>
          <a:xfrm>
            <a:off x="838200" y="1260468"/>
            <a:ext cx="9998287" cy="1391055"/>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The application of certain state tax principles—especially nexus and sourcing—in the context of a pass-through tax system is complex and the terms when applied may need to be further defined or explained in order to make their specific application clear. In addition—this is where the entity and aggregate theories of partnerships may need to be considered and addressed.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5CF97643-0041-69B9-EA2A-D9FA16EE4F83}"/>
              </a:ext>
            </a:extLst>
          </p:cNvPr>
          <p:cNvSpPr>
            <a:spLocks noGrp="1"/>
          </p:cNvSpPr>
          <p:nvPr>
            <p:ph type="sldNum" sz="quarter" idx="12"/>
          </p:nvPr>
        </p:nvSpPr>
        <p:spPr/>
        <p:txBody>
          <a:bodyPr/>
          <a:lstStyle/>
          <a:p>
            <a:fld id="{3A98EE3D-8CD1-4C3F-BD1C-C98C9596463C}" type="slidenum">
              <a:rPr lang="en-US" smtClean="0"/>
              <a:t>20</a:t>
            </a:fld>
            <a:endParaRPr lang="en-US" dirty="0"/>
          </a:p>
        </p:txBody>
      </p:sp>
    </p:spTree>
    <p:extLst>
      <p:ext uri="{BB962C8B-B14F-4D97-AF65-F5344CB8AC3E}">
        <p14:creationId xmlns:p14="http://schemas.microsoft.com/office/powerpoint/2010/main" val="407803105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66948"/>
          </a:xfrm>
        </p:spPr>
        <p:txBody>
          <a:bodyPr/>
          <a:lstStyle/>
          <a:p>
            <a:r>
              <a:rPr lang="en-US" b="1" dirty="0">
                <a:solidFill>
                  <a:schemeClr val="accent1">
                    <a:lumMod val="50000"/>
                  </a:schemeClr>
                </a:solidFill>
              </a:rPr>
              <a:t>State Business Tax Principles</a:t>
            </a:r>
          </a:p>
        </p:txBody>
      </p:sp>
      <p:sp>
        <p:nvSpPr>
          <p:cNvPr id="3" name="Content Placeholder 2">
            <a:extLst>
              <a:ext uri="{FF2B5EF4-FFF2-40B4-BE49-F238E27FC236}">
                <a16:creationId xmlns:a16="http://schemas.microsoft.com/office/drawing/2014/main" id="{F258EDB3-3563-0FF3-D3C5-B7C1C114B1A5}"/>
              </a:ext>
            </a:extLst>
          </p:cNvPr>
          <p:cNvSpPr>
            <a:spLocks noGrp="1"/>
          </p:cNvSpPr>
          <p:nvPr>
            <p:ph idx="1"/>
          </p:nvPr>
        </p:nvSpPr>
        <p:spPr>
          <a:xfrm>
            <a:off x="3826125" y="2810593"/>
            <a:ext cx="4695305" cy="3598496"/>
          </a:xfrm>
        </p:spPr>
        <p:txBody>
          <a:bodyPr>
            <a:normAutofit fontScale="92500" lnSpcReduction="10000"/>
          </a:bodyPr>
          <a:lstStyle/>
          <a:p>
            <a:pPr marL="342900" marR="0" lvl="0" indent="-342900">
              <a:lnSpc>
                <a:spcPct val="115000"/>
              </a:lnSpc>
              <a:spcBef>
                <a:spcPts val="0"/>
              </a:spcBef>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Entity theory</a:t>
            </a:r>
          </a:p>
          <a:p>
            <a:pPr marL="342900" marR="0" lvl="0" indent="-342900">
              <a:lnSpc>
                <a:spcPct val="115000"/>
              </a:lnSpc>
              <a:spcBef>
                <a:spcPts val="0"/>
              </a:spcBef>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Aggregate theory</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Jurisdiction – entity and partner</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Nexus – entity and partner</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Doing business</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Attribution</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Unitary business</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Unitary asset</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Apportionable (business) </a:t>
            </a:r>
            <a:r>
              <a:rPr lang="en-US" sz="1800" dirty="0">
                <a:latin typeface="Calibri" panose="020F0502020204030204" pitchFamily="34" charset="0"/>
                <a:ea typeface="Calibri" panose="020F0502020204030204" pitchFamily="34" charset="0"/>
                <a:cs typeface="Times New Roman" panose="02020603050405020304" pitchFamily="18" charset="0"/>
              </a:rPr>
              <a:t>income</a:t>
            </a:r>
          </a:p>
          <a:p>
            <a:pPr marL="342900" marR="0" lvl="0" indent="-342900">
              <a:lnSpc>
                <a:spcPct val="115000"/>
              </a:lnSpc>
              <a:spcBef>
                <a:spcPts val="0"/>
              </a:spcBef>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Non-apportionable (non-business) income</a:t>
            </a:r>
          </a:p>
          <a:p>
            <a:pPr marL="342900" marR="0" lvl="0" indent="-342900">
              <a:lnSpc>
                <a:spcPct val="115000"/>
              </a:lnSpc>
              <a:spcBef>
                <a:spcPts val="0"/>
              </a:spcBef>
              <a:spcAft>
                <a:spcPts val="1000"/>
              </a:spcAft>
              <a:buFont typeface="+mj-lt"/>
              <a:buAutoNum type="arabicPeriod"/>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6AF8FE67-0DF2-87E5-2C40-80F01CE96C79}"/>
              </a:ext>
            </a:extLst>
          </p:cNvPr>
          <p:cNvSpPr txBox="1">
            <a:spLocks/>
          </p:cNvSpPr>
          <p:nvPr/>
        </p:nvSpPr>
        <p:spPr>
          <a:xfrm>
            <a:off x="838200" y="1260468"/>
            <a:ext cx="9998287" cy="1391055"/>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The application of certain state tax principles—especially nexus and sourcing—in the context of a pass-through tax system is complex and the terms when applied may need to be further defined or explained in order to make their specific application clear. In addition—this is where the entity and aggregate theories of partnerships </a:t>
            </a:r>
            <a:r>
              <a:rPr lang="en-US" sz="1800" i="1" dirty="0">
                <a:latin typeface="Calibri" panose="020F0502020204030204" pitchFamily="34" charset="0"/>
                <a:ea typeface="Calibri" panose="020F0502020204030204" pitchFamily="34" charset="0"/>
                <a:cs typeface="Times New Roman" panose="02020603050405020304" pitchFamily="18" charset="0"/>
              </a:rPr>
              <a:t>may</a:t>
            </a:r>
            <a:r>
              <a:rPr lang="en-US" sz="1800" i="1" dirty="0">
                <a:effectLst/>
                <a:latin typeface="Calibri" panose="020F0502020204030204" pitchFamily="34" charset="0"/>
                <a:ea typeface="Calibri" panose="020F0502020204030204" pitchFamily="34" charset="0"/>
                <a:cs typeface="Times New Roman" panose="02020603050405020304" pitchFamily="18" charset="0"/>
              </a:rPr>
              <a:t> need to be considered and addressed.</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a:extLst>
              <a:ext uri="{FF2B5EF4-FFF2-40B4-BE49-F238E27FC236}">
                <a16:creationId xmlns:a16="http://schemas.microsoft.com/office/drawing/2014/main" id="{0FB55446-16FC-306A-06F3-8656AF436AD8}"/>
              </a:ext>
            </a:extLst>
          </p:cNvPr>
          <p:cNvSpPr>
            <a:spLocks noGrp="1"/>
          </p:cNvSpPr>
          <p:nvPr>
            <p:ph type="sldNum" sz="quarter" idx="12"/>
          </p:nvPr>
        </p:nvSpPr>
        <p:spPr/>
        <p:txBody>
          <a:bodyPr/>
          <a:lstStyle/>
          <a:p>
            <a:fld id="{3A98EE3D-8CD1-4C3F-BD1C-C98C9596463C}" type="slidenum">
              <a:rPr lang="en-US" smtClean="0"/>
              <a:t>21</a:t>
            </a:fld>
            <a:endParaRPr lang="en-US" dirty="0"/>
          </a:p>
        </p:txBody>
      </p:sp>
    </p:spTree>
    <p:extLst>
      <p:ext uri="{BB962C8B-B14F-4D97-AF65-F5344CB8AC3E}">
        <p14:creationId xmlns:p14="http://schemas.microsoft.com/office/powerpoint/2010/main" val="242134044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23405"/>
          </a:xfrm>
        </p:spPr>
        <p:txBody>
          <a:bodyPr/>
          <a:lstStyle/>
          <a:p>
            <a:r>
              <a:rPr lang="en-US" b="1" dirty="0">
                <a:solidFill>
                  <a:schemeClr val="accent1">
                    <a:lumMod val="50000"/>
                  </a:schemeClr>
                </a:solidFill>
              </a:rPr>
              <a:t>General State Income Tax Terms &amp; Concepts </a:t>
            </a:r>
          </a:p>
        </p:txBody>
      </p:sp>
      <p:sp>
        <p:nvSpPr>
          <p:cNvPr id="6" name="Content Placeholder 2">
            <a:extLst>
              <a:ext uri="{FF2B5EF4-FFF2-40B4-BE49-F238E27FC236}">
                <a16:creationId xmlns:a16="http://schemas.microsoft.com/office/drawing/2014/main" id="{6AF8FE67-0DF2-87E5-2C40-80F01CE96C79}"/>
              </a:ext>
            </a:extLst>
          </p:cNvPr>
          <p:cNvSpPr txBox="1">
            <a:spLocks/>
          </p:cNvSpPr>
          <p:nvPr/>
        </p:nvSpPr>
        <p:spPr>
          <a:xfrm>
            <a:off x="838200" y="1216925"/>
            <a:ext cx="9998287" cy="846306"/>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There are a few terms or concepts that are primarily based in the general state income tax rules or systems</a:t>
            </a:r>
            <a:r>
              <a:rPr lang="en-US" sz="1800" i="1" dirty="0">
                <a:latin typeface="Calibri" panose="020F0502020204030204" pitchFamily="34" charset="0"/>
                <a:ea typeface="Calibri" panose="020F0502020204030204" pitchFamily="34" charset="0"/>
                <a:cs typeface="Times New Roman" panose="02020603050405020304" pitchFamily="18" charset="0"/>
              </a:rPr>
              <a:t> which may be especially important in the context of partnership taxation.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48445577-5847-0A3D-E6C9-0BE80D7B563D}"/>
              </a:ext>
            </a:extLst>
          </p:cNvPr>
          <p:cNvSpPr>
            <a:spLocks noGrp="1"/>
          </p:cNvSpPr>
          <p:nvPr>
            <p:ph type="sldNum" sz="quarter" idx="12"/>
          </p:nvPr>
        </p:nvSpPr>
        <p:spPr/>
        <p:txBody>
          <a:bodyPr/>
          <a:lstStyle/>
          <a:p>
            <a:fld id="{3A98EE3D-8CD1-4C3F-BD1C-C98C9596463C}" type="slidenum">
              <a:rPr lang="en-US" smtClean="0"/>
              <a:t>22</a:t>
            </a:fld>
            <a:endParaRPr lang="en-US" dirty="0"/>
          </a:p>
        </p:txBody>
      </p:sp>
    </p:spTree>
    <p:extLst>
      <p:ext uri="{BB962C8B-B14F-4D97-AF65-F5344CB8AC3E}">
        <p14:creationId xmlns:p14="http://schemas.microsoft.com/office/powerpoint/2010/main" val="22923738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23405"/>
          </a:xfrm>
        </p:spPr>
        <p:txBody>
          <a:bodyPr/>
          <a:lstStyle/>
          <a:p>
            <a:r>
              <a:rPr lang="en-US" b="1" dirty="0">
                <a:solidFill>
                  <a:schemeClr val="accent1">
                    <a:lumMod val="50000"/>
                  </a:schemeClr>
                </a:solidFill>
              </a:rPr>
              <a:t>General State Income Tax Terms &amp; Concepts </a:t>
            </a:r>
          </a:p>
        </p:txBody>
      </p:sp>
      <p:sp>
        <p:nvSpPr>
          <p:cNvPr id="3" name="Content Placeholder 2">
            <a:extLst>
              <a:ext uri="{FF2B5EF4-FFF2-40B4-BE49-F238E27FC236}">
                <a16:creationId xmlns:a16="http://schemas.microsoft.com/office/drawing/2014/main" id="{F258EDB3-3563-0FF3-D3C5-B7C1C114B1A5}"/>
              </a:ext>
            </a:extLst>
          </p:cNvPr>
          <p:cNvSpPr>
            <a:spLocks noGrp="1"/>
          </p:cNvSpPr>
          <p:nvPr>
            <p:ph idx="1"/>
          </p:nvPr>
        </p:nvSpPr>
        <p:spPr>
          <a:xfrm>
            <a:off x="3496490" y="2386149"/>
            <a:ext cx="4558011" cy="2092333"/>
          </a:xfrm>
        </p:spPr>
        <p:txBody>
          <a:bodyPr>
            <a:normAutofit/>
          </a:bodyPr>
          <a:lstStyle/>
          <a:p>
            <a:pPr marL="342900" marR="0" lvl="0" indent="-342900">
              <a:lnSpc>
                <a:spcPct val="115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Imposition of tax</a:t>
            </a:r>
          </a:p>
          <a:p>
            <a:pPr marL="342900" marR="0" lvl="0" indent="-342900">
              <a:lnSpc>
                <a:spcPct val="115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General conformity to IRC</a:t>
            </a:r>
          </a:p>
          <a:p>
            <a:pPr marL="342900" marR="0" lvl="0" indent="-342900">
              <a:lnSpc>
                <a:spcPct val="115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Authority to require information reporting</a:t>
            </a:r>
          </a:p>
          <a:p>
            <a:pPr marL="342900" marR="0" lvl="0" indent="-342900">
              <a:lnSpc>
                <a:spcPct val="115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Authority to require withholding</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Authority to audit</a:t>
            </a:r>
          </a:p>
          <a:p>
            <a:pPr marL="0" marR="0" lvl="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12EE24CB-EFB4-91DC-B672-85031840DE59}"/>
              </a:ext>
            </a:extLst>
          </p:cNvPr>
          <p:cNvSpPr txBox="1">
            <a:spLocks/>
          </p:cNvSpPr>
          <p:nvPr/>
        </p:nvSpPr>
        <p:spPr>
          <a:xfrm>
            <a:off x="838200" y="1216925"/>
            <a:ext cx="9998287" cy="846306"/>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sz="1800" i="1" dirty="0">
                <a:effectLst/>
                <a:latin typeface="Calibri" panose="020F0502020204030204" pitchFamily="34" charset="0"/>
                <a:ea typeface="Calibri" panose="020F0502020204030204" pitchFamily="34" charset="0"/>
                <a:cs typeface="Times New Roman" panose="02020603050405020304" pitchFamily="18" charset="0"/>
              </a:rPr>
              <a:t>There are a few terms or concepts that are primarily based in the general state income tax rules or systems</a:t>
            </a:r>
            <a:r>
              <a:rPr lang="en-US" sz="1800" i="1" dirty="0">
                <a:latin typeface="Calibri" panose="020F0502020204030204" pitchFamily="34" charset="0"/>
                <a:ea typeface="Calibri" panose="020F0502020204030204" pitchFamily="34" charset="0"/>
                <a:cs typeface="Times New Roman" panose="02020603050405020304" pitchFamily="18" charset="0"/>
              </a:rPr>
              <a:t> which may be especially important in the context of partnership taxation.</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7CA221D6-4E6F-AE29-9709-BC2241375EC9}"/>
              </a:ext>
            </a:extLst>
          </p:cNvPr>
          <p:cNvSpPr>
            <a:spLocks noGrp="1"/>
          </p:cNvSpPr>
          <p:nvPr>
            <p:ph type="sldNum" sz="quarter" idx="12"/>
          </p:nvPr>
        </p:nvSpPr>
        <p:spPr/>
        <p:txBody>
          <a:bodyPr/>
          <a:lstStyle/>
          <a:p>
            <a:fld id="{3A98EE3D-8CD1-4C3F-BD1C-C98C9596463C}" type="slidenum">
              <a:rPr lang="en-US" smtClean="0"/>
              <a:t>23</a:t>
            </a:fld>
            <a:endParaRPr lang="en-US" dirty="0"/>
          </a:p>
        </p:txBody>
      </p:sp>
    </p:spTree>
    <p:extLst>
      <p:ext uri="{BB962C8B-B14F-4D97-AF65-F5344CB8AC3E}">
        <p14:creationId xmlns:p14="http://schemas.microsoft.com/office/powerpoint/2010/main" val="50463843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58239"/>
          </a:xfrm>
        </p:spPr>
        <p:txBody>
          <a:bodyPr/>
          <a:lstStyle/>
          <a:p>
            <a:r>
              <a:rPr lang="en-US" b="1" dirty="0">
                <a:solidFill>
                  <a:schemeClr val="accent1">
                    <a:lumMod val="50000"/>
                  </a:schemeClr>
                </a:solidFill>
              </a:rPr>
              <a:t>State Corporate Income Tax </a:t>
            </a:r>
          </a:p>
        </p:txBody>
      </p:sp>
      <p:sp>
        <p:nvSpPr>
          <p:cNvPr id="6" name="Content Placeholder 2">
            <a:extLst>
              <a:ext uri="{FF2B5EF4-FFF2-40B4-BE49-F238E27FC236}">
                <a16:creationId xmlns:a16="http://schemas.microsoft.com/office/drawing/2014/main" id="{6AF8FE67-0DF2-87E5-2C40-80F01CE96C79}"/>
              </a:ext>
            </a:extLst>
          </p:cNvPr>
          <p:cNvSpPr txBox="1">
            <a:spLocks/>
          </p:cNvSpPr>
          <p:nvPr/>
        </p:nvSpPr>
        <p:spPr>
          <a:xfrm>
            <a:off x="908678" y="1251759"/>
            <a:ext cx="9998287" cy="1044843"/>
          </a:xfrm>
          <a:prstGeom prst="rect">
            <a:avLst/>
          </a:prstGeom>
          <a:solidFill>
            <a:schemeClr val="tx2">
              <a:lumMod val="10000"/>
              <a:lumOff val="90000"/>
            </a:schemeClr>
          </a:solidFill>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i="1" dirty="0">
                <a:latin typeface="Calibri" panose="020F0502020204030204" pitchFamily="34" charset="0"/>
                <a:ea typeface="Calibri" panose="020F0502020204030204" pitchFamily="34" charset="0"/>
                <a:cs typeface="Times New Roman" panose="02020603050405020304" pitchFamily="18" charset="0"/>
              </a:rPr>
              <a:t>State rules for the sourcing of partnership income for corporate partners are typically found in the general rules applying income tax to corporations. It is from these rules that some important terms and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concepts are derived.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3" name="Slide Number Placeholder 2">
            <a:extLst>
              <a:ext uri="{FF2B5EF4-FFF2-40B4-BE49-F238E27FC236}">
                <a16:creationId xmlns:a16="http://schemas.microsoft.com/office/drawing/2014/main" id="{ACA34C35-B720-F115-74A2-14B5A7C1F599}"/>
              </a:ext>
            </a:extLst>
          </p:cNvPr>
          <p:cNvSpPr>
            <a:spLocks noGrp="1"/>
          </p:cNvSpPr>
          <p:nvPr>
            <p:ph type="sldNum" sz="quarter" idx="12"/>
          </p:nvPr>
        </p:nvSpPr>
        <p:spPr/>
        <p:txBody>
          <a:bodyPr/>
          <a:lstStyle/>
          <a:p>
            <a:fld id="{3A98EE3D-8CD1-4C3F-BD1C-C98C9596463C}" type="slidenum">
              <a:rPr lang="en-US" smtClean="0"/>
              <a:t>24</a:t>
            </a:fld>
            <a:endParaRPr lang="en-US" dirty="0"/>
          </a:p>
        </p:txBody>
      </p:sp>
    </p:spTree>
    <p:extLst>
      <p:ext uri="{BB962C8B-B14F-4D97-AF65-F5344CB8AC3E}">
        <p14:creationId xmlns:p14="http://schemas.microsoft.com/office/powerpoint/2010/main" val="216402406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58239"/>
          </a:xfrm>
        </p:spPr>
        <p:txBody>
          <a:bodyPr/>
          <a:lstStyle/>
          <a:p>
            <a:r>
              <a:rPr lang="en-US" b="1" dirty="0">
                <a:solidFill>
                  <a:schemeClr val="accent1">
                    <a:lumMod val="50000"/>
                  </a:schemeClr>
                </a:solidFill>
              </a:rPr>
              <a:t>State Corporate Income Tax </a:t>
            </a:r>
          </a:p>
        </p:txBody>
      </p:sp>
      <p:sp>
        <p:nvSpPr>
          <p:cNvPr id="3" name="Content Placeholder 2">
            <a:extLst>
              <a:ext uri="{FF2B5EF4-FFF2-40B4-BE49-F238E27FC236}">
                <a16:creationId xmlns:a16="http://schemas.microsoft.com/office/drawing/2014/main" id="{F258EDB3-3563-0FF3-D3C5-B7C1C114B1A5}"/>
              </a:ext>
            </a:extLst>
          </p:cNvPr>
          <p:cNvSpPr>
            <a:spLocks noGrp="1"/>
          </p:cNvSpPr>
          <p:nvPr>
            <p:ph idx="1"/>
          </p:nvPr>
        </p:nvSpPr>
        <p:spPr>
          <a:xfrm>
            <a:off x="3923402" y="2656114"/>
            <a:ext cx="3899170" cy="2950127"/>
          </a:xfrm>
        </p:spPr>
        <p:txBody>
          <a:bodyPr>
            <a:normAutofit/>
          </a:bodyPr>
          <a:lstStyle/>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Affiliation or related entities</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Separate filing</a:t>
            </a:r>
          </a:p>
          <a:p>
            <a:pPr marL="342900" marR="0" lvl="0" indent="-342900">
              <a:lnSpc>
                <a:spcPct val="115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Combined filing</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Joyce</a:t>
            </a:r>
          </a:p>
          <a:p>
            <a:pPr marL="342900" marR="0" lvl="0" indent="-342900">
              <a:lnSpc>
                <a:spcPct val="115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Finnigan</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Intercompany transactions</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Blended apportionment</a:t>
            </a:r>
          </a:p>
          <a:p>
            <a:pPr marL="0" marR="0" lvl="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Content Placeholder 2">
            <a:extLst>
              <a:ext uri="{FF2B5EF4-FFF2-40B4-BE49-F238E27FC236}">
                <a16:creationId xmlns:a16="http://schemas.microsoft.com/office/drawing/2014/main" id="{134AB4DE-33E7-3DE7-CB5D-39F5C7D9AF28}"/>
              </a:ext>
            </a:extLst>
          </p:cNvPr>
          <p:cNvSpPr txBox="1">
            <a:spLocks/>
          </p:cNvSpPr>
          <p:nvPr/>
        </p:nvSpPr>
        <p:spPr>
          <a:xfrm>
            <a:off x="908678" y="1251759"/>
            <a:ext cx="9998287" cy="1044843"/>
          </a:xfrm>
          <a:prstGeom prst="rect">
            <a:avLst/>
          </a:prstGeom>
          <a:solidFill>
            <a:schemeClr val="tx2">
              <a:lumMod val="10000"/>
              <a:lumOff val="90000"/>
            </a:schemeClr>
          </a:solidFill>
        </p:spPr>
        <p:txBody>
          <a:bodyPr vert="horz" lIns="91440" tIns="45720" rIns="91440" bIns="45720" rtlCol="0" anchor="ctr">
            <a:normAutofit fontScale="70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indent="0">
              <a:lnSpc>
                <a:spcPct val="115000"/>
              </a:lnSpc>
              <a:spcBef>
                <a:spcPts val="0"/>
              </a:spcBef>
              <a:spcAft>
                <a:spcPts val="1000"/>
              </a:spcAft>
              <a:buNone/>
            </a:pPr>
            <a:r>
              <a:rPr lang="en-US" i="1" dirty="0">
                <a:latin typeface="Calibri" panose="020F0502020204030204" pitchFamily="34" charset="0"/>
                <a:ea typeface="Calibri" panose="020F0502020204030204" pitchFamily="34" charset="0"/>
                <a:cs typeface="Times New Roman" panose="02020603050405020304" pitchFamily="18" charset="0"/>
              </a:rPr>
              <a:t>State rules for the sourcing of partnership income for corporate partners are typically found in the general rules applying income tax to corporations. It is from these rules that some important terms and </a:t>
            </a:r>
            <a:r>
              <a:rPr lang="en-US" sz="2800" i="1" dirty="0">
                <a:effectLst/>
                <a:latin typeface="Calibri" panose="020F0502020204030204" pitchFamily="34" charset="0"/>
                <a:ea typeface="Calibri" panose="020F0502020204030204" pitchFamily="34" charset="0"/>
                <a:cs typeface="Times New Roman" panose="02020603050405020304" pitchFamily="18" charset="0"/>
              </a:rPr>
              <a:t>concepts are derived.</a:t>
            </a: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Slide Number Placeholder 4">
            <a:extLst>
              <a:ext uri="{FF2B5EF4-FFF2-40B4-BE49-F238E27FC236}">
                <a16:creationId xmlns:a16="http://schemas.microsoft.com/office/drawing/2014/main" id="{F2050613-51C1-4B4D-FEA5-A3B91AC6EABC}"/>
              </a:ext>
            </a:extLst>
          </p:cNvPr>
          <p:cNvSpPr>
            <a:spLocks noGrp="1"/>
          </p:cNvSpPr>
          <p:nvPr>
            <p:ph type="sldNum" sz="quarter" idx="12"/>
          </p:nvPr>
        </p:nvSpPr>
        <p:spPr/>
        <p:txBody>
          <a:bodyPr/>
          <a:lstStyle/>
          <a:p>
            <a:fld id="{3A98EE3D-8CD1-4C3F-BD1C-C98C9596463C}" type="slidenum">
              <a:rPr lang="en-US" smtClean="0"/>
              <a:t>25</a:t>
            </a:fld>
            <a:endParaRPr lang="en-US" dirty="0"/>
          </a:p>
        </p:txBody>
      </p:sp>
    </p:spTree>
    <p:extLst>
      <p:ext uri="{BB962C8B-B14F-4D97-AF65-F5344CB8AC3E}">
        <p14:creationId xmlns:p14="http://schemas.microsoft.com/office/powerpoint/2010/main" val="89183555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80260"/>
          </a:xfrm>
        </p:spPr>
        <p:txBody>
          <a:bodyPr/>
          <a:lstStyle/>
          <a:p>
            <a:r>
              <a:rPr lang="en-US" b="1" dirty="0">
                <a:solidFill>
                  <a:schemeClr val="accent1">
                    <a:lumMod val="50000"/>
                  </a:schemeClr>
                </a:solidFill>
              </a:rPr>
              <a:t>State Individual Income Tax </a:t>
            </a:r>
          </a:p>
        </p:txBody>
      </p:sp>
      <p:sp>
        <p:nvSpPr>
          <p:cNvPr id="6" name="Content Placeholder 2">
            <a:extLst>
              <a:ext uri="{FF2B5EF4-FFF2-40B4-BE49-F238E27FC236}">
                <a16:creationId xmlns:a16="http://schemas.microsoft.com/office/drawing/2014/main" id="{6AF8FE67-0DF2-87E5-2C40-80F01CE96C79}"/>
              </a:ext>
            </a:extLst>
          </p:cNvPr>
          <p:cNvSpPr txBox="1">
            <a:spLocks/>
          </p:cNvSpPr>
          <p:nvPr/>
        </p:nvSpPr>
        <p:spPr>
          <a:xfrm>
            <a:off x="873844" y="1273781"/>
            <a:ext cx="9998287" cy="657248"/>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i="1" dirty="0"/>
              <a:t>Like the rules for corporate partners, the rules for individual partners and the related treatment of partnership income are often contained in the general state income tax rules for individuals. </a:t>
            </a:r>
          </a:p>
        </p:txBody>
      </p:sp>
      <p:sp>
        <p:nvSpPr>
          <p:cNvPr id="3" name="Slide Number Placeholder 2">
            <a:extLst>
              <a:ext uri="{FF2B5EF4-FFF2-40B4-BE49-F238E27FC236}">
                <a16:creationId xmlns:a16="http://schemas.microsoft.com/office/drawing/2014/main" id="{DAFB406C-DAB4-2123-997D-B4C078397E53}"/>
              </a:ext>
            </a:extLst>
          </p:cNvPr>
          <p:cNvSpPr>
            <a:spLocks noGrp="1"/>
          </p:cNvSpPr>
          <p:nvPr>
            <p:ph type="sldNum" sz="quarter" idx="12"/>
          </p:nvPr>
        </p:nvSpPr>
        <p:spPr/>
        <p:txBody>
          <a:bodyPr/>
          <a:lstStyle/>
          <a:p>
            <a:fld id="{3A98EE3D-8CD1-4C3F-BD1C-C98C9596463C}" type="slidenum">
              <a:rPr lang="en-US" smtClean="0"/>
              <a:t>26</a:t>
            </a:fld>
            <a:endParaRPr lang="en-US" dirty="0"/>
          </a:p>
        </p:txBody>
      </p:sp>
    </p:spTree>
    <p:extLst>
      <p:ext uri="{BB962C8B-B14F-4D97-AF65-F5344CB8AC3E}">
        <p14:creationId xmlns:p14="http://schemas.microsoft.com/office/powerpoint/2010/main" val="329652867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213D8D-B8A8-3527-9C8E-4D9CD2BFC68C}"/>
              </a:ext>
            </a:extLst>
          </p:cNvPr>
          <p:cNvSpPr>
            <a:spLocks noGrp="1"/>
          </p:cNvSpPr>
          <p:nvPr>
            <p:ph type="title"/>
          </p:nvPr>
        </p:nvSpPr>
        <p:spPr>
          <a:xfrm>
            <a:off x="838200" y="1"/>
            <a:ext cx="10515600" cy="1180260"/>
          </a:xfrm>
        </p:spPr>
        <p:txBody>
          <a:bodyPr/>
          <a:lstStyle/>
          <a:p>
            <a:r>
              <a:rPr lang="en-US" b="1" dirty="0">
                <a:solidFill>
                  <a:schemeClr val="accent1">
                    <a:lumMod val="50000"/>
                  </a:schemeClr>
                </a:solidFill>
              </a:rPr>
              <a:t>State Individual Income Tax </a:t>
            </a:r>
          </a:p>
        </p:txBody>
      </p:sp>
      <p:sp>
        <p:nvSpPr>
          <p:cNvPr id="3" name="Content Placeholder 2">
            <a:extLst>
              <a:ext uri="{FF2B5EF4-FFF2-40B4-BE49-F238E27FC236}">
                <a16:creationId xmlns:a16="http://schemas.microsoft.com/office/drawing/2014/main" id="{F258EDB3-3563-0FF3-D3C5-B7C1C114B1A5}"/>
              </a:ext>
            </a:extLst>
          </p:cNvPr>
          <p:cNvSpPr>
            <a:spLocks noGrp="1"/>
          </p:cNvSpPr>
          <p:nvPr>
            <p:ph idx="1"/>
          </p:nvPr>
        </p:nvSpPr>
        <p:spPr>
          <a:xfrm>
            <a:off x="4421342" y="2168435"/>
            <a:ext cx="2903290" cy="3047802"/>
          </a:xfrm>
        </p:spPr>
        <p:txBody>
          <a:bodyPr>
            <a:normAutofit/>
          </a:bodyPr>
          <a:lstStyle/>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Individual</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Taxable trust</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Taxable estate</a:t>
            </a:r>
          </a:p>
          <a:p>
            <a:pPr marL="342900" marR="0" lvl="0" indent="-342900">
              <a:lnSpc>
                <a:spcPct val="115000"/>
              </a:lnSpc>
              <a:spcBef>
                <a:spcPts val="0"/>
              </a:spcBef>
              <a:spcAft>
                <a:spcPts val="0"/>
              </a:spcAft>
              <a:buFont typeface="+mj-lt"/>
              <a:buAutoNum type="arabicPeriod"/>
            </a:pPr>
            <a:r>
              <a:rPr lang="en-US" sz="1800" dirty="0">
                <a:latin typeface="Calibri" panose="020F0502020204030204" pitchFamily="34" charset="0"/>
                <a:ea typeface="Calibri" panose="020F0502020204030204" pitchFamily="34" charset="0"/>
                <a:cs typeface="Times New Roman" panose="02020603050405020304" pitchFamily="18" charset="0"/>
              </a:rPr>
              <a:t>Proprietorship</a:t>
            </a: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Resident</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Nonresident</a:t>
            </a:r>
          </a:p>
          <a:p>
            <a:pPr marL="342900" marR="0" lvl="0" indent="-342900">
              <a:lnSpc>
                <a:spcPct val="115000"/>
              </a:lnSpc>
              <a:spcBef>
                <a:spcPts val="0"/>
              </a:spcBef>
              <a:spcAft>
                <a:spcPts val="0"/>
              </a:spcAft>
              <a:buFont typeface="+mj-lt"/>
              <a:buAutoNum type="arabicPeriod"/>
            </a:pPr>
            <a:r>
              <a:rPr lang="en-US" sz="1800" dirty="0">
                <a:effectLst/>
                <a:latin typeface="Calibri" panose="020F0502020204030204" pitchFamily="34" charset="0"/>
                <a:ea typeface="Calibri" panose="020F0502020204030204" pitchFamily="34" charset="0"/>
                <a:cs typeface="Times New Roman" panose="02020603050405020304" pitchFamily="18" charset="0"/>
              </a:rPr>
              <a:t>Credit for taxes paid</a:t>
            </a:r>
          </a:p>
          <a:p>
            <a:pPr marL="0" marR="0" lvl="0" indent="0">
              <a:lnSpc>
                <a:spcPct val="115000"/>
              </a:lnSpc>
              <a:spcBef>
                <a:spcPts val="0"/>
              </a:spcBef>
              <a:spcAft>
                <a:spcPts val="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6" name="Content Placeholder 2">
            <a:extLst>
              <a:ext uri="{FF2B5EF4-FFF2-40B4-BE49-F238E27FC236}">
                <a16:creationId xmlns:a16="http://schemas.microsoft.com/office/drawing/2014/main" id="{6AF8FE67-0DF2-87E5-2C40-80F01CE96C79}"/>
              </a:ext>
            </a:extLst>
          </p:cNvPr>
          <p:cNvSpPr txBox="1">
            <a:spLocks/>
          </p:cNvSpPr>
          <p:nvPr/>
        </p:nvSpPr>
        <p:spPr>
          <a:xfrm>
            <a:off x="873844" y="1273781"/>
            <a:ext cx="9998287" cy="657248"/>
          </a:xfrm>
          <a:prstGeom prst="rect">
            <a:avLst/>
          </a:prstGeom>
          <a:solidFill>
            <a:schemeClr val="tx2">
              <a:lumMod val="10000"/>
              <a:lumOff val="90000"/>
            </a:schemeClr>
          </a:solidFill>
        </p:spPr>
        <p:txBody>
          <a:bodyPr vert="horz" lIns="91440" tIns="45720" rIns="91440" bIns="45720" rtlCol="0" anchor="ct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Font typeface="Arial" panose="020B0604020202020204" pitchFamily="34" charset="0"/>
              <a:buNone/>
            </a:pPr>
            <a:r>
              <a:rPr lang="en-US" sz="1800" i="1" dirty="0"/>
              <a:t>Like the rules for corporate partners, the rules for individual partners and the related treatment of partnership income are often contained in the general state income tax rules for individuals. </a:t>
            </a:r>
          </a:p>
        </p:txBody>
      </p:sp>
      <p:sp>
        <p:nvSpPr>
          <p:cNvPr id="4" name="Slide Number Placeholder 3">
            <a:extLst>
              <a:ext uri="{FF2B5EF4-FFF2-40B4-BE49-F238E27FC236}">
                <a16:creationId xmlns:a16="http://schemas.microsoft.com/office/drawing/2014/main" id="{A6024601-2EAF-A72C-0A7F-51E1E5AF3592}"/>
              </a:ext>
            </a:extLst>
          </p:cNvPr>
          <p:cNvSpPr>
            <a:spLocks noGrp="1"/>
          </p:cNvSpPr>
          <p:nvPr>
            <p:ph type="sldNum" sz="quarter" idx="12"/>
          </p:nvPr>
        </p:nvSpPr>
        <p:spPr/>
        <p:txBody>
          <a:bodyPr/>
          <a:lstStyle/>
          <a:p>
            <a:fld id="{3A98EE3D-8CD1-4C3F-BD1C-C98C9596463C}" type="slidenum">
              <a:rPr lang="en-US" smtClean="0"/>
              <a:t>27</a:t>
            </a:fld>
            <a:endParaRPr lang="en-US" dirty="0"/>
          </a:p>
        </p:txBody>
      </p:sp>
    </p:spTree>
    <p:extLst>
      <p:ext uri="{BB962C8B-B14F-4D97-AF65-F5344CB8AC3E}">
        <p14:creationId xmlns:p14="http://schemas.microsoft.com/office/powerpoint/2010/main" val="257398913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E7468F-4BBF-3BEC-545F-B9D2DC57A218}"/>
              </a:ext>
            </a:extLst>
          </p:cNvPr>
          <p:cNvSpPr>
            <a:spLocks noGrp="1"/>
          </p:cNvSpPr>
          <p:nvPr>
            <p:ph type="title"/>
          </p:nvPr>
        </p:nvSpPr>
        <p:spPr>
          <a:xfrm>
            <a:off x="415730" y="575102"/>
            <a:ext cx="11029615" cy="600556"/>
          </a:xfrm>
        </p:spPr>
        <p:txBody>
          <a:bodyPr>
            <a:normAutofit fontScale="90000"/>
          </a:bodyPr>
          <a:lstStyle/>
          <a:p>
            <a:r>
              <a:rPr lang="en-US" dirty="0"/>
              <a:t>General Consistencies</a:t>
            </a:r>
          </a:p>
        </p:txBody>
      </p:sp>
      <p:sp>
        <p:nvSpPr>
          <p:cNvPr id="3" name="Text Placeholder 2">
            <a:extLst>
              <a:ext uri="{FF2B5EF4-FFF2-40B4-BE49-F238E27FC236}">
                <a16:creationId xmlns:a16="http://schemas.microsoft.com/office/drawing/2014/main" id="{E81BC2F1-52FF-5ABC-F4AF-275C755E3C13}"/>
              </a:ext>
            </a:extLst>
          </p:cNvPr>
          <p:cNvSpPr>
            <a:spLocks noGrp="1"/>
          </p:cNvSpPr>
          <p:nvPr>
            <p:ph type="body" idx="1"/>
          </p:nvPr>
        </p:nvSpPr>
        <p:spPr>
          <a:xfrm>
            <a:off x="581193" y="1576250"/>
            <a:ext cx="11029615" cy="3335383"/>
          </a:xfrm>
        </p:spPr>
        <p:txBody>
          <a:bodyPr>
            <a:normAutofit/>
          </a:bodyPr>
          <a:lstStyle/>
          <a:p>
            <a:pPr marL="285750" indent="-285750">
              <a:lnSpc>
                <a:spcPct val="95000"/>
              </a:lnSpc>
              <a:spcBef>
                <a:spcPts val="1200"/>
              </a:spcBef>
              <a:spcAft>
                <a:spcPts val="1800"/>
              </a:spcAft>
              <a:buFont typeface="Arial" panose="020B0604020202020204" pitchFamily="34" charset="0"/>
              <a:buChar char="•"/>
            </a:pPr>
            <a:r>
              <a:rPr lang="en-US" sz="2400" cap="none" dirty="0">
                <a:solidFill>
                  <a:schemeClr val="accent1">
                    <a:lumMod val="50000"/>
                  </a:schemeClr>
                </a:solidFill>
              </a:rPr>
              <a:t>Apportioning business income – whether earned by a corporation, partnership, or proprietorship.</a:t>
            </a:r>
          </a:p>
          <a:p>
            <a:pPr marL="285750" indent="-285750">
              <a:lnSpc>
                <a:spcPct val="95000"/>
              </a:lnSpc>
              <a:spcBef>
                <a:spcPts val="1200"/>
              </a:spcBef>
              <a:spcAft>
                <a:spcPts val="1800"/>
              </a:spcAft>
              <a:buFont typeface="Arial" panose="020B0604020202020204" pitchFamily="34" charset="0"/>
              <a:buChar char="•"/>
            </a:pPr>
            <a:r>
              <a:rPr lang="en-US" sz="2400" cap="none" dirty="0">
                <a:solidFill>
                  <a:schemeClr val="accent1">
                    <a:lumMod val="50000"/>
                  </a:schemeClr>
                </a:solidFill>
              </a:rPr>
              <a:t>Apportioning partnership business income using the factors of the entity.</a:t>
            </a:r>
          </a:p>
          <a:p>
            <a:pPr marL="285750" indent="-285750">
              <a:lnSpc>
                <a:spcPct val="95000"/>
              </a:lnSpc>
              <a:spcBef>
                <a:spcPts val="1200"/>
              </a:spcBef>
              <a:spcAft>
                <a:spcPts val="1800"/>
              </a:spcAft>
              <a:buFont typeface="Arial" panose="020B0604020202020204" pitchFamily="34" charset="0"/>
              <a:buChar char="•"/>
            </a:pPr>
            <a:r>
              <a:rPr lang="en-US" sz="2400" cap="none" dirty="0">
                <a:solidFill>
                  <a:schemeClr val="accent1">
                    <a:lumMod val="50000"/>
                  </a:schemeClr>
                </a:solidFill>
              </a:rPr>
              <a:t>Using “blended” apportionment in certain situations – adding together the income and factors of tiered partnerships or corporate partners.</a:t>
            </a:r>
            <a:endParaRPr lang="en-US" cap="none" dirty="0">
              <a:solidFill>
                <a:schemeClr val="accent1">
                  <a:lumMod val="50000"/>
                </a:schemeClr>
              </a:solidFill>
            </a:endParaRPr>
          </a:p>
        </p:txBody>
      </p:sp>
      <p:sp>
        <p:nvSpPr>
          <p:cNvPr id="4" name="Slide Number Placeholder 3">
            <a:extLst>
              <a:ext uri="{FF2B5EF4-FFF2-40B4-BE49-F238E27FC236}">
                <a16:creationId xmlns:a16="http://schemas.microsoft.com/office/drawing/2014/main" id="{BB81188D-B592-B72A-746E-6C72B8BED972}"/>
              </a:ext>
            </a:extLst>
          </p:cNvPr>
          <p:cNvSpPr>
            <a:spLocks noGrp="1"/>
          </p:cNvSpPr>
          <p:nvPr>
            <p:ph type="sldNum" sz="quarter" idx="12"/>
          </p:nvPr>
        </p:nvSpPr>
        <p:spPr/>
        <p:txBody>
          <a:bodyPr/>
          <a:lstStyle/>
          <a:p>
            <a:fld id="{3A98EE3D-8CD1-4C3F-BD1C-C98C9596463C}" type="slidenum">
              <a:rPr lang="en-US" smtClean="0"/>
              <a:t>28</a:t>
            </a:fld>
            <a:endParaRPr lang="en-US" dirty="0"/>
          </a:p>
        </p:txBody>
      </p:sp>
    </p:spTree>
    <p:extLst>
      <p:ext uri="{BB962C8B-B14F-4D97-AF65-F5344CB8AC3E}">
        <p14:creationId xmlns:p14="http://schemas.microsoft.com/office/powerpoint/2010/main" val="209716011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560E73-A7B6-7C02-AC80-108009E903C7}"/>
              </a:ext>
            </a:extLst>
          </p:cNvPr>
          <p:cNvSpPr>
            <a:spLocks noGrp="1"/>
          </p:cNvSpPr>
          <p:nvPr>
            <p:ph type="title"/>
          </p:nvPr>
        </p:nvSpPr>
        <p:spPr>
          <a:xfrm>
            <a:off x="581192" y="1073231"/>
            <a:ext cx="3219127" cy="4711539"/>
          </a:xfrm>
        </p:spPr>
        <p:txBody>
          <a:bodyPr anchor="ctr">
            <a:normAutofit/>
          </a:bodyPr>
          <a:lstStyle/>
          <a:p>
            <a:r>
              <a:rPr lang="en-US" dirty="0">
                <a:solidFill>
                  <a:schemeClr val="bg1">
                    <a:lumMod val="85000"/>
                    <a:lumOff val="15000"/>
                  </a:schemeClr>
                </a:solidFill>
              </a:rPr>
              <a:t>Thinking about next steps</a:t>
            </a:r>
          </a:p>
        </p:txBody>
      </p:sp>
      <p:sp>
        <p:nvSpPr>
          <p:cNvPr id="18" name="Rectangle 17">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3">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601200"/>
            <a:ext cx="7498616" cy="579959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525EA5D0-BC1D-1F68-9B82-3228CD49C6B2}"/>
              </a:ext>
            </a:extLst>
          </p:cNvPr>
          <p:cNvSpPr>
            <a:spLocks noGrp="1"/>
          </p:cNvSpPr>
          <p:nvPr>
            <p:ph idx="1"/>
          </p:nvPr>
        </p:nvSpPr>
        <p:spPr>
          <a:xfrm>
            <a:off x="4509655" y="1073231"/>
            <a:ext cx="6941127" cy="4711539"/>
          </a:xfrm>
        </p:spPr>
        <p:txBody>
          <a:bodyPr>
            <a:normAutofit/>
          </a:bodyPr>
          <a:lstStyle/>
          <a:p>
            <a:pPr marL="324000" lvl="1" indent="0">
              <a:buNone/>
            </a:pPr>
            <a:r>
              <a:rPr lang="en-US" sz="2400" b="1" dirty="0">
                <a:solidFill>
                  <a:srgbClr val="FFFFFF"/>
                </a:solidFill>
              </a:rPr>
              <a:t>Reviewing the research to determine if there are un-addressed issues.</a:t>
            </a:r>
          </a:p>
          <a:p>
            <a:pPr marL="324000" lvl="1" indent="0">
              <a:buNone/>
            </a:pPr>
            <a:endParaRPr lang="en-US" sz="2400" b="1" dirty="0">
              <a:solidFill>
                <a:srgbClr val="FFFFFF"/>
              </a:solidFill>
            </a:endParaRPr>
          </a:p>
          <a:p>
            <a:pPr marL="324000" lvl="1" indent="0">
              <a:buNone/>
            </a:pPr>
            <a:r>
              <a:rPr lang="en-US" sz="2400" b="1" i="1" dirty="0">
                <a:solidFill>
                  <a:srgbClr val="FFFFFF"/>
                </a:solidFill>
              </a:rPr>
              <a:t>For this, it’s necessary to review the essentials of the partnership tax system. </a:t>
            </a:r>
            <a:endParaRPr lang="en-US" sz="2000" b="1" i="1" dirty="0">
              <a:solidFill>
                <a:srgbClr val="FFFFFF"/>
              </a:solidFill>
            </a:endParaRPr>
          </a:p>
        </p:txBody>
      </p:sp>
      <p:sp>
        <p:nvSpPr>
          <p:cNvPr id="4" name="Slide Number Placeholder 3">
            <a:extLst>
              <a:ext uri="{FF2B5EF4-FFF2-40B4-BE49-F238E27FC236}">
                <a16:creationId xmlns:a16="http://schemas.microsoft.com/office/drawing/2014/main" id="{611AB8D1-4106-B1E4-72FA-4F8DBF0E8A60}"/>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a:solidFill>
                  <a:schemeClr val="bg1">
                    <a:lumMod val="75000"/>
                    <a:lumOff val="25000"/>
                  </a:schemeClr>
                </a:solidFill>
              </a:rPr>
              <a:pPr>
                <a:spcAft>
                  <a:spcPts val="600"/>
                </a:spcAft>
              </a:pPr>
              <a:t>29</a:t>
            </a:fld>
            <a:endParaRPr lang="en-US">
              <a:solidFill>
                <a:schemeClr val="bg1">
                  <a:lumMod val="75000"/>
                  <a:lumOff val="25000"/>
                </a:schemeClr>
              </a:solidFill>
            </a:endParaRPr>
          </a:p>
        </p:txBody>
      </p:sp>
    </p:spTree>
    <p:extLst>
      <p:ext uri="{BB962C8B-B14F-4D97-AF65-F5344CB8AC3E}">
        <p14:creationId xmlns:p14="http://schemas.microsoft.com/office/powerpoint/2010/main" val="955356552"/>
      </p:ext>
    </p:extLst>
  </p:cSld>
  <p:clrMapOvr>
    <a:overrideClrMapping bg1="dk1" tx1="lt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C87BC-131C-7A4C-2297-BB6A31BF5138}"/>
              </a:ext>
            </a:extLst>
          </p:cNvPr>
          <p:cNvSpPr>
            <a:spLocks noGrp="1"/>
          </p:cNvSpPr>
          <p:nvPr>
            <p:ph type="title"/>
          </p:nvPr>
        </p:nvSpPr>
        <p:spPr>
          <a:xfrm>
            <a:off x="581192" y="702156"/>
            <a:ext cx="11029616" cy="637117"/>
          </a:xfrm>
        </p:spPr>
        <p:txBody>
          <a:bodyPr/>
          <a:lstStyle/>
          <a:p>
            <a:r>
              <a:rPr lang="en-US" dirty="0"/>
              <a:t>Work To date</a:t>
            </a:r>
          </a:p>
        </p:txBody>
      </p:sp>
      <p:sp>
        <p:nvSpPr>
          <p:cNvPr id="3" name="Content Placeholder 2">
            <a:extLst>
              <a:ext uri="{FF2B5EF4-FFF2-40B4-BE49-F238E27FC236}">
                <a16:creationId xmlns:a16="http://schemas.microsoft.com/office/drawing/2014/main" id="{E7359F15-F3F3-0334-A98C-970192C5A95D}"/>
              </a:ext>
            </a:extLst>
          </p:cNvPr>
          <p:cNvSpPr>
            <a:spLocks noGrp="1"/>
          </p:cNvSpPr>
          <p:nvPr>
            <p:ph idx="1"/>
          </p:nvPr>
        </p:nvSpPr>
        <p:spPr>
          <a:xfrm>
            <a:off x="3709554" y="1667164"/>
            <a:ext cx="4097580" cy="4756750"/>
          </a:xfrm>
        </p:spPr>
        <p:txBody>
          <a:bodyPr anchor="t">
            <a:normAutofit/>
          </a:bodyPr>
          <a:lstStyle/>
          <a:p>
            <a:pPr marL="0" indent="0">
              <a:buNone/>
            </a:pPr>
            <a:r>
              <a:rPr lang="en-US" sz="2000" b="1" dirty="0"/>
              <a:t>Sourcing of Income from</a:t>
            </a:r>
            <a:br>
              <a:rPr lang="en-US" sz="2000" b="1" dirty="0"/>
            </a:br>
            <a:r>
              <a:rPr lang="en-US" sz="2000" b="1" dirty="0"/>
              <a:t>Investment Partnerships</a:t>
            </a:r>
          </a:p>
          <a:p>
            <a:r>
              <a:rPr lang="en-US" sz="1600" dirty="0"/>
              <a:t>White Paper and Draft Model – </a:t>
            </a:r>
          </a:p>
          <a:p>
            <a:pPr lvl="1"/>
            <a:r>
              <a:rPr lang="en-US" sz="1600" dirty="0"/>
              <a:t>If the partnership meets the definition of an investment partnership,</a:t>
            </a:r>
          </a:p>
          <a:p>
            <a:pPr lvl="1"/>
            <a:r>
              <a:rPr lang="en-US" sz="1600" dirty="0"/>
              <a:t>Then nonresident partners not involved in the partnership activities would source that partnership’s income by looking through to the underlying assets and activities.</a:t>
            </a:r>
          </a:p>
          <a:p>
            <a:pPr marL="324000" lvl="1" indent="0">
              <a:buNone/>
            </a:pPr>
            <a:endParaRPr lang="en-US" sz="1900" dirty="0"/>
          </a:p>
        </p:txBody>
      </p:sp>
      <p:sp>
        <p:nvSpPr>
          <p:cNvPr id="4" name="Slide Number Placeholder 3">
            <a:extLst>
              <a:ext uri="{FF2B5EF4-FFF2-40B4-BE49-F238E27FC236}">
                <a16:creationId xmlns:a16="http://schemas.microsoft.com/office/drawing/2014/main" id="{D738443E-010D-50B8-90DC-84C258B9941F}"/>
              </a:ext>
            </a:extLst>
          </p:cNvPr>
          <p:cNvSpPr>
            <a:spLocks noGrp="1"/>
          </p:cNvSpPr>
          <p:nvPr>
            <p:ph type="sldNum" sz="quarter" idx="12"/>
          </p:nvPr>
        </p:nvSpPr>
        <p:spPr/>
        <p:txBody>
          <a:bodyPr/>
          <a:lstStyle/>
          <a:p>
            <a:fld id="{3A98EE3D-8CD1-4C3F-BD1C-C98C9596463C}" type="slidenum">
              <a:rPr lang="en-US" smtClean="0"/>
              <a:t>3</a:t>
            </a:fld>
            <a:endParaRPr lang="en-US" dirty="0"/>
          </a:p>
        </p:txBody>
      </p:sp>
      <p:sp>
        <p:nvSpPr>
          <p:cNvPr id="5" name="Content Placeholder 2">
            <a:extLst>
              <a:ext uri="{FF2B5EF4-FFF2-40B4-BE49-F238E27FC236}">
                <a16:creationId xmlns:a16="http://schemas.microsoft.com/office/drawing/2014/main" id="{528533D7-A843-13DA-5BCB-129FAB86DD1A}"/>
              </a:ext>
            </a:extLst>
          </p:cNvPr>
          <p:cNvSpPr txBox="1">
            <a:spLocks/>
          </p:cNvSpPr>
          <p:nvPr/>
        </p:nvSpPr>
        <p:spPr>
          <a:xfrm>
            <a:off x="7827916" y="1667164"/>
            <a:ext cx="3893028" cy="4204718"/>
          </a:xfrm>
          <a:prstGeom prst="rect">
            <a:avLst/>
          </a:prstGeom>
        </p:spPr>
        <p:txBody>
          <a:bodyPr vert="horz" lIns="91440" tIns="45720" rIns="91440" bIns="45720" rtlCol="0" anchor="t">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2000" b="1" dirty="0"/>
              <a:t>Sourcing of Guaranteed Payments for Services</a:t>
            </a:r>
          </a:p>
          <a:p>
            <a:r>
              <a:rPr lang="en-US" sz="1600" dirty="0"/>
              <a:t>White Paper and Draft Model –</a:t>
            </a:r>
          </a:p>
          <a:p>
            <a:pPr lvl="1"/>
            <a:r>
              <a:rPr lang="en-US" sz="1600" dirty="0"/>
              <a:t>Guaranteed payments for services are sourced in the </a:t>
            </a:r>
            <a:br>
              <a:rPr lang="en-US" sz="1600" dirty="0"/>
            </a:br>
            <a:r>
              <a:rPr lang="en-US" sz="1600" dirty="0"/>
              <a:t>same way as distributive share.</a:t>
            </a:r>
          </a:p>
          <a:p>
            <a:pPr lvl="1"/>
            <a:r>
              <a:rPr lang="en-US" sz="1600" dirty="0"/>
              <a:t>A credit for tax paid is provided </a:t>
            </a:r>
            <a:br>
              <a:rPr lang="en-US" sz="1600" dirty="0"/>
            </a:br>
            <a:r>
              <a:rPr lang="en-US" sz="1600" dirty="0"/>
              <a:t>if a resident is subject to tax in another state on the basis of where services are performed.</a:t>
            </a:r>
          </a:p>
        </p:txBody>
      </p:sp>
      <p:sp>
        <p:nvSpPr>
          <p:cNvPr id="7" name="Content Placeholder 2">
            <a:extLst>
              <a:ext uri="{FF2B5EF4-FFF2-40B4-BE49-F238E27FC236}">
                <a16:creationId xmlns:a16="http://schemas.microsoft.com/office/drawing/2014/main" id="{ACABFF19-4A2E-535C-1E04-B5FF30519995}"/>
              </a:ext>
            </a:extLst>
          </p:cNvPr>
          <p:cNvSpPr txBox="1">
            <a:spLocks/>
          </p:cNvSpPr>
          <p:nvPr/>
        </p:nvSpPr>
        <p:spPr>
          <a:xfrm>
            <a:off x="581193" y="1667164"/>
            <a:ext cx="2919654" cy="4855556"/>
          </a:xfrm>
          <a:prstGeom prst="rect">
            <a:avLst/>
          </a:prstGeom>
          <a:ln w="38100">
            <a:solidFill>
              <a:schemeClr val="accent1"/>
            </a:solidFill>
          </a:ln>
        </p:spPr>
        <p:txBody>
          <a:bodyPr vert="horz" lIns="91440" tIns="45720" rIns="91440" bIns="45720" rtlCol="0" anchor="t">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1900" b="1" dirty="0"/>
              <a:t>Issue Outline</a:t>
            </a:r>
          </a:p>
          <a:p>
            <a:r>
              <a:rPr lang="en-US" sz="1600" dirty="0"/>
              <a:t>Comprehensive list of the state tax issues raised by the pass-through tax system that states must address including:</a:t>
            </a:r>
          </a:p>
          <a:p>
            <a:pPr lvl="1">
              <a:spcAft>
                <a:spcPts val="0"/>
              </a:spcAft>
            </a:pPr>
            <a:r>
              <a:rPr lang="en-US" sz="1600" dirty="0"/>
              <a:t>Nexus</a:t>
            </a:r>
          </a:p>
          <a:p>
            <a:pPr lvl="1">
              <a:spcAft>
                <a:spcPts val="0"/>
              </a:spcAft>
            </a:pPr>
            <a:r>
              <a:rPr lang="en-US" sz="1600" dirty="0"/>
              <a:t>Tax base .</a:t>
            </a:r>
          </a:p>
          <a:p>
            <a:pPr lvl="1">
              <a:spcAft>
                <a:spcPts val="0"/>
              </a:spcAft>
            </a:pPr>
            <a:r>
              <a:rPr lang="en-US" sz="1600" dirty="0"/>
              <a:t>Sourcing</a:t>
            </a:r>
          </a:p>
          <a:p>
            <a:pPr lvl="1">
              <a:spcAft>
                <a:spcPts val="0"/>
              </a:spcAft>
            </a:pPr>
            <a:r>
              <a:rPr lang="en-US" sz="1600" dirty="0"/>
              <a:t>Administrative</a:t>
            </a:r>
          </a:p>
          <a:p>
            <a:pPr lvl="1">
              <a:spcAft>
                <a:spcPts val="0"/>
              </a:spcAft>
            </a:pPr>
            <a:r>
              <a:rPr lang="en-US" sz="1600" dirty="0"/>
              <a:t>Etc.</a:t>
            </a:r>
          </a:p>
          <a:p>
            <a:endParaRPr lang="en-US" sz="1900" dirty="0"/>
          </a:p>
          <a:p>
            <a:pPr marL="324000" lvl="1" indent="0">
              <a:buFont typeface="Wingdings 2" panose="05020102010507070707" pitchFamily="18" charset="2"/>
              <a:buNone/>
            </a:pPr>
            <a:endParaRPr lang="en-US" sz="1900" dirty="0"/>
          </a:p>
        </p:txBody>
      </p:sp>
    </p:spTree>
    <p:extLst>
      <p:ext uri="{BB962C8B-B14F-4D97-AF65-F5344CB8AC3E}">
        <p14:creationId xmlns:p14="http://schemas.microsoft.com/office/powerpoint/2010/main" val="342763498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534935" y="1140822"/>
            <a:ext cx="6725899" cy="5477691"/>
          </a:xfrm>
        </p:spPr>
        <p:txBody>
          <a:bodyPr anchor="t">
            <a:normAutofit/>
          </a:bodyPr>
          <a:lstStyle/>
          <a:p>
            <a:pPr marL="514350" indent="-514350">
              <a:spcAft>
                <a:spcPts val="2400"/>
              </a:spcAft>
              <a:buFont typeface="+mj-lt"/>
              <a:buAutoNum type="arabicPeriod"/>
            </a:pPr>
            <a:r>
              <a:rPr lang="en-US" b="1" u="sng" dirty="0"/>
              <a:t>Diversity of Partners</a:t>
            </a:r>
            <a:r>
              <a:rPr lang="en-US" dirty="0"/>
              <a:t> – </a:t>
            </a:r>
            <a:br>
              <a:rPr lang="en-US" dirty="0"/>
            </a:br>
            <a:r>
              <a:rPr lang="en-US" dirty="0"/>
              <a:t>Partners can be individuals, corporations, trusts, governments, or other pass-throughs.</a:t>
            </a:r>
          </a:p>
        </p:txBody>
      </p:sp>
      <p:sp>
        <p:nvSpPr>
          <p:cNvPr id="4" name="Slide Number Placeholder 3">
            <a:extLst>
              <a:ext uri="{FF2B5EF4-FFF2-40B4-BE49-F238E27FC236}">
                <a16:creationId xmlns:a16="http://schemas.microsoft.com/office/drawing/2014/main" id="{A64F3552-8267-0BF2-BAE8-AAAF5E7C9337}"/>
              </a:ext>
            </a:extLst>
          </p:cNvPr>
          <p:cNvSpPr>
            <a:spLocks noGrp="1"/>
          </p:cNvSpPr>
          <p:nvPr>
            <p:ph type="sldNum" sz="quarter" idx="12"/>
          </p:nvPr>
        </p:nvSpPr>
        <p:spPr/>
        <p:txBody>
          <a:bodyPr/>
          <a:lstStyle/>
          <a:p>
            <a:fld id="{3A98EE3D-8CD1-4C3F-BD1C-C98C9596463C}" type="slidenum">
              <a:rPr lang="en-US" smtClean="0"/>
              <a:t>30</a:t>
            </a:fld>
            <a:endParaRPr lang="en-US" dirty="0"/>
          </a:p>
        </p:txBody>
      </p:sp>
    </p:spTree>
    <p:extLst>
      <p:ext uri="{BB962C8B-B14F-4D97-AF65-F5344CB8AC3E}">
        <p14:creationId xmlns:p14="http://schemas.microsoft.com/office/powerpoint/2010/main" val="11494398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534935" y="1140822"/>
            <a:ext cx="6725899" cy="5477691"/>
          </a:xfrm>
        </p:spPr>
        <p:txBody>
          <a:bodyPr anchor="t">
            <a:normAutofit/>
          </a:bodyPr>
          <a:lstStyle/>
          <a:p>
            <a:pPr marL="514350" indent="-514350">
              <a:spcAft>
                <a:spcPts val="2400"/>
              </a:spcAft>
              <a:buFont typeface="+mj-lt"/>
              <a:buAutoNum type="arabicPeriod"/>
            </a:pPr>
            <a:r>
              <a:rPr lang="en-US" b="1" u="sng" dirty="0"/>
              <a:t>Diversity of Partners</a:t>
            </a:r>
            <a:r>
              <a:rPr lang="en-US" dirty="0"/>
              <a:t> – </a:t>
            </a:r>
            <a:br>
              <a:rPr lang="en-US" dirty="0"/>
            </a:br>
            <a:r>
              <a:rPr lang="en-US" dirty="0"/>
              <a:t>Partners can be individuals, corporations, trusts, governments, or other pass-throughs.</a:t>
            </a:r>
          </a:p>
          <a:p>
            <a:pPr marL="514350" indent="-514350">
              <a:spcAft>
                <a:spcPts val="2400"/>
              </a:spcAft>
              <a:buFont typeface="+mj-lt"/>
              <a:buAutoNum type="arabicPeriod"/>
            </a:pPr>
            <a:r>
              <a:rPr lang="en-US" b="1" u="sng" dirty="0"/>
              <a:t>Unlimited Number of Partners &amp; Tiers</a:t>
            </a:r>
            <a:r>
              <a:rPr lang="en-US" dirty="0"/>
              <a:t> – </a:t>
            </a:r>
            <a:br>
              <a:rPr lang="en-US" dirty="0"/>
            </a:br>
            <a:r>
              <a:rPr lang="en-US" dirty="0"/>
              <a:t>There is no limit on the number of partners or tiers partnership structures can have.</a:t>
            </a:r>
          </a:p>
        </p:txBody>
      </p:sp>
      <p:sp>
        <p:nvSpPr>
          <p:cNvPr id="4" name="Slide Number Placeholder 3">
            <a:extLst>
              <a:ext uri="{FF2B5EF4-FFF2-40B4-BE49-F238E27FC236}">
                <a16:creationId xmlns:a16="http://schemas.microsoft.com/office/drawing/2014/main" id="{4577E37E-1B67-22B1-7511-C9AF4BFD3124}"/>
              </a:ext>
            </a:extLst>
          </p:cNvPr>
          <p:cNvSpPr>
            <a:spLocks noGrp="1"/>
          </p:cNvSpPr>
          <p:nvPr>
            <p:ph type="sldNum" sz="quarter" idx="12"/>
          </p:nvPr>
        </p:nvSpPr>
        <p:spPr/>
        <p:txBody>
          <a:bodyPr/>
          <a:lstStyle/>
          <a:p>
            <a:fld id="{3A98EE3D-8CD1-4C3F-BD1C-C98C9596463C}" type="slidenum">
              <a:rPr lang="en-US" smtClean="0"/>
              <a:t>31</a:t>
            </a:fld>
            <a:endParaRPr lang="en-US" dirty="0"/>
          </a:p>
        </p:txBody>
      </p:sp>
    </p:spTree>
    <p:extLst>
      <p:ext uri="{BB962C8B-B14F-4D97-AF65-F5344CB8AC3E}">
        <p14:creationId xmlns:p14="http://schemas.microsoft.com/office/powerpoint/2010/main" val="342150747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534935" y="1140822"/>
            <a:ext cx="6725899" cy="5477691"/>
          </a:xfrm>
        </p:spPr>
        <p:txBody>
          <a:bodyPr anchor="t">
            <a:normAutofit/>
          </a:bodyPr>
          <a:lstStyle/>
          <a:p>
            <a:pPr marL="514350" indent="-514350">
              <a:spcAft>
                <a:spcPts val="2400"/>
              </a:spcAft>
              <a:buFont typeface="+mj-lt"/>
              <a:buAutoNum type="arabicPeriod"/>
            </a:pPr>
            <a:r>
              <a:rPr lang="en-US" b="1" u="sng" dirty="0"/>
              <a:t>Diversity of Partners</a:t>
            </a:r>
            <a:r>
              <a:rPr lang="en-US" dirty="0"/>
              <a:t> – </a:t>
            </a:r>
            <a:br>
              <a:rPr lang="en-US" dirty="0"/>
            </a:br>
            <a:r>
              <a:rPr lang="en-US" dirty="0"/>
              <a:t>Partners can be individuals, corporations, trusts, governments, or other pass-throughs.</a:t>
            </a:r>
          </a:p>
          <a:p>
            <a:pPr marL="514350" indent="-514350">
              <a:spcAft>
                <a:spcPts val="2400"/>
              </a:spcAft>
              <a:buFont typeface="+mj-lt"/>
              <a:buAutoNum type="arabicPeriod"/>
            </a:pPr>
            <a:r>
              <a:rPr lang="en-US" b="1" u="sng" dirty="0"/>
              <a:t>Unlimited Number of Partners &amp; Tiers</a:t>
            </a:r>
            <a:r>
              <a:rPr lang="en-US" dirty="0"/>
              <a:t> – </a:t>
            </a:r>
            <a:br>
              <a:rPr lang="en-US" dirty="0"/>
            </a:br>
            <a:r>
              <a:rPr lang="en-US" dirty="0"/>
              <a:t>There is no limit on the number of partners or tiers partnership structures can have.</a:t>
            </a:r>
          </a:p>
          <a:p>
            <a:pPr marL="514350" indent="-514350">
              <a:spcAft>
                <a:spcPts val="2400"/>
              </a:spcAft>
              <a:buFont typeface="+mj-lt"/>
              <a:buAutoNum type="arabicPeriod"/>
            </a:pPr>
            <a:r>
              <a:rPr lang="en-US" b="1" u="sng" dirty="0"/>
              <a:t>Different Roles of Partners</a:t>
            </a:r>
            <a:r>
              <a:rPr lang="en-US" dirty="0"/>
              <a:t> – </a:t>
            </a:r>
            <a:br>
              <a:rPr lang="en-US" dirty="0"/>
            </a:br>
            <a:r>
              <a:rPr lang="en-US" dirty="0"/>
              <a:t>Partners can be active or passive—regardless of their share of the partnership capital or income. </a:t>
            </a:r>
          </a:p>
        </p:txBody>
      </p:sp>
      <p:sp>
        <p:nvSpPr>
          <p:cNvPr id="4" name="Slide Number Placeholder 3">
            <a:extLst>
              <a:ext uri="{FF2B5EF4-FFF2-40B4-BE49-F238E27FC236}">
                <a16:creationId xmlns:a16="http://schemas.microsoft.com/office/drawing/2014/main" id="{8F3F571F-A617-4B3F-319E-D7B3755385E0}"/>
              </a:ext>
            </a:extLst>
          </p:cNvPr>
          <p:cNvSpPr>
            <a:spLocks noGrp="1"/>
          </p:cNvSpPr>
          <p:nvPr>
            <p:ph type="sldNum" sz="quarter" idx="12"/>
          </p:nvPr>
        </p:nvSpPr>
        <p:spPr/>
        <p:txBody>
          <a:bodyPr/>
          <a:lstStyle/>
          <a:p>
            <a:fld id="{3A98EE3D-8CD1-4C3F-BD1C-C98C9596463C}" type="slidenum">
              <a:rPr lang="en-US" smtClean="0"/>
              <a:t>32</a:t>
            </a:fld>
            <a:endParaRPr lang="en-US" dirty="0"/>
          </a:p>
        </p:txBody>
      </p:sp>
    </p:spTree>
    <p:extLst>
      <p:ext uri="{BB962C8B-B14F-4D97-AF65-F5344CB8AC3E}">
        <p14:creationId xmlns:p14="http://schemas.microsoft.com/office/powerpoint/2010/main" val="97431028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6" name="Rectangle 5">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7" name="Rectangle 1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534935" y="1140822"/>
            <a:ext cx="6725899" cy="5477691"/>
          </a:xfrm>
        </p:spPr>
        <p:txBody>
          <a:bodyPr anchor="t">
            <a:normAutofit/>
          </a:bodyPr>
          <a:lstStyle/>
          <a:p>
            <a:pPr marL="514350" indent="-514350">
              <a:spcAft>
                <a:spcPts val="2400"/>
              </a:spcAft>
              <a:buFont typeface="+mj-lt"/>
              <a:buAutoNum type="arabicPeriod"/>
            </a:pPr>
            <a:r>
              <a:rPr lang="en-US" b="1" u="sng" dirty="0"/>
              <a:t>Diversity of Partners</a:t>
            </a:r>
            <a:r>
              <a:rPr lang="en-US" dirty="0"/>
              <a:t> – </a:t>
            </a:r>
            <a:br>
              <a:rPr lang="en-US" dirty="0"/>
            </a:br>
            <a:r>
              <a:rPr lang="en-US" dirty="0"/>
              <a:t>Partners can be individuals, corporations, trusts, governments, or other pass-throughs.</a:t>
            </a:r>
          </a:p>
          <a:p>
            <a:pPr marL="514350" indent="-514350">
              <a:spcAft>
                <a:spcPts val="2400"/>
              </a:spcAft>
              <a:buFont typeface="+mj-lt"/>
              <a:buAutoNum type="arabicPeriod"/>
            </a:pPr>
            <a:r>
              <a:rPr lang="en-US" b="1" u="sng" dirty="0"/>
              <a:t>Unlimited Number of Partners &amp; Tiers</a:t>
            </a:r>
            <a:r>
              <a:rPr lang="en-US" dirty="0"/>
              <a:t> – </a:t>
            </a:r>
            <a:br>
              <a:rPr lang="en-US" dirty="0"/>
            </a:br>
            <a:r>
              <a:rPr lang="en-US" dirty="0"/>
              <a:t>There is no limit on the number of partners or tiers partnership structures can have.</a:t>
            </a:r>
          </a:p>
          <a:p>
            <a:pPr marL="514350" indent="-514350">
              <a:spcAft>
                <a:spcPts val="2400"/>
              </a:spcAft>
              <a:buFont typeface="+mj-lt"/>
              <a:buAutoNum type="arabicPeriod"/>
            </a:pPr>
            <a:r>
              <a:rPr lang="en-US" b="1" u="sng" dirty="0"/>
              <a:t>Different Roles of Partners</a:t>
            </a:r>
            <a:r>
              <a:rPr lang="en-US" dirty="0"/>
              <a:t> – </a:t>
            </a:r>
            <a:br>
              <a:rPr lang="en-US" dirty="0"/>
            </a:br>
            <a:r>
              <a:rPr lang="en-US" dirty="0"/>
              <a:t>Partners can be active or passive—regardless of their share of the partnership capital or income. </a:t>
            </a:r>
          </a:p>
          <a:p>
            <a:pPr marL="514350" indent="-514350">
              <a:spcAft>
                <a:spcPts val="2400"/>
              </a:spcAft>
              <a:buFont typeface="+mj-lt"/>
              <a:buAutoNum type="arabicPeriod"/>
            </a:pPr>
            <a:r>
              <a:rPr lang="en-US" b="1" u="sng" dirty="0"/>
              <a:t>Two Kinds of Partner Interests</a:t>
            </a:r>
            <a:r>
              <a:rPr lang="en-US" dirty="0"/>
              <a:t> – </a:t>
            </a:r>
            <a:br>
              <a:rPr lang="en-US" dirty="0"/>
            </a:br>
            <a:r>
              <a:rPr lang="en-US" dirty="0"/>
              <a:t>Partners can hold capital interests or profits interests (or both).</a:t>
            </a:r>
          </a:p>
        </p:txBody>
      </p:sp>
      <p:sp>
        <p:nvSpPr>
          <p:cNvPr id="4" name="Slide Number Placeholder 3">
            <a:extLst>
              <a:ext uri="{FF2B5EF4-FFF2-40B4-BE49-F238E27FC236}">
                <a16:creationId xmlns:a16="http://schemas.microsoft.com/office/drawing/2014/main" id="{77DB3534-F0AB-DCDB-5405-26FA9BD759CF}"/>
              </a:ext>
            </a:extLst>
          </p:cNvPr>
          <p:cNvSpPr>
            <a:spLocks noGrp="1"/>
          </p:cNvSpPr>
          <p:nvPr>
            <p:ph type="sldNum" sz="quarter" idx="12"/>
          </p:nvPr>
        </p:nvSpPr>
        <p:spPr/>
        <p:txBody>
          <a:bodyPr/>
          <a:lstStyle/>
          <a:p>
            <a:fld id="{3A98EE3D-8CD1-4C3F-BD1C-C98C9596463C}" type="slidenum">
              <a:rPr lang="en-US" smtClean="0"/>
              <a:t>33</a:t>
            </a:fld>
            <a:endParaRPr lang="en-US" dirty="0"/>
          </a:p>
        </p:txBody>
      </p:sp>
    </p:spTree>
    <p:extLst>
      <p:ext uri="{BB962C8B-B14F-4D97-AF65-F5344CB8AC3E}">
        <p14:creationId xmlns:p14="http://schemas.microsoft.com/office/powerpoint/2010/main" val="1463848811"/>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TaxationTax</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474469" y="1184366"/>
            <a:ext cx="6786366" cy="4674434"/>
          </a:xfrm>
        </p:spPr>
        <p:txBody>
          <a:bodyPr anchor="t">
            <a:normAutofit/>
          </a:bodyPr>
          <a:lstStyle/>
          <a:p>
            <a:pPr marL="640080" indent="-571500">
              <a:spcAft>
                <a:spcPts val="2400"/>
              </a:spcAft>
              <a:buFont typeface="+mj-lt"/>
              <a:buAutoNum type="arabicPeriod" startAt="5"/>
            </a:pPr>
            <a:r>
              <a:rPr lang="en-US" b="1" u="sng" dirty="0"/>
              <a:t>Nonrecognition of Contributions &amp; Distributions</a:t>
            </a:r>
            <a:r>
              <a:rPr lang="en-US" b="1" dirty="0"/>
              <a:t> </a:t>
            </a:r>
            <a:r>
              <a:rPr lang="en-US" dirty="0"/>
              <a:t>– </a:t>
            </a:r>
            <a:br>
              <a:rPr lang="en-US" dirty="0"/>
            </a:br>
            <a:r>
              <a:rPr lang="en-US" dirty="0"/>
              <a:t>Partners do not pay tax on cash or assets contributed to or distributed from the partnership (with certain basic limitations). </a:t>
            </a:r>
          </a:p>
          <a:p>
            <a:pPr marL="514350" indent="-514350">
              <a:spcAft>
                <a:spcPts val="1800"/>
              </a:spcAft>
              <a:buFont typeface="+mj-lt"/>
              <a:buAutoNum type="arabicPeriod" startAt="5"/>
            </a:pPr>
            <a:endParaRPr lang="en-US" dirty="0"/>
          </a:p>
        </p:txBody>
      </p:sp>
      <p:sp>
        <p:nvSpPr>
          <p:cNvPr id="4" name="Slide Number Placeholder 3">
            <a:extLst>
              <a:ext uri="{FF2B5EF4-FFF2-40B4-BE49-F238E27FC236}">
                <a16:creationId xmlns:a16="http://schemas.microsoft.com/office/drawing/2014/main" id="{2625917B-057E-E7D9-C73D-47C3BFB9E30E}"/>
              </a:ext>
            </a:extLst>
          </p:cNvPr>
          <p:cNvSpPr>
            <a:spLocks noGrp="1"/>
          </p:cNvSpPr>
          <p:nvPr>
            <p:ph type="sldNum" sz="quarter" idx="12"/>
          </p:nvPr>
        </p:nvSpPr>
        <p:spPr/>
        <p:txBody>
          <a:bodyPr/>
          <a:lstStyle/>
          <a:p>
            <a:fld id="{3A98EE3D-8CD1-4C3F-BD1C-C98C9596463C}" type="slidenum">
              <a:rPr lang="en-US" smtClean="0"/>
              <a:t>34</a:t>
            </a:fld>
            <a:endParaRPr lang="en-US" dirty="0"/>
          </a:p>
        </p:txBody>
      </p:sp>
    </p:spTree>
    <p:extLst>
      <p:ext uri="{BB962C8B-B14F-4D97-AF65-F5344CB8AC3E}">
        <p14:creationId xmlns:p14="http://schemas.microsoft.com/office/powerpoint/2010/main" val="219866977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TaxationTax</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474469" y="1184366"/>
            <a:ext cx="6786366" cy="4674434"/>
          </a:xfrm>
        </p:spPr>
        <p:txBody>
          <a:bodyPr anchor="t">
            <a:normAutofit/>
          </a:bodyPr>
          <a:lstStyle/>
          <a:p>
            <a:pPr marL="640080" indent="-571500">
              <a:spcAft>
                <a:spcPts val="2400"/>
              </a:spcAft>
              <a:buFont typeface="+mj-lt"/>
              <a:buAutoNum type="arabicPeriod" startAt="5"/>
            </a:pPr>
            <a:r>
              <a:rPr lang="en-US" b="1" u="sng" dirty="0"/>
              <a:t>Nonrecognition of Contributions &amp; Distributions</a:t>
            </a:r>
            <a:r>
              <a:rPr lang="en-US" b="1" dirty="0"/>
              <a:t> </a:t>
            </a:r>
            <a:r>
              <a:rPr lang="en-US" dirty="0"/>
              <a:t>– </a:t>
            </a:r>
            <a:br>
              <a:rPr lang="en-US" dirty="0"/>
            </a:br>
            <a:r>
              <a:rPr lang="en-US" dirty="0"/>
              <a:t>Partners do not pay tax on cash or assets contributed to or distributed from the partnership (with certain basic limitations). </a:t>
            </a:r>
          </a:p>
          <a:p>
            <a:pPr marL="640080" indent="-514350">
              <a:spcAft>
                <a:spcPts val="2400"/>
              </a:spcAft>
              <a:buFont typeface="+mj-lt"/>
              <a:buAutoNum type="arabicPeriod" startAt="5"/>
            </a:pPr>
            <a:r>
              <a:rPr lang="en-US" b="1" u="sng" dirty="0"/>
              <a:t>Taxable Distributive Share</a:t>
            </a:r>
            <a:r>
              <a:rPr lang="en-US" b="1" dirty="0"/>
              <a:t> </a:t>
            </a:r>
            <a:r>
              <a:rPr lang="en-US" dirty="0"/>
              <a:t>– </a:t>
            </a:r>
            <a:br>
              <a:rPr lang="en-US" dirty="0"/>
            </a:br>
            <a:r>
              <a:rPr lang="en-US" dirty="0"/>
              <a:t>Partners are taxed on distributive share of items of partnership income, expense, gain, and loss, regardless of any distributions.</a:t>
            </a:r>
          </a:p>
          <a:p>
            <a:pPr marL="514350" indent="-514350">
              <a:spcAft>
                <a:spcPts val="1800"/>
              </a:spcAft>
              <a:buFont typeface="+mj-lt"/>
              <a:buAutoNum type="arabicPeriod" startAt="5"/>
            </a:pPr>
            <a:endParaRPr lang="en-US" dirty="0"/>
          </a:p>
        </p:txBody>
      </p:sp>
      <p:sp>
        <p:nvSpPr>
          <p:cNvPr id="4" name="Slide Number Placeholder 3">
            <a:extLst>
              <a:ext uri="{FF2B5EF4-FFF2-40B4-BE49-F238E27FC236}">
                <a16:creationId xmlns:a16="http://schemas.microsoft.com/office/drawing/2014/main" id="{E7C91804-AB13-4E6E-654F-5E194C035CF6}"/>
              </a:ext>
            </a:extLst>
          </p:cNvPr>
          <p:cNvSpPr>
            <a:spLocks noGrp="1"/>
          </p:cNvSpPr>
          <p:nvPr>
            <p:ph type="sldNum" sz="quarter" idx="12"/>
          </p:nvPr>
        </p:nvSpPr>
        <p:spPr/>
        <p:txBody>
          <a:bodyPr/>
          <a:lstStyle/>
          <a:p>
            <a:fld id="{3A98EE3D-8CD1-4C3F-BD1C-C98C9596463C}" type="slidenum">
              <a:rPr lang="en-US" smtClean="0"/>
              <a:t>35</a:t>
            </a:fld>
            <a:endParaRPr lang="en-US" dirty="0"/>
          </a:p>
        </p:txBody>
      </p:sp>
    </p:spTree>
    <p:extLst>
      <p:ext uri="{BB962C8B-B14F-4D97-AF65-F5344CB8AC3E}">
        <p14:creationId xmlns:p14="http://schemas.microsoft.com/office/powerpoint/2010/main" val="29255474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TaxationTax</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474469" y="1184366"/>
            <a:ext cx="6786366" cy="4674434"/>
          </a:xfrm>
        </p:spPr>
        <p:txBody>
          <a:bodyPr anchor="t">
            <a:normAutofit/>
          </a:bodyPr>
          <a:lstStyle/>
          <a:p>
            <a:pPr marL="640080" indent="-571500">
              <a:spcAft>
                <a:spcPts val="2400"/>
              </a:spcAft>
              <a:buFont typeface="+mj-lt"/>
              <a:buAutoNum type="arabicPeriod" startAt="5"/>
            </a:pPr>
            <a:r>
              <a:rPr lang="en-US" b="1" u="sng" dirty="0"/>
              <a:t>Nonrecognition of Contributions &amp; Distributions</a:t>
            </a:r>
            <a:r>
              <a:rPr lang="en-US" b="1" dirty="0"/>
              <a:t> </a:t>
            </a:r>
            <a:r>
              <a:rPr lang="en-US" dirty="0"/>
              <a:t>– </a:t>
            </a:r>
            <a:br>
              <a:rPr lang="en-US" dirty="0"/>
            </a:br>
            <a:r>
              <a:rPr lang="en-US" dirty="0"/>
              <a:t>Partners do not pay tax on cash or assets contributed to or distributed from the partnership (with certain basic limitations). </a:t>
            </a:r>
          </a:p>
          <a:p>
            <a:pPr marL="640080" indent="-514350">
              <a:spcAft>
                <a:spcPts val="2400"/>
              </a:spcAft>
              <a:buFont typeface="+mj-lt"/>
              <a:buAutoNum type="arabicPeriod" startAt="5"/>
            </a:pPr>
            <a:r>
              <a:rPr lang="en-US" b="1" u="sng" dirty="0"/>
              <a:t>Taxable Distributive Share</a:t>
            </a:r>
            <a:r>
              <a:rPr lang="en-US" b="1" dirty="0"/>
              <a:t> </a:t>
            </a:r>
            <a:r>
              <a:rPr lang="en-US" dirty="0"/>
              <a:t>– </a:t>
            </a:r>
            <a:br>
              <a:rPr lang="en-US" dirty="0"/>
            </a:br>
            <a:r>
              <a:rPr lang="en-US" dirty="0"/>
              <a:t>Partners are taxed on distributive share of items of partnership income, expense, gain, and loss, regardless of any distributions.</a:t>
            </a:r>
          </a:p>
          <a:p>
            <a:pPr marL="640080" indent="-514350">
              <a:spcAft>
                <a:spcPts val="2400"/>
              </a:spcAft>
              <a:buFont typeface="+mj-lt"/>
              <a:buAutoNum type="arabicPeriod" startAt="5"/>
            </a:pPr>
            <a:r>
              <a:rPr lang="en-US" b="1" u="sng" dirty="0"/>
              <a:t>Tax Items Retain Character</a:t>
            </a:r>
            <a:r>
              <a:rPr lang="en-US" b="1" dirty="0"/>
              <a:t> </a:t>
            </a:r>
            <a:r>
              <a:rPr lang="en-US" dirty="0"/>
              <a:t>– </a:t>
            </a:r>
            <a:br>
              <a:rPr lang="en-US" dirty="0"/>
            </a:br>
            <a:r>
              <a:rPr lang="en-US" dirty="0"/>
              <a:t>Partnership items retain their substantive tax character as they flow to the partners. </a:t>
            </a:r>
          </a:p>
          <a:p>
            <a:pPr marL="514350" indent="-514350">
              <a:spcAft>
                <a:spcPts val="1800"/>
              </a:spcAft>
              <a:buFont typeface="+mj-lt"/>
              <a:buAutoNum type="arabicPeriod" startAt="5"/>
            </a:pPr>
            <a:endParaRPr lang="en-US" dirty="0"/>
          </a:p>
        </p:txBody>
      </p:sp>
      <p:sp>
        <p:nvSpPr>
          <p:cNvPr id="4" name="Slide Number Placeholder 3">
            <a:extLst>
              <a:ext uri="{FF2B5EF4-FFF2-40B4-BE49-F238E27FC236}">
                <a16:creationId xmlns:a16="http://schemas.microsoft.com/office/drawing/2014/main" id="{3D965620-AC24-64B2-C0CF-2A572D17A8F7}"/>
              </a:ext>
            </a:extLst>
          </p:cNvPr>
          <p:cNvSpPr>
            <a:spLocks noGrp="1"/>
          </p:cNvSpPr>
          <p:nvPr>
            <p:ph type="sldNum" sz="quarter" idx="12"/>
          </p:nvPr>
        </p:nvSpPr>
        <p:spPr/>
        <p:txBody>
          <a:bodyPr/>
          <a:lstStyle/>
          <a:p>
            <a:fld id="{3A98EE3D-8CD1-4C3F-BD1C-C98C9596463C}" type="slidenum">
              <a:rPr lang="en-US" smtClean="0"/>
              <a:t>36</a:t>
            </a:fld>
            <a:endParaRPr lang="en-US" dirty="0"/>
          </a:p>
        </p:txBody>
      </p:sp>
    </p:spTree>
    <p:extLst>
      <p:ext uri="{BB962C8B-B14F-4D97-AF65-F5344CB8AC3E}">
        <p14:creationId xmlns:p14="http://schemas.microsoft.com/office/powerpoint/2010/main" val="36354726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TaxationTax</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474469" y="1184366"/>
            <a:ext cx="6786366" cy="4674434"/>
          </a:xfrm>
        </p:spPr>
        <p:txBody>
          <a:bodyPr anchor="t">
            <a:normAutofit lnSpcReduction="10000"/>
          </a:bodyPr>
          <a:lstStyle/>
          <a:p>
            <a:pPr marL="640080" indent="-571500">
              <a:spcAft>
                <a:spcPts val="2400"/>
              </a:spcAft>
              <a:buFont typeface="+mj-lt"/>
              <a:buAutoNum type="arabicPeriod" startAt="5"/>
            </a:pPr>
            <a:r>
              <a:rPr lang="en-US" b="1" u="sng" dirty="0"/>
              <a:t>Nonrecognition of Contributions &amp; Distributions</a:t>
            </a:r>
            <a:r>
              <a:rPr lang="en-US" b="1" dirty="0"/>
              <a:t> </a:t>
            </a:r>
            <a:r>
              <a:rPr lang="en-US" dirty="0"/>
              <a:t>– </a:t>
            </a:r>
            <a:br>
              <a:rPr lang="en-US" dirty="0"/>
            </a:br>
            <a:r>
              <a:rPr lang="en-US" dirty="0"/>
              <a:t>Partners do not pay tax on cash or assets contributed to or distributed from the partnership (with certain basic limitations). </a:t>
            </a:r>
          </a:p>
          <a:p>
            <a:pPr marL="640080" indent="-514350">
              <a:spcAft>
                <a:spcPts val="2400"/>
              </a:spcAft>
              <a:buFont typeface="+mj-lt"/>
              <a:buAutoNum type="arabicPeriod" startAt="5"/>
            </a:pPr>
            <a:r>
              <a:rPr lang="en-US" b="1" u="sng" dirty="0"/>
              <a:t>Taxable Distributive Share</a:t>
            </a:r>
            <a:r>
              <a:rPr lang="en-US" b="1" dirty="0"/>
              <a:t> </a:t>
            </a:r>
            <a:r>
              <a:rPr lang="en-US" dirty="0"/>
              <a:t>– </a:t>
            </a:r>
            <a:br>
              <a:rPr lang="en-US" dirty="0"/>
            </a:br>
            <a:r>
              <a:rPr lang="en-US" dirty="0"/>
              <a:t>Partners are taxed on distributive share of items of partnership income, expense, gain, and loss, regardless of any distributions.</a:t>
            </a:r>
          </a:p>
          <a:p>
            <a:pPr marL="640080" indent="-514350">
              <a:spcAft>
                <a:spcPts val="2400"/>
              </a:spcAft>
              <a:buFont typeface="+mj-lt"/>
              <a:buAutoNum type="arabicPeriod" startAt="5"/>
            </a:pPr>
            <a:r>
              <a:rPr lang="en-US" b="1" u="sng" dirty="0"/>
              <a:t>Tax Items Retain Character</a:t>
            </a:r>
            <a:r>
              <a:rPr lang="en-US" b="1" dirty="0"/>
              <a:t> </a:t>
            </a:r>
            <a:r>
              <a:rPr lang="en-US" dirty="0"/>
              <a:t>– </a:t>
            </a:r>
            <a:br>
              <a:rPr lang="en-US" dirty="0"/>
            </a:br>
            <a:r>
              <a:rPr lang="en-US" dirty="0"/>
              <a:t>Partnership items retain their substantive tax character as they flow to the partners. </a:t>
            </a:r>
          </a:p>
          <a:p>
            <a:pPr marL="640080" indent="-514350">
              <a:spcAft>
                <a:spcPts val="2400"/>
              </a:spcAft>
              <a:buFont typeface="+mj-lt"/>
              <a:buAutoNum type="arabicPeriod" startAt="5"/>
            </a:pPr>
            <a:r>
              <a:rPr lang="en-US" b="1" u="sng" dirty="0"/>
              <a:t>Special Allocations</a:t>
            </a:r>
            <a:r>
              <a:rPr lang="en-US" b="1" dirty="0"/>
              <a:t> </a:t>
            </a:r>
            <a:r>
              <a:rPr lang="en-US" dirty="0"/>
              <a:t>– </a:t>
            </a:r>
            <a:br>
              <a:rPr lang="en-US" dirty="0"/>
            </a:br>
            <a:r>
              <a:rPr lang="en-US" dirty="0"/>
              <a:t>Partners can agree to share partnership items in any amounts—so long as the agreement has substantial economic effect. </a:t>
            </a:r>
          </a:p>
          <a:p>
            <a:pPr marL="514350" indent="-514350">
              <a:spcAft>
                <a:spcPts val="1800"/>
              </a:spcAft>
              <a:buFont typeface="+mj-lt"/>
              <a:buAutoNum type="arabicPeriod" startAt="5"/>
            </a:pPr>
            <a:endParaRPr lang="en-US" dirty="0"/>
          </a:p>
        </p:txBody>
      </p:sp>
      <p:sp>
        <p:nvSpPr>
          <p:cNvPr id="4" name="Slide Number Placeholder 3">
            <a:extLst>
              <a:ext uri="{FF2B5EF4-FFF2-40B4-BE49-F238E27FC236}">
                <a16:creationId xmlns:a16="http://schemas.microsoft.com/office/drawing/2014/main" id="{F7714D9B-A81D-D5D6-0F8B-DE747FE750AF}"/>
              </a:ext>
            </a:extLst>
          </p:cNvPr>
          <p:cNvSpPr>
            <a:spLocks noGrp="1"/>
          </p:cNvSpPr>
          <p:nvPr>
            <p:ph type="sldNum" sz="quarter" idx="12"/>
          </p:nvPr>
        </p:nvSpPr>
        <p:spPr/>
        <p:txBody>
          <a:bodyPr/>
          <a:lstStyle/>
          <a:p>
            <a:fld id="{3A98EE3D-8CD1-4C3F-BD1C-C98C9596463C}" type="slidenum">
              <a:rPr lang="en-US" smtClean="0"/>
              <a:t>37</a:t>
            </a:fld>
            <a:endParaRPr lang="en-US" dirty="0"/>
          </a:p>
        </p:txBody>
      </p:sp>
    </p:spTree>
    <p:extLst>
      <p:ext uri="{BB962C8B-B14F-4D97-AF65-F5344CB8AC3E}">
        <p14:creationId xmlns:p14="http://schemas.microsoft.com/office/powerpoint/2010/main" val="298578135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474469" y="1166950"/>
            <a:ext cx="6786366" cy="4691850"/>
          </a:xfrm>
        </p:spPr>
        <p:txBody>
          <a:bodyPr anchor="t">
            <a:normAutofit/>
          </a:bodyPr>
          <a:lstStyle/>
          <a:p>
            <a:pPr marL="514350" indent="-514350">
              <a:spcAft>
                <a:spcPts val="1800"/>
              </a:spcAft>
              <a:buFont typeface="+mj-lt"/>
              <a:buAutoNum type="arabicPeriod" startAt="9"/>
            </a:pPr>
            <a:r>
              <a:rPr lang="en-US" b="1" u="sng" dirty="0"/>
              <a:t>Offsetting Income &amp; Expense/Loss</a:t>
            </a:r>
            <a:r>
              <a:rPr lang="en-US" b="1" dirty="0"/>
              <a:t> </a:t>
            </a:r>
            <a:r>
              <a:rPr lang="en-US" dirty="0"/>
              <a:t>–</a:t>
            </a:r>
            <a:br>
              <a:rPr lang="en-US" dirty="0"/>
            </a:br>
            <a:r>
              <a:rPr lang="en-US" dirty="0"/>
              <a:t>Whether partners may offset income and expense/loss from different sources is generally governed by IRC §§ 162, 465 &amp; 469.</a:t>
            </a:r>
          </a:p>
          <a:p>
            <a:pPr marL="514350" indent="-514350">
              <a:spcAft>
                <a:spcPts val="1800"/>
              </a:spcAft>
              <a:buFont typeface="+mj-lt"/>
              <a:buAutoNum type="arabicPeriod" startAt="9"/>
            </a:pPr>
            <a:endParaRPr lang="en-US" u="sng" dirty="0"/>
          </a:p>
          <a:p>
            <a:pPr marL="514350" indent="-514350">
              <a:spcAft>
                <a:spcPts val="1800"/>
              </a:spcAft>
              <a:buFont typeface="+mj-lt"/>
              <a:buAutoNum type="arabicPeriod" startAt="9"/>
            </a:pPr>
            <a:endParaRPr lang="en-US" u="sng" dirty="0"/>
          </a:p>
        </p:txBody>
      </p:sp>
      <p:sp>
        <p:nvSpPr>
          <p:cNvPr id="4" name="Slide Number Placeholder 3">
            <a:extLst>
              <a:ext uri="{FF2B5EF4-FFF2-40B4-BE49-F238E27FC236}">
                <a16:creationId xmlns:a16="http://schemas.microsoft.com/office/drawing/2014/main" id="{E6884EA0-F3AD-037D-C40F-2215808A1ED9}"/>
              </a:ext>
            </a:extLst>
          </p:cNvPr>
          <p:cNvSpPr>
            <a:spLocks noGrp="1"/>
          </p:cNvSpPr>
          <p:nvPr>
            <p:ph type="sldNum" sz="quarter" idx="12"/>
          </p:nvPr>
        </p:nvSpPr>
        <p:spPr/>
        <p:txBody>
          <a:bodyPr/>
          <a:lstStyle/>
          <a:p>
            <a:fld id="{3A98EE3D-8CD1-4C3F-BD1C-C98C9596463C}" type="slidenum">
              <a:rPr lang="en-US" smtClean="0"/>
              <a:t>38</a:t>
            </a:fld>
            <a:endParaRPr lang="en-US" dirty="0"/>
          </a:p>
        </p:txBody>
      </p:sp>
    </p:spTree>
    <p:extLst>
      <p:ext uri="{BB962C8B-B14F-4D97-AF65-F5344CB8AC3E}">
        <p14:creationId xmlns:p14="http://schemas.microsoft.com/office/powerpoint/2010/main" val="2645681553"/>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474469" y="1166950"/>
            <a:ext cx="6786366" cy="4691850"/>
          </a:xfrm>
        </p:spPr>
        <p:txBody>
          <a:bodyPr anchor="t">
            <a:normAutofit/>
          </a:bodyPr>
          <a:lstStyle/>
          <a:p>
            <a:pPr marL="514350" indent="-514350">
              <a:spcAft>
                <a:spcPts val="1800"/>
              </a:spcAft>
              <a:buFont typeface="+mj-lt"/>
              <a:buAutoNum type="arabicPeriod" startAt="9"/>
            </a:pPr>
            <a:r>
              <a:rPr lang="en-US" b="1" u="sng" dirty="0"/>
              <a:t>Offsetting Income &amp; Expense/Loss</a:t>
            </a:r>
            <a:r>
              <a:rPr lang="en-US" b="1" dirty="0"/>
              <a:t> </a:t>
            </a:r>
            <a:r>
              <a:rPr lang="en-US" dirty="0"/>
              <a:t>–</a:t>
            </a:r>
            <a:br>
              <a:rPr lang="en-US" dirty="0"/>
            </a:br>
            <a:r>
              <a:rPr lang="en-US" dirty="0"/>
              <a:t>Whether partners may offset income and expense/loss from different sources is generally governed by IRC §§ 162, 465 &amp; 469.</a:t>
            </a:r>
          </a:p>
          <a:p>
            <a:pPr marL="514350" indent="-514350">
              <a:spcAft>
                <a:spcPts val="1800"/>
              </a:spcAft>
              <a:buFont typeface="+mj-lt"/>
              <a:buAutoNum type="arabicPeriod" startAt="9"/>
            </a:pPr>
            <a:r>
              <a:rPr lang="en-US" b="1" u="sng" dirty="0"/>
              <a:t>Anti-Abuse Rules</a:t>
            </a:r>
            <a:r>
              <a:rPr lang="en-US" b="1" dirty="0"/>
              <a:t> </a:t>
            </a:r>
            <a:r>
              <a:rPr lang="en-US" dirty="0"/>
              <a:t>–</a:t>
            </a:r>
            <a:br>
              <a:rPr lang="en-US" dirty="0"/>
            </a:br>
            <a:r>
              <a:rPr lang="en-US" dirty="0"/>
              <a:t>There are a number of limitations and other anti-abuse rules that are essential to the partnership tax system.</a:t>
            </a:r>
          </a:p>
          <a:p>
            <a:pPr marL="514350" indent="-514350">
              <a:spcAft>
                <a:spcPts val="1800"/>
              </a:spcAft>
              <a:buFont typeface="+mj-lt"/>
              <a:buAutoNum type="arabicPeriod" startAt="9"/>
            </a:pPr>
            <a:endParaRPr lang="en-US" u="sng" dirty="0"/>
          </a:p>
          <a:p>
            <a:pPr marL="514350" indent="-514350">
              <a:spcAft>
                <a:spcPts val="1800"/>
              </a:spcAft>
              <a:buFont typeface="+mj-lt"/>
              <a:buAutoNum type="arabicPeriod" startAt="9"/>
            </a:pPr>
            <a:endParaRPr lang="en-US" u="sng" dirty="0"/>
          </a:p>
        </p:txBody>
      </p:sp>
      <p:sp>
        <p:nvSpPr>
          <p:cNvPr id="4" name="Slide Number Placeholder 3">
            <a:extLst>
              <a:ext uri="{FF2B5EF4-FFF2-40B4-BE49-F238E27FC236}">
                <a16:creationId xmlns:a16="http://schemas.microsoft.com/office/drawing/2014/main" id="{F5C0C448-E66C-3FD5-75FD-AFC5F428A7AC}"/>
              </a:ext>
            </a:extLst>
          </p:cNvPr>
          <p:cNvSpPr>
            <a:spLocks noGrp="1"/>
          </p:cNvSpPr>
          <p:nvPr>
            <p:ph type="sldNum" sz="quarter" idx="12"/>
          </p:nvPr>
        </p:nvSpPr>
        <p:spPr/>
        <p:txBody>
          <a:bodyPr/>
          <a:lstStyle/>
          <a:p>
            <a:fld id="{3A98EE3D-8CD1-4C3F-BD1C-C98C9596463C}" type="slidenum">
              <a:rPr lang="en-US" smtClean="0"/>
              <a:t>39</a:t>
            </a:fld>
            <a:endParaRPr lang="en-US" dirty="0"/>
          </a:p>
        </p:txBody>
      </p:sp>
    </p:spTree>
    <p:extLst>
      <p:ext uri="{BB962C8B-B14F-4D97-AF65-F5344CB8AC3E}">
        <p14:creationId xmlns:p14="http://schemas.microsoft.com/office/powerpoint/2010/main" val="25832158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C87BC-131C-7A4C-2297-BB6A31BF5138}"/>
              </a:ext>
            </a:extLst>
          </p:cNvPr>
          <p:cNvSpPr>
            <a:spLocks noGrp="1"/>
          </p:cNvSpPr>
          <p:nvPr>
            <p:ph type="title"/>
          </p:nvPr>
        </p:nvSpPr>
        <p:spPr>
          <a:xfrm>
            <a:off x="581192" y="702156"/>
            <a:ext cx="11029616" cy="637117"/>
          </a:xfrm>
        </p:spPr>
        <p:txBody>
          <a:bodyPr/>
          <a:lstStyle/>
          <a:p>
            <a:r>
              <a:rPr lang="en-US" dirty="0"/>
              <a:t>Work To date</a:t>
            </a:r>
          </a:p>
        </p:txBody>
      </p:sp>
      <p:sp>
        <p:nvSpPr>
          <p:cNvPr id="3" name="Content Placeholder 2">
            <a:extLst>
              <a:ext uri="{FF2B5EF4-FFF2-40B4-BE49-F238E27FC236}">
                <a16:creationId xmlns:a16="http://schemas.microsoft.com/office/drawing/2014/main" id="{E7359F15-F3F3-0334-A98C-970192C5A95D}"/>
              </a:ext>
            </a:extLst>
          </p:cNvPr>
          <p:cNvSpPr>
            <a:spLocks noGrp="1"/>
          </p:cNvSpPr>
          <p:nvPr>
            <p:ph idx="1"/>
          </p:nvPr>
        </p:nvSpPr>
        <p:spPr>
          <a:xfrm>
            <a:off x="3709554" y="1667164"/>
            <a:ext cx="4097580" cy="4756750"/>
          </a:xfrm>
          <a:ln w="38100">
            <a:solidFill>
              <a:schemeClr val="accent1"/>
            </a:solidFill>
          </a:ln>
        </p:spPr>
        <p:txBody>
          <a:bodyPr anchor="t">
            <a:normAutofit/>
          </a:bodyPr>
          <a:lstStyle/>
          <a:p>
            <a:pPr marL="0" indent="0">
              <a:buNone/>
            </a:pPr>
            <a:r>
              <a:rPr lang="en-US" sz="2000" b="1" dirty="0"/>
              <a:t>Sourcing of Income from</a:t>
            </a:r>
            <a:br>
              <a:rPr lang="en-US" sz="2000" b="1" dirty="0"/>
            </a:br>
            <a:r>
              <a:rPr lang="en-US" sz="2000" b="1" dirty="0"/>
              <a:t>Investment Partnerships</a:t>
            </a:r>
          </a:p>
          <a:p>
            <a:r>
              <a:rPr lang="en-US" sz="1600" dirty="0"/>
              <a:t>White Paper and Draft Model – </a:t>
            </a:r>
          </a:p>
          <a:p>
            <a:pPr lvl="1"/>
            <a:r>
              <a:rPr lang="en-US" sz="1600" dirty="0"/>
              <a:t>If the partnership meets the definition of an investment partnership,</a:t>
            </a:r>
          </a:p>
          <a:p>
            <a:pPr lvl="1"/>
            <a:r>
              <a:rPr lang="en-US" sz="1600" dirty="0"/>
              <a:t>Then nonresident partners not involved in the partnership activities would source that partnership’s income by looking through to the underlying assets and activities.</a:t>
            </a:r>
          </a:p>
          <a:p>
            <a:pPr marL="324000" lvl="1" indent="0">
              <a:buNone/>
            </a:pPr>
            <a:endParaRPr lang="en-US" sz="1900" dirty="0"/>
          </a:p>
        </p:txBody>
      </p:sp>
      <p:sp>
        <p:nvSpPr>
          <p:cNvPr id="4" name="Slide Number Placeholder 3">
            <a:extLst>
              <a:ext uri="{FF2B5EF4-FFF2-40B4-BE49-F238E27FC236}">
                <a16:creationId xmlns:a16="http://schemas.microsoft.com/office/drawing/2014/main" id="{D738443E-010D-50B8-90DC-84C258B9941F}"/>
              </a:ext>
            </a:extLst>
          </p:cNvPr>
          <p:cNvSpPr>
            <a:spLocks noGrp="1"/>
          </p:cNvSpPr>
          <p:nvPr>
            <p:ph type="sldNum" sz="quarter" idx="12"/>
          </p:nvPr>
        </p:nvSpPr>
        <p:spPr/>
        <p:txBody>
          <a:bodyPr/>
          <a:lstStyle/>
          <a:p>
            <a:fld id="{3A98EE3D-8CD1-4C3F-BD1C-C98C9596463C}" type="slidenum">
              <a:rPr lang="en-US" smtClean="0"/>
              <a:t>4</a:t>
            </a:fld>
            <a:endParaRPr lang="en-US" dirty="0"/>
          </a:p>
        </p:txBody>
      </p:sp>
      <p:sp>
        <p:nvSpPr>
          <p:cNvPr id="5" name="Content Placeholder 2">
            <a:extLst>
              <a:ext uri="{FF2B5EF4-FFF2-40B4-BE49-F238E27FC236}">
                <a16:creationId xmlns:a16="http://schemas.microsoft.com/office/drawing/2014/main" id="{528533D7-A843-13DA-5BCB-129FAB86DD1A}"/>
              </a:ext>
            </a:extLst>
          </p:cNvPr>
          <p:cNvSpPr txBox="1">
            <a:spLocks/>
          </p:cNvSpPr>
          <p:nvPr/>
        </p:nvSpPr>
        <p:spPr>
          <a:xfrm>
            <a:off x="7827916" y="1667164"/>
            <a:ext cx="3893028" cy="4204718"/>
          </a:xfrm>
          <a:prstGeom prst="rect">
            <a:avLst/>
          </a:prstGeom>
        </p:spPr>
        <p:txBody>
          <a:bodyPr vert="horz" lIns="91440" tIns="45720" rIns="91440" bIns="45720" rtlCol="0" anchor="t">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2000" b="1" dirty="0"/>
              <a:t>Sourcing of Guaranteed Payments for Services</a:t>
            </a:r>
          </a:p>
          <a:p>
            <a:r>
              <a:rPr lang="en-US" sz="1600" dirty="0"/>
              <a:t>White Paper and Draft Model –</a:t>
            </a:r>
          </a:p>
          <a:p>
            <a:pPr lvl="1"/>
            <a:r>
              <a:rPr lang="en-US" sz="1600" dirty="0"/>
              <a:t>Guaranteed payments for services are sourced in the </a:t>
            </a:r>
            <a:br>
              <a:rPr lang="en-US" sz="1600" dirty="0"/>
            </a:br>
            <a:r>
              <a:rPr lang="en-US" sz="1600" dirty="0"/>
              <a:t>same way as distributive share.</a:t>
            </a:r>
          </a:p>
          <a:p>
            <a:pPr lvl="1"/>
            <a:r>
              <a:rPr lang="en-US" sz="1600" dirty="0"/>
              <a:t>A credit for tax paid is provided </a:t>
            </a:r>
            <a:br>
              <a:rPr lang="en-US" sz="1600" dirty="0"/>
            </a:br>
            <a:r>
              <a:rPr lang="en-US" sz="1600" dirty="0"/>
              <a:t>if a resident is subject to tax in another state on the basis of where services are performed.</a:t>
            </a:r>
          </a:p>
        </p:txBody>
      </p:sp>
      <p:sp>
        <p:nvSpPr>
          <p:cNvPr id="7" name="Content Placeholder 2">
            <a:extLst>
              <a:ext uri="{FF2B5EF4-FFF2-40B4-BE49-F238E27FC236}">
                <a16:creationId xmlns:a16="http://schemas.microsoft.com/office/drawing/2014/main" id="{ACABFF19-4A2E-535C-1E04-B5FF30519995}"/>
              </a:ext>
            </a:extLst>
          </p:cNvPr>
          <p:cNvSpPr txBox="1">
            <a:spLocks/>
          </p:cNvSpPr>
          <p:nvPr/>
        </p:nvSpPr>
        <p:spPr>
          <a:xfrm>
            <a:off x="581193" y="1667164"/>
            <a:ext cx="2919654" cy="4855556"/>
          </a:xfrm>
          <a:prstGeom prst="rect">
            <a:avLst/>
          </a:prstGeom>
        </p:spPr>
        <p:txBody>
          <a:bodyPr vert="horz" lIns="91440" tIns="45720" rIns="91440" bIns="45720" rtlCol="0" anchor="t">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1900" b="1" dirty="0"/>
              <a:t>Issue Outline</a:t>
            </a:r>
          </a:p>
          <a:p>
            <a:r>
              <a:rPr lang="en-US" sz="1600" dirty="0"/>
              <a:t>Comprehensive list of the state tax issues raised by the pass-through tax system that states must address including:</a:t>
            </a:r>
          </a:p>
          <a:p>
            <a:pPr lvl="1">
              <a:spcAft>
                <a:spcPts val="0"/>
              </a:spcAft>
            </a:pPr>
            <a:r>
              <a:rPr lang="en-US" sz="1600" dirty="0"/>
              <a:t>Nexus</a:t>
            </a:r>
          </a:p>
          <a:p>
            <a:pPr lvl="1">
              <a:spcAft>
                <a:spcPts val="0"/>
              </a:spcAft>
            </a:pPr>
            <a:r>
              <a:rPr lang="en-US" sz="1600" dirty="0"/>
              <a:t>Tax base .</a:t>
            </a:r>
          </a:p>
          <a:p>
            <a:pPr lvl="1">
              <a:spcAft>
                <a:spcPts val="0"/>
              </a:spcAft>
            </a:pPr>
            <a:r>
              <a:rPr lang="en-US" sz="1600" dirty="0"/>
              <a:t>Sourcing</a:t>
            </a:r>
          </a:p>
          <a:p>
            <a:pPr lvl="1">
              <a:spcAft>
                <a:spcPts val="0"/>
              </a:spcAft>
            </a:pPr>
            <a:r>
              <a:rPr lang="en-US" sz="1600" dirty="0"/>
              <a:t>Administrative</a:t>
            </a:r>
          </a:p>
          <a:p>
            <a:pPr lvl="1">
              <a:spcAft>
                <a:spcPts val="0"/>
              </a:spcAft>
            </a:pPr>
            <a:r>
              <a:rPr lang="en-US" sz="1600" dirty="0"/>
              <a:t>Etc.</a:t>
            </a:r>
          </a:p>
          <a:p>
            <a:endParaRPr lang="en-US" sz="1900" dirty="0"/>
          </a:p>
          <a:p>
            <a:pPr marL="324000" lvl="1" indent="0">
              <a:buFont typeface="Wingdings 2" panose="05020102010507070707" pitchFamily="18" charset="2"/>
              <a:buNone/>
            </a:pPr>
            <a:endParaRPr lang="en-US" sz="1900" dirty="0"/>
          </a:p>
        </p:txBody>
      </p:sp>
    </p:spTree>
    <p:extLst>
      <p:ext uri="{BB962C8B-B14F-4D97-AF65-F5344CB8AC3E}">
        <p14:creationId xmlns:p14="http://schemas.microsoft.com/office/powerpoint/2010/main" val="3477876265"/>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 name="Rectangle 4">
            <a:extLst>
              <a:ext uri="{FF2B5EF4-FFF2-40B4-BE49-F238E27FC236}">
                <a16:creationId xmlns:a16="http://schemas.microsoft.com/office/drawing/2014/main" id="{F858DF7D-C2D0-4B03-A7A0-2F06B789EE3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Rectangle 5">
            <a:extLst>
              <a:ext uri="{FF2B5EF4-FFF2-40B4-BE49-F238E27FC236}">
                <a16:creationId xmlns:a16="http://schemas.microsoft.com/office/drawing/2014/main" id="{1B26B711-3121-40B0-8377-A64F3DC00C7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7" name="Rectangle 6">
            <a:extLst>
              <a:ext uri="{FF2B5EF4-FFF2-40B4-BE49-F238E27FC236}">
                <a16:creationId xmlns:a16="http://schemas.microsoft.com/office/drawing/2014/main" id="{645C4D3D-ABBA-4B4E-93E5-01E34371984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4" name="Rectangle 13">
            <a:extLst>
              <a:ext uri="{FF2B5EF4-FFF2-40B4-BE49-F238E27FC236}">
                <a16:creationId xmlns:a16="http://schemas.microsoft.com/office/drawing/2014/main" id="{98DDD5E5-0097-4C6C-B266-5732EDA96CC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16" name="Rectangle 15">
            <a:extLst>
              <a:ext uri="{FF2B5EF4-FFF2-40B4-BE49-F238E27FC236}">
                <a16:creationId xmlns:a16="http://schemas.microsoft.com/office/drawing/2014/main" id="{8952EF87-C74F-4D3F-9CAD-EEA1733C9BD0}"/>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597643"/>
            <a:ext cx="3703320" cy="5792922"/>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 name="Title 1">
            <a:extLst>
              <a:ext uri="{FF2B5EF4-FFF2-40B4-BE49-F238E27FC236}">
                <a16:creationId xmlns:a16="http://schemas.microsoft.com/office/drawing/2014/main" id="{7BCD3005-B304-5DB8-29CC-983938711522}"/>
              </a:ext>
            </a:extLst>
          </p:cNvPr>
          <p:cNvSpPr>
            <a:spLocks noGrp="1"/>
          </p:cNvSpPr>
          <p:nvPr>
            <p:ph type="title"/>
          </p:nvPr>
        </p:nvSpPr>
        <p:spPr>
          <a:xfrm>
            <a:off x="771148" y="1037967"/>
            <a:ext cx="3054091" cy="4709131"/>
          </a:xfrm>
        </p:spPr>
        <p:txBody>
          <a:bodyPr anchor="ctr">
            <a:normAutofit/>
          </a:bodyPr>
          <a:lstStyle/>
          <a:p>
            <a:r>
              <a:rPr lang="en-US" b="1">
                <a:solidFill>
                  <a:srgbClr val="FFFEFF"/>
                </a:solidFill>
              </a:rPr>
              <a:t>Essentials of Partnership Taxation</a:t>
            </a:r>
          </a:p>
        </p:txBody>
      </p:sp>
      <p:sp>
        <p:nvSpPr>
          <p:cNvPr id="3" name="Content Placeholder 2">
            <a:extLst>
              <a:ext uri="{FF2B5EF4-FFF2-40B4-BE49-F238E27FC236}">
                <a16:creationId xmlns:a16="http://schemas.microsoft.com/office/drawing/2014/main" id="{F5D1F084-65CF-27B6-C053-38B929DB648E}"/>
              </a:ext>
            </a:extLst>
          </p:cNvPr>
          <p:cNvSpPr>
            <a:spLocks noGrp="1"/>
          </p:cNvSpPr>
          <p:nvPr>
            <p:ph idx="1"/>
          </p:nvPr>
        </p:nvSpPr>
        <p:spPr>
          <a:xfrm>
            <a:off x="4474469" y="1166950"/>
            <a:ext cx="6786366" cy="4691850"/>
          </a:xfrm>
        </p:spPr>
        <p:txBody>
          <a:bodyPr anchor="t">
            <a:normAutofit/>
          </a:bodyPr>
          <a:lstStyle/>
          <a:p>
            <a:pPr marL="514350" indent="-514350">
              <a:spcAft>
                <a:spcPts val="1800"/>
              </a:spcAft>
              <a:buFont typeface="+mj-lt"/>
              <a:buAutoNum type="arabicPeriod" startAt="9"/>
            </a:pPr>
            <a:r>
              <a:rPr lang="en-US" b="1" u="sng" dirty="0"/>
              <a:t>Offsetting Income &amp; Expense/Loss</a:t>
            </a:r>
            <a:r>
              <a:rPr lang="en-US" b="1" dirty="0"/>
              <a:t> </a:t>
            </a:r>
            <a:r>
              <a:rPr lang="en-US" dirty="0"/>
              <a:t>–</a:t>
            </a:r>
            <a:br>
              <a:rPr lang="en-US" dirty="0"/>
            </a:br>
            <a:r>
              <a:rPr lang="en-US" dirty="0"/>
              <a:t>Whether partners may offset income and expense/loss from different sources is generally governed by IRC §§ 162, 465 &amp; 469.</a:t>
            </a:r>
          </a:p>
          <a:p>
            <a:pPr marL="514350" indent="-514350">
              <a:spcAft>
                <a:spcPts val="1800"/>
              </a:spcAft>
              <a:buFont typeface="+mj-lt"/>
              <a:buAutoNum type="arabicPeriod" startAt="9"/>
            </a:pPr>
            <a:r>
              <a:rPr lang="en-US" b="1" u="sng" dirty="0"/>
              <a:t>Anti-Abuse Rules</a:t>
            </a:r>
            <a:r>
              <a:rPr lang="en-US" b="1" dirty="0"/>
              <a:t> </a:t>
            </a:r>
            <a:r>
              <a:rPr lang="en-US" dirty="0"/>
              <a:t>–</a:t>
            </a:r>
            <a:br>
              <a:rPr lang="en-US" dirty="0"/>
            </a:br>
            <a:r>
              <a:rPr lang="en-US" dirty="0"/>
              <a:t>There are a number of limitations and other anti-abuse rules that are essential to the partnership tax system.</a:t>
            </a:r>
          </a:p>
          <a:p>
            <a:pPr marL="514350" indent="-514350">
              <a:spcAft>
                <a:spcPts val="1800"/>
              </a:spcAft>
              <a:buFont typeface="+mj-lt"/>
              <a:buAutoNum type="arabicPeriod" startAt="9"/>
            </a:pPr>
            <a:r>
              <a:rPr lang="en-US" b="1" u="sng" dirty="0"/>
              <a:t>Withholding</a:t>
            </a:r>
            <a:r>
              <a:rPr lang="en-US" dirty="0"/>
              <a:t> –</a:t>
            </a:r>
            <a:br>
              <a:rPr lang="en-US" dirty="0"/>
            </a:br>
            <a:r>
              <a:rPr lang="en-US" dirty="0"/>
              <a:t>Both the federal government and the states have found withholding essential to enforcement of tax on partnership income.</a:t>
            </a:r>
          </a:p>
          <a:p>
            <a:pPr marL="514350" indent="-514350">
              <a:spcAft>
                <a:spcPts val="1800"/>
              </a:spcAft>
              <a:buFont typeface="+mj-lt"/>
              <a:buAutoNum type="arabicPeriod" startAt="9"/>
            </a:pPr>
            <a:endParaRPr lang="en-US" u="sng" dirty="0"/>
          </a:p>
          <a:p>
            <a:pPr marL="514350" indent="-514350">
              <a:spcAft>
                <a:spcPts val="1800"/>
              </a:spcAft>
              <a:buFont typeface="+mj-lt"/>
              <a:buAutoNum type="arabicPeriod" startAt="9"/>
            </a:pPr>
            <a:endParaRPr lang="en-US" u="sng" dirty="0"/>
          </a:p>
        </p:txBody>
      </p:sp>
      <p:sp>
        <p:nvSpPr>
          <p:cNvPr id="4" name="Slide Number Placeholder 3">
            <a:extLst>
              <a:ext uri="{FF2B5EF4-FFF2-40B4-BE49-F238E27FC236}">
                <a16:creationId xmlns:a16="http://schemas.microsoft.com/office/drawing/2014/main" id="{67284D59-2200-BC6C-B681-5BD72DA71878}"/>
              </a:ext>
            </a:extLst>
          </p:cNvPr>
          <p:cNvSpPr>
            <a:spLocks noGrp="1"/>
          </p:cNvSpPr>
          <p:nvPr>
            <p:ph type="sldNum" sz="quarter" idx="12"/>
          </p:nvPr>
        </p:nvSpPr>
        <p:spPr/>
        <p:txBody>
          <a:bodyPr/>
          <a:lstStyle/>
          <a:p>
            <a:fld id="{3A98EE3D-8CD1-4C3F-BD1C-C98C9596463C}" type="slidenum">
              <a:rPr lang="en-US" smtClean="0"/>
              <a:t>40</a:t>
            </a:fld>
            <a:endParaRPr lang="en-US" dirty="0"/>
          </a:p>
        </p:txBody>
      </p:sp>
    </p:spTree>
    <p:extLst>
      <p:ext uri="{BB962C8B-B14F-4D97-AF65-F5344CB8AC3E}">
        <p14:creationId xmlns:p14="http://schemas.microsoft.com/office/powerpoint/2010/main" val="280765695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560E73-A7B6-7C02-AC80-108009E903C7}"/>
              </a:ext>
            </a:extLst>
          </p:cNvPr>
          <p:cNvSpPr>
            <a:spLocks noGrp="1"/>
          </p:cNvSpPr>
          <p:nvPr>
            <p:ph type="title"/>
          </p:nvPr>
        </p:nvSpPr>
        <p:spPr>
          <a:xfrm>
            <a:off x="581192" y="1073231"/>
            <a:ext cx="3219127" cy="4711539"/>
          </a:xfrm>
        </p:spPr>
        <p:txBody>
          <a:bodyPr anchor="ctr">
            <a:normAutofit/>
          </a:bodyPr>
          <a:lstStyle/>
          <a:p>
            <a:r>
              <a:rPr lang="en-US" dirty="0">
                <a:solidFill>
                  <a:schemeClr val="bg1">
                    <a:lumMod val="85000"/>
                    <a:lumOff val="15000"/>
                  </a:schemeClr>
                </a:solidFill>
              </a:rPr>
              <a:t>Thinking about next steps</a:t>
            </a:r>
          </a:p>
        </p:txBody>
      </p:sp>
      <p:sp>
        <p:nvSpPr>
          <p:cNvPr id="18" name="Rectangle 17">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3">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601200"/>
            <a:ext cx="7498616" cy="579959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525EA5D0-BC1D-1F68-9B82-3228CD49C6B2}"/>
              </a:ext>
            </a:extLst>
          </p:cNvPr>
          <p:cNvSpPr>
            <a:spLocks noGrp="1"/>
          </p:cNvSpPr>
          <p:nvPr>
            <p:ph idx="1"/>
          </p:nvPr>
        </p:nvSpPr>
        <p:spPr>
          <a:xfrm>
            <a:off x="4509655" y="1073231"/>
            <a:ext cx="6941127" cy="4711539"/>
          </a:xfrm>
        </p:spPr>
        <p:txBody>
          <a:bodyPr>
            <a:normAutofit/>
          </a:bodyPr>
          <a:lstStyle/>
          <a:p>
            <a:pPr marL="324000" lvl="1" indent="0">
              <a:buNone/>
            </a:pPr>
            <a:r>
              <a:rPr lang="en-US" sz="2400" b="1" dirty="0">
                <a:solidFill>
                  <a:srgbClr val="FFFFFF"/>
                </a:solidFill>
              </a:rPr>
              <a:t>Reviewing the research to determine if there are un-addressed issues.</a:t>
            </a:r>
          </a:p>
          <a:p>
            <a:pPr marL="324000" lvl="1" indent="0">
              <a:buNone/>
            </a:pPr>
            <a:endParaRPr lang="en-US" sz="2400" b="1" dirty="0">
              <a:solidFill>
                <a:srgbClr val="FFFFFF"/>
              </a:solidFill>
            </a:endParaRPr>
          </a:p>
          <a:p>
            <a:pPr marL="324000" lvl="1" indent="0">
              <a:buNone/>
            </a:pPr>
            <a:r>
              <a:rPr lang="en-US" sz="2400" b="1" i="1" dirty="0">
                <a:solidFill>
                  <a:srgbClr val="FFFFFF"/>
                </a:solidFill>
              </a:rPr>
              <a:t>For this, it’s also necessary to use examples to illustrate the issues. </a:t>
            </a:r>
            <a:endParaRPr lang="en-US" sz="2000" b="1" i="1" dirty="0">
              <a:solidFill>
                <a:srgbClr val="FFFFFF"/>
              </a:solidFill>
            </a:endParaRPr>
          </a:p>
        </p:txBody>
      </p:sp>
      <p:sp>
        <p:nvSpPr>
          <p:cNvPr id="4" name="Slide Number Placeholder 3">
            <a:extLst>
              <a:ext uri="{FF2B5EF4-FFF2-40B4-BE49-F238E27FC236}">
                <a16:creationId xmlns:a16="http://schemas.microsoft.com/office/drawing/2014/main" id="{611AB8D1-4106-B1E4-72FA-4F8DBF0E8A60}"/>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a:solidFill>
                  <a:schemeClr val="bg1">
                    <a:lumMod val="75000"/>
                    <a:lumOff val="25000"/>
                  </a:schemeClr>
                </a:solidFill>
              </a:rPr>
              <a:pPr>
                <a:spcAft>
                  <a:spcPts val="600"/>
                </a:spcAft>
              </a:pPr>
              <a:t>41</a:t>
            </a:fld>
            <a:endParaRPr lang="en-US">
              <a:solidFill>
                <a:schemeClr val="bg1">
                  <a:lumMod val="75000"/>
                  <a:lumOff val="25000"/>
                </a:schemeClr>
              </a:solidFill>
            </a:endParaRPr>
          </a:p>
        </p:txBody>
      </p:sp>
    </p:spTree>
    <p:extLst>
      <p:ext uri="{BB962C8B-B14F-4D97-AF65-F5344CB8AC3E}">
        <p14:creationId xmlns:p14="http://schemas.microsoft.com/office/powerpoint/2010/main" val="3600524263"/>
      </p:ext>
    </p:extLst>
  </p:cSld>
  <p:clrMapOvr>
    <a:overrideClrMapping bg1="dk1" tx1="lt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2" name="Title 1">
            <a:extLst>
              <a:ext uri="{FF2B5EF4-FFF2-40B4-BE49-F238E27FC236}">
                <a16:creationId xmlns:a16="http://schemas.microsoft.com/office/drawing/2014/main" id="{B7E531E2-6993-32BC-FD0B-6691FE762D5B}"/>
              </a:ext>
            </a:extLst>
          </p:cNvPr>
          <p:cNvSpPr>
            <a:spLocks noGrp="1"/>
          </p:cNvSpPr>
          <p:nvPr>
            <p:ph type="title"/>
          </p:nvPr>
        </p:nvSpPr>
        <p:spPr>
          <a:xfrm>
            <a:off x="626164" y="1"/>
            <a:ext cx="10727635" cy="1166948"/>
          </a:xfrm>
        </p:spPr>
        <p:txBody>
          <a:bodyPr/>
          <a:lstStyle/>
          <a:p>
            <a:r>
              <a:rPr lang="en-US" dirty="0"/>
              <a:t>Example 1:</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P1</a:t>
            </a:r>
          </a:p>
        </p:txBody>
      </p: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1468638" cy="369332"/>
          </a:xfrm>
          <a:prstGeom prst="rect">
            <a:avLst/>
          </a:prstGeom>
          <a:noFill/>
        </p:spPr>
        <p:txBody>
          <a:bodyPr wrap="square" rtlCol="0">
            <a:spAutoFit/>
          </a:bodyPr>
          <a:lstStyle/>
          <a:p>
            <a:r>
              <a:rPr lang="en-US" dirty="0"/>
              <a:t>State A (Tax)</a:t>
            </a:r>
          </a:p>
        </p:txBody>
      </p:sp>
      <p:sp>
        <p:nvSpPr>
          <p:cNvPr id="71" name="Title 1">
            <a:extLst>
              <a:ext uri="{FF2B5EF4-FFF2-40B4-BE49-F238E27FC236}">
                <a16:creationId xmlns:a16="http://schemas.microsoft.com/office/drawing/2014/main" id="{C566B405-32B1-5011-5708-2E8823FC3B7B}"/>
              </a:ext>
            </a:extLst>
          </p:cNvPr>
          <p:cNvSpPr txBox="1">
            <a:spLocks/>
          </p:cNvSpPr>
          <p:nvPr/>
        </p:nvSpPr>
        <p:spPr>
          <a:xfrm>
            <a:off x="5405982" y="3575874"/>
            <a:ext cx="3327527" cy="1166948"/>
          </a:xfrm>
          <a:prstGeom prst="rect">
            <a:avLst/>
          </a:prstGeom>
        </p:spPr>
        <p:txBody>
          <a:bodyPr vert="horz" lIns="91440" tIns="45720" rIns="91440" bIns="45720" rtlCol="0" anchor="ctr">
            <a:normAutofit lnSpcReduction="10000"/>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latin typeface="+mn-lt"/>
              </a:rPr>
              <a:t>Partnership 1 is doing business entirely in State A which imposes an income tax.</a:t>
            </a:r>
          </a:p>
        </p:txBody>
      </p:sp>
      <p:sp>
        <p:nvSpPr>
          <p:cNvPr id="3" name="Slide Number Placeholder 2">
            <a:extLst>
              <a:ext uri="{FF2B5EF4-FFF2-40B4-BE49-F238E27FC236}">
                <a16:creationId xmlns:a16="http://schemas.microsoft.com/office/drawing/2014/main" id="{261EE67B-2C8C-8E10-D84D-0F0E2B021FD0}"/>
              </a:ext>
            </a:extLst>
          </p:cNvPr>
          <p:cNvSpPr>
            <a:spLocks noGrp="1"/>
          </p:cNvSpPr>
          <p:nvPr>
            <p:ph type="sldNum" sz="quarter" idx="12"/>
          </p:nvPr>
        </p:nvSpPr>
        <p:spPr/>
        <p:txBody>
          <a:bodyPr/>
          <a:lstStyle/>
          <a:p>
            <a:fld id="{3A98EE3D-8CD1-4C3F-BD1C-C98C9596463C}" type="slidenum">
              <a:rPr lang="en-US" smtClean="0"/>
              <a:t>42</a:t>
            </a:fld>
            <a:endParaRPr lang="en-US" dirty="0"/>
          </a:p>
        </p:txBody>
      </p:sp>
    </p:spTree>
    <p:extLst>
      <p:ext uri="{BB962C8B-B14F-4D97-AF65-F5344CB8AC3E}">
        <p14:creationId xmlns:p14="http://schemas.microsoft.com/office/powerpoint/2010/main" val="113504242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Top Corners Snipped 3">
            <a:extLst>
              <a:ext uri="{FF2B5EF4-FFF2-40B4-BE49-F238E27FC236}">
                <a16:creationId xmlns:a16="http://schemas.microsoft.com/office/drawing/2014/main" id="{37CD7BFA-1D43-E11A-04A5-417351A61904}"/>
              </a:ext>
            </a:extLst>
          </p:cNvPr>
          <p:cNvSpPr/>
          <p:nvPr/>
        </p:nvSpPr>
        <p:spPr>
          <a:xfrm>
            <a:off x="6744072" y="754639"/>
            <a:ext cx="4611999" cy="418062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2" name="Title 1">
            <a:extLst>
              <a:ext uri="{FF2B5EF4-FFF2-40B4-BE49-F238E27FC236}">
                <a16:creationId xmlns:a16="http://schemas.microsoft.com/office/drawing/2014/main" id="{B7E531E2-6993-32BC-FD0B-6691FE762D5B}"/>
              </a:ext>
            </a:extLst>
          </p:cNvPr>
          <p:cNvSpPr>
            <a:spLocks noGrp="1"/>
          </p:cNvSpPr>
          <p:nvPr>
            <p:ph type="title"/>
          </p:nvPr>
        </p:nvSpPr>
        <p:spPr>
          <a:xfrm>
            <a:off x="596348" y="1"/>
            <a:ext cx="10757452" cy="1166948"/>
          </a:xfrm>
        </p:spPr>
        <p:txBody>
          <a:bodyPr/>
          <a:lstStyle/>
          <a:p>
            <a:r>
              <a:rPr lang="en-US" dirty="0"/>
              <a:t>Example 1:</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P1</a:t>
            </a:r>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solidFill>
              <a:schemeClr val="accent1">
                <a:lumMod val="75000"/>
              </a:schemeClr>
            </a:solidFill>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1">
                <a:lumMod val="75000"/>
              </a:schemeClr>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1468638" cy="369332"/>
          </a:xfrm>
          <a:prstGeom prst="rect">
            <a:avLst/>
          </a:prstGeom>
          <a:noFill/>
        </p:spPr>
        <p:txBody>
          <a:bodyPr wrap="square" rtlCol="0">
            <a:spAutoFit/>
          </a:bodyPr>
          <a:lstStyle/>
          <a:p>
            <a:r>
              <a:rPr lang="en-US" dirty="0"/>
              <a:t>State A (Tax)</a:t>
            </a:r>
          </a:p>
        </p:txBody>
      </p:sp>
      <p:sp>
        <p:nvSpPr>
          <p:cNvPr id="3" name="Title 1">
            <a:extLst>
              <a:ext uri="{FF2B5EF4-FFF2-40B4-BE49-F238E27FC236}">
                <a16:creationId xmlns:a16="http://schemas.microsoft.com/office/drawing/2014/main" id="{592B1817-D209-68AE-D9EE-CC1BEE6637BF}"/>
              </a:ext>
            </a:extLst>
          </p:cNvPr>
          <p:cNvSpPr txBox="1">
            <a:spLocks/>
          </p:cNvSpPr>
          <p:nvPr/>
        </p:nvSpPr>
        <p:spPr>
          <a:xfrm>
            <a:off x="6352973" y="4361314"/>
            <a:ext cx="4781100" cy="2071811"/>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latin typeface="+mn-lt"/>
              </a:rPr>
              <a:t>P1 has a partner – Smith – an individual in State C, which imposes no income tax.</a:t>
            </a:r>
          </a:p>
        </p:txBody>
      </p:sp>
      <p:sp>
        <p:nvSpPr>
          <p:cNvPr id="5" name="TextBox 4">
            <a:extLst>
              <a:ext uri="{FF2B5EF4-FFF2-40B4-BE49-F238E27FC236}">
                <a16:creationId xmlns:a16="http://schemas.microsoft.com/office/drawing/2014/main" id="{C80E9D4A-C864-9DE1-0FEE-C0F203F4D7BF}"/>
              </a:ext>
            </a:extLst>
          </p:cNvPr>
          <p:cNvSpPr txBox="1"/>
          <p:nvPr/>
        </p:nvSpPr>
        <p:spPr>
          <a:xfrm>
            <a:off x="8948475" y="4517012"/>
            <a:ext cx="1857334" cy="369332"/>
          </a:xfrm>
          <a:prstGeom prst="rect">
            <a:avLst/>
          </a:prstGeom>
          <a:noFill/>
        </p:spPr>
        <p:txBody>
          <a:bodyPr wrap="square" rtlCol="0">
            <a:spAutoFit/>
          </a:bodyPr>
          <a:lstStyle/>
          <a:p>
            <a:r>
              <a:rPr lang="en-US" dirty="0"/>
              <a:t>State C (No Tax)</a:t>
            </a:r>
          </a:p>
        </p:txBody>
      </p:sp>
      <p:sp>
        <p:nvSpPr>
          <p:cNvPr id="8" name="Slide Number Placeholder 7">
            <a:extLst>
              <a:ext uri="{FF2B5EF4-FFF2-40B4-BE49-F238E27FC236}">
                <a16:creationId xmlns:a16="http://schemas.microsoft.com/office/drawing/2014/main" id="{FD8812A1-3B4F-B55C-D0DD-CB08BE7E069E}"/>
              </a:ext>
            </a:extLst>
          </p:cNvPr>
          <p:cNvSpPr>
            <a:spLocks noGrp="1"/>
          </p:cNvSpPr>
          <p:nvPr>
            <p:ph type="sldNum" sz="quarter" idx="12"/>
          </p:nvPr>
        </p:nvSpPr>
        <p:spPr/>
        <p:txBody>
          <a:bodyPr/>
          <a:lstStyle/>
          <a:p>
            <a:fld id="{3A98EE3D-8CD1-4C3F-BD1C-C98C9596463C}" type="slidenum">
              <a:rPr lang="en-US" smtClean="0"/>
              <a:t>43</a:t>
            </a:fld>
            <a:endParaRPr lang="en-US" dirty="0"/>
          </a:p>
        </p:txBody>
      </p:sp>
    </p:spTree>
    <p:extLst>
      <p:ext uri="{BB962C8B-B14F-4D97-AF65-F5344CB8AC3E}">
        <p14:creationId xmlns:p14="http://schemas.microsoft.com/office/powerpoint/2010/main" val="116773688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2" name="Title 1">
            <a:extLst>
              <a:ext uri="{FF2B5EF4-FFF2-40B4-BE49-F238E27FC236}">
                <a16:creationId xmlns:a16="http://schemas.microsoft.com/office/drawing/2014/main" id="{B7E531E2-6993-32BC-FD0B-6691FE762D5B}"/>
              </a:ext>
            </a:extLst>
          </p:cNvPr>
          <p:cNvSpPr>
            <a:spLocks noGrp="1"/>
          </p:cNvSpPr>
          <p:nvPr>
            <p:ph type="title"/>
          </p:nvPr>
        </p:nvSpPr>
        <p:spPr>
          <a:xfrm>
            <a:off x="606287" y="1"/>
            <a:ext cx="10747513" cy="1166948"/>
          </a:xfrm>
        </p:spPr>
        <p:txBody>
          <a:bodyPr/>
          <a:lstStyle/>
          <a:p>
            <a:r>
              <a:rPr lang="en-US" dirty="0"/>
              <a:t>Example 1:</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a:ln>
            <a:solidFill>
              <a:schemeClr val="accent1">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6744072" y="754639"/>
            <a:ext cx="4611999" cy="418062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solidFill>
              <a:schemeClr val="accent1">
                <a:lumMod val="75000"/>
              </a:schemeClr>
            </a:solidFill>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1">
                <a:lumMod val="75000"/>
              </a:schemeClr>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1468638" cy="369332"/>
          </a:xfrm>
          <a:prstGeom prst="rect">
            <a:avLst/>
          </a:prstGeom>
          <a:noFill/>
        </p:spPr>
        <p:txBody>
          <a:bodyPr wrap="square" rtlCol="0">
            <a:spAutoFit/>
          </a:bodyPr>
          <a:lstStyle/>
          <a:p>
            <a:r>
              <a:rPr lang="en-US" dirty="0"/>
              <a:t>State A (Tax)</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948475" y="4517012"/>
            <a:ext cx="1857334" cy="369332"/>
          </a:xfrm>
          <a:prstGeom prst="rect">
            <a:avLst/>
          </a:prstGeom>
          <a:noFill/>
        </p:spPr>
        <p:txBody>
          <a:bodyPr wrap="square" rtlCol="0">
            <a:spAutoFit/>
          </a:bodyPr>
          <a:lstStyle/>
          <a:p>
            <a:r>
              <a:rPr lang="en-US" dirty="0"/>
              <a:t>State C (No Tax)</a:t>
            </a:r>
          </a:p>
        </p:txBody>
      </p:sp>
      <p:cxnSp>
        <p:nvCxnSpPr>
          <p:cNvPr id="30" name="Straight Connector 29">
            <a:extLst>
              <a:ext uri="{FF2B5EF4-FFF2-40B4-BE49-F238E27FC236}">
                <a16:creationId xmlns:a16="http://schemas.microsoft.com/office/drawing/2014/main" id="{1DAB955F-B962-DEEA-C519-28B3FB787807}"/>
              </a:ext>
            </a:extLst>
          </p:cNvPr>
          <p:cNvCxnSpPr>
            <a:cxnSpLocks/>
          </p:cNvCxnSpPr>
          <p:nvPr/>
        </p:nvCxnSpPr>
        <p:spPr>
          <a:xfrm>
            <a:off x="4149349" y="5647510"/>
            <a:ext cx="324703" cy="0"/>
          </a:xfrm>
          <a:prstGeom prst="line">
            <a:avLst/>
          </a:prstGeom>
          <a:ln w="28575">
            <a:headEnd type="stealth"/>
          </a:ln>
        </p:spPr>
        <p:style>
          <a:lnRef idx="2">
            <a:schemeClr val="accent1"/>
          </a:lnRef>
          <a:fillRef idx="0">
            <a:schemeClr val="accent1"/>
          </a:fillRef>
          <a:effectRef idx="1">
            <a:schemeClr val="accent1"/>
          </a:effectRef>
          <a:fontRef idx="minor">
            <a:schemeClr val="tx1"/>
          </a:fontRef>
        </p:style>
      </p:cxnSp>
      <p:cxnSp>
        <p:nvCxnSpPr>
          <p:cNvPr id="32" name="Straight Connector 31">
            <a:extLst>
              <a:ext uri="{FF2B5EF4-FFF2-40B4-BE49-F238E27FC236}">
                <a16:creationId xmlns:a16="http://schemas.microsoft.com/office/drawing/2014/main" id="{9D5201C0-41FC-7FB5-ACA5-EBA20CF88A42}"/>
              </a:ext>
            </a:extLst>
          </p:cNvPr>
          <p:cNvCxnSpPr>
            <a:cxnSpLocks/>
            <a:endCxn id="36" idx="5"/>
          </p:cNvCxnSpPr>
          <p:nvPr/>
        </p:nvCxnSpPr>
        <p:spPr>
          <a:xfrm flipV="1">
            <a:off x="4474052" y="4302561"/>
            <a:ext cx="2440471" cy="1337916"/>
          </a:xfrm>
          <a:prstGeom prst="line">
            <a:avLst/>
          </a:prstGeom>
          <a:ln w="34925" cmpd="dbl">
            <a:solidFill>
              <a:schemeClr val="accent6">
                <a:lumMod val="75000"/>
              </a:schemeClr>
            </a:solidFill>
            <a:prstDash val="sysDot"/>
          </a:ln>
        </p:spPr>
        <p:style>
          <a:lnRef idx="2">
            <a:schemeClr val="accent1"/>
          </a:lnRef>
          <a:fillRef idx="0">
            <a:schemeClr val="accent1"/>
          </a:fillRef>
          <a:effectRef idx="1">
            <a:schemeClr val="accent1"/>
          </a:effectRef>
          <a:fontRef idx="minor">
            <a:schemeClr val="tx1"/>
          </a:fontRef>
        </p:style>
      </p:cxnSp>
      <p:cxnSp>
        <p:nvCxnSpPr>
          <p:cNvPr id="35" name="Straight Connector 34">
            <a:extLst>
              <a:ext uri="{FF2B5EF4-FFF2-40B4-BE49-F238E27FC236}">
                <a16:creationId xmlns:a16="http://schemas.microsoft.com/office/drawing/2014/main" id="{DBD7CD4B-5CA0-E859-727D-77766014DD55}"/>
              </a:ext>
            </a:extLst>
          </p:cNvPr>
          <p:cNvCxnSpPr>
            <a:cxnSpLocks/>
            <a:stCxn id="36" idx="2"/>
          </p:cNvCxnSpPr>
          <p:nvPr/>
        </p:nvCxnSpPr>
        <p:spPr>
          <a:xfrm flipV="1">
            <a:off x="7708615" y="2233766"/>
            <a:ext cx="1593761" cy="2068795"/>
          </a:xfrm>
          <a:prstGeom prst="line">
            <a:avLst/>
          </a:prstGeom>
          <a:ln w="34925">
            <a:solidFill>
              <a:srgbClr val="00B050"/>
            </a:solidFill>
          </a:ln>
        </p:spPr>
        <p:style>
          <a:lnRef idx="2">
            <a:schemeClr val="accent1"/>
          </a:lnRef>
          <a:fillRef idx="0">
            <a:schemeClr val="accent1"/>
          </a:fillRef>
          <a:effectRef idx="1">
            <a:schemeClr val="accent1"/>
          </a:effectRef>
          <a:fontRef idx="minor">
            <a:schemeClr val="tx1"/>
          </a:fontRef>
        </p:style>
      </p:cxnSp>
      <p:sp>
        <p:nvSpPr>
          <p:cNvPr id="36" name="Parallelogram 35">
            <a:extLst>
              <a:ext uri="{FF2B5EF4-FFF2-40B4-BE49-F238E27FC236}">
                <a16:creationId xmlns:a16="http://schemas.microsoft.com/office/drawing/2014/main" id="{3E443E6C-09D9-5BD4-892F-6DBF78BCEC6F}"/>
              </a:ext>
            </a:extLst>
          </p:cNvPr>
          <p:cNvSpPr/>
          <p:nvPr/>
        </p:nvSpPr>
        <p:spPr>
          <a:xfrm>
            <a:off x="6829956" y="3964293"/>
            <a:ext cx="963226" cy="676536"/>
          </a:xfrm>
          <a:prstGeom prst="parallelogram">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Real Prop</a:t>
            </a:r>
          </a:p>
        </p:txBody>
      </p:sp>
      <p:sp>
        <p:nvSpPr>
          <p:cNvPr id="3" name="TextBox 2">
            <a:extLst>
              <a:ext uri="{FF2B5EF4-FFF2-40B4-BE49-F238E27FC236}">
                <a16:creationId xmlns:a16="http://schemas.microsoft.com/office/drawing/2014/main" id="{D874C7E6-5980-925E-F50A-FFA0C6E6EC25}"/>
              </a:ext>
            </a:extLst>
          </p:cNvPr>
          <p:cNvSpPr txBox="1"/>
          <p:nvPr/>
        </p:nvSpPr>
        <p:spPr>
          <a:xfrm rot="19792056">
            <a:off x="5008032" y="4690929"/>
            <a:ext cx="1202060" cy="338554"/>
          </a:xfrm>
          <a:prstGeom prst="rect">
            <a:avLst/>
          </a:prstGeom>
          <a:noFill/>
        </p:spPr>
        <p:txBody>
          <a:bodyPr wrap="none" rtlCol="0">
            <a:spAutoFit/>
          </a:bodyPr>
          <a:lstStyle/>
          <a:p>
            <a:r>
              <a:rPr lang="en-US" sz="1600" i="1" dirty="0"/>
              <a:t>contribution</a:t>
            </a:r>
          </a:p>
        </p:txBody>
      </p:sp>
      <p:sp>
        <p:nvSpPr>
          <p:cNvPr id="13" name="TextBox 12">
            <a:extLst>
              <a:ext uri="{FF2B5EF4-FFF2-40B4-BE49-F238E27FC236}">
                <a16:creationId xmlns:a16="http://schemas.microsoft.com/office/drawing/2014/main" id="{A771FA31-FDC3-4087-7690-A53207267BCD}"/>
              </a:ext>
            </a:extLst>
          </p:cNvPr>
          <p:cNvSpPr txBox="1"/>
          <p:nvPr/>
        </p:nvSpPr>
        <p:spPr>
          <a:xfrm>
            <a:off x="922762" y="1420216"/>
            <a:ext cx="4686300" cy="1431161"/>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dirty="0"/>
              <a:t>Smith contributes property in State C to P1.</a:t>
            </a:r>
          </a:p>
          <a:p>
            <a:pPr marL="285750" indent="-285750">
              <a:spcAft>
                <a:spcPts val="600"/>
              </a:spcAft>
              <a:buFont typeface="Arial" panose="020B0604020202020204" pitchFamily="34" charset="0"/>
              <a:buChar char="•"/>
            </a:pPr>
            <a:r>
              <a:rPr lang="en-US" dirty="0"/>
              <a:t>Property has:</a:t>
            </a:r>
          </a:p>
          <a:p>
            <a:pPr marL="742950" lvl="1" indent="-285750">
              <a:spcAft>
                <a:spcPts val="600"/>
              </a:spcAft>
              <a:buFont typeface="Arial" panose="020B0604020202020204" pitchFamily="34" charset="0"/>
              <a:buChar char="•"/>
            </a:pPr>
            <a:r>
              <a:rPr lang="en-US" dirty="0"/>
              <a:t>Basis of $1 million</a:t>
            </a:r>
          </a:p>
          <a:p>
            <a:pPr marL="742950" lvl="1" indent="-285750">
              <a:spcAft>
                <a:spcPts val="600"/>
              </a:spcAft>
              <a:buFont typeface="Arial" panose="020B0604020202020204" pitchFamily="34" charset="0"/>
              <a:buChar char="•"/>
            </a:pPr>
            <a:r>
              <a:rPr lang="en-US" dirty="0"/>
              <a:t>FMV of $2 million </a:t>
            </a:r>
          </a:p>
        </p:txBody>
      </p:sp>
      <p:sp>
        <p:nvSpPr>
          <p:cNvPr id="4" name="Slide Number Placeholder 3">
            <a:extLst>
              <a:ext uri="{FF2B5EF4-FFF2-40B4-BE49-F238E27FC236}">
                <a16:creationId xmlns:a16="http://schemas.microsoft.com/office/drawing/2014/main" id="{E00D07A5-9B2B-8DCF-F701-479959FF7191}"/>
              </a:ext>
            </a:extLst>
          </p:cNvPr>
          <p:cNvSpPr>
            <a:spLocks noGrp="1"/>
          </p:cNvSpPr>
          <p:nvPr>
            <p:ph type="sldNum" sz="quarter" idx="12"/>
          </p:nvPr>
        </p:nvSpPr>
        <p:spPr/>
        <p:txBody>
          <a:bodyPr/>
          <a:lstStyle/>
          <a:p>
            <a:fld id="{3A98EE3D-8CD1-4C3F-BD1C-C98C9596463C}" type="slidenum">
              <a:rPr lang="en-US" smtClean="0"/>
              <a:t>44</a:t>
            </a:fld>
            <a:endParaRPr lang="en-US" dirty="0"/>
          </a:p>
        </p:txBody>
      </p:sp>
    </p:spTree>
    <p:extLst>
      <p:ext uri="{BB962C8B-B14F-4D97-AF65-F5344CB8AC3E}">
        <p14:creationId xmlns:p14="http://schemas.microsoft.com/office/powerpoint/2010/main" val="39187836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Top Corners Snipped 14">
            <a:extLst>
              <a:ext uri="{FF2B5EF4-FFF2-40B4-BE49-F238E27FC236}">
                <a16:creationId xmlns:a16="http://schemas.microsoft.com/office/drawing/2014/main" id="{59CD107B-656A-B699-665C-E6C98596D8A3}"/>
              </a:ext>
            </a:extLst>
          </p:cNvPr>
          <p:cNvSpPr/>
          <p:nvPr/>
        </p:nvSpPr>
        <p:spPr>
          <a:xfrm>
            <a:off x="6744072" y="754639"/>
            <a:ext cx="4611999" cy="418062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2" name="Title 1">
            <a:extLst>
              <a:ext uri="{FF2B5EF4-FFF2-40B4-BE49-F238E27FC236}">
                <a16:creationId xmlns:a16="http://schemas.microsoft.com/office/drawing/2014/main" id="{B7E531E2-6993-32BC-FD0B-6691FE762D5B}"/>
              </a:ext>
            </a:extLst>
          </p:cNvPr>
          <p:cNvSpPr>
            <a:spLocks noGrp="1"/>
          </p:cNvSpPr>
          <p:nvPr>
            <p:ph type="title"/>
          </p:nvPr>
        </p:nvSpPr>
        <p:spPr>
          <a:xfrm>
            <a:off x="577567" y="1"/>
            <a:ext cx="10776233" cy="1166948"/>
          </a:xfrm>
        </p:spPr>
        <p:txBody>
          <a:bodyPr/>
          <a:lstStyle/>
          <a:p>
            <a:r>
              <a:rPr lang="en-US" dirty="0"/>
              <a:t>Example 1:</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P1</a:t>
            </a:r>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solidFill>
              <a:schemeClr val="accent1">
                <a:lumMod val="75000"/>
              </a:schemeClr>
            </a:solidFill>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1">
                <a:lumMod val="75000"/>
              </a:schemeClr>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1468638" cy="369332"/>
          </a:xfrm>
          <a:prstGeom prst="rect">
            <a:avLst/>
          </a:prstGeom>
          <a:noFill/>
        </p:spPr>
        <p:txBody>
          <a:bodyPr wrap="square" rtlCol="0">
            <a:spAutoFit/>
          </a:bodyPr>
          <a:lstStyle/>
          <a:p>
            <a:r>
              <a:rPr lang="en-US" dirty="0"/>
              <a:t>State A (Tax)</a:t>
            </a:r>
          </a:p>
        </p:txBody>
      </p:sp>
      <p:cxnSp>
        <p:nvCxnSpPr>
          <p:cNvPr id="32" name="Straight Connector 31">
            <a:extLst>
              <a:ext uri="{FF2B5EF4-FFF2-40B4-BE49-F238E27FC236}">
                <a16:creationId xmlns:a16="http://schemas.microsoft.com/office/drawing/2014/main" id="{9D5201C0-41FC-7FB5-ACA5-EBA20CF88A42}"/>
              </a:ext>
            </a:extLst>
          </p:cNvPr>
          <p:cNvCxnSpPr>
            <a:cxnSpLocks/>
            <a:stCxn id="6" idx="0"/>
            <a:endCxn id="3" idx="5"/>
          </p:cNvCxnSpPr>
          <p:nvPr/>
        </p:nvCxnSpPr>
        <p:spPr>
          <a:xfrm flipV="1">
            <a:off x="4149349" y="4302561"/>
            <a:ext cx="2765174" cy="1319059"/>
          </a:xfrm>
          <a:prstGeom prst="line">
            <a:avLst/>
          </a:prstGeom>
          <a:ln w="34925" cmpd="sng">
            <a:solidFill>
              <a:srgbClr val="00B050"/>
            </a:solidFill>
            <a:prstDash val="solid"/>
          </a:ln>
        </p:spPr>
        <p:style>
          <a:lnRef idx="2">
            <a:schemeClr val="accent1"/>
          </a:lnRef>
          <a:fillRef idx="0">
            <a:schemeClr val="accent1"/>
          </a:fillRef>
          <a:effectRef idx="1">
            <a:schemeClr val="accent1"/>
          </a:effectRef>
          <a:fontRef idx="minor">
            <a:schemeClr val="tx1"/>
          </a:fontRef>
        </p:style>
      </p:cxnSp>
      <p:sp>
        <p:nvSpPr>
          <p:cNvPr id="13" name="Rectangle 12">
            <a:extLst>
              <a:ext uri="{FF2B5EF4-FFF2-40B4-BE49-F238E27FC236}">
                <a16:creationId xmlns:a16="http://schemas.microsoft.com/office/drawing/2014/main" id="{CD55C900-6FAA-CCF4-A534-EAAD6306C9D9}"/>
              </a:ext>
            </a:extLst>
          </p:cNvPr>
          <p:cNvSpPr/>
          <p:nvPr/>
        </p:nvSpPr>
        <p:spPr>
          <a:xfrm>
            <a:off x="4411931" y="1907604"/>
            <a:ext cx="1547618" cy="916672"/>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Corp.</a:t>
            </a:r>
          </a:p>
        </p:txBody>
      </p:sp>
      <p:cxnSp>
        <p:nvCxnSpPr>
          <p:cNvPr id="17" name="Straight Connector 16">
            <a:extLst>
              <a:ext uri="{FF2B5EF4-FFF2-40B4-BE49-F238E27FC236}">
                <a16:creationId xmlns:a16="http://schemas.microsoft.com/office/drawing/2014/main" id="{7306F9ED-FD0D-4738-8F6B-37B66989A9E9}"/>
              </a:ext>
            </a:extLst>
          </p:cNvPr>
          <p:cNvCxnSpPr>
            <a:cxnSpLocks/>
            <a:stCxn id="3" idx="5"/>
            <a:endCxn id="13" idx="2"/>
          </p:cNvCxnSpPr>
          <p:nvPr/>
        </p:nvCxnSpPr>
        <p:spPr>
          <a:xfrm flipH="1" flipV="1">
            <a:off x="5185740" y="2824276"/>
            <a:ext cx="1728783" cy="1478285"/>
          </a:xfrm>
          <a:prstGeom prst="line">
            <a:avLst/>
          </a:prstGeom>
          <a:ln w="34925" cmpd="dbl">
            <a:solidFill>
              <a:schemeClr val="accent6">
                <a:lumMod val="75000"/>
              </a:schemeClr>
            </a:solidFill>
            <a:prstDash val="sysDot"/>
          </a:ln>
        </p:spPr>
        <p:style>
          <a:lnRef idx="2">
            <a:schemeClr val="accent1"/>
          </a:lnRef>
          <a:fillRef idx="0">
            <a:schemeClr val="accent1"/>
          </a:fillRef>
          <a:effectRef idx="1">
            <a:schemeClr val="accent1"/>
          </a:effectRef>
          <a:fontRef idx="minor">
            <a:schemeClr val="tx1"/>
          </a:fontRef>
        </p:style>
      </p:cxnSp>
      <p:sp>
        <p:nvSpPr>
          <p:cNvPr id="16" name="TextBox 15">
            <a:extLst>
              <a:ext uri="{FF2B5EF4-FFF2-40B4-BE49-F238E27FC236}">
                <a16:creationId xmlns:a16="http://schemas.microsoft.com/office/drawing/2014/main" id="{01D63410-967C-46F4-1551-99158BD654B6}"/>
              </a:ext>
            </a:extLst>
          </p:cNvPr>
          <p:cNvSpPr txBox="1"/>
          <p:nvPr/>
        </p:nvSpPr>
        <p:spPr>
          <a:xfrm rot="2206723">
            <a:off x="5882532" y="3244333"/>
            <a:ext cx="553357" cy="369332"/>
          </a:xfrm>
          <a:prstGeom prst="rect">
            <a:avLst/>
          </a:prstGeom>
          <a:noFill/>
        </p:spPr>
        <p:txBody>
          <a:bodyPr wrap="none" rtlCol="0">
            <a:spAutoFit/>
          </a:bodyPr>
          <a:lstStyle/>
          <a:p>
            <a:r>
              <a:rPr lang="en-US" dirty="0"/>
              <a:t>sale</a:t>
            </a:r>
          </a:p>
        </p:txBody>
      </p:sp>
      <p:sp>
        <p:nvSpPr>
          <p:cNvPr id="3" name="Parallelogram 2">
            <a:extLst>
              <a:ext uri="{FF2B5EF4-FFF2-40B4-BE49-F238E27FC236}">
                <a16:creationId xmlns:a16="http://schemas.microsoft.com/office/drawing/2014/main" id="{9CFAA207-ADDA-BD27-511F-C61B6FF58A82}"/>
              </a:ext>
            </a:extLst>
          </p:cNvPr>
          <p:cNvSpPr/>
          <p:nvPr/>
        </p:nvSpPr>
        <p:spPr>
          <a:xfrm>
            <a:off x="6829956" y="3964293"/>
            <a:ext cx="963226" cy="676536"/>
          </a:xfrm>
          <a:prstGeom prst="parallelogram">
            <a:avLst/>
          </a:prstGeom>
          <a:solidFill>
            <a:srgbClr val="00B050"/>
          </a:solidFill>
          <a:ln>
            <a:solidFill>
              <a:schemeClr val="accent6">
                <a:lumMod val="7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Real Prop</a:t>
            </a:r>
          </a:p>
        </p:txBody>
      </p:sp>
      <p:sp>
        <p:nvSpPr>
          <p:cNvPr id="11" name="TextBox 10">
            <a:extLst>
              <a:ext uri="{FF2B5EF4-FFF2-40B4-BE49-F238E27FC236}">
                <a16:creationId xmlns:a16="http://schemas.microsoft.com/office/drawing/2014/main" id="{89AD8C07-E531-313A-90DB-13DDA88779AF}"/>
              </a:ext>
            </a:extLst>
          </p:cNvPr>
          <p:cNvSpPr txBox="1"/>
          <p:nvPr/>
        </p:nvSpPr>
        <p:spPr>
          <a:xfrm>
            <a:off x="835929" y="1641934"/>
            <a:ext cx="4686300" cy="1431161"/>
          </a:xfrm>
          <a:prstGeom prst="rect">
            <a:avLst/>
          </a:prstGeom>
          <a:noFill/>
        </p:spPr>
        <p:txBody>
          <a:bodyPr wrap="square" rtlCol="0">
            <a:spAutoFit/>
          </a:bodyPr>
          <a:lstStyle/>
          <a:p>
            <a:pPr marL="285750" indent="-285750">
              <a:spcAft>
                <a:spcPts val="600"/>
              </a:spcAft>
              <a:buFont typeface="Arial" panose="020B0604020202020204" pitchFamily="34" charset="0"/>
              <a:buChar char="•"/>
            </a:pPr>
            <a:r>
              <a:rPr lang="en-US" dirty="0"/>
              <a:t>P1 later sells property to Corp.</a:t>
            </a:r>
          </a:p>
          <a:p>
            <a:pPr marL="285750" indent="-285750">
              <a:spcAft>
                <a:spcPts val="600"/>
              </a:spcAft>
              <a:buFont typeface="Arial" panose="020B0604020202020204" pitchFamily="34" charset="0"/>
              <a:buChar char="•"/>
            </a:pPr>
            <a:r>
              <a:rPr lang="en-US" dirty="0"/>
              <a:t>Property has:</a:t>
            </a:r>
          </a:p>
          <a:p>
            <a:pPr marL="742950" lvl="1" indent="-285750">
              <a:spcAft>
                <a:spcPts val="600"/>
              </a:spcAft>
              <a:buFont typeface="Arial" panose="020B0604020202020204" pitchFamily="34" charset="0"/>
              <a:buChar char="•"/>
            </a:pPr>
            <a:r>
              <a:rPr lang="en-US" dirty="0"/>
              <a:t>Basis of $1 million</a:t>
            </a:r>
          </a:p>
          <a:p>
            <a:pPr marL="742950" lvl="1" indent="-285750">
              <a:spcAft>
                <a:spcPts val="600"/>
              </a:spcAft>
              <a:buFont typeface="Arial" panose="020B0604020202020204" pitchFamily="34" charset="0"/>
              <a:buChar char="•"/>
            </a:pPr>
            <a:r>
              <a:rPr lang="en-US" dirty="0"/>
              <a:t>FMV of $3 million </a:t>
            </a:r>
          </a:p>
        </p:txBody>
      </p:sp>
      <p:sp>
        <p:nvSpPr>
          <p:cNvPr id="18" name="TextBox 17">
            <a:extLst>
              <a:ext uri="{FF2B5EF4-FFF2-40B4-BE49-F238E27FC236}">
                <a16:creationId xmlns:a16="http://schemas.microsoft.com/office/drawing/2014/main" id="{E9C59A87-1B39-D06A-A4E9-4373A9631F79}"/>
              </a:ext>
            </a:extLst>
          </p:cNvPr>
          <p:cNvSpPr txBox="1"/>
          <p:nvPr/>
        </p:nvSpPr>
        <p:spPr>
          <a:xfrm>
            <a:off x="8948475" y="4517012"/>
            <a:ext cx="1857334" cy="369332"/>
          </a:xfrm>
          <a:prstGeom prst="rect">
            <a:avLst/>
          </a:prstGeom>
          <a:noFill/>
        </p:spPr>
        <p:txBody>
          <a:bodyPr wrap="square" rtlCol="0">
            <a:spAutoFit/>
          </a:bodyPr>
          <a:lstStyle/>
          <a:p>
            <a:r>
              <a:rPr lang="en-US" dirty="0"/>
              <a:t>State C (No Tax)</a:t>
            </a:r>
          </a:p>
        </p:txBody>
      </p:sp>
      <p:sp>
        <p:nvSpPr>
          <p:cNvPr id="4" name="Slide Number Placeholder 3">
            <a:extLst>
              <a:ext uri="{FF2B5EF4-FFF2-40B4-BE49-F238E27FC236}">
                <a16:creationId xmlns:a16="http://schemas.microsoft.com/office/drawing/2014/main" id="{4A93EC89-28EE-E54E-E4D6-F5E55E09B5F2}"/>
              </a:ext>
            </a:extLst>
          </p:cNvPr>
          <p:cNvSpPr>
            <a:spLocks noGrp="1"/>
          </p:cNvSpPr>
          <p:nvPr>
            <p:ph type="sldNum" sz="quarter" idx="12"/>
          </p:nvPr>
        </p:nvSpPr>
        <p:spPr/>
        <p:txBody>
          <a:bodyPr/>
          <a:lstStyle/>
          <a:p>
            <a:fld id="{3A98EE3D-8CD1-4C3F-BD1C-C98C9596463C}" type="slidenum">
              <a:rPr lang="en-US" smtClean="0"/>
              <a:t>45</a:t>
            </a:fld>
            <a:endParaRPr lang="en-US" dirty="0"/>
          </a:p>
        </p:txBody>
      </p:sp>
    </p:spTree>
    <p:extLst>
      <p:ext uri="{BB962C8B-B14F-4D97-AF65-F5344CB8AC3E}">
        <p14:creationId xmlns:p14="http://schemas.microsoft.com/office/powerpoint/2010/main" val="3302863545"/>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D0D6481-AA02-D84A-8C09-7BB48D928090}"/>
              </a:ext>
            </a:extLst>
          </p:cNvPr>
          <p:cNvGrpSpPr/>
          <p:nvPr/>
        </p:nvGrpSpPr>
        <p:grpSpPr>
          <a:xfrm>
            <a:off x="243841" y="2858094"/>
            <a:ext cx="5852160" cy="3858869"/>
            <a:chOff x="1924594" y="754639"/>
            <a:chExt cx="9431478" cy="5974460"/>
          </a:xfrm>
        </p:grpSpPr>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6745469" y="754639"/>
              <a:ext cx="4610603" cy="4310567"/>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solidFill>
                <a:schemeClr val="accent1">
                  <a:lumMod val="75000"/>
                </a:schemeClr>
              </a:solidFill>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1">
                  <a:lumMod val="75000"/>
                </a:schemeClr>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2234510" cy="428861"/>
            </a:xfrm>
            <a:prstGeom prst="rect">
              <a:avLst/>
            </a:prstGeom>
            <a:noFill/>
          </p:spPr>
          <p:txBody>
            <a:bodyPr wrap="square" rtlCol="0">
              <a:spAutoFit/>
            </a:bodyPr>
            <a:lstStyle/>
            <a:p>
              <a:r>
                <a:rPr lang="en-US" sz="1200" dirty="0"/>
                <a:t>State A (Tax)</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612912" y="4535599"/>
              <a:ext cx="2071505" cy="428861"/>
            </a:xfrm>
            <a:prstGeom prst="rect">
              <a:avLst/>
            </a:prstGeom>
            <a:noFill/>
          </p:spPr>
          <p:txBody>
            <a:bodyPr wrap="square" rtlCol="0">
              <a:spAutoFit/>
            </a:bodyPr>
            <a:lstStyle/>
            <a:p>
              <a:r>
                <a:rPr lang="en-US" sz="1200" dirty="0"/>
                <a:t>State C (No Tax)</a:t>
              </a:r>
            </a:p>
          </p:txBody>
        </p:sp>
        <p:cxnSp>
          <p:nvCxnSpPr>
            <p:cNvPr id="32" name="Straight Connector 31">
              <a:extLst>
                <a:ext uri="{FF2B5EF4-FFF2-40B4-BE49-F238E27FC236}">
                  <a16:creationId xmlns:a16="http://schemas.microsoft.com/office/drawing/2014/main" id="{9D5201C0-41FC-7FB5-ACA5-EBA20CF88A42}"/>
                </a:ext>
              </a:extLst>
            </p:cNvPr>
            <p:cNvCxnSpPr>
              <a:cxnSpLocks/>
              <a:stCxn id="6" idx="0"/>
              <a:endCxn id="36" idx="5"/>
            </p:cNvCxnSpPr>
            <p:nvPr/>
          </p:nvCxnSpPr>
          <p:spPr>
            <a:xfrm flipV="1">
              <a:off x="4149348" y="4390954"/>
              <a:ext cx="2733595" cy="1230666"/>
            </a:xfrm>
            <a:prstGeom prst="line">
              <a:avLst/>
            </a:prstGeom>
            <a:ln w="34925" cmpd="sng">
              <a:solidFill>
                <a:srgbClr val="00B050"/>
              </a:solidFill>
              <a:prstDash val="solid"/>
            </a:ln>
          </p:spPr>
          <p:style>
            <a:lnRef idx="2">
              <a:schemeClr val="accent1"/>
            </a:lnRef>
            <a:fillRef idx="0">
              <a:schemeClr val="accent1"/>
            </a:fillRef>
            <a:effectRef idx="1">
              <a:schemeClr val="accent1"/>
            </a:effectRef>
            <a:fontRef idx="minor">
              <a:schemeClr val="tx1"/>
            </a:fontRef>
          </p:style>
        </p:cxnSp>
        <p:sp>
          <p:nvSpPr>
            <p:cNvPr id="36" name="Parallelogram 35">
              <a:extLst>
                <a:ext uri="{FF2B5EF4-FFF2-40B4-BE49-F238E27FC236}">
                  <a16:creationId xmlns:a16="http://schemas.microsoft.com/office/drawing/2014/main" id="{3E443E6C-09D9-5BD4-892F-6DBF78BCEC6F}"/>
                </a:ext>
              </a:extLst>
            </p:cNvPr>
            <p:cNvSpPr/>
            <p:nvPr/>
          </p:nvSpPr>
          <p:spPr>
            <a:xfrm>
              <a:off x="6808305" y="4104140"/>
              <a:ext cx="775441" cy="573628"/>
            </a:xfrm>
            <a:prstGeom prst="parallelogram">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55C900-6FAA-CCF4-A534-EAAD6306C9D9}"/>
                </a:ext>
              </a:extLst>
            </p:cNvPr>
            <p:cNvSpPr/>
            <p:nvPr/>
          </p:nvSpPr>
          <p:spPr>
            <a:xfrm>
              <a:off x="4503976" y="2015242"/>
              <a:ext cx="1547618" cy="916672"/>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Corp.</a:t>
              </a:r>
            </a:p>
          </p:txBody>
        </p:sp>
        <p:cxnSp>
          <p:nvCxnSpPr>
            <p:cNvPr id="17" name="Straight Connector 16">
              <a:extLst>
                <a:ext uri="{FF2B5EF4-FFF2-40B4-BE49-F238E27FC236}">
                  <a16:creationId xmlns:a16="http://schemas.microsoft.com/office/drawing/2014/main" id="{7306F9ED-FD0D-4738-8F6B-37B66989A9E9}"/>
                </a:ext>
              </a:extLst>
            </p:cNvPr>
            <p:cNvCxnSpPr>
              <a:cxnSpLocks/>
              <a:stCxn id="36" idx="5"/>
              <a:endCxn id="13" idx="2"/>
            </p:cNvCxnSpPr>
            <p:nvPr/>
          </p:nvCxnSpPr>
          <p:spPr>
            <a:xfrm flipH="1" flipV="1">
              <a:off x="5277786" y="2931914"/>
              <a:ext cx="1605158" cy="1459041"/>
            </a:xfrm>
            <a:prstGeom prst="line">
              <a:avLst/>
            </a:prstGeom>
            <a:ln w="34925" cmpd="dbl">
              <a:solidFill>
                <a:srgbClr val="00B050"/>
              </a:solidFill>
              <a:prstDash val="sysDot"/>
            </a:ln>
          </p:spPr>
          <p:style>
            <a:lnRef idx="2">
              <a:schemeClr val="accent1"/>
            </a:lnRef>
            <a:fillRef idx="0">
              <a:schemeClr val="accent1"/>
            </a:fillRef>
            <a:effectRef idx="1">
              <a:schemeClr val="accent1"/>
            </a:effectRef>
            <a:fontRef idx="minor">
              <a:schemeClr val="tx1"/>
            </a:fontRef>
          </p:style>
        </p:cxnSp>
      </p:grpSp>
      <p:sp>
        <p:nvSpPr>
          <p:cNvPr id="11" name="TextBox 10">
            <a:extLst>
              <a:ext uri="{FF2B5EF4-FFF2-40B4-BE49-F238E27FC236}">
                <a16:creationId xmlns:a16="http://schemas.microsoft.com/office/drawing/2014/main" id="{A5080BD1-C5A2-68EC-918D-2F8124E707BD}"/>
              </a:ext>
            </a:extLst>
          </p:cNvPr>
          <p:cNvSpPr txBox="1"/>
          <p:nvPr/>
        </p:nvSpPr>
        <p:spPr>
          <a:xfrm>
            <a:off x="6096001" y="2649683"/>
            <a:ext cx="5198918" cy="400110"/>
          </a:xfrm>
          <a:prstGeom prst="rect">
            <a:avLst/>
          </a:prstGeom>
          <a:noFill/>
        </p:spPr>
        <p:txBody>
          <a:bodyPr wrap="square" rtlCol="0">
            <a:spAutoFit/>
          </a:bodyPr>
          <a:lstStyle/>
          <a:p>
            <a:pPr>
              <a:spcAft>
                <a:spcPts val="1200"/>
              </a:spcAft>
            </a:pPr>
            <a:r>
              <a:rPr lang="en-US" sz="2000" b="1" i="1" dirty="0"/>
              <a:t>Where should the gain(s) be sourced?</a:t>
            </a:r>
          </a:p>
        </p:txBody>
      </p:sp>
      <p:sp>
        <p:nvSpPr>
          <p:cNvPr id="4" name="TextBox 3">
            <a:extLst>
              <a:ext uri="{FF2B5EF4-FFF2-40B4-BE49-F238E27FC236}">
                <a16:creationId xmlns:a16="http://schemas.microsoft.com/office/drawing/2014/main" id="{47C68F20-345C-C989-8B9C-D69805AD3394}"/>
              </a:ext>
            </a:extLst>
          </p:cNvPr>
          <p:cNvSpPr txBox="1"/>
          <p:nvPr/>
        </p:nvSpPr>
        <p:spPr>
          <a:xfrm>
            <a:off x="589907" y="668042"/>
            <a:ext cx="5368477" cy="1969770"/>
          </a:xfrm>
          <a:prstGeom prst="rect">
            <a:avLst/>
          </a:prstGeom>
          <a:noFill/>
        </p:spPr>
        <p:txBody>
          <a:bodyPr wrap="square" rtlCol="0">
            <a:spAutoFit/>
          </a:bodyPr>
          <a:lstStyle/>
          <a:p>
            <a:pPr>
              <a:spcAft>
                <a:spcPts val="600"/>
              </a:spcAft>
            </a:pPr>
            <a:r>
              <a:rPr lang="en-US" sz="2800" b="1" dirty="0">
                <a:latin typeface="+mj-lt"/>
              </a:rPr>
              <a:t>EXAMPLE 1:</a:t>
            </a:r>
          </a:p>
          <a:p>
            <a:pPr>
              <a:spcAft>
                <a:spcPts val="600"/>
              </a:spcAft>
            </a:pPr>
            <a:r>
              <a:rPr lang="en-US" dirty="0"/>
              <a:t>Assume that under Subchapter K Smith is allocated:</a:t>
            </a:r>
          </a:p>
          <a:p>
            <a:pPr marL="285750" indent="-285750">
              <a:spcAft>
                <a:spcPts val="600"/>
              </a:spcAft>
              <a:buFont typeface="Arial" panose="020B0604020202020204" pitchFamily="34" charset="0"/>
              <a:buChar char="•"/>
            </a:pPr>
            <a:r>
              <a:rPr lang="en-US" dirty="0"/>
              <a:t>100% of built-in gain = $1 million </a:t>
            </a:r>
          </a:p>
          <a:p>
            <a:pPr marL="285750" indent="-285750">
              <a:spcAft>
                <a:spcPts val="600"/>
              </a:spcAft>
              <a:buFont typeface="Arial" panose="020B0604020202020204" pitchFamily="34" charset="0"/>
              <a:buChar char="•"/>
            </a:pPr>
            <a:r>
              <a:rPr lang="en-US" dirty="0"/>
              <a:t>20% of the later gain of $1 million = $200,000. </a:t>
            </a:r>
          </a:p>
          <a:p>
            <a:endParaRPr lang="en-US" sz="1600" dirty="0"/>
          </a:p>
        </p:txBody>
      </p:sp>
      <p:sp>
        <p:nvSpPr>
          <p:cNvPr id="2" name="Slide Number Placeholder 1">
            <a:extLst>
              <a:ext uri="{FF2B5EF4-FFF2-40B4-BE49-F238E27FC236}">
                <a16:creationId xmlns:a16="http://schemas.microsoft.com/office/drawing/2014/main" id="{094A6D25-2364-D64D-4B1F-0CB240D3236D}"/>
              </a:ext>
            </a:extLst>
          </p:cNvPr>
          <p:cNvSpPr>
            <a:spLocks noGrp="1"/>
          </p:cNvSpPr>
          <p:nvPr>
            <p:ph type="sldNum" sz="quarter" idx="12"/>
          </p:nvPr>
        </p:nvSpPr>
        <p:spPr/>
        <p:txBody>
          <a:bodyPr/>
          <a:lstStyle/>
          <a:p>
            <a:fld id="{3A98EE3D-8CD1-4C3F-BD1C-C98C9596463C}" type="slidenum">
              <a:rPr lang="en-US" smtClean="0"/>
              <a:t>46</a:t>
            </a:fld>
            <a:endParaRPr lang="en-US" dirty="0"/>
          </a:p>
        </p:txBody>
      </p:sp>
    </p:spTree>
    <p:extLst>
      <p:ext uri="{BB962C8B-B14F-4D97-AF65-F5344CB8AC3E}">
        <p14:creationId xmlns:p14="http://schemas.microsoft.com/office/powerpoint/2010/main" val="284558249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D0D6481-AA02-D84A-8C09-7BB48D928090}"/>
              </a:ext>
            </a:extLst>
          </p:cNvPr>
          <p:cNvGrpSpPr/>
          <p:nvPr/>
        </p:nvGrpSpPr>
        <p:grpSpPr>
          <a:xfrm>
            <a:off x="243841" y="2858094"/>
            <a:ext cx="5852160" cy="3858869"/>
            <a:chOff x="1924594" y="754639"/>
            <a:chExt cx="9431478" cy="5974460"/>
          </a:xfrm>
        </p:grpSpPr>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6745469" y="754639"/>
              <a:ext cx="4610603" cy="4310567"/>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solidFill>
                <a:schemeClr val="accent1">
                  <a:lumMod val="75000"/>
                </a:schemeClr>
              </a:solidFill>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1">
                  <a:lumMod val="75000"/>
                </a:schemeClr>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2234510" cy="428861"/>
            </a:xfrm>
            <a:prstGeom prst="rect">
              <a:avLst/>
            </a:prstGeom>
            <a:noFill/>
          </p:spPr>
          <p:txBody>
            <a:bodyPr wrap="square" rtlCol="0">
              <a:spAutoFit/>
            </a:bodyPr>
            <a:lstStyle/>
            <a:p>
              <a:r>
                <a:rPr lang="en-US" sz="1200" dirty="0"/>
                <a:t>State A (Tax)</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617025" y="4577426"/>
              <a:ext cx="2071505" cy="428861"/>
            </a:xfrm>
            <a:prstGeom prst="rect">
              <a:avLst/>
            </a:prstGeom>
            <a:noFill/>
          </p:spPr>
          <p:txBody>
            <a:bodyPr wrap="square" rtlCol="0">
              <a:spAutoFit/>
            </a:bodyPr>
            <a:lstStyle/>
            <a:p>
              <a:r>
                <a:rPr lang="en-US" sz="1200" dirty="0"/>
                <a:t>State C (No Tax)</a:t>
              </a:r>
            </a:p>
          </p:txBody>
        </p:sp>
        <p:cxnSp>
          <p:nvCxnSpPr>
            <p:cNvPr id="32" name="Straight Connector 31">
              <a:extLst>
                <a:ext uri="{FF2B5EF4-FFF2-40B4-BE49-F238E27FC236}">
                  <a16:creationId xmlns:a16="http://schemas.microsoft.com/office/drawing/2014/main" id="{9D5201C0-41FC-7FB5-ACA5-EBA20CF88A42}"/>
                </a:ext>
              </a:extLst>
            </p:cNvPr>
            <p:cNvCxnSpPr>
              <a:cxnSpLocks/>
              <a:stCxn id="6" idx="0"/>
              <a:endCxn id="36" idx="5"/>
            </p:cNvCxnSpPr>
            <p:nvPr/>
          </p:nvCxnSpPr>
          <p:spPr>
            <a:xfrm flipV="1">
              <a:off x="4149348" y="4390954"/>
              <a:ext cx="2733595" cy="1230666"/>
            </a:xfrm>
            <a:prstGeom prst="line">
              <a:avLst/>
            </a:prstGeom>
            <a:ln w="34925" cmpd="sng">
              <a:solidFill>
                <a:srgbClr val="00B050"/>
              </a:solidFill>
              <a:prstDash val="solid"/>
            </a:ln>
          </p:spPr>
          <p:style>
            <a:lnRef idx="2">
              <a:schemeClr val="accent1"/>
            </a:lnRef>
            <a:fillRef idx="0">
              <a:schemeClr val="accent1"/>
            </a:fillRef>
            <a:effectRef idx="1">
              <a:schemeClr val="accent1"/>
            </a:effectRef>
            <a:fontRef idx="minor">
              <a:schemeClr val="tx1"/>
            </a:fontRef>
          </p:style>
        </p:cxnSp>
        <p:sp>
          <p:nvSpPr>
            <p:cNvPr id="36" name="Parallelogram 35">
              <a:extLst>
                <a:ext uri="{FF2B5EF4-FFF2-40B4-BE49-F238E27FC236}">
                  <a16:creationId xmlns:a16="http://schemas.microsoft.com/office/drawing/2014/main" id="{3E443E6C-09D9-5BD4-892F-6DBF78BCEC6F}"/>
                </a:ext>
              </a:extLst>
            </p:cNvPr>
            <p:cNvSpPr/>
            <p:nvPr/>
          </p:nvSpPr>
          <p:spPr>
            <a:xfrm>
              <a:off x="6808305" y="4104140"/>
              <a:ext cx="775441" cy="573628"/>
            </a:xfrm>
            <a:prstGeom prst="parallelogram">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55C900-6FAA-CCF4-A534-EAAD6306C9D9}"/>
                </a:ext>
              </a:extLst>
            </p:cNvPr>
            <p:cNvSpPr/>
            <p:nvPr/>
          </p:nvSpPr>
          <p:spPr>
            <a:xfrm>
              <a:off x="4503976" y="2015242"/>
              <a:ext cx="1547618" cy="916672"/>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Corp.</a:t>
              </a:r>
            </a:p>
          </p:txBody>
        </p:sp>
        <p:cxnSp>
          <p:nvCxnSpPr>
            <p:cNvPr id="17" name="Straight Connector 16">
              <a:extLst>
                <a:ext uri="{FF2B5EF4-FFF2-40B4-BE49-F238E27FC236}">
                  <a16:creationId xmlns:a16="http://schemas.microsoft.com/office/drawing/2014/main" id="{7306F9ED-FD0D-4738-8F6B-37B66989A9E9}"/>
                </a:ext>
              </a:extLst>
            </p:cNvPr>
            <p:cNvCxnSpPr>
              <a:cxnSpLocks/>
              <a:stCxn id="36" idx="5"/>
              <a:endCxn id="13" idx="2"/>
            </p:cNvCxnSpPr>
            <p:nvPr/>
          </p:nvCxnSpPr>
          <p:spPr>
            <a:xfrm flipH="1" flipV="1">
              <a:off x="5277786" y="2931914"/>
              <a:ext cx="1605158" cy="1459041"/>
            </a:xfrm>
            <a:prstGeom prst="line">
              <a:avLst/>
            </a:prstGeom>
            <a:ln w="34925" cmpd="dbl">
              <a:solidFill>
                <a:srgbClr val="00B050"/>
              </a:solidFill>
              <a:prstDash val="sysDot"/>
            </a:ln>
          </p:spPr>
          <p:style>
            <a:lnRef idx="2">
              <a:schemeClr val="accent1"/>
            </a:lnRef>
            <a:fillRef idx="0">
              <a:schemeClr val="accent1"/>
            </a:fillRef>
            <a:effectRef idx="1">
              <a:schemeClr val="accent1"/>
            </a:effectRef>
            <a:fontRef idx="minor">
              <a:schemeClr val="tx1"/>
            </a:fontRef>
          </p:style>
        </p:cxnSp>
      </p:grpSp>
      <p:sp>
        <p:nvSpPr>
          <p:cNvPr id="11" name="TextBox 10">
            <a:extLst>
              <a:ext uri="{FF2B5EF4-FFF2-40B4-BE49-F238E27FC236}">
                <a16:creationId xmlns:a16="http://schemas.microsoft.com/office/drawing/2014/main" id="{A5080BD1-C5A2-68EC-918D-2F8124E707BD}"/>
              </a:ext>
            </a:extLst>
          </p:cNvPr>
          <p:cNvSpPr txBox="1"/>
          <p:nvPr/>
        </p:nvSpPr>
        <p:spPr>
          <a:xfrm>
            <a:off x="6096001" y="2649683"/>
            <a:ext cx="5198918" cy="1538883"/>
          </a:xfrm>
          <a:prstGeom prst="rect">
            <a:avLst/>
          </a:prstGeom>
          <a:noFill/>
        </p:spPr>
        <p:txBody>
          <a:bodyPr wrap="square" rtlCol="0">
            <a:spAutoFit/>
          </a:bodyPr>
          <a:lstStyle/>
          <a:p>
            <a:pPr>
              <a:spcAft>
                <a:spcPts val="1200"/>
              </a:spcAft>
            </a:pPr>
            <a:r>
              <a:rPr lang="en-US" sz="2000" b="1" i="1" dirty="0"/>
              <a:t>Where should the gain(s) be sourced?</a:t>
            </a:r>
          </a:p>
          <a:p>
            <a:pPr lvl="1">
              <a:spcAft>
                <a:spcPts val="1200"/>
              </a:spcAft>
            </a:pPr>
            <a:r>
              <a:rPr lang="en-US" u="sng" dirty="0"/>
              <a:t>Possibilities</a:t>
            </a:r>
            <a:r>
              <a:rPr lang="en-US" dirty="0"/>
              <a:t> –</a:t>
            </a:r>
          </a:p>
          <a:p>
            <a:pPr marL="742950" lvl="1" indent="-285750">
              <a:spcAft>
                <a:spcPts val="1200"/>
              </a:spcAft>
              <a:buFont typeface="Arial" panose="020B0604020202020204" pitchFamily="34" charset="0"/>
              <a:buChar char="•"/>
            </a:pPr>
            <a:r>
              <a:rPr lang="en-US" dirty="0"/>
              <a:t>As non-apportionable income of P1 – </a:t>
            </a:r>
            <a:br>
              <a:rPr lang="en-US" dirty="0"/>
            </a:br>
            <a:r>
              <a:rPr lang="en-US" dirty="0"/>
              <a:t>$1.2 M to State C.</a:t>
            </a:r>
          </a:p>
        </p:txBody>
      </p:sp>
      <p:sp>
        <p:nvSpPr>
          <p:cNvPr id="2" name="TextBox 1">
            <a:extLst>
              <a:ext uri="{FF2B5EF4-FFF2-40B4-BE49-F238E27FC236}">
                <a16:creationId xmlns:a16="http://schemas.microsoft.com/office/drawing/2014/main" id="{24F7882A-9438-2B3C-95E2-DDF83344549A}"/>
              </a:ext>
            </a:extLst>
          </p:cNvPr>
          <p:cNvSpPr txBox="1"/>
          <p:nvPr/>
        </p:nvSpPr>
        <p:spPr>
          <a:xfrm>
            <a:off x="589907" y="668042"/>
            <a:ext cx="5368477" cy="1969770"/>
          </a:xfrm>
          <a:prstGeom prst="rect">
            <a:avLst/>
          </a:prstGeom>
          <a:noFill/>
        </p:spPr>
        <p:txBody>
          <a:bodyPr wrap="square" rtlCol="0">
            <a:spAutoFit/>
          </a:bodyPr>
          <a:lstStyle/>
          <a:p>
            <a:pPr>
              <a:spcAft>
                <a:spcPts val="600"/>
              </a:spcAft>
            </a:pPr>
            <a:r>
              <a:rPr lang="en-US" sz="2800" b="1" dirty="0">
                <a:latin typeface="+mj-lt"/>
              </a:rPr>
              <a:t>EXAMPLE 1:</a:t>
            </a:r>
          </a:p>
          <a:p>
            <a:pPr>
              <a:spcAft>
                <a:spcPts val="600"/>
              </a:spcAft>
            </a:pPr>
            <a:r>
              <a:rPr lang="en-US" dirty="0"/>
              <a:t>Assume that under Subchapter K Smith is allocated:</a:t>
            </a:r>
          </a:p>
          <a:p>
            <a:pPr marL="285750" indent="-285750">
              <a:spcAft>
                <a:spcPts val="600"/>
              </a:spcAft>
              <a:buFont typeface="Arial" panose="020B0604020202020204" pitchFamily="34" charset="0"/>
              <a:buChar char="•"/>
            </a:pPr>
            <a:r>
              <a:rPr lang="en-US" dirty="0"/>
              <a:t>100% of built-in gain = $1 million </a:t>
            </a:r>
          </a:p>
          <a:p>
            <a:pPr marL="285750" indent="-285750">
              <a:spcAft>
                <a:spcPts val="600"/>
              </a:spcAft>
              <a:buFont typeface="Arial" panose="020B0604020202020204" pitchFamily="34" charset="0"/>
              <a:buChar char="•"/>
            </a:pPr>
            <a:r>
              <a:rPr lang="en-US" dirty="0"/>
              <a:t>20% of the later gain of $1 million = $200,000. </a:t>
            </a:r>
          </a:p>
          <a:p>
            <a:endParaRPr lang="en-US" sz="1600" dirty="0"/>
          </a:p>
        </p:txBody>
      </p:sp>
      <p:sp>
        <p:nvSpPr>
          <p:cNvPr id="3" name="Slide Number Placeholder 2">
            <a:extLst>
              <a:ext uri="{FF2B5EF4-FFF2-40B4-BE49-F238E27FC236}">
                <a16:creationId xmlns:a16="http://schemas.microsoft.com/office/drawing/2014/main" id="{7FE21CC6-9104-31CB-3EC7-846709A34ED0}"/>
              </a:ext>
            </a:extLst>
          </p:cNvPr>
          <p:cNvSpPr>
            <a:spLocks noGrp="1"/>
          </p:cNvSpPr>
          <p:nvPr>
            <p:ph type="sldNum" sz="quarter" idx="12"/>
          </p:nvPr>
        </p:nvSpPr>
        <p:spPr/>
        <p:txBody>
          <a:bodyPr/>
          <a:lstStyle/>
          <a:p>
            <a:fld id="{3A98EE3D-8CD1-4C3F-BD1C-C98C9596463C}" type="slidenum">
              <a:rPr lang="en-US" smtClean="0"/>
              <a:t>47</a:t>
            </a:fld>
            <a:endParaRPr lang="en-US" dirty="0"/>
          </a:p>
        </p:txBody>
      </p:sp>
    </p:spTree>
    <p:extLst>
      <p:ext uri="{BB962C8B-B14F-4D97-AF65-F5344CB8AC3E}">
        <p14:creationId xmlns:p14="http://schemas.microsoft.com/office/powerpoint/2010/main" val="18994004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D0D6481-AA02-D84A-8C09-7BB48D928090}"/>
              </a:ext>
            </a:extLst>
          </p:cNvPr>
          <p:cNvGrpSpPr/>
          <p:nvPr/>
        </p:nvGrpSpPr>
        <p:grpSpPr>
          <a:xfrm>
            <a:off x="243841" y="2858094"/>
            <a:ext cx="5852160" cy="3858869"/>
            <a:chOff x="1924594" y="754639"/>
            <a:chExt cx="9431478" cy="5974460"/>
          </a:xfrm>
        </p:grpSpPr>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6745469" y="754639"/>
              <a:ext cx="4610603" cy="4310567"/>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solidFill>
                <a:schemeClr val="accent1">
                  <a:lumMod val="75000"/>
                </a:schemeClr>
              </a:solidFill>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1">
                  <a:lumMod val="75000"/>
                </a:schemeClr>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2234510" cy="428861"/>
            </a:xfrm>
            <a:prstGeom prst="rect">
              <a:avLst/>
            </a:prstGeom>
            <a:noFill/>
          </p:spPr>
          <p:txBody>
            <a:bodyPr wrap="square" rtlCol="0">
              <a:spAutoFit/>
            </a:bodyPr>
            <a:lstStyle/>
            <a:p>
              <a:r>
                <a:rPr lang="en-US" sz="1200" dirty="0"/>
                <a:t>State A (Tax)</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505458" y="4577426"/>
              <a:ext cx="2071505" cy="428861"/>
            </a:xfrm>
            <a:prstGeom prst="rect">
              <a:avLst/>
            </a:prstGeom>
            <a:noFill/>
          </p:spPr>
          <p:txBody>
            <a:bodyPr wrap="square" rtlCol="0">
              <a:spAutoFit/>
            </a:bodyPr>
            <a:lstStyle/>
            <a:p>
              <a:r>
                <a:rPr lang="en-US" sz="1200" dirty="0"/>
                <a:t>State C (No Tax)</a:t>
              </a:r>
            </a:p>
          </p:txBody>
        </p:sp>
        <p:cxnSp>
          <p:nvCxnSpPr>
            <p:cNvPr id="32" name="Straight Connector 31">
              <a:extLst>
                <a:ext uri="{FF2B5EF4-FFF2-40B4-BE49-F238E27FC236}">
                  <a16:creationId xmlns:a16="http://schemas.microsoft.com/office/drawing/2014/main" id="{9D5201C0-41FC-7FB5-ACA5-EBA20CF88A42}"/>
                </a:ext>
              </a:extLst>
            </p:cNvPr>
            <p:cNvCxnSpPr>
              <a:cxnSpLocks/>
              <a:stCxn id="6" idx="0"/>
              <a:endCxn id="36" idx="5"/>
            </p:cNvCxnSpPr>
            <p:nvPr/>
          </p:nvCxnSpPr>
          <p:spPr>
            <a:xfrm flipV="1">
              <a:off x="4149348" y="4390954"/>
              <a:ext cx="2733595" cy="1230666"/>
            </a:xfrm>
            <a:prstGeom prst="line">
              <a:avLst/>
            </a:prstGeom>
            <a:ln w="34925" cmpd="sng">
              <a:solidFill>
                <a:srgbClr val="00B050"/>
              </a:solidFill>
              <a:prstDash val="solid"/>
            </a:ln>
          </p:spPr>
          <p:style>
            <a:lnRef idx="2">
              <a:schemeClr val="accent1"/>
            </a:lnRef>
            <a:fillRef idx="0">
              <a:schemeClr val="accent1"/>
            </a:fillRef>
            <a:effectRef idx="1">
              <a:schemeClr val="accent1"/>
            </a:effectRef>
            <a:fontRef idx="minor">
              <a:schemeClr val="tx1"/>
            </a:fontRef>
          </p:style>
        </p:cxnSp>
        <p:sp>
          <p:nvSpPr>
            <p:cNvPr id="36" name="Parallelogram 35">
              <a:extLst>
                <a:ext uri="{FF2B5EF4-FFF2-40B4-BE49-F238E27FC236}">
                  <a16:creationId xmlns:a16="http://schemas.microsoft.com/office/drawing/2014/main" id="{3E443E6C-09D9-5BD4-892F-6DBF78BCEC6F}"/>
                </a:ext>
              </a:extLst>
            </p:cNvPr>
            <p:cNvSpPr/>
            <p:nvPr/>
          </p:nvSpPr>
          <p:spPr>
            <a:xfrm>
              <a:off x="6808305" y="4104140"/>
              <a:ext cx="775441" cy="573628"/>
            </a:xfrm>
            <a:prstGeom prst="parallelogram">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55C900-6FAA-CCF4-A534-EAAD6306C9D9}"/>
                </a:ext>
              </a:extLst>
            </p:cNvPr>
            <p:cNvSpPr/>
            <p:nvPr/>
          </p:nvSpPr>
          <p:spPr>
            <a:xfrm>
              <a:off x="4503976" y="2015242"/>
              <a:ext cx="1547618" cy="916672"/>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Corp.</a:t>
              </a:r>
            </a:p>
          </p:txBody>
        </p:sp>
        <p:cxnSp>
          <p:nvCxnSpPr>
            <p:cNvPr id="17" name="Straight Connector 16">
              <a:extLst>
                <a:ext uri="{FF2B5EF4-FFF2-40B4-BE49-F238E27FC236}">
                  <a16:creationId xmlns:a16="http://schemas.microsoft.com/office/drawing/2014/main" id="{7306F9ED-FD0D-4738-8F6B-37B66989A9E9}"/>
                </a:ext>
              </a:extLst>
            </p:cNvPr>
            <p:cNvCxnSpPr>
              <a:cxnSpLocks/>
              <a:stCxn id="36" idx="5"/>
              <a:endCxn id="13" idx="2"/>
            </p:cNvCxnSpPr>
            <p:nvPr/>
          </p:nvCxnSpPr>
          <p:spPr>
            <a:xfrm flipH="1" flipV="1">
              <a:off x="5277786" y="2931914"/>
              <a:ext cx="1605158" cy="1459041"/>
            </a:xfrm>
            <a:prstGeom prst="line">
              <a:avLst/>
            </a:prstGeom>
            <a:ln w="34925" cmpd="dbl">
              <a:solidFill>
                <a:srgbClr val="00B050"/>
              </a:solidFill>
              <a:prstDash val="sysDot"/>
            </a:ln>
          </p:spPr>
          <p:style>
            <a:lnRef idx="2">
              <a:schemeClr val="accent1"/>
            </a:lnRef>
            <a:fillRef idx="0">
              <a:schemeClr val="accent1"/>
            </a:fillRef>
            <a:effectRef idx="1">
              <a:schemeClr val="accent1"/>
            </a:effectRef>
            <a:fontRef idx="minor">
              <a:schemeClr val="tx1"/>
            </a:fontRef>
          </p:style>
        </p:cxnSp>
      </p:grpSp>
      <p:sp>
        <p:nvSpPr>
          <p:cNvPr id="11" name="TextBox 10">
            <a:extLst>
              <a:ext uri="{FF2B5EF4-FFF2-40B4-BE49-F238E27FC236}">
                <a16:creationId xmlns:a16="http://schemas.microsoft.com/office/drawing/2014/main" id="{A5080BD1-C5A2-68EC-918D-2F8124E707BD}"/>
              </a:ext>
            </a:extLst>
          </p:cNvPr>
          <p:cNvSpPr txBox="1"/>
          <p:nvPr/>
        </p:nvSpPr>
        <p:spPr>
          <a:xfrm>
            <a:off x="6096001" y="2649683"/>
            <a:ext cx="5198918" cy="2246769"/>
          </a:xfrm>
          <a:prstGeom prst="rect">
            <a:avLst/>
          </a:prstGeom>
          <a:noFill/>
        </p:spPr>
        <p:txBody>
          <a:bodyPr wrap="square" rtlCol="0">
            <a:spAutoFit/>
          </a:bodyPr>
          <a:lstStyle/>
          <a:p>
            <a:pPr>
              <a:spcAft>
                <a:spcPts val="1200"/>
              </a:spcAft>
            </a:pPr>
            <a:r>
              <a:rPr lang="en-US" sz="2000" b="1" i="1" dirty="0"/>
              <a:t>Where should the gain(s) be sourced?</a:t>
            </a:r>
          </a:p>
          <a:p>
            <a:pPr lvl="1">
              <a:spcAft>
                <a:spcPts val="1200"/>
              </a:spcAft>
            </a:pPr>
            <a:r>
              <a:rPr lang="en-US" u="sng" dirty="0"/>
              <a:t>Possibilities</a:t>
            </a:r>
            <a:r>
              <a:rPr lang="en-US" dirty="0"/>
              <a:t> –</a:t>
            </a:r>
          </a:p>
          <a:p>
            <a:pPr marL="742950" lvl="1" indent="-285750">
              <a:spcAft>
                <a:spcPts val="1200"/>
              </a:spcAft>
              <a:buFont typeface="Arial" panose="020B0604020202020204" pitchFamily="34" charset="0"/>
              <a:buChar char="•"/>
            </a:pPr>
            <a:r>
              <a:rPr lang="en-US" dirty="0"/>
              <a:t>As non-apportionable income of P1 – </a:t>
            </a:r>
            <a:br>
              <a:rPr lang="en-US" dirty="0"/>
            </a:br>
            <a:r>
              <a:rPr lang="en-US" dirty="0"/>
              <a:t>$1.2 M to State C.</a:t>
            </a:r>
          </a:p>
          <a:p>
            <a:pPr marL="742950" lvl="1" indent="-285750">
              <a:spcAft>
                <a:spcPts val="1200"/>
              </a:spcAft>
              <a:buFont typeface="Arial" panose="020B0604020202020204" pitchFamily="34" charset="0"/>
              <a:buChar char="•"/>
            </a:pPr>
            <a:r>
              <a:rPr lang="en-US" dirty="0"/>
              <a:t>As apportionable income of P1 – </a:t>
            </a:r>
            <a:br>
              <a:rPr lang="en-US" dirty="0"/>
            </a:br>
            <a:r>
              <a:rPr lang="en-US" dirty="0"/>
              <a:t>$1.2 M divided between States A &amp; C.</a:t>
            </a:r>
          </a:p>
        </p:txBody>
      </p:sp>
      <p:sp>
        <p:nvSpPr>
          <p:cNvPr id="2" name="TextBox 1">
            <a:extLst>
              <a:ext uri="{FF2B5EF4-FFF2-40B4-BE49-F238E27FC236}">
                <a16:creationId xmlns:a16="http://schemas.microsoft.com/office/drawing/2014/main" id="{75F91236-AE52-663A-EFD7-11B7E926E92E}"/>
              </a:ext>
            </a:extLst>
          </p:cNvPr>
          <p:cNvSpPr txBox="1"/>
          <p:nvPr/>
        </p:nvSpPr>
        <p:spPr>
          <a:xfrm>
            <a:off x="589907" y="668042"/>
            <a:ext cx="5368477" cy="1969770"/>
          </a:xfrm>
          <a:prstGeom prst="rect">
            <a:avLst/>
          </a:prstGeom>
          <a:noFill/>
        </p:spPr>
        <p:txBody>
          <a:bodyPr wrap="square" rtlCol="0">
            <a:spAutoFit/>
          </a:bodyPr>
          <a:lstStyle/>
          <a:p>
            <a:pPr>
              <a:spcAft>
                <a:spcPts val="600"/>
              </a:spcAft>
            </a:pPr>
            <a:r>
              <a:rPr lang="en-US" sz="2800" b="1" dirty="0">
                <a:latin typeface="+mj-lt"/>
              </a:rPr>
              <a:t>EXAMPLE 1:</a:t>
            </a:r>
          </a:p>
          <a:p>
            <a:pPr>
              <a:spcAft>
                <a:spcPts val="600"/>
              </a:spcAft>
            </a:pPr>
            <a:r>
              <a:rPr lang="en-US" dirty="0"/>
              <a:t>Assume that under Subchapter K Smith is allocated:</a:t>
            </a:r>
          </a:p>
          <a:p>
            <a:pPr marL="285750" indent="-285750">
              <a:spcAft>
                <a:spcPts val="600"/>
              </a:spcAft>
              <a:buFont typeface="Arial" panose="020B0604020202020204" pitchFamily="34" charset="0"/>
              <a:buChar char="•"/>
            </a:pPr>
            <a:r>
              <a:rPr lang="en-US" dirty="0"/>
              <a:t>100% of built-in gain = $1 million </a:t>
            </a:r>
          </a:p>
          <a:p>
            <a:pPr marL="285750" indent="-285750">
              <a:spcAft>
                <a:spcPts val="600"/>
              </a:spcAft>
              <a:buFont typeface="Arial" panose="020B0604020202020204" pitchFamily="34" charset="0"/>
              <a:buChar char="•"/>
            </a:pPr>
            <a:r>
              <a:rPr lang="en-US" dirty="0"/>
              <a:t>20% of the later gain of $1 million = $200,000. </a:t>
            </a:r>
          </a:p>
          <a:p>
            <a:endParaRPr lang="en-US" sz="1600" dirty="0"/>
          </a:p>
        </p:txBody>
      </p:sp>
      <p:sp>
        <p:nvSpPr>
          <p:cNvPr id="3" name="Slide Number Placeholder 2">
            <a:extLst>
              <a:ext uri="{FF2B5EF4-FFF2-40B4-BE49-F238E27FC236}">
                <a16:creationId xmlns:a16="http://schemas.microsoft.com/office/drawing/2014/main" id="{3AC99D4A-0ACB-FE26-B701-52E9BFE8F2F1}"/>
              </a:ext>
            </a:extLst>
          </p:cNvPr>
          <p:cNvSpPr>
            <a:spLocks noGrp="1"/>
          </p:cNvSpPr>
          <p:nvPr>
            <p:ph type="sldNum" sz="quarter" idx="12"/>
          </p:nvPr>
        </p:nvSpPr>
        <p:spPr/>
        <p:txBody>
          <a:bodyPr/>
          <a:lstStyle/>
          <a:p>
            <a:fld id="{3A98EE3D-8CD1-4C3F-BD1C-C98C9596463C}" type="slidenum">
              <a:rPr lang="en-US" smtClean="0"/>
              <a:t>48</a:t>
            </a:fld>
            <a:endParaRPr lang="en-US" dirty="0"/>
          </a:p>
        </p:txBody>
      </p:sp>
    </p:spTree>
    <p:extLst>
      <p:ext uri="{BB962C8B-B14F-4D97-AF65-F5344CB8AC3E}">
        <p14:creationId xmlns:p14="http://schemas.microsoft.com/office/powerpoint/2010/main" val="3099676754"/>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0" name="Group 9">
            <a:extLst>
              <a:ext uri="{FF2B5EF4-FFF2-40B4-BE49-F238E27FC236}">
                <a16:creationId xmlns:a16="http://schemas.microsoft.com/office/drawing/2014/main" id="{1D0D6481-AA02-D84A-8C09-7BB48D928090}"/>
              </a:ext>
            </a:extLst>
          </p:cNvPr>
          <p:cNvGrpSpPr/>
          <p:nvPr/>
        </p:nvGrpSpPr>
        <p:grpSpPr>
          <a:xfrm>
            <a:off x="243841" y="2858094"/>
            <a:ext cx="5852160" cy="3858869"/>
            <a:chOff x="1924594" y="754639"/>
            <a:chExt cx="9431478" cy="5974460"/>
          </a:xfrm>
        </p:grpSpPr>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100"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6745469" y="754639"/>
              <a:ext cx="4610603" cy="4310567"/>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solidFill>
                <a:schemeClr val="accent1">
                  <a:lumMod val="75000"/>
                </a:schemeClr>
              </a:solidFill>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1">
                  <a:lumMod val="75000"/>
                </a:schemeClr>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2234510" cy="428861"/>
            </a:xfrm>
            <a:prstGeom prst="rect">
              <a:avLst/>
            </a:prstGeom>
            <a:noFill/>
          </p:spPr>
          <p:txBody>
            <a:bodyPr wrap="square" rtlCol="0">
              <a:spAutoFit/>
            </a:bodyPr>
            <a:lstStyle/>
            <a:p>
              <a:r>
                <a:rPr lang="en-US" sz="1200" dirty="0"/>
                <a:t>State A (Tax)</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458971" y="4627148"/>
              <a:ext cx="2071505" cy="428861"/>
            </a:xfrm>
            <a:prstGeom prst="rect">
              <a:avLst/>
            </a:prstGeom>
            <a:noFill/>
          </p:spPr>
          <p:txBody>
            <a:bodyPr wrap="square" rtlCol="0">
              <a:spAutoFit/>
            </a:bodyPr>
            <a:lstStyle/>
            <a:p>
              <a:r>
                <a:rPr lang="en-US" sz="1200" dirty="0"/>
                <a:t>State C (No Tax)</a:t>
              </a:r>
            </a:p>
          </p:txBody>
        </p:sp>
        <p:cxnSp>
          <p:nvCxnSpPr>
            <p:cNvPr id="32" name="Straight Connector 31">
              <a:extLst>
                <a:ext uri="{FF2B5EF4-FFF2-40B4-BE49-F238E27FC236}">
                  <a16:creationId xmlns:a16="http://schemas.microsoft.com/office/drawing/2014/main" id="{9D5201C0-41FC-7FB5-ACA5-EBA20CF88A42}"/>
                </a:ext>
              </a:extLst>
            </p:cNvPr>
            <p:cNvCxnSpPr>
              <a:cxnSpLocks/>
              <a:stCxn id="6" idx="0"/>
              <a:endCxn id="36" idx="5"/>
            </p:cNvCxnSpPr>
            <p:nvPr/>
          </p:nvCxnSpPr>
          <p:spPr>
            <a:xfrm flipV="1">
              <a:off x="4149348" y="4390954"/>
              <a:ext cx="2733595" cy="1230666"/>
            </a:xfrm>
            <a:prstGeom prst="line">
              <a:avLst/>
            </a:prstGeom>
            <a:ln w="34925" cmpd="sng">
              <a:solidFill>
                <a:srgbClr val="00B050"/>
              </a:solidFill>
              <a:prstDash val="solid"/>
            </a:ln>
          </p:spPr>
          <p:style>
            <a:lnRef idx="2">
              <a:schemeClr val="accent1"/>
            </a:lnRef>
            <a:fillRef idx="0">
              <a:schemeClr val="accent1"/>
            </a:fillRef>
            <a:effectRef idx="1">
              <a:schemeClr val="accent1"/>
            </a:effectRef>
            <a:fontRef idx="minor">
              <a:schemeClr val="tx1"/>
            </a:fontRef>
          </p:style>
        </p:cxnSp>
        <p:sp>
          <p:nvSpPr>
            <p:cNvPr id="36" name="Parallelogram 35">
              <a:extLst>
                <a:ext uri="{FF2B5EF4-FFF2-40B4-BE49-F238E27FC236}">
                  <a16:creationId xmlns:a16="http://schemas.microsoft.com/office/drawing/2014/main" id="{3E443E6C-09D9-5BD4-892F-6DBF78BCEC6F}"/>
                </a:ext>
              </a:extLst>
            </p:cNvPr>
            <p:cNvSpPr/>
            <p:nvPr/>
          </p:nvSpPr>
          <p:spPr>
            <a:xfrm>
              <a:off x="6808305" y="4104140"/>
              <a:ext cx="775441" cy="573628"/>
            </a:xfrm>
            <a:prstGeom prst="parallelogram">
              <a:avLst/>
            </a:prstGeom>
            <a:solidFill>
              <a:srgbClr val="00B050"/>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CD55C900-6FAA-CCF4-A534-EAAD6306C9D9}"/>
                </a:ext>
              </a:extLst>
            </p:cNvPr>
            <p:cNvSpPr/>
            <p:nvPr/>
          </p:nvSpPr>
          <p:spPr>
            <a:xfrm>
              <a:off x="4503976" y="2015242"/>
              <a:ext cx="1547618" cy="916672"/>
            </a:xfrm>
            <a:prstGeom prst="rect">
              <a:avLst/>
            </a:prstGeom>
            <a:solidFill>
              <a:schemeClr val="accent1">
                <a:lumMod val="75000"/>
              </a:schemeClr>
            </a:solidFill>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Corp.</a:t>
              </a:r>
            </a:p>
          </p:txBody>
        </p:sp>
        <p:cxnSp>
          <p:nvCxnSpPr>
            <p:cNvPr id="17" name="Straight Connector 16">
              <a:extLst>
                <a:ext uri="{FF2B5EF4-FFF2-40B4-BE49-F238E27FC236}">
                  <a16:creationId xmlns:a16="http://schemas.microsoft.com/office/drawing/2014/main" id="{7306F9ED-FD0D-4738-8F6B-37B66989A9E9}"/>
                </a:ext>
              </a:extLst>
            </p:cNvPr>
            <p:cNvCxnSpPr>
              <a:cxnSpLocks/>
              <a:stCxn id="36" idx="5"/>
              <a:endCxn id="13" idx="2"/>
            </p:cNvCxnSpPr>
            <p:nvPr/>
          </p:nvCxnSpPr>
          <p:spPr>
            <a:xfrm flipH="1" flipV="1">
              <a:off x="5277786" y="2931914"/>
              <a:ext cx="1605158" cy="1459041"/>
            </a:xfrm>
            <a:prstGeom prst="line">
              <a:avLst/>
            </a:prstGeom>
            <a:ln w="34925" cmpd="dbl">
              <a:solidFill>
                <a:srgbClr val="00B050"/>
              </a:solidFill>
              <a:prstDash val="sysDot"/>
            </a:ln>
          </p:spPr>
          <p:style>
            <a:lnRef idx="2">
              <a:schemeClr val="accent1"/>
            </a:lnRef>
            <a:fillRef idx="0">
              <a:schemeClr val="accent1"/>
            </a:fillRef>
            <a:effectRef idx="1">
              <a:schemeClr val="accent1"/>
            </a:effectRef>
            <a:fontRef idx="minor">
              <a:schemeClr val="tx1"/>
            </a:fontRef>
          </p:style>
        </p:cxnSp>
      </p:grpSp>
      <p:sp>
        <p:nvSpPr>
          <p:cNvPr id="11" name="TextBox 10">
            <a:extLst>
              <a:ext uri="{FF2B5EF4-FFF2-40B4-BE49-F238E27FC236}">
                <a16:creationId xmlns:a16="http://schemas.microsoft.com/office/drawing/2014/main" id="{A5080BD1-C5A2-68EC-918D-2F8124E707BD}"/>
              </a:ext>
            </a:extLst>
          </p:cNvPr>
          <p:cNvSpPr txBox="1"/>
          <p:nvPr/>
        </p:nvSpPr>
        <p:spPr>
          <a:xfrm>
            <a:off x="6096001" y="2649683"/>
            <a:ext cx="5198918" cy="3231654"/>
          </a:xfrm>
          <a:prstGeom prst="rect">
            <a:avLst/>
          </a:prstGeom>
          <a:noFill/>
        </p:spPr>
        <p:txBody>
          <a:bodyPr wrap="square" rtlCol="0">
            <a:spAutoFit/>
          </a:bodyPr>
          <a:lstStyle/>
          <a:p>
            <a:pPr>
              <a:spcAft>
                <a:spcPts val="1200"/>
              </a:spcAft>
            </a:pPr>
            <a:r>
              <a:rPr lang="en-US" sz="2000" b="1" i="1" dirty="0"/>
              <a:t>Where should the gain(s) be sourced?</a:t>
            </a:r>
          </a:p>
          <a:p>
            <a:pPr lvl="1">
              <a:spcAft>
                <a:spcPts val="1200"/>
              </a:spcAft>
            </a:pPr>
            <a:r>
              <a:rPr lang="en-US" u="sng" dirty="0"/>
              <a:t>Possibilities</a:t>
            </a:r>
            <a:r>
              <a:rPr lang="en-US" dirty="0"/>
              <a:t> –</a:t>
            </a:r>
          </a:p>
          <a:p>
            <a:pPr marL="742950" lvl="1" indent="-285750">
              <a:spcAft>
                <a:spcPts val="1200"/>
              </a:spcAft>
              <a:buFont typeface="Arial" panose="020B0604020202020204" pitchFamily="34" charset="0"/>
              <a:buChar char="•"/>
            </a:pPr>
            <a:r>
              <a:rPr lang="en-US" dirty="0"/>
              <a:t>As non-apportionable income of P1 – </a:t>
            </a:r>
            <a:br>
              <a:rPr lang="en-US" dirty="0"/>
            </a:br>
            <a:r>
              <a:rPr lang="en-US" dirty="0"/>
              <a:t>$1.2 M to State C.</a:t>
            </a:r>
          </a:p>
          <a:p>
            <a:pPr marL="742950" lvl="1" indent="-285750">
              <a:spcAft>
                <a:spcPts val="1200"/>
              </a:spcAft>
              <a:buFont typeface="Arial" panose="020B0604020202020204" pitchFamily="34" charset="0"/>
              <a:buChar char="•"/>
            </a:pPr>
            <a:r>
              <a:rPr lang="en-US" dirty="0"/>
              <a:t>As apportionable income of P1 – </a:t>
            </a:r>
            <a:br>
              <a:rPr lang="en-US" dirty="0"/>
            </a:br>
            <a:r>
              <a:rPr lang="en-US" dirty="0"/>
              <a:t>$1.2 M divided between States A &amp; C.</a:t>
            </a:r>
          </a:p>
          <a:p>
            <a:pPr marL="742950" lvl="1" indent="-285750">
              <a:spcAft>
                <a:spcPts val="1200"/>
              </a:spcAft>
              <a:buFont typeface="Arial" panose="020B0604020202020204" pitchFamily="34" charset="0"/>
              <a:buChar char="•"/>
            </a:pPr>
            <a:r>
              <a:rPr lang="en-US" dirty="0"/>
              <a:t>Built-in gain to State C - $1 M</a:t>
            </a:r>
            <a:br>
              <a:rPr lang="en-US" dirty="0"/>
            </a:br>
            <a:r>
              <a:rPr lang="en-US" dirty="0"/>
              <a:t>and later gain as either apportionable or non-apportionable income of P1. </a:t>
            </a:r>
          </a:p>
        </p:txBody>
      </p:sp>
      <p:sp>
        <p:nvSpPr>
          <p:cNvPr id="2" name="TextBox 1">
            <a:extLst>
              <a:ext uri="{FF2B5EF4-FFF2-40B4-BE49-F238E27FC236}">
                <a16:creationId xmlns:a16="http://schemas.microsoft.com/office/drawing/2014/main" id="{2F2241CA-4FE1-5031-C22A-5D45CB18EB61}"/>
              </a:ext>
            </a:extLst>
          </p:cNvPr>
          <p:cNvSpPr txBox="1"/>
          <p:nvPr/>
        </p:nvSpPr>
        <p:spPr>
          <a:xfrm>
            <a:off x="589907" y="668042"/>
            <a:ext cx="5368477" cy="1969770"/>
          </a:xfrm>
          <a:prstGeom prst="rect">
            <a:avLst/>
          </a:prstGeom>
          <a:noFill/>
        </p:spPr>
        <p:txBody>
          <a:bodyPr wrap="square" rtlCol="0">
            <a:spAutoFit/>
          </a:bodyPr>
          <a:lstStyle/>
          <a:p>
            <a:pPr>
              <a:spcAft>
                <a:spcPts val="600"/>
              </a:spcAft>
            </a:pPr>
            <a:r>
              <a:rPr lang="en-US" sz="2800" b="1" dirty="0">
                <a:latin typeface="+mj-lt"/>
              </a:rPr>
              <a:t>EXAMPLE 1:</a:t>
            </a:r>
          </a:p>
          <a:p>
            <a:pPr>
              <a:spcAft>
                <a:spcPts val="600"/>
              </a:spcAft>
            </a:pPr>
            <a:r>
              <a:rPr lang="en-US" dirty="0"/>
              <a:t>Assume that under Subchapter K Smith is allocated:</a:t>
            </a:r>
          </a:p>
          <a:p>
            <a:pPr marL="285750" indent="-285750">
              <a:spcAft>
                <a:spcPts val="600"/>
              </a:spcAft>
              <a:buFont typeface="Arial" panose="020B0604020202020204" pitchFamily="34" charset="0"/>
              <a:buChar char="•"/>
            </a:pPr>
            <a:r>
              <a:rPr lang="en-US" dirty="0"/>
              <a:t>100% of built-in gain = $1 million </a:t>
            </a:r>
          </a:p>
          <a:p>
            <a:pPr marL="285750" indent="-285750">
              <a:spcAft>
                <a:spcPts val="600"/>
              </a:spcAft>
              <a:buFont typeface="Arial" panose="020B0604020202020204" pitchFamily="34" charset="0"/>
              <a:buChar char="•"/>
            </a:pPr>
            <a:r>
              <a:rPr lang="en-US" dirty="0"/>
              <a:t>20% of the later gain of $1 million = $200,000. </a:t>
            </a:r>
          </a:p>
          <a:p>
            <a:endParaRPr lang="en-US" sz="1600" dirty="0"/>
          </a:p>
        </p:txBody>
      </p:sp>
      <p:sp>
        <p:nvSpPr>
          <p:cNvPr id="3" name="Slide Number Placeholder 2">
            <a:extLst>
              <a:ext uri="{FF2B5EF4-FFF2-40B4-BE49-F238E27FC236}">
                <a16:creationId xmlns:a16="http://schemas.microsoft.com/office/drawing/2014/main" id="{3F078AC5-6BA2-D989-3CF8-5C38E17F0EB1}"/>
              </a:ext>
            </a:extLst>
          </p:cNvPr>
          <p:cNvSpPr>
            <a:spLocks noGrp="1"/>
          </p:cNvSpPr>
          <p:nvPr>
            <p:ph type="sldNum" sz="quarter" idx="12"/>
          </p:nvPr>
        </p:nvSpPr>
        <p:spPr/>
        <p:txBody>
          <a:bodyPr/>
          <a:lstStyle/>
          <a:p>
            <a:fld id="{3A98EE3D-8CD1-4C3F-BD1C-C98C9596463C}" type="slidenum">
              <a:rPr lang="en-US" smtClean="0"/>
              <a:t>49</a:t>
            </a:fld>
            <a:endParaRPr lang="en-US" dirty="0"/>
          </a:p>
        </p:txBody>
      </p:sp>
    </p:spTree>
    <p:extLst>
      <p:ext uri="{BB962C8B-B14F-4D97-AF65-F5344CB8AC3E}">
        <p14:creationId xmlns:p14="http://schemas.microsoft.com/office/powerpoint/2010/main" val="29013727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EC87BC-131C-7A4C-2297-BB6A31BF5138}"/>
              </a:ext>
            </a:extLst>
          </p:cNvPr>
          <p:cNvSpPr>
            <a:spLocks noGrp="1"/>
          </p:cNvSpPr>
          <p:nvPr>
            <p:ph type="title"/>
          </p:nvPr>
        </p:nvSpPr>
        <p:spPr>
          <a:xfrm>
            <a:off x="581192" y="702156"/>
            <a:ext cx="11029616" cy="637117"/>
          </a:xfrm>
        </p:spPr>
        <p:txBody>
          <a:bodyPr/>
          <a:lstStyle/>
          <a:p>
            <a:r>
              <a:rPr lang="en-US" dirty="0"/>
              <a:t>Work To date</a:t>
            </a:r>
          </a:p>
        </p:txBody>
      </p:sp>
      <p:sp>
        <p:nvSpPr>
          <p:cNvPr id="3" name="Content Placeholder 2">
            <a:extLst>
              <a:ext uri="{FF2B5EF4-FFF2-40B4-BE49-F238E27FC236}">
                <a16:creationId xmlns:a16="http://schemas.microsoft.com/office/drawing/2014/main" id="{E7359F15-F3F3-0334-A98C-970192C5A95D}"/>
              </a:ext>
            </a:extLst>
          </p:cNvPr>
          <p:cNvSpPr>
            <a:spLocks noGrp="1"/>
          </p:cNvSpPr>
          <p:nvPr>
            <p:ph idx="1"/>
          </p:nvPr>
        </p:nvSpPr>
        <p:spPr>
          <a:xfrm>
            <a:off x="3709554" y="1667164"/>
            <a:ext cx="4097580" cy="4756750"/>
          </a:xfrm>
        </p:spPr>
        <p:txBody>
          <a:bodyPr anchor="t">
            <a:normAutofit/>
          </a:bodyPr>
          <a:lstStyle/>
          <a:p>
            <a:pPr marL="0" indent="0">
              <a:buNone/>
            </a:pPr>
            <a:r>
              <a:rPr lang="en-US" sz="2000" b="1" dirty="0"/>
              <a:t>Sourcing of Income from</a:t>
            </a:r>
            <a:br>
              <a:rPr lang="en-US" sz="2000" b="1" dirty="0"/>
            </a:br>
            <a:r>
              <a:rPr lang="en-US" sz="2000" b="1" dirty="0"/>
              <a:t>Investment Partnerships</a:t>
            </a:r>
          </a:p>
          <a:p>
            <a:r>
              <a:rPr lang="en-US" sz="1600" dirty="0"/>
              <a:t>White Paper and Draft Model – </a:t>
            </a:r>
          </a:p>
          <a:p>
            <a:pPr lvl="1"/>
            <a:r>
              <a:rPr lang="en-US" sz="1600" dirty="0"/>
              <a:t>If the partnership meets the definition of an investment partnership,</a:t>
            </a:r>
          </a:p>
          <a:p>
            <a:pPr lvl="1"/>
            <a:r>
              <a:rPr lang="en-US" sz="1600" dirty="0"/>
              <a:t>Then nonresident partners not involved in the partnership activities would source that partnership’s income by looking through to the underlying assets and activities.</a:t>
            </a:r>
          </a:p>
          <a:p>
            <a:pPr marL="324000" lvl="1" indent="0">
              <a:buNone/>
            </a:pPr>
            <a:endParaRPr lang="en-US" sz="1900" dirty="0"/>
          </a:p>
        </p:txBody>
      </p:sp>
      <p:sp>
        <p:nvSpPr>
          <p:cNvPr id="4" name="Slide Number Placeholder 3">
            <a:extLst>
              <a:ext uri="{FF2B5EF4-FFF2-40B4-BE49-F238E27FC236}">
                <a16:creationId xmlns:a16="http://schemas.microsoft.com/office/drawing/2014/main" id="{D738443E-010D-50B8-90DC-84C258B9941F}"/>
              </a:ext>
            </a:extLst>
          </p:cNvPr>
          <p:cNvSpPr>
            <a:spLocks noGrp="1"/>
          </p:cNvSpPr>
          <p:nvPr>
            <p:ph type="sldNum" sz="quarter" idx="12"/>
          </p:nvPr>
        </p:nvSpPr>
        <p:spPr/>
        <p:txBody>
          <a:bodyPr/>
          <a:lstStyle/>
          <a:p>
            <a:fld id="{3A98EE3D-8CD1-4C3F-BD1C-C98C9596463C}" type="slidenum">
              <a:rPr lang="en-US" smtClean="0"/>
              <a:t>5</a:t>
            </a:fld>
            <a:endParaRPr lang="en-US" dirty="0"/>
          </a:p>
        </p:txBody>
      </p:sp>
      <p:sp>
        <p:nvSpPr>
          <p:cNvPr id="5" name="Content Placeholder 2">
            <a:extLst>
              <a:ext uri="{FF2B5EF4-FFF2-40B4-BE49-F238E27FC236}">
                <a16:creationId xmlns:a16="http://schemas.microsoft.com/office/drawing/2014/main" id="{528533D7-A843-13DA-5BCB-129FAB86DD1A}"/>
              </a:ext>
            </a:extLst>
          </p:cNvPr>
          <p:cNvSpPr txBox="1">
            <a:spLocks/>
          </p:cNvSpPr>
          <p:nvPr/>
        </p:nvSpPr>
        <p:spPr>
          <a:xfrm>
            <a:off x="7827916" y="1667164"/>
            <a:ext cx="3893028" cy="4204718"/>
          </a:xfrm>
          <a:prstGeom prst="rect">
            <a:avLst/>
          </a:prstGeom>
          <a:ln w="38100">
            <a:solidFill>
              <a:schemeClr val="accent1"/>
            </a:solidFill>
          </a:ln>
        </p:spPr>
        <p:txBody>
          <a:bodyPr vert="horz" lIns="91440" tIns="45720" rIns="91440" bIns="45720" rtlCol="0" anchor="t">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None/>
            </a:pPr>
            <a:r>
              <a:rPr lang="en-US" sz="2000" b="1" dirty="0"/>
              <a:t>Sourcing of Guaranteed Payments for Services</a:t>
            </a:r>
          </a:p>
          <a:p>
            <a:r>
              <a:rPr lang="en-US" sz="1600" dirty="0"/>
              <a:t>White Paper and Draft Model –</a:t>
            </a:r>
          </a:p>
          <a:p>
            <a:pPr lvl="1"/>
            <a:r>
              <a:rPr lang="en-US" sz="1600" dirty="0"/>
              <a:t>Guaranteed payments for services are sourced in the </a:t>
            </a:r>
            <a:br>
              <a:rPr lang="en-US" sz="1600" dirty="0"/>
            </a:br>
            <a:r>
              <a:rPr lang="en-US" sz="1600" dirty="0"/>
              <a:t>same way as distributive share.</a:t>
            </a:r>
          </a:p>
          <a:p>
            <a:pPr lvl="1"/>
            <a:r>
              <a:rPr lang="en-US" sz="1600" dirty="0"/>
              <a:t>A credit for tax paid is provided </a:t>
            </a:r>
            <a:br>
              <a:rPr lang="en-US" sz="1600" dirty="0"/>
            </a:br>
            <a:r>
              <a:rPr lang="en-US" sz="1600" dirty="0"/>
              <a:t>if a resident is subject to tax in another state on the basis of where services are performed.</a:t>
            </a:r>
          </a:p>
        </p:txBody>
      </p:sp>
      <p:sp>
        <p:nvSpPr>
          <p:cNvPr id="7" name="Content Placeholder 2">
            <a:extLst>
              <a:ext uri="{FF2B5EF4-FFF2-40B4-BE49-F238E27FC236}">
                <a16:creationId xmlns:a16="http://schemas.microsoft.com/office/drawing/2014/main" id="{ACABFF19-4A2E-535C-1E04-B5FF30519995}"/>
              </a:ext>
            </a:extLst>
          </p:cNvPr>
          <p:cNvSpPr txBox="1">
            <a:spLocks/>
          </p:cNvSpPr>
          <p:nvPr/>
        </p:nvSpPr>
        <p:spPr>
          <a:xfrm>
            <a:off x="581193" y="1667164"/>
            <a:ext cx="2919654" cy="4855556"/>
          </a:xfrm>
          <a:prstGeom prst="rect">
            <a:avLst/>
          </a:prstGeom>
        </p:spPr>
        <p:txBody>
          <a:bodyPr vert="horz" lIns="91440" tIns="45720" rIns="91440" bIns="45720" rtlCol="0" anchor="t">
            <a:normAutofit/>
          </a:bodyPr>
          <a:lstStyle>
            <a:lvl1pPr marL="306000" indent="-306000" algn="l" defTabSz="457200" rtl="0" eaLnBrk="1" latinLnBrk="0" hangingPunct="1">
              <a:lnSpc>
                <a:spcPct val="110000"/>
              </a:lnSpc>
              <a:spcBef>
                <a:spcPct val="20000"/>
              </a:spcBef>
              <a:spcAft>
                <a:spcPts val="600"/>
              </a:spcAft>
              <a:buClr>
                <a:schemeClr val="accent1"/>
              </a:buClr>
              <a:buSzPct val="92000"/>
              <a:buFont typeface="Wingdings 2" panose="05020102010507070707" pitchFamily="18" charset="2"/>
              <a:buChar char=""/>
              <a:defRPr sz="1700" kern="1200">
                <a:solidFill>
                  <a:schemeClr val="tx1">
                    <a:lumMod val="85000"/>
                    <a:lumOff val="15000"/>
                  </a:schemeClr>
                </a:solidFill>
                <a:latin typeface="+mn-lt"/>
                <a:ea typeface="+mn-ea"/>
                <a:cs typeface="+mn-cs"/>
              </a:defRPr>
            </a:lvl1pPr>
            <a:lvl2pPr marL="630000" indent="-306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400" kern="1200">
                <a:solidFill>
                  <a:schemeClr val="tx1">
                    <a:lumMod val="85000"/>
                    <a:lumOff val="15000"/>
                  </a:schemeClr>
                </a:solidFill>
                <a:latin typeface="+mn-lt"/>
                <a:ea typeface="+mn-ea"/>
                <a:cs typeface="+mn-cs"/>
              </a:defRPr>
            </a:lvl2pPr>
            <a:lvl3pPr marL="900000" indent="-270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300" kern="1200">
                <a:solidFill>
                  <a:schemeClr val="tx1">
                    <a:lumMod val="85000"/>
                    <a:lumOff val="15000"/>
                  </a:schemeClr>
                </a:solidFill>
                <a:latin typeface="+mn-lt"/>
                <a:ea typeface="+mn-ea"/>
                <a:cs typeface="+mn-cs"/>
              </a:defRPr>
            </a:lvl3pPr>
            <a:lvl4pPr marL="124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4pPr>
            <a:lvl5pPr marL="1602000" indent="-234000" algn="l" defTabSz="457200" rtl="0" eaLnBrk="1" latinLnBrk="0" hangingPunct="1">
              <a:spcBef>
                <a:spcPct val="20000"/>
              </a:spcBef>
              <a:spcAft>
                <a:spcPts val="600"/>
              </a:spcAft>
              <a:buClr>
                <a:schemeClr val="accent1"/>
              </a:buClr>
              <a:buSzPct val="92000"/>
              <a:buFont typeface="Wingdings 2" panose="05020102010507070707" pitchFamily="18" charset="2"/>
              <a:buChar char=""/>
              <a:defRPr sz="1100" kern="1200">
                <a:solidFill>
                  <a:schemeClr val="tx1">
                    <a:lumMod val="85000"/>
                    <a:lumOff val="15000"/>
                  </a:schemeClr>
                </a:solidFill>
                <a:latin typeface="+mn-lt"/>
                <a:ea typeface="+mn-ea"/>
                <a:cs typeface="+mn-cs"/>
              </a:defRPr>
            </a:lvl5pPr>
            <a:lvl6pPr marL="19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6pPr>
            <a:lvl7pPr marL="22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7pPr>
            <a:lvl8pPr marL="25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8pPr>
            <a:lvl9pPr marL="2800000" indent="-228600" algn="l" defTabSz="457200" rtl="0" eaLnBrk="1" latinLnBrk="0" hangingPunct="1">
              <a:spcBef>
                <a:spcPct val="20000"/>
              </a:spcBef>
              <a:spcAft>
                <a:spcPts val="600"/>
              </a:spcAft>
              <a:buClr>
                <a:schemeClr val="accent2"/>
              </a:buClr>
              <a:buSzPct val="92000"/>
              <a:buFont typeface="Wingdings 2" panose="05020102010507070707" pitchFamily="18" charset="2"/>
              <a:buChar char=""/>
              <a:defRPr sz="1200" kern="1200">
                <a:solidFill>
                  <a:schemeClr val="tx2"/>
                </a:solidFill>
                <a:latin typeface="+mn-lt"/>
                <a:ea typeface="+mn-ea"/>
                <a:cs typeface="+mn-cs"/>
              </a:defRPr>
            </a:lvl9pPr>
          </a:lstStyle>
          <a:p>
            <a:pPr marL="0" indent="0">
              <a:buFont typeface="Wingdings 2" panose="05020102010507070707" pitchFamily="18" charset="2"/>
              <a:buNone/>
            </a:pPr>
            <a:r>
              <a:rPr lang="en-US" sz="1900" b="1" dirty="0"/>
              <a:t>Issue Outline</a:t>
            </a:r>
          </a:p>
          <a:p>
            <a:r>
              <a:rPr lang="en-US" sz="1600" dirty="0"/>
              <a:t>Comprehensive list of the state tax issues raised by the pass-through tax system that states must address including:</a:t>
            </a:r>
          </a:p>
          <a:p>
            <a:pPr lvl="1">
              <a:spcAft>
                <a:spcPts val="0"/>
              </a:spcAft>
            </a:pPr>
            <a:r>
              <a:rPr lang="en-US" sz="1600" dirty="0"/>
              <a:t>Nexus</a:t>
            </a:r>
          </a:p>
          <a:p>
            <a:pPr lvl="1">
              <a:spcAft>
                <a:spcPts val="0"/>
              </a:spcAft>
            </a:pPr>
            <a:r>
              <a:rPr lang="en-US" sz="1600" dirty="0"/>
              <a:t>Tax base .</a:t>
            </a:r>
          </a:p>
          <a:p>
            <a:pPr lvl="1">
              <a:spcAft>
                <a:spcPts val="0"/>
              </a:spcAft>
            </a:pPr>
            <a:r>
              <a:rPr lang="en-US" sz="1600" dirty="0"/>
              <a:t>Sourcing</a:t>
            </a:r>
          </a:p>
          <a:p>
            <a:pPr lvl="1">
              <a:spcAft>
                <a:spcPts val="0"/>
              </a:spcAft>
            </a:pPr>
            <a:r>
              <a:rPr lang="en-US" sz="1600" dirty="0"/>
              <a:t>Administrative</a:t>
            </a:r>
          </a:p>
          <a:p>
            <a:pPr lvl="1">
              <a:spcAft>
                <a:spcPts val="0"/>
              </a:spcAft>
            </a:pPr>
            <a:r>
              <a:rPr lang="en-US" sz="1600" dirty="0"/>
              <a:t>Etc.</a:t>
            </a:r>
          </a:p>
          <a:p>
            <a:endParaRPr lang="en-US" sz="1900" dirty="0"/>
          </a:p>
          <a:p>
            <a:pPr marL="324000" lvl="1" indent="0">
              <a:buFont typeface="Wingdings 2" panose="05020102010507070707" pitchFamily="18" charset="2"/>
              <a:buNone/>
            </a:pPr>
            <a:endParaRPr lang="en-US" sz="1900" dirty="0"/>
          </a:p>
        </p:txBody>
      </p:sp>
    </p:spTree>
    <p:extLst>
      <p:ext uri="{BB962C8B-B14F-4D97-AF65-F5344CB8AC3E}">
        <p14:creationId xmlns:p14="http://schemas.microsoft.com/office/powerpoint/2010/main" val="399106174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2" name="Title 1">
            <a:extLst>
              <a:ext uri="{FF2B5EF4-FFF2-40B4-BE49-F238E27FC236}">
                <a16:creationId xmlns:a16="http://schemas.microsoft.com/office/drawing/2014/main" id="{B7E531E2-6993-32BC-FD0B-6691FE762D5B}"/>
              </a:ext>
            </a:extLst>
          </p:cNvPr>
          <p:cNvSpPr>
            <a:spLocks noGrp="1"/>
          </p:cNvSpPr>
          <p:nvPr>
            <p:ph type="title"/>
          </p:nvPr>
        </p:nvSpPr>
        <p:spPr>
          <a:xfrm>
            <a:off x="596348" y="1"/>
            <a:ext cx="10757452" cy="1166948"/>
          </a:xfrm>
        </p:spPr>
        <p:txBody>
          <a:bodyPr/>
          <a:lstStyle/>
          <a:p>
            <a:r>
              <a:rPr lang="en-US" dirty="0"/>
              <a:t>Example 2:</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7944488" y="754639"/>
            <a:ext cx="3411583" cy="314514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1468638" cy="369332"/>
          </a:xfrm>
          <a:prstGeom prst="rect">
            <a:avLst/>
          </a:prstGeom>
          <a:noFill/>
        </p:spPr>
        <p:txBody>
          <a:bodyPr wrap="square" rtlCol="0">
            <a:spAutoFit/>
          </a:bodyPr>
          <a:lstStyle/>
          <a:p>
            <a:r>
              <a:rPr lang="en-US" dirty="0"/>
              <a:t>State A</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019808" y="3495131"/>
            <a:ext cx="1857334" cy="369332"/>
          </a:xfrm>
          <a:prstGeom prst="rect">
            <a:avLst/>
          </a:prstGeom>
          <a:noFill/>
        </p:spPr>
        <p:txBody>
          <a:bodyPr wrap="square" rtlCol="0">
            <a:spAutoFit/>
          </a:bodyPr>
          <a:lstStyle/>
          <a:p>
            <a:r>
              <a:rPr lang="en-US" dirty="0"/>
              <a:t>State C</a:t>
            </a:r>
          </a:p>
        </p:txBody>
      </p:sp>
      <p:sp>
        <p:nvSpPr>
          <p:cNvPr id="3" name="Title 1">
            <a:extLst>
              <a:ext uri="{FF2B5EF4-FFF2-40B4-BE49-F238E27FC236}">
                <a16:creationId xmlns:a16="http://schemas.microsoft.com/office/drawing/2014/main" id="{592B1817-D209-68AE-D9EE-CC1BEE6637BF}"/>
              </a:ext>
            </a:extLst>
          </p:cNvPr>
          <p:cNvSpPr txBox="1">
            <a:spLocks/>
          </p:cNvSpPr>
          <p:nvPr/>
        </p:nvSpPr>
        <p:spPr>
          <a:xfrm>
            <a:off x="1093358" y="1337772"/>
            <a:ext cx="4781100" cy="1166948"/>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en-US" sz="2000" dirty="0">
                <a:latin typeface="+mn-lt"/>
              </a:rPr>
              <a:t>P1 has various partners – including Smith – an individual in State C.</a:t>
            </a:r>
          </a:p>
        </p:txBody>
      </p:sp>
      <p:sp>
        <p:nvSpPr>
          <p:cNvPr id="4" name="Slide Number Placeholder 3">
            <a:extLst>
              <a:ext uri="{FF2B5EF4-FFF2-40B4-BE49-F238E27FC236}">
                <a16:creationId xmlns:a16="http://schemas.microsoft.com/office/drawing/2014/main" id="{8BBD1F63-31B1-6865-D326-57D515FA742A}"/>
              </a:ext>
            </a:extLst>
          </p:cNvPr>
          <p:cNvSpPr>
            <a:spLocks noGrp="1"/>
          </p:cNvSpPr>
          <p:nvPr>
            <p:ph type="sldNum" sz="quarter" idx="12"/>
          </p:nvPr>
        </p:nvSpPr>
        <p:spPr/>
        <p:txBody>
          <a:bodyPr/>
          <a:lstStyle/>
          <a:p>
            <a:fld id="{3A98EE3D-8CD1-4C3F-BD1C-C98C9596463C}" type="slidenum">
              <a:rPr lang="en-US" smtClean="0"/>
              <a:t>50</a:t>
            </a:fld>
            <a:endParaRPr lang="en-US" dirty="0"/>
          </a:p>
        </p:txBody>
      </p:sp>
    </p:spTree>
    <p:extLst>
      <p:ext uri="{BB962C8B-B14F-4D97-AF65-F5344CB8AC3E}">
        <p14:creationId xmlns:p14="http://schemas.microsoft.com/office/powerpoint/2010/main" val="2136663829"/>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Snipped 7">
            <a:extLst>
              <a:ext uri="{FF2B5EF4-FFF2-40B4-BE49-F238E27FC236}">
                <a16:creationId xmlns:a16="http://schemas.microsoft.com/office/drawing/2014/main" id="{ADCEFDB9-1C0E-74CE-5557-D69747A176B0}"/>
              </a:ext>
            </a:extLst>
          </p:cNvPr>
          <p:cNvSpPr/>
          <p:nvPr/>
        </p:nvSpPr>
        <p:spPr>
          <a:xfrm rot="10800000">
            <a:off x="4249782" y="2601402"/>
            <a:ext cx="3692435" cy="2725783"/>
          </a:xfrm>
          <a:prstGeom prst="snip1Rect">
            <a:avLst>
              <a:gd name="adj" fmla="val 50000"/>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2" name="Title 1">
            <a:extLst>
              <a:ext uri="{FF2B5EF4-FFF2-40B4-BE49-F238E27FC236}">
                <a16:creationId xmlns:a16="http://schemas.microsoft.com/office/drawing/2014/main" id="{B7E531E2-6993-32BC-FD0B-6691FE762D5B}"/>
              </a:ext>
            </a:extLst>
          </p:cNvPr>
          <p:cNvSpPr>
            <a:spLocks noGrp="1"/>
          </p:cNvSpPr>
          <p:nvPr>
            <p:ph type="title"/>
          </p:nvPr>
        </p:nvSpPr>
        <p:spPr>
          <a:xfrm>
            <a:off x="592183" y="1"/>
            <a:ext cx="10761617" cy="1166948"/>
          </a:xfrm>
        </p:spPr>
        <p:txBody>
          <a:bodyPr/>
          <a:lstStyle/>
          <a:p>
            <a:r>
              <a:rPr lang="en-US" dirty="0"/>
              <a:t>Example 2:</a:t>
            </a:r>
          </a:p>
        </p:txBody>
      </p:sp>
      <p:sp>
        <p:nvSpPr>
          <p:cNvPr id="4" name="Isosceles Triangle 3">
            <a:extLst>
              <a:ext uri="{FF2B5EF4-FFF2-40B4-BE49-F238E27FC236}">
                <a16:creationId xmlns:a16="http://schemas.microsoft.com/office/drawing/2014/main" id="{B969FEEB-8714-CAF5-29B0-5437FA9A0F54}"/>
              </a:ext>
            </a:extLst>
          </p:cNvPr>
          <p:cNvSpPr/>
          <p:nvPr/>
        </p:nvSpPr>
        <p:spPr>
          <a:xfrm>
            <a:off x="5558860" y="2695728"/>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P3</a:t>
            </a:r>
          </a:p>
        </p:txBody>
      </p:sp>
      <p:sp>
        <p:nvSpPr>
          <p:cNvPr id="5" name="Isosceles Triangle 4">
            <a:extLst>
              <a:ext uri="{FF2B5EF4-FFF2-40B4-BE49-F238E27FC236}">
                <a16:creationId xmlns:a16="http://schemas.microsoft.com/office/drawing/2014/main" id="{BDBE489C-105F-F75B-90D5-F0E0E8112496}"/>
              </a:ext>
            </a:extLst>
          </p:cNvPr>
          <p:cNvSpPr/>
          <p:nvPr/>
        </p:nvSpPr>
        <p:spPr>
          <a:xfrm>
            <a:off x="3919520" y="384015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P2</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7944488" y="754639"/>
            <a:ext cx="3411583" cy="314514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3E2A253-ADCB-E52C-25BA-CCE157B3F6EA}"/>
              </a:ext>
            </a:extLst>
          </p:cNvPr>
          <p:cNvSpPr/>
          <p:nvPr/>
        </p:nvSpPr>
        <p:spPr>
          <a:xfrm>
            <a:off x="3700243" y="81973"/>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Multistate Corp.</a:t>
            </a:r>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14" name="Straight Arrow Connector 13">
            <a:extLst>
              <a:ext uri="{FF2B5EF4-FFF2-40B4-BE49-F238E27FC236}">
                <a16:creationId xmlns:a16="http://schemas.microsoft.com/office/drawing/2014/main" id="{2725998D-F82B-4FE3-225A-6C510EA7419C}"/>
              </a:ext>
            </a:extLst>
          </p:cNvPr>
          <p:cNvCxnSpPr>
            <a:cxnSpLocks/>
            <a:stCxn id="10" idx="2"/>
            <a:endCxn id="5" idx="0"/>
          </p:cNvCxnSpPr>
          <p:nvPr/>
        </p:nvCxnSpPr>
        <p:spPr>
          <a:xfrm>
            <a:off x="4474052" y="998645"/>
            <a:ext cx="20234" cy="2841505"/>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5" name="Straight Arrow Connector 14">
            <a:extLst>
              <a:ext uri="{FF2B5EF4-FFF2-40B4-BE49-F238E27FC236}">
                <a16:creationId xmlns:a16="http://schemas.microsoft.com/office/drawing/2014/main" id="{27A37AC8-0659-CE75-2A4D-1A6BFBA687DD}"/>
              </a:ext>
            </a:extLst>
          </p:cNvPr>
          <p:cNvCxnSpPr>
            <a:cxnSpLocks/>
            <a:stCxn id="5" idx="3"/>
            <a:endCxn id="6" idx="0"/>
          </p:cNvCxnSpPr>
          <p:nvPr/>
        </p:nvCxnSpPr>
        <p:spPr>
          <a:xfrm flipH="1">
            <a:off x="4149349" y="4824219"/>
            <a:ext cx="344937" cy="797401"/>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7" name="Straight Arrow Connector 16">
            <a:extLst>
              <a:ext uri="{FF2B5EF4-FFF2-40B4-BE49-F238E27FC236}">
                <a16:creationId xmlns:a16="http://schemas.microsoft.com/office/drawing/2014/main" id="{E054F30F-ED48-A272-57D3-17FA899C2832}"/>
              </a:ext>
            </a:extLst>
          </p:cNvPr>
          <p:cNvCxnSpPr>
            <a:cxnSpLocks/>
            <a:stCxn id="4" idx="3"/>
            <a:endCxn id="5" idx="0"/>
          </p:cNvCxnSpPr>
          <p:nvPr/>
        </p:nvCxnSpPr>
        <p:spPr>
          <a:xfrm flipH="1">
            <a:off x="4494286" y="3679797"/>
            <a:ext cx="1639340" cy="160353"/>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3" name="Straight Arrow Connector 22">
            <a:extLst>
              <a:ext uri="{FF2B5EF4-FFF2-40B4-BE49-F238E27FC236}">
                <a16:creationId xmlns:a16="http://schemas.microsoft.com/office/drawing/2014/main" id="{456810F0-9BDC-F5A5-CD65-80623E5D28D0}"/>
              </a:ext>
            </a:extLst>
          </p:cNvPr>
          <p:cNvCxnSpPr>
            <a:cxnSpLocks/>
            <a:stCxn id="12" idx="2"/>
            <a:endCxn id="4" idx="0"/>
          </p:cNvCxnSpPr>
          <p:nvPr/>
        </p:nvCxnSpPr>
        <p:spPr>
          <a:xfrm flipH="1">
            <a:off x="6133626" y="2239640"/>
            <a:ext cx="3168750" cy="456088"/>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Straight Arrow Connector 39">
            <a:extLst>
              <a:ext uri="{FF2B5EF4-FFF2-40B4-BE49-F238E27FC236}">
                <a16:creationId xmlns:a16="http://schemas.microsoft.com/office/drawing/2014/main" id="{06DF0C5C-5E22-6CFD-F95D-B4216BF253F5}"/>
              </a:ext>
            </a:extLst>
          </p:cNvPr>
          <p:cNvCxnSpPr>
            <a:cxnSpLocks/>
            <a:stCxn id="4" idx="0"/>
            <a:endCxn id="45" idx="2"/>
          </p:cNvCxnSpPr>
          <p:nvPr/>
        </p:nvCxnSpPr>
        <p:spPr>
          <a:xfrm flipH="1" flipV="1">
            <a:off x="5595636" y="2326158"/>
            <a:ext cx="537990" cy="369570"/>
          </a:xfrm>
          <a:prstGeom prst="straightConnector1">
            <a:avLst/>
          </a:prstGeom>
          <a:ln w="38100">
            <a:headEnd type="triangle" w="med" len="med"/>
            <a:tailEnd type="none" w="med" len="med"/>
          </a:ln>
        </p:spPr>
        <p:style>
          <a:lnRef idx="2">
            <a:schemeClr val="accent5"/>
          </a:lnRef>
          <a:fillRef idx="0">
            <a:schemeClr val="accent5"/>
          </a:fillRef>
          <a:effectRef idx="1">
            <a:schemeClr val="accent5"/>
          </a:effectRef>
          <a:fontRef idx="minor">
            <a:schemeClr val="tx1"/>
          </a:fontRef>
        </p:style>
      </p:cxnSp>
      <p:sp>
        <p:nvSpPr>
          <p:cNvPr id="45" name="Rectangle 44">
            <a:extLst>
              <a:ext uri="{FF2B5EF4-FFF2-40B4-BE49-F238E27FC236}">
                <a16:creationId xmlns:a16="http://schemas.microsoft.com/office/drawing/2014/main" id="{ED90AE33-5717-2B9D-BD4B-80CD06FB90EA}"/>
              </a:ext>
            </a:extLst>
          </p:cNvPr>
          <p:cNvSpPr/>
          <p:nvPr/>
        </p:nvSpPr>
        <p:spPr>
          <a:xfrm>
            <a:off x="4821827" y="1409486"/>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Multistate Subsidiary</a:t>
            </a:r>
          </a:p>
        </p:txBody>
      </p:sp>
      <p:cxnSp>
        <p:nvCxnSpPr>
          <p:cNvPr id="49" name="Connector: Elbow 48">
            <a:extLst>
              <a:ext uri="{FF2B5EF4-FFF2-40B4-BE49-F238E27FC236}">
                <a16:creationId xmlns:a16="http://schemas.microsoft.com/office/drawing/2014/main" id="{30AC2A12-11A5-1CA4-EDC5-6BF217CE6CFB}"/>
              </a:ext>
            </a:extLst>
          </p:cNvPr>
          <p:cNvCxnSpPr>
            <a:stCxn id="10" idx="2"/>
            <a:endCxn id="45" idx="0"/>
          </p:cNvCxnSpPr>
          <p:nvPr/>
        </p:nvCxnSpPr>
        <p:spPr>
          <a:xfrm rot="16200000" flipH="1">
            <a:off x="4829424" y="643273"/>
            <a:ext cx="410841" cy="1121584"/>
          </a:xfrm>
          <a:prstGeom prst="bentConnector3">
            <a:avLst/>
          </a:prstGeom>
          <a:ln w="38100">
            <a:tailEnd type="triangle"/>
          </a:ln>
        </p:spPr>
        <p:style>
          <a:lnRef idx="2">
            <a:schemeClr val="accent5"/>
          </a:lnRef>
          <a:fillRef idx="0">
            <a:schemeClr val="accent5"/>
          </a:fillRef>
          <a:effectRef idx="1">
            <a:schemeClr val="accent5"/>
          </a:effectRef>
          <a:fontRef idx="minor">
            <a:schemeClr val="tx1"/>
          </a:fontRef>
        </p:style>
      </p:cxnSp>
      <p:cxnSp>
        <p:nvCxnSpPr>
          <p:cNvPr id="50" name="Straight Arrow Connector 49">
            <a:extLst>
              <a:ext uri="{FF2B5EF4-FFF2-40B4-BE49-F238E27FC236}">
                <a16:creationId xmlns:a16="http://schemas.microsoft.com/office/drawing/2014/main" id="{BFF10A0F-3315-48E4-7EBE-687433594598}"/>
              </a:ext>
            </a:extLst>
          </p:cNvPr>
          <p:cNvCxnSpPr>
            <a:cxnSpLocks/>
          </p:cNvCxnSpPr>
          <p:nvPr/>
        </p:nvCxnSpPr>
        <p:spPr>
          <a:xfrm flipV="1">
            <a:off x="6148348" y="1359344"/>
            <a:ext cx="1870754" cy="1336384"/>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1468638" cy="369332"/>
          </a:xfrm>
          <a:prstGeom prst="rect">
            <a:avLst/>
          </a:prstGeom>
          <a:noFill/>
        </p:spPr>
        <p:txBody>
          <a:bodyPr wrap="square" rtlCol="0">
            <a:spAutoFit/>
          </a:bodyPr>
          <a:lstStyle/>
          <a:p>
            <a:r>
              <a:rPr lang="en-US" dirty="0"/>
              <a:t>State A</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019808" y="3495131"/>
            <a:ext cx="1857334" cy="369332"/>
          </a:xfrm>
          <a:prstGeom prst="rect">
            <a:avLst/>
          </a:prstGeom>
          <a:noFill/>
        </p:spPr>
        <p:txBody>
          <a:bodyPr wrap="square" rtlCol="0">
            <a:spAutoFit/>
          </a:bodyPr>
          <a:lstStyle/>
          <a:p>
            <a:r>
              <a:rPr lang="en-US" dirty="0"/>
              <a:t>State C</a:t>
            </a:r>
          </a:p>
        </p:txBody>
      </p:sp>
      <p:sp>
        <p:nvSpPr>
          <p:cNvPr id="70" name="TextBox 69">
            <a:extLst>
              <a:ext uri="{FF2B5EF4-FFF2-40B4-BE49-F238E27FC236}">
                <a16:creationId xmlns:a16="http://schemas.microsoft.com/office/drawing/2014/main" id="{04DF7892-23A0-C0F0-A237-724B53D413EE}"/>
              </a:ext>
            </a:extLst>
          </p:cNvPr>
          <p:cNvSpPr txBox="1"/>
          <p:nvPr/>
        </p:nvSpPr>
        <p:spPr>
          <a:xfrm>
            <a:off x="5540343" y="4935264"/>
            <a:ext cx="1468638" cy="369332"/>
          </a:xfrm>
          <a:prstGeom prst="rect">
            <a:avLst/>
          </a:prstGeom>
          <a:noFill/>
        </p:spPr>
        <p:txBody>
          <a:bodyPr wrap="square" rtlCol="0">
            <a:spAutoFit/>
          </a:bodyPr>
          <a:lstStyle/>
          <a:p>
            <a:r>
              <a:rPr lang="en-US" dirty="0"/>
              <a:t>State B</a:t>
            </a:r>
          </a:p>
        </p:txBody>
      </p:sp>
      <p:sp>
        <p:nvSpPr>
          <p:cNvPr id="3" name="TextBox 2">
            <a:extLst>
              <a:ext uri="{FF2B5EF4-FFF2-40B4-BE49-F238E27FC236}">
                <a16:creationId xmlns:a16="http://schemas.microsoft.com/office/drawing/2014/main" id="{199BCB6B-B0F7-6A23-13CF-F14D957B8DE8}"/>
              </a:ext>
            </a:extLst>
          </p:cNvPr>
          <p:cNvSpPr txBox="1"/>
          <p:nvPr/>
        </p:nvSpPr>
        <p:spPr>
          <a:xfrm>
            <a:off x="592183" y="1550126"/>
            <a:ext cx="3534094" cy="1477328"/>
          </a:xfrm>
          <a:prstGeom prst="rect">
            <a:avLst/>
          </a:prstGeom>
          <a:noFill/>
        </p:spPr>
        <p:txBody>
          <a:bodyPr wrap="square" rtlCol="0">
            <a:spAutoFit/>
          </a:bodyPr>
          <a:lstStyle/>
          <a:p>
            <a:r>
              <a:rPr lang="en-US" dirty="0"/>
              <a:t>But now assume that P1 is part of larger group of entities that are all engaged in related businesses and Smith holds both direct and indirect interests.</a:t>
            </a:r>
          </a:p>
        </p:txBody>
      </p:sp>
      <p:sp>
        <p:nvSpPr>
          <p:cNvPr id="11" name="Slide Number Placeholder 10">
            <a:extLst>
              <a:ext uri="{FF2B5EF4-FFF2-40B4-BE49-F238E27FC236}">
                <a16:creationId xmlns:a16="http://schemas.microsoft.com/office/drawing/2014/main" id="{4CBE9EE3-CFB3-8DF9-7F0A-F7BEDE728347}"/>
              </a:ext>
            </a:extLst>
          </p:cNvPr>
          <p:cNvSpPr>
            <a:spLocks noGrp="1"/>
          </p:cNvSpPr>
          <p:nvPr>
            <p:ph type="sldNum" sz="quarter" idx="12"/>
          </p:nvPr>
        </p:nvSpPr>
        <p:spPr/>
        <p:txBody>
          <a:bodyPr/>
          <a:lstStyle/>
          <a:p>
            <a:fld id="{3A98EE3D-8CD1-4C3F-BD1C-C98C9596463C}" type="slidenum">
              <a:rPr lang="en-US" smtClean="0"/>
              <a:t>51</a:t>
            </a:fld>
            <a:endParaRPr lang="en-US" dirty="0"/>
          </a:p>
        </p:txBody>
      </p:sp>
    </p:spTree>
    <p:extLst>
      <p:ext uri="{BB962C8B-B14F-4D97-AF65-F5344CB8AC3E}">
        <p14:creationId xmlns:p14="http://schemas.microsoft.com/office/powerpoint/2010/main" val="1422793024"/>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EB97CB18-2E37-BA63-C654-4953E1041E50}"/>
              </a:ext>
            </a:extLst>
          </p:cNvPr>
          <p:cNvGrpSpPr/>
          <p:nvPr/>
        </p:nvGrpSpPr>
        <p:grpSpPr>
          <a:xfrm>
            <a:off x="365959" y="1943100"/>
            <a:ext cx="6512824" cy="4382149"/>
            <a:chOff x="1924594" y="81973"/>
            <a:chExt cx="9431477" cy="6637848"/>
          </a:xfrm>
        </p:grpSpPr>
        <p:sp>
          <p:nvSpPr>
            <p:cNvPr id="8" name="Rectangle: Single Corner Snipped 7">
              <a:extLst>
                <a:ext uri="{FF2B5EF4-FFF2-40B4-BE49-F238E27FC236}">
                  <a16:creationId xmlns:a16="http://schemas.microsoft.com/office/drawing/2014/main" id="{ADCEFDB9-1C0E-74CE-5557-D69747A176B0}"/>
                </a:ext>
              </a:extLst>
            </p:cNvPr>
            <p:cNvSpPr/>
            <p:nvPr/>
          </p:nvSpPr>
          <p:spPr>
            <a:xfrm rot="10800000">
              <a:off x="4249782" y="2601402"/>
              <a:ext cx="3692435" cy="2725783"/>
            </a:xfrm>
            <a:prstGeom prst="snip1Rect">
              <a:avLst>
                <a:gd name="adj" fmla="val 50000"/>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4" name="Isosceles Triangle 3">
              <a:extLst>
                <a:ext uri="{FF2B5EF4-FFF2-40B4-BE49-F238E27FC236}">
                  <a16:creationId xmlns:a16="http://schemas.microsoft.com/office/drawing/2014/main" id="{B969FEEB-8714-CAF5-29B0-5437FA9A0F54}"/>
                </a:ext>
              </a:extLst>
            </p:cNvPr>
            <p:cNvSpPr/>
            <p:nvPr/>
          </p:nvSpPr>
          <p:spPr>
            <a:xfrm>
              <a:off x="5558860" y="2695728"/>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P3</a:t>
              </a:r>
            </a:p>
          </p:txBody>
        </p:sp>
        <p:sp>
          <p:nvSpPr>
            <p:cNvPr id="5" name="Isosceles Triangle 4">
              <a:extLst>
                <a:ext uri="{FF2B5EF4-FFF2-40B4-BE49-F238E27FC236}">
                  <a16:creationId xmlns:a16="http://schemas.microsoft.com/office/drawing/2014/main" id="{BDBE489C-105F-F75B-90D5-F0E0E8112496}"/>
                </a:ext>
              </a:extLst>
            </p:cNvPr>
            <p:cNvSpPr/>
            <p:nvPr/>
          </p:nvSpPr>
          <p:spPr>
            <a:xfrm>
              <a:off x="3919520" y="384015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P2</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7944488" y="754639"/>
              <a:ext cx="3411583" cy="314514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3E2A253-ADCB-E52C-25BA-CCE157B3F6EA}"/>
                </a:ext>
              </a:extLst>
            </p:cNvPr>
            <p:cNvSpPr/>
            <p:nvPr/>
          </p:nvSpPr>
          <p:spPr>
            <a:xfrm>
              <a:off x="3700243" y="81973"/>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Multistate Corp.</a:t>
              </a:r>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14" name="Straight Arrow Connector 13">
              <a:extLst>
                <a:ext uri="{FF2B5EF4-FFF2-40B4-BE49-F238E27FC236}">
                  <a16:creationId xmlns:a16="http://schemas.microsoft.com/office/drawing/2014/main" id="{2725998D-F82B-4FE3-225A-6C510EA7419C}"/>
                </a:ext>
              </a:extLst>
            </p:cNvPr>
            <p:cNvCxnSpPr>
              <a:cxnSpLocks/>
              <a:stCxn id="10" idx="2"/>
              <a:endCxn id="5" idx="0"/>
            </p:cNvCxnSpPr>
            <p:nvPr/>
          </p:nvCxnSpPr>
          <p:spPr>
            <a:xfrm>
              <a:off x="4474052" y="998645"/>
              <a:ext cx="20234" cy="2841505"/>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5" name="Straight Arrow Connector 14">
              <a:extLst>
                <a:ext uri="{FF2B5EF4-FFF2-40B4-BE49-F238E27FC236}">
                  <a16:creationId xmlns:a16="http://schemas.microsoft.com/office/drawing/2014/main" id="{27A37AC8-0659-CE75-2A4D-1A6BFBA687DD}"/>
                </a:ext>
              </a:extLst>
            </p:cNvPr>
            <p:cNvCxnSpPr>
              <a:cxnSpLocks/>
              <a:stCxn id="5" idx="3"/>
              <a:endCxn id="6" idx="0"/>
            </p:cNvCxnSpPr>
            <p:nvPr/>
          </p:nvCxnSpPr>
          <p:spPr>
            <a:xfrm flipH="1">
              <a:off x="4149349" y="4824219"/>
              <a:ext cx="344937" cy="797401"/>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7" name="Straight Arrow Connector 16">
              <a:extLst>
                <a:ext uri="{FF2B5EF4-FFF2-40B4-BE49-F238E27FC236}">
                  <a16:creationId xmlns:a16="http://schemas.microsoft.com/office/drawing/2014/main" id="{E054F30F-ED48-A272-57D3-17FA899C2832}"/>
                </a:ext>
              </a:extLst>
            </p:cNvPr>
            <p:cNvCxnSpPr>
              <a:cxnSpLocks/>
              <a:stCxn id="4" idx="3"/>
              <a:endCxn id="5" idx="0"/>
            </p:cNvCxnSpPr>
            <p:nvPr/>
          </p:nvCxnSpPr>
          <p:spPr>
            <a:xfrm flipH="1">
              <a:off x="4494286" y="3679797"/>
              <a:ext cx="1639340" cy="160353"/>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3" name="Straight Arrow Connector 22">
              <a:extLst>
                <a:ext uri="{FF2B5EF4-FFF2-40B4-BE49-F238E27FC236}">
                  <a16:creationId xmlns:a16="http://schemas.microsoft.com/office/drawing/2014/main" id="{456810F0-9BDC-F5A5-CD65-80623E5D28D0}"/>
                </a:ext>
              </a:extLst>
            </p:cNvPr>
            <p:cNvCxnSpPr>
              <a:cxnSpLocks/>
              <a:stCxn id="12" idx="2"/>
              <a:endCxn id="4" idx="0"/>
            </p:cNvCxnSpPr>
            <p:nvPr/>
          </p:nvCxnSpPr>
          <p:spPr>
            <a:xfrm flipH="1">
              <a:off x="6133626" y="2239640"/>
              <a:ext cx="3168750" cy="456088"/>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Straight Arrow Connector 39">
              <a:extLst>
                <a:ext uri="{FF2B5EF4-FFF2-40B4-BE49-F238E27FC236}">
                  <a16:creationId xmlns:a16="http://schemas.microsoft.com/office/drawing/2014/main" id="{06DF0C5C-5E22-6CFD-F95D-B4216BF253F5}"/>
                </a:ext>
              </a:extLst>
            </p:cNvPr>
            <p:cNvCxnSpPr>
              <a:cxnSpLocks/>
              <a:stCxn id="4" idx="0"/>
              <a:endCxn id="45" idx="2"/>
            </p:cNvCxnSpPr>
            <p:nvPr/>
          </p:nvCxnSpPr>
          <p:spPr>
            <a:xfrm flipH="1" flipV="1">
              <a:off x="5595636" y="2326158"/>
              <a:ext cx="537990" cy="369570"/>
            </a:xfrm>
            <a:prstGeom prst="straightConnector1">
              <a:avLst/>
            </a:prstGeom>
            <a:ln w="38100">
              <a:headEnd type="triangle" w="med" len="med"/>
              <a:tailEnd type="none" w="med" len="med"/>
            </a:ln>
          </p:spPr>
          <p:style>
            <a:lnRef idx="2">
              <a:schemeClr val="accent5"/>
            </a:lnRef>
            <a:fillRef idx="0">
              <a:schemeClr val="accent5"/>
            </a:fillRef>
            <a:effectRef idx="1">
              <a:schemeClr val="accent5"/>
            </a:effectRef>
            <a:fontRef idx="minor">
              <a:schemeClr val="tx1"/>
            </a:fontRef>
          </p:style>
        </p:cxnSp>
        <p:sp>
          <p:nvSpPr>
            <p:cNvPr id="45" name="Rectangle 44">
              <a:extLst>
                <a:ext uri="{FF2B5EF4-FFF2-40B4-BE49-F238E27FC236}">
                  <a16:creationId xmlns:a16="http://schemas.microsoft.com/office/drawing/2014/main" id="{ED90AE33-5717-2B9D-BD4B-80CD06FB90EA}"/>
                </a:ext>
              </a:extLst>
            </p:cNvPr>
            <p:cNvSpPr/>
            <p:nvPr/>
          </p:nvSpPr>
          <p:spPr>
            <a:xfrm>
              <a:off x="4821827" y="1409486"/>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Multistate Subsidiary</a:t>
              </a:r>
            </a:p>
          </p:txBody>
        </p:sp>
        <p:cxnSp>
          <p:nvCxnSpPr>
            <p:cNvPr id="49" name="Connector: Elbow 48">
              <a:extLst>
                <a:ext uri="{FF2B5EF4-FFF2-40B4-BE49-F238E27FC236}">
                  <a16:creationId xmlns:a16="http://schemas.microsoft.com/office/drawing/2014/main" id="{30AC2A12-11A5-1CA4-EDC5-6BF217CE6CFB}"/>
                </a:ext>
              </a:extLst>
            </p:cNvPr>
            <p:cNvCxnSpPr>
              <a:stCxn id="10" idx="2"/>
              <a:endCxn id="45" idx="0"/>
            </p:cNvCxnSpPr>
            <p:nvPr/>
          </p:nvCxnSpPr>
          <p:spPr>
            <a:xfrm rot="16200000" flipH="1">
              <a:off x="4829424" y="643273"/>
              <a:ext cx="410841" cy="1121584"/>
            </a:xfrm>
            <a:prstGeom prst="bentConnector3">
              <a:avLst/>
            </a:prstGeom>
            <a:ln w="38100">
              <a:tailEnd type="triangle"/>
            </a:ln>
          </p:spPr>
          <p:style>
            <a:lnRef idx="2">
              <a:schemeClr val="accent5"/>
            </a:lnRef>
            <a:fillRef idx="0">
              <a:schemeClr val="accent5"/>
            </a:fillRef>
            <a:effectRef idx="1">
              <a:schemeClr val="accent5"/>
            </a:effectRef>
            <a:fontRef idx="minor">
              <a:schemeClr val="tx1"/>
            </a:fontRef>
          </p:style>
        </p:cxnSp>
        <p:cxnSp>
          <p:nvCxnSpPr>
            <p:cNvPr id="50" name="Straight Arrow Connector 49">
              <a:extLst>
                <a:ext uri="{FF2B5EF4-FFF2-40B4-BE49-F238E27FC236}">
                  <a16:creationId xmlns:a16="http://schemas.microsoft.com/office/drawing/2014/main" id="{BFF10A0F-3315-48E4-7EBE-687433594598}"/>
                </a:ext>
              </a:extLst>
            </p:cNvPr>
            <p:cNvCxnSpPr>
              <a:cxnSpLocks/>
            </p:cNvCxnSpPr>
            <p:nvPr/>
          </p:nvCxnSpPr>
          <p:spPr>
            <a:xfrm flipV="1">
              <a:off x="6148348" y="1359344"/>
              <a:ext cx="1870754" cy="1336384"/>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1" y="6300238"/>
              <a:ext cx="1468638" cy="419583"/>
            </a:xfrm>
            <a:prstGeom prst="rect">
              <a:avLst/>
            </a:prstGeom>
            <a:noFill/>
          </p:spPr>
          <p:txBody>
            <a:bodyPr wrap="square" rtlCol="0">
              <a:spAutoFit/>
            </a:bodyPr>
            <a:lstStyle/>
            <a:p>
              <a:r>
                <a:rPr lang="en-US" sz="1200" dirty="0"/>
                <a:t>State A</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019808" y="3495132"/>
              <a:ext cx="1857334" cy="419583"/>
            </a:xfrm>
            <a:prstGeom prst="rect">
              <a:avLst/>
            </a:prstGeom>
            <a:noFill/>
          </p:spPr>
          <p:txBody>
            <a:bodyPr wrap="square" rtlCol="0">
              <a:spAutoFit/>
            </a:bodyPr>
            <a:lstStyle/>
            <a:p>
              <a:r>
                <a:rPr lang="en-US" sz="1200" dirty="0"/>
                <a:t>State C </a:t>
              </a:r>
            </a:p>
          </p:txBody>
        </p:sp>
        <p:sp>
          <p:nvSpPr>
            <p:cNvPr id="70" name="TextBox 69">
              <a:extLst>
                <a:ext uri="{FF2B5EF4-FFF2-40B4-BE49-F238E27FC236}">
                  <a16:creationId xmlns:a16="http://schemas.microsoft.com/office/drawing/2014/main" id="{04DF7892-23A0-C0F0-A237-724B53D413EE}"/>
                </a:ext>
              </a:extLst>
            </p:cNvPr>
            <p:cNvSpPr txBox="1"/>
            <p:nvPr/>
          </p:nvSpPr>
          <p:spPr>
            <a:xfrm>
              <a:off x="5540343" y="4935264"/>
              <a:ext cx="1468638" cy="419583"/>
            </a:xfrm>
            <a:prstGeom prst="rect">
              <a:avLst/>
            </a:prstGeom>
            <a:noFill/>
          </p:spPr>
          <p:txBody>
            <a:bodyPr wrap="square" rtlCol="0">
              <a:spAutoFit/>
            </a:bodyPr>
            <a:lstStyle/>
            <a:p>
              <a:r>
                <a:rPr lang="en-US" sz="1200" dirty="0"/>
                <a:t>State B</a:t>
              </a:r>
            </a:p>
          </p:txBody>
        </p:sp>
      </p:grpSp>
      <p:sp>
        <p:nvSpPr>
          <p:cNvPr id="18" name="Title 1">
            <a:extLst>
              <a:ext uri="{FF2B5EF4-FFF2-40B4-BE49-F238E27FC236}">
                <a16:creationId xmlns:a16="http://schemas.microsoft.com/office/drawing/2014/main" id="{2A7141E4-6B64-8896-24D1-908F95BFEE5B}"/>
              </a:ext>
            </a:extLst>
          </p:cNvPr>
          <p:cNvSpPr>
            <a:spLocks noGrp="1"/>
          </p:cNvSpPr>
          <p:nvPr>
            <p:ph type="title"/>
          </p:nvPr>
        </p:nvSpPr>
        <p:spPr>
          <a:xfrm>
            <a:off x="592183" y="1"/>
            <a:ext cx="10761617" cy="1166948"/>
          </a:xfrm>
        </p:spPr>
        <p:txBody>
          <a:bodyPr/>
          <a:lstStyle/>
          <a:p>
            <a:r>
              <a:rPr lang="en-US" dirty="0"/>
              <a:t>Example 2:</a:t>
            </a:r>
          </a:p>
        </p:txBody>
      </p:sp>
      <p:sp>
        <p:nvSpPr>
          <p:cNvPr id="19" name="TextBox 18">
            <a:extLst>
              <a:ext uri="{FF2B5EF4-FFF2-40B4-BE49-F238E27FC236}">
                <a16:creationId xmlns:a16="http://schemas.microsoft.com/office/drawing/2014/main" id="{55928B0B-5E76-4D1D-E2EF-36636E659141}"/>
              </a:ext>
            </a:extLst>
          </p:cNvPr>
          <p:cNvSpPr txBox="1"/>
          <p:nvPr/>
        </p:nvSpPr>
        <p:spPr>
          <a:xfrm>
            <a:off x="6878783" y="743650"/>
            <a:ext cx="5003295" cy="2092881"/>
          </a:xfrm>
          <a:prstGeom prst="rect">
            <a:avLst/>
          </a:prstGeom>
          <a:noFill/>
        </p:spPr>
        <p:txBody>
          <a:bodyPr wrap="square" rtlCol="0">
            <a:spAutoFit/>
          </a:bodyPr>
          <a:lstStyle/>
          <a:p>
            <a:pPr>
              <a:spcAft>
                <a:spcPts val="1200"/>
              </a:spcAft>
            </a:pPr>
            <a:r>
              <a:rPr lang="en-US" sz="2000" b="1" i="1" dirty="0"/>
              <a:t>Questions:</a:t>
            </a:r>
          </a:p>
          <a:p>
            <a:pPr marL="285750" indent="-285750">
              <a:spcAft>
                <a:spcPts val="1200"/>
              </a:spcAft>
              <a:buFont typeface="Arial" panose="020B0604020202020204" pitchFamily="34" charset="0"/>
              <a:buChar char="•"/>
            </a:pPr>
            <a:r>
              <a:rPr lang="en-US" sz="2000" dirty="0"/>
              <a:t>Should Smith source direct and indirect distributive share from P1 differently – using blended apportionment for the indirect share and using only P1’s factors for the direct share?</a:t>
            </a:r>
          </a:p>
        </p:txBody>
      </p:sp>
      <p:sp>
        <p:nvSpPr>
          <p:cNvPr id="2" name="Slide Number Placeholder 1">
            <a:extLst>
              <a:ext uri="{FF2B5EF4-FFF2-40B4-BE49-F238E27FC236}">
                <a16:creationId xmlns:a16="http://schemas.microsoft.com/office/drawing/2014/main" id="{E37D4D6C-28C7-5ACD-C5F7-E8E764D5B432}"/>
              </a:ext>
            </a:extLst>
          </p:cNvPr>
          <p:cNvSpPr>
            <a:spLocks noGrp="1"/>
          </p:cNvSpPr>
          <p:nvPr>
            <p:ph type="sldNum" sz="quarter" idx="12"/>
          </p:nvPr>
        </p:nvSpPr>
        <p:spPr/>
        <p:txBody>
          <a:bodyPr/>
          <a:lstStyle/>
          <a:p>
            <a:fld id="{3A98EE3D-8CD1-4C3F-BD1C-C98C9596463C}" type="slidenum">
              <a:rPr lang="en-US" smtClean="0"/>
              <a:t>52</a:t>
            </a:fld>
            <a:endParaRPr lang="en-US" dirty="0"/>
          </a:p>
        </p:txBody>
      </p:sp>
    </p:spTree>
    <p:extLst>
      <p:ext uri="{BB962C8B-B14F-4D97-AF65-F5344CB8AC3E}">
        <p14:creationId xmlns:p14="http://schemas.microsoft.com/office/powerpoint/2010/main" val="69920705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EB97CB18-2E37-BA63-C654-4953E1041E50}"/>
              </a:ext>
            </a:extLst>
          </p:cNvPr>
          <p:cNvGrpSpPr/>
          <p:nvPr/>
        </p:nvGrpSpPr>
        <p:grpSpPr>
          <a:xfrm>
            <a:off x="365959" y="1943100"/>
            <a:ext cx="6512824" cy="4382149"/>
            <a:chOff x="1924594" y="81973"/>
            <a:chExt cx="9431477" cy="6637848"/>
          </a:xfrm>
        </p:grpSpPr>
        <p:sp>
          <p:nvSpPr>
            <p:cNvPr id="8" name="Rectangle: Single Corner Snipped 7">
              <a:extLst>
                <a:ext uri="{FF2B5EF4-FFF2-40B4-BE49-F238E27FC236}">
                  <a16:creationId xmlns:a16="http://schemas.microsoft.com/office/drawing/2014/main" id="{ADCEFDB9-1C0E-74CE-5557-D69747A176B0}"/>
                </a:ext>
              </a:extLst>
            </p:cNvPr>
            <p:cNvSpPr/>
            <p:nvPr/>
          </p:nvSpPr>
          <p:spPr>
            <a:xfrm rot="10800000">
              <a:off x="4249782" y="2601402"/>
              <a:ext cx="3692435" cy="2725783"/>
            </a:xfrm>
            <a:prstGeom prst="snip1Rect">
              <a:avLst>
                <a:gd name="adj" fmla="val 50000"/>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4" name="Isosceles Triangle 3">
              <a:extLst>
                <a:ext uri="{FF2B5EF4-FFF2-40B4-BE49-F238E27FC236}">
                  <a16:creationId xmlns:a16="http://schemas.microsoft.com/office/drawing/2014/main" id="{B969FEEB-8714-CAF5-29B0-5437FA9A0F54}"/>
                </a:ext>
              </a:extLst>
            </p:cNvPr>
            <p:cNvSpPr/>
            <p:nvPr/>
          </p:nvSpPr>
          <p:spPr>
            <a:xfrm>
              <a:off x="5558860" y="2695728"/>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P3</a:t>
              </a:r>
            </a:p>
          </p:txBody>
        </p:sp>
        <p:sp>
          <p:nvSpPr>
            <p:cNvPr id="5" name="Isosceles Triangle 4">
              <a:extLst>
                <a:ext uri="{FF2B5EF4-FFF2-40B4-BE49-F238E27FC236}">
                  <a16:creationId xmlns:a16="http://schemas.microsoft.com/office/drawing/2014/main" id="{BDBE489C-105F-F75B-90D5-F0E0E8112496}"/>
                </a:ext>
              </a:extLst>
            </p:cNvPr>
            <p:cNvSpPr/>
            <p:nvPr/>
          </p:nvSpPr>
          <p:spPr>
            <a:xfrm>
              <a:off x="3919520" y="384015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P2</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7944488" y="754639"/>
              <a:ext cx="3411583" cy="314514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3E2A253-ADCB-E52C-25BA-CCE157B3F6EA}"/>
                </a:ext>
              </a:extLst>
            </p:cNvPr>
            <p:cNvSpPr/>
            <p:nvPr/>
          </p:nvSpPr>
          <p:spPr>
            <a:xfrm>
              <a:off x="3700243" y="81973"/>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Multistate Corp.</a:t>
              </a:r>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14" name="Straight Arrow Connector 13">
              <a:extLst>
                <a:ext uri="{FF2B5EF4-FFF2-40B4-BE49-F238E27FC236}">
                  <a16:creationId xmlns:a16="http://schemas.microsoft.com/office/drawing/2014/main" id="{2725998D-F82B-4FE3-225A-6C510EA7419C}"/>
                </a:ext>
              </a:extLst>
            </p:cNvPr>
            <p:cNvCxnSpPr>
              <a:cxnSpLocks/>
              <a:stCxn id="10" idx="2"/>
              <a:endCxn id="5" idx="0"/>
            </p:cNvCxnSpPr>
            <p:nvPr/>
          </p:nvCxnSpPr>
          <p:spPr>
            <a:xfrm>
              <a:off x="4474052" y="998645"/>
              <a:ext cx="20234" cy="2841505"/>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5" name="Straight Arrow Connector 14">
              <a:extLst>
                <a:ext uri="{FF2B5EF4-FFF2-40B4-BE49-F238E27FC236}">
                  <a16:creationId xmlns:a16="http://schemas.microsoft.com/office/drawing/2014/main" id="{27A37AC8-0659-CE75-2A4D-1A6BFBA687DD}"/>
                </a:ext>
              </a:extLst>
            </p:cNvPr>
            <p:cNvCxnSpPr>
              <a:cxnSpLocks/>
              <a:stCxn id="5" idx="3"/>
              <a:endCxn id="6" idx="0"/>
            </p:cNvCxnSpPr>
            <p:nvPr/>
          </p:nvCxnSpPr>
          <p:spPr>
            <a:xfrm flipH="1">
              <a:off x="4149349" y="4824219"/>
              <a:ext cx="344937" cy="797401"/>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7" name="Straight Arrow Connector 16">
              <a:extLst>
                <a:ext uri="{FF2B5EF4-FFF2-40B4-BE49-F238E27FC236}">
                  <a16:creationId xmlns:a16="http://schemas.microsoft.com/office/drawing/2014/main" id="{E054F30F-ED48-A272-57D3-17FA899C2832}"/>
                </a:ext>
              </a:extLst>
            </p:cNvPr>
            <p:cNvCxnSpPr>
              <a:cxnSpLocks/>
              <a:stCxn id="4" idx="3"/>
              <a:endCxn id="5" idx="0"/>
            </p:cNvCxnSpPr>
            <p:nvPr/>
          </p:nvCxnSpPr>
          <p:spPr>
            <a:xfrm flipH="1">
              <a:off x="4494286" y="3679797"/>
              <a:ext cx="1639340" cy="160353"/>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3" name="Straight Arrow Connector 22">
              <a:extLst>
                <a:ext uri="{FF2B5EF4-FFF2-40B4-BE49-F238E27FC236}">
                  <a16:creationId xmlns:a16="http://schemas.microsoft.com/office/drawing/2014/main" id="{456810F0-9BDC-F5A5-CD65-80623E5D28D0}"/>
                </a:ext>
              </a:extLst>
            </p:cNvPr>
            <p:cNvCxnSpPr>
              <a:cxnSpLocks/>
              <a:stCxn id="12" idx="2"/>
              <a:endCxn id="4" idx="0"/>
            </p:cNvCxnSpPr>
            <p:nvPr/>
          </p:nvCxnSpPr>
          <p:spPr>
            <a:xfrm flipH="1">
              <a:off x="6133626" y="2239640"/>
              <a:ext cx="3168750" cy="456088"/>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Straight Arrow Connector 39">
              <a:extLst>
                <a:ext uri="{FF2B5EF4-FFF2-40B4-BE49-F238E27FC236}">
                  <a16:creationId xmlns:a16="http://schemas.microsoft.com/office/drawing/2014/main" id="{06DF0C5C-5E22-6CFD-F95D-B4216BF253F5}"/>
                </a:ext>
              </a:extLst>
            </p:cNvPr>
            <p:cNvCxnSpPr>
              <a:cxnSpLocks/>
              <a:stCxn id="4" idx="0"/>
              <a:endCxn id="45" idx="2"/>
            </p:cNvCxnSpPr>
            <p:nvPr/>
          </p:nvCxnSpPr>
          <p:spPr>
            <a:xfrm flipH="1" flipV="1">
              <a:off x="5595636" y="2326158"/>
              <a:ext cx="537990" cy="369570"/>
            </a:xfrm>
            <a:prstGeom prst="straightConnector1">
              <a:avLst/>
            </a:prstGeom>
            <a:ln w="38100">
              <a:headEnd type="triangle" w="med" len="med"/>
              <a:tailEnd type="none" w="med" len="med"/>
            </a:ln>
          </p:spPr>
          <p:style>
            <a:lnRef idx="2">
              <a:schemeClr val="accent5"/>
            </a:lnRef>
            <a:fillRef idx="0">
              <a:schemeClr val="accent5"/>
            </a:fillRef>
            <a:effectRef idx="1">
              <a:schemeClr val="accent5"/>
            </a:effectRef>
            <a:fontRef idx="minor">
              <a:schemeClr val="tx1"/>
            </a:fontRef>
          </p:style>
        </p:cxnSp>
        <p:sp>
          <p:nvSpPr>
            <p:cNvPr id="45" name="Rectangle 44">
              <a:extLst>
                <a:ext uri="{FF2B5EF4-FFF2-40B4-BE49-F238E27FC236}">
                  <a16:creationId xmlns:a16="http://schemas.microsoft.com/office/drawing/2014/main" id="{ED90AE33-5717-2B9D-BD4B-80CD06FB90EA}"/>
                </a:ext>
              </a:extLst>
            </p:cNvPr>
            <p:cNvSpPr/>
            <p:nvPr/>
          </p:nvSpPr>
          <p:spPr>
            <a:xfrm>
              <a:off x="4821827" y="1409486"/>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sz="1400" dirty="0"/>
                <a:t>Multistate Subsidiary</a:t>
              </a:r>
            </a:p>
          </p:txBody>
        </p:sp>
        <p:cxnSp>
          <p:nvCxnSpPr>
            <p:cNvPr id="49" name="Connector: Elbow 48">
              <a:extLst>
                <a:ext uri="{FF2B5EF4-FFF2-40B4-BE49-F238E27FC236}">
                  <a16:creationId xmlns:a16="http://schemas.microsoft.com/office/drawing/2014/main" id="{30AC2A12-11A5-1CA4-EDC5-6BF217CE6CFB}"/>
                </a:ext>
              </a:extLst>
            </p:cNvPr>
            <p:cNvCxnSpPr>
              <a:stCxn id="10" idx="2"/>
              <a:endCxn id="45" idx="0"/>
            </p:cNvCxnSpPr>
            <p:nvPr/>
          </p:nvCxnSpPr>
          <p:spPr>
            <a:xfrm rot="16200000" flipH="1">
              <a:off x="4829424" y="643273"/>
              <a:ext cx="410841" cy="1121584"/>
            </a:xfrm>
            <a:prstGeom prst="bentConnector3">
              <a:avLst/>
            </a:prstGeom>
            <a:ln w="38100">
              <a:tailEnd type="triangle"/>
            </a:ln>
          </p:spPr>
          <p:style>
            <a:lnRef idx="2">
              <a:schemeClr val="accent5"/>
            </a:lnRef>
            <a:fillRef idx="0">
              <a:schemeClr val="accent5"/>
            </a:fillRef>
            <a:effectRef idx="1">
              <a:schemeClr val="accent5"/>
            </a:effectRef>
            <a:fontRef idx="minor">
              <a:schemeClr val="tx1"/>
            </a:fontRef>
          </p:style>
        </p:cxnSp>
        <p:cxnSp>
          <p:nvCxnSpPr>
            <p:cNvPr id="50" name="Straight Arrow Connector 49">
              <a:extLst>
                <a:ext uri="{FF2B5EF4-FFF2-40B4-BE49-F238E27FC236}">
                  <a16:creationId xmlns:a16="http://schemas.microsoft.com/office/drawing/2014/main" id="{BFF10A0F-3315-48E4-7EBE-687433594598}"/>
                </a:ext>
              </a:extLst>
            </p:cNvPr>
            <p:cNvCxnSpPr>
              <a:cxnSpLocks/>
            </p:cNvCxnSpPr>
            <p:nvPr/>
          </p:nvCxnSpPr>
          <p:spPr>
            <a:xfrm flipV="1">
              <a:off x="6148348" y="1359344"/>
              <a:ext cx="1870754" cy="1336384"/>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1" y="6300238"/>
              <a:ext cx="1468638" cy="419583"/>
            </a:xfrm>
            <a:prstGeom prst="rect">
              <a:avLst/>
            </a:prstGeom>
            <a:noFill/>
          </p:spPr>
          <p:txBody>
            <a:bodyPr wrap="square" rtlCol="0">
              <a:spAutoFit/>
            </a:bodyPr>
            <a:lstStyle/>
            <a:p>
              <a:r>
                <a:rPr lang="en-US" sz="1200" dirty="0"/>
                <a:t>State A</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019808" y="3495132"/>
              <a:ext cx="1857334" cy="419583"/>
            </a:xfrm>
            <a:prstGeom prst="rect">
              <a:avLst/>
            </a:prstGeom>
            <a:noFill/>
          </p:spPr>
          <p:txBody>
            <a:bodyPr wrap="square" rtlCol="0">
              <a:spAutoFit/>
            </a:bodyPr>
            <a:lstStyle/>
            <a:p>
              <a:r>
                <a:rPr lang="en-US" sz="1200" dirty="0"/>
                <a:t>State C</a:t>
              </a:r>
            </a:p>
          </p:txBody>
        </p:sp>
        <p:sp>
          <p:nvSpPr>
            <p:cNvPr id="70" name="TextBox 69">
              <a:extLst>
                <a:ext uri="{FF2B5EF4-FFF2-40B4-BE49-F238E27FC236}">
                  <a16:creationId xmlns:a16="http://schemas.microsoft.com/office/drawing/2014/main" id="{04DF7892-23A0-C0F0-A237-724B53D413EE}"/>
                </a:ext>
              </a:extLst>
            </p:cNvPr>
            <p:cNvSpPr txBox="1"/>
            <p:nvPr/>
          </p:nvSpPr>
          <p:spPr>
            <a:xfrm>
              <a:off x="5540343" y="4935264"/>
              <a:ext cx="1468638" cy="419583"/>
            </a:xfrm>
            <a:prstGeom prst="rect">
              <a:avLst/>
            </a:prstGeom>
            <a:noFill/>
          </p:spPr>
          <p:txBody>
            <a:bodyPr wrap="square" rtlCol="0">
              <a:spAutoFit/>
            </a:bodyPr>
            <a:lstStyle/>
            <a:p>
              <a:r>
                <a:rPr lang="en-US" sz="1200" dirty="0"/>
                <a:t>State B</a:t>
              </a:r>
            </a:p>
          </p:txBody>
        </p:sp>
      </p:grpSp>
      <p:sp>
        <p:nvSpPr>
          <p:cNvPr id="18" name="Title 1">
            <a:extLst>
              <a:ext uri="{FF2B5EF4-FFF2-40B4-BE49-F238E27FC236}">
                <a16:creationId xmlns:a16="http://schemas.microsoft.com/office/drawing/2014/main" id="{2A7141E4-6B64-8896-24D1-908F95BFEE5B}"/>
              </a:ext>
            </a:extLst>
          </p:cNvPr>
          <p:cNvSpPr>
            <a:spLocks noGrp="1"/>
          </p:cNvSpPr>
          <p:nvPr>
            <p:ph type="title"/>
          </p:nvPr>
        </p:nvSpPr>
        <p:spPr>
          <a:xfrm>
            <a:off x="592183" y="1"/>
            <a:ext cx="10761617" cy="1166948"/>
          </a:xfrm>
        </p:spPr>
        <p:txBody>
          <a:bodyPr/>
          <a:lstStyle/>
          <a:p>
            <a:r>
              <a:rPr lang="en-US" dirty="0"/>
              <a:t>Example 2:</a:t>
            </a:r>
          </a:p>
        </p:txBody>
      </p:sp>
      <p:sp>
        <p:nvSpPr>
          <p:cNvPr id="19" name="TextBox 18">
            <a:extLst>
              <a:ext uri="{FF2B5EF4-FFF2-40B4-BE49-F238E27FC236}">
                <a16:creationId xmlns:a16="http://schemas.microsoft.com/office/drawing/2014/main" id="{55928B0B-5E76-4D1D-E2EF-36636E659141}"/>
              </a:ext>
            </a:extLst>
          </p:cNvPr>
          <p:cNvSpPr txBox="1"/>
          <p:nvPr/>
        </p:nvSpPr>
        <p:spPr>
          <a:xfrm>
            <a:off x="6878783" y="743650"/>
            <a:ext cx="5003295" cy="3631763"/>
          </a:xfrm>
          <a:prstGeom prst="rect">
            <a:avLst/>
          </a:prstGeom>
          <a:noFill/>
        </p:spPr>
        <p:txBody>
          <a:bodyPr wrap="square" rtlCol="0">
            <a:spAutoFit/>
          </a:bodyPr>
          <a:lstStyle/>
          <a:p>
            <a:pPr>
              <a:spcAft>
                <a:spcPts val="1200"/>
              </a:spcAft>
            </a:pPr>
            <a:r>
              <a:rPr lang="en-US" sz="2000" b="1" i="1" dirty="0"/>
              <a:t>Questions:</a:t>
            </a:r>
          </a:p>
          <a:p>
            <a:pPr marL="285750" indent="-285750">
              <a:spcAft>
                <a:spcPts val="1200"/>
              </a:spcAft>
              <a:buFont typeface="Arial" panose="020B0604020202020204" pitchFamily="34" charset="0"/>
              <a:buChar char="•"/>
            </a:pPr>
            <a:r>
              <a:rPr lang="en-US" sz="2000" dirty="0"/>
              <a:t>If blended apportionment is to be used—how should Multistate Corp. blend the factors of P2 and P3 in apportioning the income from P1.</a:t>
            </a:r>
          </a:p>
          <a:p>
            <a:pPr marL="742950" lvl="1" indent="-285750">
              <a:spcAft>
                <a:spcPts val="1200"/>
              </a:spcAft>
              <a:buFont typeface="Arial" panose="020B0604020202020204" pitchFamily="34" charset="0"/>
              <a:buChar char="•"/>
            </a:pPr>
            <a:r>
              <a:rPr lang="en-US" sz="2000" dirty="0"/>
              <a:t>Does it matter if Multistate Corp. and Multistate Subsidiary file separate or combined returns?</a:t>
            </a:r>
          </a:p>
          <a:p>
            <a:pPr marL="742950" lvl="1" indent="-285750">
              <a:spcAft>
                <a:spcPts val="1200"/>
              </a:spcAft>
              <a:buFont typeface="Arial" panose="020B0604020202020204" pitchFamily="34" charset="0"/>
              <a:buChar char="•"/>
            </a:pPr>
            <a:r>
              <a:rPr lang="en-US" sz="2000" dirty="0"/>
              <a:t>Does it matter whether any of the entities are “unitary”?</a:t>
            </a:r>
          </a:p>
        </p:txBody>
      </p:sp>
      <p:sp>
        <p:nvSpPr>
          <p:cNvPr id="2" name="Slide Number Placeholder 1">
            <a:extLst>
              <a:ext uri="{FF2B5EF4-FFF2-40B4-BE49-F238E27FC236}">
                <a16:creationId xmlns:a16="http://schemas.microsoft.com/office/drawing/2014/main" id="{D2095A6A-809C-22B0-411F-172DC6D47286}"/>
              </a:ext>
            </a:extLst>
          </p:cNvPr>
          <p:cNvSpPr>
            <a:spLocks noGrp="1"/>
          </p:cNvSpPr>
          <p:nvPr>
            <p:ph type="sldNum" sz="quarter" idx="12"/>
          </p:nvPr>
        </p:nvSpPr>
        <p:spPr/>
        <p:txBody>
          <a:bodyPr/>
          <a:lstStyle/>
          <a:p>
            <a:fld id="{3A98EE3D-8CD1-4C3F-BD1C-C98C9596463C}" type="slidenum">
              <a:rPr lang="en-US" smtClean="0"/>
              <a:t>53</a:t>
            </a:fld>
            <a:endParaRPr lang="en-US" dirty="0"/>
          </a:p>
        </p:txBody>
      </p:sp>
    </p:spTree>
    <p:extLst>
      <p:ext uri="{BB962C8B-B14F-4D97-AF65-F5344CB8AC3E}">
        <p14:creationId xmlns:p14="http://schemas.microsoft.com/office/powerpoint/2010/main" val="685838727"/>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Single Corner Snipped 7">
            <a:extLst>
              <a:ext uri="{FF2B5EF4-FFF2-40B4-BE49-F238E27FC236}">
                <a16:creationId xmlns:a16="http://schemas.microsoft.com/office/drawing/2014/main" id="{ADCEFDB9-1C0E-74CE-5557-D69747A176B0}"/>
              </a:ext>
            </a:extLst>
          </p:cNvPr>
          <p:cNvSpPr/>
          <p:nvPr/>
        </p:nvSpPr>
        <p:spPr>
          <a:xfrm rot="10800000">
            <a:off x="4249782" y="2601402"/>
            <a:ext cx="3692435" cy="2725783"/>
          </a:xfrm>
          <a:prstGeom prst="snip1Rect">
            <a:avLst>
              <a:gd name="adj" fmla="val 50000"/>
            </a:avLst>
          </a:prstGeom>
          <a:solidFill>
            <a:schemeClr val="accent3">
              <a:lumMod val="40000"/>
              <a:lumOff val="60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Single Corner Snipped 6">
            <a:extLst>
              <a:ext uri="{FF2B5EF4-FFF2-40B4-BE49-F238E27FC236}">
                <a16:creationId xmlns:a16="http://schemas.microsoft.com/office/drawing/2014/main" id="{0C5747BC-84EE-F42C-82E3-521664D9E751}"/>
              </a:ext>
            </a:extLst>
          </p:cNvPr>
          <p:cNvSpPr/>
          <p:nvPr/>
        </p:nvSpPr>
        <p:spPr>
          <a:xfrm>
            <a:off x="1924594" y="3964293"/>
            <a:ext cx="3692435" cy="2725783"/>
          </a:xfrm>
          <a:prstGeom prst="snip1Rect">
            <a:avLst>
              <a:gd name="adj" fmla="val 50000"/>
            </a:avLst>
          </a:prstGeom>
          <a:solidFill>
            <a:srgbClr val="C2CDE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endParaRPr lang="en-US" dirty="0">
              <a:solidFill>
                <a:schemeClr val="tx1">
                  <a:lumMod val="65000"/>
                  <a:lumOff val="35000"/>
                </a:schemeClr>
              </a:solidFill>
            </a:endParaRPr>
          </a:p>
          <a:p>
            <a:endParaRPr lang="en-US" dirty="0">
              <a:solidFill>
                <a:schemeClr val="tx1">
                  <a:lumMod val="65000"/>
                  <a:lumOff val="35000"/>
                </a:schemeClr>
              </a:solidFill>
            </a:endParaRPr>
          </a:p>
          <a:p>
            <a:endParaRPr lang="en-US" dirty="0">
              <a:solidFill>
                <a:schemeClr val="tx1">
                  <a:lumMod val="65000"/>
                  <a:lumOff val="35000"/>
                </a:schemeClr>
              </a:solidFill>
            </a:endParaRPr>
          </a:p>
        </p:txBody>
      </p:sp>
      <p:sp>
        <p:nvSpPr>
          <p:cNvPr id="2" name="Title 1">
            <a:extLst>
              <a:ext uri="{FF2B5EF4-FFF2-40B4-BE49-F238E27FC236}">
                <a16:creationId xmlns:a16="http://schemas.microsoft.com/office/drawing/2014/main" id="{B7E531E2-6993-32BC-FD0B-6691FE762D5B}"/>
              </a:ext>
            </a:extLst>
          </p:cNvPr>
          <p:cNvSpPr>
            <a:spLocks noGrp="1"/>
          </p:cNvSpPr>
          <p:nvPr>
            <p:ph type="title"/>
          </p:nvPr>
        </p:nvSpPr>
        <p:spPr>
          <a:xfrm>
            <a:off x="592183" y="1"/>
            <a:ext cx="10761617" cy="1166948"/>
          </a:xfrm>
        </p:spPr>
        <p:txBody>
          <a:bodyPr/>
          <a:lstStyle/>
          <a:p>
            <a:r>
              <a:rPr lang="en-US" dirty="0"/>
              <a:t>Example 3:</a:t>
            </a:r>
          </a:p>
        </p:txBody>
      </p:sp>
      <p:sp>
        <p:nvSpPr>
          <p:cNvPr id="4" name="Isosceles Triangle 3">
            <a:extLst>
              <a:ext uri="{FF2B5EF4-FFF2-40B4-BE49-F238E27FC236}">
                <a16:creationId xmlns:a16="http://schemas.microsoft.com/office/drawing/2014/main" id="{B969FEEB-8714-CAF5-29B0-5437FA9A0F54}"/>
              </a:ext>
            </a:extLst>
          </p:cNvPr>
          <p:cNvSpPr/>
          <p:nvPr/>
        </p:nvSpPr>
        <p:spPr>
          <a:xfrm>
            <a:off x="5558860" y="2695728"/>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P3</a:t>
            </a:r>
          </a:p>
        </p:txBody>
      </p:sp>
      <p:sp>
        <p:nvSpPr>
          <p:cNvPr id="5" name="Isosceles Triangle 4">
            <a:extLst>
              <a:ext uri="{FF2B5EF4-FFF2-40B4-BE49-F238E27FC236}">
                <a16:creationId xmlns:a16="http://schemas.microsoft.com/office/drawing/2014/main" id="{BDBE489C-105F-F75B-90D5-F0E0E8112496}"/>
              </a:ext>
            </a:extLst>
          </p:cNvPr>
          <p:cNvSpPr/>
          <p:nvPr/>
        </p:nvSpPr>
        <p:spPr>
          <a:xfrm>
            <a:off x="3919520" y="384015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P2</a:t>
            </a:r>
          </a:p>
        </p:txBody>
      </p:sp>
      <p:sp>
        <p:nvSpPr>
          <p:cNvPr id="6" name="Isosceles Triangle 5">
            <a:extLst>
              <a:ext uri="{FF2B5EF4-FFF2-40B4-BE49-F238E27FC236}">
                <a16:creationId xmlns:a16="http://schemas.microsoft.com/office/drawing/2014/main" id="{7B116D84-0781-DEE9-8AC4-F8B6AAFFB0DC}"/>
              </a:ext>
            </a:extLst>
          </p:cNvPr>
          <p:cNvSpPr/>
          <p:nvPr/>
        </p:nvSpPr>
        <p:spPr>
          <a:xfrm>
            <a:off x="3574583" y="5621620"/>
            <a:ext cx="1149532" cy="984069"/>
          </a:xfrm>
          <a:prstGeom prst="triangl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P1</a:t>
            </a:r>
          </a:p>
        </p:txBody>
      </p:sp>
      <p:sp>
        <p:nvSpPr>
          <p:cNvPr id="9" name="Rectangle: Top Corners Snipped 8">
            <a:extLst>
              <a:ext uri="{FF2B5EF4-FFF2-40B4-BE49-F238E27FC236}">
                <a16:creationId xmlns:a16="http://schemas.microsoft.com/office/drawing/2014/main" id="{16F61AD2-931F-C8BA-8554-B037D776E910}"/>
              </a:ext>
            </a:extLst>
          </p:cNvPr>
          <p:cNvSpPr/>
          <p:nvPr/>
        </p:nvSpPr>
        <p:spPr>
          <a:xfrm>
            <a:off x="7936961" y="851636"/>
            <a:ext cx="3411583" cy="3145145"/>
          </a:xfrm>
          <a:prstGeom prst="snip2SameRect">
            <a:avLst>
              <a:gd name="adj1" fmla="val 34831"/>
              <a:gd name="adj2" fmla="val 0"/>
            </a:avLst>
          </a:prstGeom>
          <a:solidFill>
            <a:schemeClr val="bg1">
              <a:lumMod val="85000"/>
            </a:scheme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a:extLst>
              <a:ext uri="{FF2B5EF4-FFF2-40B4-BE49-F238E27FC236}">
                <a16:creationId xmlns:a16="http://schemas.microsoft.com/office/drawing/2014/main" id="{63E2A253-ADCB-E52C-25BA-CCE157B3F6EA}"/>
              </a:ext>
            </a:extLst>
          </p:cNvPr>
          <p:cNvSpPr/>
          <p:nvPr/>
        </p:nvSpPr>
        <p:spPr>
          <a:xfrm>
            <a:off x="3700243" y="81973"/>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Multistate Corp.</a:t>
            </a:r>
          </a:p>
        </p:txBody>
      </p:sp>
      <p:pic>
        <p:nvPicPr>
          <p:cNvPr id="12" name="Graphic 11" descr="Confused person with solid fill">
            <a:extLst>
              <a:ext uri="{FF2B5EF4-FFF2-40B4-BE49-F238E27FC236}">
                <a16:creationId xmlns:a16="http://schemas.microsoft.com/office/drawing/2014/main" id="{F1940408-22FB-A3C9-4217-E8CB5B7E02CC}"/>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8824707" y="1284302"/>
            <a:ext cx="955338" cy="955338"/>
          </a:xfrm>
          <a:prstGeom prst="rect">
            <a:avLst/>
          </a:prstGeom>
        </p:spPr>
      </p:pic>
      <p:cxnSp>
        <p:nvCxnSpPr>
          <p:cNvPr id="14" name="Straight Arrow Connector 13">
            <a:extLst>
              <a:ext uri="{FF2B5EF4-FFF2-40B4-BE49-F238E27FC236}">
                <a16:creationId xmlns:a16="http://schemas.microsoft.com/office/drawing/2014/main" id="{2725998D-F82B-4FE3-225A-6C510EA7419C}"/>
              </a:ext>
            </a:extLst>
          </p:cNvPr>
          <p:cNvCxnSpPr>
            <a:cxnSpLocks/>
            <a:stCxn id="10" idx="2"/>
            <a:endCxn id="5" idx="0"/>
          </p:cNvCxnSpPr>
          <p:nvPr/>
        </p:nvCxnSpPr>
        <p:spPr>
          <a:xfrm>
            <a:off x="4474052" y="998645"/>
            <a:ext cx="20234" cy="2841505"/>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5" name="Straight Arrow Connector 14">
            <a:extLst>
              <a:ext uri="{FF2B5EF4-FFF2-40B4-BE49-F238E27FC236}">
                <a16:creationId xmlns:a16="http://schemas.microsoft.com/office/drawing/2014/main" id="{27A37AC8-0659-CE75-2A4D-1A6BFBA687DD}"/>
              </a:ext>
            </a:extLst>
          </p:cNvPr>
          <p:cNvCxnSpPr>
            <a:cxnSpLocks/>
            <a:stCxn id="5" idx="3"/>
            <a:endCxn id="6" idx="0"/>
          </p:cNvCxnSpPr>
          <p:nvPr/>
        </p:nvCxnSpPr>
        <p:spPr>
          <a:xfrm flipH="1">
            <a:off x="4149349" y="4824219"/>
            <a:ext cx="344937" cy="797401"/>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17" name="Straight Arrow Connector 16">
            <a:extLst>
              <a:ext uri="{FF2B5EF4-FFF2-40B4-BE49-F238E27FC236}">
                <a16:creationId xmlns:a16="http://schemas.microsoft.com/office/drawing/2014/main" id="{E054F30F-ED48-A272-57D3-17FA899C2832}"/>
              </a:ext>
            </a:extLst>
          </p:cNvPr>
          <p:cNvCxnSpPr>
            <a:cxnSpLocks/>
            <a:stCxn id="4" idx="3"/>
            <a:endCxn id="5" idx="0"/>
          </p:cNvCxnSpPr>
          <p:nvPr/>
        </p:nvCxnSpPr>
        <p:spPr>
          <a:xfrm flipH="1">
            <a:off x="4494286" y="3679797"/>
            <a:ext cx="1639340" cy="160353"/>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3" name="Straight Arrow Connector 22">
            <a:extLst>
              <a:ext uri="{FF2B5EF4-FFF2-40B4-BE49-F238E27FC236}">
                <a16:creationId xmlns:a16="http://schemas.microsoft.com/office/drawing/2014/main" id="{456810F0-9BDC-F5A5-CD65-80623E5D28D0}"/>
              </a:ext>
            </a:extLst>
          </p:cNvPr>
          <p:cNvCxnSpPr>
            <a:cxnSpLocks/>
            <a:stCxn id="12" idx="2"/>
            <a:endCxn id="4" idx="0"/>
          </p:cNvCxnSpPr>
          <p:nvPr/>
        </p:nvCxnSpPr>
        <p:spPr>
          <a:xfrm flipH="1">
            <a:off x="6133626" y="2239640"/>
            <a:ext cx="3168750" cy="456088"/>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28" name="Straight Arrow Connector 27">
            <a:extLst>
              <a:ext uri="{FF2B5EF4-FFF2-40B4-BE49-F238E27FC236}">
                <a16:creationId xmlns:a16="http://schemas.microsoft.com/office/drawing/2014/main" id="{089E9331-CDE9-5F2C-E63E-23CE8699D070}"/>
              </a:ext>
            </a:extLst>
          </p:cNvPr>
          <p:cNvCxnSpPr>
            <a:cxnSpLocks/>
            <a:stCxn id="12" idx="2"/>
            <a:endCxn id="6" idx="0"/>
          </p:cNvCxnSpPr>
          <p:nvPr/>
        </p:nvCxnSpPr>
        <p:spPr>
          <a:xfrm flipH="1">
            <a:off x="4149349" y="2239640"/>
            <a:ext cx="5153027" cy="3381980"/>
          </a:xfrm>
          <a:prstGeom prst="straightConnector1">
            <a:avLst/>
          </a:prstGeom>
          <a:ln w="34925">
            <a:tailEnd type="triangle"/>
          </a:ln>
        </p:spPr>
        <p:style>
          <a:lnRef idx="2">
            <a:schemeClr val="accent5"/>
          </a:lnRef>
          <a:fillRef idx="0">
            <a:schemeClr val="accent5"/>
          </a:fillRef>
          <a:effectRef idx="1">
            <a:schemeClr val="accent5"/>
          </a:effectRef>
          <a:fontRef idx="minor">
            <a:schemeClr val="tx1"/>
          </a:fontRef>
        </p:style>
      </p:cxnSp>
      <p:cxnSp>
        <p:nvCxnSpPr>
          <p:cNvPr id="33" name="Straight Arrow Connector 32">
            <a:extLst>
              <a:ext uri="{FF2B5EF4-FFF2-40B4-BE49-F238E27FC236}">
                <a16:creationId xmlns:a16="http://schemas.microsoft.com/office/drawing/2014/main" id="{BCB3806D-0E3A-853A-B1AD-BAC63D7EFC71}"/>
              </a:ext>
            </a:extLst>
          </p:cNvPr>
          <p:cNvCxnSpPr>
            <a:cxnSpLocks/>
            <a:stCxn id="6" idx="0"/>
          </p:cNvCxnSpPr>
          <p:nvPr/>
        </p:nvCxnSpPr>
        <p:spPr>
          <a:xfrm flipH="1" flipV="1">
            <a:off x="2838639" y="3101009"/>
            <a:ext cx="1310710" cy="2520611"/>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cxnSp>
        <p:nvCxnSpPr>
          <p:cNvPr id="40" name="Straight Arrow Connector 39">
            <a:extLst>
              <a:ext uri="{FF2B5EF4-FFF2-40B4-BE49-F238E27FC236}">
                <a16:creationId xmlns:a16="http://schemas.microsoft.com/office/drawing/2014/main" id="{06DF0C5C-5E22-6CFD-F95D-B4216BF253F5}"/>
              </a:ext>
            </a:extLst>
          </p:cNvPr>
          <p:cNvCxnSpPr>
            <a:cxnSpLocks/>
            <a:stCxn id="4" idx="0"/>
            <a:endCxn id="45" idx="2"/>
          </p:cNvCxnSpPr>
          <p:nvPr/>
        </p:nvCxnSpPr>
        <p:spPr>
          <a:xfrm flipH="1" flipV="1">
            <a:off x="5595636" y="2326158"/>
            <a:ext cx="537990" cy="369570"/>
          </a:xfrm>
          <a:prstGeom prst="straightConnector1">
            <a:avLst/>
          </a:prstGeom>
          <a:ln w="38100">
            <a:headEnd type="triangle" w="med" len="med"/>
            <a:tailEnd type="none" w="med" len="med"/>
          </a:ln>
        </p:spPr>
        <p:style>
          <a:lnRef idx="2">
            <a:schemeClr val="accent5"/>
          </a:lnRef>
          <a:fillRef idx="0">
            <a:schemeClr val="accent5"/>
          </a:fillRef>
          <a:effectRef idx="1">
            <a:schemeClr val="accent5"/>
          </a:effectRef>
          <a:fontRef idx="minor">
            <a:schemeClr val="tx1"/>
          </a:fontRef>
        </p:style>
      </p:cxnSp>
      <p:sp>
        <p:nvSpPr>
          <p:cNvPr id="45" name="Rectangle 44">
            <a:extLst>
              <a:ext uri="{FF2B5EF4-FFF2-40B4-BE49-F238E27FC236}">
                <a16:creationId xmlns:a16="http://schemas.microsoft.com/office/drawing/2014/main" id="{ED90AE33-5717-2B9D-BD4B-80CD06FB90EA}"/>
              </a:ext>
            </a:extLst>
          </p:cNvPr>
          <p:cNvSpPr/>
          <p:nvPr/>
        </p:nvSpPr>
        <p:spPr>
          <a:xfrm>
            <a:off x="4821827" y="1409486"/>
            <a:ext cx="1547618" cy="916672"/>
          </a:xfrm>
          <a:prstGeom prst="rect">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dirty="0"/>
              <a:t>Multistate Subsidiary</a:t>
            </a:r>
          </a:p>
        </p:txBody>
      </p:sp>
      <p:cxnSp>
        <p:nvCxnSpPr>
          <p:cNvPr id="49" name="Connector: Elbow 48">
            <a:extLst>
              <a:ext uri="{FF2B5EF4-FFF2-40B4-BE49-F238E27FC236}">
                <a16:creationId xmlns:a16="http://schemas.microsoft.com/office/drawing/2014/main" id="{30AC2A12-11A5-1CA4-EDC5-6BF217CE6CFB}"/>
              </a:ext>
            </a:extLst>
          </p:cNvPr>
          <p:cNvCxnSpPr>
            <a:stCxn id="10" idx="2"/>
            <a:endCxn id="45" idx="0"/>
          </p:cNvCxnSpPr>
          <p:nvPr/>
        </p:nvCxnSpPr>
        <p:spPr>
          <a:xfrm rot="16200000" flipH="1">
            <a:off x="4829424" y="643273"/>
            <a:ext cx="410841" cy="1121584"/>
          </a:xfrm>
          <a:prstGeom prst="bentConnector3">
            <a:avLst/>
          </a:prstGeom>
          <a:ln w="38100">
            <a:tailEnd type="triangle"/>
          </a:ln>
        </p:spPr>
        <p:style>
          <a:lnRef idx="2">
            <a:schemeClr val="accent5"/>
          </a:lnRef>
          <a:fillRef idx="0">
            <a:schemeClr val="accent5"/>
          </a:fillRef>
          <a:effectRef idx="1">
            <a:schemeClr val="accent5"/>
          </a:effectRef>
          <a:fontRef idx="minor">
            <a:schemeClr val="tx1"/>
          </a:fontRef>
        </p:style>
      </p:cxnSp>
      <p:cxnSp>
        <p:nvCxnSpPr>
          <p:cNvPr id="50" name="Straight Arrow Connector 49">
            <a:extLst>
              <a:ext uri="{FF2B5EF4-FFF2-40B4-BE49-F238E27FC236}">
                <a16:creationId xmlns:a16="http://schemas.microsoft.com/office/drawing/2014/main" id="{BFF10A0F-3315-48E4-7EBE-687433594598}"/>
              </a:ext>
            </a:extLst>
          </p:cNvPr>
          <p:cNvCxnSpPr>
            <a:cxnSpLocks/>
          </p:cNvCxnSpPr>
          <p:nvPr/>
        </p:nvCxnSpPr>
        <p:spPr>
          <a:xfrm flipV="1">
            <a:off x="6148348" y="1359344"/>
            <a:ext cx="1870754" cy="1336384"/>
          </a:xfrm>
          <a:prstGeom prst="straightConnector1">
            <a:avLst/>
          </a:prstGeom>
          <a:ln w="44450" cap="flat" cmpd="sng" algn="ctr">
            <a:solidFill>
              <a:schemeClr val="accent5"/>
            </a:solidFill>
            <a:prstDash val="dash"/>
            <a:round/>
            <a:headEnd type="triangle" w="med" len="med"/>
            <a:tailEnd type="none" w="med" len="med"/>
          </a:ln>
        </p:spPr>
        <p:style>
          <a:lnRef idx="0">
            <a:scrgbClr r="0" g="0" b="0"/>
          </a:lnRef>
          <a:fillRef idx="0">
            <a:scrgbClr r="0" g="0" b="0"/>
          </a:fillRef>
          <a:effectRef idx="0">
            <a:scrgbClr r="0" g="0" b="0"/>
          </a:effectRef>
          <a:fontRef idx="minor">
            <a:schemeClr val="tx1"/>
          </a:fontRef>
        </p:style>
      </p:cxnSp>
      <p:sp>
        <p:nvSpPr>
          <p:cNvPr id="68" name="TextBox 67">
            <a:extLst>
              <a:ext uri="{FF2B5EF4-FFF2-40B4-BE49-F238E27FC236}">
                <a16:creationId xmlns:a16="http://schemas.microsoft.com/office/drawing/2014/main" id="{0C7A3D14-55EE-552A-1A96-935B287ADE0E}"/>
              </a:ext>
            </a:extLst>
          </p:cNvPr>
          <p:cNvSpPr txBox="1"/>
          <p:nvPr/>
        </p:nvSpPr>
        <p:spPr>
          <a:xfrm>
            <a:off x="2015270" y="6300238"/>
            <a:ext cx="1468638" cy="369332"/>
          </a:xfrm>
          <a:prstGeom prst="rect">
            <a:avLst/>
          </a:prstGeom>
          <a:noFill/>
        </p:spPr>
        <p:txBody>
          <a:bodyPr wrap="square" rtlCol="0">
            <a:spAutoFit/>
          </a:bodyPr>
          <a:lstStyle/>
          <a:p>
            <a:r>
              <a:rPr lang="en-US" dirty="0"/>
              <a:t>State A</a:t>
            </a:r>
          </a:p>
        </p:txBody>
      </p:sp>
      <p:sp>
        <p:nvSpPr>
          <p:cNvPr id="69" name="TextBox 68">
            <a:extLst>
              <a:ext uri="{FF2B5EF4-FFF2-40B4-BE49-F238E27FC236}">
                <a16:creationId xmlns:a16="http://schemas.microsoft.com/office/drawing/2014/main" id="{F75FAF7C-5112-C7C4-311A-933887B6B2AA}"/>
              </a:ext>
            </a:extLst>
          </p:cNvPr>
          <p:cNvSpPr txBox="1"/>
          <p:nvPr/>
        </p:nvSpPr>
        <p:spPr>
          <a:xfrm>
            <a:off x="8019808" y="3495131"/>
            <a:ext cx="1857334" cy="369332"/>
          </a:xfrm>
          <a:prstGeom prst="rect">
            <a:avLst/>
          </a:prstGeom>
          <a:noFill/>
        </p:spPr>
        <p:txBody>
          <a:bodyPr wrap="square" rtlCol="0">
            <a:spAutoFit/>
          </a:bodyPr>
          <a:lstStyle/>
          <a:p>
            <a:r>
              <a:rPr lang="en-US" dirty="0"/>
              <a:t>State C</a:t>
            </a:r>
          </a:p>
        </p:txBody>
      </p:sp>
      <p:sp>
        <p:nvSpPr>
          <p:cNvPr id="70" name="TextBox 69">
            <a:extLst>
              <a:ext uri="{FF2B5EF4-FFF2-40B4-BE49-F238E27FC236}">
                <a16:creationId xmlns:a16="http://schemas.microsoft.com/office/drawing/2014/main" id="{04DF7892-23A0-C0F0-A237-724B53D413EE}"/>
              </a:ext>
            </a:extLst>
          </p:cNvPr>
          <p:cNvSpPr txBox="1"/>
          <p:nvPr/>
        </p:nvSpPr>
        <p:spPr>
          <a:xfrm>
            <a:off x="5540343" y="4935264"/>
            <a:ext cx="1468638" cy="369332"/>
          </a:xfrm>
          <a:prstGeom prst="rect">
            <a:avLst/>
          </a:prstGeom>
          <a:noFill/>
        </p:spPr>
        <p:txBody>
          <a:bodyPr wrap="square" rtlCol="0">
            <a:spAutoFit/>
          </a:bodyPr>
          <a:lstStyle/>
          <a:p>
            <a:r>
              <a:rPr lang="en-US" dirty="0"/>
              <a:t>State B</a:t>
            </a:r>
          </a:p>
        </p:txBody>
      </p:sp>
      <p:sp>
        <p:nvSpPr>
          <p:cNvPr id="3" name="TextBox 2">
            <a:extLst>
              <a:ext uri="{FF2B5EF4-FFF2-40B4-BE49-F238E27FC236}">
                <a16:creationId xmlns:a16="http://schemas.microsoft.com/office/drawing/2014/main" id="{199BCB6B-B0F7-6A23-13CF-F14D957B8DE8}"/>
              </a:ext>
            </a:extLst>
          </p:cNvPr>
          <p:cNvSpPr txBox="1"/>
          <p:nvPr/>
        </p:nvSpPr>
        <p:spPr>
          <a:xfrm>
            <a:off x="592182" y="1163678"/>
            <a:ext cx="3692435" cy="2031325"/>
          </a:xfrm>
          <a:prstGeom prst="rect">
            <a:avLst/>
          </a:prstGeom>
          <a:noFill/>
        </p:spPr>
        <p:txBody>
          <a:bodyPr wrap="square" rtlCol="0">
            <a:spAutoFit/>
          </a:bodyPr>
          <a:lstStyle/>
          <a:p>
            <a:r>
              <a:rPr lang="en-US" dirty="0"/>
              <a:t>Same facts—but now assume that the entities in this structure engage in significant inter-company transactions.</a:t>
            </a:r>
          </a:p>
          <a:p>
            <a:endParaRPr lang="en-US" dirty="0"/>
          </a:p>
          <a:p>
            <a:r>
              <a:rPr lang="en-US" dirty="0"/>
              <a:t>How do these inter-company transactions affect sourcing?</a:t>
            </a:r>
          </a:p>
        </p:txBody>
      </p:sp>
      <p:sp>
        <p:nvSpPr>
          <p:cNvPr id="11" name="Arrow: Bent 10">
            <a:extLst>
              <a:ext uri="{FF2B5EF4-FFF2-40B4-BE49-F238E27FC236}">
                <a16:creationId xmlns:a16="http://schemas.microsoft.com/office/drawing/2014/main" id="{640FFA10-2662-55B0-C6A1-C96425E0ADFA}"/>
              </a:ext>
            </a:extLst>
          </p:cNvPr>
          <p:cNvSpPr/>
          <p:nvPr/>
        </p:nvSpPr>
        <p:spPr>
          <a:xfrm rot="7510677">
            <a:off x="5432690" y="358142"/>
            <a:ext cx="2563844" cy="3064372"/>
          </a:xfrm>
          <a:prstGeom prst="bentArrow">
            <a:avLst/>
          </a:prstGeom>
          <a:solidFill>
            <a:srgbClr val="00B050">
              <a:alpha val="44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tx1"/>
              </a:solidFill>
            </a:endParaRPr>
          </a:p>
        </p:txBody>
      </p:sp>
      <p:sp>
        <p:nvSpPr>
          <p:cNvPr id="13" name="Arrow: Bent 12">
            <a:extLst>
              <a:ext uri="{FF2B5EF4-FFF2-40B4-BE49-F238E27FC236}">
                <a16:creationId xmlns:a16="http://schemas.microsoft.com/office/drawing/2014/main" id="{22FFB38D-0BFD-A629-8446-354B189999F8}"/>
              </a:ext>
            </a:extLst>
          </p:cNvPr>
          <p:cNvSpPr/>
          <p:nvPr/>
        </p:nvSpPr>
        <p:spPr>
          <a:xfrm rot="9968844">
            <a:off x="4522717" y="4115931"/>
            <a:ext cx="2276891" cy="2213974"/>
          </a:xfrm>
          <a:prstGeom prst="bentArrow">
            <a:avLst/>
          </a:prstGeom>
          <a:solidFill>
            <a:srgbClr val="00B050">
              <a:alpha val="44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6" name="Arrow: Bent 15">
            <a:extLst>
              <a:ext uri="{FF2B5EF4-FFF2-40B4-BE49-F238E27FC236}">
                <a16:creationId xmlns:a16="http://schemas.microsoft.com/office/drawing/2014/main" id="{F63571A0-9BEE-DFDC-58CF-EB72186178CA}"/>
              </a:ext>
            </a:extLst>
          </p:cNvPr>
          <p:cNvSpPr/>
          <p:nvPr/>
        </p:nvSpPr>
        <p:spPr>
          <a:xfrm rot="19371908">
            <a:off x="2640183" y="4236413"/>
            <a:ext cx="1778126" cy="1734490"/>
          </a:xfrm>
          <a:prstGeom prst="bentArrow">
            <a:avLst/>
          </a:prstGeom>
          <a:solidFill>
            <a:srgbClr val="00B050">
              <a:alpha val="44000"/>
            </a:srgbClr>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8" name="Slide Number Placeholder 17">
            <a:extLst>
              <a:ext uri="{FF2B5EF4-FFF2-40B4-BE49-F238E27FC236}">
                <a16:creationId xmlns:a16="http://schemas.microsoft.com/office/drawing/2014/main" id="{AD6226F3-4AB4-B9A7-EC59-F552A7BB11B4}"/>
              </a:ext>
            </a:extLst>
          </p:cNvPr>
          <p:cNvSpPr>
            <a:spLocks noGrp="1"/>
          </p:cNvSpPr>
          <p:nvPr>
            <p:ph type="sldNum" sz="quarter" idx="12"/>
          </p:nvPr>
        </p:nvSpPr>
        <p:spPr/>
        <p:txBody>
          <a:bodyPr/>
          <a:lstStyle/>
          <a:p>
            <a:fld id="{3A98EE3D-8CD1-4C3F-BD1C-C98C9596463C}" type="slidenum">
              <a:rPr lang="en-US" smtClean="0"/>
              <a:t>54</a:t>
            </a:fld>
            <a:endParaRPr lang="en-US" dirty="0"/>
          </a:p>
        </p:txBody>
      </p:sp>
    </p:spTree>
    <p:extLst>
      <p:ext uri="{BB962C8B-B14F-4D97-AF65-F5344CB8AC3E}">
        <p14:creationId xmlns:p14="http://schemas.microsoft.com/office/powerpoint/2010/main" val="40612561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5D3AC5-5CDD-E566-E8BC-39B13F8A3433}"/>
              </a:ext>
            </a:extLst>
          </p:cNvPr>
          <p:cNvSpPr>
            <a:spLocks noGrp="1"/>
          </p:cNvSpPr>
          <p:nvPr>
            <p:ph type="title"/>
          </p:nvPr>
        </p:nvSpPr>
        <p:spPr/>
        <p:txBody>
          <a:bodyPr/>
          <a:lstStyle/>
          <a:p>
            <a:r>
              <a:rPr lang="en-US" dirty="0"/>
              <a:t>Inevitable Questions:</a:t>
            </a:r>
          </a:p>
        </p:txBody>
      </p:sp>
      <p:sp>
        <p:nvSpPr>
          <p:cNvPr id="3" name="Content Placeholder 2">
            <a:extLst>
              <a:ext uri="{FF2B5EF4-FFF2-40B4-BE49-F238E27FC236}">
                <a16:creationId xmlns:a16="http://schemas.microsoft.com/office/drawing/2014/main" id="{2C70DD60-0B64-444D-F9F5-FE6E21125025}"/>
              </a:ext>
            </a:extLst>
          </p:cNvPr>
          <p:cNvSpPr>
            <a:spLocks noGrp="1"/>
          </p:cNvSpPr>
          <p:nvPr>
            <p:ph idx="1"/>
          </p:nvPr>
        </p:nvSpPr>
        <p:spPr/>
        <p:txBody>
          <a:bodyPr>
            <a:normAutofit/>
          </a:bodyPr>
          <a:lstStyle/>
          <a:p>
            <a:pPr>
              <a:spcBef>
                <a:spcPts val="1200"/>
              </a:spcBef>
            </a:pPr>
            <a:r>
              <a:rPr lang="en-US" sz="2000" dirty="0"/>
              <a:t>To what degree should administrative simplicity effect the sourcing approach used?</a:t>
            </a:r>
          </a:p>
          <a:p>
            <a:pPr>
              <a:spcBef>
                <a:spcPts val="1200"/>
              </a:spcBef>
            </a:pPr>
            <a:r>
              <a:rPr lang="en-US" sz="2000" dirty="0"/>
              <a:t>Are there jurisdictional or nexus issues that may affect the extent to which states can use particular sourcing approaches?</a:t>
            </a:r>
          </a:p>
          <a:p>
            <a:pPr>
              <a:spcBef>
                <a:spcPts val="1200"/>
              </a:spcBef>
            </a:pPr>
            <a:r>
              <a:rPr lang="en-US" sz="2000" dirty="0"/>
              <a:t>Do states need anti-abuse provisions to address income-shifting in the partnership system?</a:t>
            </a:r>
          </a:p>
        </p:txBody>
      </p:sp>
      <p:sp>
        <p:nvSpPr>
          <p:cNvPr id="4" name="Slide Number Placeholder 3">
            <a:extLst>
              <a:ext uri="{FF2B5EF4-FFF2-40B4-BE49-F238E27FC236}">
                <a16:creationId xmlns:a16="http://schemas.microsoft.com/office/drawing/2014/main" id="{EA8B9380-2737-C0EA-A02D-EDF4FC72F0DE}"/>
              </a:ext>
            </a:extLst>
          </p:cNvPr>
          <p:cNvSpPr>
            <a:spLocks noGrp="1"/>
          </p:cNvSpPr>
          <p:nvPr>
            <p:ph type="sldNum" sz="quarter" idx="12"/>
          </p:nvPr>
        </p:nvSpPr>
        <p:spPr/>
        <p:txBody>
          <a:bodyPr/>
          <a:lstStyle/>
          <a:p>
            <a:fld id="{3A98EE3D-8CD1-4C3F-BD1C-C98C9596463C}" type="slidenum">
              <a:rPr lang="en-US" smtClean="0"/>
              <a:t>55</a:t>
            </a:fld>
            <a:endParaRPr lang="en-US" dirty="0"/>
          </a:p>
        </p:txBody>
      </p:sp>
    </p:spTree>
    <p:extLst>
      <p:ext uri="{BB962C8B-B14F-4D97-AF65-F5344CB8AC3E}">
        <p14:creationId xmlns:p14="http://schemas.microsoft.com/office/powerpoint/2010/main" val="108004751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33FDC27E-F811-4B13-1EAC-0BB13BBDD585}"/>
              </a:ext>
            </a:extLst>
          </p:cNvPr>
          <p:cNvSpPr>
            <a:spLocks noGrp="1"/>
          </p:cNvSpPr>
          <p:nvPr>
            <p:ph idx="1"/>
          </p:nvPr>
        </p:nvSpPr>
        <p:spPr>
          <a:xfrm>
            <a:off x="806318" y="2232212"/>
            <a:ext cx="10911840" cy="4899728"/>
          </a:xfrm>
        </p:spPr>
        <p:txBody>
          <a:bodyPr anchor="t">
            <a:normAutofit/>
          </a:bodyPr>
          <a:lstStyle/>
          <a:p>
            <a:pPr lvl="1">
              <a:lnSpc>
                <a:spcPct val="90000"/>
              </a:lnSpc>
              <a:spcBef>
                <a:spcPts val="1200"/>
              </a:spcBef>
              <a:spcAft>
                <a:spcPts val="1200"/>
              </a:spcAft>
            </a:pPr>
            <a:r>
              <a:rPr lang="en-US" sz="2000" dirty="0"/>
              <a:t>We researched to see what states have done to address the sourcing of partnership income in tiered structures generally.</a:t>
            </a:r>
          </a:p>
          <a:p>
            <a:pPr lvl="1">
              <a:lnSpc>
                <a:spcPct val="90000"/>
              </a:lnSpc>
              <a:spcBef>
                <a:spcPts val="1200"/>
              </a:spcBef>
              <a:spcAft>
                <a:spcPts val="1200"/>
              </a:spcAft>
            </a:pPr>
            <a:r>
              <a:rPr lang="en-US" sz="2000" dirty="0"/>
              <a:t>We looked in state tax statutes, regulations, guidance, tax form instructions, and case law.</a:t>
            </a:r>
          </a:p>
          <a:p>
            <a:pPr lvl="1">
              <a:lnSpc>
                <a:spcPct val="90000"/>
              </a:lnSpc>
              <a:spcBef>
                <a:spcPts val="1200"/>
              </a:spcBef>
              <a:spcAft>
                <a:spcPts val="1200"/>
              </a:spcAft>
            </a:pPr>
            <a:r>
              <a:rPr lang="en-US" sz="2000" dirty="0"/>
              <a:t>We compiled this research into a draft </a:t>
            </a:r>
            <a:r>
              <a:rPr lang="en-US" sz="2000" dirty="0">
                <a:hlinkClick r:id="rId3"/>
              </a:rPr>
              <a:t>document</a:t>
            </a:r>
            <a:r>
              <a:rPr lang="en-US" sz="2000" dirty="0"/>
              <a:t> containing examples of state tax sourcing rules, pass-through entity tax rules, and withholding/composite return tax rules relevant to tiered partnerships. </a:t>
            </a:r>
          </a:p>
          <a:p>
            <a:pPr lvl="1">
              <a:lnSpc>
                <a:spcPct val="90000"/>
              </a:lnSpc>
              <a:spcBef>
                <a:spcPts val="1200"/>
              </a:spcBef>
              <a:spcAft>
                <a:spcPts val="1200"/>
              </a:spcAft>
            </a:pPr>
            <a:r>
              <a:rPr lang="en-US" sz="2000" dirty="0"/>
              <a:t>If we have missed anything in our research, please contact Jenn Stosberg at </a:t>
            </a:r>
            <a:r>
              <a:rPr lang="en-US" sz="2000" dirty="0">
                <a:solidFill>
                  <a:srgbClr val="A50021"/>
                </a:solidFill>
                <a:hlinkClick r:id="rId4">
                  <a:extLst>
                    <a:ext uri="{A12FA001-AC4F-418D-AE19-62706E023703}">
                      <ahyp:hlinkClr xmlns:ahyp="http://schemas.microsoft.com/office/drawing/2018/hyperlinkcolor" val="tx"/>
                    </a:ext>
                  </a:extLst>
                </a:hlinkClick>
              </a:rPr>
              <a:t>jstosberg@mtc.gov</a:t>
            </a:r>
            <a:r>
              <a:rPr lang="en-US" sz="2000" dirty="0">
                <a:solidFill>
                  <a:srgbClr val="A50021"/>
                </a:solidFill>
              </a:rPr>
              <a:t> </a:t>
            </a:r>
            <a:endParaRPr lang="en-US" sz="2000" i="1" dirty="0"/>
          </a:p>
          <a:p>
            <a:pPr marL="0" lvl="1" indent="0" algn="ctr">
              <a:lnSpc>
                <a:spcPct val="110000"/>
              </a:lnSpc>
              <a:spcBef>
                <a:spcPts val="0"/>
              </a:spcBef>
              <a:spcAft>
                <a:spcPts val="0"/>
              </a:spcAft>
              <a:buNone/>
            </a:pPr>
            <a:r>
              <a:rPr lang="en-US" sz="2100" i="1" dirty="0"/>
              <a:t> *</a:t>
            </a:r>
            <a:r>
              <a:rPr lang="en-US" sz="1700" i="1" dirty="0"/>
              <a:t>Our research should not be relied on as tax advice. For specific questions, please contact your</a:t>
            </a:r>
          </a:p>
          <a:p>
            <a:pPr marL="0" lvl="1" indent="0" algn="ctr">
              <a:lnSpc>
                <a:spcPct val="110000"/>
              </a:lnSpc>
              <a:spcBef>
                <a:spcPts val="0"/>
              </a:spcBef>
              <a:spcAft>
                <a:spcPts val="0"/>
              </a:spcAft>
              <a:buNone/>
            </a:pPr>
            <a:r>
              <a:rPr lang="en-US" sz="1700" i="1" dirty="0"/>
              <a:t> state department of revenue and/or tax advisor</a:t>
            </a:r>
            <a:r>
              <a:rPr lang="en-US" sz="1700" dirty="0"/>
              <a:t>.</a:t>
            </a:r>
          </a:p>
          <a:p>
            <a:pPr marL="324000" lvl="1" indent="0">
              <a:buNone/>
            </a:pPr>
            <a:endParaRPr lang="en-US" sz="2100" i="1" dirty="0"/>
          </a:p>
          <a:p>
            <a:pPr marL="324000" lvl="1" indent="0">
              <a:buNone/>
            </a:pPr>
            <a:endParaRPr lang="en-US" sz="2800" dirty="0">
              <a:solidFill>
                <a:srgbClr val="A50021"/>
              </a:solidFill>
            </a:endParaRPr>
          </a:p>
        </p:txBody>
      </p:sp>
      <p:sp>
        <p:nvSpPr>
          <p:cNvPr id="4" name="Slide Number Placeholder 3">
            <a:extLst>
              <a:ext uri="{FF2B5EF4-FFF2-40B4-BE49-F238E27FC236}">
                <a16:creationId xmlns:a16="http://schemas.microsoft.com/office/drawing/2014/main" id="{DBFDC8AE-402C-7388-9810-59EBC1ECC3E5}"/>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
        <p:nvSpPr>
          <p:cNvPr id="6" name="TextBox 5">
            <a:extLst>
              <a:ext uri="{FF2B5EF4-FFF2-40B4-BE49-F238E27FC236}">
                <a16:creationId xmlns:a16="http://schemas.microsoft.com/office/drawing/2014/main" id="{0001D103-2464-664E-CA79-101C37DC3358}"/>
              </a:ext>
            </a:extLst>
          </p:cNvPr>
          <p:cNvSpPr txBox="1"/>
          <p:nvPr/>
        </p:nvSpPr>
        <p:spPr>
          <a:xfrm>
            <a:off x="6587066" y="2971800"/>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sp>
        <p:nvSpPr>
          <p:cNvPr id="7" name="TextBox 6">
            <a:extLst>
              <a:ext uri="{FF2B5EF4-FFF2-40B4-BE49-F238E27FC236}">
                <a16:creationId xmlns:a16="http://schemas.microsoft.com/office/drawing/2014/main" id="{68AA90FA-011E-B235-6964-D43A0E806004}"/>
              </a:ext>
            </a:extLst>
          </p:cNvPr>
          <p:cNvSpPr txBox="1"/>
          <p:nvPr/>
        </p:nvSpPr>
        <p:spPr>
          <a:xfrm>
            <a:off x="976135" y="616726"/>
            <a:ext cx="10409547" cy="1200329"/>
          </a:xfrm>
          <a:prstGeom prst="rect">
            <a:avLst/>
          </a:prstGeom>
          <a:noFill/>
          <a:ln>
            <a:noFill/>
          </a:ln>
        </p:spPr>
        <p:txBody>
          <a:bodyPr wrap="square" rtlCol="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A50021"/>
                </a:solidFill>
                <a:effectLst/>
                <a:uLnTx/>
                <a:uFillTx/>
                <a:latin typeface="Calibri" panose="020F0502020204030204" pitchFamily="34" charset="0"/>
                <a:ea typeface="+mn-ea"/>
                <a:cs typeface="Calibri" panose="020F0502020204030204" pitchFamily="34" charset="0"/>
              </a:rPr>
              <a:t>Overview of State Tax Guidance on </a:t>
            </a:r>
          </a:p>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1" i="0" u="none" strike="noStrike" kern="1200" cap="none" spc="0" normalizeH="0" baseline="0" noProof="0" dirty="0">
                <a:ln>
                  <a:noFill/>
                </a:ln>
                <a:solidFill>
                  <a:srgbClr val="A50021"/>
                </a:solidFill>
                <a:effectLst/>
                <a:uLnTx/>
                <a:uFillTx/>
                <a:latin typeface="Calibri" panose="020F0502020204030204" pitchFamily="34" charset="0"/>
                <a:ea typeface="+mn-ea"/>
                <a:cs typeface="Calibri" panose="020F0502020204030204" pitchFamily="34" charset="0"/>
              </a:rPr>
              <a:t>Sourcing in Tiered Partnership Structures</a:t>
            </a:r>
            <a:r>
              <a:rPr kumimoji="0" lang="en-US" sz="1800" b="1" i="0" u="none" strike="noStrike" kern="1200" cap="none" spc="0" normalizeH="0" baseline="0" noProof="0" dirty="0">
                <a:ln>
                  <a:noFill/>
                </a:ln>
                <a:solidFill>
                  <a:srgbClr val="C00000"/>
                </a:solidFill>
                <a:effectLst/>
                <a:uLnTx/>
                <a:uFillTx/>
                <a:latin typeface="Franklin Gothic Book" panose="020B0502020104020203"/>
                <a:ea typeface="+mn-ea"/>
                <a:cs typeface="+mn-cs"/>
              </a:rPr>
              <a:t> </a:t>
            </a:r>
          </a:p>
        </p:txBody>
      </p:sp>
    </p:spTree>
    <p:extLst>
      <p:ext uri="{BB962C8B-B14F-4D97-AF65-F5344CB8AC3E}">
        <p14:creationId xmlns:p14="http://schemas.microsoft.com/office/powerpoint/2010/main" val="36489291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6C1A0ED-48B0-4373-88A8-5E72586A737D}"/>
            </a:ext>
          </a:extLst>
        </p:cNvPr>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49B73097-A128-9208-CE97-4B9ADED3C04E}"/>
              </a:ext>
            </a:extLst>
          </p:cNvPr>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A98EE3D-8CD1-4C3F-BD1C-C98C9596463C}" type="slidenum">
              <a:rPr kumimoji="0" lang="en-US" sz="900" b="0" i="0" u="none" strike="noStrike" kern="1200" cap="none" spc="0" normalizeH="0" baseline="0" noProof="0" smtClean="0">
                <a:ln>
                  <a:noFill/>
                </a:ln>
                <a:solidFill>
                  <a:prstClr val="black">
                    <a:lumMod val="75000"/>
                    <a:lumOff val="25000"/>
                  </a:prstClr>
                </a:solidFill>
                <a:effectLst/>
                <a:uLnTx/>
                <a:uFillTx/>
                <a:latin typeface="Franklin Gothic Book" panose="020B0502020104020203"/>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7</a:t>
            </a:fld>
            <a:endParaRPr kumimoji="0" lang="en-US" sz="900" b="0" i="0" u="none" strike="noStrike" kern="1200" cap="none" spc="0" normalizeH="0" baseline="0" noProof="0" dirty="0">
              <a:ln>
                <a:noFill/>
              </a:ln>
              <a:solidFill>
                <a:prstClr val="black">
                  <a:lumMod val="75000"/>
                  <a:lumOff val="25000"/>
                </a:prstClr>
              </a:solidFill>
              <a:effectLst/>
              <a:uLnTx/>
              <a:uFillTx/>
              <a:latin typeface="Franklin Gothic Book" panose="020B0502020104020203"/>
              <a:ea typeface="+mn-ea"/>
              <a:cs typeface="+mn-cs"/>
            </a:endParaRPr>
          </a:p>
        </p:txBody>
      </p:sp>
      <p:sp>
        <p:nvSpPr>
          <p:cNvPr id="6" name="TextBox 5">
            <a:extLst>
              <a:ext uri="{FF2B5EF4-FFF2-40B4-BE49-F238E27FC236}">
                <a16:creationId xmlns:a16="http://schemas.microsoft.com/office/drawing/2014/main" id="{450BA228-9D6C-8DED-707E-96E0038B4FDF}"/>
              </a:ext>
            </a:extLst>
          </p:cNvPr>
          <p:cNvSpPr txBox="1"/>
          <p:nvPr/>
        </p:nvSpPr>
        <p:spPr>
          <a:xfrm>
            <a:off x="5638800" y="2971800"/>
            <a:ext cx="914400" cy="91440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black"/>
              </a:solidFill>
              <a:effectLst/>
              <a:uLnTx/>
              <a:uFillTx/>
              <a:latin typeface="Franklin Gothic Book" panose="020B0502020104020203"/>
              <a:ea typeface="+mn-ea"/>
              <a:cs typeface="+mn-cs"/>
            </a:endParaRPr>
          </a:p>
        </p:txBody>
      </p:sp>
      <p:pic>
        <p:nvPicPr>
          <p:cNvPr id="9" name="Picture 8" descr="A screenshot of a document">
            <a:extLst>
              <a:ext uri="{FF2B5EF4-FFF2-40B4-BE49-F238E27FC236}">
                <a16:creationId xmlns:a16="http://schemas.microsoft.com/office/drawing/2014/main" id="{73C2BE2F-81FB-9F4C-D286-4BA270FC76DE}"/>
              </a:ext>
            </a:extLst>
          </p:cNvPr>
          <p:cNvPicPr>
            <a:picLocks noChangeAspect="1"/>
          </p:cNvPicPr>
          <p:nvPr/>
        </p:nvPicPr>
        <p:blipFill>
          <a:blip r:embed="rId3"/>
          <a:stretch>
            <a:fillRect/>
          </a:stretch>
        </p:blipFill>
        <p:spPr>
          <a:xfrm>
            <a:off x="589170" y="1087060"/>
            <a:ext cx="11013660" cy="5208814"/>
          </a:xfrm>
          <a:prstGeom prst="rect">
            <a:avLst/>
          </a:prstGeom>
        </p:spPr>
      </p:pic>
    </p:spTree>
    <p:extLst>
      <p:ext uri="{BB962C8B-B14F-4D97-AF65-F5344CB8AC3E}">
        <p14:creationId xmlns:p14="http://schemas.microsoft.com/office/powerpoint/2010/main" val="33935378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16" name="Rectangle 15">
            <a:extLst>
              <a:ext uri="{FF2B5EF4-FFF2-40B4-BE49-F238E27FC236}">
                <a16:creationId xmlns:a16="http://schemas.microsoft.com/office/drawing/2014/main" id="{F92989FB-1024-49B7-BDF1-B3CE27D4862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1999" cy="6858001"/>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0560E73-A7B6-7C02-AC80-108009E903C7}"/>
              </a:ext>
            </a:extLst>
          </p:cNvPr>
          <p:cNvSpPr>
            <a:spLocks noGrp="1"/>
          </p:cNvSpPr>
          <p:nvPr>
            <p:ph type="title"/>
          </p:nvPr>
        </p:nvSpPr>
        <p:spPr>
          <a:xfrm>
            <a:off x="581192" y="1073231"/>
            <a:ext cx="3219127" cy="4711539"/>
          </a:xfrm>
        </p:spPr>
        <p:txBody>
          <a:bodyPr anchor="ctr">
            <a:normAutofit/>
          </a:bodyPr>
          <a:lstStyle/>
          <a:p>
            <a:r>
              <a:rPr lang="en-US" dirty="0">
                <a:solidFill>
                  <a:schemeClr val="bg1">
                    <a:lumMod val="85000"/>
                    <a:lumOff val="15000"/>
                  </a:schemeClr>
                </a:solidFill>
              </a:rPr>
              <a:t>Thinking about next steps</a:t>
            </a:r>
          </a:p>
        </p:txBody>
      </p:sp>
      <p:sp>
        <p:nvSpPr>
          <p:cNvPr id="18" name="Rectangle 17">
            <a:extLst>
              <a:ext uri="{FF2B5EF4-FFF2-40B4-BE49-F238E27FC236}">
                <a16:creationId xmlns:a16="http://schemas.microsoft.com/office/drawing/2014/main" id="{DFEE959E-BF10-4204-9556-D1707088D44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6534" y="457200"/>
            <a:ext cx="3703320" cy="94997"/>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0" name="Rectangle 19">
            <a:extLst>
              <a:ext uri="{FF2B5EF4-FFF2-40B4-BE49-F238E27FC236}">
                <a16:creationId xmlns:a16="http://schemas.microsoft.com/office/drawing/2014/main" id="{DDD17B6A-CB37-4005-9681-A20AFCDC78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1830" y="457200"/>
            <a:ext cx="3703320" cy="91440"/>
          </a:xfrm>
          <a:prstGeom prst="rect">
            <a:avLst/>
          </a:prstGeom>
          <a:solidFill>
            <a:schemeClr val="accent1"/>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2" name="Rectangle 21">
            <a:extLst>
              <a:ext uri="{FF2B5EF4-FFF2-40B4-BE49-F238E27FC236}">
                <a16:creationId xmlns:a16="http://schemas.microsoft.com/office/drawing/2014/main" id="{3B7BBDE9-DAED-40B0-A640-503C918D1CE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8042147" y="453643"/>
            <a:ext cx="3703320" cy="98554"/>
          </a:xfrm>
          <a:prstGeom prst="rect">
            <a:avLst/>
          </a:prstGeom>
          <a:solidFill>
            <a:srgbClr val="969FA7"/>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24" name="Rectangle 23">
            <a:extLst>
              <a:ext uri="{FF2B5EF4-FFF2-40B4-BE49-F238E27FC236}">
                <a16:creationId xmlns:a16="http://schemas.microsoft.com/office/drawing/2014/main" id="{7BC7EA7B-802E-41F4-8926-C4475287AA3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46851" y="601200"/>
            <a:ext cx="7498616" cy="5799599"/>
          </a:xfrm>
          <a:prstGeom prst="rect">
            <a:avLst/>
          </a:prstGeom>
          <a:solidFill>
            <a:srgbClr val="465359"/>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a:p>
        </p:txBody>
      </p:sp>
      <p:sp>
        <p:nvSpPr>
          <p:cNvPr id="3" name="Content Placeholder 2">
            <a:extLst>
              <a:ext uri="{FF2B5EF4-FFF2-40B4-BE49-F238E27FC236}">
                <a16:creationId xmlns:a16="http://schemas.microsoft.com/office/drawing/2014/main" id="{525EA5D0-BC1D-1F68-9B82-3228CD49C6B2}"/>
              </a:ext>
            </a:extLst>
          </p:cNvPr>
          <p:cNvSpPr>
            <a:spLocks noGrp="1"/>
          </p:cNvSpPr>
          <p:nvPr>
            <p:ph idx="1"/>
          </p:nvPr>
        </p:nvSpPr>
        <p:spPr>
          <a:xfrm>
            <a:off x="4509655" y="1073231"/>
            <a:ext cx="6941127" cy="4711539"/>
          </a:xfrm>
        </p:spPr>
        <p:txBody>
          <a:bodyPr>
            <a:normAutofit/>
          </a:bodyPr>
          <a:lstStyle/>
          <a:p>
            <a:pPr marL="324000" lvl="1" indent="0">
              <a:buNone/>
            </a:pPr>
            <a:r>
              <a:rPr lang="en-US" sz="2400" b="1" dirty="0">
                <a:solidFill>
                  <a:srgbClr val="FFFFFF"/>
                </a:solidFill>
              </a:rPr>
              <a:t>Reviewing the research to determine if there are consistencies in state tax treatment.</a:t>
            </a:r>
          </a:p>
          <a:p>
            <a:pPr marL="324000" lvl="1" indent="0">
              <a:buNone/>
            </a:pPr>
            <a:endParaRPr lang="en-US" sz="2400" b="1" dirty="0">
              <a:solidFill>
                <a:srgbClr val="FFFFFF"/>
              </a:solidFill>
            </a:endParaRPr>
          </a:p>
          <a:p>
            <a:pPr marL="324000" lvl="1" indent="0">
              <a:buNone/>
            </a:pPr>
            <a:r>
              <a:rPr lang="en-US" sz="2400" b="1" i="1" dirty="0">
                <a:solidFill>
                  <a:srgbClr val="FFFFFF"/>
                </a:solidFill>
              </a:rPr>
              <a:t>For this, it’s necessary to first agree on consistent terminology. </a:t>
            </a:r>
            <a:endParaRPr lang="en-US" sz="2000" b="1" i="1" dirty="0">
              <a:solidFill>
                <a:srgbClr val="FFFFFF"/>
              </a:solidFill>
            </a:endParaRPr>
          </a:p>
        </p:txBody>
      </p:sp>
      <p:sp>
        <p:nvSpPr>
          <p:cNvPr id="4" name="Slide Number Placeholder 3">
            <a:extLst>
              <a:ext uri="{FF2B5EF4-FFF2-40B4-BE49-F238E27FC236}">
                <a16:creationId xmlns:a16="http://schemas.microsoft.com/office/drawing/2014/main" id="{611AB8D1-4106-B1E4-72FA-4F8DBF0E8A60}"/>
              </a:ext>
            </a:extLst>
          </p:cNvPr>
          <p:cNvSpPr>
            <a:spLocks noGrp="1"/>
          </p:cNvSpPr>
          <p:nvPr>
            <p:ph type="sldNum" sz="quarter" idx="12"/>
          </p:nvPr>
        </p:nvSpPr>
        <p:spPr>
          <a:xfrm>
            <a:off x="10558300" y="6423914"/>
            <a:ext cx="1052510" cy="365125"/>
          </a:xfrm>
        </p:spPr>
        <p:txBody>
          <a:bodyPr>
            <a:normAutofit/>
          </a:bodyPr>
          <a:lstStyle/>
          <a:p>
            <a:pPr>
              <a:spcAft>
                <a:spcPts val="600"/>
              </a:spcAft>
            </a:pPr>
            <a:fld id="{3A98EE3D-8CD1-4C3F-BD1C-C98C9596463C}" type="slidenum">
              <a:rPr lang="en-US">
                <a:solidFill>
                  <a:schemeClr val="bg1">
                    <a:lumMod val="75000"/>
                    <a:lumOff val="25000"/>
                  </a:schemeClr>
                </a:solidFill>
              </a:rPr>
              <a:pPr>
                <a:spcAft>
                  <a:spcPts val="600"/>
                </a:spcAft>
              </a:pPr>
              <a:t>8</a:t>
            </a:fld>
            <a:endParaRPr lang="en-US">
              <a:solidFill>
                <a:schemeClr val="bg1">
                  <a:lumMod val="75000"/>
                  <a:lumOff val="25000"/>
                </a:schemeClr>
              </a:solidFill>
            </a:endParaRPr>
          </a:p>
        </p:txBody>
      </p:sp>
    </p:spTree>
    <p:extLst>
      <p:ext uri="{BB962C8B-B14F-4D97-AF65-F5344CB8AC3E}">
        <p14:creationId xmlns:p14="http://schemas.microsoft.com/office/powerpoint/2010/main" val="517927574"/>
      </p:ext>
    </p:extLst>
  </p:cSld>
  <p:clrMapOvr>
    <a:overrideClrMapping bg1="dk1" tx1="lt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CC914D-108C-6045-CB5C-2685C66AE86F}"/>
              </a:ext>
            </a:extLst>
          </p:cNvPr>
          <p:cNvSpPr>
            <a:spLocks noGrp="1"/>
          </p:cNvSpPr>
          <p:nvPr>
            <p:ph type="title"/>
          </p:nvPr>
        </p:nvSpPr>
        <p:spPr>
          <a:xfrm>
            <a:off x="0" y="-12742"/>
            <a:ext cx="12192000" cy="897622"/>
          </a:xfrm>
          <a:solidFill>
            <a:schemeClr val="bg1">
              <a:lumMod val="65000"/>
            </a:schemeClr>
          </a:solidFill>
          <a:ln>
            <a:noFill/>
          </a:ln>
        </p:spPr>
        <p:txBody>
          <a:bodyPr anchor="ctr">
            <a:normAutofit/>
          </a:bodyPr>
          <a:lstStyle/>
          <a:p>
            <a:pPr algn="ctr"/>
            <a:r>
              <a:rPr lang="en-US" b="1" dirty="0">
                <a:solidFill>
                  <a:schemeClr val="bg1"/>
                </a:solidFill>
              </a:rPr>
              <a:t>Context for State Partnership Sourcing Rules</a:t>
            </a:r>
          </a:p>
        </p:txBody>
      </p:sp>
      <p:grpSp>
        <p:nvGrpSpPr>
          <p:cNvPr id="12" name="Group 11">
            <a:extLst>
              <a:ext uri="{FF2B5EF4-FFF2-40B4-BE49-F238E27FC236}">
                <a16:creationId xmlns:a16="http://schemas.microsoft.com/office/drawing/2014/main" id="{EDFBF63F-2A04-CA3C-D16F-29E9B91EA088}"/>
              </a:ext>
            </a:extLst>
          </p:cNvPr>
          <p:cNvGrpSpPr/>
          <p:nvPr/>
        </p:nvGrpSpPr>
        <p:grpSpPr>
          <a:xfrm>
            <a:off x="68921" y="1551967"/>
            <a:ext cx="3779960" cy="3925150"/>
            <a:chOff x="68921" y="1551967"/>
            <a:chExt cx="3779960" cy="3925150"/>
          </a:xfrm>
        </p:grpSpPr>
        <p:sp>
          <p:nvSpPr>
            <p:cNvPr id="14" name="Freeform: Shape 13">
              <a:extLst>
                <a:ext uri="{FF2B5EF4-FFF2-40B4-BE49-F238E27FC236}">
                  <a16:creationId xmlns:a16="http://schemas.microsoft.com/office/drawing/2014/main" id="{9B4CAE39-8F5E-0FA1-076B-5D66884224B3}"/>
                </a:ext>
              </a:extLst>
            </p:cNvPr>
            <p:cNvSpPr/>
            <p:nvPr/>
          </p:nvSpPr>
          <p:spPr>
            <a:xfrm>
              <a:off x="533039" y="2115590"/>
              <a:ext cx="2640103" cy="2778480"/>
            </a:xfrm>
            <a:custGeom>
              <a:avLst/>
              <a:gdLst>
                <a:gd name="connsiteX0" fmla="*/ 1975449 w 2640103"/>
                <a:gd name="connsiteY0" fmla="*/ 689086 h 2778480"/>
                <a:gd name="connsiteX1" fmla="*/ 2368372 w 2640103"/>
                <a:gd name="connsiteY1" fmla="*/ 583704 h 2778480"/>
                <a:gd name="connsiteX2" fmla="*/ 2516687 w 2640103"/>
                <a:gd name="connsiteY2" fmla="*/ 859827 h 2778480"/>
                <a:gd name="connsiteX3" fmla="*/ 2211862 w 2640103"/>
                <a:gd name="connsiteY3" fmla="*/ 1129227 h 2778480"/>
                <a:gd name="connsiteX4" fmla="*/ 2211862 w 2640103"/>
                <a:gd name="connsiteY4" fmla="*/ 1649254 h 2778480"/>
                <a:gd name="connsiteX5" fmla="*/ 2516687 w 2640103"/>
                <a:gd name="connsiteY5" fmla="*/ 1918653 h 2778480"/>
                <a:gd name="connsiteX6" fmla="*/ 2368372 w 2640103"/>
                <a:gd name="connsiteY6" fmla="*/ 2194776 h 2778480"/>
                <a:gd name="connsiteX7" fmla="*/ 1975449 w 2640103"/>
                <a:gd name="connsiteY7" fmla="*/ 2089394 h 2778480"/>
                <a:gd name="connsiteX8" fmla="*/ 1556465 w 2640103"/>
                <a:gd name="connsiteY8" fmla="*/ 2349408 h 2778480"/>
                <a:gd name="connsiteX9" fmla="*/ 1463375 w 2640103"/>
                <a:gd name="connsiteY9" fmla="*/ 2745422 h 2778480"/>
                <a:gd name="connsiteX10" fmla="*/ 1176728 w 2640103"/>
                <a:gd name="connsiteY10" fmla="*/ 2745422 h 2778480"/>
                <a:gd name="connsiteX11" fmla="*/ 1083638 w 2640103"/>
                <a:gd name="connsiteY11" fmla="*/ 2349407 h 2778480"/>
                <a:gd name="connsiteX12" fmla="*/ 664654 w 2640103"/>
                <a:gd name="connsiteY12" fmla="*/ 2089393 h 2778480"/>
                <a:gd name="connsiteX13" fmla="*/ 271731 w 2640103"/>
                <a:gd name="connsiteY13" fmla="*/ 2194776 h 2778480"/>
                <a:gd name="connsiteX14" fmla="*/ 123416 w 2640103"/>
                <a:gd name="connsiteY14" fmla="*/ 1918653 h 2778480"/>
                <a:gd name="connsiteX15" fmla="*/ 428241 w 2640103"/>
                <a:gd name="connsiteY15" fmla="*/ 1649253 h 2778480"/>
                <a:gd name="connsiteX16" fmla="*/ 428241 w 2640103"/>
                <a:gd name="connsiteY16" fmla="*/ 1129226 h 2778480"/>
                <a:gd name="connsiteX17" fmla="*/ 123416 w 2640103"/>
                <a:gd name="connsiteY17" fmla="*/ 859827 h 2778480"/>
                <a:gd name="connsiteX18" fmla="*/ 271731 w 2640103"/>
                <a:gd name="connsiteY18" fmla="*/ 583704 h 2778480"/>
                <a:gd name="connsiteX19" fmla="*/ 664654 w 2640103"/>
                <a:gd name="connsiteY19" fmla="*/ 689086 h 2778480"/>
                <a:gd name="connsiteX20" fmla="*/ 1083638 w 2640103"/>
                <a:gd name="connsiteY20" fmla="*/ 429072 h 2778480"/>
                <a:gd name="connsiteX21" fmla="*/ 1176728 w 2640103"/>
                <a:gd name="connsiteY21" fmla="*/ 33058 h 2778480"/>
                <a:gd name="connsiteX22" fmla="*/ 1463375 w 2640103"/>
                <a:gd name="connsiteY22" fmla="*/ 33058 h 2778480"/>
                <a:gd name="connsiteX23" fmla="*/ 1556465 w 2640103"/>
                <a:gd name="connsiteY23" fmla="*/ 429073 h 2778480"/>
                <a:gd name="connsiteX24" fmla="*/ 1975449 w 2640103"/>
                <a:gd name="connsiteY24" fmla="*/ 689087 h 2778480"/>
                <a:gd name="connsiteX25" fmla="*/ 1975449 w 2640103"/>
                <a:gd name="connsiteY25" fmla="*/ 689086 h 277848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Lst>
              <a:rect l="l" t="t" r="r" b="b"/>
              <a:pathLst>
                <a:path w="2640103" h="2778480">
                  <a:moveTo>
                    <a:pt x="1975449" y="689086"/>
                  </a:moveTo>
                  <a:lnTo>
                    <a:pt x="2368372" y="583704"/>
                  </a:lnTo>
                  <a:lnTo>
                    <a:pt x="2516687" y="859827"/>
                  </a:lnTo>
                  <a:lnTo>
                    <a:pt x="2211862" y="1129227"/>
                  </a:lnTo>
                  <a:cubicBezTo>
                    <a:pt x="2254829" y="1299493"/>
                    <a:pt x="2254829" y="1478988"/>
                    <a:pt x="2211862" y="1649254"/>
                  </a:cubicBezTo>
                  <a:lnTo>
                    <a:pt x="2516687" y="1918653"/>
                  </a:lnTo>
                  <a:lnTo>
                    <a:pt x="2368372" y="2194776"/>
                  </a:lnTo>
                  <a:lnTo>
                    <a:pt x="1975449" y="2089394"/>
                  </a:lnTo>
                  <a:cubicBezTo>
                    <a:pt x="1859750" y="2214524"/>
                    <a:pt x="1715131" y="2304271"/>
                    <a:pt x="1556465" y="2349408"/>
                  </a:cubicBezTo>
                  <a:lnTo>
                    <a:pt x="1463375" y="2745422"/>
                  </a:lnTo>
                  <a:lnTo>
                    <a:pt x="1176728" y="2745422"/>
                  </a:lnTo>
                  <a:lnTo>
                    <a:pt x="1083638" y="2349407"/>
                  </a:lnTo>
                  <a:cubicBezTo>
                    <a:pt x="924972" y="2304271"/>
                    <a:pt x="780353" y="2214523"/>
                    <a:pt x="664654" y="2089393"/>
                  </a:cubicBezTo>
                  <a:lnTo>
                    <a:pt x="271731" y="2194776"/>
                  </a:lnTo>
                  <a:lnTo>
                    <a:pt x="123416" y="1918653"/>
                  </a:lnTo>
                  <a:lnTo>
                    <a:pt x="428241" y="1649253"/>
                  </a:lnTo>
                  <a:cubicBezTo>
                    <a:pt x="385274" y="1478987"/>
                    <a:pt x="385274" y="1299492"/>
                    <a:pt x="428241" y="1129226"/>
                  </a:cubicBezTo>
                  <a:lnTo>
                    <a:pt x="123416" y="859827"/>
                  </a:lnTo>
                  <a:lnTo>
                    <a:pt x="271731" y="583704"/>
                  </a:lnTo>
                  <a:lnTo>
                    <a:pt x="664654" y="689086"/>
                  </a:lnTo>
                  <a:cubicBezTo>
                    <a:pt x="780353" y="563956"/>
                    <a:pt x="924972" y="474209"/>
                    <a:pt x="1083638" y="429072"/>
                  </a:cubicBezTo>
                  <a:lnTo>
                    <a:pt x="1176728" y="33058"/>
                  </a:lnTo>
                  <a:lnTo>
                    <a:pt x="1463375" y="33058"/>
                  </a:lnTo>
                  <a:lnTo>
                    <a:pt x="1556465" y="429073"/>
                  </a:lnTo>
                  <a:cubicBezTo>
                    <a:pt x="1715131" y="474209"/>
                    <a:pt x="1859750" y="563957"/>
                    <a:pt x="1975449" y="689087"/>
                  </a:cubicBezTo>
                  <a:lnTo>
                    <a:pt x="1975449" y="689086"/>
                  </a:lnTo>
                  <a:close/>
                </a:path>
              </a:pathLst>
            </a:custGeom>
          </p:spPr>
          <p:style>
            <a:lnRef idx="2">
              <a:schemeClr val="lt2">
                <a:hueOff val="0"/>
                <a:satOff val="0"/>
                <a:lumOff val="0"/>
                <a:alphaOff val="0"/>
              </a:schemeClr>
            </a:lnRef>
            <a:fillRef idx="1">
              <a:schemeClr val="dk2">
                <a:hueOff val="0"/>
                <a:satOff val="0"/>
                <a:lumOff val="0"/>
                <a:alphaOff val="0"/>
              </a:schemeClr>
            </a:fillRef>
            <a:effectRef idx="0">
              <a:schemeClr val="dk2">
                <a:hueOff val="0"/>
                <a:satOff val="0"/>
                <a:lumOff val="0"/>
                <a:alphaOff val="0"/>
              </a:schemeClr>
            </a:effectRef>
            <a:fontRef idx="minor">
              <a:schemeClr val="lt1"/>
            </a:fontRef>
          </p:style>
          <p:txBody>
            <a:bodyPr spcFirstLastPara="0" vert="horz" wrap="square" lIns="691324" tIns="715756" rIns="691324" bIns="715756" numCol="1" spcCol="1270" anchor="ctr" anchorCtr="0">
              <a:noAutofit/>
            </a:bodyPr>
            <a:lstStyle/>
            <a:p>
              <a:pPr marL="0" lvl="0" indent="0" algn="ctr" defTabSz="933450">
                <a:lnSpc>
                  <a:spcPct val="90000"/>
                </a:lnSpc>
                <a:spcBef>
                  <a:spcPct val="0"/>
                </a:spcBef>
                <a:spcAft>
                  <a:spcPct val="35000"/>
                </a:spcAft>
                <a:buNone/>
              </a:pPr>
              <a:r>
                <a:rPr lang="en-US" sz="2100" kern="1200" dirty="0"/>
                <a:t>General State Entity Laws</a:t>
              </a:r>
            </a:p>
          </p:txBody>
        </p:sp>
        <p:sp>
          <p:nvSpPr>
            <p:cNvPr id="17" name="Arrow: Circular 16">
              <a:extLst>
                <a:ext uri="{FF2B5EF4-FFF2-40B4-BE49-F238E27FC236}">
                  <a16:creationId xmlns:a16="http://schemas.microsoft.com/office/drawing/2014/main" id="{B366D85C-017F-11E8-4738-F264BD92091A}"/>
                </a:ext>
              </a:extLst>
            </p:cNvPr>
            <p:cNvSpPr/>
            <p:nvPr/>
          </p:nvSpPr>
          <p:spPr>
            <a:xfrm flipH="1" flipV="1">
              <a:off x="68921" y="1551967"/>
              <a:ext cx="3779960" cy="3925150"/>
            </a:xfrm>
            <a:prstGeom prst="circularArrow">
              <a:avLst>
                <a:gd name="adj1" fmla="val 6452"/>
                <a:gd name="adj2" fmla="val 429999"/>
                <a:gd name="adj3" fmla="val 10489124"/>
                <a:gd name="adj4" fmla="val 14837806"/>
                <a:gd name="adj5" fmla="val 7527"/>
              </a:avLst>
            </a:prstGeom>
          </p:spPr>
          <p:style>
            <a:lnRef idx="0">
              <a:schemeClr val="dk2">
                <a:tint val="60000"/>
                <a:hueOff val="0"/>
                <a:satOff val="0"/>
                <a:lumOff val="0"/>
                <a:alphaOff val="0"/>
              </a:schemeClr>
            </a:lnRef>
            <a:fillRef idx="1">
              <a:schemeClr val="dk2">
                <a:tint val="60000"/>
                <a:hueOff val="0"/>
                <a:satOff val="0"/>
                <a:lumOff val="0"/>
                <a:alphaOff val="0"/>
              </a:schemeClr>
            </a:fillRef>
            <a:effectRef idx="0">
              <a:schemeClr val="dk2">
                <a:tint val="60000"/>
                <a:hueOff val="0"/>
                <a:satOff val="0"/>
                <a:lumOff val="0"/>
                <a:alphaOff val="0"/>
              </a:schemeClr>
            </a:effectRef>
            <a:fontRef idx="minor">
              <a:schemeClr val="lt1"/>
            </a:fontRef>
          </p:style>
          <p:txBody>
            <a:bodyPr/>
            <a:lstStyle/>
            <a:p>
              <a:endParaRPr lang="en-US"/>
            </a:p>
          </p:txBody>
        </p:sp>
      </p:grpSp>
      <p:sp>
        <p:nvSpPr>
          <p:cNvPr id="3" name="Slide Number Placeholder 2">
            <a:extLst>
              <a:ext uri="{FF2B5EF4-FFF2-40B4-BE49-F238E27FC236}">
                <a16:creationId xmlns:a16="http://schemas.microsoft.com/office/drawing/2014/main" id="{24D96FC8-09FD-2DC4-84FE-D162C36DF97D}"/>
              </a:ext>
            </a:extLst>
          </p:cNvPr>
          <p:cNvSpPr>
            <a:spLocks noGrp="1"/>
          </p:cNvSpPr>
          <p:nvPr>
            <p:ph type="sldNum" sz="quarter" idx="12"/>
          </p:nvPr>
        </p:nvSpPr>
        <p:spPr/>
        <p:txBody>
          <a:bodyPr/>
          <a:lstStyle/>
          <a:p>
            <a:fld id="{3A98EE3D-8CD1-4C3F-BD1C-C98C9596463C}" type="slidenum">
              <a:rPr lang="en-US" smtClean="0"/>
              <a:t>9</a:t>
            </a:fld>
            <a:endParaRPr lang="en-US" dirty="0"/>
          </a:p>
        </p:txBody>
      </p:sp>
    </p:spTree>
    <p:extLst>
      <p:ext uri="{BB962C8B-B14F-4D97-AF65-F5344CB8AC3E}">
        <p14:creationId xmlns:p14="http://schemas.microsoft.com/office/powerpoint/2010/main" val="319991848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SLIDE_COUNT" val="17"/>
  <p:tag name="ARTICULATE_PROJECT_OPEN" val="0"/>
  <p:tag name="SLIDO_APP_VERSION" val="1.6.1.4122"/>
  <p:tag name="SLIDO_PRESENTATION_ID" val="00000000-0000-0000-0000-000000000000"/>
  <p:tag name="SLIDO_EVENT_UUID" val="125977f2-43b3-4f16-aca8-f0f2dc8770ba"/>
  <p:tag name="SLIDO_EVENT_SECTION_UUID" val="628b4b95-ee25-412e-8101-a79ef5d427a9"/>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DividendVTI">
  <a:themeElements>
    <a:clrScheme name="Red">
      <a:dk1>
        <a:sysClr val="windowText" lastClr="000000"/>
      </a:dk1>
      <a:lt1>
        <a:sysClr val="window" lastClr="FFFFFF"/>
      </a:lt1>
      <a:dk2>
        <a:srgbClr val="323232"/>
      </a:dk2>
      <a:lt2>
        <a:srgbClr val="E5C243"/>
      </a:lt2>
      <a:accent1>
        <a:srgbClr val="A5300F"/>
      </a:accent1>
      <a:accent2>
        <a:srgbClr val="D55816"/>
      </a:accent2>
      <a:accent3>
        <a:srgbClr val="E19825"/>
      </a:accent3>
      <a:accent4>
        <a:srgbClr val="B19C7D"/>
      </a:accent4>
      <a:accent5>
        <a:srgbClr val="7F5F52"/>
      </a:accent5>
      <a:accent6>
        <a:srgbClr val="B27D49"/>
      </a:accent6>
      <a:hlink>
        <a:srgbClr val="6B9F25"/>
      </a:hlink>
      <a:folHlink>
        <a:srgbClr val="B26B02"/>
      </a:folHlink>
    </a:clrScheme>
    <a:fontScheme name="Dividend">
      <a:majorFont>
        <a:latin typeface="Franklin Gothic Demi"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ividend">
      <a:fillStyleLst>
        <a:solidFill>
          <a:schemeClr val="phClr"/>
        </a:solidFill>
        <a:gradFill rotWithShape="1">
          <a:gsLst>
            <a:gs pos="0">
              <a:schemeClr val="phClr">
                <a:tint val="68000"/>
                <a:alpha val="90000"/>
                <a:lumMod val="100000"/>
              </a:schemeClr>
            </a:gs>
            <a:gs pos="100000">
              <a:schemeClr val="phClr">
                <a:tint val="90000"/>
                <a:lumMod val="95000"/>
              </a:schemeClr>
            </a:gs>
          </a:gsLst>
          <a:lin ang="5400000" scaled="1"/>
        </a:gradFill>
        <a:gradFill rotWithShape="1">
          <a:gsLst>
            <a:gs pos="0">
              <a:schemeClr val="phClr">
                <a:tint val="98000"/>
                <a:lumMod val="110000"/>
              </a:schemeClr>
            </a:gs>
            <a:gs pos="84000">
              <a:schemeClr val="phClr">
                <a:shade val="90000"/>
                <a:lumMod val="88000"/>
              </a:schemeClr>
            </a:gs>
          </a:gsLst>
          <a:lin ang="5400000" scaled="0"/>
        </a:gradFill>
      </a:fillStyleLst>
      <a:lnStyleLst>
        <a:ln w="12700" cap="rnd" cmpd="sng" algn="ctr">
          <a:solidFill>
            <a:schemeClr val="phClr">
              <a:lumMod val="90000"/>
            </a:schemeClr>
          </a:solidFill>
          <a:prstDash val="solid"/>
        </a:ln>
        <a:ln w="22225"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55000"/>
              </a:srgbClr>
            </a:outerShdw>
          </a:effectLst>
        </a:effectStyle>
        <a:effectStyle>
          <a:effectLst>
            <a:outerShdw blurRad="88900" dist="38100" dir="5040000" rotWithShape="0">
              <a:srgbClr val="000000">
                <a:alpha val="60000"/>
              </a:srgbClr>
            </a:outerShdw>
          </a:effectLst>
          <a:scene3d>
            <a:camera prst="orthographicFront">
              <a:rot lat="0" lon="0" rev="0"/>
            </a:camera>
            <a:lightRig rig="threePt" dir="tl">
              <a:rot lat="0" lon="0" rev="1200000"/>
            </a:lightRig>
          </a:scene3d>
          <a:sp3d>
            <a:bevelT w="38100" h="50800"/>
          </a:sp3d>
        </a:effectStyle>
      </a:effectStyleLst>
      <a:bgFillStyleLst>
        <a:solidFill>
          <a:schemeClr val="phClr"/>
        </a:solidFill>
        <a:gradFill rotWithShape="1">
          <a:gsLst>
            <a:gs pos="0">
              <a:schemeClr val="phClr">
                <a:tint val="90000"/>
                <a:lumMod val="110000"/>
              </a:schemeClr>
            </a:gs>
            <a:gs pos="88000">
              <a:schemeClr val="phClr">
                <a:shade val="94000"/>
                <a:satMod val="110000"/>
                <a:lumMod val="88000"/>
              </a:schemeClr>
            </a:gs>
          </a:gsLst>
          <a:lin ang="5400000" scaled="0"/>
        </a:gradFill>
        <a:gradFill rotWithShape="1">
          <a:gsLst>
            <a:gs pos="0">
              <a:schemeClr val="phClr">
                <a:tint val="90000"/>
                <a:lumMod val="110000"/>
              </a:schemeClr>
            </a:gs>
            <a:gs pos="100000">
              <a:schemeClr val="phClr">
                <a:shade val="98000"/>
                <a:satMod val="110000"/>
                <a:lumMod val="8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DividendVTI" id="{97558BDE-0B66-457C-BB6F-7B1B22DAA9B8}" vid="{F53508A3-AC60-448A-AF37-934D5F1A0D5E}"/>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2" ma:contentTypeDescription="Create a new document." ma:contentTypeScope="" ma:versionID="a410dd7f93c95333ffa1b60ed6adedd1">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a936d9baba76aa3866493feff160faab"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element ref="ns2:Statu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element name="Status" ma:index="19" nillable="true" ma:displayName="Status" ma:default="Not started" ma:format="Dropdown" ma:internalName="Status">
      <xsd:simpleType>
        <xsd:restriction base="dms:Choice">
          <xsd:enumeration value="Not started"/>
          <xsd:enumeration value="In Progress"/>
          <xsd:enumeration value="Completed"/>
        </xsd:restriction>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Status xmlns="71af3243-3dd4-4a8d-8c0d-dd76da1f02a5">Not started</Status>
    <MediaServiceKeyPoints xmlns="71af3243-3dd4-4a8d-8c0d-dd76da1f02a5" xsi:nil="true"/>
  </documentManagement>
</p:properties>
</file>

<file path=customXml/itemProps1.xml><?xml version="1.0" encoding="utf-8"?>
<ds:datastoreItem xmlns:ds="http://schemas.openxmlformats.org/officeDocument/2006/customXml" ds:itemID="{927BD4C1-B6B1-4715-ABF9-E660A51A4EA0}">
  <ds:schemaRefs>
    <ds:schemaRef ds:uri="http://schemas.microsoft.com/sharepoint/v3/contenttype/forms"/>
  </ds:schemaRefs>
</ds:datastoreItem>
</file>

<file path=customXml/itemProps2.xml><?xml version="1.0" encoding="utf-8"?>
<ds:datastoreItem xmlns:ds="http://schemas.openxmlformats.org/officeDocument/2006/customXml" ds:itemID="{41E7CA09-9778-4414-AE97-8064B12DA30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8D289AE2-D2AE-49D1-AFAC-3A79F6794255}">
  <ds:schemaRefs>
    <ds:schemaRef ds:uri="http://purl.org/dc/elements/1.1/"/>
    <ds:schemaRef ds:uri="71af3243-3dd4-4a8d-8c0d-dd76da1f02a5"/>
    <ds:schemaRef ds:uri="http://www.w3.org/XML/1998/namespace"/>
    <ds:schemaRef ds:uri="http://schemas.openxmlformats.org/package/2006/metadata/core-properties"/>
    <ds:schemaRef ds:uri="http://purl.org/dc/terms/"/>
    <ds:schemaRef ds:uri="http://schemas.microsoft.com/office/2006/metadata/properties"/>
    <ds:schemaRef ds:uri="http://schemas.microsoft.com/office/2006/documentManagement/types"/>
    <ds:schemaRef ds:uri="http://schemas.microsoft.com/office/infopath/2007/PartnerControls"/>
    <ds:schemaRef ds:uri="16c05727-aa75-4e4a-9b5f-8a80a1165891"/>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{A0F34DF7-2C7D-45DD-8C44-89A48ADF5BAD}tf33552983_win32</Template>
  <TotalTime>21918</TotalTime>
  <Words>3330</Words>
  <Application>Microsoft Office PowerPoint</Application>
  <PresentationFormat>Widescreen</PresentationFormat>
  <Paragraphs>471</Paragraphs>
  <Slides>55</Slides>
  <Notes>4</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55</vt:i4>
      </vt:variant>
    </vt:vector>
  </HeadingPairs>
  <TitlesOfParts>
    <vt:vector size="61" baseType="lpstr">
      <vt:lpstr>Arial</vt:lpstr>
      <vt:lpstr>Calibri</vt:lpstr>
      <vt:lpstr>Franklin Gothic Book</vt:lpstr>
      <vt:lpstr>Franklin Gothic Demi</vt:lpstr>
      <vt:lpstr>Wingdings 2</vt:lpstr>
      <vt:lpstr>DividendVTI</vt:lpstr>
      <vt:lpstr>      State Taxation of Partnerships –  Status Report and Next Steps</vt:lpstr>
      <vt:lpstr>PowerPoint Presentation</vt:lpstr>
      <vt:lpstr>Work To date</vt:lpstr>
      <vt:lpstr>Work To date</vt:lpstr>
      <vt:lpstr>Work To date</vt:lpstr>
      <vt:lpstr>PowerPoint Presentation</vt:lpstr>
      <vt:lpstr>PowerPoint Presentation</vt:lpstr>
      <vt:lpstr>Thinking about next steps</vt:lpstr>
      <vt:lpstr>Context for State Partnership Sourcing Rules</vt:lpstr>
      <vt:lpstr>Context for State Partnership Sourcing Rules</vt:lpstr>
      <vt:lpstr>Context for State Partnership Sourcing Rules</vt:lpstr>
      <vt:lpstr>Context for State Partnership Sourcing Rules</vt:lpstr>
      <vt:lpstr>Context for State Partnership Sourcing Rules</vt:lpstr>
      <vt:lpstr>Context for State Partnership Sourcing Rules</vt:lpstr>
      <vt:lpstr>Categories of Terms &amp; Concepts</vt:lpstr>
      <vt:lpstr>State Entity Laws (ULC Models)</vt:lpstr>
      <vt:lpstr>State Entity Laws (ULC Models)</vt:lpstr>
      <vt:lpstr>Internal Revenue Code &amp; Subchapter K</vt:lpstr>
      <vt:lpstr>Internal Revenue Code &amp; Subchapter K</vt:lpstr>
      <vt:lpstr>State Business Tax Principles</vt:lpstr>
      <vt:lpstr>State Business Tax Principles</vt:lpstr>
      <vt:lpstr>General State Income Tax Terms &amp; Concepts </vt:lpstr>
      <vt:lpstr>General State Income Tax Terms &amp; Concepts </vt:lpstr>
      <vt:lpstr>State Corporate Income Tax </vt:lpstr>
      <vt:lpstr>State Corporate Income Tax </vt:lpstr>
      <vt:lpstr>State Individual Income Tax </vt:lpstr>
      <vt:lpstr>State Individual Income Tax </vt:lpstr>
      <vt:lpstr>General Consistencies</vt:lpstr>
      <vt:lpstr>Thinking about next steps</vt:lpstr>
      <vt:lpstr>Essentials of Partnership Taxation</vt:lpstr>
      <vt:lpstr>Essentials of Partnership Taxation</vt:lpstr>
      <vt:lpstr>Essentials of Partnership Taxation</vt:lpstr>
      <vt:lpstr>Essentials of Partnership Taxation</vt:lpstr>
      <vt:lpstr>Essentials of Partnership TaxationTax</vt:lpstr>
      <vt:lpstr>Essentials of Partnership TaxationTax</vt:lpstr>
      <vt:lpstr>Essentials of Partnership TaxationTax</vt:lpstr>
      <vt:lpstr>Essentials of Partnership TaxationTax</vt:lpstr>
      <vt:lpstr>Essentials of Partnership Taxation</vt:lpstr>
      <vt:lpstr>Essentials of Partnership Taxation</vt:lpstr>
      <vt:lpstr>Essentials of Partnership Taxation</vt:lpstr>
      <vt:lpstr>Thinking about next steps</vt:lpstr>
      <vt:lpstr>Example 1:</vt:lpstr>
      <vt:lpstr>Example 1:</vt:lpstr>
      <vt:lpstr>Example 1:</vt:lpstr>
      <vt:lpstr>Example 1:</vt:lpstr>
      <vt:lpstr>PowerPoint Presentation</vt:lpstr>
      <vt:lpstr>PowerPoint Presentation</vt:lpstr>
      <vt:lpstr>PowerPoint Presentation</vt:lpstr>
      <vt:lpstr>PowerPoint Presentation</vt:lpstr>
      <vt:lpstr>Example 2:</vt:lpstr>
      <vt:lpstr>Example 2:</vt:lpstr>
      <vt:lpstr>Example 2:</vt:lpstr>
      <vt:lpstr>Example 2:</vt:lpstr>
      <vt:lpstr>Example 3:</vt:lpstr>
      <vt:lpstr>Inevitable Questions: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Sales Tax on Digital Goods WhitePaper</dc:title>
  <dc:creator>Hecht</dc:creator>
  <cp:lastModifiedBy>Helen Hecht</cp:lastModifiedBy>
  <cp:revision>40</cp:revision>
  <dcterms:created xsi:type="dcterms:W3CDTF">2021-11-02T14:40:59Z</dcterms:created>
  <dcterms:modified xsi:type="dcterms:W3CDTF">2024-03-19T16:15:23Z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y fmtid="{D5CDD505-2E9C-101B-9397-08002B2CF9AE}" pid="3" name="ArticulateGUID">
    <vt:lpwstr>3EADFD55-4C10-4BC8-BAA0-9C3B0E89CD20</vt:lpwstr>
  </property>
  <property fmtid="{D5CDD505-2E9C-101B-9397-08002B2CF9AE}" pid="4" name="ArticulatePath">
    <vt:lpwstr>Digital Report - Uniformity Meeting - November 2021</vt:lpwstr>
  </property>
  <property fmtid="{D5CDD505-2E9C-101B-9397-08002B2CF9AE}" pid="5" name="SlidoAppVersion">
    <vt:lpwstr>1.6.1.4122</vt:lpwstr>
  </property>
</Properties>
</file>