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4" r:id="rId4"/>
    <p:sldMasterId id="2147483689" r:id="rId5"/>
  </p:sldMasterIdLst>
  <p:notesMasterIdLst>
    <p:notesMasterId r:id="rId27"/>
  </p:notesMasterIdLst>
  <p:handoutMasterIdLst>
    <p:handoutMasterId r:id="rId28"/>
  </p:handoutMasterIdLst>
  <p:sldIdLst>
    <p:sldId id="256" r:id="rId6"/>
    <p:sldId id="313" r:id="rId7"/>
    <p:sldId id="296" r:id="rId8"/>
    <p:sldId id="315" r:id="rId9"/>
    <p:sldId id="324" r:id="rId10"/>
    <p:sldId id="325" r:id="rId11"/>
    <p:sldId id="326" r:id="rId12"/>
    <p:sldId id="316" r:id="rId13"/>
    <p:sldId id="317" r:id="rId14"/>
    <p:sldId id="318" r:id="rId15"/>
    <p:sldId id="319" r:id="rId16"/>
    <p:sldId id="320" r:id="rId17"/>
    <p:sldId id="333" r:id="rId18"/>
    <p:sldId id="321" r:id="rId19"/>
    <p:sldId id="323" r:id="rId20"/>
    <p:sldId id="310" r:id="rId21"/>
    <p:sldId id="334" r:id="rId22"/>
    <p:sldId id="339" r:id="rId23"/>
    <p:sldId id="279" r:id="rId24"/>
    <p:sldId id="295" r:id="rId25"/>
    <p:sldId id="26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1D13"/>
    <a:srgbClr val="A32619"/>
    <a:srgbClr val="9222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91" autoAdjust="0"/>
    <p:restoredTop sz="42553" autoAdjust="0"/>
  </p:normalViewPr>
  <p:slideViewPr>
    <p:cSldViewPr snapToGrid="0">
      <p:cViewPr varScale="1">
        <p:scale>
          <a:sx n="83" d="100"/>
          <a:sy n="83" d="100"/>
        </p:scale>
        <p:origin x="48" y="204"/>
      </p:cViewPr>
      <p:guideLst/>
    </p:cSldViewPr>
  </p:slideViewPr>
  <p:outlineViewPr>
    <p:cViewPr>
      <p:scale>
        <a:sx n="33" d="100"/>
        <a:sy n="33" d="100"/>
      </p:scale>
      <p:origin x="0" y="-2229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10" d="100"/>
          <a:sy n="110" d="100"/>
        </p:scale>
        <p:origin x="3348" y="-5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C8BE68-8C10-42C8-8938-544BB52D32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8A8CE28-A1B9-479B-B44D-57D45FB43B3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193859-4EAC-4144-9AED-8CF4B964B4A2}" type="datetimeFigureOut">
              <a:rPr lang="en-US" smtClean="0"/>
              <a:t>01/23/2024</a:t>
            </a:fld>
            <a:endParaRPr lang="en-US"/>
          </a:p>
        </p:txBody>
      </p:sp>
      <p:sp>
        <p:nvSpPr>
          <p:cNvPr id="4" name="Footer Placeholder 3">
            <a:extLst>
              <a:ext uri="{FF2B5EF4-FFF2-40B4-BE49-F238E27FC236}">
                <a16:creationId xmlns:a16="http://schemas.microsoft.com/office/drawing/2014/main" id="{B9C6BAF3-0648-440A-AA05-0CF6F1FB85E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266815-7827-4FE1-B089-B7B5B384587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881B0C-9A1D-4B78-9590-997721AE2183}" type="slidenum">
              <a:rPr lang="en-US" smtClean="0"/>
              <a:t>‹#›</a:t>
            </a:fld>
            <a:endParaRPr lang="en-US"/>
          </a:p>
        </p:txBody>
      </p:sp>
    </p:spTree>
    <p:extLst>
      <p:ext uri="{BB962C8B-B14F-4D97-AF65-F5344CB8AC3E}">
        <p14:creationId xmlns:p14="http://schemas.microsoft.com/office/powerpoint/2010/main" val="1701298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89294" y="191717"/>
            <a:ext cx="4079410" cy="229466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7500" y="2624866"/>
            <a:ext cx="5942999" cy="621792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6638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DD985600-6F89-4B16-80F7-DED35C061640}"/>
              </a:ext>
            </a:extLst>
          </p:cNvPr>
          <p:cNvSpPr>
            <a:spLocks noGrp="1" noRot="1" noChangeAspect="1" noChangeArrowheads="1" noTextEdit="1"/>
          </p:cNvSpPr>
          <p:nvPr>
            <p:ph type="sldImg"/>
          </p:nvPr>
        </p:nvSpPr>
        <p:spPr bwMode="auto">
          <a:xfrm>
            <a:off x="1285875" y="212725"/>
            <a:ext cx="4286250" cy="2411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C8152A93-7F99-4946-89CD-52F3274E2A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5364" name="Slide Number Placeholder 3">
            <a:extLst>
              <a:ext uri="{FF2B5EF4-FFF2-40B4-BE49-F238E27FC236}">
                <a16:creationId xmlns:a16="http://schemas.microsoft.com/office/drawing/2014/main" id="{99F5E63E-B24A-45EC-8373-6C6C863232E0}"/>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A211F7F-500A-4F80-8EE4-E9FC83B27CDE}" type="slidenum">
              <a:rPr lang="en-US" altLang="en-US"/>
              <a:pPr fontAlgn="base">
                <a:spcBef>
                  <a:spcPct val="0"/>
                </a:spcBef>
                <a:spcAft>
                  <a:spcPct val="0"/>
                </a:spcAft>
              </a:pPr>
              <a:t>1</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0650" y="192088"/>
            <a:ext cx="4076700" cy="22939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FBC23E-8BF3-4AC3-8B04-411A644810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4919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1539D0B-B20E-47C3-8875-B6B5D2F3551F}" type="datetime1">
              <a:rPr lang="en-US" smtClean="0"/>
              <a:t>01/23/2024</a:t>
            </a:fld>
            <a:endParaRPr lang="en-US" dirty="0"/>
          </a:p>
        </p:txBody>
      </p:sp>
      <p:sp>
        <p:nvSpPr>
          <p:cNvPr id="5" name="Footer Placeholder 4"/>
          <p:cNvSpPr>
            <a:spLocks noGrp="1"/>
          </p:cNvSpPr>
          <p:nvPr>
            <p:ph type="ftr" sz="quarter" idx="11"/>
          </p:nvPr>
        </p:nvSpPr>
        <p:spPr/>
        <p:txBody>
          <a:bodyPr/>
          <a:lstStyle/>
          <a:p>
            <a:r>
              <a:rPr lang="en-US"/>
              <a:t>Report of Regulation Review Work Group – November 15, 2022</a:t>
            </a:r>
            <a:endParaRPr lang="en-US" dirty="0"/>
          </a:p>
        </p:txBody>
      </p:sp>
      <p:sp>
        <p:nvSpPr>
          <p:cNvPr id="6" name="Slide Number Placeholder 5"/>
          <p:cNvSpPr>
            <a:spLocks noGrp="1"/>
          </p:cNvSpPr>
          <p:nvPr>
            <p:ph type="sldNum" sz="quarter" idx="12"/>
          </p:nvPr>
        </p:nvSpPr>
        <p:spPr/>
        <p:txBody>
          <a:bodyPr/>
          <a:lstStyle/>
          <a:p>
            <a:fld id="{596BA77D-E0F3-4B80-A65E-88527CDE7779}" type="slidenum">
              <a:rPr lang="en-US" smtClean="0"/>
              <a:pPr/>
              <a:t>‹#›</a:t>
            </a:fld>
            <a:endParaRPr lang="en-US" dirty="0"/>
          </a:p>
        </p:txBody>
      </p:sp>
    </p:spTree>
    <p:extLst>
      <p:ext uri="{BB962C8B-B14F-4D97-AF65-F5344CB8AC3E}">
        <p14:creationId xmlns:p14="http://schemas.microsoft.com/office/powerpoint/2010/main" val="224351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70E126-8D89-4EF8-A43D-DEE781C45B66}" type="datetime1">
              <a:rPr lang="en-US" smtClean="0"/>
              <a:t>01/23/2024</a:t>
            </a:fld>
            <a:endParaRPr lang="en-US" dirty="0"/>
          </a:p>
        </p:txBody>
      </p:sp>
      <p:sp>
        <p:nvSpPr>
          <p:cNvPr id="5" name="Footer Placeholder 4"/>
          <p:cNvSpPr>
            <a:spLocks noGrp="1"/>
          </p:cNvSpPr>
          <p:nvPr>
            <p:ph type="ftr" sz="quarter" idx="11"/>
          </p:nvPr>
        </p:nvSpPr>
        <p:spPr/>
        <p:txBody>
          <a:bodyPr/>
          <a:lstStyle/>
          <a:p>
            <a:r>
              <a:rPr lang="en-US"/>
              <a:t>Report of Regulation Review Work Group – November 15, 2022</a:t>
            </a:r>
            <a:endParaRPr lang="en-US" dirty="0"/>
          </a:p>
        </p:txBody>
      </p:sp>
      <p:sp>
        <p:nvSpPr>
          <p:cNvPr id="6" name="Slide Number Placeholder 5"/>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1878082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805C7E-3691-4183-BCD6-D12C76AA4D78}" type="datetime1">
              <a:rPr lang="en-US" smtClean="0"/>
              <a:t>01/23/2024</a:t>
            </a:fld>
            <a:endParaRPr lang="en-US" dirty="0"/>
          </a:p>
        </p:txBody>
      </p:sp>
      <p:sp>
        <p:nvSpPr>
          <p:cNvPr id="5" name="Footer Placeholder 4"/>
          <p:cNvSpPr>
            <a:spLocks noGrp="1"/>
          </p:cNvSpPr>
          <p:nvPr>
            <p:ph type="ftr" sz="quarter" idx="11"/>
          </p:nvPr>
        </p:nvSpPr>
        <p:spPr/>
        <p:txBody>
          <a:bodyPr/>
          <a:lstStyle/>
          <a:p>
            <a:r>
              <a:rPr lang="en-US"/>
              <a:t>Report of Regulation Review Work Group – November 15, 2022</a:t>
            </a:r>
            <a:endParaRPr lang="en-US" dirty="0"/>
          </a:p>
        </p:txBody>
      </p:sp>
      <p:sp>
        <p:nvSpPr>
          <p:cNvPr id="6" name="Slide Number Placeholder 5"/>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2525730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91629-B3D1-4E55-8B4C-40923E82FCBC}"/>
              </a:ext>
            </a:extLst>
          </p:cNvPr>
          <p:cNvSpPr>
            <a:spLocks noGrp="1"/>
          </p:cNvSpPr>
          <p:nvPr>
            <p:ph type="title"/>
          </p:nvPr>
        </p:nvSpPr>
        <p:spPr>
          <a:xfrm>
            <a:off x="0" y="1677371"/>
            <a:ext cx="12192000" cy="1082014"/>
          </a:xfrm>
        </p:spPr>
        <p:txBody>
          <a:bodyPr anchor="ctr">
            <a:normAutofit/>
          </a:bodyPr>
          <a:lstStyle>
            <a:lvl1pPr algn="ctr">
              <a:defRPr sz="4000" cap="small" baseline="0">
                <a:latin typeface="Baskerville Old Face" panose="02020602080505020303" pitchFamily="18"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B629F1A8-3671-44DF-8EFE-868DE0A80FF0}"/>
              </a:ext>
            </a:extLst>
          </p:cNvPr>
          <p:cNvSpPr>
            <a:spLocks noGrp="1"/>
          </p:cNvSpPr>
          <p:nvPr>
            <p:ph type="sldNum" sz="quarter" idx="12"/>
          </p:nvPr>
        </p:nvSpPr>
        <p:spPr/>
        <p:txBody>
          <a:bodyPr/>
          <a:lstStyle/>
          <a:p>
            <a:fld id="{596BA77D-E0F3-4B80-A65E-88527CDE7779}" type="slidenum">
              <a:rPr lang="en-US" smtClean="0"/>
              <a:t>‹#›</a:t>
            </a:fld>
            <a:endParaRPr lang="en-US"/>
          </a:p>
        </p:txBody>
      </p:sp>
      <p:pic>
        <p:nvPicPr>
          <p:cNvPr id="7" name="Picture 6">
            <a:extLst>
              <a:ext uri="{FF2B5EF4-FFF2-40B4-BE49-F238E27FC236}">
                <a16:creationId xmlns:a16="http://schemas.microsoft.com/office/drawing/2014/main" id="{E9C6A971-79CF-42F1-9EBF-F3F08235F5D5}"/>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58113" y="6295604"/>
            <a:ext cx="1113765" cy="562396"/>
          </a:xfrm>
          <a:prstGeom prst="rect">
            <a:avLst/>
          </a:prstGeom>
        </p:spPr>
      </p:pic>
      <p:sp>
        <p:nvSpPr>
          <p:cNvPr id="11" name="Content Placeholder 10">
            <a:extLst>
              <a:ext uri="{FF2B5EF4-FFF2-40B4-BE49-F238E27FC236}">
                <a16:creationId xmlns:a16="http://schemas.microsoft.com/office/drawing/2014/main" id="{2FD71E61-6E56-4285-9E59-3DF8650887A6}"/>
              </a:ext>
            </a:extLst>
          </p:cNvPr>
          <p:cNvSpPr>
            <a:spLocks noGrp="1"/>
          </p:cNvSpPr>
          <p:nvPr>
            <p:ph sz="quarter" idx="13"/>
          </p:nvPr>
        </p:nvSpPr>
        <p:spPr>
          <a:xfrm>
            <a:off x="838200" y="2913063"/>
            <a:ext cx="10515600" cy="515937"/>
          </a:xfrm>
        </p:spPr>
        <p:txBody>
          <a:bodyPr>
            <a:noAutofit/>
          </a:bodyPr>
          <a:lstStyle>
            <a:lvl1pPr algn="ctr">
              <a:defRPr sz="3600" b="1">
                <a:solidFill>
                  <a:srgbClr val="7F1D13"/>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3970643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8224C7-C957-41D9-BC87-17E86B3FF947}"/>
              </a:ext>
            </a:extLst>
          </p:cNvPr>
          <p:cNvSpPr>
            <a:spLocks noGrp="1"/>
          </p:cNvSpPr>
          <p:nvPr>
            <p:ph idx="1"/>
          </p:nvPr>
        </p:nvSpPr>
        <p:spPr>
          <a:xfrm>
            <a:off x="992811" y="891630"/>
            <a:ext cx="10067731" cy="5240722"/>
          </a:xfrm>
        </p:spPr>
        <p:txBody>
          <a:bodyPr/>
          <a:lstStyle>
            <a:lvl1pPr>
              <a:lnSpc>
                <a:spcPct val="100000"/>
              </a:lnSpc>
              <a:spcBef>
                <a:spcPts val="800"/>
              </a:spcBef>
              <a:spcAft>
                <a:spcPts val="800"/>
              </a:spcAft>
              <a:defRPr/>
            </a:lvl1pPr>
            <a:lvl2pPr indent="-182880">
              <a:lnSpc>
                <a:spcPct val="100000"/>
              </a:lnSpc>
              <a:spcBef>
                <a:spcPts val="800"/>
              </a:spcBef>
              <a:spcAft>
                <a:spcPts val="800"/>
              </a:spcAft>
              <a:defRPr/>
            </a:lvl2pPr>
            <a:lvl3pPr indent="-182880">
              <a:lnSpc>
                <a:spcPct val="100000"/>
              </a:lnSpc>
              <a:spcBef>
                <a:spcPts val="800"/>
              </a:spcBef>
              <a:spcAft>
                <a:spcPts val="800"/>
              </a:spcAft>
              <a:defRPr/>
            </a:lvl3pPr>
            <a:lvl4pPr indent="-182880">
              <a:lnSpc>
                <a:spcPct val="100000"/>
              </a:lnSpc>
              <a:spcBef>
                <a:spcPts val="800"/>
              </a:spcBef>
              <a:spcAft>
                <a:spcPts val="800"/>
              </a:spcAft>
              <a:defRPr/>
            </a:lvl4pPr>
            <a:lvl5pPr indent="-182880">
              <a:lnSpc>
                <a:spcPct val="100000"/>
              </a:lnSpc>
              <a:spcBef>
                <a:spcPts val="800"/>
              </a:spcBef>
              <a:spcAft>
                <a:spcPts val="8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231A2E1-509C-45AA-8990-B5B380515EE2}"/>
              </a:ext>
            </a:extLst>
          </p:cNvPr>
          <p:cNvSpPr>
            <a:spLocks noGrp="1"/>
          </p:cNvSpPr>
          <p:nvPr>
            <p:ph type="sldNum" sz="quarter" idx="12"/>
          </p:nvPr>
        </p:nvSpPr>
        <p:spPr/>
        <p:txBody>
          <a:bodyPr/>
          <a:lstStyle/>
          <a:p>
            <a:fld id="{596BA77D-E0F3-4B80-A65E-88527CDE7779}" type="slidenum">
              <a:rPr lang="en-US" smtClean="0"/>
              <a:t>‹#›</a:t>
            </a:fld>
            <a:endParaRPr lang="en-US"/>
          </a:p>
        </p:txBody>
      </p:sp>
      <p:pic>
        <p:nvPicPr>
          <p:cNvPr id="8" name="Picture 7">
            <a:extLst>
              <a:ext uri="{FF2B5EF4-FFF2-40B4-BE49-F238E27FC236}">
                <a16:creationId xmlns:a16="http://schemas.microsoft.com/office/drawing/2014/main" id="{61BF0854-6A88-48BD-AE45-415E0DDBDAE5}"/>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83616" y="6317486"/>
            <a:ext cx="1070430" cy="540514"/>
          </a:xfrm>
          <a:prstGeom prst="rect">
            <a:avLst/>
          </a:prstGeom>
        </p:spPr>
      </p:pic>
      <p:sp>
        <p:nvSpPr>
          <p:cNvPr id="7" name="Title Placeholder 1">
            <a:extLst>
              <a:ext uri="{FF2B5EF4-FFF2-40B4-BE49-F238E27FC236}">
                <a16:creationId xmlns:a16="http://schemas.microsoft.com/office/drawing/2014/main" id="{80B3E9FC-DC5B-475D-B483-C0A647298D65}"/>
              </a:ext>
            </a:extLst>
          </p:cNvPr>
          <p:cNvSpPr>
            <a:spLocks noGrp="1"/>
          </p:cNvSpPr>
          <p:nvPr>
            <p:ph type="title" hasCustomPrompt="1"/>
          </p:nvPr>
        </p:nvSpPr>
        <p:spPr>
          <a:xfrm>
            <a:off x="1" y="1"/>
            <a:ext cx="7306654" cy="564022"/>
          </a:xfrm>
          <a:prstGeom prst="rect">
            <a:avLst/>
          </a:prstGeom>
          <a:solidFill>
            <a:srgbClr val="7F1D13"/>
          </a:solidFill>
        </p:spPr>
        <p:txBody>
          <a:bodyPr vert="horz" lIns="91440" tIns="45720" rIns="91440" bIns="45720" rtlCol="0" anchor="ctr">
            <a:normAutofit/>
          </a:bodyPr>
          <a:lstStyle>
            <a:lvl1pPr>
              <a:defRPr/>
            </a:lvl1pPr>
          </a:lstStyle>
          <a:p>
            <a:r>
              <a:rPr lang="en-US" dirty="0"/>
              <a:t>	Click to edit Master title style</a:t>
            </a:r>
          </a:p>
        </p:txBody>
      </p:sp>
    </p:spTree>
    <p:extLst>
      <p:ext uri="{BB962C8B-B14F-4D97-AF65-F5344CB8AC3E}">
        <p14:creationId xmlns:p14="http://schemas.microsoft.com/office/powerpoint/2010/main" val="1432268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23FD5-9542-4509-97FD-E674EADDF5E6}"/>
              </a:ext>
            </a:extLst>
          </p:cNvPr>
          <p:cNvSpPr>
            <a:spLocks noGrp="1"/>
          </p:cNvSpPr>
          <p:nvPr>
            <p:ph type="ctrTitle"/>
          </p:nvPr>
        </p:nvSpPr>
        <p:spPr>
          <a:xfrm>
            <a:off x="0" y="1791979"/>
            <a:ext cx="12192000" cy="1637021"/>
          </a:xfrm>
          <a:ln>
            <a:solidFill>
              <a:schemeClr val="tx1"/>
            </a:solidFill>
          </a:ln>
        </p:spPr>
        <p:txBody>
          <a:bodyPr anchor="ctr">
            <a:normAutofit/>
          </a:bodyPr>
          <a:lstStyle>
            <a:lvl1pPr algn="ctr">
              <a:defRPr sz="4800" cap="small" baseline="0">
                <a:latin typeface="Baskerville Old Face" panose="02020602080505020303" pitchFamily="18" charset="0"/>
              </a:defRPr>
            </a:lvl1pPr>
          </a:lstStyle>
          <a:p>
            <a:r>
              <a:rPr lang="en-US" dirty="0"/>
              <a:t>Click to edit Master title style</a:t>
            </a:r>
          </a:p>
        </p:txBody>
      </p:sp>
    </p:spTree>
    <p:extLst>
      <p:ext uri="{BB962C8B-B14F-4D97-AF65-F5344CB8AC3E}">
        <p14:creationId xmlns:p14="http://schemas.microsoft.com/office/powerpoint/2010/main" val="81284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8AAD8-5E33-CD2F-7F1C-14E6EC158E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D679C9-A0D3-23E0-E8A7-66645C0A6A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CF8FA4-BFCE-A051-9DBF-BF8253D5DAC8}"/>
              </a:ext>
            </a:extLst>
          </p:cNvPr>
          <p:cNvSpPr>
            <a:spLocks noGrp="1"/>
          </p:cNvSpPr>
          <p:nvPr>
            <p:ph type="dt" sz="half" idx="10"/>
          </p:nvPr>
        </p:nvSpPr>
        <p:spPr/>
        <p:txBody>
          <a:bodyPr/>
          <a:lstStyle/>
          <a:p>
            <a:fld id="{AA70F276-1833-4A75-9C1D-A56E2295A68D}" type="datetimeFigureOut">
              <a:rPr lang="en-US" smtClean="0"/>
              <a:t>01/23/2024</a:t>
            </a:fld>
            <a:endParaRPr lang="en-US"/>
          </a:p>
        </p:txBody>
      </p:sp>
      <p:sp>
        <p:nvSpPr>
          <p:cNvPr id="5" name="Footer Placeholder 4">
            <a:extLst>
              <a:ext uri="{FF2B5EF4-FFF2-40B4-BE49-F238E27FC236}">
                <a16:creationId xmlns:a16="http://schemas.microsoft.com/office/drawing/2014/main" id="{A2BA4D74-9416-6BBF-FCB6-EE81F66AFE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7B813E-24C0-FB0B-95E3-48B74EB30F98}"/>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908274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61277-2B8D-E617-653B-FA94DDD42F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6A5AD4-22D8-5310-570B-EA2B33E67B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E8ABCA-9939-BF05-DD29-19C4CF2437AC}"/>
              </a:ext>
            </a:extLst>
          </p:cNvPr>
          <p:cNvSpPr>
            <a:spLocks noGrp="1"/>
          </p:cNvSpPr>
          <p:nvPr>
            <p:ph type="dt" sz="half" idx="10"/>
          </p:nvPr>
        </p:nvSpPr>
        <p:spPr/>
        <p:txBody>
          <a:bodyPr/>
          <a:lstStyle/>
          <a:p>
            <a:fld id="{AA70F276-1833-4A75-9C1D-A56E2295A68D}" type="datetimeFigureOut">
              <a:rPr lang="en-US" smtClean="0"/>
              <a:t>01/23/2024</a:t>
            </a:fld>
            <a:endParaRPr lang="en-US"/>
          </a:p>
        </p:txBody>
      </p:sp>
      <p:sp>
        <p:nvSpPr>
          <p:cNvPr id="5" name="Footer Placeholder 4">
            <a:extLst>
              <a:ext uri="{FF2B5EF4-FFF2-40B4-BE49-F238E27FC236}">
                <a16:creationId xmlns:a16="http://schemas.microsoft.com/office/drawing/2014/main" id="{23DF774F-279B-C205-BB74-192418FBAE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06BACD-D407-4AAE-9CF4-08D772D9F8E5}"/>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470955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33F51-20F7-97F5-B914-F744633E63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7F9231-1164-EE83-4144-1082FE485D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95EC2B-1E7E-D028-C144-54D4FFD9F1A2}"/>
              </a:ext>
            </a:extLst>
          </p:cNvPr>
          <p:cNvSpPr>
            <a:spLocks noGrp="1"/>
          </p:cNvSpPr>
          <p:nvPr>
            <p:ph type="dt" sz="half" idx="10"/>
          </p:nvPr>
        </p:nvSpPr>
        <p:spPr/>
        <p:txBody>
          <a:bodyPr/>
          <a:lstStyle/>
          <a:p>
            <a:fld id="{AA70F276-1833-4A75-9C1D-A56E2295A68D}" type="datetimeFigureOut">
              <a:rPr lang="en-US" smtClean="0"/>
              <a:t>01/23/2024</a:t>
            </a:fld>
            <a:endParaRPr lang="en-US"/>
          </a:p>
        </p:txBody>
      </p:sp>
      <p:sp>
        <p:nvSpPr>
          <p:cNvPr id="5" name="Footer Placeholder 4">
            <a:extLst>
              <a:ext uri="{FF2B5EF4-FFF2-40B4-BE49-F238E27FC236}">
                <a16:creationId xmlns:a16="http://schemas.microsoft.com/office/drawing/2014/main" id="{7A201B23-4227-AF44-FA1B-BD77EAC0BD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EA0CAF-1DC7-F1EE-6BF9-E4D66664DEB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623707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4A02F-BC54-5CDB-EFE0-984CC88DE1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645FCF-2C70-C7EE-CDFA-74090436D9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38E630-FC13-B217-6E05-BF1F22642A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0E31D9-E896-2AFA-D87C-6130EF636372}"/>
              </a:ext>
            </a:extLst>
          </p:cNvPr>
          <p:cNvSpPr>
            <a:spLocks noGrp="1"/>
          </p:cNvSpPr>
          <p:nvPr>
            <p:ph type="dt" sz="half" idx="10"/>
          </p:nvPr>
        </p:nvSpPr>
        <p:spPr/>
        <p:txBody>
          <a:bodyPr/>
          <a:lstStyle/>
          <a:p>
            <a:fld id="{AA70F276-1833-4A75-9C1D-A56E2295A68D}" type="datetimeFigureOut">
              <a:rPr lang="en-US" smtClean="0"/>
              <a:t>01/23/2024</a:t>
            </a:fld>
            <a:endParaRPr lang="en-US"/>
          </a:p>
        </p:txBody>
      </p:sp>
      <p:sp>
        <p:nvSpPr>
          <p:cNvPr id="6" name="Footer Placeholder 5">
            <a:extLst>
              <a:ext uri="{FF2B5EF4-FFF2-40B4-BE49-F238E27FC236}">
                <a16:creationId xmlns:a16="http://schemas.microsoft.com/office/drawing/2014/main" id="{170A81E7-C628-9C47-ED06-0E5AD77D6F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76C662-E40D-0D0B-C0C0-00AE3C08F06F}"/>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7420539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0F2A6-3B14-0ECA-C347-99E99A7B6A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990E44-B2A6-C97E-E8DC-055295C425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4C96DB-1FB9-8D3E-9FA7-9A8FA36F02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6992A4-1957-7E93-E801-63962FCD2F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5CEA51-C3EB-56AE-B45F-73FA80A52C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263DFE-0014-860C-4AD7-5C43593952F9}"/>
              </a:ext>
            </a:extLst>
          </p:cNvPr>
          <p:cNvSpPr>
            <a:spLocks noGrp="1"/>
          </p:cNvSpPr>
          <p:nvPr>
            <p:ph type="dt" sz="half" idx="10"/>
          </p:nvPr>
        </p:nvSpPr>
        <p:spPr/>
        <p:txBody>
          <a:bodyPr/>
          <a:lstStyle/>
          <a:p>
            <a:fld id="{AA70F276-1833-4A75-9C1D-A56E2295A68D}" type="datetimeFigureOut">
              <a:rPr lang="en-US" smtClean="0"/>
              <a:t>01/23/2024</a:t>
            </a:fld>
            <a:endParaRPr lang="en-US"/>
          </a:p>
        </p:txBody>
      </p:sp>
      <p:sp>
        <p:nvSpPr>
          <p:cNvPr id="8" name="Footer Placeholder 7">
            <a:extLst>
              <a:ext uri="{FF2B5EF4-FFF2-40B4-BE49-F238E27FC236}">
                <a16:creationId xmlns:a16="http://schemas.microsoft.com/office/drawing/2014/main" id="{CE699C5A-B36B-8E44-6008-4A24532BB1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6C6751-DBE5-E1FF-FCB7-ECCE4E7B9DA7}"/>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505310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12192000" cy="1105456"/>
          </a:xfrm>
          <a:noFill/>
        </p:spPr>
        <p:txBody>
          <a:bodyPr/>
          <a:lstStyle>
            <a:lvl1pPr algn="ctr">
              <a:defRPr>
                <a:solidFill>
                  <a:srgbClr val="7F1D13"/>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99827D9-D3BC-423F-AFAD-1EFBDC6CE76F}" type="datetime1">
              <a:rPr lang="en-US" smtClean="0"/>
              <a:t>01/23/2024</a:t>
            </a:fld>
            <a:endParaRPr lang="en-US" dirty="0"/>
          </a:p>
        </p:txBody>
      </p:sp>
      <p:sp>
        <p:nvSpPr>
          <p:cNvPr id="5" name="Footer Placeholder 4"/>
          <p:cNvSpPr>
            <a:spLocks noGrp="1"/>
          </p:cNvSpPr>
          <p:nvPr>
            <p:ph type="ftr" sz="quarter" idx="11"/>
          </p:nvPr>
        </p:nvSpPr>
        <p:spPr/>
        <p:txBody>
          <a:bodyPr/>
          <a:lstStyle/>
          <a:p>
            <a:r>
              <a:rPr lang="en-US"/>
              <a:t>Report of Regulation Review Work Group – November 15, 2022</a:t>
            </a:r>
            <a:endParaRPr lang="en-US" dirty="0"/>
          </a:p>
        </p:txBody>
      </p:sp>
      <p:sp>
        <p:nvSpPr>
          <p:cNvPr id="6" name="Slide Number Placeholder 5"/>
          <p:cNvSpPr>
            <a:spLocks noGrp="1"/>
          </p:cNvSpPr>
          <p:nvPr>
            <p:ph type="sldNum" sz="quarter" idx="12"/>
          </p:nvPr>
        </p:nvSpPr>
        <p:spPr/>
        <p:txBody>
          <a:bodyPr/>
          <a:lstStyle/>
          <a:p>
            <a:fld id="{596BA77D-E0F3-4B80-A65E-88527CDE7779}" type="slidenum">
              <a:rPr lang="en-US" smtClean="0"/>
              <a:t>‹#›</a:t>
            </a:fld>
            <a:endParaRPr lang="en-US"/>
          </a:p>
        </p:txBody>
      </p:sp>
      <p:pic>
        <p:nvPicPr>
          <p:cNvPr id="7" name="Picture 6">
            <a:extLst>
              <a:ext uri="{FF2B5EF4-FFF2-40B4-BE49-F238E27FC236}">
                <a16:creationId xmlns:a16="http://schemas.microsoft.com/office/drawing/2014/main" id="{0DECDE64-924F-6642-D9FE-14964F7B760B}"/>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83616" y="6317486"/>
            <a:ext cx="1070430" cy="540514"/>
          </a:xfrm>
          <a:prstGeom prst="rect">
            <a:avLst/>
          </a:prstGeom>
        </p:spPr>
      </p:pic>
    </p:spTree>
    <p:extLst>
      <p:ext uri="{BB962C8B-B14F-4D97-AF65-F5344CB8AC3E}">
        <p14:creationId xmlns:p14="http://schemas.microsoft.com/office/powerpoint/2010/main" val="41118331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F5EEE-8F7F-AB75-DF38-F4CCF46BC6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557274-16A3-FD0A-B1D5-6EAFDE6A2D95}"/>
              </a:ext>
            </a:extLst>
          </p:cNvPr>
          <p:cNvSpPr>
            <a:spLocks noGrp="1"/>
          </p:cNvSpPr>
          <p:nvPr>
            <p:ph type="dt" sz="half" idx="10"/>
          </p:nvPr>
        </p:nvSpPr>
        <p:spPr/>
        <p:txBody>
          <a:bodyPr/>
          <a:lstStyle/>
          <a:p>
            <a:fld id="{AA70F276-1833-4A75-9C1D-A56E2295A68D}" type="datetimeFigureOut">
              <a:rPr lang="en-US" smtClean="0"/>
              <a:t>01/23/2024</a:t>
            </a:fld>
            <a:endParaRPr lang="en-US"/>
          </a:p>
        </p:txBody>
      </p:sp>
      <p:sp>
        <p:nvSpPr>
          <p:cNvPr id="4" name="Footer Placeholder 3">
            <a:extLst>
              <a:ext uri="{FF2B5EF4-FFF2-40B4-BE49-F238E27FC236}">
                <a16:creationId xmlns:a16="http://schemas.microsoft.com/office/drawing/2014/main" id="{53DE0251-B960-FB7C-1831-4C2AB771A9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66E457-EF89-8EC6-A1FE-380D3AFF2BE8}"/>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738963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BF24DB-7B2D-AC9D-6C05-A8ECFBA2E27B}"/>
              </a:ext>
            </a:extLst>
          </p:cNvPr>
          <p:cNvSpPr>
            <a:spLocks noGrp="1"/>
          </p:cNvSpPr>
          <p:nvPr>
            <p:ph type="dt" sz="half" idx="10"/>
          </p:nvPr>
        </p:nvSpPr>
        <p:spPr/>
        <p:txBody>
          <a:bodyPr/>
          <a:lstStyle/>
          <a:p>
            <a:fld id="{AA70F276-1833-4A75-9C1D-A56E2295A68D}" type="datetimeFigureOut">
              <a:rPr lang="en-US" smtClean="0"/>
              <a:t>01/23/2024</a:t>
            </a:fld>
            <a:endParaRPr lang="en-US"/>
          </a:p>
        </p:txBody>
      </p:sp>
      <p:sp>
        <p:nvSpPr>
          <p:cNvPr id="3" name="Footer Placeholder 2">
            <a:extLst>
              <a:ext uri="{FF2B5EF4-FFF2-40B4-BE49-F238E27FC236}">
                <a16:creationId xmlns:a16="http://schemas.microsoft.com/office/drawing/2014/main" id="{45D1C4BC-2888-FD70-13AC-052942941B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6DD081-FC1E-56C9-414C-350CB3B42135}"/>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6288009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49220-F72E-89CA-4662-B54FAAAAB6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2ED804-7B81-1388-82BD-91DCFACBD4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EF68BC-7A4D-20EC-4068-B8C625CC1E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B26E2F-FC4B-0D90-228A-3969761A3869}"/>
              </a:ext>
            </a:extLst>
          </p:cNvPr>
          <p:cNvSpPr>
            <a:spLocks noGrp="1"/>
          </p:cNvSpPr>
          <p:nvPr>
            <p:ph type="dt" sz="half" idx="10"/>
          </p:nvPr>
        </p:nvSpPr>
        <p:spPr/>
        <p:txBody>
          <a:bodyPr/>
          <a:lstStyle/>
          <a:p>
            <a:fld id="{AA70F276-1833-4A75-9C1D-A56E2295A68D}" type="datetimeFigureOut">
              <a:rPr lang="en-US" smtClean="0"/>
              <a:t>01/23/2024</a:t>
            </a:fld>
            <a:endParaRPr lang="en-US"/>
          </a:p>
        </p:txBody>
      </p:sp>
      <p:sp>
        <p:nvSpPr>
          <p:cNvPr id="6" name="Footer Placeholder 5">
            <a:extLst>
              <a:ext uri="{FF2B5EF4-FFF2-40B4-BE49-F238E27FC236}">
                <a16:creationId xmlns:a16="http://schemas.microsoft.com/office/drawing/2014/main" id="{05EF02B9-7882-013A-5EA4-98646DF964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4E9A97-C96C-A48C-FB84-BECD55E318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42033215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E958-8772-C3D3-FC4F-AC0A02A860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55BB2B-7E2C-9B7F-5E96-8B75EC3B63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F99AC1-BD39-9C6A-D6CF-A75B0A89FA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6B97E9-3688-64B0-AF6E-36474C4E69B1}"/>
              </a:ext>
            </a:extLst>
          </p:cNvPr>
          <p:cNvSpPr>
            <a:spLocks noGrp="1"/>
          </p:cNvSpPr>
          <p:nvPr>
            <p:ph type="dt" sz="half" idx="10"/>
          </p:nvPr>
        </p:nvSpPr>
        <p:spPr/>
        <p:txBody>
          <a:bodyPr/>
          <a:lstStyle/>
          <a:p>
            <a:fld id="{AA70F276-1833-4A75-9C1D-A56E2295A68D}" type="datetimeFigureOut">
              <a:rPr lang="en-US" smtClean="0"/>
              <a:t>01/23/2024</a:t>
            </a:fld>
            <a:endParaRPr lang="en-US"/>
          </a:p>
        </p:txBody>
      </p:sp>
      <p:sp>
        <p:nvSpPr>
          <p:cNvPr id="6" name="Footer Placeholder 5">
            <a:extLst>
              <a:ext uri="{FF2B5EF4-FFF2-40B4-BE49-F238E27FC236}">
                <a16:creationId xmlns:a16="http://schemas.microsoft.com/office/drawing/2014/main" id="{6E5546F8-FDFF-B96E-5655-9E6B814E52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0863E7-5B26-65B3-B223-7DCE0760AE10}"/>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0063621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A35B8-F23A-D1F3-E860-B5A474779D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8D3ECA-2E46-75A4-A92C-9182A12B47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BF0A74-C7B7-1534-4B2C-7004250AD691}"/>
              </a:ext>
            </a:extLst>
          </p:cNvPr>
          <p:cNvSpPr>
            <a:spLocks noGrp="1"/>
          </p:cNvSpPr>
          <p:nvPr>
            <p:ph type="dt" sz="half" idx="10"/>
          </p:nvPr>
        </p:nvSpPr>
        <p:spPr/>
        <p:txBody>
          <a:bodyPr/>
          <a:lstStyle/>
          <a:p>
            <a:fld id="{AA70F276-1833-4A75-9C1D-A56E2295A68D}" type="datetimeFigureOut">
              <a:rPr lang="en-US" smtClean="0"/>
              <a:t>01/23/2024</a:t>
            </a:fld>
            <a:endParaRPr lang="en-US"/>
          </a:p>
        </p:txBody>
      </p:sp>
      <p:sp>
        <p:nvSpPr>
          <p:cNvPr id="5" name="Footer Placeholder 4">
            <a:extLst>
              <a:ext uri="{FF2B5EF4-FFF2-40B4-BE49-F238E27FC236}">
                <a16:creationId xmlns:a16="http://schemas.microsoft.com/office/drawing/2014/main" id="{AB24F9C6-99E6-2EA3-B2A1-7E77091A04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5BBFBB-90D5-AD0D-5667-1B7A5B72F53E}"/>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46873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D718F3-DD9A-900E-2D7B-B5D173AAB5F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EE783C-7B29-5288-4113-F63551D22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E2A974-7067-1ADC-7959-51BDA78130D6}"/>
              </a:ext>
            </a:extLst>
          </p:cNvPr>
          <p:cNvSpPr>
            <a:spLocks noGrp="1"/>
          </p:cNvSpPr>
          <p:nvPr>
            <p:ph type="dt" sz="half" idx="10"/>
          </p:nvPr>
        </p:nvSpPr>
        <p:spPr/>
        <p:txBody>
          <a:bodyPr/>
          <a:lstStyle/>
          <a:p>
            <a:fld id="{AA70F276-1833-4A75-9C1D-A56E2295A68D}" type="datetimeFigureOut">
              <a:rPr lang="en-US" smtClean="0"/>
              <a:t>01/23/2024</a:t>
            </a:fld>
            <a:endParaRPr lang="en-US"/>
          </a:p>
        </p:txBody>
      </p:sp>
      <p:sp>
        <p:nvSpPr>
          <p:cNvPr id="5" name="Footer Placeholder 4">
            <a:extLst>
              <a:ext uri="{FF2B5EF4-FFF2-40B4-BE49-F238E27FC236}">
                <a16:creationId xmlns:a16="http://schemas.microsoft.com/office/drawing/2014/main" id="{46B9D0CD-DEFF-DA4F-B9BF-5E55A672E3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2F3819-BC77-BA04-184C-7F3AB72978A8}"/>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339620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332E9A-4FAB-4121-9AA5-3623D995D4A5}" type="datetime1">
              <a:rPr lang="en-US" smtClean="0"/>
              <a:t>01/23/2024</a:t>
            </a:fld>
            <a:endParaRPr lang="en-US" dirty="0"/>
          </a:p>
        </p:txBody>
      </p:sp>
      <p:sp>
        <p:nvSpPr>
          <p:cNvPr id="5" name="Footer Placeholder 4"/>
          <p:cNvSpPr>
            <a:spLocks noGrp="1"/>
          </p:cNvSpPr>
          <p:nvPr>
            <p:ph type="ftr" sz="quarter" idx="11"/>
          </p:nvPr>
        </p:nvSpPr>
        <p:spPr/>
        <p:txBody>
          <a:bodyPr/>
          <a:lstStyle/>
          <a:p>
            <a:r>
              <a:rPr lang="en-US"/>
              <a:t>Report of Regulation Review Work Group – November 15, 2022</a:t>
            </a:r>
            <a:endParaRPr lang="en-US" dirty="0"/>
          </a:p>
        </p:txBody>
      </p:sp>
      <p:sp>
        <p:nvSpPr>
          <p:cNvPr id="6" name="Slide Number Placeholder 5"/>
          <p:cNvSpPr>
            <a:spLocks noGrp="1"/>
          </p:cNvSpPr>
          <p:nvPr>
            <p:ph type="sldNum" sz="quarter" idx="12"/>
          </p:nvPr>
        </p:nvSpPr>
        <p:spPr/>
        <p:txBody>
          <a:bodyPr/>
          <a:lstStyle/>
          <a:p>
            <a:fld id="{596BA77D-E0F3-4B80-A65E-88527CDE7779}" type="slidenum">
              <a:rPr lang="en-US" smtClean="0"/>
              <a:pPr/>
              <a:t>‹#›</a:t>
            </a:fld>
            <a:endParaRPr lang="en-US" dirty="0"/>
          </a:p>
        </p:txBody>
      </p:sp>
    </p:spTree>
    <p:extLst>
      <p:ext uri="{BB962C8B-B14F-4D97-AF65-F5344CB8AC3E}">
        <p14:creationId xmlns:p14="http://schemas.microsoft.com/office/powerpoint/2010/main" val="3320229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AE802E-68BB-48E5-B5D1-40B6E7D0FD64}" type="datetime1">
              <a:rPr lang="en-US" smtClean="0"/>
              <a:t>01/23/2024</a:t>
            </a:fld>
            <a:endParaRPr lang="en-US"/>
          </a:p>
        </p:txBody>
      </p:sp>
      <p:sp>
        <p:nvSpPr>
          <p:cNvPr id="6" name="Footer Placeholder 5"/>
          <p:cNvSpPr>
            <a:spLocks noGrp="1"/>
          </p:cNvSpPr>
          <p:nvPr>
            <p:ph type="ftr" sz="quarter" idx="11"/>
          </p:nvPr>
        </p:nvSpPr>
        <p:spPr/>
        <p:txBody>
          <a:bodyPr/>
          <a:lstStyle/>
          <a:p>
            <a:r>
              <a:rPr lang="en-US"/>
              <a:t>Report of Regulation Review Work Group – November 15, 2022</a:t>
            </a:r>
            <a:endParaRPr lang="en-US" dirty="0"/>
          </a:p>
        </p:txBody>
      </p:sp>
      <p:sp>
        <p:nvSpPr>
          <p:cNvPr id="7" name="Slide Number Placeholder 6"/>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315975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4CDFD4-77A7-4C3D-9C45-D3DF556296CB}" type="datetime1">
              <a:rPr lang="en-US" smtClean="0"/>
              <a:t>01/23/2024</a:t>
            </a:fld>
            <a:endParaRPr lang="en-US" dirty="0"/>
          </a:p>
        </p:txBody>
      </p:sp>
      <p:sp>
        <p:nvSpPr>
          <p:cNvPr id="8" name="Footer Placeholder 7"/>
          <p:cNvSpPr>
            <a:spLocks noGrp="1"/>
          </p:cNvSpPr>
          <p:nvPr>
            <p:ph type="ftr" sz="quarter" idx="11"/>
          </p:nvPr>
        </p:nvSpPr>
        <p:spPr/>
        <p:txBody>
          <a:bodyPr/>
          <a:lstStyle/>
          <a:p>
            <a:r>
              <a:rPr lang="en-US"/>
              <a:t>Report of Regulation Review Work Group – November 15, 2022</a:t>
            </a:r>
            <a:endParaRPr lang="en-US" dirty="0"/>
          </a:p>
        </p:txBody>
      </p:sp>
      <p:sp>
        <p:nvSpPr>
          <p:cNvPr id="9" name="Slide Number Placeholder 8"/>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3494562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5A30C8-2ABE-4605-84CA-5B6D2345E85C}" type="datetime1">
              <a:rPr lang="en-US" smtClean="0"/>
              <a:t>01/23/2024</a:t>
            </a:fld>
            <a:endParaRPr lang="en-US" dirty="0"/>
          </a:p>
        </p:txBody>
      </p:sp>
      <p:sp>
        <p:nvSpPr>
          <p:cNvPr id="4" name="Footer Placeholder 3"/>
          <p:cNvSpPr>
            <a:spLocks noGrp="1"/>
          </p:cNvSpPr>
          <p:nvPr>
            <p:ph type="ftr" sz="quarter" idx="11"/>
          </p:nvPr>
        </p:nvSpPr>
        <p:spPr/>
        <p:txBody>
          <a:bodyPr/>
          <a:lstStyle/>
          <a:p>
            <a:r>
              <a:rPr lang="en-US"/>
              <a:t>Report of Regulation Review Work Group – November 15, 2022</a:t>
            </a:r>
            <a:endParaRPr lang="en-US" dirty="0"/>
          </a:p>
        </p:txBody>
      </p:sp>
      <p:sp>
        <p:nvSpPr>
          <p:cNvPr id="5" name="Slide Number Placeholder 4"/>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3562654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AC3ADD-2DE8-4FD8-B441-205C4081B068}" type="datetime1">
              <a:rPr lang="en-US" smtClean="0"/>
              <a:t>01/23/2024</a:t>
            </a:fld>
            <a:endParaRPr lang="en-US" dirty="0"/>
          </a:p>
        </p:txBody>
      </p:sp>
      <p:sp>
        <p:nvSpPr>
          <p:cNvPr id="3" name="Footer Placeholder 2"/>
          <p:cNvSpPr>
            <a:spLocks noGrp="1"/>
          </p:cNvSpPr>
          <p:nvPr>
            <p:ph type="ftr" sz="quarter" idx="11"/>
          </p:nvPr>
        </p:nvSpPr>
        <p:spPr/>
        <p:txBody>
          <a:bodyPr/>
          <a:lstStyle/>
          <a:p>
            <a:r>
              <a:rPr lang="en-US"/>
              <a:t>Report of Regulation Review Work Group – November 15, 2022</a:t>
            </a:r>
            <a:endParaRPr lang="en-US" dirty="0"/>
          </a:p>
        </p:txBody>
      </p:sp>
      <p:sp>
        <p:nvSpPr>
          <p:cNvPr id="4" name="Slide Number Placeholder 3"/>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265428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636CF4-C357-4863-86BA-7CA27549BD87}" type="datetime1">
              <a:rPr lang="en-US" smtClean="0"/>
              <a:t>01/23/2024</a:t>
            </a:fld>
            <a:endParaRPr lang="en-US" dirty="0"/>
          </a:p>
        </p:txBody>
      </p:sp>
      <p:sp>
        <p:nvSpPr>
          <p:cNvPr id="6" name="Footer Placeholder 5"/>
          <p:cNvSpPr>
            <a:spLocks noGrp="1"/>
          </p:cNvSpPr>
          <p:nvPr>
            <p:ph type="ftr" sz="quarter" idx="11"/>
          </p:nvPr>
        </p:nvSpPr>
        <p:spPr/>
        <p:txBody>
          <a:bodyPr/>
          <a:lstStyle/>
          <a:p>
            <a:r>
              <a:rPr lang="en-US"/>
              <a:t>Report of Regulation Review Work Group – November 15, 2022</a:t>
            </a:r>
            <a:endParaRPr lang="en-US" dirty="0"/>
          </a:p>
        </p:txBody>
      </p:sp>
      <p:sp>
        <p:nvSpPr>
          <p:cNvPr id="7" name="Slide Number Placeholder 6"/>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4174820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838007-BD1E-4DA1-9EF5-73BCF4110193}" type="datetime1">
              <a:rPr lang="en-US" smtClean="0"/>
              <a:t>01/23/2024</a:t>
            </a:fld>
            <a:endParaRPr lang="en-US" dirty="0"/>
          </a:p>
        </p:txBody>
      </p:sp>
      <p:sp>
        <p:nvSpPr>
          <p:cNvPr id="6" name="Footer Placeholder 5"/>
          <p:cNvSpPr>
            <a:spLocks noGrp="1"/>
          </p:cNvSpPr>
          <p:nvPr>
            <p:ph type="ftr" sz="quarter" idx="11"/>
          </p:nvPr>
        </p:nvSpPr>
        <p:spPr/>
        <p:txBody>
          <a:bodyPr/>
          <a:lstStyle/>
          <a:p>
            <a:r>
              <a:rPr lang="en-US"/>
              <a:t>Report of Regulation Review Work Group – November 15, 2022</a:t>
            </a:r>
            <a:endParaRPr lang="en-US" dirty="0"/>
          </a:p>
        </p:txBody>
      </p:sp>
      <p:sp>
        <p:nvSpPr>
          <p:cNvPr id="7" name="Slide Number Placeholder 6"/>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815301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8ED8E6-712D-42AB-AB30-06194F6D6301}" type="datetime1">
              <a:rPr lang="en-US" smtClean="0"/>
              <a:t>01/23/2024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Report of Regulation Review Work Group – November 15, 2022</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5E60CA-FCEF-459B-81A7-E5180B405687}" type="slidenum">
              <a:rPr lang="en-US" smtClean="0"/>
              <a:pPr/>
              <a:t>‹#›</a:t>
            </a:fld>
            <a:endParaRPr lang="en-US" dirty="0"/>
          </a:p>
        </p:txBody>
      </p:sp>
      <p:pic>
        <p:nvPicPr>
          <p:cNvPr id="8" name="Picture 7">
            <a:extLst>
              <a:ext uri="{FF2B5EF4-FFF2-40B4-BE49-F238E27FC236}">
                <a16:creationId xmlns:a16="http://schemas.microsoft.com/office/drawing/2014/main" id="{10254F44-4E7C-0A12-8E62-B4F28E322278}"/>
              </a:ext>
            </a:extLst>
          </p:cNvPr>
          <p:cNvPicPr>
            <a:picLocks noChangeAspect="1"/>
          </p:cNvPicPr>
          <p:nvPr userDrawn="1"/>
        </p:nvPicPr>
        <p:blipFill>
          <a:blip r:embed="rId16">
            <a:extLst>
              <a:ext uri="{BEBA8EAE-BF5A-486C-A8C5-ECC9F3942E4B}">
                <a14:imgProps xmlns:a14="http://schemas.microsoft.com/office/drawing/2010/main">
                  <a14:imgLayer r:embed="rId17">
                    <a14:imgEffect>
                      <a14:saturation sat="42000"/>
                    </a14:imgEffect>
                  </a14:imgLayer>
                </a14:imgProps>
              </a:ext>
            </a:extLst>
          </a:blip>
          <a:stretch>
            <a:fillRect/>
          </a:stretch>
        </p:blipFill>
        <p:spPr>
          <a:xfrm>
            <a:off x="83616" y="6317486"/>
            <a:ext cx="1070430" cy="540514"/>
          </a:xfrm>
          <a:prstGeom prst="rect">
            <a:avLst/>
          </a:prstGeom>
        </p:spPr>
      </p:pic>
    </p:spTree>
    <p:extLst>
      <p:ext uri="{BB962C8B-B14F-4D97-AF65-F5344CB8AC3E}">
        <p14:creationId xmlns:p14="http://schemas.microsoft.com/office/powerpoint/2010/main" val="219209620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7" r:id="rId12"/>
    <p:sldLayoutId id="2147483650" r:id="rId13"/>
    <p:sldLayoutId id="2147483688" r:id="rId14"/>
  </p:sldLayoutIdLst>
  <p:hf hdr="0" ftr="0" dt="0"/>
  <p:txStyles>
    <p:titleStyle>
      <a:lvl1pPr algn="ctr" defTabSz="914400" rtl="0" eaLnBrk="1" latinLnBrk="0" hangingPunct="1">
        <a:lnSpc>
          <a:spcPct val="90000"/>
        </a:lnSpc>
        <a:spcBef>
          <a:spcPct val="0"/>
        </a:spcBef>
        <a:buNone/>
        <a:defRPr sz="4400" b="1" kern="1200">
          <a:solidFill>
            <a:srgbClr val="7F1D13"/>
          </a:solidFill>
          <a:latin typeface="+mn-lt"/>
          <a:ea typeface="+mj-ea"/>
          <a:cs typeface="+mj-cs"/>
        </a:defRPr>
      </a:lvl1pPr>
    </p:titleStyle>
    <p:bodyStyle>
      <a:lvl1pPr marL="228600" indent="-228600" algn="l" defTabSz="914400" rtl="0" eaLnBrk="1" latinLnBrk="0" hangingPunct="1">
        <a:lnSpc>
          <a:spcPct val="80000"/>
        </a:lnSpc>
        <a:spcBef>
          <a:spcPts val="18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80000"/>
        </a:lnSpc>
        <a:spcBef>
          <a:spcPts val="18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80000"/>
        </a:lnSpc>
        <a:spcBef>
          <a:spcPts val="18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80000"/>
        </a:lnSpc>
        <a:spcBef>
          <a:spcPts val="18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80000"/>
        </a:lnSpc>
        <a:spcBef>
          <a:spcPts val="18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9FED5E-049F-05D0-6EF3-5F45A73944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590515-942C-5297-398D-69F0F15405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D8B08D-8BFF-E261-6DEE-13670F22EA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70F276-1833-4A75-9C1D-A56E2295A68D}" type="datetimeFigureOut">
              <a:rPr lang="en-US" smtClean="0"/>
              <a:pPr/>
              <a:t>01/23/2024</a:t>
            </a:fld>
            <a:endParaRPr lang="en-US" dirty="0"/>
          </a:p>
        </p:txBody>
      </p:sp>
      <p:sp>
        <p:nvSpPr>
          <p:cNvPr id="5" name="Footer Placeholder 4">
            <a:extLst>
              <a:ext uri="{FF2B5EF4-FFF2-40B4-BE49-F238E27FC236}">
                <a16:creationId xmlns:a16="http://schemas.microsoft.com/office/drawing/2014/main" id="{689C1EA6-912B-73AE-A952-3BB901A78E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FFFFFF"/>
              </a:solidFill>
            </a:endParaRPr>
          </a:p>
        </p:txBody>
      </p:sp>
      <p:sp>
        <p:nvSpPr>
          <p:cNvPr id="6" name="Slide Number Placeholder 5">
            <a:extLst>
              <a:ext uri="{FF2B5EF4-FFF2-40B4-BE49-F238E27FC236}">
                <a16:creationId xmlns:a16="http://schemas.microsoft.com/office/drawing/2014/main" id="{3439E13F-AB97-98A4-E982-AE35A4032D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844951-7827-47D4-8276-7DDE1FA7D85A}" type="slidenum">
              <a:rPr lang="en-US" smtClean="0"/>
              <a:pPr/>
              <a:t>‹#›</a:t>
            </a:fld>
            <a:endParaRPr lang="en-US"/>
          </a:p>
        </p:txBody>
      </p:sp>
    </p:spTree>
    <p:extLst>
      <p:ext uri="{BB962C8B-B14F-4D97-AF65-F5344CB8AC3E}">
        <p14:creationId xmlns:p14="http://schemas.microsoft.com/office/powerpoint/2010/main" val="2256446591"/>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hhecht@mtc.gov" TargetMode="External"/><Relationship Id="rId2" Type="http://schemas.openxmlformats.org/officeDocument/2006/relationships/hyperlink" Target="mailto:bhamer@mtc.gov" TargetMode="Externa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1451D16E-A3B3-4E95-90C2-7891671C8420}"/>
              </a:ext>
            </a:extLst>
          </p:cNvPr>
          <p:cNvSpPr>
            <a:spLocks noGrp="1" noChangeArrowheads="1"/>
          </p:cNvSpPr>
          <p:nvPr>
            <p:ph type="ctrTitle"/>
          </p:nvPr>
        </p:nvSpPr>
        <p:spPr>
          <a:xfrm>
            <a:off x="-5819" y="435404"/>
            <a:ext cx="12192000" cy="1336836"/>
          </a:xfr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path path="circle">
              <a:fillToRect l="50000" t="50000" r="50000" b="50000"/>
            </a:path>
            <a:tileRect/>
          </a:gradFill>
          <a:ln>
            <a:noFill/>
          </a:ln>
        </p:spPr>
        <p:txBody>
          <a:bodyPr>
            <a:normAutofit/>
          </a:bodyPr>
          <a:lstStyle/>
          <a:p>
            <a:r>
              <a:rPr lang="en-US" altLang="en-US" sz="4400" b="1" dirty="0">
                <a:solidFill>
                  <a:schemeClr val="bg1"/>
                </a:solidFill>
                <a:latin typeface="+mn-lt"/>
              </a:rPr>
              <a:t>Model Receipts Sourcing Regulation Review Project</a:t>
            </a:r>
          </a:p>
        </p:txBody>
      </p:sp>
      <p:sp>
        <p:nvSpPr>
          <p:cNvPr id="2" name="TextBox 1">
            <a:extLst>
              <a:ext uri="{FF2B5EF4-FFF2-40B4-BE49-F238E27FC236}">
                <a16:creationId xmlns:a16="http://schemas.microsoft.com/office/drawing/2014/main" id="{66289BBA-320D-45FA-AA58-EDCEF41B5CF7}"/>
              </a:ext>
            </a:extLst>
          </p:cNvPr>
          <p:cNvSpPr txBox="1"/>
          <p:nvPr/>
        </p:nvSpPr>
        <p:spPr>
          <a:xfrm>
            <a:off x="616844" y="2919754"/>
            <a:ext cx="10946673" cy="2769989"/>
          </a:xfrm>
          <a:prstGeom prst="rect">
            <a:avLst/>
          </a:prstGeom>
          <a:noFill/>
        </p:spPr>
        <p:txBody>
          <a:bodyPr wrap="square" rtlCol="0">
            <a:spAutoFit/>
          </a:bodyPr>
          <a:lstStyle/>
          <a:p>
            <a:pPr algn="ctr"/>
            <a:endParaRPr lang="en-US" sz="2400" b="1" dirty="0"/>
          </a:p>
          <a:p>
            <a:pPr algn="ctr"/>
            <a:r>
              <a:rPr lang="en-US" sz="4200" b="1" dirty="0">
                <a:solidFill>
                  <a:srgbClr val="7F1D13"/>
                </a:solidFill>
              </a:rPr>
              <a:t>Work Group meeting</a:t>
            </a:r>
          </a:p>
          <a:p>
            <a:pPr algn="ctr"/>
            <a:r>
              <a:rPr lang="en-US" sz="4200" b="1" dirty="0">
                <a:solidFill>
                  <a:srgbClr val="7F1D13"/>
                </a:solidFill>
              </a:rPr>
              <a:t>January 24, 2024</a:t>
            </a:r>
          </a:p>
          <a:p>
            <a:pPr algn="ctr"/>
            <a:endParaRPr lang="en-US" sz="4200" b="1" dirty="0">
              <a:solidFill>
                <a:srgbClr val="7F1D13"/>
              </a:solidFill>
            </a:endParaRPr>
          </a:p>
          <a:p>
            <a:pPr algn="ctr"/>
            <a:r>
              <a:rPr lang="en-US" sz="2400" b="1" dirty="0">
                <a:solidFill>
                  <a:srgbClr val="7F1D13"/>
                </a:solidFill>
              </a:rPr>
              <a:t>Katie Frank, Chair</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DA6C6-6507-9DAE-58D0-77340ED0F269}"/>
              </a:ext>
            </a:extLst>
          </p:cNvPr>
          <p:cNvSpPr>
            <a:spLocks noGrp="1"/>
          </p:cNvSpPr>
          <p:nvPr>
            <p:ph type="title"/>
          </p:nvPr>
        </p:nvSpPr>
        <p:spPr>
          <a:xfrm>
            <a:off x="0" y="365126"/>
            <a:ext cx="12192000" cy="616685"/>
          </a:xfrm>
        </p:spPr>
        <p:txBody>
          <a:bodyPr>
            <a:normAutofit fontScale="90000"/>
          </a:bodyPr>
          <a:lstStyle/>
          <a:p>
            <a:r>
              <a:rPr lang="en-US" dirty="0"/>
              <a:t>Delivery Approach</a:t>
            </a:r>
          </a:p>
        </p:txBody>
      </p:sp>
      <p:graphicFrame>
        <p:nvGraphicFramePr>
          <p:cNvPr id="5" name="Content Placeholder 4">
            <a:extLst>
              <a:ext uri="{FF2B5EF4-FFF2-40B4-BE49-F238E27FC236}">
                <a16:creationId xmlns:a16="http://schemas.microsoft.com/office/drawing/2014/main" id="{AA465F10-5A9D-7BBC-F541-3F9AED5B44F0}"/>
              </a:ext>
            </a:extLst>
          </p:cNvPr>
          <p:cNvGraphicFramePr>
            <a:graphicFrameLocks noGrp="1"/>
          </p:cNvGraphicFramePr>
          <p:nvPr>
            <p:ph idx="1"/>
            <p:extLst>
              <p:ext uri="{D42A27DB-BD31-4B8C-83A1-F6EECF244321}">
                <p14:modId xmlns:p14="http://schemas.microsoft.com/office/powerpoint/2010/main" val="897693014"/>
              </p:ext>
            </p:extLst>
          </p:nvPr>
        </p:nvGraphicFramePr>
        <p:xfrm>
          <a:off x="663388" y="1244455"/>
          <a:ext cx="10690412" cy="4873316"/>
        </p:xfrm>
        <a:graphic>
          <a:graphicData uri="http://schemas.openxmlformats.org/drawingml/2006/table">
            <a:tbl>
              <a:tblPr firstRow="1" firstCol="1" bandRow="1"/>
              <a:tblGrid>
                <a:gridCol w="5345206">
                  <a:extLst>
                    <a:ext uri="{9D8B030D-6E8A-4147-A177-3AD203B41FA5}">
                      <a16:colId xmlns:a16="http://schemas.microsoft.com/office/drawing/2014/main" val="2001624914"/>
                    </a:ext>
                  </a:extLst>
                </a:gridCol>
                <a:gridCol w="5345206">
                  <a:extLst>
                    <a:ext uri="{9D8B030D-6E8A-4147-A177-3AD203B41FA5}">
                      <a16:colId xmlns:a16="http://schemas.microsoft.com/office/drawing/2014/main" val="256183672"/>
                    </a:ext>
                  </a:extLst>
                </a:gridCol>
              </a:tblGrid>
              <a:tr h="663703">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Pros</a:t>
                      </a:r>
                    </a:p>
                  </a:txBody>
                  <a:tcPr marL="68580" marR="6858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Cons</a:t>
                      </a:r>
                    </a:p>
                  </a:txBody>
                  <a:tcPr marL="68580" marR="6858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220286"/>
                  </a:ext>
                </a:extLst>
              </a:tr>
              <a:tr h="1068454">
                <a:tc>
                  <a:txBody>
                    <a:bodyPr/>
                    <a:lstStyle/>
                    <a:p>
                      <a:pPr marL="0" marR="0" algn="l">
                        <a:lnSpc>
                          <a:spcPct val="100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Reflects where the service is delivered, which is the general approach that the MTC has taken to the sourcing of services.</a:t>
                      </a:r>
                    </a:p>
                  </a:txBody>
                  <a:tcPr marL="68580" marR="6858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Would require a shift by most states in order to achieve uniformity. </a:t>
                      </a:r>
                    </a:p>
                  </a:txBody>
                  <a:tcPr marL="68580" marR="6858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6845026"/>
                  </a:ext>
                </a:extLst>
              </a:tr>
              <a:tr h="928693">
                <a:tc>
                  <a:txBody>
                    <a:bodyPr/>
                    <a:lstStyle/>
                    <a:p>
                      <a:pPr marL="0" marR="0" algn="l">
                        <a:lnSpc>
                          <a:spcPct val="100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Avoids the legal problems identified in Montana and New Mexico decisions.</a:t>
                      </a:r>
                    </a:p>
                  </a:txBody>
                  <a:tcPr marL="68580" marR="6858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Requires many businesses to change their current reporting and record-keeping for taxes. </a:t>
                      </a:r>
                    </a:p>
                  </a:txBody>
                  <a:tcPr marL="68580" marR="6858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1301063"/>
                  </a:ext>
                </a:extLst>
              </a:tr>
              <a:tr h="1068454">
                <a:tc>
                  <a:txBody>
                    <a:bodyPr/>
                    <a:lstStyle/>
                    <a:p>
                      <a:pPr marL="0" marR="0" algn="l">
                        <a:lnSpc>
                          <a:spcPct val="100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Comports with the way that many states source air transportation.</a:t>
                      </a:r>
                    </a:p>
                  </a:txBody>
                  <a:tcPr marL="68580" marR="6858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Does not take into account that length of a trip may be a major component of the service which is provided.</a:t>
                      </a:r>
                    </a:p>
                  </a:txBody>
                  <a:tcPr marL="68580" marR="6858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1229548"/>
                  </a:ext>
                </a:extLst>
              </a:tr>
              <a:tr h="1068454">
                <a:tc>
                  <a:txBody>
                    <a:bodyPr/>
                    <a:lstStyle/>
                    <a:p>
                      <a:pPr marL="0" marR="0" algn="l">
                        <a:lnSpc>
                          <a:spcPct val="100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Reflects the taxpayer’s market in a general sense</a:t>
                      </a:r>
                    </a:p>
                  </a:txBody>
                  <a:tcPr marL="68580" marR="6858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As states begin to transition to a delivery approach, there may be multiple taxation.  </a:t>
                      </a:r>
                    </a:p>
                  </a:txBody>
                  <a:tcPr marL="68580" marR="6858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8378535"/>
                  </a:ext>
                </a:extLst>
              </a:tr>
            </a:tbl>
          </a:graphicData>
        </a:graphic>
      </p:graphicFrame>
      <p:sp>
        <p:nvSpPr>
          <p:cNvPr id="4" name="Slide Number Placeholder 3">
            <a:extLst>
              <a:ext uri="{FF2B5EF4-FFF2-40B4-BE49-F238E27FC236}">
                <a16:creationId xmlns:a16="http://schemas.microsoft.com/office/drawing/2014/main" id="{34877DF8-AB54-8662-7035-D3992C4BECA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8576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EB50C58-4F2B-404B-A71E-F12C26EB5CF4}"/>
              </a:ext>
            </a:extLst>
          </p:cNvPr>
          <p:cNvSpPr>
            <a:spLocks noGrp="1"/>
          </p:cNvSpPr>
          <p:nvPr>
            <p:ph type="title"/>
          </p:nvPr>
        </p:nvSpPr>
        <p:spPr>
          <a:xfrm>
            <a:off x="1115568" y="548640"/>
            <a:ext cx="10168128" cy="1179576"/>
          </a:xfrm>
        </p:spPr>
        <p:txBody>
          <a:bodyPr>
            <a:normAutofit/>
          </a:bodyPr>
          <a:lstStyle/>
          <a:p>
            <a:r>
              <a:rPr lang="en-US" sz="4000" dirty="0"/>
              <a:t>Work Group Deliberations</a:t>
            </a:r>
          </a:p>
        </p:txBody>
      </p:sp>
      <p:sp>
        <p:nvSpPr>
          <p:cNvPr id="15" name="Rectangle 1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39D1CB5-8570-0CF2-2346-0A49B30C6E4F}"/>
              </a:ext>
            </a:extLst>
          </p:cNvPr>
          <p:cNvSpPr>
            <a:spLocks noGrp="1"/>
          </p:cNvSpPr>
          <p:nvPr>
            <p:ph idx="1"/>
          </p:nvPr>
        </p:nvSpPr>
        <p:spPr>
          <a:xfrm>
            <a:off x="1115568" y="2276856"/>
            <a:ext cx="10168128" cy="3900107"/>
          </a:xfrm>
        </p:spPr>
        <p:txBody>
          <a:bodyPr>
            <a:normAutofit/>
          </a:bodyPr>
          <a:lstStyle/>
          <a:p>
            <a:r>
              <a:rPr lang="en-US" dirty="0"/>
              <a:t>Members of the work group divided on whether the current mileage approach was or was not a market-based approach.</a:t>
            </a:r>
          </a:p>
          <a:p>
            <a:r>
              <a:rPr lang="en-US" dirty="0"/>
              <a:t>Some members of the work group suggested that the work group consider a two-factor rule, applying both the mileage approach </a:t>
            </a:r>
            <a:r>
              <a:rPr lang="en-US" i="1" dirty="0"/>
              <a:t>and</a:t>
            </a:r>
            <a:r>
              <a:rPr lang="en-US" dirty="0"/>
              <a:t> the pickup/delivery approach.</a:t>
            </a:r>
          </a:p>
          <a:p>
            <a:r>
              <a:rPr lang="en-US" dirty="0"/>
              <a:t>The work group also discussed whether to retain the special industry rule for trucking companies (mileage) but to exclude from the definition of “trucking company” express companies/package delivery companies such as UPS and similar companies.</a:t>
            </a:r>
          </a:p>
        </p:txBody>
      </p:sp>
      <p:sp>
        <p:nvSpPr>
          <p:cNvPr id="4" name="Slide Number Placeholder 3">
            <a:extLst>
              <a:ext uri="{FF2B5EF4-FFF2-40B4-BE49-F238E27FC236}">
                <a16:creationId xmlns:a16="http://schemas.microsoft.com/office/drawing/2014/main" id="{4D7155FD-13FB-B2EC-72F4-1A6FBE3BDE7D}"/>
              </a:ext>
            </a:extLst>
          </p:cNvPr>
          <p:cNvSpPr>
            <a:spLocks noGrp="1"/>
          </p:cNvSpPr>
          <p:nvPr>
            <p:ph type="sldNum" sz="quarter" idx="12"/>
          </p:nvPr>
        </p:nvSpPr>
        <p:spPr>
          <a:xfrm>
            <a:off x="8540496" y="6356350"/>
            <a:ext cx="2743200"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596BA77D-E0F3-4B80-A65E-88527CDE7779}" type="slidenum">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11</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2789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04715-90AC-3DDC-FD15-018D18C0BCCF}"/>
              </a:ext>
            </a:extLst>
          </p:cNvPr>
          <p:cNvSpPr>
            <a:spLocks noGrp="1"/>
          </p:cNvSpPr>
          <p:nvPr>
            <p:ph type="title"/>
          </p:nvPr>
        </p:nvSpPr>
        <p:spPr>
          <a:xfrm>
            <a:off x="838199" y="365126"/>
            <a:ext cx="10358887" cy="652791"/>
          </a:xfrm>
        </p:spPr>
        <p:txBody>
          <a:bodyPr>
            <a:normAutofit fontScale="90000"/>
          </a:bodyPr>
          <a:lstStyle/>
          <a:p>
            <a:pPr algn="l"/>
            <a:r>
              <a:rPr lang="en-US" dirty="0"/>
              <a:t>Another idea proposed</a:t>
            </a:r>
          </a:p>
        </p:txBody>
      </p:sp>
      <p:sp>
        <p:nvSpPr>
          <p:cNvPr id="3" name="Content Placeholder 2">
            <a:extLst>
              <a:ext uri="{FF2B5EF4-FFF2-40B4-BE49-F238E27FC236}">
                <a16:creationId xmlns:a16="http://schemas.microsoft.com/office/drawing/2014/main" id="{64D339B8-759F-372E-FB5A-181DFCB5D0AF}"/>
              </a:ext>
            </a:extLst>
          </p:cNvPr>
          <p:cNvSpPr>
            <a:spLocks noGrp="1"/>
          </p:cNvSpPr>
          <p:nvPr>
            <p:ph idx="1"/>
          </p:nvPr>
        </p:nvSpPr>
        <p:spPr>
          <a:xfrm>
            <a:off x="1319063" y="1237006"/>
            <a:ext cx="8479767" cy="4900254"/>
          </a:xfrm>
        </p:spPr>
        <p:txBody>
          <a:bodyPr/>
          <a:lstStyle/>
          <a:p>
            <a:pPr marL="0" indent="0">
              <a:buNone/>
            </a:pPr>
            <a:r>
              <a:rPr lang="en-US" dirty="0"/>
              <a:t>During the course of these discussions, an alternative idea was suggested - </a:t>
            </a:r>
          </a:p>
          <a:p>
            <a:pPr marL="0" indent="0">
              <a:buNone/>
            </a:pPr>
            <a:r>
              <a:rPr lang="en-US" dirty="0"/>
              <a:t>  </a:t>
            </a:r>
          </a:p>
          <a:p>
            <a:pPr marL="0" indent="0">
              <a:buNone/>
            </a:pPr>
            <a:endParaRPr lang="en-US" dirty="0"/>
          </a:p>
          <a:p>
            <a:pPr marL="0" indent="0">
              <a:buNone/>
            </a:pPr>
            <a:r>
              <a:rPr lang="en-US" dirty="0"/>
              <a:t>Authorize trucking companies to elect whether to apply the mileage approach </a:t>
            </a:r>
            <a:r>
              <a:rPr lang="en-US" i="1" dirty="0"/>
              <a:t>or</a:t>
            </a:r>
            <a:r>
              <a:rPr lang="en-US" dirty="0"/>
              <a:t> the pickup/delivery approach </a:t>
            </a:r>
          </a:p>
          <a:p>
            <a:pPr marL="0" indent="0">
              <a:buNone/>
            </a:pPr>
            <a:r>
              <a:rPr lang="en-US" dirty="0"/>
              <a:t>				BUT</a:t>
            </a:r>
          </a:p>
          <a:p>
            <a:pPr marL="0" indent="0">
              <a:buNone/>
            </a:pPr>
            <a:r>
              <a:rPr lang="en-US" dirty="0"/>
              <a:t>Require each company to apply that election in </a:t>
            </a:r>
            <a:r>
              <a:rPr lang="en-US" i="1" dirty="0"/>
              <a:t>all</a:t>
            </a:r>
            <a:r>
              <a:rPr lang="en-US" dirty="0"/>
              <a:t> states in which it operates. </a:t>
            </a:r>
          </a:p>
        </p:txBody>
      </p:sp>
      <p:sp>
        <p:nvSpPr>
          <p:cNvPr id="4" name="Slide Number Placeholder 3">
            <a:extLst>
              <a:ext uri="{FF2B5EF4-FFF2-40B4-BE49-F238E27FC236}">
                <a16:creationId xmlns:a16="http://schemas.microsoft.com/office/drawing/2014/main" id="{2C901E56-8868-C8FD-BBAF-69A9F7DB6A7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rrow: Down 4">
            <a:extLst>
              <a:ext uri="{FF2B5EF4-FFF2-40B4-BE49-F238E27FC236}">
                <a16:creationId xmlns:a16="http://schemas.microsoft.com/office/drawing/2014/main" id="{ACF23185-907E-20DB-0EE8-5E081BF20505}"/>
              </a:ext>
            </a:extLst>
          </p:cNvPr>
          <p:cNvSpPr/>
          <p:nvPr/>
        </p:nvSpPr>
        <p:spPr>
          <a:xfrm>
            <a:off x="5316631" y="2119926"/>
            <a:ext cx="484632" cy="978408"/>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3294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ADE82-1E01-9BE9-F032-BCE3CF1D4129}"/>
              </a:ext>
            </a:extLst>
          </p:cNvPr>
          <p:cNvSpPr>
            <a:spLocks noGrp="1"/>
          </p:cNvSpPr>
          <p:nvPr>
            <p:ph type="title"/>
          </p:nvPr>
        </p:nvSpPr>
        <p:spPr>
          <a:xfrm>
            <a:off x="0" y="365126"/>
            <a:ext cx="12192000" cy="566527"/>
          </a:xfrm>
        </p:spPr>
        <p:txBody>
          <a:bodyPr>
            <a:normAutofit fontScale="90000"/>
          </a:bodyPr>
          <a:lstStyle/>
          <a:p>
            <a:r>
              <a:rPr lang="en-US" dirty="0"/>
              <a:t>Work group Deliberations</a:t>
            </a:r>
          </a:p>
        </p:txBody>
      </p:sp>
      <p:sp>
        <p:nvSpPr>
          <p:cNvPr id="3" name="Content Placeholder 2">
            <a:extLst>
              <a:ext uri="{FF2B5EF4-FFF2-40B4-BE49-F238E27FC236}">
                <a16:creationId xmlns:a16="http://schemas.microsoft.com/office/drawing/2014/main" id="{AA2CBC10-C46F-1A0C-B0CC-601AA4DEBA9F}"/>
              </a:ext>
            </a:extLst>
          </p:cNvPr>
          <p:cNvSpPr>
            <a:spLocks noGrp="1"/>
          </p:cNvSpPr>
          <p:nvPr>
            <p:ph idx="1"/>
          </p:nvPr>
        </p:nvSpPr>
        <p:spPr>
          <a:xfrm>
            <a:off x="1388854" y="1197573"/>
            <a:ext cx="9238890" cy="5295301"/>
          </a:xfrm>
        </p:spPr>
        <p:txBody>
          <a:bodyPr>
            <a:normAutofit/>
          </a:bodyPr>
          <a:lstStyle/>
          <a:p>
            <a:pPr marL="0" indent="0">
              <a:lnSpc>
                <a:spcPct val="110000"/>
              </a:lnSpc>
              <a:buNone/>
            </a:pPr>
            <a:r>
              <a:rPr lang="en-US" dirty="0"/>
              <a:t>The work group’s deliberations also raised the question of whether the MTC should move away from some industry specific rules and instead address major revenue streams within the §17 market-based sourcing regulations:  </a:t>
            </a:r>
          </a:p>
          <a:p>
            <a:pPr lvl="1">
              <a:lnSpc>
                <a:spcPct val="110000"/>
              </a:lnSpc>
              <a:spcBef>
                <a:spcPts val="1200"/>
              </a:spcBef>
            </a:pPr>
            <a:r>
              <a:rPr lang="en-US" sz="2800" dirty="0"/>
              <a:t>In the modern economy, it is often difficult to define an industry  </a:t>
            </a:r>
          </a:p>
          <a:p>
            <a:pPr lvl="1">
              <a:lnSpc>
                <a:spcPct val="110000"/>
              </a:lnSpc>
              <a:spcBef>
                <a:spcPts val="1200"/>
              </a:spcBef>
            </a:pPr>
            <a:r>
              <a:rPr lang="en-US" sz="2800" dirty="0"/>
              <a:t>Multiple industries may engage in similar activities  </a:t>
            </a:r>
          </a:p>
          <a:p>
            <a:pPr lvl="1">
              <a:lnSpc>
                <a:spcPct val="110000"/>
              </a:lnSpc>
              <a:spcBef>
                <a:spcPts val="1200"/>
              </a:spcBef>
            </a:pPr>
            <a:r>
              <a:rPr lang="en-US" sz="2800" dirty="0"/>
              <a:t>Individual businesses may engage in vastly disparate activities. </a:t>
            </a:r>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31994BA1-1A0B-15CF-0788-5283118E97D5}"/>
              </a:ext>
            </a:extLst>
          </p:cNvPr>
          <p:cNvSpPr>
            <a:spLocks noGrp="1"/>
          </p:cNvSpPr>
          <p:nvPr>
            <p:ph type="sldNum" sz="quarter" idx="12"/>
          </p:nvPr>
        </p:nvSpPr>
        <p:spPr/>
        <p:txBody>
          <a:bodyPr/>
          <a:lstStyle/>
          <a:p>
            <a:fld id="{596BA77D-E0F3-4B80-A65E-88527CDE7779}" type="slidenum">
              <a:rPr lang="en-US" smtClean="0"/>
              <a:t>13</a:t>
            </a:fld>
            <a:endParaRPr lang="en-US"/>
          </a:p>
        </p:txBody>
      </p:sp>
    </p:spTree>
    <p:extLst>
      <p:ext uri="{BB962C8B-B14F-4D97-AF65-F5344CB8AC3E}">
        <p14:creationId xmlns:p14="http://schemas.microsoft.com/office/powerpoint/2010/main" val="3809100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4E530-63E6-76A8-1474-7A42177CD975}"/>
              </a:ext>
            </a:extLst>
          </p:cNvPr>
          <p:cNvSpPr>
            <a:spLocks noGrp="1"/>
          </p:cNvSpPr>
          <p:nvPr>
            <p:ph type="title"/>
          </p:nvPr>
        </p:nvSpPr>
        <p:spPr>
          <a:xfrm>
            <a:off x="838200" y="270236"/>
            <a:ext cx="11353800" cy="678670"/>
          </a:xfrm>
        </p:spPr>
        <p:txBody>
          <a:bodyPr>
            <a:normAutofit/>
          </a:bodyPr>
          <a:lstStyle/>
          <a:p>
            <a:pPr algn="l"/>
            <a:r>
              <a:rPr lang="en-US" sz="3600" dirty="0"/>
              <a:t>                           Work Group Deliberations</a:t>
            </a:r>
          </a:p>
        </p:txBody>
      </p:sp>
      <p:sp>
        <p:nvSpPr>
          <p:cNvPr id="3" name="Content Placeholder 2">
            <a:extLst>
              <a:ext uri="{FF2B5EF4-FFF2-40B4-BE49-F238E27FC236}">
                <a16:creationId xmlns:a16="http://schemas.microsoft.com/office/drawing/2014/main" id="{262AEDF8-BD6B-6C2A-7FF9-844BA01DA626}"/>
              </a:ext>
            </a:extLst>
          </p:cNvPr>
          <p:cNvSpPr>
            <a:spLocks noGrp="1"/>
          </p:cNvSpPr>
          <p:nvPr>
            <p:ph idx="1"/>
          </p:nvPr>
        </p:nvSpPr>
        <p:spPr>
          <a:xfrm>
            <a:off x="1397479" y="1078302"/>
            <a:ext cx="8971472" cy="5292271"/>
          </a:xfrm>
        </p:spPr>
        <p:txBody>
          <a:bodyPr>
            <a:normAutofit lnSpcReduction="10000"/>
          </a:bodyPr>
          <a:lstStyle/>
          <a:p>
            <a:pPr>
              <a:lnSpc>
                <a:spcPct val="110000"/>
              </a:lnSpc>
            </a:pPr>
            <a:r>
              <a:rPr lang="en-US" dirty="0"/>
              <a:t>An informal poll was taken in April to assess the pulse of the work group with respect to whether the trucking company rule should be withdrawn or modified and if so how.  </a:t>
            </a:r>
          </a:p>
          <a:p>
            <a:pPr>
              <a:lnSpc>
                <a:spcPct val="110000"/>
              </a:lnSpc>
            </a:pPr>
            <a:r>
              <a:rPr lang="en-US" dirty="0"/>
              <a:t>Members from eight states participated in the poll (including abstentions). A plurality of voters indicated that the current mileage rule should be maintained but there was no clear consensus.  </a:t>
            </a:r>
          </a:p>
          <a:p>
            <a:pPr>
              <a:lnSpc>
                <a:spcPct val="110000"/>
              </a:lnSpc>
            </a:pPr>
            <a:r>
              <a:rPr lang="en-US" dirty="0"/>
              <a:t>Subsequently, some work group participants expressed an interest in continuing to explore possible alternatives to the current trucking company rule.</a:t>
            </a:r>
          </a:p>
          <a:p>
            <a:pPr marL="0" indent="0">
              <a:buNone/>
            </a:pPr>
            <a:endParaRPr lang="en-US" dirty="0"/>
          </a:p>
        </p:txBody>
      </p:sp>
      <p:sp>
        <p:nvSpPr>
          <p:cNvPr id="4" name="Slide Number Placeholder 3">
            <a:extLst>
              <a:ext uri="{FF2B5EF4-FFF2-40B4-BE49-F238E27FC236}">
                <a16:creationId xmlns:a16="http://schemas.microsoft.com/office/drawing/2014/main" id="{229D277A-1ED7-94ED-AC13-ADCBBACEEF1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2386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61512-F53E-1953-3A88-C5DFD057DF36}"/>
              </a:ext>
            </a:extLst>
          </p:cNvPr>
          <p:cNvSpPr>
            <a:spLocks noGrp="1"/>
          </p:cNvSpPr>
          <p:nvPr>
            <p:ph type="title"/>
          </p:nvPr>
        </p:nvSpPr>
        <p:spPr/>
        <p:txBody>
          <a:bodyPr>
            <a:normAutofit fontScale="90000"/>
          </a:bodyPr>
          <a:lstStyle/>
          <a:p>
            <a:r>
              <a:rPr lang="en-US" sz="4400" dirty="0"/>
              <a:t>Convening of the transportation services study group</a:t>
            </a:r>
            <a:endParaRPr lang="en-US" dirty="0"/>
          </a:p>
        </p:txBody>
      </p:sp>
      <p:sp>
        <p:nvSpPr>
          <p:cNvPr id="3" name="Content Placeholder 2">
            <a:extLst>
              <a:ext uri="{FF2B5EF4-FFF2-40B4-BE49-F238E27FC236}">
                <a16:creationId xmlns:a16="http://schemas.microsoft.com/office/drawing/2014/main" id="{3815800C-6FE1-DB08-AD1C-D58E4F528115}"/>
              </a:ext>
            </a:extLst>
          </p:cNvPr>
          <p:cNvSpPr>
            <a:spLocks noGrp="1"/>
          </p:cNvSpPr>
          <p:nvPr>
            <p:ph idx="1"/>
          </p:nvPr>
        </p:nvSpPr>
        <p:spPr>
          <a:xfrm>
            <a:off x="1178470" y="1607107"/>
            <a:ext cx="10081202" cy="4885767"/>
          </a:xfrm>
        </p:spPr>
        <p:txBody>
          <a:bodyPr>
            <a:normAutofit/>
          </a:bodyPr>
          <a:lstStyle/>
          <a:p>
            <a:pPr marL="0" indent="0">
              <a:lnSpc>
                <a:spcPct val="100000"/>
              </a:lnSpc>
              <a:buNone/>
            </a:pPr>
            <a:r>
              <a:rPr lang="en-US" sz="2400" dirty="0"/>
              <a:t>MTC staff convened a </a:t>
            </a:r>
            <a:r>
              <a:rPr lang="en-US" sz="2400" dirty="0">
                <a:solidFill>
                  <a:srgbClr val="0070C0"/>
                </a:solidFill>
              </a:rPr>
              <a:t>study group </a:t>
            </a:r>
            <a:r>
              <a:rPr lang="en-US" sz="2400" dirty="0"/>
              <a:t>on transportation services.  The study group’s purpose was to assist staff in identifying issues relating to the sourcing of transportation receipts and gather information that may be of value to the work group.  </a:t>
            </a:r>
          </a:p>
          <a:p>
            <a:pPr marL="0" indent="0">
              <a:lnSpc>
                <a:spcPct val="100000"/>
              </a:lnSpc>
              <a:buNone/>
            </a:pPr>
            <a:r>
              <a:rPr lang="en-US" sz="2400" dirty="0"/>
              <a:t>The study group consists of 11 volunteers, coming from both states and industry.  The call for volunteers was sent to all persons on MTC’s Uniformity Committee, Litigation Committee, and Public mailing lists</a:t>
            </a:r>
          </a:p>
          <a:p>
            <a:pPr marL="0" indent="0">
              <a:lnSpc>
                <a:spcPct val="100000"/>
              </a:lnSpc>
              <a:buNone/>
            </a:pPr>
            <a:r>
              <a:rPr lang="en-US" sz="2400" dirty="0"/>
              <a:t>The study group is not a decision-making body.  It was understood by all that participants do not speak on behalf of their employer (unless they indicated otherwise). </a:t>
            </a:r>
          </a:p>
        </p:txBody>
      </p:sp>
      <p:sp>
        <p:nvSpPr>
          <p:cNvPr id="4" name="Slide Number Placeholder 3">
            <a:extLst>
              <a:ext uri="{FF2B5EF4-FFF2-40B4-BE49-F238E27FC236}">
                <a16:creationId xmlns:a16="http://schemas.microsoft.com/office/drawing/2014/main" id="{1135D087-F661-F4F9-10F0-74DD7700C10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7004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812FE-D988-B2F4-5FCA-6DE2AA38AED1}"/>
              </a:ext>
            </a:extLst>
          </p:cNvPr>
          <p:cNvSpPr>
            <a:spLocks noGrp="1"/>
          </p:cNvSpPr>
          <p:nvPr>
            <p:ph type="title"/>
          </p:nvPr>
        </p:nvSpPr>
        <p:spPr/>
        <p:txBody>
          <a:bodyPr/>
          <a:lstStyle/>
          <a:p>
            <a:r>
              <a:rPr lang="en-US" dirty="0"/>
              <a:t>Study group volunteers</a:t>
            </a:r>
          </a:p>
        </p:txBody>
      </p:sp>
      <p:sp>
        <p:nvSpPr>
          <p:cNvPr id="3" name="Content Placeholder 2">
            <a:extLst>
              <a:ext uri="{FF2B5EF4-FFF2-40B4-BE49-F238E27FC236}">
                <a16:creationId xmlns:a16="http://schemas.microsoft.com/office/drawing/2014/main" id="{9B00CD83-A7FC-A24D-5C38-C7DAE6FB7171}"/>
              </a:ext>
            </a:extLst>
          </p:cNvPr>
          <p:cNvSpPr>
            <a:spLocks noGrp="1"/>
          </p:cNvSpPr>
          <p:nvPr>
            <p:ph sz="half" idx="1"/>
          </p:nvPr>
        </p:nvSpPr>
        <p:spPr>
          <a:xfrm>
            <a:off x="1176130" y="1825625"/>
            <a:ext cx="5181600" cy="4351338"/>
          </a:xfrm>
        </p:spPr>
        <p:txBody>
          <a:bodyPr>
            <a:normAutofit lnSpcReduction="10000"/>
          </a:bodyPr>
          <a:lstStyle/>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Jon Almeras</a:t>
            </a:r>
          </a:p>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Airlines for America</a:t>
            </a:r>
          </a:p>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Nikki Dobay</a:t>
            </a:r>
          </a:p>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Greenberg Traurig LLP</a:t>
            </a:r>
          </a:p>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Michael Fatale</a:t>
            </a:r>
          </a:p>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Massachusetts Department of Revenue</a:t>
            </a:r>
          </a:p>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Katie Frank</a:t>
            </a:r>
          </a:p>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California Franchise Tax Board</a:t>
            </a:r>
          </a:p>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Michael Hale</a:t>
            </a:r>
          </a:p>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Kansas Department of Revenue</a:t>
            </a:r>
          </a:p>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Victoria Johnson</a:t>
            </a:r>
          </a:p>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Oregon Department of Revenue</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 </a:t>
            </a:r>
          </a:p>
          <a:p>
            <a:pPr marL="0" indent="0">
              <a:buNone/>
            </a:pPr>
            <a:endParaRPr lang="en-US" dirty="0"/>
          </a:p>
        </p:txBody>
      </p:sp>
      <p:sp>
        <p:nvSpPr>
          <p:cNvPr id="4" name="Content Placeholder 3">
            <a:extLst>
              <a:ext uri="{FF2B5EF4-FFF2-40B4-BE49-F238E27FC236}">
                <a16:creationId xmlns:a16="http://schemas.microsoft.com/office/drawing/2014/main" id="{BA6C5639-143F-ECF6-7421-BB00304B2628}"/>
              </a:ext>
            </a:extLst>
          </p:cNvPr>
          <p:cNvSpPr>
            <a:spLocks noGrp="1"/>
          </p:cNvSpPr>
          <p:nvPr>
            <p:ph sz="half" idx="2"/>
          </p:nvPr>
        </p:nvSpPr>
        <p:spPr/>
        <p:txBody>
          <a:bodyPr>
            <a:normAutofit lnSpcReduction="10000"/>
          </a:bodyPr>
          <a:lstStyle/>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Laurie McElhatton</a:t>
            </a:r>
          </a:p>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California Franchise Tax Board</a:t>
            </a:r>
          </a:p>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Valerie Newsom</a:t>
            </a:r>
          </a:p>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Utah Tax Commission</a:t>
            </a:r>
          </a:p>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Eric Tresh</a:t>
            </a:r>
          </a:p>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Eversheds Sutherland</a:t>
            </a:r>
          </a:p>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Jennifer Young</a:t>
            </a:r>
          </a:p>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Moss Adams</a:t>
            </a:r>
          </a:p>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Teresa Zetwick</a:t>
            </a:r>
          </a:p>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Hawaii Department of Revenue</a:t>
            </a:r>
          </a:p>
          <a:p>
            <a:pPr marL="0" marR="0" indent="0">
              <a:spcBef>
                <a:spcPts val="0"/>
              </a:spcBef>
              <a:spcAft>
                <a:spcPts val="1200"/>
              </a:spcAft>
              <a:buNone/>
            </a:pPr>
            <a:r>
              <a:rPr lang="en-US" sz="2800" dirty="0">
                <a:effectLst/>
                <a:latin typeface="Calibri" panose="020F0502020204030204" pitchFamily="34" charset="0"/>
                <a:ea typeface="Calibri" panose="020F0502020204030204" pitchFamily="34" charset="0"/>
              </a:rPr>
              <a:t> </a:t>
            </a:r>
          </a:p>
          <a:p>
            <a:pPr marL="0" indent="0">
              <a:buNone/>
            </a:pPr>
            <a:endParaRPr lang="en-US" dirty="0"/>
          </a:p>
        </p:txBody>
      </p:sp>
      <p:sp>
        <p:nvSpPr>
          <p:cNvPr id="5" name="Slide Number Placeholder 4">
            <a:extLst>
              <a:ext uri="{FF2B5EF4-FFF2-40B4-BE49-F238E27FC236}">
                <a16:creationId xmlns:a16="http://schemas.microsoft.com/office/drawing/2014/main" id="{1438002C-B641-2FCF-B7BF-926846D16DE9}"/>
              </a:ext>
            </a:extLst>
          </p:cNvPr>
          <p:cNvSpPr>
            <a:spLocks noGrp="1"/>
          </p:cNvSpPr>
          <p:nvPr>
            <p:ph type="sldNum" sz="quarter" idx="12"/>
          </p:nvPr>
        </p:nvSpPr>
        <p:spPr/>
        <p:txBody>
          <a:bodyPr/>
          <a:lstStyle/>
          <a:p>
            <a:fld id="{596BA77D-E0F3-4B80-A65E-88527CDE7779}" type="slidenum">
              <a:rPr lang="en-US" smtClean="0"/>
              <a:t>16</a:t>
            </a:fld>
            <a:endParaRPr lang="en-US"/>
          </a:p>
        </p:txBody>
      </p:sp>
    </p:spTree>
    <p:extLst>
      <p:ext uri="{BB962C8B-B14F-4D97-AF65-F5344CB8AC3E}">
        <p14:creationId xmlns:p14="http://schemas.microsoft.com/office/powerpoint/2010/main" val="1944020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2C3CF-C943-1653-2D9F-FE644DA8FA45}"/>
              </a:ext>
            </a:extLst>
          </p:cNvPr>
          <p:cNvSpPr>
            <a:spLocks noGrp="1"/>
          </p:cNvSpPr>
          <p:nvPr>
            <p:ph type="title"/>
          </p:nvPr>
        </p:nvSpPr>
        <p:spPr/>
        <p:txBody>
          <a:bodyPr/>
          <a:lstStyle/>
          <a:p>
            <a:r>
              <a:rPr lang="en-US" dirty="0"/>
              <a:t>Study group discussions</a:t>
            </a:r>
          </a:p>
        </p:txBody>
      </p:sp>
      <p:sp>
        <p:nvSpPr>
          <p:cNvPr id="3" name="Content Placeholder 2">
            <a:extLst>
              <a:ext uri="{FF2B5EF4-FFF2-40B4-BE49-F238E27FC236}">
                <a16:creationId xmlns:a16="http://schemas.microsoft.com/office/drawing/2014/main" id="{F2EADE69-D390-A5AB-9F25-59F2DCBACBCD}"/>
              </a:ext>
            </a:extLst>
          </p:cNvPr>
          <p:cNvSpPr>
            <a:spLocks noGrp="1"/>
          </p:cNvSpPr>
          <p:nvPr>
            <p:ph idx="1"/>
          </p:nvPr>
        </p:nvSpPr>
        <p:spPr>
          <a:xfrm>
            <a:off x="440634" y="1845502"/>
            <a:ext cx="11078817" cy="4647371"/>
          </a:xfrm>
        </p:spPr>
        <p:txBody>
          <a:bodyPr>
            <a:normAutofit lnSpcReduction="10000"/>
          </a:bodyPr>
          <a:lstStyle/>
          <a:p>
            <a:pPr marL="0" indent="0">
              <a:buNone/>
            </a:pPr>
            <a:r>
              <a:rPr lang="en-US" dirty="0">
                <a:solidFill>
                  <a:srgbClr val="0070C0"/>
                </a:solidFill>
              </a:rPr>
              <a:t>General focus of the study group’s discussions:</a:t>
            </a:r>
          </a:p>
          <a:p>
            <a:r>
              <a:rPr lang="en-US" dirty="0"/>
              <a:t>Implications of moving from the mileage approach to a pickups/deliveries approach for some or all ground transportation services.</a:t>
            </a:r>
          </a:p>
          <a:p>
            <a:r>
              <a:rPr lang="en-US" dirty="0"/>
              <a:t>Possibly shifting from sourcing approaches determined by the type of transportation company providing the services (e.g., “trucking company” or railroad) to approaches determined by the type of service provided regardless of the type of company.  </a:t>
            </a:r>
          </a:p>
          <a:p>
            <a:endParaRPr lang="en-US" dirty="0"/>
          </a:p>
          <a:p>
            <a:pPr marL="0" indent="0">
              <a:lnSpc>
                <a:spcPct val="110000"/>
              </a:lnSpc>
              <a:buNone/>
            </a:pPr>
            <a:r>
              <a:rPr lang="en-US" dirty="0">
                <a:solidFill>
                  <a:srgbClr val="0070C0"/>
                </a:solidFill>
              </a:rPr>
              <a:t>Key Takeaways</a:t>
            </a:r>
          </a:p>
          <a:p>
            <a:pPr marL="0" indent="0">
              <a:buNone/>
            </a:pPr>
            <a:r>
              <a:rPr lang="en-US" sz="1900" dirty="0"/>
              <a:t>    (see MTC staff memo dated 1/19/24 for more details, which can be found on the Regs Review project page)</a:t>
            </a:r>
          </a:p>
          <a:p>
            <a:pPr marL="0" indent="0">
              <a:buNone/>
            </a:pPr>
            <a:endParaRPr lang="en-US" dirty="0"/>
          </a:p>
        </p:txBody>
      </p:sp>
      <p:sp>
        <p:nvSpPr>
          <p:cNvPr id="4" name="Slide Number Placeholder 3">
            <a:extLst>
              <a:ext uri="{FF2B5EF4-FFF2-40B4-BE49-F238E27FC236}">
                <a16:creationId xmlns:a16="http://schemas.microsoft.com/office/drawing/2014/main" id="{764663D3-5769-2E93-0A80-4D583870CD4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rrow: Right 4">
            <a:extLst>
              <a:ext uri="{FF2B5EF4-FFF2-40B4-BE49-F238E27FC236}">
                <a16:creationId xmlns:a16="http://schemas.microsoft.com/office/drawing/2014/main" id="{97C2AC97-E81A-31AE-BE2A-95D404A17351}"/>
              </a:ext>
            </a:extLst>
          </p:cNvPr>
          <p:cNvSpPr/>
          <p:nvPr/>
        </p:nvSpPr>
        <p:spPr>
          <a:xfrm>
            <a:off x="2782957" y="5188227"/>
            <a:ext cx="8736494"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8184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BC815-F782-1DBB-1E5E-B83E3D706E00}"/>
              </a:ext>
            </a:extLst>
          </p:cNvPr>
          <p:cNvSpPr>
            <a:spLocks noGrp="1"/>
          </p:cNvSpPr>
          <p:nvPr>
            <p:ph type="title"/>
          </p:nvPr>
        </p:nvSpPr>
        <p:spPr/>
        <p:txBody>
          <a:bodyPr/>
          <a:lstStyle/>
          <a:p>
            <a:r>
              <a:rPr lang="en-US" dirty="0"/>
              <a:t>Study group discussions</a:t>
            </a:r>
          </a:p>
        </p:txBody>
      </p:sp>
      <p:sp>
        <p:nvSpPr>
          <p:cNvPr id="3" name="Content Placeholder 2">
            <a:extLst>
              <a:ext uri="{FF2B5EF4-FFF2-40B4-BE49-F238E27FC236}">
                <a16:creationId xmlns:a16="http://schemas.microsoft.com/office/drawing/2014/main" id="{24A0EB25-4864-4A7B-766B-348BC36F9502}"/>
              </a:ext>
            </a:extLst>
          </p:cNvPr>
          <p:cNvSpPr>
            <a:spLocks noGrp="1"/>
          </p:cNvSpPr>
          <p:nvPr>
            <p:ph idx="1"/>
          </p:nvPr>
        </p:nvSpPr>
        <p:spPr>
          <a:xfrm>
            <a:off x="838200" y="1470582"/>
            <a:ext cx="10515600" cy="5022292"/>
          </a:xfrm>
        </p:spPr>
        <p:txBody>
          <a:bodyPr>
            <a:normAutofit/>
          </a:bodyPr>
          <a:lstStyle/>
          <a:p>
            <a:r>
              <a:rPr lang="en-US" sz="2600" kern="100" dirty="0">
                <a:ea typeface="Calibri" panose="020F0502020204030204" pitchFamily="34" charset="0"/>
                <a:cs typeface="Times New Roman" panose="02020603050405020304" pitchFamily="18" charset="0"/>
              </a:rPr>
              <a:t>Mileage approach and its alignment with the market-based sourcing approach.</a:t>
            </a:r>
          </a:p>
          <a:p>
            <a:r>
              <a:rPr lang="en-US" sz="2600" kern="100" dirty="0">
                <a:ea typeface="Calibri" panose="020F0502020204030204" pitchFamily="34" charset="0"/>
                <a:cs typeface="Times New Roman" panose="02020603050405020304" pitchFamily="18" charset="0"/>
              </a:rPr>
              <a:t>Uniformity and misapplication of the current rules.</a:t>
            </a:r>
          </a:p>
          <a:p>
            <a:r>
              <a:rPr lang="en-US" sz="2600" kern="100" dirty="0">
                <a:ea typeface="Calibri" panose="020F0502020204030204" pitchFamily="34" charset="0"/>
                <a:cs typeface="Times New Roman" panose="02020603050405020304" pitchFamily="18" charset="0"/>
              </a:rPr>
              <a:t>Ease of administration of trucking sourcing rules.</a:t>
            </a:r>
          </a:p>
          <a:p>
            <a:r>
              <a:rPr lang="en-US" sz="2600" kern="100" dirty="0">
                <a:ea typeface="Calibri" panose="020F0502020204030204" pitchFamily="34" charset="0"/>
                <a:cs typeface="Times New Roman" panose="02020603050405020304" pitchFamily="18" charset="0"/>
              </a:rPr>
              <a:t>Sourcing of receipts of non-trucking companies that engage in similar activities.</a:t>
            </a:r>
          </a:p>
          <a:p>
            <a:r>
              <a:rPr lang="en-US" sz="2600" kern="100" dirty="0">
                <a:ea typeface="Calibri" panose="020F0502020204030204" pitchFamily="34" charset="0"/>
                <a:cs typeface="Times New Roman" panose="02020603050405020304" pitchFamily="18" charset="0"/>
              </a:rPr>
              <a:t>Sourcing of receipts of trucking companies, such as express carriers and others that engage in similar activities.</a:t>
            </a:r>
          </a:p>
          <a:p>
            <a:r>
              <a:rPr lang="en-US" sz="2600" kern="100" dirty="0">
                <a:ea typeface="Calibri" panose="020F0502020204030204" pitchFamily="34" charset="0"/>
                <a:cs typeface="Times New Roman" panose="02020603050405020304" pitchFamily="18" charset="0"/>
              </a:rPr>
              <a:t>Potential effect (or lack thereof) in the number of sales sourced to the states upon a change in sourcing rules.</a:t>
            </a:r>
          </a:p>
          <a:p>
            <a:pPr marL="0" indent="0">
              <a:buNone/>
            </a:pPr>
            <a:endParaRPr lang="en-US" sz="2000" kern="100" dirty="0">
              <a:ea typeface="Calibri" panose="020F0502020204030204" pitchFamily="34" charset="0"/>
              <a:cs typeface="Times New Roman" panose="02020603050405020304" pitchFamily="18" charset="0"/>
            </a:endParaRPr>
          </a:p>
          <a:p>
            <a:pPr marL="0" indent="0">
              <a:buNone/>
            </a:pPr>
            <a:endParaRPr lang="en-US" sz="2000" kern="100" dirty="0">
              <a:ea typeface="Calibri" panose="020F0502020204030204" pitchFamily="34" charset="0"/>
              <a:cs typeface="Times New Roman" panose="02020603050405020304" pitchFamily="18" charset="0"/>
            </a:endParaRPr>
          </a:p>
          <a:p>
            <a:pPr marL="0" indent="0">
              <a:buNone/>
            </a:pPr>
            <a:endParaRPr lang="en-US" sz="2100" dirty="0"/>
          </a:p>
        </p:txBody>
      </p:sp>
      <p:sp>
        <p:nvSpPr>
          <p:cNvPr id="4" name="Slide Number Placeholder 3">
            <a:extLst>
              <a:ext uri="{FF2B5EF4-FFF2-40B4-BE49-F238E27FC236}">
                <a16:creationId xmlns:a16="http://schemas.microsoft.com/office/drawing/2014/main" id="{AF5A9D85-B111-2594-59E2-BFEFBB89BE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8340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6C9F4-3626-7165-FFE7-335D556B0A3E}"/>
              </a:ext>
            </a:extLst>
          </p:cNvPr>
          <p:cNvSpPr>
            <a:spLocks noGrp="1"/>
          </p:cNvSpPr>
          <p:nvPr>
            <p:ph type="title"/>
          </p:nvPr>
        </p:nvSpPr>
        <p:spPr>
          <a:xfrm>
            <a:off x="1058252" y="627565"/>
            <a:ext cx="8196190" cy="1033770"/>
          </a:xfrm>
        </p:spPr>
        <p:txBody>
          <a:bodyPr vert="horz" lIns="91440" tIns="45720" rIns="91440" bIns="45720" rtlCol="0" anchor="ctr">
            <a:noAutofit/>
          </a:bodyPr>
          <a:lstStyle/>
          <a:p>
            <a:pPr algn="l"/>
            <a:r>
              <a:rPr lang="en-US" b="1" kern="1200" dirty="0">
                <a:solidFill>
                  <a:srgbClr val="7F1D13"/>
                </a:solidFill>
                <a:latin typeface="+mn-lt"/>
                <a:ea typeface="+mj-ea"/>
                <a:cs typeface="+mj-cs"/>
              </a:rPr>
              <a:t>Invitation to tax administrators, taxpayers and </a:t>
            </a:r>
            <a:r>
              <a:rPr lang="en-US" dirty="0">
                <a:latin typeface="+mn-lt"/>
              </a:rPr>
              <a:t>Industry</a:t>
            </a:r>
            <a:r>
              <a:rPr lang="en-US" b="1" kern="1200" dirty="0">
                <a:solidFill>
                  <a:srgbClr val="7F1D13"/>
                </a:solidFill>
                <a:latin typeface="+mn-lt"/>
                <a:ea typeface="+mj-ea"/>
                <a:cs typeface="+mj-cs"/>
              </a:rPr>
              <a:t> representatives:</a:t>
            </a:r>
          </a:p>
        </p:txBody>
      </p:sp>
      <p:sp>
        <p:nvSpPr>
          <p:cNvPr id="4" name="Content Placeholder 3">
            <a:extLst>
              <a:ext uri="{FF2B5EF4-FFF2-40B4-BE49-F238E27FC236}">
                <a16:creationId xmlns:a16="http://schemas.microsoft.com/office/drawing/2014/main" id="{C7287255-23C9-687F-5446-9D621412AADA}"/>
              </a:ext>
            </a:extLst>
          </p:cNvPr>
          <p:cNvSpPr>
            <a:spLocks noGrp="1"/>
          </p:cNvSpPr>
          <p:nvPr>
            <p:ph sz="quarter" idx="13"/>
          </p:nvPr>
        </p:nvSpPr>
        <p:spPr>
          <a:xfrm>
            <a:off x="1058252" y="2007698"/>
            <a:ext cx="7778971" cy="4367130"/>
          </a:xfrm>
        </p:spPr>
        <p:txBody>
          <a:bodyPr vert="horz" lIns="91440" tIns="45720" rIns="91440" bIns="45720" rtlCol="0" anchor="ctr">
            <a:normAutofit/>
          </a:bodyPr>
          <a:lstStyle/>
          <a:p>
            <a:pPr algn="l"/>
            <a:r>
              <a:rPr lang="en-US" sz="2400" dirty="0">
                <a:solidFill>
                  <a:schemeClr val="tx1"/>
                </a:solidFill>
                <a:highlight>
                  <a:srgbClr val="FFFF00"/>
                </a:highlight>
              </a:rPr>
              <a:t>Your input is invaluable to ensure a thorough review of the issues.  Please consider attending future work group meetings and providing your thoughts on the matters reviewed.</a:t>
            </a:r>
          </a:p>
          <a:p>
            <a:pPr algn="l"/>
            <a:r>
              <a:rPr lang="en-US" sz="2400" dirty="0">
                <a:solidFill>
                  <a:schemeClr val="tx1"/>
                </a:solidFill>
              </a:rPr>
              <a:t>Improve taxpayer guidance by suggesting topics for consideration by the model regs review work group . . . at this meeting, and/or at work group meetings, and/or reach out to:</a:t>
            </a:r>
          </a:p>
          <a:p>
            <a:pPr marL="228600" lvl="1"/>
            <a:endParaRPr lang="en-US" dirty="0">
              <a:solidFill>
                <a:schemeClr val="tx1"/>
              </a:solidFill>
            </a:endParaRPr>
          </a:p>
          <a:p>
            <a:pPr marL="228600" lvl="1"/>
            <a:r>
              <a:rPr lang="en-US" dirty="0">
                <a:solidFill>
                  <a:schemeClr val="tx1"/>
                </a:solidFill>
              </a:rPr>
              <a:t>Brian Hamer, MTC Counsel, at </a:t>
            </a:r>
            <a:r>
              <a:rPr lang="en-US" dirty="0">
                <a:solidFill>
                  <a:schemeClr val="tx1"/>
                </a:solidFill>
                <a:hlinkClick r:id="rId2"/>
              </a:rPr>
              <a:t>bhamer@mtc.gov</a:t>
            </a:r>
            <a:endParaRPr lang="en-US" dirty="0">
              <a:solidFill>
                <a:schemeClr val="tx1"/>
              </a:solidFill>
            </a:endParaRPr>
          </a:p>
          <a:p>
            <a:pPr marL="228600" lvl="1"/>
            <a:r>
              <a:rPr lang="en-US" dirty="0">
                <a:solidFill>
                  <a:schemeClr val="tx1"/>
                </a:solidFill>
              </a:rPr>
              <a:t>Helen Hecht, MTC Uniformity Counsel, at </a:t>
            </a:r>
            <a:r>
              <a:rPr lang="en-US" dirty="0">
                <a:solidFill>
                  <a:schemeClr val="tx1"/>
                </a:solidFill>
                <a:hlinkClick r:id="rId3"/>
              </a:rPr>
              <a:t>hhecht@mtc.gov</a:t>
            </a:r>
            <a:endParaRPr lang="en-US" dirty="0">
              <a:solidFill>
                <a:schemeClr val="tx1"/>
              </a:solidFill>
            </a:endParaRPr>
          </a:p>
          <a:p>
            <a:pPr marL="0" algn="l"/>
            <a:endParaRPr lang="en-US" sz="2200" dirty="0">
              <a:solidFill>
                <a:schemeClr val="tx1"/>
              </a:solidFill>
            </a:endParaRPr>
          </a:p>
        </p:txBody>
      </p:sp>
      <p:sp>
        <p:nvSpPr>
          <p:cNvPr id="24" name="Rectangle 2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572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990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0293896-CB98-FD3A-7E1A-2D4ED1F713ED}"/>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9254442" y="3056494"/>
            <a:ext cx="1462088" cy="745012"/>
          </a:xfrm>
          <a:prstGeom prst="rect">
            <a:avLst/>
          </a:prstGeom>
          <a:noFill/>
        </p:spPr>
      </p:pic>
      <p:sp>
        <p:nvSpPr>
          <p:cNvPr id="3" name="Slide Number Placeholder 2">
            <a:extLst>
              <a:ext uri="{FF2B5EF4-FFF2-40B4-BE49-F238E27FC236}">
                <a16:creationId xmlns:a16="http://schemas.microsoft.com/office/drawing/2014/main" id="{90BF9F64-727A-6D2E-69C5-09CF044DF712}"/>
              </a:ext>
            </a:extLst>
          </p:cNvPr>
          <p:cNvSpPr>
            <a:spLocks noGrp="1"/>
          </p:cNvSpPr>
          <p:nvPr>
            <p:ph type="sldNum" sz="quarter" idx="12"/>
          </p:nvPr>
        </p:nvSpPr>
        <p:spPr>
          <a:xfrm>
            <a:off x="10341428" y="6356350"/>
            <a:ext cx="1012371" cy="365125"/>
          </a:xfrm>
        </p:spPr>
        <p:txBody>
          <a:bodyPr vert="horz" lIns="91440" tIns="45720" rIns="91440" bIns="45720" rtlCol="0" anchor="ctr">
            <a:normAutofit/>
          </a:bodyPr>
          <a:lstStyle/>
          <a:p>
            <a:pPr defTabSz="914400">
              <a:spcAft>
                <a:spcPts val="600"/>
              </a:spcAft>
            </a:pPr>
            <a:fld id="{596BA77D-E0F3-4B80-A65E-88527CDE7779}" type="slidenum">
              <a:rPr lang="en-US">
                <a:solidFill>
                  <a:srgbClr val="FFFFFF"/>
                </a:solidFill>
              </a:rPr>
              <a:pPr defTabSz="914400">
                <a:spcAft>
                  <a:spcPts val="600"/>
                </a:spcAft>
              </a:pPr>
              <a:t>19</a:t>
            </a:fld>
            <a:endParaRPr lang="en-US">
              <a:solidFill>
                <a:srgbClr val="FFFFFF"/>
              </a:solidFill>
            </a:endParaRPr>
          </a:p>
        </p:txBody>
      </p:sp>
    </p:spTree>
    <p:extLst>
      <p:ext uri="{BB962C8B-B14F-4D97-AF65-F5344CB8AC3E}">
        <p14:creationId xmlns:p14="http://schemas.microsoft.com/office/powerpoint/2010/main" val="3432101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rge truck on a highway">
            <a:extLst>
              <a:ext uri="{FF2B5EF4-FFF2-40B4-BE49-F238E27FC236}">
                <a16:creationId xmlns:a16="http://schemas.microsoft.com/office/drawing/2014/main" id="{2B41B131-15CE-690B-9283-69085EAF595A}"/>
              </a:ext>
            </a:extLst>
          </p:cNvPr>
          <p:cNvPicPr>
            <a:picLocks noChangeAspect="1"/>
          </p:cNvPicPr>
          <p:nvPr/>
        </p:nvPicPr>
        <p:blipFill rotWithShape="1">
          <a:blip r:embed="rId3">
            <a:alphaModFix amt="20000"/>
          </a:blip>
          <a:srcRect t="15401" r="-1" b="-1"/>
          <a:stretch/>
        </p:blipFill>
        <p:spPr>
          <a:xfrm>
            <a:off x="3068" y="674"/>
            <a:ext cx="12188932" cy="6857326"/>
          </a:xfrm>
          <a:prstGeom prst="rect">
            <a:avLst/>
          </a:prstGeom>
        </p:spPr>
      </p:pic>
      <p:sp>
        <p:nvSpPr>
          <p:cNvPr id="2" name="Title 1">
            <a:extLst>
              <a:ext uri="{FF2B5EF4-FFF2-40B4-BE49-F238E27FC236}">
                <a16:creationId xmlns:a16="http://schemas.microsoft.com/office/drawing/2014/main" id="{F4B35FF8-E604-032E-EB79-97C815BA6195}"/>
              </a:ext>
            </a:extLst>
          </p:cNvPr>
          <p:cNvSpPr>
            <a:spLocks noGrp="1"/>
          </p:cNvSpPr>
          <p:nvPr>
            <p:ph type="ctrTitle"/>
          </p:nvPr>
        </p:nvSpPr>
        <p:spPr/>
        <p:txBody>
          <a:bodyPr>
            <a:normAutofit/>
          </a:bodyPr>
          <a:lstStyle/>
          <a:p>
            <a:r>
              <a:rPr lang="en-US" sz="4800" dirty="0">
                <a:latin typeface="Arial" panose="020B0604020202020204" pitchFamily="34" charset="0"/>
                <a:cs typeface="Arial" panose="020B0604020202020204" pitchFamily="34" charset="0"/>
              </a:rPr>
              <a:t>Trucking Companies </a:t>
            </a:r>
          </a:p>
        </p:txBody>
      </p:sp>
      <p:sp>
        <p:nvSpPr>
          <p:cNvPr id="3" name="Subtitle 2">
            <a:extLst>
              <a:ext uri="{FF2B5EF4-FFF2-40B4-BE49-F238E27FC236}">
                <a16:creationId xmlns:a16="http://schemas.microsoft.com/office/drawing/2014/main" id="{6D76A05D-DF8B-36BF-10B2-43CA0713E4EE}"/>
              </a:ext>
            </a:extLst>
          </p:cNvPr>
          <p:cNvSpPr>
            <a:spLocks noGrp="1"/>
          </p:cNvSpPr>
          <p:nvPr>
            <p:ph type="subTitle" idx="1"/>
          </p:nvPr>
        </p:nvSpPr>
        <p:spPr/>
        <p:txBody>
          <a:bodyPr>
            <a:normAutofit/>
          </a:bodyPr>
          <a:lstStyle/>
          <a:p>
            <a:r>
              <a:rPr lang="en-US" sz="3600" dirty="0">
                <a:latin typeface="Arial" panose="020B0604020202020204" pitchFamily="34" charset="0"/>
                <a:cs typeface="Arial" panose="020B0604020202020204" pitchFamily="34" charset="0"/>
              </a:rPr>
              <a:t>special industry model rule</a:t>
            </a:r>
          </a:p>
        </p:txBody>
      </p:sp>
    </p:spTree>
    <p:extLst>
      <p:ext uri="{BB962C8B-B14F-4D97-AF65-F5344CB8AC3E}">
        <p14:creationId xmlns:p14="http://schemas.microsoft.com/office/powerpoint/2010/main" val="1499096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A28D7-9A11-B826-5806-1C18CD1FEC75}"/>
              </a:ext>
            </a:extLst>
          </p:cNvPr>
          <p:cNvSpPr>
            <a:spLocks noGrp="1"/>
          </p:cNvSpPr>
          <p:nvPr>
            <p:ph type="title"/>
          </p:nvPr>
        </p:nvSpPr>
        <p:spPr/>
        <p:txBody>
          <a:bodyPr>
            <a:normAutofit fontScale="90000"/>
          </a:bodyPr>
          <a:lstStyle/>
          <a:p>
            <a:r>
              <a:rPr lang="en-US" dirty="0"/>
              <a:t>Consider becoming a regular work group participant</a:t>
            </a:r>
          </a:p>
        </p:txBody>
      </p:sp>
      <p:sp>
        <p:nvSpPr>
          <p:cNvPr id="3" name="Content Placeholder 2">
            <a:extLst>
              <a:ext uri="{FF2B5EF4-FFF2-40B4-BE49-F238E27FC236}">
                <a16:creationId xmlns:a16="http://schemas.microsoft.com/office/drawing/2014/main" id="{67FD962C-4D2E-CC92-FE42-65F4AAE39D80}"/>
              </a:ext>
            </a:extLst>
          </p:cNvPr>
          <p:cNvSpPr>
            <a:spLocks noGrp="1"/>
          </p:cNvSpPr>
          <p:nvPr>
            <p:ph idx="1"/>
          </p:nvPr>
        </p:nvSpPr>
        <p:spPr>
          <a:xfrm>
            <a:off x="1380226" y="1470582"/>
            <a:ext cx="9506310" cy="4618553"/>
          </a:xfrm>
        </p:spPr>
        <p:txBody>
          <a:bodyPr>
            <a:normAutofit/>
          </a:bodyPr>
          <a:lstStyle/>
          <a:p>
            <a:r>
              <a:rPr lang="en-US" dirty="0"/>
              <a:t>Anyone can give input to the work group.</a:t>
            </a:r>
          </a:p>
          <a:p>
            <a:r>
              <a:rPr lang="en-US" dirty="0"/>
              <a:t>12 states have regular work group participants who agree to follow the project and: </a:t>
            </a:r>
          </a:p>
          <a:p>
            <a:pPr lvl="1"/>
            <a:r>
              <a:rPr lang="en-US" dirty="0"/>
              <a:t>Review information on the issues discussed;</a:t>
            </a:r>
          </a:p>
          <a:p>
            <a:pPr lvl="1"/>
            <a:r>
              <a:rPr lang="en-US" dirty="0"/>
              <a:t>Provide state information and their own experience and opinions; </a:t>
            </a:r>
          </a:p>
          <a:p>
            <a:pPr lvl="1"/>
            <a:r>
              <a:rPr lang="en-US" dirty="0"/>
              <a:t>Participate in any deliberations and decisions on recommendations to the uniformity committee including voting on issues. </a:t>
            </a:r>
          </a:p>
          <a:p>
            <a:r>
              <a:rPr lang="en-US" dirty="0"/>
              <a:t>Giving input or participating in work group decisions does not mean that you are expressing your state’s official position on an issue.</a:t>
            </a:r>
          </a:p>
        </p:txBody>
      </p:sp>
      <p:sp>
        <p:nvSpPr>
          <p:cNvPr id="4" name="Slide Number Placeholder 3">
            <a:extLst>
              <a:ext uri="{FF2B5EF4-FFF2-40B4-BE49-F238E27FC236}">
                <a16:creationId xmlns:a16="http://schemas.microsoft.com/office/drawing/2014/main" id="{9783C387-D6D0-2352-731B-81AB8FDBB0FC}"/>
              </a:ext>
            </a:extLst>
          </p:cNvPr>
          <p:cNvSpPr>
            <a:spLocks noGrp="1"/>
          </p:cNvSpPr>
          <p:nvPr>
            <p:ph type="sldNum" sz="quarter" idx="12"/>
          </p:nvPr>
        </p:nvSpPr>
        <p:spPr/>
        <p:txBody>
          <a:bodyPr/>
          <a:lstStyle/>
          <a:p>
            <a:fld id="{596BA77D-E0F3-4B80-A65E-88527CDE7779}" type="slidenum">
              <a:rPr lang="en-US" smtClean="0"/>
              <a:t>20</a:t>
            </a:fld>
            <a:endParaRPr lang="en-US"/>
          </a:p>
        </p:txBody>
      </p:sp>
    </p:spTree>
    <p:extLst>
      <p:ext uri="{BB962C8B-B14F-4D97-AF65-F5344CB8AC3E}">
        <p14:creationId xmlns:p14="http://schemas.microsoft.com/office/powerpoint/2010/main" val="547197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F75AF-0A73-6110-27D2-0466A555400D}"/>
              </a:ext>
            </a:extLst>
          </p:cNvPr>
          <p:cNvSpPr>
            <a:spLocks noGrp="1"/>
          </p:cNvSpPr>
          <p:nvPr>
            <p:ph type="title"/>
          </p:nvPr>
        </p:nvSpPr>
        <p:spPr>
          <a:xfrm>
            <a:off x="838200" y="325369"/>
            <a:ext cx="10515600" cy="1325563"/>
          </a:xfrm>
        </p:spPr>
        <p:txBody>
          <a:bodyPr/>
          <a:lstStyle/>
          <a:p>
            <a:r>
              <a:rPr lang="en-US" dirty="0">
                <a:solidFill>
                  <a:srgbClr val="FF0000"/>
                </a:solidFill>
                <a:latin typeface="+mn-lt"/>
              </a:rPr>
              <a:t>Other Business</a:t>
            </a:r>
          </a:p>
        </p:txBody>
      </p:sp>
      <p:sp>
        <p:nvSpPr>
          <p:cNvPr id="5" name="Content Placeholder 4">
            <a:extLst>
              <a:ext uri="{FF2B5EF4-FFF2-40B4-BE49-F238E27FC236}">
                <a16:creationId xmlns:a16="http://schemas.microsoft.com/office/drawing/2014/main" id="{D1361D9E-F8B8-40DE-58E1-344DC3CDE52E}"/>
              </a:ext>
            </a:extLst>
          </p:cNvPr>
          <p:cNvSpPr>
            <a:spLocks noGrp="1"/>
          </p:cNvSpPr>
          <p:nvPr>
            <p:ph sz="half" idx="2"/>
          </p:nvPr>
        </p:nvSpPr>
        <p:spPr>
          <a:xfrm>
            <a:off x="6172200" y="2425147"/>
            <a:ext cx="5181600" cy="3751815"/>
          </a:xfrm>
        </p:spPr>
        <p:txBody>
          <a:bodyPr/>
          <a:lstStyle/>
          <a:p>
            <a:r>
              <a:rPr lang="en-US" dirty="0"/>
              <a:t>Next meeting</a:t>
            </a:r>
          </a:p>
        </p:txBody>
      </p:sp>
      <p:pic>
        <p:nvPicPr>
          <p:cNvPr id="6" name="Content Placeholder 5" descr="Meeting">
            <a:extLst>
              <a:ext uri="{FF2B5EF4-FFF2-40B4-BE49-F238E27FC236}">
                <a16:creationId xmlns:a16="http://schemas.microsoft.com/office/drawing/2014/main" id="{8AAA9208-A26C-FFD8-CC23-5126E79A35A7}"/>
              </a:ext>
            </a:extLst>
          </p:cNvPr>
          <p:cNvPicPr>
            <a:picLocks noGrp="1" noChangeAspect="1"/>
          </p:cNvPicPr>
          <p:nvPr>
            <p:ph sz="half"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41939" y="1946031"/>
            <a:ext cx="4042324" cy="4042324"/>
          </a:xfrm>
          <a:prstGeom prst="rect">
            <a:avLst/>
          </a:prstGeom>
        </p:spPr>
      </p:pic>
    </p:spTree>
    <p:extLst>
      <p:ext uri="{BB962C8B-B14F-4D97-AF65-F5344CB8AC3E}">
        <p14:creationId xmlns:p14="http://schemas.microsoft.com/office/powerpoint/2010/main" val="2087426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FDA08-E022-AE2E-FAEA-24B0333A39F0}"/>
              </a:ext>
            </a:extLst>
          </p:cNvPr>
          <p:cNvSpPr>
            <a:spLocks noGrp="1"/>
          </p:cNvSpPr>
          <p:nvPr>
            <p:ph type="title"/>
          </p:nvPr>
        </p:nvSpPr>
        <p:spPr>
          <a:xfrm>
            <a:off x="636104" y="365126"/>
            <a:ext cx="10526477" cy="920210"/>
          </a:xfrm>
        </p:spPr>
        <p:txBody>
          <a:bodyPr>
            <a:normAutofit/>
          </a:bodyPr>
          <a:lstStyle/>
          <a:p>
            <a:pPr algn="l"/>
            <a:r>
              <a:rPr lang="en-US" sz="3600" dirty="0"/>
              <a:t>Why Review the Trucking Rule?</a:t>
            </a:r>
          </a:p>
        </p:txBody>
      </p:sp>
      <p:sp>
        <p:nvSpPr>
          <p:cNvPr id="3" name="Content Placeholder 2">
            <a:extLst>
              <a:ext uri="{FF2B5EF4-FFF2-40B4-BE49-F238E27FC236}">
                <a16:creationId xmlns:a16="http://schemas.microsoft.com/office/drawing/2014/main" id="{08C0E46E-2658-584B-FDB3-FDE9C29DB3AF}"/>
              </a:ext>
            </a:extLst>
          </p:cNvPr>
          <p:cNvSpPr>
            <a:spLocks noGrp="1"/>
          </p:cNvSpPr>
          <p:nvPr>
            <p:ph idx="1"/>
          </p:nvPr>
        </p:nvSpPr>
        <p:spPr>
          <a:xfrm>
            <a:off x="1029419" y="1123122"/>
            <a:ext cx="10526477" cy="5369752"/>
          </a:xfrm>
        </p:spPr>
        <p:txBody>
          <a:bodyPr>
            <a:normAutofit fontScale="85000" lnSpcReduction="10000"/>
          </a:bodyPr>
          <a:lstStyle/>
          <a:p>
            <a:pPr marL="0" indent="0">
              <a:lnSpc>
                <a:spcPct val="120000"/>
              </a:lnSpc>
              <a:spcBef>
                <a:spcPts val="1200"/>
              </a:spcBef>
              <a:buNone/>
            </a:pPr>
            <a:r>
              <a:rPr lang="en-US" sz="2500" dirty="0"/>
              <a:t>At least three factors have motivated this review:</a:t>
            </a:r>
          </a:p>
          <a:p>
            <a:pPr>
              <a:lnSpc>
                <a:spcPct val="120000"/>
              </a:lnSpc>
              <a:spcBef>
                <a:spcPts val="1200"/>
              </a:spcBef>
            </a:pPr>
            <a:r>
              <a:rPr lang="en-US" sz="2500" dirty="0"/>
              <a:t>The MTC adopted the special industry rule for trucking companies when UDITPA utilized cost of performance to source services. With the MTC’s adoption of market-based sourcing, the question is raised whether there is a need for a special industry rule, whether the rule comports with the MTC’s current approach to sourcing receipts, and whether the general rule fails to fairly represent the extent of the taxpayer's business activity.</a:t>
            </a:r>
          </a:p>
          <a:p>
            <a:pPr>
              <a:lnSpc>
                <a:spcPct val="120000"/>
              </a:lnSpc>
              <a:spcBef>
                <a:spcPts val="1200"/>
              </a:spcBef>
            </a:pPr>
            <a:r>
              <a:rPr lang="en-US" sz="2500" dirty="0"/>
              <a:t>Published decisions in Montana and New Mexico have held that applying the mileage approach to UPS resulted in distortion:  </a:t>
            </a:r>
          </a:p>
          <a:p>
            <a:pPr lvl="1">
              <a:lnSpc>
                <a:spcPct val="120000"/>
              </a:lnSpc>
              <a:spcBef>
                <a:spcPts val="1200"/>
              </a:spcBef>
            </a:pPr>
            <a:r>
              <a:rPr lang="en-US" sz="2100" i="1" dirty="0"/>
              <a:t>Montana Dep’t of Revenue v. United Parcel Service, Inc., </a:t>
            </a:r>
            <a:r>
              <a:rPr lang="en-US" sz="2100" dirty="0"/>
              <a:t>830 P.2d 1259 (1992)</a:t>
            </a:r>
          </a:p>
          <a:p>
            <a:pPr lvl="1">
              <a:lnSpc>
                <a:spcPct val="120000"/>
              </a:lnSpc>
              <a:spcBef>
                <a:spcPts val="1200"/>
              </a:spcBef>
            </a:pPr>
            <a:r>
              <a:rPr lang="en-US" sz="2100" dirty="0"/>
              <a:t>New Mexico Public Dec. No. 19-27 (</a:t>
            </a:r>
            <a:r>
              <a:rPr lang="en-US" sz="2100" i="1" dirty="0"/>
              <a:t>In the Matter of the Protest of United Parcel Service Inc.</a:t>
            </a:r>
            <a:r>
              <a:rPr lang="en-US" sz="2100" dirty="0"/>
              <a:t>), </a:t>
            </a:r>
            <a:r>
              <a:rPr lang="en-US" sz="2100" i="1" dirty="0"/>
              <a:t>affirmed</a:t>
            </a:r>
            <a:r>
              <a:rPr lang="en-US" sz="2100" dirty="0"/>
              <a:t>, N.M. Ct. of Appeals, </a:t>
            </a:r>
            <a:r>
              <a:rPr lang="es-ES" sz="2100" dirty="0"/>
              <a:t>No. A-1-CA-385855 </a:t>
            </a:r>
            <a:endParaRPr lang="en-US" sz="2100" dirty="0"/>
          </a:p>
          <a:p>
            <a:pPr>
              <a:lnSpc>
                <a:spcPct val="120000"/>
              </a:lnSpc>
              <a:spcBef>
                <a:spcPts val="1200"/>
              </a:spcBef>
            </a:pPr>
            <a:r>
              <a:rPr lang="en-US" sz="2500" dirty="0"/>
              <a:t>Not all companies that provide trucking services are subject to the same sourcing methodology.  </a:t>
            </a:r>
          </a:p>
        </p:txBody>
      </p:sp>
      <p:sp>
        <p:nvSpPr>
          <p:cNvPr id="4" name="Slide Number Placeholder 3">
            <a:extLst>
              <a:ext uri="{FF2B5EF4-FFF2-40B4-BE49-F238E27FC236}">
                <a16:creationId xmlns:a16="http://schemas.microsoft.com/office/drawing/2014/main" id="{6D5F86AB-0911-D58B-22E0-26C72458D3FC}"/>
              </a:ext>
            </a:extLst>
          </p:cNvPr>
          <p:cNvSpPr>
            <a:spLocks noGrp="1"/>
          </p:cNvSpPr>
          <p:nvPr>
            <p:ph type="sldNum" sz="quarter" idx="12"/>
          </p:nvPr>
        </p:nvSpPr>
        <p:spPr/>
        <p:txBody>
          <a:bodyPr/>
          <a:lstStyle/>
          <a:p>
            <a:fld id="{596BA77D-E0F3-4B80-A65E-88527CDE7779}" type="slidenum">
              <a:rPr lang="en-US" smtClean="0"/>
              <a:t>3</a:t>
            </a:fld>
            <a:endParaRPr lang="en-US"/>
          </a:p>
        </p:txBody>
      </p:sp>
    </p:spTree>
    <p:extLst>
      <p:ext uri="{BB962C8B-B14F-4D97-AF65-F5344CB8AC3E}">
        <p14:creationId xmlns:p14="http://schemas.microsoft.com/office/powerpoint/2010/main" val="2410114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7109A-B186-6AC3-A60C-11528CECF817}"/>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Key Terms of the Trucking Company Rule</a:t>
            </a:r>
            <a:endParaRPr lang="en-US" dirty="0"/>
          </a:p>
        </p:txBody>
      </p:sp>
      <p:sp>
        <p:nvSpPr>
          <p:cNvPr id="3" name="Content Placeholder 2">
            <a:extLst>
              <a:ext uri="{FF2B5EF4-FFF2-40B4-BE49-F238E27FC236}">
                <a16:creationId xmlns:a16="http://schemas.microsoft.com/office/drawing/2014/main" id="{A82A4C0C-EE95-FFD0-65A6-22EE2892E3DA}"/>
              </a:ext>
            </a:extLst>
          </p:cNvPr>
          <p:cNvSpPr>
            <a:spLocks noGrp="1"/>
          </p:cNvSpPr>
          <p:nvPr>
            <p:ph idx="1"/>
          </p:nvPr>
        </p:nvSpPr>
        <p:spPr>
          <a:xfrm>
            <a:off x="371060" y="1691866"/>
            <a:ext cx="10982740" cy="5022292"/>
          </a:xfrm>
        </p:spPr>
        <p:txBody>
          <a:bodyPr>
            <a:normAutofit/>
          </a:bodyPr>
          <a:lstStyle/>
          <a:p>
            <a:pPr marL="457200" lvl="1" indent="0">
              <a:buNone/>
            </a:pPr>
            <a:r>
              <a:rPr lang="en-US" sz="2200" dirty="0">
                <a:cs typeface="Arial" panose="020B0604020202020204" pitchFamily="34" charset="0"/>
              </a:rPr>
              <a:t>Reg. IV.18(g)(1).  In General. </a:t>
            </a:r>
            <a:r>
              <a:rPr lang="en-US" sz="2200" b="0" i="0" u="none" strike="noStrike" baseline="0" dirty="0">
                <a:cs typeface="Arial" panose="020B0604020202020204" pitchFamily="34" charset="0"/>
              </a:rPr>
              <a:t>As used in this regulation, the term </a:t>
            </a:r>
            <a:r>
              <a:rPr lang="en-US" sz="2200" b="0" i="0" u="none" strike="noStrike" baseline="0" dirty="0">
                <a:solidFill>
                  <a:srgbClr val="0070C0"/>
                </a:solidFill>
                <a:cs typeface="Arial" panose="020B0604020202020204" pitchFamily="34" charset="0"/>
              </a:rPr>
              <a:t>"trucking company" </a:t>
            </a:r>
            <a:r>
              <a:rPr lang="en-US" sz="2200" b="0" i="0" u="none" strike="noStrike" baseline="0" dirty="0">
                <a:cs typeface="Arial" panose="020B0604020202020204" pitchFamily="34" charset="0"/>
              </a:rPr>
              <a:t>means a motor common carrier, a motor contract carrier, or an express carrier </a:t>
            </a:r>
            <a:r>
              <a:rPr lang="en-US" sz="2200" b="0" i="0" u="sng" strike="noStrike" baseline="0" dirty="0">
                <a:cs typeface="Arial" panose="020B0604020202020204" pitchFamily="34" charset="0"/>
              </a:rPr>
              <a:t>which primarily transports tangible personal property of others</a:t>
            </a:r>
            <a:r>
              <a:rPr lang="en-US" sz="2200" b="0" i="0" u="none" strike="noStrike" baseline="0" dirty="0">
                <a:cs typeface="Arial" panose="020B0604020202020204" pitchFamily="34" charset="0"/>
              </a:rPr>
              <a:t> by motor vehicle for compensation. . .</a:t>
            </a:r>
          </a:p>
          <a:p>
            <a:pPr marL="457200" lvl="1" indent="0">
              <a:buNone/>
            </a:pPr>
            <a:r>
              <a:rPr lang="en-US" sz="2200" dirty="0">
                <a:cs typeface="Arial" panose="020B0604020202020204" pitchFamily="34" charset="0"/>
              </a:rPr>
              <a:t>Reg. IV.18(g)(3)(iv)</a:t>
            </a:r>
            <a:r>
              <a:rPr lang="en-US" sz="2200" i="0" u="none" strike="noStrike" baseline="0" dirty="0">
                <a:cs typeface="Arial" panose="020B0604020202020204" pitchFamily="34" charset="0"/>
              </a:rPr>
              <a:t>B.  </a:t>
            </a:r>
            <a:r>
              <a:rPr lang="en-US" sz="2200" i="0" u="none" strike="noStrike" baseline="0" dirty="0">
                <a:solidFill>
                  <a:srgbClr val="0070C0"/>
                </a:solidFill>
                <a:cs typeface="Arial" panose="020B0604020202020204" pitchFamily="34" charset="0"/>
              </a:rPr>
              <a:t>Numerator of the Sales (Revenue) Factor </a:t>
            </a:r>
            <a:r>
              <a:rPr lang="en-US" sz="2200" i="0" u="none" strike="noStrike" baseline="0" dirty="0">
                <a:cs typeface="Arial" panose="020B0604020202020204" pitchFamily="34" charset="0"/>
              </a:rPr>
              <a:t>From Freight, Mail, and Express</a:t>
            </a:r>
            <a:r>
              <a:rPr lang="en-US" sz="2200" b="0" i="1" u="none" strike="noStrike" baseline="0" dirty="0">
                <a:cs typeface="Arial" panose="020B0604020202020204" pitchFamily="34" charset="0"/>
              </a:rPr>
              <a:t>. </a:t>
            </a:r>
            <a:r>
              <a:rPr lang="en-US" sz="2200" b="0" i="0" u="none" strike="noStrike" baseline="0" dirty="0">
                <a:cs typeface="Arial" panose="020B0604020202020204" pitchFamily="34" charset="0"/>
              </a:rPr>
              <a:t>The total revenue of the taxpayer attributable to this state during the income year from hauling freight, mail, and express shall be:</a:t>
            </a:r>
          </a:p>
          <a:p>
            <a:pPr marL="1371600" lvl="3" indent="0">
              <a:spcBef>
                <a:spcPts val="0"/>
              </a:spcBef>
              <a:buNone/>
            </a:pPr>
            <a:endParaRPr lang="en-US" sz="2200" dirty="0">
              <a:cs typeface="Arial" panose="020B0604020202020204" pitchFamily="34" charset="0"/>
            </a:endParaRPr>
          </a:p>
          <a:p>
            <a:pPr marL="1371600" lvl="3" indent="0">
              <a:spcBef>
                <a:spcPts val="0"/>
              </a:spcBef>
              <a:buNone/>
            </a:pPr>
            <a:r>
              <a:rPr lang="en-US" sz="2200" b="0" i="0" u="none" strike="noStrike" baseline="0" dirty="0">
                <a:cs typeface="Arial" panose="020B0604020202020204" pitchFamily="34" charset="0"/>
              </a:rPr>
              <a:t>1. Intrastate: All receipts from any shipment which both originates and terminates within this state; and,</a:t>
            </a:r>
          </a:p>
          <a:p>
            <a:pPr marL="1371600" lvl="3" indent="0">
              <a:spcBef>
                <a:spcPts val="0"/>
              </a:spcBef>
              <a:buNone/>
            </a:pPr>
            <a:endParaRPr lang="en-US" sz="2200" b="0" i="0" u="none" strike="noStrike" baseline="0" dirty="0">
              <a:cs typeface="Arial" panose="020B0604020202020204" pitchFamily="34" charset="0"/>
            </a:endParaRPr>
          </a:p>
          <a:p>
            <a:pPr marL="1371600" lvl="3" indent="0">
              <a:spcBef>
                <a:spcPts val="0"/>
              </a:spcBef>
              <a:buNone/>
            </a:pPr>
            <a:r>
              <a:rPr lang="en-US" sz="2200" b="0" i="0" u="none" strike="noStrike" baseline="0" dirty="0">
                <a:cs typeface="Arial" panose="020B0604020202020204" pitchFamily="34" charset="0"/>
              </a:rPr>
              <a:t>2. Interstate: That portion of the receipts from movements or shipments passing through, into, or out of this state as determined by the ratio which the </a:t>
            </a:r>
            <a:r>
              <a:rPr lang="en-US" sz="2200" i="0" u="sng" strike="noStrike" baseline="0" dirty="0">
                <a:cs typeface="Arial" panose="020B0604020202020204" pitchFamily="34" charset="0"/>
              </a:rPr>
              <a:t>mobile property miles traveled by such movements or shipments in this state bear to the total mobile property miles </a:t>
            </a:r>
            <a:r>
              <a:rPr lang="en-US" sz="2200" b="0" i="0" u="none" strike="noStrike" baseline="0" dirty="0">
                <a:cs typeface="Arial" panose="020B0604020202020204" pitchFamily="34" charset="0"/>
              </a:rPr>
              <a:t>traveled by movements or shipments from points of origin to destination.</a:t>
            </a:r>
          </a:p>
          <a:p>
            <a:pPr marL="0" indent="0">
              <a:buNone/>
            </a:pPr>
            <a:endParaRPr lang="en-US" dirty="0"/>
          </a:p>
        </p:txBody>
      </p:sp>
      <p:sp>
        <p:nvSpPr>
          <p:cNvPr id="4" name="Slide Number Placeholder 3">
            <a:extLst>
              <a:ext uri="{FF2B5EF4-FFF2-40B4-BE49-F238E27FC236}">
                <a16:creationId xmlns:a16="http://schemas.microsoft.com/office/drawing/2014/main" id="{D2F21BE0-2661-C994-F036-D425C9854F90}"/>
              </a:ext>
            </a:extLst>
          </p:cNvPr>
          <p:cNvSpPr>
            <a:spLocks noGrp="1"/>
          </p:cNvSpPr>
          <p:nvPr>
            <p:ph type="sldNum" sz="quarter" idx="12"/>
          </p:nvPr>
        </p:nvSpPr>
        <p:spPr/>
        <p:txBody>
          <a:bodyPr/>
          <a:lstStyle/>
          <a:p>
            <a:fld id="{596BA77D-E0F3-4B80-A65E-88527CDE7779}" type="slidenum">
              <a:rPr lang="en-US" smtClean="0"/>
              <a:t>4</a:t>
            </a:fld>
            <a:endParaRPr lang="en-US"/>
          </a:p>
        </p:txBody>
      </p:sp>
    </p:spTree>
    <p:extLst>
      <p:ext uri="{BB962C8B-B14F-4D97-AF65-F5344CB8AC3E}">
        <p14:creationId xmlns:p14="http://schemas.microsoft.com/office/powerpoint/2010/main" val="1836175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BF32F-2A39-A79A-EFD4-C6154CF2950D}"/>
              </a:ext>
            </a:extLst>
          </p:cNvPr>
          <p:cNvSpPr>
            <a:spLocks noGrp="1"/>
          </p:cNvSpPr>
          <p:nvPr>
            <p:ph type="title"/>
          </p:nvPr>
        </p:nvSpPr>
        <p:spPr/>
        <p:txBody>
          <a:bodyPr>
            <a:normAutofit fontScale="90000"/>
          </a:bodyPr>
          <a:lstStyle/>
          <a:p>
            <a:r>
              <a:rPr lang="en-US" i="1" dirty="0">
                <a:effectLst/>
                <a:latin typeface="+mn-lt"/>
                <a:ea typeface="Calibri" panose="020F0502020204030204" pitchFamily="34" charset="0"/>
                <a:cs typeface="Arial" panose="020B0604020202020204" pitchFamily="34" charset="0"/>
              </a:rPr>
              <a:t>Montana </a:t>
            </a:r>
            <a:r>
              <a:rPr lang="en-US" i="1" dirty="0" err="1">
                <a:effectLst/>
                <a:latin typeface="+mn-lt"/>
                <a:ea typeface="Calibri" panose="020F0502020204030204" pitchFamily="34" charset="0"/>
                <a:cs typeface="Arial" panose="020B0604020202020204" pitchFamily="34" charset="0"/>
              </a:rPr>
              <a:t>Dep’t</a:t>
            </a:r>
            <a:r>
              <a:rPr lang="en-US" i="1" dirty="0">
                <a:effectLst/>
                <a:latin typeface="+mn-lt"/>
                <a:ea typeface="Calibri" panose="020F0502020204030204" pitchFamily="34" charset="0"/>
                <a:cs typeface="Arial" panose="020B0604020202020204" pitchFamily="34" charset="0"/>
              </a:rPr>
              <a:t> of Revenue v. United Parcel Service, Inc.</a:t>
            </a:r>
            <a:r>
              <a:rPr lang="en-US" dirty="0">
                <a:effectLst/>
                <a:latin typeface="+mn-lt"/>
                <a:ea typeface="Calibri" panose="020F0502020204030204" pitchFamily="34" charset="0"/>
                <a:cs typeface="Arial" panose="020B0604020202020204" pitchFamily="34" charset="0"/>
              </a:rPr>
              <a:t>, 830 P.2d 1259 (1992)</a:t>
            </a:r>
            <a:br>
              <a:rPr lang="en-US" dirty="0">
                <a:effectLst/>
                <a:ea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CC8FB06D-22FD-9304-46B7-F944BBBA9076}"/>
              </a:ext>
            </a:extLst>
          </p:cNvPr>
          <p:cNvSpPr>
            <a:spLocks noGrp="1"/>
          </p:cNvSpPr>
          <p:nvPr>
            <p:ph idx="1"/>
          </p:nvPr>
        </p:nvSpPr>
        <p:spPr>
          <a:xfrm>
            <a:off x="838200" y="1597024"/>
            <a:ext cx="10515600" cy="4783897"/>
          </a:xfrm>
        </p:spPr>
        <p:txBody>
          <a:bodyPr>
            <a:normAutofit/>
          </a:bodyPr>
          <a:lstStyle/>
          <a:p>
            <a:r>
              <a:rPr lang="en-US" sz="1900" dirty="0">
                <a:effectLst/>
                <a:ea typeface="Times New Roman" panose="02020603050405020304" pitchFamily="18" charset="0"/>
                <a:cs typeface="Arial" panose="020B0604020202020204" pitchFamily="34" charset="0"/>
              </a:rPr>
              <a:t>Facts:</a:t>
            </a:r>
          </a:p>
          <a:p>
            <a:pPr lvl="1"/>
            <a:r>
              <a:rPr lang="en-US" sz="1900" dirty="0">
                <a:ea typeface="Times New Roman" panose="02020603050405020304" pitchFamily="18" charset="0"/>
                <a:cs typeface="Arial" panose="020B0604020202020204" pitchFamily="34" charset="0"/>
              </a:rPr>
              <a:t>Taxpayer</a:t>
            </a:r>
            <a:r>
              <a:rPr lang="en-US" sz="1900" dirty="0">
                <a:effectLst/>
                <a:ea typeface="Times New Roman" panose="02020603050405020304" pitchFamily="18" charset="0"/>
                <a:cs typeface="Arial" panose="020B0604020202020204" pitchFamily="34" charset="0"/>
              </a:rPr>
              <a:t> specializes in nationwide small package pick-up and delivery service.</a:t>
            </a:r>
          </a:p>
          <a:p>
            <a:pPr lvl="1"/>
            <a:r>
              <a:rPr lang="en-US" sz="1900" dirty="0">
                <a:ea typeface="Times New Roman" panose="02020603050405020304" pitchFamily="18" charset="0"/>
                <a:cs typeface="Arial" panose="020B0604020202020204" pitchFamily="34" charset="0"/>
              </a:rPr>
              <a:t>Ch</a:t>
            </a:r>
            <a:r>
              <a:rPr lang="en-US" sz="1900" dirty="0">
                <a:effectLst/>
                <a:ea typeface="Times New Roman" panose="02020603050405020304" pitchFamily="18" charset="0"/>
                <a:cs typeface="Arial" panose="020B0604020202020204" pitchFamily="34" charset="0"/>
              </a:rPr>
              <a:t>arge per package based on (1) weight ,( 2) the rate zone to which each package is sent, and (3) a package service charge. </a:t>
            </a:r>
          </a:p>
          <a:p>
            <a:pPr lvl="1"/>
            <a:r>
              <a:rPr lang="en-US" sz="1900" dirty="0">
                <a:effectLst/>
                <a:ea typeface="Times New Roman" panose="02020603050405020304" pitchFamily="18" charset="0"/>
                <a:cs typeface="Arial" panose="020B0604020202020204" pitchFamily="34" charset="0"/>
              </a:rPr>
              <a:t>US divided into operating </a:t>
            </a:r>
            <a:r>
              <a:rPr lang="en-US" sz="1900" dirty="0">
                <a:ea typeface="Times New Roman" panose="02020603050405020304" pitchFamily="18" charset="0"/>
                <a:cs typeface="Arial" panose="020B0604020202020204" pitchFamily="34" charset="0"/>
              </a:rPr>
              <a:t>area with </a:t>
            </a:r>
            <a:r>
              <a:rPr lang="en-US" sz="1900" dirty="0">
                <a:effectLst/>
                <a:ea typeface="Times New Roman" panose="02020603050405020304" pitchFamily="18" charset="0"/>
                <a:cs typeface="Arial" panose="020B0604020202020204" pitchFamily="34" charset="0"/>
              </a:rPr>
              <a:t>each having an operating center where initial and final package sorting takes place. Packages destined for other operating areas are delivered to “hubs,” which ar</a:t>
            </a:r>
            <a:r>
              <a:rPr lang="en-US" sz="1900" dirty="0">
                <a:ea typeface="Times New Roman" panose="02020603050405020304" pitchFamily="18" charset="0"/>
                <a:cs typeface="Arial" panose="020B0604020202020204" pitchFamily="34" charset="0"/>
              </a:rPr>
              <a:t>e larger sorting centers.</a:t>
            </a:r>
          </a:p>
          <a:p>
            <a:pPr lvl="1"/>
            <a:r>
              <a:rPr lang="en-US" sz="1900" dirty="0">
                <a:effectLst/>
                <a:ea typeface="Times New Roman" panose="02020603050405020304" pitchFamily="18" charset="0"/>
                <a:cs typeface="Arial" panose="020B0604020202020204" pitchFamily="34" charset="0"/>
              </a:rPr>
              <a:t>Due to taxpayer’s specific operating method, vehicle miles may be different from the distance between origin and destination.</a:t>
            </a:r>
          </a:p>
          <a:p>
            <a:r>
              <a:rPr lang="en-US" sz="1900" dirty="0">
                <a:effectLst/>
                <a:ea typeface="Times New Roman" panose="02020603050405020304" pitchFamily="18" charset="0"/>
                <a:cs typeface="Arial" panose="020B0604020202020204" pitchFamily="34" charset="0"/>
              </a:rPr>
              <a:t>Finding:</a:t>
            </a:r>
          </a:p>
          <a:p>
            <a:pPr lvl="1"/>
            <a:r>
              <a:rPr lang="en-US" sz="1900" dirty="0">
                <a:effectLst/>
                <a:ea typeface="Times New Roman" panose="02020603050405020304" pitchFamily="18" charset="0"/>
                <a:cs typeface="Arial" panose="020B0604020202020204" pitchFamily="34" charset="0"/>
              </a:rPr>
              <a:t>“[S]ales factor must be based on the revenue received by the taxpayer.”</a:t>
            </a:r>
          </a:p>
          <a:p>
            <a:pPr lvl="1"/>
            <a:r>
              <a:rPr lang="en-US" sz="1900" dirty="0">
                <a:effectLst/>
                <a:ea typeface="Times New Roman" panose="02020603050405020304" pitchFamily="18" charset="0"/>
                <a:cs typeface="Arial" panose="020B0604020202020204" pitchFamily="34" charset="0"/>
              </a:rPr>
              <a:t>“Evidence . . . revealed that UPS drivers in Montana drive more miles to deliver fewer packages than drivers in any other state, and that </a:t>
            </a:r>
            <a:r>
              <a:rPr lang="en-US" sz="1900" u="sng" dirty="0">
                <a:effectLst/>
                <a:ea typeface="Times New Roman" panose="02020603050405020304" pitchFamily="18" charset="0"/>
                <a:cs typeface="Arial" panose="020B0604020202020204" pitchFamily="34" charset="0"/>
              </a:rPr>
              <a:t>average revenue per mile varies substantially from state to state</a:t>
            </a:r>
            <a:r>
              <a:rPr lang="en-US" sz="1900" dirty="0">
                <a:effectLst/>
                <a:ea typeface="Times New Roman" panose="02020603050405020304" pitchFamily="18" charset="0"/>
                <a:cs typeface="Arial" panose="020B0604020202020204" pitchFamily="34" charset="0"/>
              </a:rPr>
              <a:t>. Further, [State Tax Appeal Board] found that expert testimony presented by </a:t>
            </a:r>
            <a:r>
              <a:rPr lang="en-US" sz="1900" u="sng" dirty="0">
                <a:effectLst/>
                <a:ea typeface="Times New Roman" panose="02020603050405020304" pitchFamily="18" charset="0"/>
                <a:cs typeface="Arial" panose="020B0604020202020204" pitchFamily="34" charset="0"/>
              </a:rPr>
              <a:t>UPS revealed the underlying differences between UPS and other freight carriers, and that the mileage method for calculating revenue was less precise for UPS</a:t>
            </a:r>
            <a:r>
              <a:rPr lang="en-US" sz="1800" u="sng" dirty="0">
                <a:effectLst/>
                <a:ea typeface="Times New Roman" panose="02020603050405020304" pitchFamily="18" charset="0"/>
                <a:cs typeface="Arial" panose="020B0604020202020204" pitchFamily="34" charset="0"/>
              </a:rPr>
              <a:t>.</a:t>
            </a:r>
            <a:endParaRPr lang="en-US" sz="1800" u="sng" dirty="0">
              <a:effectLst/>
              <a:ea typeface="Times New Roman" panose="02020603050405020304" pitchFamily="18" charset="0"/>
              <a:cs typeface="Times New Roman" panose="02020603050405020304" pitchFamily="18" charset="0"/>
            </a:endParaRPr>
          </a:p>
          <a:p>
            <a:pPr lvl="1"/>
            <a:endParaRPr lang="en-US" sz="1800" u="sng"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11436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B02A4-BA34-FB92-1000-859DDB68257B}"/>
              </a:ext>
            </a:extLst>
          </p:cNvPr>
          <p:cNvSpPr>
            <a:spLocks noGrp="1"/>
          </p:cNvSpPr>
          <p:nvPr>
            <p:ph type="title"/>
          </p:nvPr>
        </p:nvSpPr>
        <p:spPr/>
        <p:txBody>
          <a:bodyPr>
            <a:normAutofit fontScale="90000"/>
          </a:bodyPr>
          <a:lstStyle/>
          <a:p>
            <a:r>
              <a:rPr lang="en-US" i="1" dirty="0">
                <a:effectLst/>
                <a:ea typeface="Calibri" panose="020F0502020204030204" pitchFamily="34" charset="0"/>
              </a:rPr>
              <a:t>New Mexico Public Dec. No. 19-27 (In the Matter of the Protest of United Parcel Service Inc.)</a:t>
            </a:r>
            <a:br>
              <a:rPr lang="en-US" dirty="0"/>
            </a:br>
            <a:endParaRPr lang="en-US" dirty="0"/>
          </a:p>
        </p:txBody>
      </p:sp>
      <p:sp>
        <p:nvSpPr>
          <p:cNvPr id="3" name="Content Placeholder 2">
            <a:extLst>
              <a:ext uri="{FF2B5EF4-FFF2-40B4-BE49-F238E27FC236}">
                <a16:creationId xmlns:a16="http://schemas.microsoft.com/office/drawing/2014/main" id="{2CB48EBA-6404-CEE3-DADE-3651C948F766}"/>
              </a:ext>
            </a:extLst>
          </p:cNvPr>
          <p:cNvSpPr>
            <a:spLocks noGrp="1"/>
          </p:cNvSpPr>
          <p:nvPr>
            <p:ph idx="1"/>
          </p:nvPr>
        </p:nvSpPr>
        <p:spPr>
          <a:xfrm>
            <a:off x="838200" y="1690688"/>
            <a:ext cx="10515600" cy="4351338"/>
          </a:xfrm>
        </p:spPr>
        <p:txBody>
          <a:bodyPr/>
          <a:lstStyle/>
          <a:p>
            <a:pPr marL="0" indent="0">
              <a:buNone/>
            </a:pPr>
            <a:endParaRPr lang="en-US" dirty="0"/>
          </a:p>
          <a:p>
            <a:pPr lvl="1"/>
            <a:r>
              <a:rPr lang="en-US" dirty="0"/>
              <a:t>UPS argued it was not a “trucking company” under the special trucking rules since it did not primarily transport property by motor vehicle, but instead was a package delivery company.  </a:t>
            </a:r>
          </a:p>
          <a:p>
            <a:pPr lvl="1"/>
            <a:r>
              <a:rPr lang="en-US" dirty="0"/>
              <a:t>UPS pointed to only 13% of its activities by time involved motor vehicle transport compared to 87% of time involving other activities involving hub and sorting; loading/unloading; carrying of packages; using of electronic devices.</a:t>
            </a:r>
          </a:p>
          <a:p>
            <a:pPr lvl="1"/>
            <a:r>
              <a:rPr lang="en-US" dirty="0"/>
              <a:t>Hearing Officer rejected UPS’s argument and found transport of packages from origin to destination was predominant source of income generation. </a:t>
            </a:r>
          </a:p>
          <a:p>
            <a:pPr lvl="1"/>
            <a:r>
              <a:rPr lang="en-US" dirty="0"/>
              <a:t>Hearing Officer concluded that UPS was an express carrier based on federal law,  such that it fell under trucking company special rules. </a:t>
            </a:r>
          </a:p>
          <a:p>
            <a:endParaRPr lang="en-US" dirty="0"/>
          </a:p>
        </p:txBody>
      </p:sp>
    </p:spTree>
    <p:extLst>
      <p:ext uri="{BB962C8B-B14F-4D97-AF65-F5344CB8AC3E}">
        <p14:creationId xmlns:p14="http://schemas.microsoft.com/office/powerpoint/2010/main" val="72483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DCF66-B43B-FB75-31C0-172CA6FE3564}"/>
              </a:ext>
            </a:extLst>
          </p:cNvPr>
          <p:cNvSpPr>
            <a:spLocks noGrp="1"/>
          </p:cNvSpPr>
          <p:nvPr>
            <p:ph type="title"/>
          </p:nvPr>
        </p:nvSpPr>
        <p:spPr/>
        <p:txBody>
          <a:bodyPr>
            <a:normAutofit fontScale="90000"/>
          </a:bodyPr>
          <a:lstStyle/>
          <a:p>
            <a:r>
              <a:rPr lang="en-US" i="1" dirty="0">
                <a:effectLst/>
                <a:ea typeface="Calibri" panose="020F0502020204030204" pitchFamily="34" charset="0"/>
              </a:rPr>
              <a:t>New Mexico Public Dec. No. 19-27 (In the Matter of the Protest of United Parcel Service Inc</a:t>
            </a:r>
            <a:br>
              <a:rPr lang="en-US" dirty="0"/>
            </a:br>
            <a:endParaRPr lang="en-US" dirty="0"/>
          </a:p>
        </p:txBody>
      </p:sp>
      <p:sp>
        <p:nvSpPr>
          <p:cNvPr id="3" name="Content Placeholder 2">
            <a:extLst>
              <a:ext uri="{FF2B5EF4-FFF2-40B4-BE49-F238E27FC236}">
                <a16:creationId xmlns:a16="http://schemas.microsoft.com/office/drawing/2014/main" id="{6DAD7919-F85A-4E62-6606-FD0040BE129A}"/>
              </a:ext>
            </a:extLst>
          </p:cNvPr>
          <p:cNvSpPr>
            <a:spLocks noGrp="1"/>
          </p:cNvSpPr>
          <p:nvPr>
            <p:ph idx="1"/>
          </p:nvPr>
        </p:nvSpPr>
        <p:spPr/>
        <p:txBody>
          <a:bodyPr>
            <a:normAutofit/>
          </a:bodyPr>
          <a:lstStyle/>
          <a:p>
            <a:r>
              <a:rPr lang="en-US" sz="2400" dirty="0"/>
              <a:t>Finding of distortion requiring equitable relief:</a:t>
            </a:r>
          </a:p>
          <a:p>
            <a:pPr lvl="1"/>
            <a:r>
              <a:rPr lang="en-US" dirty="0"/>
              <a:t>“</a:t>
            </a:r>
            <a:r>
              <a:rPr lang="en-US" dirty="0">
                <a:effectLst/>
                <a:ea typeface="Calibri" panose="020F0502020204030204" pitchFamily="34" charset="0"/>
              </a:rPr>
              <a:t>Taxpayer's </a:t>
            </a:r>
            <a:r>
              <a:rPr lang="en-US" b="1" dirty="0">
                <a:effectLst/>
                <a:ea typeface="Calibri" panose="020F0502020204030204" pitchFamily="34" charset="0"/>
              </a:rPr>
              <a:t>actual </a:t>
            </a:r>
            <a:r>
              <a:rPr lang="en-US" dirty="0">
                <a:effectLst/>
                <a:ea typeface="Calibri" panose="020F0502020204030204" pitchFamily="34" charset="0"/>
              </a:rPr>
              <a:t>New Mexico revenue numbers in 2007, 2008, and 2009 in comparison to the apportioned income under the special trucking method shows that the special trucking method substantially distorts Taxpayer's actual New Mexico revenue and business activity.”</a:t>
            </a:r>
          </a:p>
          <a:p>
            <a:pPr marL="457200" lvl="1" indent="0">
              <a:buNone/>
            </a:pPr>
            <a:endParaRPr lang="en-US" dirty="0">
              <a:effectLst/>
              <a:ea typeface="Times New Roman" panose="02020603050405020304" pitchFamily="18" charset="0"/>
            </a:endParaRPr>
          </a:p>
          <a:p>
            <a:pPr lvl="1"/>
            <a:r>
              <a:rPr lang="en-US" dirty="0">
                <a:effectLst/>
                <a:ea typeface="Calibri" panose="020F0502020204030204" pitchFamily="34" charset="0"/>
              </a:rPr>
              <a:t>“</a:t>
            </a:r>
            <a:r>
              <a:rPr lang="en-US" dirty="0">
                <a:effectLst/>
                <a:ea typeface="Times New Roman" panose="02020603050405020304" pitchFamily="18" charset="0"/>
              </a:rPr>
              <a:t>As the Montana Supreme Court found, relying on mileage to determine the sales factor of apportionment can significantly distort the extent of Taxpayer's activities in a low population, large geographic state. And like Montana Supreme Court similarly concluded, the evidence presented in this case illustrates how the application of the mileage method distorts the extent of Taxpayer's business activities in New Mexico.”</a:t>
            </a:r>
          </a:p>
          <a:p>
            <a:pPr lvl="1"/>
            <a:endParaRPr lang="en-US" dirty="0"/>
          </a:p>
        </p:txBody>
      </p:sp>
    </p:spTree>
    <p:extLst>
      <p:ext uri="{BB962C8B-B14F-4D97-AF65-F5344CB8AC3E}">
        <p14:creationId xmlns:p14="http://schemas.microsoft.com/office/powerpoint/2010/main" val="1703774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C0250-EB69-AA07-5DF3-BB9111E7A3DF}"/>
              </a:ext>
            </a:extLst>
          </p:cNvPr>
          <p:cNvSpPr>
            <a:spLocks noGrp="1"/>
          </p:cNvSpPr>
          <p:nvPr>
            <p:ph type="title"/>
          </p:nvPr>
        </p:nvSpPr>
        <p:spPr>
          <a:xfrm>
            <a:off x="1106361" y="394944"/>
            <a:ext cx="9190384" cy="825319"/>
          </a:xfrm>
        </p:spPr>
        <p:txBody>
          <a:bodyPr>
            <a:normAutofit fontScale="90000"/>
          </a:bodyPr>
          <a:lstStyle/>
          <a:p>
            <a:pPr algn="l"/>
            <a:r>
              <a:rPr lang="en-US" sz="4000" dirty="0"/>
              <a:t>Possible approaches that were considered by the work group-</a:t>
            </a:r>
          </a:p>
        </p:txBody>
      </p:sp>
      <p:sp>
        <p:nvSpPr>
          <p:cNvPr id="3" name="Content Placeholder 2">
            <a:extLst>
              <a:ext uri="{FF2B5EF4-FFF2-40B4-BE49-F238E27FC236}">
                <a16:creationId xmlns:a16="http://schemas.microsoft.com/office/drawing/2014/main" id="{66AC1188-941F-652C-C192-1591B2211AF0}"/>
              </a:ext>
            </a:extLst>
          </p:cNvPr>
          <p:cNvSpPr>
            <a:spLocks noGrp="1"/>
          </p:cNvSpPr>
          <p:nvPr>
            <p:ph idx="1"/>
          </p:nvPr>
        </p:nvSpPr>
        <p:spPr>
          <a:xfrm>
            <a:off x="1735158" y="1982641"/>
            <a:ext cx="8111694" cy="3611330"/>
          </a:xfrm>
        </p:spPr>
        <p:txBody>
          <a:bodyPr>
            <a:normAutofit/>
          </a:bodyPr>
          <a:lstStyle/>
          <a:p>
            <a:pPr marL="0" indent="0">
              <a:lnSpc>
                <a:spcPct val="100000"/>
              </a:lnSpc>
              <a:buNone/>
            </a:pPr>
            <a:r>
              <a:rPr lang="en-US" dirty="0"/>
              <a:t>The work group initially considered whether:</a:t>
            </a:r>
          </a:p>
          <a:p>
            <a:pPr marL="971550" lvl="1" indent="-514350">
              <a:lnSpc>
                <a:spcPct val="100000"/>
              </a:lnSpc>
              <a:buFont typeface="+mj-lt"/>
              <a:buAutoNum type="arabicParenR"/>
            </a:pPr>
            <a:r>
              <a:rPr lang="en-US" dirty="0"/>
              <a:t>to retain the </a:t>
            </a:r>
            <a:r>
              <a:rPr lang="en-US" dirty="0">
                <a:solidFill>
                  <a:srgbClr val="0070C0"/>
                </a:solidFill>
              </a:rPr>
              <a:t>mileage approach; </a:t>
            </a:r>
            <a:r>
              <a:rPr lang="en-US" dirty="0"/>
              <a:t>or </a:t>
            </a:r>
          </a:p>
          <a:p>
            <a:pPr marL="971550" lvl="1" indent="-514350">
              <a:lnSpc>
                <a:spcPct val="100000"/>
              </a:lnSpc>
              <a:buFont typeface="+mj-lt"/>
              <a:buAutoNum type="arabicParenR"/>
            </a:pPr>
            <a:r>
              <a:rPr lang="en-US" dirty="0"/>
              <a:t>to propose an approach that looks to the place of </a:t>
            </a:r>
            <a:r>
              <a:rPr lang="en-US" dirty="0">
                <a:solidFill>
                  <a:srgbClr val="0070C0"/>
                </a:solidFill>
              </a:rPr>
              <a:t>pickups and/or deliveries</a:t>
            </a:r>
            <a:r>
              <a:rPr lang="en-US" dirty="0"/>
              <a:t>.  </a:t>
            </a:r>
          </a:p>
          <a:p>
            <a:pPr marL="0" indent="0">
              <a:lnSpc>
                <a:spcPct val="100000"/>
              </a:lnSpc>
              <a:buNone/>
            </a:pPr>
            <a:r>
              <a:rPr lang="en-US" dirty="0"/>
              <a:t>The work group discussed the pros and cons of each approach.</a:t>
            </a:r>
          </a:p>
        </p:txBody>
      </p:sp>
      <p:sp>
        <p:nvSpPr>
          <p:cNvPr id="4" name="Slide Number Placeholder 3">
            <a:extLst>
              <a:ext uri="{FF2B5EF4-FFF2-40B4-BE49-F238E27FC236}">
                <a16:creationId xmlns:a16="http://schemas.microsoft.com/office/drawing/2014/main" id="{6AF07854-EF94-C250-5196-4C489A4D655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rrow: Right 5">
            <a:extLst>
              <a:ext uri="{FF2B5EF4-FFF2-40B4-BE49-F238E27FC236}">
                <a16:creationId xmlns:a16="http://schemas.microsoft.com/office/drawing/2014/main" id="{58592E29-7649-42F5-280A-57DECAA7A5D2}"/>
              </a:ext>
            </a:extLst>
          </p:cNvPr>
          <p:cNvSpPr/>
          <p:nvPr/>
        </p:nvSpPr>
        <p:spPr>
          <a:xfrm>
            <a:off x="4823012" y="5257605"/>
            <a:ext cx="1757082" cy="815788"/>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5992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C9124-006B-58E7-78A6-5D22325A7A79}"/>
              </a:ext>
            </a:extLst>
          </p:cNvPr>
          <p:cNvSpPr>
            <a:spLocks noGrp="1"/>
          </p:cNvSpPr>
          <p:nvPr>
            <p:ph type="title"/>
          </p:nvPr>
        </p:nvSpPr>
        <p:spPr>
          <a:xfrm>
            <a:off x="0" y="277906"/>
            <a:ext cx="12192000" cy="688252"/>
          </a:xfrm>
        </p:spPr>
        <p:txBody>
          <a:bodyPr>
            <a:normAutofit/>
          </a:bodyPr>
          <a:lstStyle/>
          <a:p>
            <a:r>
              <a:rPr lang="en-US" sz="4000" dirty="0"/>
              <a:t>Mileage Approach</a:t>
            </a:r>
          </a:p>
        </p:txBody>
      </p:sp>
      <p:graphicFrame>
        <p:nvGraphicFramePr>
          <p:cNvPr id="5" name="Content Placeholder 4">
            <a:extLst>
              <a:ext uri="{FF2B5EF4-FFF2-40B4-BE49-F238E27FC236}">
                <a16:creationId xmlns:a16="http://schemas.microsoft.com/office/drawing/2014/main" id="{84F6A8B2-D68B-824D-CCBA-32AB5AC27962}"/>
              </a:ext>
            </a:extLst>
          </p:cNvPr>
          <p:cNvGraphicFramePr>
            <a:graphicFrameLocks noGrp="1"/>
          </p:cNvGraphicFramePr>
          <p:nvPr>
            <p:ph idx="1"/>
            <p:extLst>
              <p:ext uri="{D42A27DB-BD31-4B8C-83A1-F6EECF244321}">
                <p14:modId xmlns:p14="http://schemas.microsoft.com/office/powerpoint/2010/main" val="2128820779"/>
              </p:ext>
            </p:extLst>
          </p:nvPr>
        </p:nvGraphicFramePr>
        <p:xfrm>
          <a:off x="717176" y="1066800"/>
          <a:ext cx="10820399" cy="5167663"/>
        </p:xfrm>
        <a:graphic>
          <a:graphicData uri="http://schemas.openxmlformats.org/drawingml/2006/table">
            <a:tbl>
              <a:tblPr firstRow="1" firstCol="1" bandRow="1"/>
              <a:tblGrid>
                <a:gridCol w="5116245">
                  <a:extLst>
                    <a:ext uri="{9D8B030D-6E8A-4147-A177-3AD203B41FA5}">
                      <a16:colId xmlns:a16="http://schemas.microsoft.com/office/drawing/2014/main" val="3197462013"/>
                    </a:ext>
                  </a:extLst>
                </a:gridCol>
                <a:gridCol w="5704154">
                  <a:extLst>
                    <a:ext uri="{9D8B030D-6E8A-4147-A177-3AD203B41FA5}">
                      <a16:colId xmlns:a16="http://schemas.microsoft.com/office/drawing/2014/main" val="1637329352"/>
                    </a:ext>
                  </a:extLst>
                </a:gridCol>
              </a:tblGrid>
              <a:tr h="670105">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Pros</a:t>
                      </a:r>
                    </a:p>
                  </a:txBody>
                  <a:tcPr marL="68580" marR="6858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Cons</a:t>
                      </a:r>
                    </a:p>
                  </a:txBody>
                  <a:tcPr marL="68580" marR="6858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8559257"/>
                  </a:ext>
                </a:extLst>
              </a:tr>
              <a:tr h="779105">
                <a:tc>
                  <a:txBody>
                    <a:bodyPr/>
                    <a:lstStyle/>
                    <a:p>
                      <a:pPr marL="0" marR="0" algn="l">
                        <a:lnSpc>
                          <a:spcPct val="100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Most states currently use some form of the mileage approach.</a:t>
                      </a:r>
                    </a:p>
                  </a:txBody>
                  <a:tcPr marL="68580" marR="6858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Does not reflect the taxpayer’s market in a general sense. </a:t>
                      </a:r>
                    </a:p>
                  </a:txBody>
                  <a:tcPr marL="68580" marR="6858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423315"/>
                  </a:ext>
                </a:extLst>
              </a:tr>
              <a:tr h="779105">
                <a:tc>
                  <a:txBody>
                    <a:bodyPr/>
                    <a:lstStyle/>
                    <a:p>
                      <a:pPr marL="0" marR="0" algn="l">
                        <a:lnSpc>
                          <a:spcPct val="100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Appears to be a workable approach.</a:t>
                      </a:r>
                    </a:p>
                  </a:txBody>
                  <a:tcPr marL="68580" marR="6858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Does not reflect the many aspects of modern logistics.</a:t>
                      </a:r>
                    </a:p>
                  </a:txBody>
                  <a:tcPr marL="68580" marR="6858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7689719"/>
                  </a:ext>
                </a:extLst>
              </a:tr>
              <a:tr h="16923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ffectLst/>
                          <a:latin typeface="Calibri" panose="020F0502020204030204" pitchFamily="34" charset="0"/>
                          <a:ea typeface="Calibri" panose="020F0502020204030204" pitchFamily="34" charset="0"/>
                          <a:cs typeface="Times New Roman" panose="02020603050405020304" pitchFamily="18" charset="0"/>
                        </a:rPr>
                        <a:t>Some work group members suggested that the mileage approach reflects where the service is delivered (but others disagreed).</a:t>
                      </a:r>
                    </a:p>
                    <a:p>
                      <a:pPr marL="0" marR="0" algn="l">
                        <a:lnSpc>
                          <a:spcPct val="100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Differs from the sourcing rule that applies to air transportation and from the rule that applies to ground transportation provided by companies that do not fall under the definition of “trucking company.”</a:t>
                      </a:r>
                    </a:p>
                  </a:txBody>
                  <a:tcPr marL="68580" marR="6858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206547"/>
                  </a:ext>
                </a:extLst>
              </a:tr>
              <a:tr h="1208789">
                <a:tc>
                  <a:txBody>
                    <a:bodyPr/>
                    <a:lstStyle/>
                    <a:p>
                      <a:pPr marL="0" marR="0" algn="l">
                        <a:lnSpc>
                          <a:spcPct val="100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Takes into account that length of trip may in some cases be a major component of the service that is provided. </a:t>
                      </a:r>
                    </a:p>
                  </a:txBody>
                  <a:tcPr marL="68580" marR="6858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ffectLst/>
                          <a:latin typeface="Calibri" panose="020F0502020204030204" pitchFamily="34" charset="0"/>
                          <a:ea typeface="Calibri" panose="020F0502020204030204" pitchFamily="34" charset="0"/>
                          <a:cs typeface="Times New Roman" panose="02020603050405020304" pitchFamily="18" charset="0"/>
                        </a:rPr>
                        <a:t>Possible legal problems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see</a:t>
                      </a:r>
                      <a:r>
                        <a:rPr lang="en-US" sz="2000" dirty="0">
                          <a:effectLst/>
                          <a:latin typeface="Calibri" panose="020F0502020204030204" pitchFamily="34" charset="0"/>
                          <a:ea typeface="Calibri" panose="020F0502020204030204" pitchFamily="34" charset="0"/>
                          <a:cs typeface="Times New Roman" panose="02020603050405020304" pitchFamily="18" charset="0"/>
                        </a:rPr>
                        <a:t> Montana and New Mexico decisions finding that the mileage approach created distortion in the case of UPS).</a:t>
                      </a:r>
                    </a:p>
                  </a:txBody>
                  <a:tcPr marL="68580" marR="68580" marT="91440" marB="9144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8985288"/>
                  </a:ext>
                </a:extLst>
              </a:tr>
            </a:tbl>
          </a:graphicData>
        </a:graphic>
      </p:graphicFrame>
      <p:sp>
        <p:nvSpPr>
          <p:cNvPr id="4" name="Slide Number Placeholder 3">
            <a:extLst>
              <a:ext uri="{FF2B5EF4-FFF2-40B4-BE49-F238E27FC236}">
                <a16:creationId xmlns:a16="http://schemas.microsoft.com/office/drawing/2014/main" id="{4717A9A7-D966-13FB-9093-56FB87D1B99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1290245"/>
      </p:ext>
    </p:extLst>
  </p:cSld>
  <p:clrMapOvr>
    <a:masterClrMapping/>
  </p:clrMapOvr>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3b8afb43-63d3-4027-b59a-75c8b7bd040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F8089F34D58544DB1B71EE0BB4738EC" ma:contentTypeVersion="12" ma:contentTypeDescription="Create a new document." ma:contentTypeScope="" ma:versionID="13e780eb24d8f62af8366a572a75946b">
  <xsd:schema xmlns:xsd="http://www.w3.org/2001/XMLSchema" xmlns:xs="http://www.w3.org/2001/XMLSchema" xmlns:p="http://schemas.microsoft.com/office/2006/metadata/properties" xmlns:ns3="3b8afb43-63d3-4027-b59a-75c8b7bd0407" xmlns:ns4="82725cc4-b174-4978-ac37-284cd7ffe8c0" targetNamespace="http://schemas.microsoft.com/office/2006/metadata/properties" ma:root="true" ma:fieldsID="3d9074ae739acf4642a319ea1d2c6b47" ns3:_="" ns4:_="">
    <xsd:import namespace="3b8afb43-63d3-4027-b59a-75c8b7bd0407"/>
    <xsd:import namespace="82725cc4-b174-4978-ac37-284cd7ffe8c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8afb43-63d3-4027-b59a-75c8b7bd04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725cc4-b174-4978-ac37-284cd7ffe8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4B019F-6A2F-4B26-9536-8FB8896BEF01}">
  <ds:schemaRefs>
    <ds:schemaRef ds:uri="http://schemas.microsoft.com/office/2006/documentManagement/types"/>
    <ds:schemaRef ds:uri="http://purl.org/dc/terms/"/>
    <ds:schemaRef ds:uri="3b8afb43-63d3-4027-b59a-75c8b7bd0407"/>
    <ds:schemaRef ds:uri="http://purl.org/dc/dcmitype/"/>
    <ds:schemaRef ds:uri="http://www.w3.org/XML/1998/namespace"/>
    <ds:schemaRef ds:uri="http://schemas.microsoft.com/office/2006/metadata/properties"/>
    <ds:schemaRef ds:uri="http://schemas.openxmlformats.org/package/2006/metadata/core-properties"/>
    <ds:schemaRef ds:uri="http://schemas.microsoft.com/office/infopath/2007/PartnerControls"/>
    <ds:schemaRef ds:uri="82725cc4-b174-4978-ac37-284cd7ffe8c0"/>
    <ds:schemaRef ds:uri="http://purl.org/dc/elements/1.1/"/>
  </ds:schemaRefs>
</ds:datastoreItem>
</file>

<file path=customXml/itemProps2.xml><?xml version="1.0" encoding="utf-8"?>
<ds:datastoreItem xmlns:ds="http://schemas.openxmlformats.org/officeDocument/2006/customXml" ds:itemID="{A67092C1-4FC0-456B-8C6B-0A98796AD2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8afb43-63d3-4027-b59a-75c8b7bd0407"/>
    <ds:schemaRef ds:uri="82725cc4-b174-4978-ac37-284cd7ffe8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BCBB45-049D-4FC2-B3C3-3946A44261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2101</Words>
  <Application>Microsoft Office PowerPoint</Application>
  <PresentationFormat>Widescreen</PresentationFormat>
  <Paragraphs>175</Paragraphs>
  <Slides>21</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Baskerville Old Face</vt:lpstr>
      <vt:lpstr>Calibri</vt:lpstr>
      <vt:lpstr>Calibri Light</vt:lpstr>
      <vt:lpstr>Office Theme</vt:lpstr>
      <vt:lpstr>1_Office Theme</vt:lpstr>
      <vt:lpstr>Model Receipts Sourcing Regulation Review Project</vt:lpstr>
      <vt:lpstr>Trucking Companies </vt:lpstr>
      <vt:lpstr>Why Review the Trucking Rule?</vt:lpstr>
      <vt:lpstr>Key Terms of the Trucking Company Rule</vt:lpstr>
      <vt:lpstr>Montana Dep’t of Revenue v. United Parcel Service, Inc., 830 P.2d 1259 (1992) </vt:lpstr>
      <vt:lpstr>New Mexico Public Dec. No. 19-27 (In the Matter of the Protest of United Parcel Service Inc.) </vt:lpstr>
      <vt:lpstr>New Mexico Public Dec. No. 19-27 (In the Matter of the Protest of United Parcel Service Inc </vt:lpstr>
      <vt:lpstr>Possible approaches that were considered by the work group-</vt:lpstr>
      <vt:lpstr>Mileage Approach</vt:lpstr>
      <vt:lpstr>Delivery Approach</vt:lpstr>
      <vt:lpstr>Work Group Deliberations</vt:lpstr>
      <vt:lpstr>Another idea proposed</vt:lpstr>
      <vt:lpstr>Work group Deliberations</vt:lpstr>
      <vt:lpstr>                           Work Group Deliberations</vt:lpstr>
      <vt:lpstr>Convening of the transportation services study group</vt:lpstr>
      <vt:lpstr>Study group volunteers</vt:lpstr>
      <vt:lpstr>Study group discussions</vt:lpstr>
      <vt:lpstr>Study group discussions</vt:lpstr>
      <vt:lpstr>Invitation to tax administrators, taxpayers and Industry representatives:</vt:lpstr>
      <vt:lpstr>Consider becoming a regular work group participant</vt:lpstr>
      <vt:lpstr>Other Business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2022-03-11T18:25:33Z</dcterms:created>
  <dcterms:modified xsi:type="dcterms:W3CDTF">2024-01-23T22:14:39Z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0x010100BF8089F34D58544DB1B71EE0BB4738EC</vt:lpwstr>
  </property>
</Properties>
</file>