
<file path=[Content_Types].xml><?xml version="1.0" encoding="utf-8"?>
<Types xmlns="http://schemas.openxmlformats.org/package/2006/content-types">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12" r:id="rId4"/>
  </p:sldMasterIdLst>
  <p:notesMasterIdLst>
    <p:notesMasterId r:id="rId17"/>
  </p:notesMasterIdLst>
  <p:sldIdLst>
    <p:sldId id="257" r:id="rId5"/>
    <p:sldId id="490" r:id="rId6"/>
    <p:sldId id="414" r:id="rId7"/>
    <p:sldId id="491" r:id="rId8"/>
    <p:sldId id="492" r:id="rId9"/>
    <p:sldId id="493" r:id="rId10"/>
    <p:sldId id="494" r:id="rId11"/>
    <p:sldId id="422" r:id="rId12"/>
    <p:sldId id="452" r:id="rId13"/>
    <p:sldId id="496" r:id="rId14"/>
    <p:sldId id="495" r:id="rId15"/>
    <p:sldId id="497" r:id="rId16"/>
  </p:sldIdLst>
  <p:sldSz cx="12192000" cy="6858000"/>
  <p:notesSz cx="6858000" cy="9144000"/>
  <p:custDataLst>
    <p:tags r:id="rId18"/>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Lila D. Disque" initials="LDD" lastIdx="2" clrIdx="0">
    <p:extLst>
      <p:ext uri="{19B8F6BF-5375-455C-9EA6-DF929625EA0E}">
        <p15:presenceInfo xmlns:p15="http://schemas.microsoft.com/office/powerpoint/2012/main" userId="S::LDD@mtc.gov::52bcf8c2-3b55-4308-ab8d-73e859b5e9fe" providerId="AD"/>
      </p:ext>
    </p:extLst>
  </p:cmAuthor>
  <p:cmAuthor id="2" name="Nancy L. Prosser" initials="NLP" lastIdx="5" clrIdx="1">
    <p:extLst>
      <p:ext uri="{19B8F6BF-5375-455C-9EA6-DF929625EA0E}">
        <p15:presenceInfo xmlns:p15="http://schemas.microsoft.com/office/powerpoint/2012/main" userId="S::NLP@mtc.gov::f0a96bee-58cf-44a1-8fce-b533dcd7acf2" providerId="AD"/>
      </p:ext>
    </p:extLst>
  </p:cmAuthor>
  <p:cmAuthor id="3" name="Hecht" initials="HH" lastIdx="3" clrIdx="2">
    <p:extLst>
      <p:ext uri="{19B8F6BF-5375-455C-9EA6-DF929625EA0E}">
        <p15:presenceInfo xmlns:p15="http://schemas.microsoft.com/office/powerpoint/2012/main" userId="Hecht"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A1D2C"/>
    <a:srgbClr val="3B505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990" autoAdjust="0"/>
    <p:restoredTop sz="79697" autoAdjust="0"/>
  </p:normalViewPr>
  <p:slideViewPr>
    <p:cSldViewPr snapToGrid="0">
      <p:cViewPr varScale="1">
        <p:scale>
          <a:sx n="85" d="100"/>
          <a:sy n="85" d="100"/>
        </p:scale>
        <p:origin x="336" y="67"/>
      </p:cViewPr>
      <p:guideLst/>
    </p:cSldViewPr>
  </p:slideViewPr>
  <p:notesTextViewPr>
    <p:cViewPr>
      <p:scale>
        <a:sx n="1" d="1"/>
        <a:sy n="1" d="1"/>
      </p:scale>
      <p:origin x="0" y="0"/>
    </p:cViewPr>
  </p:notesTextViewPr>
  <p:notesViewPr>
    <p:cSldViewPr snapToGrid="0">
      <p:cViewPr varScale="1">
        <p:scale>
          <a:sx n="65" d="100"/>
          <a:sy n="65" d="100"/>
        </p:scale>
        <p:origin x="3154" y="53"/>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tags" Target="tags/tag1.xml"/><Relationship Id="rId3" Type="http://schemas.openxmlformats.org/officeDocument/2006/relationships/customXml" Target="../customXml/item3.xml"/><Relationship Id="rId21"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microsoft.com/office/2016/11/relationships/changesInfo" Target="changesInfos/changesInfo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commentAuthors" Target="commentAuthor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Helen Hecht" userId="5ff6dfe4-d92f-45a1-a5aa-593c044744ed" providerId="ADAL" clId="{51F4D21B-F793-430B-B158-13AD36DD2E1E}"/>
    <pc:docChg chg="modSld">
      <pc:chgData name="Helen Hecht" userId="5ff6dfe4-d92f-45a1-a5aa-593c044744ed" providerId="ADAL" clId="{51F4D21B-F793-430B-B158-13AD36DD2E1E}" dt="2024-01-16T16:28:23.155" v="1" actId="20577"/>
      <pc:docMkLst>
        <pc:docMk/>
      </pc:docMkLst>
      <pc:sldChg chg="modSp mod">
        <pc:chgData name="Helen Hecht" userId="5ff6dfe4-d92f-45a1-a5aa-593c044744ed" providerId="ADAL" clId="{51F4D21B-F793-430B-B158-13AD36DD2E1E}" dt="2024-01-16T16:28:23.155" v="1" actId="20577"/>
        <pc:sldMkLst>
          <pc:docMk/>
          <pc:sldMk cId="2475805559" sldId="257"/>
        </pc:sldMkLst>
        <pc:spChg chg="mod">
          <ac:chgData name="Helen Hecht" userId="5ff6dfe4-d92f-45a1-a5aa-593c044744ed" providerId="ADAL" clId="{51F4D21B-F793-430B-B158-13AD36DD2E1E}" dt="2024-01-16T16:28:23.155" v="1" actId="20577"/>
          <ac:spMkLst>
            <pc:docMk/>
            <pc:sldMk cId="2475805559" sldId="257"/>
            <ac:spMk id="3" creationId="{835D6E6B-3353-491C-A3C6-F278D6CED8B3}"/>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Slide Image Placeholder 3"/>
          <p:cNvSpPr>
            <a:spLocks noGrp="1" noRot="1" noChangeAspect="1"/>
          </p:cNvSpPr>
          <p:nvPr>
            <p:ph type="sldImg" idx="2"/>
          </p:nvPr>
        </p:nvSpPr>
        <p:spPr>
          <a:xfrm>
            <a:off x="363415" y="187959"/>
            <a:ext cx="5181279" cy="2914469"/>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363415" y="3102428"/>
            <a:ext cx="6027225" cy="5604691"/>
          </a:xfrm>
          <a:prstGeom prst="rect">
            <a:avLst/>
          </a:prstGeom>
        </p:spPr>
        <p:txBody>
          <a:bodyPr vert="horz" lIns="91440" tIns="45720" rIns="91440" bIns="45720"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370683775"/>
      </p:ext>
    </p:extLst>
  </p:cSld>
  <p:clrMap bg1="lt1" tx1="dk1" bg2="lt2" tx2="dk2" accent1="accent1" accent2="accent2" accent3="accent3" accent4="accent4" accent5="accent5" accent6="accent6" hlink="hlink" folHlink="folHlink"/>
  <p:notesStyle>
    <a:lvl1pPr marL="285750" indent="-285750" algn="l" defTabSz="914400" rtl="0" eaLnBrk="1" latinLnBrk="0" hangingPunct="1">
      <a:spcAft>
        <a:spcPts val="1200"/>
      </a:spcAft>
      <a:buFont typeface="Arial" panose="020B0604020202020204" pitchFamily="34" charset="0"/>
      <a:buChar char="•"/>
      <a:defRPr sz="1400" kern="1200">
        <a:solidFill>
          <a:schemeClr val="tx1"/>
        </a:solidFill>
        <a:latin typeface="+mn-lt"/>
        <a:ea typeface="+mn-ea"/>
        <a:cs typeface="+mn-cs"/>
      </a:defRPr>
    </a:lvl1pPr>
    <a:lvl2pPr marL="742950" indent="-285750" algn="l" defTabSz="914400" rtl="0" eaLnBrk="1" latinLnBrk="0" hangingPunct="1">
      <a:spcAft>
        <a:spcPts val="1200"/>
      </a:spcAft>
      <a:buFont typeface="Arial" panose="020B0604020202020204" pitchFamily="34" charset="0"/>
      <a:buChar char="•"/>
      <a:defRPr sz="1400" kern="1200">
        <a:solidFill>
          <a:schemeClr val="tx1"/>
        </a:solidFill>
        <a:latin typeface="+mn-lt"/>
        <a:ea typeface="+mn-ea"/>
        <a:cs typeface="+mn-cs"/>
      </a:defRPr>
    </a:lvl2pPr>
    <a:lvl3pPr marL="1200150" indent="-285750" algn="l" defTabSz="914400" rtl="0" eaLnBrk="1" latinLnBrk="0" hangingPunct="1">
      <a:spcAft>
        <a:spcPts val="1200"/>
      </a:spcAft>
      <a:buFont typeface="Arial" panose="020B0604020202020204" pitchFamily="34" charset="0"/>
      <a:buChar char="•"/>
      <a:defRPr sz="1400" kern="1200">
        <a:solidFill>
          <a:schemeClr val="tx1"/>
        </a:solidFill>
        <a:latin typeface="+mn-lt"/>
        <a:ea typeface="+mn-ea"/>
        <a:cs typeface="+mn-cs"/>
      </a:defRPr>
    </a:lvl3pPr>
    <a:lvl4pPr marL="1657350" indent="-285750" algn="l" defTabSz="914400" rtl="0" eaLnBrk="1" latinLnBrk="0" hangingPunct="1">
      <a:spcAft>
        <a:spcPts val="1200"/>
      </a:spcAft>
      <a:buFont typeface="Arial" panose="020B0604020202020204" pitchFamily="34" charset="0"/>
      <a:buChar char="•"/>
      <a:defRPr sz="1400" kern="1200">
        <a:solidFill>
          <a:schemeClr val="tx1"/>
        </a:solidFill>
        <a:latin typeface="+mn-lt"/>
        <a:ea typeface="+mn-ea"/>
        <a:cs typeface="+mn-cs"/>
      </a:defRPr>
    </a:lvl4pPr>
    <a:lvl5pPr marL="2114550" indent="-285750" algn="l" defTabSz="914400" rtl="0" eaLnBrk="1" latinLnBrk="0" hangingPunct="1">
      <a:spcAft>
        <a:spcPts val="1200"/>
      </a:spcAft>
      <a:buFont typeface="Arial" panose="020B0604020202020204" pitchFamily="34" charset="0"/>
      <a:buChar char="•"/>
      <a:defRPr sz="14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58750" y="34925"/>
            <a:ext cx="5297488" cy="2979738"/>
          </a:xfrm>
        </p:spPr>
      </p:sp>
      <p:sp>
        <p:nvSpPr>
          <p:cNvPr id="3" name="Notes Placeholder 2"/>
          <p:cNvSpPr>
            <a:spLocks noGrp="1"/>
          </p:cNvSpPr>
          <p:nvPr>
            <p:ph type="body" idx="1"/>
          </p:nvPr>
        </p:nvSpPr>
        <p:spPr/>
        <p:txBody>
          <a:bodyPr/>
          <a:lstStyle/>
          <a:p>
            <a:pPr marL="0" indent="0">
              <a:buNone/>
            </a:pPr>
            <a:r>
              <a:rPr lang="en-US" dirty="0"/>
              <a:t>LAURIE</a:t>
            </a:r>
          </a:p>
          <a:p>
            <a:pPr marL="285750" indent="-285750">
              <a:buFont typeface="Arial" panose="020B0604020202020204" pitchFamily="34" charset="0"/>
              <a:buChar char="•"/>
            </a:pPr>
            <a:r>
              <a:rPr lang="en-US" dirty="0"/>
              <a:t>For the last two years, the partnership work group has been holding monthly meetings which are now held on the third Wednesday of each month.  </a:t>
            </a:r>
          </a:p>
          <a:p>
            <a:pPr marL="285750" indent="-285750">
              <a:buFont typeface="Arial" panose="020B0604020202020204" pitchFamily="34" charset="0"/>
              <a:buChar char="•"/>
            </a:pPr>
            <a:r>
              <a:rPr lang="en-US" dirty="0"/>
              <a:t>The meeting we would be having tomorrow is cancelled and we will discuss the plan for upcoming meetings shortly.</a:t>
            </a:r>
          </a:p>
          <a:p>
            <a:pPr marL="285750" indent="-285750">
              <a:buFont typeface="Arial" panose="020B0604020202020204" pitchFamily="34" charset="0"/>
              <a:buChar char="•"/>
            </a:pPr>
            <a:endParaRPr lang="en-US" dirty="0"/>
          </a:p>
        </p:txBody>
      </p:sp>
      <p:sp>
        <p:nvSpPr>
          <p:cNvPr id="4" name="Slide Number Placeholder 3"/>
          <p:cNvSpPr>
            <a:spLocks noGrp="1"/>
          </p:cNvSpPr>
          <p:nvPr>
            <p:ph type="sldNum" sz="quarter" idx="5"/>
          </p:nvPr>
        </p:nvSpPr>
        <p:spPr>
          <a:xfrm>
            <a:off x="3884613" y="8685213"/>
            <a:ext cx="2971800" cy="458787"/>
          </a:xfrm>
          <a:prstGeom prst="rect">
            <a:avLst/>
          </a:prstGeom>
        </p:spPr>
        <p:txBody>
          <a:bodyPr/>
          <a:lstStyle/>
          <a:p>
            <a:fld id="{B7494C42-5034-4A46-9B78-EE3919A245F5}" type="slidenum">
              <a:rPr lang="en-US" smtClean="0"/>
              <a:t>1</a:t>
            </a:fld>
            <a:endParaRPr lang="en-US" dirty="0"/>
          </a:p>
        </p:txBody>
      </p:sp>
    </p:spTree>
    <p:extLst>
      <p:ext uri="{BB962C8B-B14F-4D97-AF65-F5344CB8AC3E}">
        <p14:creationId xmlns:p14="http://schemas.microsoft.com/office/powerpoint/2010/main" val="47319652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63538" y="187325"/>
            <a:ext cx="4657725" cy="2620963"/>
          </a:xfrm>
        </p:spPr>
      </p:sp>
      <p:sp>
        <p:nvSpPr>
          <p:cNvPr id="3" name="Notes Placeholder 2"/>
          <p:cNvSpPr>
            <a:spLocks noGrp="1"/>
          </p:cNvSpPr>
          <p:nvPr>
            <p:ph type="body" idx="1"/>
          </p:nvPr>
        </p:nvSpPr>
        <p:spPr/>
        <p:txBody>
          <a:bodyPr/>
          <a:lstStyle/>
          <a:p>
            <a:pPr marL="0" indent="0">
              <a:buNone/>
            </a:pPr>
            <a:r>
              <a:rPr lang="en-US" dirty="0"/>
              <a:t>LAURIE</a:t>
            </a:r>
          </a:p>
          <a:p>
            <a:r>
              <a:rPr lang="en-US" dirty="0"/>
              <a:t>And finally, as part of the process, we want to capture general information and make it as usable as we possibly can.</a:t>
            </a:r>
          </a:p>
          <a:p>
            <a:r>
              <a:rPr lang="en-US" dirty="0"/>
              <a:t>So MTC staff have also been working on the web page for the project to make it more accessible to allow the continual updating and posting of information that we know is going to happen over time as we continue the work. </a:t>
            </a:r>
          </a:p>
          <a:p>
            <a:r>
              <a:rPr lang="en-US" dirty="0"/>
              <a:t>I’m going to turn it over to Chris to talk more about the web page. </a:t>
            </a:r>
          </a:p>
        </p:txBody>
      </p:sp>
    </p:spTree>
    <p:extLst>
      <p:ext uri="{BB962C8B-B14F-4D97-AF65-F5344CB8AC3E}">
        <p14:creationId xmlns:p14="http://schemas.microsoft.com/office/powerpoint/2010/main" val="390296551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63538" y="187325"/>
            <a:ext cx="4483100" cy="2522538"/>
          </a:xfrm>
        </p:spPr>
      </p:sp>
      <p:sp>
        <p:nvSpPr>
          <p:cNvPr id="3" name="Notes Placeholder 2"/>
          <p:cNvSpPr>
            <a:spLocks noGrp="1"/>
          </p:cNvSpPr>
          <p:nvPr>
            <p:ph type="body" idx="1"/>
          </p:nvPr>
        </p:nvSpPr>
        <p:spPr/>
        <p:txBody>
          <a:bodyPr/>
          <a:lstStyle/>
          <a:p>
            <a:pPr marL="0" indent="0">
              <a:buNone/>
            </a:pPr>
            <a:r>
              <a:rPr lang="en-US" dirty="0"/>
              <a:t>LAURIE</a:t>
            </a:r>
          </a:p>
          <a:p>
            <a:r>
              <a:rPr lang="en-US" dirty="0"/>
              <a:t>We know that in the general sourcing area there are some difficult and complex issues waiting to be addressed.</a:t>
            </a:r>
          </a:p>
          <a:p>
            <a:r>
              <a:rPr lang="en-US" dirty="0"/>
              <a:t>And these complex issues fall into three main categories, or have three main causes, that are also potentially related.</a:t>
            </a:r>
          </a:p>
          <a:p>
            <a:r>
              <a:rPr lang="en-US" dirty="0"/>
              <a:t>The first is the sourcing issues that are created by complex tiered entity structures. We’ve talked many times about how partnership structures are so complex that it can be difficult for even the IRS to trace ownership or reporting of income.  </a:t>
            </a:r>
          </a:p>
          <a:p>
            <a:r>
              <a:rPr lang="en-US" dirty="0"/>
              <a:t>The second is related-entity transactions which we know can affect the sourcing of business income. </a:t>
            </a:r>
          </a:p>
          <a:p>
            <a:r>
              <a:rPr lang="en-US" dirty="0"/>
              <a:t>The third is special allocations to partners of partnership income, expense, gain, or loss, and whether these special allocations should affect sourcing. </a:t>
            </a:r>
          </a:p>
          <a:p>
            <a:r>
              <a:rPr lang="en-US" dirty="0"/>
              <a:t>To give us all a small taste of the kinds of issues that may come up, we’re going to walk through a couple very simple examples. </a:t>
            </a:r>
          </a:p>
        </p:txBody>
      </p:sp>
    </p:spTree>
    <p:extLst>
      <p:ext uri="{BB962C8B-B14F-4D97-AF65-F5344CB8AC3E}">
        <p14:creationId xmlns:p14="http://schemas.microsoft.com/office/powerpoint/2010/main" val="416018478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63538" y="187325"/>
            <a:ext cx="4211637" cy="2370138"/>
          </a:xfrm>
        </p:spPr>
      </p:sp>
      <p:sp>
        <p:nvSpPr>
          <p:cNvPr id="3" name="Notes Placeholder 2"/>
          <p:cNvSpPr>
            <a:spLocks noGrp="1"/>
          </p:cNvSpPr>
          <p:nvPr>
            <p:ph type="body" idx="1"/>
          </p:nvPr>
        </p:nvSpPr>
        <p:spPr/>
        <p:txBody>
          <a:bodyPr/>
          <a:lstStyle/>
          <a:p>
            <a:pPr marL="0" indent="0">
              <a:buNone/>
            </a:pPr>
            <a:r>
              <a:rPr lang="en-US" dirty="0"/>
              <a:t>HELEN</a:t>
            </a:r>
          </a:p>
        </p:txBody>
      </p:sp>
    </p:spTree>
    <p:extLst>
      <p:ext uri="{BB962C8B-B14F-4D97-AF65-F5344CB8AC3E}">
        <p14:creationId xmlns:p14="http://schemas.microsoft.com/office/powerpoint/2010/main" val="291464768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63538" y="187325"/>
            <a:ext cx="4483100" cy="2522538"/>
          </a:xfrm>
        </p:spPr>
      </p:sp>
      <p:sp>
        <p:nvSpPr>
          <p:cNvPr id="3" name="Notes Placeholder 2"/>
          <p:cNvSpPr>
            <a:spLocks noGrp="1"/>
          </p:cNvSpPr>
          <p:nvPr>
            <p:ph type="body" idx="1"/>
          </p:nvPr>
        </p:nvSpPr>
        <p:spPr/>
        <p:txBody>
          <a:bodyPr/>
          <a:lstStyle/>
          <a:p>
            <a:pPr marL="0" indent="0">
              <a:buNone/>
            </a:pPr>
            <a:r>
              <a:rPr lang="en-US" dirty="0"/>
              <a:t>LAURIE</a:t>
            </a:r>
          </a:p>
          <a:p>
            <a:r>
              <a:rPr lang="en-US" dirty="0"/>
              <a:t>We know that in the general sourcing area there are some difficult and complex issues waiting to be addressed.</a:t>
            </a:r>
          </a:p>
          <a:p>
            <a:r>
              <a:rPr lang="en-US" dirty="0"/>
              <a:t>And these complex issues fall into three main categories, or have three main causes, that are also potentially related.</a:t>
            </a:r>
          </a:p>
          <a:p>
            <a:r>
              <a:rPr lang="en-US" dirty="0"/>
              <a:t>The first is the sourcing issues that are created by complex tiered entity structures. We’ve talked many times about how partnership structures are so complex that it can be difficult for even the IRS to trace ownership or reporting of income.  </a:t>
            </a:r>
          </a:p>
          <a:p>
            <a:r>
              <a:rPr lang="en-US" dirty="0"/>
              <a:t>The second is related-entity transactions which we know can affect the sourcing of business income. </a:t>
            </a:r>
          </a:p>
          <a:p>
            <a:r>
              <a:rPr lang="en-US" dirty="0"/>
              <a:t>The third is special allocations to partners of partnership income, expense, gain, or loss, and whether these special allocations should affect sourcing. </a:t>
            </a:r>
          </a:p>
          <a:p>
            <a:r>
              <a:rPr lang="en-US" dirty="0"/>
              <a:t>To give us all a small taste of the kinds of issues that may come up, we’re going to walk through a couple very simple examples. </a:t>
            </a:r>
          </a:p>
        </p:txBody>
      </p:sp>
    </p:spTree>
    <p:extLst>
      <p:ext uri="{BB962C8B-B14F-4D97-AF65-F5344CB8AC3E}">
        <p14:creationId xmlns:p14="http://schemas.microsoft.com/office/powerpoint/2010/main" val="333353614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p:nvPr/>
        </p:nvSpPr>
        <p:spPr>
          <a:xfrm>
            <a:off x="446534" y="3085764"/>
            <a:ext cx="11298932" cy="3338149"/>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ctrTitle"/>
          </p:nvPr>
        </p:nvSpPr>
        <p:spPr>
          <a:xfrm>
            <a:off x="581191" y="1020431"/>
            <a:ext cx="10993549" cy="1475013"/>
          </a:xfrm>
          <a:effectLst/>
        </p:spPr>
        <p:txBody>
          <a:bodyPr anchor="b">
            <a:normAutofit/>
          </a:bodyPr>
          <a:lstStyle>
            <a:lvl1pPr>
              <a:defRPr sz="3600">
                <a:solidFill>
                  <a:schemeClr val="tx1">
                    <a:lumMod val="75000"/>
                    <a:lumOff val="2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581194" y="2495445"/>
            <a:ext cx="10993546" cy="590321"/>
          </a:xfrm>
        </p:spPr>
        <p:txBody>
          <a:bodyPr anchor="t">
            <a:normAutofit/>
          </a:bodyPr>
          <a:lstStyle>
            <a:lvl1pPr marL="0" indent="0" algn="l">
              <a:buNone/>
              <a:defRPr sz="1600" cap="all">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8" name="Date Placeholder 7">
            <a:extLst>
              <a:ext uri="{FF2B5EF4-FFF2-40B4-BE49-F238E27FC236}">
                <a16:creationId xmlns:a16="http://schemas.microsoft.com/office/drawing/2014/main" id="{7FA0ACE7-29A8-47D3-A7D9-257B711D8023}"/>
              </a:ext>
            </a:extLst>
          </p:cNvPr>
          <p:cNvSpPr>
            <a:spLocks noGrp="1"/>
          </p:cNvSpPr>
          <p:nvPr>
            <p:ph type="dt" sz="half" idx="10"/>
          </p:nvPr>
        </p:nvSpPr>
        <p:spPr/>
        <p:txBody>
          <a:bodyPr/>
          <a:lstStyle/>
          <a:p>
            <a:fld id="{6215E3FE-2A52-4BFD-866F-7468E077B710}" type="datetime1">
              <a:rPr lang="en-US" smtClean="0"/>
              <a:t>1/15/2024</a:t>
            </a:fld>
            <a:endParaRPr lang="en-US" dirty="0"/>
          </a:p>
        </p:txBody>
      </p:sp>
      <p:sp>
        <p:nvSpPr>
          <p:cNvPr id="9" name="Footer Placeholder 8">
            <a:extLst>
              <a:ext uri="{FF2B5EF4-FFF2-40B4-BE49-F238E27FC236}">
                <a16:creationId xmlns:a16="http://schemas.microsoft.com/office/drawing/2014/main" id="{DEC604B9-52E9-4810-8359-47206518D038}"/>
              </a:ext>
            </a:extLst>
          </p:cNvPr>
          <p:cNvSpPr>
            <a:spLocks noGrp="1"/>
          </p:cNvSpPr>
          <p:nvPr>
            <p:ph type="ftr" sz="quarter" idx="11"/>
          </p:nvPr>
        </p:nvSpPr>
        <p:spPr/>
        <p:txBody>
          <a:bodyPr/>
          <a:lstStyle/>
          <a:p>
            <a:endParaRPr lang="en-US" dirty="0"/>
          </a:p>
        </p:txBody>
      </p:sp>
      <p:sp>
        <p:nvSpPr>
          <p:cNvPr id="10" name="Slide Number Placeholder 9">
            <a:extLst>
              <a:ext uri="{FF2B5EF4-FFF2-40B4-BE49-F238E27FC236}">
                <a16:creationId xmlns:a16="http://schemas.microsoft.com/office/drawing/2014/main" id="{5898A89F-CA25-400F-B05A-AECBF2517E4F}"/>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4900175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9" name="Title 1"/>
          <p:cNvSpPr>
            <a:spLocks noGrp="1"/>
          </p:cNvSpPr>
          <p:nvPr>
            <p:ph type="title"/>
          </p:nvPr>
        </p:nvSpPr>
        <p:spPr>
          <a:xfrm>
            <a:off x="581192" y="702156"/>
            <a:ext cx="11029616" cy="1013800"/>
          </a:xfrm>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lvl1pPr algn="l">
              <a:defRPr/>
            </a:lvl1pPr>
            <a:lvl2pPr algn="l">
              <a:defRPr/>
            </a:lvl2pPr>
            <a:lvl3pPr algn="l">
              <a:defRPr/>
            </a:lvl3pPr>
            <a:lvl4pPr algn="l">
              <a:defRPr/>
            </a:lvl4pPr>
            <a:lvl5pPr algn="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FECF3C1-CD21-49DD-B007-0E3BB43F67F8}" type="datetime1">
              <a:rPr lang="en-US" smtClean="0"/>
              <a:t>1/15/2024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28359114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a:spLocks noChangeAspect="1"/>
          </p:cNvSpPr>
          <p:nvPr/>
        </p:nvSpPr>
        <p:spPr>
          <a:xfrm>
            <a:off x="8058151" y="599725"/>
            <a:ext cx="3687316" cy="5816950"/>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2" name="Vertical Title 1"/>
          <p:cNvSpPr>
            <a:spLocks noGrp="1"/>
          </p:cNvSpPr>
          <p:nvPr>
            <p:ph type="title" orient="vert"/>
          </p:nvPr>
        </p:nvSpPr>
        <p:spPr>
          <a:xfrm>
            <a:off x="8204200" y="863600"/>
            <a:ext cx="3124200" cy="4807326"/>
          </a:xfrm>
        </p:spPr>
        <p:txBody>
          <a:bodyPr vert="eaVert" anchor="ctr"/>
          <a:lstStyle>
            <a:lvl1pPr>
              <a:defRPr>
                <a:solidFill>
                  <a:srgbClr val="FFFFFF"/>
                </a:solidFil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774923" y="863600"/>
            <a:ext cx="7161625" cy="4807326"/>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Rectangle 7">
            <a:extLst>
              <a:ext uri="{FF2B5EF4-FFF2-40B4-BE49-F238E27FC236}">
                <a16:creationId xmlns:a16="http://schemas.microsoft.com/office/drawing/2014/main" id="{F6423B97-A5D4-47B9-8861-73B3707A04CF}"/>
              </a:ext>
            </a:extLst>
          </p:cNvPr>
          <p:cNvSpPr/>
          <p:nvPr/>
        </p:nvSpPr>
        <p:spPr>
          <a:xfrm>
            <a:off x="446534" y="457200"/>
            <a:ext cx="3703320" cy="94997"/>
          </a:xfrm>
          <a:prstGeom prst="rect">
            <a:avLst/>
          </a:prstGeom>
          <a:solidFill>
            <a:srgbClr val="969FA7"/>
          </a:solidFill>
          <a:ln>
            <a:noFill/>
          </a:ln>
          <a:effectLst/>
        </p:spPr>
        <p:style>
          <a:lnRef idx="1">
            <a:schemeClr val="accent1"/>
          </a:lnRef>
          <a:fillRef idx="3">
            <a:schemeClr val="accent1"/>
          </a:fillRef>
          <a:effectRef idx="2">
            <a:schemeClr val="accent1"/>
          </a:effectRef>
          <a:fontRef idx="minor">
            <a:schemeClr val="lt1"/>
          </a:fontRef>
        </p:style>
      </p:sp>
      <p:sp>
        <p:nvSpPr>
          <p:cNvPr id="9" name="Rectangle 8">
            <a:extLst>
              <a:ext uri="{FF2B5EF4-FFF2-40B4-BE49-F238E27FC236}">
                <a16:creationId xmlns:a16="http://schemas.microsoft.com/office/drawing/2014/main" id="{1AEC0421-37B4-4481-A10D-69FDF5EC7909}"/>
              </a:ext>
            </a:extLst>
          </p:cNvPr>
          <p:cNvSpPr/>
          <p:nvPr/>
        </p:nvSpPr>
        <p:spPr>
          <a:xfrm>
            <a:off x="8042147" y="453643"/>
            <a:ext cx="3703320" cy="98554"/>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10" name="Rectangle 9">
            <a:extLst>
              <a:ext uri="{FF2B5EF4-FFF2-40B4-BE49-F238E27FC236}">
                <a16:creationId xmlns:a16="http://schemas.microsoft.com/office/drawing/2014/main" id="{5F7265B5-9F97-4F1E-99E9-74F7B7E62337}"/>
              </a:ext>
            </a:extLst>
          </p:cNvPr>
          <p:cNvSpPr/>
          <p:nvPr/>
        </p:nvSpPr>
        <p:spPr>
          <a:xfrm>
            <a:off x="4241830" y="457200"/>
            <a:ext cx="3703320" cy="9144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1" name="Date Placeholder 10">
            <a:extLst>
              <a:ext uri="{FF2B5EF4-FFF2-40B4-BE49-F238E27FC236}">
                <a16:creationId xmlns:a16="http://schemas.microsoft.com/office/drawing/2014/main" id="{5C74A470-3BD3-4F33-80E5-67E6E87FCBE7}"/>
              </a:ext>
            </a:extLst>
          </p:cNvPr>
          <p:cNvSpPr>
            <a:spLocks noGrp="1"/>
          </p:cNvSpPr>
          <p:nvPr>
            <p:ph type="dt" sz="half" idx="10"/>
          </p:nvPr>
        </p:nvSpPr>
        <p:spPr/>
        <p:txBody>
          <a:bodyPr/>
          <a:lstStyle/>
          <a:p>
            <a:fld id="{51A75AEC-37D3-4D1C-B3F1-20813135198E}" type="datetime1">
              <a:rPr lang="en-US" smtClean="0"/>
              <a:t>1/15/2024</a:t>
            </a:fld>
            <a:endParaRPr lang="en-US" dirty="0"/>
          </a:p>
        </p:txBody>
      </p:sp>
      <p:sp>
        <p:nvSpPr>
          <p:cNvPr id="12" name="Footer Placeholder 11">
            <a:extLst>
              <a:ext uri="{FF2B5EF4-FFF2-40B4-BE49-F238E27FC236}">
                <a16:creationId xmlns:a16="http://schemas.microsoft.com/office/drawing/2014/main" id="{9A3A30BA-DB50-4D7D-BCDE-17D20FB354DF}"/>
              </a:ext>
            </a:extLst>
          </p:cNvPr>
          <p:cNvSpPr>
            <a:spLocks noGrp="1"/>
          </p:cNvSpPr>
          <p:nvPr>
            <p:ph type="ftr" sz="quarter" idx="11"/>
          </p:nvPr>
        </p:nvSpPr>
        <p:spPr/>
        <p:txBody>
          <a:bodyPr/>
          <a:lstStyle/>
          <a:p>
            <a:endParaRPr lang="en-US" dirty="0"/>
          </a:p>
        </p:txBody>
      </p:sp>
      <p:sp>
        <p:nvSpPr>
          <p:cNvPr id="13" name="Slide Number Placeholder 12">
            <a:extLst>
              <a:ext uri="{FF2B5EF4-FFF2-40B4-BE49-F238E27FC236}">
                <a16:creationId xmlns:a16="http://schemas.microsoft.com/office/drawing/2014/main" id="{76FF9E58-C0B2-436B-A21C-DB45A00D6515}"/>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38884962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81192" y="702156"/>
            <a:ext cx="11029616" cy="1188720"/>
          </a:xfrm>
        </p:spPr>
        <p:txBody>
          <a:bodyPr/>
          <a:lstStyle/>
          <a:p>
            <a:r>
              <a:rPr lang="en-US"/>
              <a:t>Click to edit Master title style</a:t>
            </a:r>
            <a:endParaRPr lang="en-US" dirty="0"/>
          </a:p>
        </p:txBody>
      </p:sp>
      <p:sp>
        <p:nvSpPr>
          <p:cNvPr id="3" name="Content Placeholder 2"/>
          <p:cNvSpPr>
            <a:spLocks noGrp="1"/>
          </p:cNvSpPr>
          <p:nvPr>
            <p:ph idx="1"/>
          </p:nvPr>
        </p:nvSpPr>
        <p:spPr>
          <a:xfrm>
            <a:off x="581192" y="2340864"/>
            <a:ext cx="11029615" cy="3634486"/>
          </a:xfrm>
        </p:spPr>
        <p:txBody>
          <a:bodyPr/>
          <a:lstStyle>
            <a:lvl1pPr>
              <a:defRPr>
                <a:solidFill>
                  <a:schemeClr val="tx1">
                    <a:lumMod val="85000"/>
                    <a:lumOff val="15000"/>
                  </a:schemeClr>
                </a:solidFill>
              </a:defRPr>
            </a:lvl1pPr>
            <a:lvl2pPr>
              <a:defRPr>
                <a:solidFill>
                  <a:schemeClr val="tx1">
                    <a:lumMod val="85000"/>
                    <a:lumOff val="15000"/>
                  </a:schemeClr>
                </a:solidFill>
              </a:defRPr>
            </a:lvl2pPr>
            <a:lvl3pPr>
              <a:defRPr>
                <a:solidFill>
                  <a:schemeClr val="tx1">
                    <a:lumMod val="85000"/>
                    <a:lumOff val="15000"/>
                  </a:schemeClr>
                </a:solidFill>
              </a:defRPr>
            </a:lvl3pPr>
            <a:lvl4pPr>
              <a:defRPr>
                <a:solidFill>
                  <a:schemeClr val="tx1">
                    <a:lumMod val="85000"/>
                    <a:lumOff val="15000"/>
                  </a:schemeClr>
                </a:solidFill>
              </a:defRPr>
            </a:lvl4pPr>
            <a:lvl5pPr>
              <a:defRPr>
                <a:solidFill>
                  <a:schemeClr val="tx1">
                    <a:lumMod val="85000"/>
                    <a:lumOff val="1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Date Placeholder 7">
            <a:extLst>
              <a:ext uri="{FF2B5EF4-FFF2-40B4-BE49-F238E27FC236}">
                <a16:creationId xmlns:a16="http://schemas.microsoft.com/office/drawing/2014/main" id="{770E6237-3456-439F-802D-3BA93FC7E3E5}"/>
              </a:ext>
            </a:extLst>
          </p:cNvPr>
          <p:cNvSpPr>
            <a:spLocks noGrp="1"/>
          </p:cNvSpPr>
          <p:nvPr>
            <p:ph type="dt" sz="half" idx="10"/>
          </p:nvPr>
        </p:nvSpPr>
        <p:spPr/>
        <p:txBody>
          <a:bodyPr/>
          <a:lstStyle/>
          <a:p>
            <a:fld id="{F56EA5F0-CC34-482B-B7D7-9B41821823C8}" type="datetime1">
              <a:rPr lang="en-US" smtClean="0"/>
              <a:t>1/15/2024</a:t>
            </a:fld>
            <a:endParaRPr lang="en-US" dirty="0"/>
          </a:p>
        </p:txBody>
      </p:sp>
      <p:sp>
        <p:nvSpPr>
          <p:cNvPr id="9" name="Footer Placeholder 8">
            <a:extLst>
              <a:ext uri="{FF2B5EF4-FFF2-40B4-BE49-F238E27FC236}">
                <a16:creationId xmlns:a16="http://schemas.microsoft.com/office/drawing/2014/main" id="{1356D3B5-6063-4A89-B88F-9D3043916FF8}"/>
              </a:ext>
            </a:extLst>
          </p:cNvPr>
          <p:cNvSpPr>
            <a:spLocks noGrp="1"/>
          </p:cNvSpPr>
          <p:nvPr>
            <p:ph type="ftr" sz="quarter" idx="11"/>
          </p:nvPr>
        </p:nvSpPr>
        <p:spPr/>
        <p:txBody>
          <a:bodyPr/>
          <a:lstStyle/>
          <a:p>
            <a:endParaRPr lang="en-US" dirty="0"/>
          </a:p>
        </p:txBody>
      </p:sp>
      <p:sp>
        <p:nvSpPr>
          <p:cNvPr id="10" name="Slide Number Placeholder 9">
            <a:extLst>
              <a:ext uri="{FF2B5EF4-FFF2-40B4-BE49-F238E27FC236}">
                <a16:creationId xmlns:a16="http://schemas.microsoft.com/office/drawing/2014/main" id="{02B78BF7-69D3-4CE0-A631-50EFD41EEEB8}"/>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8524434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8" name="Rectangle 7"/>
          <p:cNvSpPr>
            <a:spLocks noChangeAspect="1"/>
          </p:cNvSpPr>
          <p:nvPr/>
        </p:nvSpPr>
        <p:spPr>
          <a:xfrm>
            <a:off x="447817" y="5141974"/>
            <a:ext cx="11290860" cy="1258827"/>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3" y="2393950"/>
            <a:ext cx="11029615" cy="2147467"/>
          </a:xfrm>
        </p:spPr>
        <p:txBody>
          <a:bodyPr anchor="b">
            <a:normAutofit/>
          </a:bodyPr>
          <a:lstStyle>
            <a:lvl1pPr algn="l">
              <a:defRPr sz="3600" b="0" cap="all">
                <a:solidFill>
                  <a:schemeClr val="tx1">
                    <a:lumMod val="75000"/>
                    <a:lumOff val="2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581192" y="4541417"/>
            <a:ext cx="11029615" cy="600556"/>
          </a:xfrm>
        </p:spPr>
        <p:txBody>
          <a:bodyPr anchor="t">
            <a:normAutofit/>
          </a:bodyPr>
          <a:lstStyle>
            <a:lvl1pPr marL="0" indent="0" algn="l">
              <a:buNone/>
              <a:defRPr sz="1800" cap="all">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7" name="Date Placeholder 6">
            <a:extLst>
              <a:ext uri="{FF2B5EF4-FFF2-40B4-BE49-F238E27FC236}">
                <a16:creationId xmlns:a16="http://schemas.microsoft.com/office/drawing/2014/main" id="{61582016-5696-4A93-887F-BBB3B9002FE5}"/>
              </a:ext>
            </a:extLst>
          </p:cNvPr>
          <p:cNvSpPr>
            <a:spLocks noGrp="1"/>
          </p:cNvSpPr>
          <p:nvPr>
            <p:ph type="dt" sz="half" idx="10"/>
          </p:nvPr>
        </p:nvSpPr>
        <p:spPr/>
        <p:txBody>
          <a:bodyPr/>
          <a:lstStyle/>
          <a:p>
            <a:fld id="{F35DAB7C-C874-4098-B6FA-7A7D41D46054}" type="datetime1">
              <a:rPr lang="en-US" smtClean="0"/>
              <a:t>1/15/2024</a:t>
            </a:fld>
            <a:endParaRPr lang="en-US" dirty="0"/>
          </a:p>
        </p:txBody>
      </p:sp>
      <p:sp>
        <p:nvSpPr>
          <p:cNvPr id="9" name="Footer Placeholder 8">
            <a:extLst>
              <a:ext uri="{FF2B5EF4-FFF2-40B4-BE49-F238E27FC236}">
                <a16:creationId xmlns:a16="http://schemas.microsoft.com/office/drawing/2014/main" id="{857CFCD5-1192-4E18-8A8F-29E153B44DA4}"/>
              </a:ext>
            </a:extLst>
          </p:cNvPr>
          <p:cNvSpPr>
            <a:spLocks noGrp="1"/>
          </p:cNvSpPr>
          <p:nvPr>
            <p:ph type="ftr" sz="quarter" idx="11"/>
          </p:nvPr>
        </p:nvSpPr>
        <p:spPr/>
        <p:txBody>
          <a:bodyPr/>
          <a:lstStyle/>
          <a:p>
            <a:endParaRPr lang="en-US" dirty="0"/>
          </a:p>
        </p:txBody>
      </p:sp>
      <p:sp>
        <p:nvSpPr>
          <p:cNvPr id="10" name="Slide Number Placeholder 9">
            <a:extLst>
              <a:ext uri="{FF2B5EF4-FFF2-40B4-BE49-F238E27FC236}">
                <a16:creationId xmlns:a16="http://schemas.microsoft.com/office/drawing/2014/main" id="{E39A109E-5018-4794-92B3-FD5E5BCD95E8}"/>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666809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581193" y="729658"/>
            <a:ext cx="11029616" cy="988332"/>
          </a:xfrm>
        </p:spPr>
        <p:txBody>
          <a:bodyPr/>
          <a:lstStyle/>
          <a:p>
            <a:r>
              <a:rPr lang="en-US"/>
              <a:t>Click to edit Master title style</a:t>
            </a:r>
            <a:endParaRPr lang="en-US" dirty="0"/>
          </a:p>
        </p:txBody>
      </p:sp>
      <p:sp>
        <p:nvSpPr>
          <p:cNvPr id="3" name="Content Placeholder 2"/>
          <p:cNvSpPr>
            <a:spLocks noGrp="1"/>
          </p:cNvSpPr>
          <p:nvPr>
            <p:ph sz="half" idx="1"/>
          </p:nvPr>
        </p:nvSpPr>
        <p:spPr>
          <a:xfrm>
            <a:off x="581193" y="2228003"/>
            <a:ext cx="5194767" cy="363304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416039" y="2228003"/>
            <a:ext cx="5194769" cy="363304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35CED2E2-1542-4766-B14D-910888DE2F40}" type="datetime1">
              <a:rPr lang="en-US" smtClean="0"/>
              <a:t>1/15/2024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4833232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12" name="Title 1"/>
          <p:cNvSpPr>
            <a:spLocks noGrp="1"/>
          </p:cNvSpPr>
          <p:nvPr>
            <p:ph type="title"/>
          </p:nvPr>
        </p:nvSpPr>
        <p:spPr>
          <a:xfrm>
            <a:off x="581193" y="729658"/>
            <a:ext cx="11029616" cy="988332"/>
          </a:xfrm>
        </p:spPr>
        <p:txBody>
          <a:bodyPr/>
          <a:lstStyle/>
          <a:p>
            <a:r>
              <a:rPr lang="en-US"/>
              <a:t>Click to edit Master title style</a:t>
            </a:r>
            <a:endParaRPr lang="en-US" dirty="0"/>
          </a:p>
        </p:txBody>
      </p:sp>
      <p:sp>
        <p:nvSpPr>
          <p:cNvPr id="3" name="Text Placeholder 2"/>
          <p:cNvSpPr>
            <a:spLocks noGrp="1"/>
          </p:cNvSpPr>
          <p:nvPr>
            <p:ph type="body" idx="1"/>
          </p:nvPr>
        </p:nvSpPr>
        <p:spPr>
          <a:xfrm>
            <a:off x="581191" y="2250891"/>
            <a:ext cx="5194769" cy="557784"/>
          </a:xfrm>
        </p:spPr>
        <p:txBody>
          <a:bodyPr anchor="ctr">
            <a:noAutofit/>
          </a:bodyPr>
          <a:lstStyle>
            <a:lvl1pPr marL="0" indent="0">
              <a:buNone/>
              <a:defRPr sz="2000" b="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581194" y="2926052"/>
            <a:ext cx="5194766" cy="2934999"/>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16039" y="2250892"/>
            <a:ext cx="5194770" cy="553373"/>
          </a:xfrm>
        </p:spPr>
        <p:txBody>
          <a:bodyPr anchor="ctr">
            <a:noAutofit/>
          </a:bodyPr>
          <a:lstStyle>
            <a:lvl1pPr marL="0" marR="0" indent="0" algn="l" defTabSz="457200" rtl="0" eaLnBrk="1" fontAlgn="auto" latinLnBrk="0" hangingPunct="1">
              <a:lnSpc>
                <a:spcPct val="100000"/>
              </a:lnSpc>
              <a:spcBef>
                <a:spcPct val="20000"/>
              </a:spcBef>
              <a:spcAft>
                <a:spcPts val="600"/>
              </a:spcAft>
              <a:buClr>
                <a:schemeClr val="accent1"/>
              </a:buClr>
              <a:buSzPct val="92000"/>
              <a:buFont typeface="Wingdings 2" panose="05020102010507070707" pitchFamily="18" charset="2"/>
              <a:buNone/>
              <a:tabLst/>
              <a:defRPr sz="2000" b="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marR="0" lvl="0" indent="0" algn="l" defTabSz="457200" rtl="0" eaLnBrk="1" fontAlgn="auto" latinLnBrk="0" hangingPunct="1">
              <a:lnSpc>
                <a:spcPct val="100000"/>
              </a:lnSpc>
              <a:spcBef>
                <a:spcPct val="20000"/>
              </a:spcBef>
              <a:spcAft>
                <a:spcPts val="600"/>
              </a:spcAft>
              <a:buClr>
                <a:schemeClr val="accent1"/>
              </a:buClr>
              <a:buSzPct val="92000"/>
              <a:buFont typeface="Wingdings 2" panose="05020102010507070707" pitchFamily="18" charset="2"/>
              <a:buNone/>
              <a:tabLst/>
              <a:defRPr/>
            </a:pPr>
            <a:r>
              <a:rPr lang="en-US"/>
              <a:t>Click to edit Master text styles</a:t>
            </a:r>
          </a:p>
        </p:txBody>
      </p:sp>
      <p:sp>
        <p:nvSpPr>
          <p:cNvPr id="6" name="Content Placeholder 5"/>
          <p:cNvSpPr>
            <a:spLocks noGrp="1"/>
          </p:cNvSpPr>
          <p:nvPr>
            <p:ph sz="quarter" idx="4"/>
          </p:nvPr>
        </p:nvSpPr>
        <p:spPr>
          <a:xfrm>
            <a:off x="6416037" y="2926052"/>
            <a:ext cx="5194771" cy="2934999"/>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12139CAA-DE3D-430A-BBEB-611F0ABD547B}" type="datetime1">
              <a:rPr lang="en-US" smtClean="0"/>
              <a:t>1/15/2024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7480465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8" name="Title 1"/>
          <p:cNvSpPr>
            <a:spLocks noGrp="1"/>
          </p:cNvSpPr>
          <p:nvPr>
            <p:ph type="title"/>
          </p:nvPr>
        </p:nvSpPr>
        <p:spPr>
          <a:xfrm>
            <a:off x="575894" y="729658"/>
            <a:ext cx="11029616" cy="988332"/>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3613BBB6-D452-44CA-BE48-69C7636B069C}" type="datetime1">
              <a:rPr lang="en-US" smtClean="0"/>
              <a:t>1/15/2024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1293638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59A268C-8FB5-4886-8264-FC595AF8391B}" type="datetime1">
              <a:rPr lang="en-US" smtClean="0"/>
              <a:t>1/15/2024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12949497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9" name="Rectangle 8"/>
          <p:cNvSpPr>
            <a:spLocks noChangeAspect="1"/>
          </p:cNvSpPr>
          <p:nvPr/>
        </p:nvSpPr>
        <p:spPr>
          <a:xfrm>
            <a:off x="447817" y="601200"/>
            <a:ext cx="3682723" cy="5815475"/>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767857" y="933450"/>
            <a:ext cx="3031852" cy="1722419"/>
          </a:xfrm>
        </p:spPr>
        <p:txBody>
          <a:bodyPr anchor="b">
            <a:normAutofit/>
          </a:bodyPr>
          <a:lstStyle>
            <a:lvl1pPr algn="l">
              <a:defRPr sz="24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4900928" y="1179829"/>
            <a:ext cx="6650991" cy="4658216"/>
          </a:xfrm>
        </p:spPr>
        <p:txBody>
          <a:bodyPr anchor="ctr">
            <a:normAutofit/>
          </a:bodyPr>
          <a:lstStyle>
            <a:lvl1pPr>
              <a:defRPr sz="2000">
                <a:solidFill>
                  <a:schemeClr val="tx2"/>
                </a:solidFill>
              </a:defRPr>
            </a:lvl1pPr>
            <a:lvl2pPr>
              <a:defRPr sz="1800">
                <a:solidFill>
                  <a:schemeClr val="tx2"/>
                </a:solidFill>
              </a:defRPr>
            </a:lvl2pPr>
            <a:lvl3pPr>
              <a:defRPr sz="1600">
                <a:solidFill>
                  <a:schemeClr val="tx2"/>
                </a:solidFill>
              </a:defRPr>
            </a:lvl3pPr>
            <a:lvl4pPr>
              <a:defRPr sz="1400">
                <a:solidFill>
                  <a:schemeClr val="tx2"/>
                </a:solidFill>
              </a:defRPr>
            </a:lvl4pPr>
            <a:lvl5pPr>
              <a:defRPr sz="1400">
                <a:solidFill>
                  <a:schemeClr val="tx2"/>
                </a:solidFill>
              </a:defRPr>
            </a:lvl5pPr>
            <a:lvl6pPr>
              <a:defRPr sz="1400">
                <a:solidFill>
                  <a:schemeClr val="tx2"/>
                </a:solidFill>
              </a:defRPr>
            </a:lvl6pPr>
            <a:lvl7pPr>
              <a:defRPr sz="1400">
                <a:solidFill>
                  <a:schemeClr val="tx2"/>
                </a:solidFill>
              </a:defRPr>
            </a:lvl7pPr>
            <a:lvl8pPr>
              <a:defRPr sz="1400">
                <a:solidFill>
                  <a:schemeClr val="tx2"/>
                </a:solidFill>
              </a:defRPr>
            </a:lvl8pPr>
            <a:lvl9pPr>
              <a:defRPr sz="1400">
                <a:solidFill>
                  <a:schemeClr val="tx2"/>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767857" y="2836654"/>
            <a:ext cx="3031852" cy="3001392"/>
          </a:xfrm>
        </p:spPr>
        <p:txBody>
          <a:bodyPr anchor="t">
            <a:normAutofit/>
          </a:bodyPr>
          <a:lstStyle>
            <a:lvl1pPr marL="0" indent="0" algn="l">
              <a:buNone/>
              <a:defRPr sz="1600">
                <a:solidFill>
                  <a:srgbClr val="FFFFFF"/>
                </a:solidFill>
              </a:defRPr>
            </a:lvl1pPr>
            <a:lvl2pPr marL="457200" indent="0">
              <a:buNone/>
              <a:defRPr sz="11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Date Placeholder 7">
            <a:extLst>
              <a:ext uri="{FF2B5EF4-FFF2-40B4-BE49-F238E27FC236}">
                <a16:creationId xmlns:a16="http://schemas.microsoft.com/office/drawing/2014/main" id="{0B919CC2-2A65-446F-B538-9E6249035445}"/>
              </a:ext>
            </a:extLst>
          </p:cNvPr>
          <p:cNvSpPr>
            <a:spLocks noGrp="1"/>
          </p:cNvSpPr>
          <p:nvPr>
            <p:ph type="dt" sz="half" idx="10"/>
          </p:nvPr>
        </p:nvSpPr>
        <p:spPr>
          <a:xfrm>
            <a:off x="7605951" y="6456916"/>
            <a:ext cx="2844799" cy="365125"/>
          </a:xfrm>
        </p:spPr>
        <p:txBody>
          <a:bodyPr/>
          <a:lstStyle/>
          <a:p>
            <a:fld id="{C277F93F-B245-4FE5-8EF7-CE30EA2F06A3}" type="datetime1">
              <a:rPr lang="en-US" smtClean="0"/>
              <a:t>1/15/2024</a:t>
            </a:fld>
            <a:endParaRPr lang="en-US" dirty="0"/>
          </a:p>
        </p:txBody>
      </p:sp>
      <p:sp>
        <p:nvSpPr>
          <p:cNvPr id="10" name="Footer Placeholder 9">
            <a:extLst>
              <a:ext uri="{FF2B5EF4-FFF2-40B4-BE49-F238E27FC236}">
                <a16:creationId xmlns:a16="http://schemas.microsoft.com/office/drawing/2014/main" id="{B72412AE-119E-4982-8B24-63365EFCA796}"/>
              </a:ext>
            </a:extLst>
          </p:cNvPr>
          <p:cNvSpPr>
            <a:spLocks noGrp="1"/>
          </p:cNvSpPr>
          <p:nvPr>
            <p:ph type="ftr" sz="quarter" idx="11"/>
          </p:nvPr>
        </p:nvSpPr>
        <p:spPr>
          <a:xfrm>
            <a:off x="581192" y="6452590"/>
            <a:ext cx="6917210" cy="365125"/>
          </a:xfrm>
        </p:spPr>
        <p:txBody>
          <a:bodyPr/>
          <a:lstStyle/>
          <a:p>
            <a:endParaRPr lang="en-US" dirty="0"/>
          </a:p>
        </p:txBody>
      </p:sp>
      <p:sp>
        <p:nvSpPr>
          <p:cNvPr id="11" name="Slide Number Placeholder 10">
            <a:extLst>
              <a:ext uri="{FF2B5EF4-FFF2-40B4-BE49-F238E27FC236}">
                <a16:creationId xmlns:a16="http://schemas.microsoft.com/office/drawing/2014/main" id="{7FC4BB19-6AD1-45CF-9F99-00B109890FAB}"/>
              </a:ext>
            </a:extLst>
          </p:cNvPr>
          <p:cNvSpPr>
            <a:spLocks noGrp="1"/>
          </p:cNvSpPr>
          <p:nvPr>
            <p:ph type="sldNum" sz="quarter" idx="12"/>
          </p:nvPr>
        </p:nvSpPr>
        <p:spPr>
          <a:xfrm>
            <a:off x="10558300" y="6456916"/>
            <a:ext cx="1052510" cy="365125"/>
          </a:xfrm>
        </p:spPr>
        <p:txBody>
          <a:bodyPr/>
          <a:lstStyle/>
          <a:p>
            <a:fld id="{3A98EE3D-8CD1-4C3F-BD1C-C98C9596463C}" type="slidenum">
              <a:rPr lang="en-US" smtClean="0"/>
              <a:pPr/>
              <a:t>‹#›</a:t>
            </a:fld>
            <a:endParaRPr lang="en-US" dirty="0"/>
          </a:p>
        </p:txBody>
      </p:sp>
    </p:spTree>
    <p:extLst>
      <p:ext uri="{BB962C8B-B14F-4D97-AF65-F5344CB8AC3E}">
        <p14:creationId xmlns:p14="http://schemas.microsoft.com/office/powerpoint/2010/main" val="126176669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81193" y="4693389"/>
            <a:ext cx="11029616" cy="566738"/>
          </a:xfrm>
        </p:spPr>
        <p:txBody>
          <a:bodyPr anchor="b">
            <a:normAutofit/>
          </a:bodyPr>
          <a:lstStyle>
            <a:lvl1pPr algn="l">
              <a:defRPr sz="2400" b="0">
                <a:solidFill>
                  <a:schemeClr val="tx1">
                    <a:lumMod val="75000"/>
                    <a:lumOff val="25000"/>
                  </a:schemeClr>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447817" y="641350"/>
            <a:ext cx="11290859" cy="3651249"/>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4" name="Text Placeholder 3"/>
          <p:cNvSpPr>
            <a:spLocks noGrp="1"/>
          </p:cNvSpPr>
          <p:nvPr>
            <p:ph type="body" sz="half" idx="2"/>
          </p:nvPr>
        </p:nvSpPr>
        <p:spPr>
          <a:xfrm>
            <a:off x="581192" y="5260127"/>
            <a:ext cx="11029617" cy="998148"/>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11505B9-AE01-4BC3-856D-BB132BF34314}" type="datetime1">
              <a:rPr lang="en-US" smtClean="0"/>
              <a:t>1/15/2024</a:t>
            </a:fld>
            <a:endParaRPr lang="en-US" dirty="0"/>
          </a:p>
        </p:txBody>
      </p:sp>
      <p:sp>
        <p:nvSpPr>
          <p:cNvPr id="6" name="Footer Placeholder 5"/>
          <p:cNvSpPr>
            <a:spLocks noGrp="1"/>
          </p:cNvSpPr>
          <p:nvPr>
            <p:ph type="ftr" sz="quarter" idx="11"/>
          </p:nvPr>
        </p:nvSpPr>
        <p:spPr/>
        <p:txBody>
          <a:bodyPr/>
          <a:lstStyle/>
          <a:p>
            <a:pPr algn="l"/>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57328955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81192" y="705124"/>
            <a:ext cx="11029616" cy="1189554"/>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581192" y="2336002"/>
            <a:ext cx="11029616" cy="3652047"/>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605951" y="6423914"/>
            <a:ext cx="2844799" cy="365125"/>
          </a:xfrm>
          <a:prstGeom prst="rect">
            <a:avLst/>
          </a:prstGeom>
        </p:spPr>
        <p:txBody>
          <a:bodyPr vert="horz" lIns="91440" tIns="45720" rIns="91440" bIns="45720" rtlCol="0" anchor="ctr"/>
          <a:lstStyle>
            <a:lvl1pPr algn="r">
              <a:defRPr sz="900">
                <a:solidFill>
                  <a:schemeClr val="tx1">
                    <a:lumMod val="75000"/>
                    <a:lumOff val="25000"/>
                  </a:schemeClr>
                </a:solidFill>
              </a:defRPr>
            </a:lvl1pPr>
          </a:lstStyle>
          <a:p>
            <a:fld id="{064E5414-ECEC-412A-94F2-109BABC55DD1}" type="datetime1">
              <a:rPr lang="en-US" smtClean="0"/>
              <a:t>1/15/2024</a:t>
            </a:fld>
            <a:endParaRPr lang="en-US" dirty="0"/>
          </a:p>
        </p:txBody>
      </p:sp>
      <p:sp>
        <p:nvSpPr>
          <p:cNvPr id="5" name="Footer Placeholder 4"/>
          <p:cNvSpPr>
            <a:spLocks noGrp="1"/>
          </p:cNvSpPr>
          <p:nvPr>
            <p:ph type="ftr" sz="quarter" idx="3"/>
          </p:nvPr>
        </p:nvSpPr>
        <p:spPr>
          <a:xfrm>
            <a:off x="581192" y="6423914"/>
            <a:ext cx="6917210" cy="365125"/>
          </a:xfrm>
          <a:prstGeom prst="rect">
            <a:avLst/>
          </a:prstGeom>
        </p:spPr>
        <p:txBody>
          <a:bodyPr vert="horz" lIns="91440" tIns="45720" rIns="91440" bIns="45720" rtlCol="0" anchor="ctr"/>
          <a:lstStyle>
            <a:lvl1pPr algn="l">
              <a:defRPr sz="900" cap="all">
                <a:solidFill>
                  <a:schemeClr val="tx1">
                    <a:lumMod val="75000"/>
                    <a:lumOff val="25000"/>
                  </a:schemeClr>
                </a:solidFill>
              </a:defRPr>
            </a:lvl1pPr>
          </a:lstStyle>
          <a:p>
            <a:endParaRPr lang="en-US" dirty="0"/>
          </a:p>
        </p:txBody>
      </p:sp>
      <p:sp>
        <p:nvSpPr>
          <p:cNvPr id="6" name="Slide Number Placeholder 5"/>
          <p:cNvSpPr>
            <a:spLocks noGrp="1"/>
          </p:cNvSpPr>
          <p:nvPr>
            <p:ph type="sldNum" sz="quarter" idx="4"/>
          </p:nvPr>
        </p:nvSpPr>
        <p:spPr>
          <a:xfrm>
            <a:off x="10558300" y="6423914"/>
            <a:ext cx="1052510" cy="365125"/>
          </a:xfrm>
          <a:prstGeom prst="rect">
            <a:avLst/>
          </a:prstGeom>
        </p:spPr>
        <p:txBody>
          <a:bodyPr vert="horz" lIns="91440" tIns="45720" rIns="91440" bIns="45720" rtlCol="0" anchor="ctr"/>
          <a:lstStyle>
            <a:lvl1pPr algn="r">
              <a:defRPr sz="900">
                <a:solidFill>
                  <a:schemeClr val="tx1">
                    <a:lumMod val="75000"/>
                    <a:lumOff val="25000"/>
                  </a:schemeClr>
                </a:solidFill>
              </a:defRPr>
            </a:lvl1pPr>
          </a:lstStyle>
          <a:p>
            <a:fld id="{3A98EE3D-8CD1-4C3F-BD1C-C98C9596463C}" type="slidenum">
              <a:rPr lang="en-US" smtClean="0"/>
              <a:t>‹#›</a:t>
            </a:fld>
            <a:endParaRPr lang="en-US" dirty="0"/>
          </a:p>
        </p:txBody>
      </p:sp>
      <p:sp>
        <p:nvSpPr>
          <p:cNvPr id="9" name="Rectangle 8"/>
          <p:cNvSpPr/>
          <p:nvPr/>
        </p:nvSpPr>
        <p:spPr>
          <a:xfrm>
            <a:off x="446534" y="457200"/>
            <a:ext cx="3703320" cy="94997"/>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a:xfrm>
            <a:off x="8042147" y="453643"/>
            <a:ext cx="3703320" cy="98554"/>
          </a:xfrm>
          <a:prstGeom prst="rect">
            <a:avLst/>
          </a:prstGeom>
          <a:solidFill>
            <a:srgbClr val="969FA7"/>
          </a:soli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a:xfrm>
            <a:off x="4241830" y="457200"/>
            <a:ext cx="3703320" cy="9144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3000897896"/>
      </p:ext>
    </p:extLst>
  </p:cSld>
  <p:clrMap bg1="lt1" tx1="dk1" bg2="lt2" tx2="dk2" accent1="accent1" accent2="accent2" accent3="accent3" accent4="accent4" accent5="accent5" accent6="accent6" hlink="hlink" folHlink="folHlink"/>
  <p:sldLayoutIdLst>
    <p:sldLayoutId id="2147483756" r:id="rId1"/>
    <p:sldLayoutId id="2147483757" r:id="rId2"/>
    <p:sldLayoutId id="2147483758" r:id="rId3"/>
    <p:sldLayoutId id="2147483759" r:id="rId4"/>
    <p:sldLayoutId id="2147483711" r:id="rId5"/>
    <p:sldLayoutId id="2147483760" r:id="rId6"/>
    <p:sldLayoutId id="2147483762" r:id="rId7"/>
    <p:sldLayoutId id="2147483706" r:id="rId8"/>
    <p:sldLayoutId id="2147483709" r:id="rId9"/>
    <p:sldLayoutId id="2147483707" r:id="rId10"/>
    <p:sldLayoutId id="2147483708" r:id="rId11"/>
  </p:sldLayoutIdLst>
  <p:hf hdr="0" ftr="0" dt="0"/>
  <p:txStyles>
    <p:titleStyle>
      <a:lvl1pPr algn="l" defTabSz="457200" rtl="0" eaLnBrk="1" latinLnBrk="0" hangingPunct="1">
        <a:lnSpc>
          <a:spcPct val="100000"/>
        </a:lnSpc>
        <a:spcBef>
          <a:spcPct val="0"/>
        </a:spcBef>
        <a:buNone/>
        <a:defRPr sz="2800" b="0" kern="1200" cap="all">
          <a:solidFill>
            <a:schemeClr val="tx1">
              <a:lumMod val="75000"/>
              <a:lumOff val="2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06000" indent="-306000" algn="l" defTabSz="457200" rtl="0" eaLnBrk="1" latinLnBrk="0" hangingPunct="1">
        <a:lnSpc>
          <a:spcPct val="110000"/>
        </a:lnSpc>
        <a:spcBef>
          <a:spcPct val="20000"/>
        </a:spcBef>
        <a:spcAft>
          <a:spcPts val="600"/>
        </a:spcAft>
        <a:buClr>
          <a:schemeClr val="accent1"/>
        </a:buClr>
        <a:buSzPct val="92000"/>
        <a:buFont typeface="Wingdings 2" panose="05020102010507070707" pitchFamily="18" charset="2"/>
        <a:buChar char=""/>
        <a:defRPr sz="1700" kern="1200">
          <a:solidFill>
            <a:schemeClr val="tx1">
              <a:lumMod val="75000"/>
              <a:lumOff val="25000"/>
            </a:schemeClr>
          </a:solidFill>
          <a:latin typeface="+mn-lt"/>
          <a:ea typeface="+mn-ea"/>
          <a:cs typeface="+mn-cs"/>
        </a:defRPr>
      </a:lvl1pPr>
      <a:lvl2pPr marL="630000" indent="-306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400" kern="1200">
          <a:solidFill>
            <a:schemeClr val="tx1">
              <a:lumMod val="75000"/>
              <a:lumOff val="25000"/>
            </a:schemeClr>
          </a:solidFill>
          <a:latin typeface="+mn-lt"/>
          <a:ea typeface="+mn-ea"/>
          <a:cs typeface="+mn-cs"/>
        </a:defRPr>
      </a:lvl2pPr>
      <a:lvl3pPr marL="900000" indent="-270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300" kern="1200">
          <a:solidFill>
            <a:schemeClr val="tx1">
              <a:lumMod val="75000"/>
              <a:lumOff val="25000"/>
            </a:schemeClr>
          </a:solidFill>
          <a:latin typeface="+mn-lt"/>
          <a:ea typeface="+mn-ea"/>
          <a:cs typeface="+mn-cs"/>
        </a:defRPr>
      </a:lvl3pPr>
      <a:lvl4pPr marL="1242000" indent="-234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100" kern="1200">
          <a:solidFill>
            <a:schemeClr val="tx1">
              <a:lumMod val="75000"/>
              <a:lumOff val="25000"/>
            </a:schemeClr>
          </a:solidFill>
          <a:latin typeface="+mn-lt"/>
          <a:ea typeface="+mn-ea"/>
          <a:cs typeface="+mn-cs"/>
        </a:defRPr>
      </a:lvl4pPr>
      <a:lvl5pPr marL="1602000" indent="-234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100" kern="1200">
          <a:solidFill>
            <a:schemeClr val="tx1">
              <a:lumMod val="75000"/>
              <a:lumOff val="25000"/>
            </a:schemeClr>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2.xml"/><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7.sv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svg"/><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9" name="Rectangle 28">
            <a:extLst>
              <a:ext uri="{FF2B5EF4-FFF2-40B4-BE49-F238E27FC236}">
                <a16:creationId xmlns:a16="http://schemas.microsoft.com/office/drawing/2014/main" id="{A52FF1B8-145F-47AA-9F6F-7DA3201AA6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1C21E816-31F5-48BB-BD02-D15F2F18B48A}"/>
              </a:ext>
            </a:extLst>
          </p:cNvPr>
          <p:cNvSpPr>
            <a:spLocks noGrp="1"/>
          </p:cNvSpPr>
          <p:nvPr>
            <p:ph type="ctrTitle"/>
          </p:nvPr>
        </p:nvSpPr>
        <p:spPr>
          <a:xfrm>
            <a:off x="4308049" y="2080644"/>
            <a:ext cx="7673419" cy="1721187"/>
          </a:xfrm>
        </p:spPr>
        <p:txBody>
          <a:bodyPr>
            <a:normAutofit fontScale="90000"/>
          </a:bodyPr>
          <a:lstStyle/>
          <a:p>
            <a:br>
              <a:rPr lang="en-US" sz="4400" dirty="0"/>
            </a:br>
            <a:br>
              <a:rPr lang="en-US" sz="4400" dirty="0"/>
            </a:br>
            <a:br>
              <a:rPr lang="en-US" sz="4400" dirty="0"/>
            </a:br>
            <a:br>
              <a:rPr lang="en-US" sz="4400" dirty="0"/>
            </a:br>
            <a:br>
              <a:rPr lang="en-US" sz="4400" dirty="0"/>
            </a:br>
            <a:br>
              <a:rPr lang="en-US" sz="4400" dirty="0"/>
            </a:br>
            <a:r>
              <a:rPr lang="en-US" sz="4400" cap="none" dirty="0"/>
              <a:t>State Taxation of Partnerships – </a:t>
            </a:r>
            <a:br>
              <a:rPr lang="en-US" sz="4400" cap="none" dirty="0"/>
            </a:br>
            <a:r>
              <a:rPr lang="en-US" sz="4400" cap="none" dirty="0"/>
              <a:t>Status Report and Plan for 2024</a:t>
            </a:r>
            <a:endParaRPr lang="en-US" sz="4400" dirty="0"/>
          </a:p>
        </p:txBody>
      </p:sp>
      <p:sp>
        <p:nvSpPr>
          <p:cNvPr id="3" name="Subtitle 2">
            <a:extLst>
              <a:ext uri="{FF2B5EF4-FFF2-40B4-BE49-F238E27FC236}">
                <a16:creationId xmlns:a16="http://schemas.microsoft.com/office/drawing/2014/main" id="{835D6E6B-3353-491C-A3C6-F278D6CED8B3}"/>
              </a:ext>
            </a:extLst>
          </p:cNvPr>
          <p:cNvSpPr>
            <a:spLocks noGrp="1"/>
          </p:cNvSpPr>
          <p:nvPr>
            <p:ph type="subTitle" idx="1"/>
          </p:nvPr>
        </p:nvSpPr>
        <p:spPr>
          <a:xfrm>
            <a:off x="4308049" y="3909268"/>
            <a:ext cx="5829685" cy="637565"/>
          </a:xfrm>
        </p:spPr>
        <p:txBody>
          <a:bodyPr>
            <a:noAutofit/>
          </a:bodyPr>
          <a:lstStyle/>
          <a:p>
            <a:r>
              <a:rPr lang="en-US" sz="2400" dirty="0"/>
              <a:t>January 17, 2024</a:t>
            </a:r>
          </a:p>
        </p:txBody>
      </p:sp>
      <p:sp>
        <p:nvSpPr>
          <p:cNvPr id="31" name="Rectangle 30">
            <a:extLst>
              <a:ext uri="{FF2B5EF4-FFF2-40B4-BE49-F238E27FC236}">
                <a16:creationId xmlns:a16="http://schemas.microsoft.com/office/drawing/2014/main" id="{6DFE8A8C-8C1F-40A1-8A45-9D05B0DD8E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7200"/>
            <a:ext cx="3703320" cy="94997"/>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33" name="Rectangle 32">
            <a:extLst>
              <a:ext uri="{FF2B5EF4-FFF2-40B4-BE49-F238E27FC236}">
                <a16:creationId xmlns:a16="http://schemas.microsoft.com/office/drawing/2014/main" id="{EE1EF8C3-8F8A-447D-A5FF-C124268254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35" name="Rectangle 34">
            <a:extLst>
              <a:ext uri="{FF2B5EF4-FFF2-40B4-BE49-F238E27FC236}">
                <a16:creationId xmlns:a16="http://schemas.microsoft.com/office/drawing/2014/main" id="{1B511BAF-6DC3-420A-8603-96945C66AD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453643"/>
            <a:ext cx="3703320" cy="98554"/>
          </a:xfrm>
          <a:prstGeom prst="rect">
            <a:avLst/>
          </a:prstGeom>
          <a:solidFill>
            <a:srgbClr val="969FA7"/>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pic>
        <p:nvPicPr>
          <p:cNvPr id="4" name="Picture 3">
            <a:extLst>
              <a:ext uri="{FF2B5EF4-FFF2-40B4-BE49-F238E27FC236}">
                <a16:creationId xmlns:a16="http://schemas.microsoft.com/office/drawing/2014/main" id="{49F09600-EAFC-4C54-94E9-659BE7BEF5B3}"/>
              </a:ext>
            </a:extLst>
          </p:cNvPr>
          <p:cNvPicPr>
            <a:picLocks noChangeAspect="1"/>
          </p:cNvPicPr>
          <p:nvPr/>
        </p:nvPicPr>
        <p:blipFill>
          <a:blip r:embed="rId4"/>
          <a:stretch>
            <a:fillRect/>
          </a:stretch>
        </p:blipFill>
        <p:spPr>
          <a:xfrm>
            <a:off x="898039" y="2490291"/>
            <a:ext cx="3053422" cy="1541978"/>
          </a:xfrm>
          <a:prstGeom prst="rect">
            <a:avLst/>
          </a:prstGeom>
        </p:spPr>
      </p:pic>
      <p:sp>
        <p:nvSpPr>
          <p:cNvPr id="5" name="Slide Number Placeholder 4">
            <a:extLst>
              <a:ext uri="{FF2B5EF4-FFF2-40B4-BE49-F238E27FC236}">
                <a16:creationId xmlns:a16="http://schemas.microsoft.com/office/drawing/2014/main" id="{29069105-5D7C-96CF-7BD9-C260AB9E37CA}"/>
              </a:ext>
            </a:extLst>
          </p:cNvPr>
          <p:cNvSpPr>
            <a:spLocks noGrp="1"/>
          </p:cNvSpPr>
          <p:nvPr>
            <p:ph type="sldNum" sz="quarter" idx="12"/>
          </p:nvPr>
        </p:nvSpPr>
        <p:spPr/>
        <p:txBody>
          <a:bodyPr/>
          <a:lstStyle/>
          <a:p>
            <a:fld id="{3A98EE3D-8CD1-4C3F-BD1C-C98C9596463C}" type="slidenum">
              <a:rPr lang="en-US" smtClean="0"/>
              <a:t>1</a:t>
            </a:fld>
            <a:endParaRPr lang="en-US" dirty="0"/>
          </a:p>
        </p:txBody>
      </p:sp>
    </p:spTree>
    <p:custDataLst>
      <p:tags r:id="rId1"/>
    </p:custDataLst>
    <p:extLst>
      <p:ext uri="{BB962C8B-B14F-4D97-AF65-F5344CB8AC3E}">
        <p14:creationId xmlns:p14="http://schemas.microsoft.com/office/powerpoint/2010/main" val="247580555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F858DF7D-C2D0-4B03-A7A0-2F06B789EE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1B26B711-3121-40B0-8377-A64F3DC00C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7200"/>
            <a:ext cx="3703320" cy="94997"/>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3" name="Rectangle 12">
            <a:extLst>
              <a:ext uri="{FF2B5EF4-FFF2-40B4-BE49-F238E27FC236}">
                <a16:creationId xmlns:a16="http://schemas.microsoft.com/office/drawing/2014/main" id="{645C4D3D-ABBA-4B4E-93E5-01E3437198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5" name="Rectangle 14">
            <a:extLst>
              <a:ext uri="{FF2B5EF4-FFF2-40B4-BE49-F238E27FC236}">
                <a16:creationId xmlns:a16="http://schemas.microsoft.com/office/drawing/2014/main" id="{98DDD5E5-0097-4C6C-B266-5732EDA96CC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453643"/>
            <a:ext cx="3703320" cy="98554"/>
          </a:xfrm>
          <a:prstGeom prst="rect">
            <a:avLst/>
          </a:prstGeom>
          <a:solidFill>
            <a:srgbClr val="969FA7"/>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7" name="Rectangle 16">
            <a:extLst>
              <a:ext uri="{FF2B5EF4-FFF2-40B4-BE49-F238E27FC236}">
                <a16:creationId xmlns:a16="http://schemas.microsoft.com/office/drawing/2014/main" id="{8952EF87-C74F-4D3F-9CAD-EEA1733C9B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597643"/>
            <a:ext cx="3703320" cy="5792922"/>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 name="Title 1">
            <a:extLst>
              <a:ext uri="{FF2B5EF4-FFF2-40B4-BE49-F238E27FC236}">
                <a16:creationId xmlns:a16="http://schemas.microsoft.com/office/drawing/2014/main" id="{69B1CF3C-95D8-E72D-4129-AA07D64D0BC3}"/>
              </a:ext>
            </a:extLst>
          </p:cNvPr>
          <p:cNvSpPr>
            <a:spLocks noGrp="1"/>
          </p:cNvSpPr>
          <p:nvPr>
            <p:ph type="title"/>
          </p:nvPr>
        </p:nvSpPr>
        <p:spPr>
          <a:xfrm>
            <a:off x="771148" y="1037967"/>
            <a:ext cx="3054091" cy="4709131"/>
          </a:xfrm>
        </p:spPr>
        <p:txBody>
          <a:bodyPr anchor="ctr">
            <a:normAutofit/>
          </a:bodyPr>
          <a:lstStyle/>
          <a:p>
            <a:r>
              <a:rPr lang="en-US" sz="4000" dirty="0">
                <a:solidFill>
                  <a:srgbClr val="FFFEFF"/>
                </a:solidFill>
              </a:rPr>
              <a:t>Next Steps</a:t>
            </a:r>
          </a:p>
        </p:txBody>
      </p:sp>
      <p:sp>
        <p:nvSpPr>
          <p:cNvPr id="3" name="Content Placeholder 2">
            <a:extLst>
              <a:ext uri="{FF2B5EF4-FFF2-40B4-BE49-F238E27FC236}">
                <a16:creationId xmlns:a16="http://schemas.microsoft.com/office/drawing/2014/main" id="{C6AC6930-A90F-F33D-E5E5-2C958031BAFD}"/>
              </a:ext>
            </a:extLst>
          </p:cNvPr>
          <p:cNvSpPr>
            <a:spLocks noGrp="1"/>
          </p:cNvSpPr>
          <p:nvPr>
            <p:ph idx="1"/>
          </p:nvPr>
        </p:nvSpPr>
        <p:spPr>
          <a:xfrm>
            <a:off x="4534935" y="1037968"/>
            <a:ext cx="7210531" cy="4820832"/>
          </a:xfrm>
        </p:spPr>
        <p:txBody>
          <a:bodyPr>
            <a:normAutofit/>
          </a:bodyPr>
          <a:lstStyle/>
          <a:p>
            <a:pPr>
              <a:spcAft>
                <a:spcPts val="1200"/>
              </a:spcAft>
            </a:pPr>
            <a:r>
              <a:rPr lang="en-US" sz="2400" b="1" dirty="0"/>
              <a:t>Research what states have done to address sourcing of partnership income in tiered structures generally</a:t>
            </a:r>
          </a:p>
          <a:p>
            <a:pPr>
              <a:spcAft>
                <a:spcPts val="1200"/>
              </a:spcAft>
            </a:pPr>
            <a:r>
              <a:rPr lang="en-US" sz="2400" b="1" dirty="0"/>
              <a:t>Compile and publish information to help determine if the general framework is realistic and represents state policy</a:t>
            </a:r>
          </a:p>
          <a:p>
            <a:pPr>
              <a:spcAft>
                <a:spcPts val="1200"/>
              </a:spcAft>
            </a:pPr>
            <a:r>
              <a:rPr lang="en-US" sz="2400" b="1" dirty="0"/>
              <a:t>Work through specific examples of how sourcing may be addressed</a:t>
            </a:r>
          </a:p>
          <a:p>
            <a:endParaRPr lang="en-US" sz="2100" b="1" dirty="0"/>
          </a:p>
        </p:txBody>
      </p:sp>
      <p:sp>
        <p:nvSpPr>
          <p:cNvPr id="4" name="Slide Number Placeholder 3">
            <a:extLst>
              <a:ext uri="{FF2B5EF4-FFF2-40B4-BE49-F238E27FC236}">
                <a16:creationId xmlns:a16="http://schemas.microsoft.com/office/drawing/2014/main" id="{73630541-6184-87C4-2EE8-190A68CBECC0}"/>
              </a:ext>
            </a:extLst>
          </p:cNvPr>
          <p:cNvSpPr>
            <a:spLocks noGrp="1"/>
          </p:cNvSpPr>
          <p:nvPr>
            <p:ph type="sldNum" sz="quarter" idx="12"/>
          </p:nvPr>
        </p:nvSpPr>
        <p:spPr>
          <a:xfrm>
            <a:off x="10558300" y="6423914"/>
            <a:ext cx="1052510" cy="365125"/>
          </a:xfrm>
        </p:spPr>
        <p:txBody>
          <a:bodyPr>
            <a:normAutofit/>
          </a:bodyPr>
          <a:lstStyle/>
          <a:p>
            <a:pPr>
              <a:spcAft>
                <a:spcPts val="600"/>
              </a:spcAft>
            </a:pPr>
            <a:fld id="{3A98EE3D-8CD1-4C3F-BD1C-C98C9596463C}" type="slidenum">
              <a:rPr lang="en-US" smtClean="0"/>
              <a:pPr>
                <a:spcAft>
                  <a:spcPts val="600"/>
                </a:spcAft>
              </a:pPr>
              <a:t>10</a:t>
            </a:fld>
            <a:endParaRPr lang="en-US"/>
          </a:p>
        </p:txBody>
      </p:sp>
    </p:spTree>
    <p:extLst>
      <p:ext uri="{BB962C8B-B14F-4D97-AF65-F5344CB8AC3E}">
        <p14:creationId xmlns:p14="http://schemas.microsoft.com/office/powerpoint/2010/main" val="417768913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71F7A8-0366-FECC-E224-2856F0BD8401}"/>
              </a:ext>
            </a:extLst>
          </p:cNvPr>
          <p:cNvSpPr>
            <a:spLocks noGrp="1"/>
          </p:cNvSpPr>
          <p:nvPr>
            <p:ph type="title"/>
          </p:nvPr>
        </p:nvSpPr>
        <p:spPr>
          <a:xfrm>
            <a:off x="581192" y="702156"/>
            <a:ext cx="11029616" cy="938385"/>
          </a:xfrm>
        </p:spPr>
        <p:txBody>
          <a:bodyPr/>
          <a:lstStyle/>
          <a:p>
            <a:r>
              <a:rPr lang="en-US" dirty="0"/>
              <a:t>Speaking of Complexity</a:t>
            </a:r>
          </a:p>
        </p:txBody>
      </p:sp>
      <p:sp>
        <p:nvSpPr>
          <p:cNvPr id="3" name="Content Placeholder 2">
            <a:extLst>
              <a:ext uri="{FF2B5EF4-FFF2-40B4-BE49-F238E27FC236}">
                <a16:creationId xmlns:a16="http://schemas.microsoft.com/office/drawing/2014/main" id="{476C9B7B-0B79-744E-1AA5-053A6E57964B}"/>
              </a:ext>
            </a:extLst>
          </p:cNvPr>
          <p:cNvSpPr>
            <a:spLocks noGrp="1"/>
          </p:cNvSpPr>
          <p:nvPr>
            <p:ph idx="1"/>
          </p:nvPr>
        </p:nvSpPr>
        <p:spPr>
          <a:xfrm>
            <a:off x="581192" y="2106706"/>
            <a:ext cx="11029615" cy="3868644"/>
          </a:xfrm>
        </p:spPr>
        <p:txBody>
          <a:bodyPr/>
          <a:lstStyle/>
          <a:p>
            <a:r>
              <a:rPr lang="en-US" sz="2400" dirty="0"/>
              <a:t>New Report on the Prevalence of Circular Partnerships – </a:t>
            </a:r>
          </a:p>
          <a:p>
            <a:pPr lvl="1"/>
            <a:r>
              <a:rPr lang="en-US" sz="2000" dirty="0"/>
              <a:t>Generally concludes that “trapped income” may not be as great as feared</a:t>
            </a:r>
          </a:p>
          <a:p>
            <a:pPr lvl="1"/>
            <a:r>
              <a:rPr lang="en-US" sz="2000" dirty="0"/>
              <a:t>But also concludes that circular partnership structures pose serious compliance and enforcement challenges that the current law may be inadequate to address</a:t>
            </a:r>
          </a:p>
          <a:p>
            <a:pPr lvl="1"/>
            <a:r>
              <a:rPr lang="en-US" sz="2000" dirty="0"/>
              <a:t>Of course—does not address the issues such structures pose for state sourcing</a:t>
            </a:r>
          </a:p>
          <a:p>
            <a:pPr marL="0" indent="0">
              <a:buNone/>
            </a:pPr>
            <a:endParaRPr lang="en-US" sz="1800" dirty="0"/>
          </a:p>
          <a:p>
            <a:pPr marL="0" indent="0">
              <a:buNone/>
            </a:pPr>
            <a:r>
              <a:rPr lang="en-US" sz="1800" dirty="0"/>
              <a:t>(See on our General Research and Analysis Sub-Page – here: https://www.mtc.gov/uniformity/project-on-state-taxation-of-partnerships/general-research-analysis/?et_fb=1&amp;PageSpeed=off.</a:t>
            </a:r>
          </a:p>
          <a:p>
            <a:endParaRPr lang="en-US" dirty="0"/>
          </a:p>
        </p:txBody>
      </p:sp>
      <p:sp>
        <p:nvSpPr>
          <p:cNvPr id="4" name="Slide Number Placeholder 3">
            <a:extLst>
              <a:ext uri="{FF2B5EF4-FFF2-40B4-BE49-F238E27FC236}">
                <a16:creationId xmlns:a16="http://schemas.microsoft.com/office/drawing/2014/main" id="{3E0D993D-B730-9150-CCEB-C775A4516EAD}"/>
              </a:ext>
            </a:extLst>
          </p:cNvPr>
          <p:cNvSpPr>
            <a:spLocks noGrp="1"/>
          </p:cNvSpPr>
          <p:nvPr>
            <p:ph type="sldNum" sz="quarter" idx="12"/>
          </p:nvPr>
        </p:nvSpPr>
        <p:spPr/>
        <p:txBody>
          <a:bodyPr/>
          <a:lstStyle/>
          <a:p>
            <a:fld id="{3A98EE3D-8CD1-4C3F-BD1C-C98C9596463C}" type="slidenum">
              <a:rPr lang="en-US" smtClean="0"/>
              <a:t>11</a:t>
            </a:fld>
            <a:endParaRPr lang="en-US" dirty="0"/>
          </a:p>
        </p:txBody>
      </p:sp>
    </p:spTree>
    <p:extLst>
      <p:ext uri="{BB962C8B-B14F-4D97-AF65-F5344CB8AC3E}">
        <p14:creationId xmlns:p14="http://schemas.microsoft.com/office/powerpoint/2010/main" val="73104086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CB1FDA-C22E-9ADD-D651-B893E4839C6A}"/>
              </a:ext>
            </a:extLst>
          </p:cNvPr>
          <p:cNvSpPr>
            <a:spLocks noGrp="1"/>
          </p:cNvSpPr>
          <p:nvPr>
            <p:ph type="title"/>
          </p:nvPr>
        </p:nvSpPr>
        <p:spPr>
          <a:xfrm>
            <a:off x="581192" y="702156"/>
            <a:ext cx="11029616" cy="839773"/>
          </a:xfrm>
        </p:spPr>
        <p:txBody>
          <a:bodyPr/>
          <a:lstStyle/>
          <a:p>
            <a:r>
              <a:rPr lang="en-US" dirty="0"/>
              <a:t>New Business?</a:t>
            </a:r>
          </a:p>
        </p:txBody>
      </p:sp>
      <p:sp>
        <p:nvSpPr>
          <p:cNvPr id="3" name="Content Placeholder 2">
            <a:extLst>
              <a:ext uri="{FF2B5EF4-FFF2-40B4-BE49-F238E27FC236}">
                <a16:creationId xmlns:a16="http://schemas.microsoft.com/office/drawing/2014/main" id="{E3B967B2-2C36-D0CA-EDFD-9EF2EDF33987}"/>
              </a:ext>
            </a:extLst>
          </p:cNvPr>
          <p:cNvSpPr>
            <a:spLocks noGrp="1"/>
          </p:cNvSpPr>
          <p:nvPr>
            <p:ph idx="1"/>
          </p:nvPr>
        </p:nvSpPr>
        <p:spPr/>
        <p:txBody>
          <a:bodyPr/>
          <a:lstStyle/>
          <a:p>
            <a:r>
              <a:rPr lang="en-US" sz="2400" dirty="0"/>
              <a:t>Vice Chair Volunteer</a:t>
            </a:r>
          </a:p>
          <a:p>
            <a:r>
              <a:rPr lang="en-US" sz="2400" dirty="0"/>
              <a:t>Work Group Process – schedule for the upcoming year, presentations or information that may be helpful, etc.</a:t>
            </a:r>
          </a:p>
          <a:p>
            <a:pPr lvl="1"/>
            <a:r>
              <a:rPr lang="en-US" sz="2100" dirty="0"/>
              <a:t>States - let staff know if there are folks we should include as “regular participants”</a:t>
            </a:r>
          </a:p>
          <a:p>
            <a:pPr lvl="1"/>
            <a:r>
              <a:rPr lang="en-US" sz="2100" dirty="0"/>
              <a:t>Members of the public – we always welcome your input on process as well</a:t>
            </a:r>
          </a:p>
          <a:p>
            <a:r>
              <a:rPr lang="en-US" sz="2400" dirty="0"/>
              <a:t>Other</a:t>
            </a:r>
          </a:p>
          <a:p>
            <a:endParaRPr lang="en-US" sz="2400" dirty="0"/>
          </a:p>
          <a:p>
            <a:pPr marL="0" indent="0">
              <a:buNone/>
            </a:pPr>
            <a:endParaRPr lang="en-US" dirty="0"/>
          </a:p>
        </p:txBody>
      </p:sp>
      <p:sp>
        <p:nvSpPr>
          <p:cNvPr id="4" name="Slide Number Placeholder 3">
            <a:extLst>
              <a:ext uri="{FF2B5EF4-FFF2-40B4-BE49-F238E27FC236}">
                <a16:creationId xmlns:a16="http://schemas.microsoft.com/office/drawing/2014/main" id="{6D01379B-EA7B-C87A-2B0D-F0DF782BDDBC}"/>
              </a:ext>
            </a:extLst>
          </p:cNvPr>
          <p:cNvSpPr>
            <a:spLocks noGrp="1"/>
          </p:cNvSpPr>
          <p:nvPr>
            <p:ph type="sldNum" sz="quarter" idx="12"/>
          </p:nvPr>
        </p:nvSpPr>
        <p:spPr/>
        <p:txBody>
          <a:bodyPr/>
          <a:lstStyle/>
          <a:p>
            <a:fld id="{3A98EE3D-8CD1-4C3F-BD1C-C98C9596463C}" type="slidenum">
              <a:rPr lang="en-US" smtClean="0"/>
              <a:t>12</a:t>
            </a:fld>
            <a:endParaRPr lang="en-US" dirty="0"/>
          </a:p>
        </p:txBody>
      </p:sp>
    </p:spTree>
    <p:extLst>
      <p:ext uri="{BB962C8B-B14F-4D97-AF65-F5344CB8AC3E}">
        <p14:creationId xmlns:p14="http://schemas.microsoft.com/office/powerpoint/2010/main" val="84585926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EC87BC-131C-7A4C-2297-BB6A31BF5138}"/>
              </a:ext>
            </a:extLst>
          </p:cNvPr>
          <p:cNvSpPr>
            <a:spLocks noGrp="1"/>
          </p:cNvSpPr>
          <p:nvPr>
            <p:ph type="title"/>
          </p:nvPr>
        </p:nvSpPr>
        <p:spPr>
          <a:xfrm>
            <a:off x="581192" y="702156"/>
            <a:ext cx="11029616" cy="637117"/>
          </a:xfrm>
        </p:spPr>
        <p:txBody>
          <a:bodyPr/>
          <a:lstStyle/>
          <a:p>
            <a:r>
              <a:rPr lang="en-US" dirty="0"/>
              <a:t>Status - Overview </a:t>
            </a:r>
          </a:p>
        </p:txBody>
      </p:sp>
      <p:sp>
        <p:nvSpPr>
          <p:cNvPr id="3" name="Content Placeholder 2">
            <a:extLst>
              <a:ext uri="{FF2B5EF4-FFF2-40B4-BE49-F238E27FC236}">
                <a16:creationId xmlns:a16="http://schemas.microsoft.com/office/drawing/2014/main" id="{E7359F15-F3F3-0334-A98C-970192C5A95D}"/>
              </a:ext>
            </a:extLst>
          </p:cNvPr>
          <p:cNvSpPr>
            <a:spLocks noGrp="1"/>
          </p:cNvSpPr>
          <p:nvPr>
            <p:ph idx="1"/>
          </p:nvPr>
        </p:nvSpPr>
        <p:spPr>
          <a:xfrm>
            <a:off x="1551709" y="1514764"/>
            <a:ext cx="9578109" cy="4204718"/>
          </a:xfrm>
        </p:spPr>
        <p:txBody>
          <a:bodyPr>
            <a:normAutofit/>
          </a:bodyPr>
          <a:lstStyle/>
          <a:p>
            <a:r>
              <a:rPr lang="en-US" sz="2200" dirty="0"/>
              <a:t>Last meeting – October 18, 2023</a:t>
            </a:r>
          </a:p>
          <a:p>
            <a:pPr lvl="1"/>
            <a:r>
              <a:rPr lang="en-US" sz="2000" dirty="0"/>
              <a:t>Topics –</a:t>
            </a:r>
          </a:p>
          <a:p>
            <a:pPr lvl="2"/>
            <a:r>
              <a:rPr lang="en-US" sz="1800" dirty="0"/>
              <a:t>Sourcing of guaranteed payments for services – </a:t>
            </a:r>
            <a:r>
              <a:rPr lang="en-US" sz="1600" dirty="0"/>
              <a:t>Draft White Paper and Draft Model Rules – sourcing guaranteed payments in the same way as the state sources distributive share</a:t>
            </a:r>
          </a:p>
          <a:p>
            <a:pPr lvl="2"/>
            <a:r>
              <a:rPr lang="en-US" sz="1800" dirty="0"/>
              <a:t>Sourcing of income of investment partnerships – </a:t>
            </a:r>
            <a:r>
              <a:rPr lang="en-US" sz="1600" dirty="0"/>
              <a:t>Draft White Paper and Draft Model Rules – income is sourced based on the character of the income as though partners had earned it directly</a:t>
            </a:r>
          </a:p>
          <a:p>
            <a:pPr lvl="2">
              <a:spcAft>
                <a:spcPts val="1800"/>
              </a:spcAft>
            </a:pPr>
            <a:r>
              <a:rPr lang="en-US" sz="1800" dirty="0"/>
              <a:t>Proposal to consider a general framework to guide ongoing sourcing work</a:t>
            </a:r>
          </a:p>
          <a:p>
            <a:pPr>
              <a:spcAft>
                <a:spcPts val="1800"/>
              </a:spcAft>
            </a:pPr>
            <a:r>
              <a:rPr lang="en-US" sz="2200" dirty="0"/>
              <a:t>Status report to the Uniformity Committee – November 14, 2023</a:t>
            </a:r>
          </a:p>
          <a:p>
            <a:r>
              <a:rPr lang="en-US" sz="2200" dirty="0"/>
              <a:t>Regular meeting – December 20, 2023 – cancelled</a:t>
            </a:r>
          </a:p>
        </p:txBody>
      </p:sp>
      <p:sp>
        <p:nvSpPr>
          <p:cNvPr id="4" name="Slide Number Placeholder 3">
            <a:extLst>
              <a:ext uri="{FF2B5EF4-FFF2-40B4-BE49-F238E27FC236}">
                <a16:creationId xmlns:a16="http://schemas.microsoft.com/office/drawing/2014/main" id="{D738443E-010D-50B8-90DC-84C258B9941F}"/>
              </a:ext>
            </a:extLst>
          </p:cNvPr>
          <p:cNvSpPr>
            <a:spLocks noGrp="1"/>
          </p:cNvSpPr>
          <p:nvPr>
            <p:ph type="sldNum" sz="quarter" idx="12"/>
          </p:nvPr>
        </p:nvSpPr>
        <p:spPr/>
        <p:txBody>
          <a:bodyPr/>
          <a:lstStyle/>
          <a:p>
            <a:fld id="{3A98EE3D-8CD1-4C3F-BD1C-C98C9596463C}" type="slidenum">
              <a:rPr lang="en-US" smtClean="0"/>
              <a:t>2</a:t>
            </a:fld>
            <a:endParaRPr lang="en-US" dirty="0"/>
          </a:p>
        </p:txBody>
      </p:sp>
    </p:spTree>
    <p:extLst>
      <p:ext uri="{BB962C8B-B14F-4D97-AF65-F5344CB8AC3E}">
        <p14:creationId xmlns:p14="http://schemas.microsoft.com/office/powerpoint/2010/main" val="347787626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7B92D561-506B-FD75-1E53-7A77205778DD}"/>
              </a:ext>
            </a:extLst>
          </p:cNvPr>
          <p:cNvSpPr>
            <a:spLocks noGrp="1"/>
          </p:cNvSpPr>
          <p:nvPr>
            <p:ph type="sldNum" sz="quarter" idx="12"/>
          </p:nvPr>
        </p:nvSpPr>
        <p:spPr/>
        <p:txBody>
          <a:bodyPr/>
          <a:lstStyle/>
          <a:p>
            <a:fld id="{3A98EE3D-8CD1-4C3F-BD1C-C98C9596463C}" type="slidenum">
              <a:rPr lang="en-US" smtClean="0"/>
              <a:t>3</a:t>
            </a:fld>
            <a:endParaRPr lang="en-US" dirty="0"/>
          </a:p>
        </p:txBody>
      </p:sp>
      <p:grpSp>
        <p:nvGrpSpPr>
          <p:cNvPr id="12" name="Group 11">
            <a:extLst>
              <a:ext uri="{FF2B5EF4-FFF2-40B4-BE49-F238E27FC236}">
                <a16:creationId xmlns:a16="http://schemas.microsoft.com/office/drawing/2014/main" id="{76258017-3C69-A3E7-82A9-2A98D0DE80F9}"/>
              </a:ext>
            </a:extLst>
          </p:cNvPr>
          <p:cNvGrpSpPr/>
          <p:nvPr/>
        </p:nvGrpSpPr>
        <p:grpSpPr>
          <a:xfrm>
            <a:off x="2327564" y="1274618"/>
            <a:ext cx="9661236" cy="5062332"/>
            <a:chOff x="842682" y="614634"/>
            <a:chExt cx="10825349" cy="5777734"/>
          </a:xfrm>
        </p:grpSpPr>
        <p:sp>
          <p:nvSpPr>
            <p:cNvPr id="5" name="Rectangle: Rounded Corners 4">
              <a:extLst>
                <a:ext uri="{FF2B5EF4-FFF2-40B4-BE49-F238E27FC236}">
                  <a16:creationId xmlns:a16="http://schemas.microsoft.com/office/drawing/2014/main" id="{73A89896-63D7-DA4F-F418-0471A6F77FE2}"/>
                </a:ext>
              </a:extLst>
            </p:cNvPr>
            <p:cNvSpPr/>
            <p:nvPr/>
          </p:nvSpPr>
          <p:spPr>
            <a:xfrm>
              <a:off x="866115" y="694552"/>
              <a:ext cx="2687576" cy="1129553"/>
            </a:xfrm>
            <a:prstGeom prst="roundRect">
              <a:avLst/>
            </a:prstGeom>
            <a:solidFill>
              <a:srgbClr val="3B505F"/>
            </a:solidFill>
            <a:effectLst>
              <a:outerShdw blurRad="1270000" dist="50800" dir="5400000" algn="ctr" rotWithShape="0">
                <a:srgbClr val="000000">
                  <a:alpha val="43137"/>
                </a:srgb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b="1" dirty="0"/>
                <a:t>Identify Potential </a:t>
              </a:r>
              <a:br>
                <a:rPr lang="en-US" sz="1600" b="1" dirty="0"/>
              </a:br>
              <a:r>
                <a:rPr lang="en-US" sz="1600" b="1" dirty="0"/>
                <a:t>Issues &amp; Relationships</a:t>
              </a:r>
            </a:p>
          </p:txBody>
        </p:sp>
        <p:sp>
          <p:nvSpPr>
            <p:cNvPr id="7" name="Flowchart: Document 6">
              <a:extLst>
                <a:ext uri="{FF2B5EF4-FFF2-40B4-BE49-F238E27FC236}">
                  <a16:creationId xmlns:a16="http://schemas.microsoft.com/office/drawing/2014/main" id="{50379301-CD9A-7864-91E3-2E767FB5C5A3}"/>
                </a:ext>
              </a:extLst>
            </p:cNvPr>
            <p:cNvSpPr/>
            <p:nvPr/>
          </p:nvSpPr>
          <p:spPr>
            <a:xfrm>
              <a:off x="3943644" y="729081"/>
              <a:ext cx="1947991" cy="1080039"/>
            </a:xfrm>
            <a:prstGeom prst="flowChartDocument">
              <a:avLst/>
            </a:prstGeom>
            <a:effectLst>
              <a:outerShdw blurRad="1270000" dist="50800" dir="5400000" algn="ctr" rotWithShape="0">
                <a:srgbClr val="000000">
                  <a:alpha val="43137"/>
                </a:srgb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b="1" dirty="0"/>
                <a:t>Issue Outline</a:t>
              </a:r>
            </a:p>
          </p:txBody>
        </p:sp>
        <p:sp>
          <p:nvSpPr>
            <p:cNvPr id="8" name="Rectangle: Rounded Corners 7">
              <a:extLst>
                <a:ext uri="{FF2B5EF4-FFF2-40B4-BE49-F238E27FC236}">
                  <a16:creationId xmlns:a16="http://schemas.microsoft.com/office/drawing/2014/main" id="{F9E1DF30-BAAD-EF8D-6086-F114F309F87B}"/>
                </a:ext>
              </a:extLst>
            </p:cNvPr>
            <p:cNvSpPr/>
            <p:nvPr/>
          </p:nvSpPr>
          <p:spPr>
            <a:xfrm>
              <a:off x="866115" y="2171081"/>
              <a:ext cx="2687576" cy="1129553"/>
            </a:xfrm>
            <a:prstGeom prst="roundRect">
              <a:avLst/>
            </a:prstGeom>
            <a:solidFill>
              <a:srgbClr val="3B505F"/>
            </a:solidFill>
            <a:effectLst>
              <a:outerShdw blurRad="1270000" dist="50800" dir="5400000" algn="ctr" rotWithShape="0">
                <a:srgbClr val="000000">
                  <a:alpha val="43137"/>
                </a:srgb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b="1" dirty="0"/>
                <a:t>Select Issue &amp; Develop Practices or Position</a:t>
              </a:r>
            </a:p>
          </p:txBody>
        </p:sp>
        <p:sp>
          <p:nvSpPr>
            <p:cNvPr id="9" name="Flowchart: Multidocument 8">
              <a:extLst>
                <a:ext uri="{FF2B5EF4-FFF2-40B4-BE49-F238E27FC236}">
                  <a16:creationId xmlns:a16="http://schemas.microsoft.com/office/drawing/2014/main" id="{525DEA9C-6249-ABA3-0D31-8A94BA5E0313}"/>
                </a:ext>
              </a:extLst>
            </p:cNvPr>
            <p:cNvSpPr/>
            <p:nvPr/>
          </p:nvSpPr>
          <p:spPr>
            <a:xfrm>
              <a:off x="3906971" y="2119126"/>
              <a:ext cx="2166504" cy="1257919"/>
            </a:xfrm>
            <a:prstGeom prst="flowChartMultidocument">
              <a:avLst/>
            </a:prstGeom>
            <a:effectLst>
              <a:outerShdw blurRad="1270000" dist="50800" dir="5400000" algn="ctr" rotWithShape="0">
                <a:srgbClr val="000000">
                  <a:alpha val="43137"/>
                </a:srgb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b="1" dirty="0"/>
                <a:t>White Papers &amp; Draft Models</a:t>
              </a:r>
            </a:p>
          </p:txBody>
        </p:sp>
        <p:sp>
          <p:nvSpPr>
            <p:cNvPr id="10" name="Rectangle: Rounded Corners 9">
              <a:extLst>
                <a:ext uri="{FF2B5EF4-FFF2-40B4-BE49-F238E27FC236}">
                  <a16:creationId xmlns:a16="http://schemas.microsoft.com/office/drawing/2014/main" id="{71C35725-B14A-94E1-E96F-BCDE73B8CEEE}"/>
                </a:ext>
              </a:extLst>
            </p:cNvPr>
            <p:cNvSpPr/>
            <p:nvPr/>
          </p:nvSpPr>
          <p:spPr>
            <a:xfrm>
              <a:off x="842682" y="3647610"/>
              <a:ext cx="2711009" cy="1129553"/>
            </a:xfrm>
            <a:prstGeom prst="roundRect">
              <a:avLst/>
            </a:prstGeom>
            <a:solidFill>
              <a:srgbClr val="3B505F"/>
            </a:solidFill>
            <a:effectLst>
              <a:outerShdw blurRad="1270000" dist="50800" dir="5400000" algn="ctr" rotWithShape="0">
                <a:srgbClr val="000000">
                  <a:alpha val="43137"/>
                </a:srgb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b="1" dirty="0"/>
                <a:t>Agree on a Set of Practices &amp; Positions</a:t>
              </a:r>
            </a:p>
          </p:txBody>
        </p:sp>
        <p:cxnSp>
          <p:nvCxnSpPr>
            <p:cNvPr id="14" name="Straight Arrow Connector 13">
              <a:extLst>
                <a:ext uri="{FF2B5EF4-FFF2-40B4-BE49-F238E27FC236}">
                  <a16:creationId xmlns:a16="http://schemas.microsoft.com/office/drawing/2014/main" id="{040A2848-04D3-2993-6B7E-BF55BA41B664}"/>
                </a:ext>
              </a:extLst>
            </p:cNvPr>
            <p:cNvCxnSpPr>
              <a:cxnSpLocks/>
              <a:stCxn id="5" idx="3"/>
              <a:endCxn id="7" idx="1"/>
            </p:cNvCxnSpPr>
            <p:nvPr/>
          </p:nvCxnSpPr>
          <p:spPr>
            <a:xfrm>
              <a:off x="3553691" y="1259329"/>
              <a:ext cx="389953" cy="9772"/>
            </a:xfrm>
            <a:prstGeom prst="straightConnector1">
              <a:avLst/>
            </a:prstGeom>
            <a:ln>
              <a:tailEnd type="triangle"/>
            </a:ln>
            <a:effectLst>
              <a:outerShdw blurRad="1270000" dist="50800" dir="5400000" algn="ctr" rotWithShape="0">
                <a:srgbClr val="000000">
                  <a:alpha val="43137"/>
                </a:srgbClr>
              </a:outerShdw>
            </a:effectLst>
          </p:spPr>
          <p:style>
            <a:lnRef idx="3">
              <a:schemeClr val="dk1"/>
            </a:lnRef>
            <a:fillRef idx="0">
              <a:schemeClr val="dk1"/>
            </a:fillRef>
            <a:effectRef idx="2">
              <a:schemeClr val="dk1"/>
            </a:effectRef>
            <a:fontRef idx="minor">
              <a:schemeClr val="tx1"/>
            </a:fontRef>
          </p:style>
        </p:cxnSp>
        <p:cxnSp>
          <p:nvCxnSpPr>
            <p:cNvPr id="15" name="Straight Arrow Connector 14">
              <a:extLst>
                <a:ext uri="{FF2B5EF4-FFF2-40B4-BE49-F238E27FC236}">
                  <a16:creationId xmlns:a16="http://schemas.microsoft.com/office/drawing/2014/main" id="{CFC86694-34B2-C9F7-D7DC-26751C123A9F}"/>
                </a:ext>
              </a:extLst>
            </p:cNvPr>
            <p:cNvCxnSpPr>
              <a:cxnSpLocks/>
              <a:stCxn id="8" idx="3"/>
              <a:endCxn id="9" idx="1"/>
            </p:cNvCxnSpPr>
            <p:nvPr/>
          </p:nvCxnSpPr>
          <p:spPr>
            <a:xfrm>
              <a:off x="3553691" y="2735858"/>
              <a:ext cx="353280" cy="12228"/>
            </a:xfrm>
            <a:prstGeom prst="straightConnector1">
              <a:avLst/>
            </a:prstGeom>
            <a:ln>
              <a:tailEnd type="triangle"/>
            </a:ln>
            <a:effectLst>
              <a:outerShdw blurRad="1270000" dist="50800" dir="5400000" algn="ctr" rotWithShape="0">
                <a:srgbClr val="000000">
                  <a:alpha val="43137"/>
                </a:srgbClr>
              </a:outerShdw>
            </a:effectLst>
          </p:spPr>
          <p:style>
            <a:lnRef idx="3">
              <a:schemeClr val="dk1"/>
            </a:lnRef>
            <a:fillRef idx="0">
              <a:schemeClr val="dk1"/>
            </a:fillRef>
            <a:effectRef idx="2">
              <a:schemeClr val="dk1"/>
            </a:effectRef>
            <a:fontRef idx="minor">
              <a:schemeClr val="tx1"/>
            </a:fontRef>
          </p:style>
        </p:cxnSp>
        <p:sp>
          <p:nvSpPr>
            <p:cNvPr id="20" name="Flowchart: Document 19">
              <a:extLst>
                <a:ext uri="{FF2B5EF4-FFF2-40B4-BE49-F238E27FC236}">
                  <a16:creationId xmlns:a16="http://schemas.microsoft.com/office/drawing/2014/main" id="{1218277E-70B4-A4D7-7A74-6C73998E7FD3}"/>
                </a:ext>
              </a:extLst>
            </p:cNvPr>
            <p:cNvSpPr/>
            <p:nvPr/>
          </p:nvSpPr>
          <p:spPr>
            <a:xfrm>
              <a:off x="4005989" y="3687131"/>
              <a:ext cx="1947991" cy="1080039"/>
            </a:xfrm>
            <a:prstGeom prst="flowChartDocument">
              <a:avLst/>
            </a:prstGeom>
            <a:noFill/>
            <a:ln w="9525" cap="flat" cmpd="sng" algn="ctr">
              <a:solidFill>
                <a:schemeClr val="accent1"/>
              </a:solidFill>
              <a:prstDash val="solid"/>
              <a:round/>
              <a:headEnd type="none" w="med" len="med"/>
              <a:tailEnd type="none" w="med" len="med"/>
            </a:ln>
            <a:effectLst>
              <a:outerShdw blurRad="1270000" dist="50800" dir="5400000" algn="ctr" rotWithShape="0">
                <a:srgbClr val="000000">
                  <a:alpha val="43137"/>
                </a:srgbClr>
              </a:outerShdw>
            </a:effectLst>
          </p:spPr>
          <p:style>
            <a:lnRef idx="0">
              <a:scrgbClr r="0" g="0" b="0"/>
            </a:lnRef>
            <a:fillRef idx="0">
              <a:scrgbClr r="0" g="0" b="0"/>
            </a:fillRef>
            <a:effectRef idx="0">
              <a:scrgbClr r="0" g="0" b="0"/>
            </a:effectRef>
            <a:fontRef idx="minor">
              <a:schemeClr val="accent1"/>
            </a:fontRef>
          </p:style>
          <p:txBody>
            <a:bodyPr rtlCol="0" anchor="ctr"/>
            <a:lstStyle/>
            <a:p>
              <a:pPr algn="ctr"/>
              <a:r>
                <a:rPr lang="en-US" b="1" dirty="0"/>
                <a:t>Proposed Drafts &amp; Other Guidance</a:t>
              </a:r>
            </a:p>
          </p:txBody>
        </p:sp>
        <p:cxnSp>
          <p:nvCxnSpPr>
            <p:cNvPr id="24" name="Straight Arrow Connector 23">
              <a:extLst>
                <a:ext uri="{FF2B5EF4-FFF2-40B4-BE49-F238E27FC236}">
                  <a16:creationId xmlns:a16="http://schemas.microsoft.com/office/drawing/2014/main" id="{86922FDF-CAAF-1752-7858-45AFA1E63EE4}"/>
                </a:ext>
              </a:extLst>
            </p:cNvPr>
            <p:cNvCxnSpPr>
              <a:cxnSpLocks/>
              <a:stCxn id="10" idx="3"/>
              <a:endCxn id="20" idx="1"/>
            </p:cNvCxnSpPr>
            <p:nvPr/>
          </p:nvCxnSpPr>
          <p:spPr>
            <a:xfrm>
              <a:off x="3553691" y="4212387"/>
              <a:ext cx="452298" cy="14764"/>
            </a:xfrm>
            <a:prstGeom prst="straightConnector1">
              <a:avLst/>
            </a:prstGeom>
            <a:ln w="19050" cap="flat" cmpd="sng" algn="ctr">
              <a:solidFill>
                <a:srgbClr val="1A1D2C"/>
              </a:solidFill>
              <a:prstDash val="sysDash"/>
              <a:round/>
              <a:headEnd type="none" w="med" len="med"/>
              <a:tailEnd type="arrow" w="med" len="med"/>
            </a:ln>
            <a:effectLst>
              <a:outerShdw blurRad="1270000" dist="50800" dir="5400000" algn="ctr" rotWithShape="0">
                <a:srgbClr val="000000">
                  <a:alpha val="43137"/>
                </a:srgbClr>
              </a:outerShdw>
            </a:effectLst>
          </p:spPr>
          <p:style>
            <a:lnRef idx="0">
              <a:scrgbClr r="0" g="0" b="0"/>
            </a:lnRef>
            <a:fillRef idx="0">
              <a:scrgbClr r="0" g="0" b="0"/>
            </a:fillRef>
            <a:effectRef idx="0">
              <a:scrgbClr r="0" g="0" b="0"/>
            </a:effectRef>
            <a:fontRef idx="minor">
              <a:schemeClr val="tx1"/>
            </a:fontRef>
          </p:style>
        </p:cxnSp>
        <p:cxnSp>
          <p:nvCxnSpPr>
            <p:cNvPr id="25" name="Straight Arrow Connector 24">
              <a:extLst>
                <a:ext uri="{FF2B5EF4-FFF2-40B4-BE49-F238E27FC236}">
                  <a16:creationId xmlns:a16="http://schemas.microsoft.com/office/drawing/2014/main" id="{653FFD1E-3427-8ECC-50F5-4C2E67CA7E24}"/>
                </a:ext>
              </a:extLst>
            </p:cNvPr>
            <p:cNvCxnSpPr>
              <a:cxnSpLocks/>
              <a:stCxn id="5" idx="2"/>
              <a:endCxn id="8" idx="0"/>
            </p:cNvCxnSpPr>
            <p:nvPr/>
          </p:nvCxnSpPr>
          <p:spPr>
            <a:xfrm>
              <a:off x="2209903" y="1824105"/>
              <a:ext cx="0" cy="346976"/>
            </a:xfrm>
            <a:prstGeom prst="straightConnector1">
              <a:avLst/>
            </a:prstGeom>
            <a:ln>
              <a:tailEnd type="triangle"/>
            </a:ln>
            <a:effectLst>
              <a:outerShdw blurRad="1270000" dist="50800" dir="5400000" algn="ctr" rotWithShape="0">
                <a:srgbClr val="000000">
                  <a:alpha val="43137"/>
                </a:srgbClr>
              </a:outerShdw>
            </a:effectLst>
          </p:spPr>
          <p:style>
            <a:lnRef idx="3">
              <a:schemeClr val="dk1"/>
            </a:lnRef>
            <a:fillRef idx="0">
              <a:schemeClr val="dk1"/>
            </a:fillRef>
            <a:effectRef idx="2">
              <a:schemeClr val="dk1"/>
            </a:effectRef>
            <a:fontRef idx="minor">
              <a:schemeClr val="tx1"/>
            </a:fontRef>
          </p:style>
        </p:cxnSp>
        <p:cxnSp>
          <p:nvCxnSpPr>
            <p:cNvPr id="28" name="Straight Arrow Connector 27">
              <a:extLst>
                <a:ext uri="{FF2B5EF4-FFF2-40B4-BE49-F238E27FC236}">
                  <a16:creationId xmlns:a16="http://schemas.microsoft.com/office/drawing/2014/main" id="{E0A1B5D5-7C49-CDA1-15B6-44997A512A4C}"/>
                </a:ext>
              </a:extLst>
            </p:cNvPr>
            <p:cNvCxnSpPr>
              <a:cxnSpLocks/>
            </p:cNvCxnSpPr>
            <p:nvPr/>
          </p:nvCxnSpPr>
          <p:spPr>
            <a:xfrm>
              <a:off x="2261859" y="3300634"/>
              <a:ext cx="0" cy="346976"/>
            </a:xfrm>
            <a:prstGeom prst="straightConnector1">
              <a:avLst/>
            </a:prstGeom>
            <a:ln>
              <a:tailEnd type="triangle"/>
            </a:ln>
            <a:effectLst>
              <a:outerShdw blurRad="1270000" dist="50800" dir="5400000" algn="ctr" rotWithShape="0">
                <a:srgbClr val="000000">
                  <a:alpha val="43137"/>
                </a:srgbClr>
              </a:outerShdw>
            </a:effectLst>
          </p:spPr>
          <p:style>
            <a:lnRef idx="3">
              <a:schemeClr val="dk1"/>
            </a:lnRef>
            <a:fillRef idx="0">
              <a:schemeClr val="dk1"/>
            </a:fillRef>
            <a:effectRef idx="2">
              <a:schemeClr val="dk1"/>
            </a:effectRef>
            <a:fontRef idx="minor">
              <a:schemeClr val="tx1"/>
            </a:fontRef>
          </p:style>
        </p:cxnSp>
        <p:cxnSp>
          <p:nvCxnSpPr>
            <p:cNvPr id="29" name="Straight Arrow Connector 28">
              <a:extLst>
                <a:ext uri="{FF2B5EF4-FFF2-40B4-BE49-F238E27FC236}">
                  <a16:creationId xmlns:a16="http://schemas.microsoft.com/office/drawing/2014/main" id="{6B74B1C4-B783-9088-7E6A-BD2CF3915A19}"/>
                </a:ext>
              </a:extLst>
            </p:cNvPr>
            <p:cNvCxnSpPr>
              <a:cxnSpLocks/>
              <a:stCxn id="10" idx="2"/>
              <a:endCxn id="3" idx="0"/>
            </p:cNvCxnSpPr>
            <p:nvPr/>
          </p:nvCxnSpPr>
          <p:spPr>
            <a:xfrm>
              <a:off x="2198187" y="4777163"/>
              <a:ext cx="11218" cy="201416"/>
            </a:xfrm>
            <a:prstGeom prst="straightConnector1">
              <a:avLst/>
            </a:prstGeom>
            <a:ln>
              <a:tailEnd type="triangle"/>
            </a:ln>
            <a:effectLst>
              <a:outerShdw blurRad="1270000" dist="50800" dir="5400000" algn="ctr" rotWithShape="0">
                <a:srgbClr val="000000">
                  <a:alpha val="43137"/>
                </a:srgbClr>
              </a:outerShdw>
            </a:effectLst>
          </p:spPr>
          <p:style>
            <a:lnRef idx="3">
              <a:schemeClr val="dk1"/>
            </a:lnRef>
            <a:fillRef idx="0">
              <a:schemeClr val="dk1"/>
            </a:fillRef>
            <a:effectRef idx="2">
              <a:schemeClr val="dk1"/>
            </a:effectRef>
            <a:fontRef idx="minor">
              <a:schemeClr val="tx1"/>
            </a:fontRef>
          </p:style>
        </p:cxnSp>
        <p:cxnSp>
          <p:nvCxnSpPr>
            <p:cNvPr id="36" name="Connector: Elbow 35">
              <a:extLst>
                <a:ext uri="{FF2B5EF4-FFF2-40B4-BE49-F238E27FC236}">
                  <a16:creationId xmlns:a16="http://schemas.microsoft.com/office/drawing/2014/main" id="{6C5BCC9A-FBE0-459B-29A2-AA432867DA37}"/>
                </a:ext>
              </a:extLst>
            </p:cNvPr>
            <p:cNvCxnSpPr>
              <a:cxnSpLocks/>
              <a:stCxn id="3" idx="1"/>
              <a:endCxn id="5" idx="1"/>
            </p:cNvCxnSpPr>
            <p:nvPr/>
          </p:nvCxnSpPr>
          <p:spPr>
            <a:xfrm rot="10800000">
              <a:off x="866115" y="1259330"/>
              <a:ext cx="15892" cy="4426145"/>
            </a:xfrm>
            <a:prstGeom prst="bentConnector3">
              <a:avLst>
                <a:gd name="adj1" fmla="val 1538460"/>
              </a:avLst>
            </a:prstGeom>
            <a:ln>
              <a:prstDash val="sysDash"/>
              <a:tailEnd type="triangle"/>
            </a:ln>
            <a:effectLst>
              <a:outerShdw blurRad="1270000" dist="50800" dir="5400000" algn="ctr" rotWithShape="0">
                <a:srgbClr val="000000">
                  <a:alpha val="43137"/>
                </a:srgbClr>
              </a:outerShdw>
            </a:effectLst>
          </p:spPr>
          <p:style>
            <a:lnRef idx="3">
              <a:schemeClr val="dk1"/>
            </a:lnRef>
            <a:fillRef idx="0">
              <a:schemeClr val="dk1"/>
            </a:fillRef>
            <a:effectRef idx="2">
              <a:schemeClr val="dk1"/>
            </a:effectRef>
            <a:fontRef idx="minor">
              <a:schemeClr val="tx1"/>
            </a:fontRef>
          </p:style>
        </p:cxnSp>
        <p:cxnSp>
          <p:nvCxnSpPr>
            <p:cNvPr id="49" name="Straight Arrow Connector 48">
              <a:extLst>
                <a:ext uri="{FF2B5EF4-FFF2-40B4-BE49-F238E27FC236}">
                  <a16:creationId xmlns:a16="http://schemas.microsoft.com/office/drawing/2014/main" id="{BE3652BD-E37B-D0BA-A2DD-2381BDFCE110}"/>
                </a:ext>
              </a:extLst>
            </p:cNvPr>
            <p:cNvCxnSpPr>
              <a:cxnSpLocks/>
              <a:stCxn id="3" idx="3"/>
              <a:endCxn id="55" idx="1"/>
            </p:cNvCxnSpPr>
            <p:nvPr/>
          </p:nvCxnSpPr>
          <p:spPr>
            <a:xfrm>
              <a:off x="3536802" y="5685474"/>
              <a:ext cx="297432" cy="3441"/>
            </a:xfrm>
            <a:prstGeom prst="straightConnector1">
              <a:avLst/>
            </a:prstGeom>
            <a:ln w="19050" cap="flat" cmpd="sng" algn="ctr">
              <a:solidFill>
                <a:srgbClr val="1A1D2C"/>
              </a:solidFill>
              <a:prstDash val="sysDash"/>
              <a:round/>
              <a:headEnd type="none" w="med" len="med"/>
              <a:tailEnd type="arrow" w="med" len="med"/>
            </a:ln>
            <a:effectLst>
              <a:outerShdw blurRad="1270000" dist="50800" dir="5400000" algn="ctr" rotWithShape="0">
                <a:srgbClr val="000000">
                  <a:alpha val="43137"/>
                </a:srgbClr>
              </a:outerShdw>
            </a:effectLst>
          </p:spPr>
          <p:style>
            <a:lnRef idx="0">
              <a:scrgbClr r="0" g="0" b="0"/>
            </a:lnRef>
            <a:fillRef idx="0">
              <a:scrgbClr r="0" g="0" b="0"/>
            </a:fillRef>
            <a:effectRef idx="0">
              <a:scrgbClr r="0" g="0" b="0"/>
            </a:effectRef>
            <a:fontRef idx="minor">
              <a:schemeClr val="tx1"/>
            </a:fontRef>
          </p:style>
        </p:cxnSp>
        <p:sp>
          <p:nvSpPr>
            <p:cNvPr id="55" name="Rectangle: Rounded Corners 54">
              <a:extLst>
                <a:ext uri="{FF2B5EF4-FFF2-40B4-BE49-F238E27FC236}">
                  <a16:creationId xmlns:a16="http://schemas.microsoft.com/office/drawing/2014/main" id="{D93EA974-4A54-E44F-B472-271A6408912C}"/>
                </a:ext>
              </a:extLst>
            </p:cNvPr>
            <p:cNvSpPr/>
            <p:nvPr/>
          </p:nvSpPr>
          <p:spPr>
            <a:xfrm>
              <a:off x="3834234" y="5124138"/>
              <a:ext cx="1700650" cy="1129553"/>
            </a:xfrm>
            <a:prstGeom prst="roundRect">
              <a:avLst/>
            </a:prstGeom>
            <a:solidFill>
              <a:srgbClr val="3B505F"/>
            </a:solidFill>
            <a:effectLst>
              <a:outerShdw blurRad="1270000" dist="50800" dir="5400000" algn="ctr" rotWithShape="0">
                <a:srgbClr val="000000">
                  <a:alpha val="43137"/>
                </a:srgb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b="1" dirty="0"/>
                <a:t>WORK GROUP APPROVAL</a:t>
              </a:r>
            </a:p>
          </p:txBody>
        </p:sp>
        <p:sp>
          <p:nvSpPr>
            <p:cNvPr id="61" name="Rectangle: Rounded Corners 60">
              <a:extLst>
                <a:ext uri="{FF2B5EF4-FFF2-40B4-BE49-F238E27FC236}">
                  <a16:creationId xmlns:a16="http://schemas.microsoft.com/office/drawing/2014/main" id="{01D436A9-43AB-B2F9-40F6-5901C6F4964C}"/>
                </a:ext>
              </a:extLst>
            </p:cNvPr>
            <p:cNvSpPr/>
            <p:nvPr/>
          </p:nvSpPr>
          <p:spPr>
            <a:xfrm>
              <a:off x="5829284" y="5122421"/>
              <a:ext cx="1700650" cy="1129553"/>
            </a:xfrm>
            <a:prstGeom prst="roundRect">
              <a:avLst/>
            </a:prstGeom>
            <a:solidFill>
              <a:srgbClr val="3B505F"/>
            </a:solidFill>
            <a:effectLst>
              <a:outerShdw blurRad="1270000" dist="50800" dir="5400000" algn="ctr" rotWithShape="0">
                <a:srgbClr val="000000">
                  <a:alpha val="43137"/>
                </a:srgb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b="1" dirty="0"/>
                <a:t>UNIFORMITY COMMITTEE APPROVAL</a:t>
              </a:r>
            </a:p>
          </p:txBody>
        </p:sp>
        <p:cxnSp>
          <p:nvCxnSpPr>
            <p:cNvPr id="62" name="Straight Arrow Connector 61">
              <a:extLst>
                <a:ext uri="{FF2B5EF4-FFF2-40B4-BE49-F238E27FC236}">
                  <a16:creationId xmlns:a16="http://schemas.microsoft.com/office/drawing/2014/main" id="{ADC135C3-B960-09F5-F680-583A774DBAA4}"/>
                </a:ext>
              </a:extLst>
            </p:cNvPr>
            <p:cNvCxnSpPr>
              <a:cxnSpLocks/>
              <a:stCxn id="55" idx="3"/>
              <a:endCxn id="61" idx="1"/>
            </p:cNvCxnSpPr>
            <p:nvPr/>
          </p:nvCxnSpPr>
          <p:spPr>
            <a:xfrm flipV="1">
              <a:off x="5534884" y="5687198"/>
              <a:ext cx="294400" cy="1717"/>
            </a:xfrm>
            <a:prstGeom prst="straightConnector1">
              <a:avLst/>
            </a:prstGeom>
            <a:ln w="19050" cap="flat" cmpd="sng" algn="ctr">
              <a:solidFill>
                <a:srgbClr val="1A1D2C"/>
              </a:solidFill>
              <a:prstDash val="sysDash"/>
              <a:round/>
              <a:headEnd type="none" w="med" len="med"/>
              <a:tailEnd type="arrow" w="med" len="med"/>
            </a:ln>
            <a:effectLst>
              <a:outerShdw blurRad="1270000" dist="50800" dir="5400000" algn="ctr" rotWithShape="0">
                <a:srgbClr val="000000">
                  <a:alpha val="43137"/>
                </a:srgbClr>
              </a:outerShdw>
            </a:effectLst>
          </p:spPr>
          <p:style>
            <a:lnRef idx="0">
              <a:scrgbClr r="0" g="0" b="0"/>
            </a:lnRef>
            <a:fillRef idx="0">
              <a:scrgbClr r="0" g="0" b="0"/>
            </a:fillRef>
            <a:effectRef idx="0">
              <a:scrgbClr r="0" g="0" b="0"/>
            </a:effectRef>
            <a:fontRef idx="minor">
              <a:schemeClr val="tx1"/>
            </a:fontRef>
          </p:style>
        </p:cxnSp>
        <p:sp>
          <p:nvSpPr>
            <p:cNvPr id="65" name="Rectangle: Rounded Corners 64">
              <a:extLst>
                <a:ext uri="{FF2B5EF4-FFF2-40B4-BE49-F238E27FC236}">
                  <a16:creationId xmlns:a16="http://schemas.microsoft.com/office/drawing/2014/main" id="{40F1B6D1-0DB4-F77B-CE35-4F653F84552F}"/>
                </a:ext>
              </a:extLst>
            </p:cNvPr>
            <p:cNvSpPr/>
            <p:nvPr/>
          </p:nvSpPr>
          <p:spPr>
            <a:xfrm>
              <a:off x="9858205" y="5111733"/>
              <a:ext cx="1809826" cy="1129553"/>
            </a:xfrm>
            <a:prstGeom prst="roundRect">
              <a:avLst/>
            </a:prstGeom>
            <a:solidFill>
              <a:srgbClr val="3B505F"/>
            </a:solidFill>
            <a:effectLst>
              <a:outerShdw blurRad="1270000" dist="50800" dir="5400000" algn="ctr" rotWithShape="0">
                <a:srgbClr val="000000">
                  <a:alpha val="43137"/>
                </a:srgb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b="1" dirty="0"/>
                <a:t>COMMISSION APPROVAL</a:t>
              </a:r>
            </a:p>
          </p:txBody>
        </p:sp>
        <p:sp>
          <p:nvSpPr>
            <p:cNvPr id="66" name="Rectangle: Rounded Corners 65">
              <a:extLst>
                <a:ext uri="{FF2B5EF4-FFF2-40B4-BE49-F238E27FC236}">
                  <a16:creationId xmlns:a16="http://schemas.microsoft.com/office/drawing/2014/main" id="{6A9D22B0-C350-89C7-C232-039588F6347F}"/>
                </a:ext>
              </a:extLst>
            </p:cNvPr>
            <p:cNvSpPr/>
            <p:nvPr/>
          </p:nvSpPr>
          <p:spPr>
            <a:xfrm>
              <a:off x="7845123" y="5122421"/>
              <a:ext cx="1700650" cy="1129553"/>
            </a:xfrm>
            <a:prstGeom prst="roundRect">
              <a:avLst/>
            </a:prstGeom>
            <a:solidFill>
              <a:srgbClr val="3B505F"/>
            </a:solidFill>
            <a:effectLst>
              <a:outerShdw blurRad="1270000" dist="50800" dir="5400000" algn="ctr" rotWithShape="0">
                <a:srgbClr val="000000">
                  <a:alpha val="43137"/>
                </a:srgb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700" b="1" dirty="0"/>
                <a:t>EXECUTIVE COMMITTEE PUBLIC HEARING</a:t>
              </a:r>
            </a:p>
          </p:txBody>
        </p:sp>
        <p:cxnSp>
          <p:nvCxnSpPr>
            <p:cNvPr id="67" name="Straight Arrow Connector 66">
              <a:extLst>
                <a:ext uri="{FF2B5EF4-FFF2-40B4-BE49-F238E27FC236}">
                  <a16:creationId xmlns:a16="http://schemas.microsoft.com/office/drawing/2014/main" id="{4265FD09-44C1-21CE-F3FF-E01D5F5FFCC2}"/>
                </a:ext>
              </a:extLst>
            </p:cNvPr>
            <p:cNvCxnSpPr>
              <a:cxnSpLocks/>
              <a:stCxn id="61" idx="3"/>
              <a:endCxn id="66" idx="1"/>
            </p:cNvCxnSpPr>
            <p:nvPr/>
          </p:nvCxnSpPr>
          <p:spPr>
            <a:xfrm>
              <a:off x="7529934" y="5687198"/>
              <a:ext cx="315189" cy="0"/>
            </a:xfrm>
            <a:prstGeom prst="straightConnector1">
              <a:avLst/>
            </a:prstGeom>
            <a:ln w="19050" cap="flat" cmpd="sng" algn="ctr">
              <a:solidFill>
                <a:srgbClr val="1A1D2C"/>
              </a:solidFill>
              <a:prstDash val="sysDash"/>
              <a:round/>
              <a:headEnd type="none" w="med" len="med"/>
              <a:tailEnd type="arrow" w="med" len="med"/>
            </a:ln>
            <a:effectLst>
              <a:outerShdw blurRad="1270000" dist="50800" dir="5400000" algn="ctr" rotWithShape="0">
                <a:srgbClr val="000000">
                  <a:alpha val="43137"/>
                </a:srgbClr>
              </a:outerShdw>
            </a:effectLst>
          </p:spPr>
          <p:style>
            <a:lnRef idx="0">
              <a:scrgbClr r="0" g="0" b="0"/>
            </a:lnRef>
            <a:fillRef idx="0">
              <a:scrgbClr r="0" g="0" b="0"/>
            </a:fillRef>
            <a:effectRef idx="0">
              <a:scrgbClr r="0" g="0" b="0"/>
            </a:effectRef>
            <a:fontRef idx="minor">
              <a:schemeClr val="tx1"/>
            </a:fontRef>
          </p:style>
        </p:cxnSp>
        <p:cxnSp>
          <p:nvCxnSpPr>
            <p:cNvPr id="70" name="Straight Arrow Connector 69">
              <a:extLst>
                <a:ext uri="{FF2B5EF4-FFF2-40B4-BE49-F238E27FC236}">
                  <a16:creationId xmlns:a16="http://schemas.microsoft.com/office/drawing/2014/main" id="{5CA31C05-DBF1-F676-CFCB-DA504D4CFBCC}"/>
                </a:ext>
              </a:extLst>
            </p:cNvPr>
            <p:cNvCxnSpPr>
              <a:cxnSpLocks/>
              <a:stCxn id="66" idx="3"/>
              <a:endCxn id="65" idx="1"/>
            </p:cNvCxnSpPr>
            <p:nvPr/>
          </p:nvCxnSpPr>
          <p:spPr>
            <a:xfrm flipV="1">
              <a:off x="9545773" y="5676510"/>
              <a:ext cx="312432" cy="10687"/>
            </a:xfrm>
            <a:prstGeom prst="straightConnector1">
              <a:avLst/>
            </a:prstGeom>
            <a:ln w="19050" cap="flat" cmpd="sng" algn="ctr">
              <a:solidFill>
                <a:srgbClr val="1A1D2C"/>
              </a:solidFill>
              <a:prstDash val="sysDash"/>
              <a:round/>
              <a:headEnd type="none" w="med" len="med"/>
              <a:tailEnd type="arrow" w="med" len="med"/>
            </a:ln>
            <a:effectLst>
              <a:outerShdw blurRad="1270000" dist="50800" dir="5400000" algn="ctr" rotWithShape="0">
                <a:srgbClr val="000000">
                  <a:alpha val="43137"/>
                </a:srgbClr>
              </a:outerShdw>
            </a:effectLst>
          </p:spPr>
          <p:style>
            <a:lnRef idx="0">
              <a:scrgbClr r="0" g="0" b="0"/>
            </a:lnRef>
            <a:fillRef idx="0">
              <a:scrgbClr r="0" g="0" b="0"/>
            </a:fillRef>
            <a:effectRef idx="0">
              <a:scrgbClr r="0" g="0" b="0"/>
            </a:effectRef>
            <a:fontRef idx="minor">
              <a:schemeClr val="tx1"/>
            </a:fontRef>
          </p:style>
        </p:cxnSp>
        <p:sp>
          <p:nvSpPr>
            <p:cNvPr id="3" name="Flowchart: Decision 2">
              <a:extLst>
                <a:ext uri="{FF2B5EF4-FFF2-40B4-BE49-F238E27FC236}">
                  <a16:creationId xmlns:a16="http://schemas.microsoft.com/office/drawing/2014/main" id="{FC9E70C0-D784-4CCA-6B63-33DE8F4FED19}"/>
                </a:ext>
              </a:extLst>
            </p:cNvPr>
            <p:cNvSpPr/>
            <p:nvPr/>
          </p:nvSpPr>
          <p:spPr>
            <a:xfrm>
              <a:off x="882007" y="4978579"/>
              <a:ext cx="2654795" cy="1413789"/>
            </a:xfrm>
            <a:prstGeom prst="flowChartDecision">
              <a:avLst/>
            </a:prstGeom>
            <a:solidFill>
              <a:srgbClr val="3B505F"/>
            </a:solidFill>
            <a:effectLst>
              <a:outerShdw blurRad="1270000" dist="50800" dir="5400000" algn="ctr" rotWithShape="0">
                <a:srgbClr val="000000">
                  <a:alpha val="43137"/>
                </a:srgb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b="1" dirty="0"/>
                <a:t>REPEAT or PROCEED</a:t>
              </a:r>
            </a:p>
          </p:txBody>
        </p:sp>
        <p:sp>
          <p:nvSpPr>
            <p:cNvPr id="4" name="Cloud 3">
              <a:extLst>
                <a:ext uri="{FF2B5EF4-FFF2-40B4-BE49-F238E27FC236}">
                  <a16:creationId xmlns:a16="http://schemas.microsoft.com/office/drawing/2014/main" id="{1F47A834-B3A7-07A8-94F9-14F12FBBA417}"/>
                </a:ext>
              </a:extLst>
            </p:cNvPr>
            <p:cNvSpPr/>
            <p:nvPr/>
          </p:nvSpPr>
          <p:spPr>
            <a:xfrm>
              <a:off x="6073475" y="614634"/>
              <a:ext cx="2561258" cy="1176549"/>
            </a:xfrm>
            <a:prstGeom prst="cloud">
              <a:avLst/>
            </a:prstGeom>
            <a:solidFill>
              <a:schemeClr val="bg2">
                <a:lumMod val="20000"/>
                <a:lumOff val="80000"/>
                <a:alpha val="80000"/>
              </a:schemeClr>
            </a:solidFill>
            <a:effectLst>
              <a:outerShdw blurRad="1270000" dist="50800" dir="5400000" algn="ctr" rotWithShape="0">
                <a:srgbClr val="000000">
                  <a:alpha val="43137"/>
                </a:srgbClr>
              </a:outerShdw>
            </a:effectLst>
          </p:spPr>
          <p:style>
            <a:lnRef idx="1">
              <a:schemeClr val="accent4"/>
            </a:lnRef>
            <a:fillRef idx="2">
              <a:schemeClr val="accent4"/>
            </a:fillRef>
            <a:effectRef idx="1">
              <a:schemeClr val="accent4"/>
            </a:effectRef>
            <a:fontRef idx="minor">
              <a:schemeClr val="dk1"/>
            </a:fontRef>
          </p:style>
          <p:txBody>
            <a:bodyPr rtlCol="0" anchor="ctr"/>
            <a:lstStyle/>
            <a:p>
              <a:pPr algn="ctr"/>
              <a:r>
                <a:rPr lang="en-US" sz="1400" b="1" dirty="0"/>
                <a:t>Background &amp; Training</a:t>
              </a:r>
            </a:p>
          </p:txBody>
        </p:sp>
        <p:sp>
          <p:nvSpPr>
            <p:cNvPr id="11" name="Cloud 10">
              <a:extLst>
                <a:ext uri="{FF2B5EF4-FFF2-40B4-BE49-F238E27FC236}">
                  <a16:creationId xmlns:a16="http://schemas.microsoft.com/office/drawing/2014/main" id="{BB6F70BF-1A95-C02C-97E9-8A3B59EF43DE}"/>
                </a:ext>
              </a:extLst>
            </p:cNvPr>
            <p:cNvSpPr/>
            <p:nvPr/>
          </p:nvSpPr>
          <p:spPr>
            <a:xfrm>
              <a:off x="7793141" y="3192621"/>
              <a:ext cx="2026213" cy="1111347"/>
            </a:xfrm>
            <a:prstGeom prst="cloud">
              <a:avLst/>
            </a:prstGeom>
            <a:solidFill>
              <a:schemeClr val="bg2">
                <a:lumMod val="40000"/>
                <a:lumOff val="60000"/>
                <a:alpha val="80000"/>
              </a:schemeClr>
            </a:solidFill>
          </p:spPr>
          <p:style>
            <a:lnRef idx="1">
              <a:schemeClr val="accent4"/>
            </a:lnRef>
            <a:fillRef idx="2">
              <a:schemeClr val="accent4"/>
            </a:fillRef>
            <a:effectRef idx="1">
              <a:schemeClr val="accent4"/>
            </a:effectRef>
            <a:fontRef idx="minor">
              <a:schemeClr val="dk1"/>
            </a:fontRef>
          </p:style>
          <p:txBody>
            <a:bodyPr rtlCol="0" anchor="ctr"/>
            <a:lstStyle/>
            <a:p>
              <a:pPr algn="ctr"/>
              <a:r>
                <a:rPr lang="en-US" sz="1400" b="1" dirty="0"/>
                <a:t>Litigation &amp; Legislation</a:t>
              </a:r>
            </a:p>
          </p:txBody>
        </p:sp>
        <p:sp>
          <p:nvSpPr>
            <p:cNvPr id="6" name="Cloud 5">
              <a:extLst>
                <a:ext uri="{FF2B5EF4-FFF2-40B4-BE49-F238E27FC236}">
                  <a16:creationId xmlns:a16="http://schemas.microsoft.com/office/drawing/2014/main" id="{4C73A203-007F-DB31-68E6-25E23EDAE964}"/>
                </a:ext>
              </a:extLst>
            </p:cNvPr>
            <p:cNvSpPr/>
            <p:nvPr/>
          </p:nvSpPr>
          <p:spPr>
            <a:xfrm>
              <a:off x="6426755" y="1916494"/>
              <a:ext cx="2026213" cy="1257919"/>
            </a:xfrm>
            <a:prstGeom prst="cloud">
              <a:avLst/>
            </a:prstGeom>
            <a:solidFill>
              <a:schemeClr val="bg2">
                <a:lumMod val="40000"/>
                <a:lumOff val="60000"/>
                <a:alpha val="80000"/>
              </a:schemeClr>
            </a:solidFill>
            <a:effectLst>
              <a:outerShdw blurRad="1270000" dist="50800" dir="5400000" algn="ctr" rotWithShape="0">
                <a:srgbClr val="000000">
                  <a:alpha val="43137"/>
                </a:srgbClr>
              </a:outerShdw>
            </a:effectLst>
          </p:spPr>
          <p:style>
            <a:lnRef idx="1">
              <a:schemeClr val="accent4"/>
            </a:lnRef>
            <a:fillRef idx="2">
              <a:schemeClr val="accent4"/>
            </a:fillRef>
            <a:effectRef idx="1">
              <a:schemeClr val="accent4"/>
            </a:effectRef>
            <a:fontRef idx="minor">
              <a:schemeClr val="dk1"/>
            </a:fontRef>
          </p:style>
          <p:txBody>
            <a:bodyPr rtlCol="0" anchor="ctr"/>
            <a:lstStyle/>
            <a:p>
              <a:pPr algn="ctr"/>
              <a:r>
                <a:rPr lang="en-US" sz="1400" b="1" dirty="0"/>
                <a:t>Expanding Project Page</a:t>
              </a:r>
            </a:p>
          </p:txBody>
        </p:sp>
      </p:grpSp>
      <p:sp>
        <p:nvSpPr>
          <p:cNvPr id="16" name="TextBox 15">
            <a:extLst>
              <a:ext uri="{FF2B5EF4-FFF2-40B4-BE49-F238E27FC236}">
                <a16:creationId xmlns:a16="http://schemas.microsoft.com/office/drawing/2014/main" id="{4D0007E9-EA67-0DFC-BB3E-58BBA8FC867E}"/>
              </a:ext>
            </a:extLst>
          </p:cNvPr>
          <p:cNvSpPr txBox="1"/>
          <p:nvPr/>
        </p:nvSpPr>
        <p:spPr>
          <a:xfrm>
            <a:off x="283623" y="2732614"/>
            <a:ext cx="1569455" cy="1569660"/>
          </a:xfrm>
          <a:prstGeom prst="rect">
            <a:avLst/>
          </a:prstGeom>
          <a:noFill/>
        </p:spPr>
        <p:txBody>
          <a:bodyPr wrap="square" rtlCol="0">
            <a:spAutoFit/>
          </a:bodyPr>
          <a:lstStyle/>
          <a:p>
            <a:r>
              <a:rPr lang="en-US" sz="2400" b="1" dirty="0">
                <a:solidFill>
                  <a:schemeClr val="accent1">
                    <a:lumMod val="50000"/>
                  </a:schemeClr>
                </a:solidFill>
              </a:rPr>
              <a:t>General Work Group Process</a:t>
            </a:r>
          </a:p>
        </p:txBody>
      </p:sp>
    </p:spTree>
    <p:extLst>
      <p:ext uri="{BB962C8B-B14F-4D97-AF65-F5344CB8AC3E}">
        <p14:creationId xmlns:p14="http://schemas.microsoft.com/office/powerpoint/2010/main" val="103848655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ADDE601-86D9-E6D6-AED6-DD606C7C49C9}"/>
              </a:ext>
            </a:extLst>
          </p:cNvPr>
          <p:cNvSpPr>
            <a:spLocks noGrp="1"/>
          </p:cNvSpPr>
          <p:nvPr>
            <p:ph type="title"/>
          </p:nvPr>
        </p:nvSpPr>
        <p:spPr>
          <a:xfrm>
            <a:off x="581192" y="702156"/>
            <a:ext cx="11029616" cy="884597"/>
          </a:xfrm>
        </p:spPr>
        <p:txBody>
          <a:bodyPr/>
          <a:lstStyle/>
          <a:p>
            <a:r>
              <a:rPr lang="en-US" dirty="0"/>
              <a:t>Why Investment Partnerships? </a:t>
            </a:r>
          </a:p>
        </p:txBody>
      </p:sp>
      <p:sp>
        <p:nvSpPr>
          <p:cNvPr id="4" name="Content Placeholder 3">
            <a:extLst>
              <a:ext uri="{FF2B5EF4-FFF2-40B4-BE49-F238E27FC236}">
                <a16:creationId xmlns:a16="http://schemas.microsoft.com/office/drawing/2014/main" id="{5E49F1D7-3E92-F01D-B1CC-6186D38A1611}"/>
              </a:ext>
            </a:extLst>
          </p:cNvPr>
          <p:cNvSpPr>
            <a:spLocks noGrp="1"/>
          </p:cNvSpPr>
          <p:nvPr>
            <p:ph idx="1"/>
          </p:nvPr>
        </p:nvSpPr>
        <p:spPr>
          <a:xfrm>
            <a:off x="1532965" y="1586753"/>
            <a:ext cx="9269506" cy="4388597"/>
          </a:xfrm>
        </p:spPr>
        <p:txBody>
          <a:bodyPr/>
          <a:lstStyle/>
          <a:p>
            <a:r>
              <a:rPr lang="en-US" sz="1800" dirty="0"/>
              <a:t>According to latest IRS Data by sector – the Finance &amp; Insurance, Real Estate, and Holding Company sector categories (roughly the sectors that contain “investment partnerships”) have:</a:t>
            </a:r>
          </a:p>
          <a:p>
            <a:pPr lvl="1"/>
            <a:r>
              <a:rPr lang="en-US" sz="1600" dirty="0"/>
              <a:t>Over 60% of all partnership net income (loss)</a:t>
            </a:r>
          </a:p>
          <a:p>
            <a:pPr lvl="1"/>
            <a:r>
              <a:rPr lang="en-US" sz="1600" dirty="0"/>
              <a:t>Over 65% of the total partners</a:t>
            </a:r>
          </a:p>
          <a:p>
            <a:pPr lvl="1"/>
            <a:r>
              <a:rPr lang="en-US" sz="1600" dirty="0"/>
              <a:t>Over 80% of all partnership assets</a:t>
            </a:r>
          </a:p>
          <a:p>
            <a:r>
              <a:rPr lang="en-US" sz="1800" dirty="0"/>
              <a:t>About half of the states had some kind of rules addressing “investment partnerships”</a:t>
            </a:r>
          </a:p>
          <a:p>
            <a:r>
              <a:rPr lang="en-US" sz="1800" dirty="0"/>
              <a:t>These can be complicated tiered partnership structures that provide funding to operating partnerships deriving business income from the state</a:t>
            </a:r>
          </a:p>
          <a:p>
            <a:r>
              <a:rPr lang="en-US" sz="1800" dirty="0"/>
              <a:t>Conflicting state rules can lead to multiple taxation or “nowhere” income</a:t>
            </a:r>
          </a:p>
          <a:p>
            <a:pPr lvl="1"/>
            <a:endParaRPr lang="en-US" dirty="0"/>
          </a:p>
        </p:txBody>
      </p:sp>
      <p:sp>
        <p:nvSpPr>
          <p:cNvPr id="2" name="Slide Number Placeholder 1">
            <a:extLst>
              <a:ext uri="{FF2B5EF4-FFF2-40B4-BE49-F238E27FC236}">
                <a16:creationId xmlns:a16="http://schemas.microsoft.com/office/drawing/2014/main" id="{1BBE1F8D-51B7-297A-EA07-D0EF57FEB03F}"/>
              </a:ext>
            </a:extLst>
          </p:cNvPr>
          <p:cNvSpPr>
            <a:spLocks noGrp="1"/>
          </p:cNvSpPr>
          <p:nvPr>
            <p:ph type="sldNum" sz="quarter" idx="12"/>
          </p:nvPr>
        </p:nvSpPr>
        <p:spPr/>
        <p:txBody>
          <a:bodyPr/>
          <a:lstStyle/>
          <a:p>
            <a:fld id="{3A98EE3D-8CD1-4C3F-BD1C-C98C9596463C}" type="slidenum">
              <a:rPr lang="en-US" smtClean="0"/>
              <a:t>4</a:t>
            </a:fld>
            <a:endParaRPr lang="en-US" dirty="0"/>
          </a:p>
        </p:txBody>
      </p:sp>
    </p:spTree>
    <p:extLst>
      <p:ext uri="{BB962C8B-B14F-4D97-AF65-F5344CB8AC3E}">
        <p14:creationId xmlns:p14="http://schemas.microsoft.com/office/powerpoint/2010/main" val="196526112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A87D79-32E4-3C73-8BB1-DAE7E198436C}"/>
              </a:ext>
            </a:extLst>
          </p:cNvPr>
          <p:cNvSpPr>
            <a:spLocks noGrp="1"/>
          </p:cNvSpPr>
          <p:nvPr>
            <p:ph type="title"/>
          </p:nvPr>
        </p:nvSpPr>
        <p:spPr>
          <a:xfrm>
            <a:off x="581192" y="702156"/>
            <a:ext cx="11029616" cy="902526"/>
          </a:xfrm>
        </p:spPr>
        <p:txBody>
          <a:bodyPr/>
          <a:lstStyle/>
          <a:p>
            <a:r>
              <a:rPr lang="en-US" dirty="0"/>
              <a:t>Why Guaranteed Payments for Services?</a:t>
            </a:r>
          </a:p>
        </p:txBody>
      </p:sp>
      <p:sp>
        <p:nvSpPr>
          <p:cNvPr id="3" name="Content Placeholder 2">
            <a:extLst>
              <a:ext uri="{FF2B5EF4-FFF2-40B4-BE49-F238E27FC236}">
                <a16:creationId xmlns:a16="http://schemas.microsoft.com/office/drawing/2014/main" id="{D1996606-D91B-F29A-C13F-B154FC0FACD2}"/>
              </a:ext>
            </a:extLst>
          </p:cNvPr>
          <p:cNvSpPr>
            <a:spLocks noGrp="1"/>
          </p:cNvSpPr>
          <p:nvPr>
            <p:ph idx="1"/>
          </p:nvPr>
        </p:nvSpPr>
        <p:spPr>
          <a:xfrm>
            <a:off x="1524000" y="1604682"/>
            <a:ext cx="9126071" cy="4370668"/>
          </a:xfrm>
        </p:spPr>
        <p:txBody>
          <a:bodyPr/>
          <a:lstStyle/>
          <a:p>
            <a:r>
              <a:rPr lang="en-US" sz="2000" dirty="0"/>
              <a:t>According to latest IRS data:</a:t>
            </a:r>
          </a:p>
          <a:p>
            <a:pPr lvl="1"/>
            <a:r>
              <a:rPr lang="en-US" sz="1800" dirty="0"/>
              <a:t>Partnerships pay out $88 billion in guaranteed payments for services</a:t>
            </a:r>
          </a:p>
          <a:p>
            <a:pPr lvl="1"/>
            <a:r>
              <a:rPr lang="en-US" sz="1800" dirty="0"/>
              <a:t>Federal tax and other rules affecting sourcing at the international and state level</a:t>
            </a:r>
          </a:p>
          <a:p>
            <a:pPr lvl="1"/>
            <a:r>
              <a:rPr lang="en-US" sz="1800" dirty="0"/>
              <a:t>About half of the states have a specific rule addressing sourcing of guaranteed payments for services</a:t>
            </a:r>
          </a:p>
          <a:p>
            <a:pPr lvl="2"/>
            <a:r>
              <a:rPr lang="en-US" sz="1600" dirty="0"/>
              <a:t>Majority – source the same as distributive share</a:t>
            </a:r>
          </a:p>
          <a:p>
            <a:pPr lvl="2"/>
            <a:r>
              <a:rPr lang="en-US" sz="1600" dirty="0"/>
              <a:t>Minority – source to the location of the services</a:t>
            </a:r>
          </a:p>
          <a:p>
            <a:pPr lvl="1"/>
            <a:r>
              <a:rPr lang="en-US" sz="1800" dirty="0"/>
              <a:t>Conflicting state rules can lead to multiple taxation – which might be relieved through a “generous” credit for taxes paid</a:t>
            </a:r>
          </a:p>
          <a:p>
            <a:pPr lvl="1"/>
            <a:endParaRPr lang="en-US" dirty="0"/>
          </a:p>
        </p:txBody>
      </p:sp>
      <p:sp>
        <p:nvSpPr>
          <p:cNvPr id="4" name="Slide Number Placeholder 3">
            <a:extLst>
              <a:ext uri="{FF2B5EF4-FFF2-40B4-BE49-F238E27FC236}">
                <a16:creationId xmlns:a16="http://schemas.microsoft.com/office/drawing/2014/main" id="{B405C483-E07C-49F9-EECB-A4E5B1EBD7D1}"/>
              </a:ext>
            </a:extLst>
          </p:cNvPr>
          <p:cNvSpPr>
            <a:spLocks noGrp="1"/>
          </p:cNvSpPr>
          <p:nvPr>
            <p:ph type="sldNum" sz="quarter" idx="12"/>
          </p:nvPr>
        </p:nvSpPr>
        <p:spPr/>
        <p:txBody>
          <a:bodyPr/>
          <a:lstStyle/>
          <a:p>
            <a:fld id="{3A98EE3D-8CD1-4C3F-BD1C-C98C9596463C}" type="slidenum">
              <a:rPr lang="en-US" smtClean="0"/>
              <a:t>5</a:t>
            </a:fld>
            <a:endParaRPr lang="en-US" dirty="0"/>
          </a:p>
        </p:txBody>
      </p:sp>
    </p:spTree>
    <p:extLst>
      <p:ext uri="{BB962C8B-B14F-4D97-AF65-F5344CB8AC3E}">
        <p14:creationId xmlns:p14="http://schemas.microsoft.com/office/powerpoint/2010/main" val="123558302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901333-9117-494F-31CB-CED0BB9C7A28}"/>
              </a:ext>
            </a:extLst>
          </p:cNvPr>
          <p:cNvSpPr>
            <a:spLocks noGrp="1"/>
          </p:cNvSpPr>
          <p:nvPr>
            <p:ph type="title"/>
          </p:nvPr>
        </p:nvSpPr>
        <p:spPr>
          <a:xfrm>
            <a:off x="581192" y="702156"/>
            <a:ext cx="11029616" cy="884597"/>
          </a:xfrm>
        </p:spPr>
        <p:txBody>
          <a:bodyPr/>
          <a:lstStyle/>
          <a:p>
            <a:r>
              <a:rPr lang="en-US" dirty="0"/>
              <a:t>Why a “proposed general framework?”</a:t>
            </a:r>
          </a:p>
        </p:txBody>
      </p:sp>
      <p:sp>
        <p:nvSpPr>
          <p:cNvPr id="3" name="Content Placeholder 2">
            <a:extLst>
              <a:ext uri="{FF2B5EF4-FFF2-40B4-BE49-F238E27FC236}">
                <a16:creationId xmlns:a16="http://schemas.microsoft.com/office/drawing/2014/main" id="{11EA0C9B-19C3-3B33-4F65-EF76580E45E5}"/>
              </a:ext>
            </a:extLst>
          </p:cNvPr>
          <p:cNvSpPr>
            <a:spLocks noGrp="1"/>
          </p:cNvSpPr>
          <p:nvPr>
            <p:ph idx="1"/>
          </p:nvPr>
        </p:nvSpPr>
        <p:spPr>
          <a:xfrm>
            <a:off x="1541929" y="1775011"/>
            <a:ext cx="9386046" cy="4563035"/>
          </a:xfrm>
        </p:spPr>
        <p:txBody>
          <a:bodyPr>
            <a:normAutofit/>
          </a:bodyPr>
          <a:lstStyle/>
          <a:p>
            <a:r>
              <a:rPr lang="en-US" sz="2000" dirty="0"/>
              <a:t>Long answer – important factors affect state sourcing of partnership income –</a:t>
            </a:r>
          </a:p>
          <a:p>
            <a:pPr lvl="1"/>
            <a:r>
              <a:rPr lang="en-US" sz="1800" dirty="0"/>
              <a:t>State law – governing formation and legal treatment of partnerships</a:t>
            </a:r>
          </a:p>
          <a:p>
            <a:pPr lvl="1"/>
            <a:r>
              <a:rPr lang="en-US" sz="1800" dirty="0"/>
              <a:t>Constitutional limits – as applied to jurisdiction/nexus over partners</a:t>
            </a:r>
          </a:p>
          <a:p>
            <a:pPr lvl="1"/>
            <a:r>
              <a:rPr lang="en-US" sz="1800" dirty="0"/>
              <a:t>Federal conformity – Subchapter K and to the federal substantive tax law</a:t>
            </a:r>
          </a:p>
          <a:p>
            <a:pPr lvl="1"/>
            <a:r>
              <a:rPr lang="en-US" sz="1800" dirty="0"/>
              <a:t>State sourcing rules – that look to business income of the unitary business </a:t>
            </a:r>
          </a:p>
          <a:p>
            <a:pPr lvl="2"/>
            <a:r>
              <a:rPr lang="en-US" sz="1700" dirty="0"/>
              <a:t>These concepts are hard to apply where the tax is imposed on a pass-through basis</a:t>
            </a:r>
          </a:p>
          <a:p>
            <a:pPr lvl="2"/>
            <a:r>
              <a:rPr lang="en-US" sz="1700" dirty="0"/>
              <a:t>Federal rules may not be sufficient to prevent state income shifting</a:t>
            </a:r>
          </a:p>
          <a:p>
            <a:r>
              <a:rPr lang="en-US" sz="1900" dirty="0"/>
              <a:t>Short answer – complexity</a:t>
            </a:r>
          </a:p>
          <a:p>
            <a:pPr lvl="1"/>
            <a:endParaRPr lang="en-US" sz="1600" dirty="0"/>
          </a:p>
        </p:txBody>
      </p:sp>
      <p:sp>
        <p:nvSpPr>
          <p:cNvPr id="4" name="Slide Number Placeholder 3">
            <a:extLst>
              <a:ext uri="{FF2B5EF4-FFF2-40B4-BE49-F238E27FC236}">
                <a16:creationId xmlns:a16="http://schemas.microsoft.com/office/drawing/2014/main" id="{3562D73B-D72D-AE0C-2B5E-4B34ACA0BB96}"/>
              </a:ext>
            </a:extLst>
          </p:cNvPr>
          <p:cNvSpPr>
            <a:spLocks noGrp="1"/>
          </p:cNvSpPr>
          <p:nvPr>
            <p:ph type="sldNum" sz="quarter" idx="12"/>
          </p:nvPr>
        </p:nvSpPr>
        <p:spPr/>
        <p:txBody>
          <a:bodyPr/>
          <a:lstStyle/>
          <a:p>
            <a:fld id="{3A98EE3D-8CD1-4C3F-BD1C-C98C9596463C}" type="slidenum">
              <a:rPr lang="en-US" smtClean="0"/>
              <a:t>6</a:t>
            </a:fld>
            <a:endParaRPr lang="en-US" dirty="0"/>
          </a:p>
        </p:txBody>
      </p:sp>
    </p:spTree>
    <p:extLst>
      <p:ext uri="{BB962C8B-B14F-4D97-AF65-F5344CB8AC3E}">
        <p14:creationId xmlns:p14="http://schemas.microsoft.com/office/powerpoint/2010/main" val="352903187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AF9C31-321D-671A-9767-A649866869A8}"/>
              </a:ext>
            </a:extLst>
          </p:cNvPr>
          <p:cNvSpPr>
            <a:spLocks noGrp="1"/>
          </p:cNvSpPr>
          <p:nvPr>
            <p:ph type="title"/>
          </p:nvPr>
        </p:nvSpPr>
        <p:spPr>
          <a:xfrm>
            <a:off x="439273" y="932329"/>
            <a:ext cx="7700680" cy="3460378"/>
          </a:xfrm>
        </p:spPr>
        <p:txBody>
          <a:bodyPr>
            <a:noAutofit/>
          </a:bodyPr>
          <a:lstStyle/>
          <a:p>
            <a:r>
              <a:rPr lang="en-US" dirty="0"/>
              <a:t>Information on these Topics </a:t>
            </a:r>
            <a:br>
              <a:rPr lang="en-US" dirty="0"/>
            </a:br>
            <a:r>
              <a:rPr lang="en-US" dirty="0"/>
              <a:t>(and More) – </a:t>
            </a:r>
            <a:br>
              <a:rPr lang="en-US" dirty="0"/>
            </a:br>
            <a:br>
              <a:rPr lang="en-US" sz="3600" dirty="0"/>
            </a:br>
            <a:r>
              <a:rPr lang="en-US" sz="2400" dirty="0"/>
              <a:t>MTC Project Page – </a:t>
            </a:r>
            <a:br>
              <a:rPr lang="en-US" sz="2400" dirty="0"/>
            </a:br>
            <a:r>
              <a:rPr lang="en-US" sz="1400" dirty="0"/>
              <a:t>https://www.mtc.gov/uniformity/project-on-state-taxation-of-partnerships/</a:t>
            </a:r>
          </a:p>
        </p:txBody>
      </p:sp>
      <p:sp>
        <p:nvSpPr>
          <p:cNvPr id="4" name="Slide Number Placeholder 3">
            <a:extLst>
              <a:ext uri="{FF2B5EF4-FFF2-40B4-BE49-F238E27FC236}">
                <a16:creationId xmlns:a16="http://schemas.microsoft.com/office/drawing/2014/main" id="{DEE793E7-3807-BA57-F285-780306CA9E90}"/>
              </a:ext>
            </a:extLst>
          </p:cNvPr>
          <p:cNvSpPr>
            <a:spLocks noGrp="1"/>
          </p:cNvSpPr>
          <p:nvPr>
            <p:ph type="sldNum" sz="quarter" idx="12"/>
          </p:nvPr>
        </p:nvSpPr>
        <p:spPr/>
        <p:txBody>
          <a:bodyPr/>
          <a:lstStyle/>
          <a:p>
            <a:fld id="{3A98EE3D-8CD1-4C3F-BD1C-C98C9596463C}" type="slidenum">
              <a:rPr lang="en-US" smtClean="0"/>
              <a:t>7</a:t>
            </a:fld>
            <a:endParaRPr lang="en-US" dirty="0"/>
          </a:p>
        </p:txBody>
      </p:sp>
      <p:pic>
        <p:nvPicPr>
          <p:cNvPr id="6" name="Picture 5">
            <a:extLst>
              <a:ext uri="{FF2B5EF4-FFF2-40B4-BE49-F238E27FC236}">
                <a16:creationId xmlns:a16="http://schemas.microsoft.com/office/drawing/2014/main" id="{9C685B38-87FB-EEAB-FC12-EC5A26E92D53}"/>
              </a:ext>
            </a:extLst>
          </p:cNvPr>
          <p:cNvPicPr>
            <a:picLocks noChangeAspect="1"/>
          </p:cNvPicPr>
          <p:nvPr/>
        </p:nvPicPr>
        <p:blipFill rotWithShape="1">
          <a:blip r:embed="rId2"/>
          <a:srcRect l="37781" t="9366" r="38636"/>
          <a:stretch/>
        </p:blipFill>
        <p:spPr>
          <a:xfrm>
            <a:off x="8564553" y="573346"/>
            <a:ext cx="2875219" cy="6215693"/>
          </a:xfrm>
          <a:prstGeom prst="rect">
            <a:avLst/>
          </a:prstGeom>
        </p:spPr>
      </p:pic>
    </p:spTree>
    <p:extLst>
      <p:ext uri="{BB962C8B-B14F-4D97-AF65-F5344CB8AC3E}">
        <p14:creationId xmlns:p14="http://schemas.microsoft.com/office/powerpoint/2010/main" val="125653894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F858DF7D-C2D0-4B03-A7A0-2F06B789EE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1B26B711-3121-40B0-8377-A64F3DC00C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7200"/>
            <a:ext cx="3703320" cy="94997"/>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3" name="Rectangle 12">
            <a:extLst>
              <a:ext uri="{FF2B5EF4-FFF2-40B4-BE49-F238E27FC236}">
                <a16:creationId xmlns:a16="http://schemas.microsoft.com/office/drawing/2014/main" id="{645C4D3D-ABBA-4B4E-93E5-01E3437198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5" name="Rectangle 14">
            <a:extLst>
              <a:ext uri="{FF2B5EF4-FFF2-40B4-BE49-F238E27FC236}">
                <a16:creationId xmlns:a16="http://schemas.microsoft.com/office/drawing/2014/main" id="{98DDD5E5-0097-4C6C-B266-5732EDA96CC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453643"/>
            <a:ext cx="3703320" cy="98554"/>
          </a:xfrm>
          <a:prstGeom prst="rect">
            <a:avLst/>
          </a:prstGeom>
          <a:solidFill>
            <a:srgbClr val="969FA7"/>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7" name="Rectangle 16">
            <a:extLst>
              <a:ext uri="{FF2B5EF4-FFF2-40B4-BE49-F238E27FC236}">
                <a16:creationId xmlns:a16="http://schemas.microsoft.com/office/drawing/2014/main" id="{8952EF87-C74F-4D3F-9CAD-EEA1733C9B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597643"/>
            <a:ext cx="3703320" cy="5792922"/>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 name="Title 1">
            <a:extLst>
              <a:ext uri="{FF2B5EF4-FFF2-40B4-BE49-F238E27FC236}">
                <a16:creationId xmlns:a16="http://schemas.microsoft.com/office/drawing/2014/main" id="{69B1CF3C-95D8-E72D-4129-AA07D64D0BC3}"/>
              </a:ext>
            </a:extLst>
          </p:cNvPr>
          <p:cNvSpPr>
            <a:spLocks noGrp="1"/>
          </p:cNvSpPr>
          <p:nvPr>
            <p:ph type="title"/>
          </p:nvPr>
        </p:nvSpPr>
        <p:spPr>
          <a:xfrm>
            <a:off x="771148" y="1037967"/>
            <a:ext cx="3054091" cy="4709131"/>
          </a:xfrm>
        </p:spPr>
        <p:txBody>
          <a:bodyPr anchor="ctr">
            <a:normAutofit/>
          </a:bodyPr>
          <a:lstStyle/>
          <a:p>
            <a:r>
              <a:rPr lang="en-US" sz="4000" dirty="0">
                <a:solidFill>
                  <a:srgbClr val="FFFEFF"/>
                </a:solidFill>
              </a:rPr>
              <a:t>What’s Next?</a:t>
            </a:r>
          </a:p>
        </p:txBody>
      </p:sp>
      <p:sp>
        <p:nvSpPr>
          <p:cNvPr id="3" name="Content Placeholder 2">
            <a:extLst>
              <a:ext uri="{FF2B5EF4-FFF2-40B4-BE49-F238E27FC236}">
                <a16:creationId xmlns:a16="http://schemas.microsoft.com/office/drawing/2014/main" id="{C6AC6930-A90F-F33D-E5E5-2C958031BAFD}"/>
              </a:ext>
            </a:extLst>
          </p:cNvPr>
          <p:cNvSpPr>
            <a:spLocks noGrp="1"/>
          </p:cNvSpPr>
          <p:nvPr>
            <p:ph idx="1"/>
          </p:nvPr>
        </p:nvSpPr>
        <p:spPr>
          <a:xfrm>
            <a:off x="4534935" y="1037968"/>
            <a:ext cx="7210531" cy="4820832"/>
          </a:xfrm>
        </p:spPr>
        <p:txBody>
          <a:bodyPr>
            <a:normAutofit/>
          </a:bodyPr>
          <a:lstStyle/>
          <a:p>
            <a:pPr>
              <a:spcAft>
                <a:spcPts val="1200"/>
              </a:spcAft>
            </a:pPr>
            <a:r>
              <a:rPr lang="en-US" sz="2800" b="1" dirty="0"/>
              <a:t>Sourcing of income in tiered structures:</a:t>
            </a:r>
          </a:p>
          <a:p>
            <a:pPr lvl="1">
              <a:spcAft>
                <a:spcPts val="1200"/>
              </a:spcAft>
            </a:pPr>
            <a:r>
              <a:rPr lang="en-US" sz="2400" b="1" dirty="0"/>
              <a:t>Application of general state sourcing rules—including formulary apportionment, unitary business principle, etc.</a:t>
            </a:r>
          </a:p>
          <a:p>
            <a:pPr lvl="1">
              <a:spcAft>
                <a:spcPts val="1200"/>
              </a:spcAft>
            </a:pPr>
            <a:r>
              <a:rPr lang="en-US" sz="2400" b="1" dirty="0"/>
              <a:t>Treatment of related-entity transactions</a:t>
            </a:r>
          </a:p>
          <a:p>
            <a:pPr lvl="1">
              <a:spcAft>
                <a:spcPts val="1200"/>
              </a:spcAft>
            </a:pPr>
            <a:r>
              <a:rPr lang="en-US" sz="2400" b="1" dirty="0"/>
              <a:t>Treatment of complex special allocations</a:t>
            </a:r>
            <a:endParaRPr lang="en-US" sz="2100" b="1" dirty="0"/>
          </a:p>
        </p:txBody>
      </p:sp>
      <p:sp>
        <p:nvSpPr>
          <p:cNvPr id="4" name="Slide Number Placeholder 3">
            <a:extLst>
              <a:ext uri="{FF2B5EF4-FFF2-40B4-BE49-F238E27FC236}">
                <a16:creationId xmlns:a16="http://schemas.microsoft.com/office/drawing/2014/main" id="{73630541-6184-87C4-2EE8-190A68CBECC0}"/>
              </a:ext>
            </a:extLst>
          </p:cNvPr>
          <p:cNvSpPr>
            <a:spLocks noGrp="1"/>
          </p:cNvSpPr>
          <p:nvPr>
            <p:ph type="sldNum" sz="quarter" idx="12"/>
          </p:nvPr>
        </p:nvSpPr>
        <p:spPr>
          <a:xfrm>
            <a:off x="10558300" y="6423914"/>
            <a:ext cx="1052510" cy="365125"/>
          </a:xfrm>
        </p:spPr>
        <p:txBody>
          <a:bodyPr>
            <a:normAutofit/>
          </a:bodyPr>
          <a:lstStyle/>
          <a:p>
            <a:pPr>
              <a:spcAft>
                <a:spcPts val="600"/>
              </a:spcAft>
            </a:pPr>
            <a:fld id="{3A98EE3D-8CD1-4C3F-BD1C-C98C9596463C}" type="slidenum">
              <a:rPr lang="en-US" smtClean="0"/>
              <a:pPr>
                <a:spcAft>
                  <a:spcPts val="600"/>
                </a:spcAft>
              </a:pPr>
              <a:t>8</a:t>
            </a:fld>
            <a:endParaRPr lang="en-US"/>
          </a:p>
        </p:txBody>
      </p:sp>
    </p:spTree>
    <p:extLst>
      <p:ext uri="{BB962C8B-B14F-4D97-AF65-F5344CB8AC3E}">
        <p14:creationId xmlns:p14="http://schemas.microsoft.com/office/powerpoint/2010/main" val="385234604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432F0B79-B098-9EB2-9ECC-DDD64CA29506}"/>
              </a:ext>
            </a:extLst>
          </p:cNvPr>
          <p:cNvSpPr>
            <a:spLocks noGrp="1"/>
          </p:cNvSpPr>
          <p:nvPr>
            <p:ph type="sldNum" sz="quarter" idx="12"/>
          </p:nvPr>
        </p:nvSpPr>
        <p:spPr/>
        <p:txBody>
          <a:bodyPr/>
          <a:lstStyle/>
          <a:p>
            <a:fld id="{3A98EE3D-8CD1-4C3F-BD1C-C98C9596463C}" type="slidenum">
              <a:rPr lang="en-US" smtClean="0"/>
              <a:t>9</a:t>
            </a:fld>
            <a:endParaRPr lang="en-US" dirty="0"/>
          </a:p>
        </p:txBody>
      </p:sp>
      <p:pic>
        <p:nvPicPr>
          <p:cNvPr id="5" name="Picture 4">
            <a:extLst>
              <a:ext uri="{FF2B5EF4-FFF2-40B4-BE49-F238E27FC236}">
                <a16:creationId xmlns:a16="http://schemas.microsoft.com/office/drawing/2014/main" id="{12744D6B-0659-7242-2DAD-D4CFC12B4A32}"/>
              </a:ext>
            </a:extLst>
          </p:cNvPr>
          <p:cNvPicPr>
            <a:picLocks noChangeAspect="1"/>
          </p:cNvPicPr>
          <p:nvPr/>
        </p:nvPicPr>
        <p:blipFill rotWithShape="1">
          <a:blip r:embed="rId3"/>
          <a:srcRect l="33833" t="25679" r="27788" b="34770"/>
          <a:stretch/>
        </p:blipFill>
        <p:spPr>
          <a:xfrm>
            <a:off x="2631461" y="559959"/>
            <a:ext cx="8128310" cy="6282317"/>
          </a:xfrm>
          <a:prstGeom prst="rect">
            <a:avLst/>
          </a:prstGeom>
        </p:spPr>
      </p:pic>
      <p:sp>
        <p:nvSpPr>
          <p:cNvPr id="34" name="Title 1">
            <a:extLst>
              <a:ext uri="{FF2B5EF4-FFF2-40B4-BE49-F238E27FC236}">
                <a16:creationId xmlns:a16="http://schemas.microsoft.com/office/drawing/2014/main" id="{295D2E62-E907-70BB-1518-41BEEA4A7C83}"/>
              </a:ext>
            </a:extLst>
          </p:cNvPr>
          <p:cNvSpPr>
            <a:spLocks noGrp="1"/>
          </p:cNvSpPr>
          <p:nvPr>
            <p:ph type="title"/>
          </p:nvPr>
        </p:nvSpPr>
        <p:spPr>
          <a:xfrm>
            <a:off x="155562" y="1239020"/>
            <a:ext cx="1923017" cy="1001953"/>
          </a:xfrm>
        </p:spPr>
        <p:txBody>
          <a:bodyPr>
            <a:normAutofit/>
          </a:bodyPr>
          <a:lstStyle/>
          <a:p>
            <a:r>
              <a:rPr lang="en-US" dirty="0"/>
              <a:t>Simple Example</a:t>
            </a:r>
          </a:p>
        </p:txBody>
      </p:sp>
      <p:grpSp>
        <p:nvGrpSpPr>
          <p:cNvPr id="30" name="Group 29">
            <a:extLst>
              <a:ext uri="{FF2B5EF4-FFF2-40B4-BE49-F238E27FC236}">
                <a16:creationId xmlns:a16="http://schemas.microsoft.com/office/drawing/2014/main" id="{43FBD911-1628-2F5E-4C59-A662D420E8CA}"/>
              </a:ext>
            </a:extLst>
          </p:cNvPr>
          <p:cNvGrpSpPr/>
          <p:nvPr/>
        </p:nvGrpSpPr>
        <p:grpSpPr>
          <a:xfrm>
            <a:off x="2497862" y="611914"/>
            <a:ext cx="6739656" cy="6177125"/>
            <a:chOff x="2497862" y="611914"/>
            <a:chExt cx="6739656" cy="6177125"/>
          </a:xfrm>
        </p:grpSpPr>
        <p:sp>
          <p:nvSpPr>
            <p:cNvPr id="6" name="Isosceles Triangle 5">
              <a:extLst>
                <a:ext uri="{FF2B5EF4-FFF2-40B4-BE49-F238E27FC236}">
                  <a16:creationId xmlns:a16="http://schemas.microsoft.com/office/drawing/2014/main" id="{A2568037-852A-47ED-1018-F5BCFFACA400}"/>
                </a:ext>
              </a:extLst>
            </p:cNvPr>
            <p:cNvSpPr/>
            <p:nvPr/>
          </p:nvSpPr>
          <p:spPr>
            <a:xfrm>
              <a:off x="2497862" y="5714682"/>
              <a:ext cx="1474494" cy="1074357"/>
            </a:xfrm>
            <a:prstGeom prst="triangl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b="1" dirty="0"/>
                <a:t>X</a:t>
              </a:r>
            </a:p>
          </p:txBody>
        </p:sp>
        <p:sp>
          <p:nvSpPr>
            <p:cNvPr id="7" name="Isosceles Triangle 6">
              <a:extLst>
                <a:ext uri="{FF2B5EF4-FFF2-40B4-BE49-F238E27FC236}">
                  <a16:creationId xmlns:a16="http://schemas.microsoft.com/office/drawing/2014/main" id="{AEF3274E-438E-37D4-9059-0DCE6050D612}"/>
                </a:ext>
              </a:extLst>
            </p:cNvPr>
            <p:cNvSpPr/>
            <p:nvPr/>
          </p:nvSpPr>
          <p:spPr>
            <a:xfrm>
              <a:off x="3653193" y="4245269"/>
              <a:ext cx="1474493" cy="1074357"/>
            </a:xfrm>
            <a:prstGeom prst="triangl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b="1" dirty="0"/>
                <a:t>Y</a:t>
              </a:r>
            </a:p>
          </p:txBody>
        </p:sp>
        <p:sp>
          <p:nvSpPr>
            <p:cNvPr id="8" name="Isosceles Triangle 7">
              <a:extLst>
                <a:ext uri="{FF2B5EF4-FFF2-40B4-BE49-F238E27FC236}">
                  <a16:creationId xmlns:a16="http://schemas.microsoft.com/office/drawing/2014/main" id="{4256EF7F-83B6-6F87-F79F-A0B351AF0A93}"/>
                </a:ext>
              </a:extLst>
            </p:cNvPr>
            <p:cNvSpPr/>
            <p:nvPr/>
          </p:nvSpPr>
          <p:spPr>
            <a:xfrm>
              <a:off x="4475015" y="2722620"/>
              <a:ext cx="1383422" cy="993610"/>
            </a:xfrm>
            <a:prstGeom prst="triangl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b="1" dirty="0"/>
                <a:t>Z</a:t>
              </a:r>
            </a:p>
          </p:txBody>
        </p:sp>
        <p:pic>
          <p:nvPicPr>
            <p:cNvPr id="9" name="Graphic 8" descr="Woman with solid fill">
              <a:extLst>
                <a:ext uri="{FF2B5EF4-FFF2-40B4-BE49-F238E27FC236}">
                  <a16:creationId xmlns:a16="http://schemas.microsoft.com/office/drawing/2014/main" id="{B1AC4187-0695-76D5-7AB9-2100913ED937}"/>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4161331" y="611914"/>
              <a:ext cx="914400" cy="914400"/>
            </a:xfrm>
            <a:prstGeom prst="rect">
              <a:avLst/>
            </a:prstGeom>
          </p:spPr>
        </p:pic>
        <p:pic>
          <p:nvPicPr>
            <p:cNvPr id="10" name="Graphic 9" descr="Man with solid fill">
              <a:extLst>
                <a:ext uri="{FF2B5EF4-FFF2-40B4-BE49-F238E27FC236}">
                  <a16:creationId xmlns:a16="http://schemas.microsoft.com/office/drawing/2014/main" id="{0615D2FE-EEF3-D852-BFB6-23FCC5C46B37}"/>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6238416" y="1326573"/>
              <a:ext cx="914400" cy="914400"/>
            </a:xfrm>
            <a:prstGeom prst="rect">
              <a:avLst/>
            </a:prstGeom>
          </p:spPr>
        </p:pic>
        <p:sp>
          <p:nvSpPr>
            <p:cNvPr id="11" name="Rectangle 10">
              <a:extLst>
                <a:ext uri="{FF2B5EF4-FFF2-40B4-BE49-F238E27FC236}">
                  <a16:creationId xmlns:a16="http://schemas.microsoft.com/office/drawing/2014/main" id="{48912E60-81F6-D7BA-AAA4-0B24BB0540A0}"/>
                </a:ext>
              </a:extLst>
            </p:cNvPr>
            <p:cNvSpPr/>
            <p:nvPr/>
          </p:nvSpPr>
          <p:spPr>
            <a:xfrm>
              <a:off x="7709384" y="1910196"/>
              <a:ext cx="1528134" cy="1061604"/>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b="1" dirty="0"/>
                <a:t>Corp</a:t>
              </a:r>
            </a:p>
          </p:txBody>
        </p:sp>
        <p:cxnSp>
          <p:nvCxnSpPr>
            <p:cNvPr id="13" name="Straight Connector 12">
              <a:extLst>
                <a:ext uri="{FF2B5EF4-FFF2-40B4-BE49-F238E27FC236}">
                  <a16:creationId xmlns:a16="http://schemas.microsoft.com/office/drawing/2014/main" id="{886C641B-E329-0540-CCF5-4A94C27FE9EE}"/>
                </a:ext>
              </a:extLst>
            </p:cNvPr>
            <p:cNvCxnSpPr>
              <a:cxnSpLocks/>
              <a:stCxn id="7" idx="3"/>
              <a:endCxn id="6" idx="0"/>
            </p:cNvCxnSpPr>
            <p:nvPr/>
          </p:nvCxnSpPr>
          <p:spPr>
            <a:xfrm flipH="1">
              <a:off x="3235109" y="5319626"/>
              <a:ext cx="1155331" cy="395056"/>
            </a:xfrm>
            <a:prstGeom prst="line">
              <a:avLst/>
            </a:prstGeom>
            <a:ln>
              <a:headEnd type="none" w="med" len="med"/>
              <a:tailEnd type="arrow" w="med" len="med"/>
            </a:ln>
          </p:spPr>
          <p:style>
            <a:lnRef idx="3">
              <a:schemeClr val="dk1"/>
            </a:lnRef>
            <a:fillRef idx="0">
              <a:schemeClr val="dk1"/>
            </a:fillRef>
            <a:effectRef idx="2">
              <a:schemeClr val="dk1"/>
            </a:effectRef>
            <a:fontRef idx="minor">
              <a:schemeClr val="tx1"/>
            </a:fontRef>
          </p:style>
        </p:cxnSp>
        <p:cxnSp>
          <p:nvCxnSpPr>
            <p:cNvPr id="15" name="Straight Connector 14">
              <a:extLst>
                <a:ext uri="{FF2B5EF4-FFF2-40B4-BE49-F238E27FC236}">
                  <a16:creationId xmlns:a16="http://schemas.microsoft.com/office/drawing/2014/main" id="{B44511FF-4C5F-B157-DB64-157BAE54C4A6}"/>
                </a:ext>
              </a:extLst>
            </p:cNvPr>
            <p:cNvCxnSpPr>
              <a:cxnSpLocks/>
              <a:stCxn id="8" idx="3"/>
              <a:endCxn id="7" idx="0"/>
            </p:cNvCxnSpPr>
            <p:nvPr/>
          </p:nvCxnSpPr>
          <p:spPr>
            <a:xfrm flipH="1">
              <a:off x="4390440" y="3716230"/>
              <a:ext cx="776286" cy="529039"/>
            </a:xfrm>
            <a:prstGeom prst="line">
              <a:avLst/>
            </a:prstGeom>
            <a:ln>
              <a:headEnd type="none" w="med" len="med"/>
              <a:tailEnd type="arrow" w="med" len="med"/>
            </a:ln>
          </p:spPr>
          <p:style>
            <a:lnRef idx="3">
              <a:schemeClr val="dk1"/>
            </a:lnRef>
            <a:fillRef idx="0">
              <a:schemeClr val="dk1"/>
            </a:fillRef>
            <a:effectRef idx="2">
              <a:schemeClr val="dk1"/>
            </a:effectRef>
            <a:fontRef idx="minor">
              <a:schemeClr val="tx1"/>
            </a:fontRef>
          </p:style>
        </p:cxnSp>
        <p:cxnSp>
          <p:nvCxnSpPr>
            <p:cNvPr id="19" name="Straight Connector 18">
              <a:extLst>
                <a:ext uri="{FF2B5EF4-FFF2-40B4-BE49-F238E27FC236}">
                  <a16:creationId xmlns:a16="http://schemas.microsoft.com/office/drawing/2014/main" id="{0B1EFDF1-2B41-F769-AE5B-FA6516641470}"/>
                </a:ext>
              </a:extLst>
            </p:cNvPr>
            <p:cNvCxnSpPr>
              <a:cxnSpLocks/>
              <a:stCxn id="11" idx="2"/>
              <a:endCxn id="7" idx="0"/>
            </p:cNvCxnSpPr>
            <p:nvPr/>
          </p:nvCxnSpPr>
          <p:spPr>
            <a:xfrm flipH="1">
              <a:off x="4390440" y="2971800"/>
              <a:ext cx="4083011" cy="1273469"/>
            </a:xfrm>
            <a:prstGeom prst="line">
              <a:avLst/>
            </a:prstGeom>
            <a:ln>
              <a:headEnd type="none" w="med" len="med"/>
              <a:tailEnd type="arrow" w="med" len="med"/>
            </a:ln>
          </p:spPr>
          <p:style>
            <a:lnRef idx="3">
              <a:schemeClr val="dk1"/>
            </a:lnRef>
            <a:fillRef idx="0">
              <a:schemeClr val="dk1"/>
            </a:fillRef>
            <a:effectRef idx="2">
              <a:schemeClr val="dk1"/>
            </a:effectRef>
            <a:fontRef idx="minor">
              <a:schemeClr val="tx1"/>
            </a:fontRef>
          </p:style>
        </p:cxnSp>
        <p:cxnSp>
          <p:nvCxnSpPr>
            <p:cNvPr id="22" name="Straight Connector 21">
              <a:extLst>
                <a:ext uri="{FF2B5EF4-FFF2-40B4-BE49-F238E27FC236}">
                  <a16:creationId xmlns:a16="http://schemas.microsoft.com/office/drawing/2014/main" id="{B4170B6B-3561-8457-C420-DF81B04FF509}"/>
                </a:ext>
              </a:extLst>
            </p:cNvPr>
            <p:cNvCxnSpPr>
              <a:cxnSpLocks/>
              <a:stCxn id="9" idx="2"/>
              <a:endCxn id="6" idx="0"/>
            </p:cNvCxnSpPr>
            <p:nvPr/>
          </p:nvCxnSpPr>
          <p:spPr>
            <a:xfrm flipH="1">
              <a:off x="3235109" y="1526314"/>
              <a:ext cx="1383422" cy="4188368"/>
            </a:xfrm>
            <a:prstGeom prst="line">
              <a:avLst/>
            </a:prstGeom>
            <a:ln>
              <a:headEnd type="none" w="med" len="med"/>
              <a:tailEnd type="arrow" w="med" len="med"/>
            </a:ln>
          </p:spPr>
          <p:style>
            <a:lnRef idx="3">
              <a:schemeClr val="dk1"/>
            </a:lnRef>
            <a:fillRef idx="0">
              <a:schemeClr val="dk1"/>
            </a:fillRef>
            <a:effectRef idx="2">
              <a:schemeClr val="dk1"/>
            </a:effectRef>
            <a:fontRef idx="minor">
              <a:schemeClr val="tx1"/>
            </a:fontRef>
          </p:style>
        </p:cxnSp>
        <p:cxnSp>
          <p:nvCxnSpPr>
            <p:cNvPr id="25" name="Straight Connector 24">
              <a:extLst>
                <a:ext uri="{FF2B5EF4-FFF2-40B4-BE49-F238E27FC236}">
                  <a16:creationId xmlns:a16="http://schemas.microsoft.com/office/drawing/2014/main" id="{7DA8F6D0-E6B9-BC24-4A1F-DCD77F2B1DBB}"/>
                </a:ext>
              </a:extLst>
            </p:cNvPr>
            <p:cNvCxnSpPr>
              <a:cxnSpLocks/>
              <a:stCxn id="10" idx="2"/>
              <a:endCxn id="8" idx="0"/>
            </p:cNvCxnSpPr>
            <p:nvPr/>
          </p:nvCxnSpPr>
          <p:spPr>
            <a:xfrm flipH="1">
              <a:off x="5166726" y="2240973"/>
              <a:ext cx="1528890" cy="481647"/>
            </a:xfrm>
            <a:prstGeom prst="line">
              <a:avLst/>
            </a:prstGeom>
            <a:ln>
              <a:headEnd type="none" w="med" len="med"/>
              <a:tailEnd type="arrow" w="med" len="med"/>
            </a:ln>
          </p:spPr>
          <p:style>
            <a:lnRef idx="3">
              <a:schemeClr val="dk1"/>
            </a:lnRef>
            <a:fillRef idx="0">
              <a:schemeClr val="dk1"/>
            </a:fillRef>
            <a:effectRef idx="2">
              <a:schemeClr val="dk1"/>
            </a:effectRef>
            <a:fontRef idx="minor">
              <a:schemeClr val="tx1"/>
            </a:fontRef>
          </p:style>
        </p:cxnSp>
        <p:cxnSp>
          <p:nvCxnSpPr>
            <p:cNvPr id="27" name="Straight Connector 26">
              <a:extLst>
                <a:ext uri="{FF2B5EF4-FFF2-40B4-BE49-F238E27FC236}">
                  <a16:creationId xmlns:a16="http://schemas.microsoft.com/office/drawing/2014/main" id="{9DF4D552-E932-1D69-9E86-EAF4B982D4F7}"/>
                </a:ext>
              </a:extLst>
            </p:cNvPr>
            <p:cNvCxnSpPr>
              <a:cxnSpLocks/>
              <a:endCxn id="8" idx="0"/>
            </p:cNvCxnSpPr>
            <p:nvPr/>
          </p:nvCxnSpPr>
          <p:spPr>
            <a:xfrm>
              <a:off x="4618531" y="1526314"/>
              <a:ext cx="548195" cy="1196306"/>
            </a:xfrm>
            <a:prstGeom prst="line">
              <a:avLst/>
            </a:prstGeom>
            <a:ln>
              <a:headEnd type="none" w="med" len="med"/>
              <a:tailEnd type="arrow" w="med" len="med"/>
            </a:ln>
          </p:spPr>
          <p:style>
            <a:lnRef idx="3">
              <a:schemeClr val="dk1"/>
            </a:lnRef>
            <a:fillRef idx="0">
              <a:schemeClr val="dk1"/>
            </a:fillRef>
            <a:effectRef idx="2">
              <a:schemeClr val="dk1"/>
            </a:effectRef>
            <a:fontRef idx="minor">
              <a:schemeClr val="tx1"/>
            </a:fontRef>
          </p:style>
        </p:cxnSp>
        <p:cxnSp>
          <p:nvCxnSpPr>
            <p:cNvPr id="33" name="Connector: Elbow 32">
              <a:extLst>
                <a:ext uri="{FF2B5EF4-FFF2-40B4-BE49-F238E27FC236}">
                  <a16:creationId xmlns:a16="http://schemas.microsoft.com/office/drawing/2014/main" id="{AFBD4179-BF9E-FDAE-7722-7D3806C08D7F}"/>
                </a:ext>
              </a:extLst>
            </p:cNvPr>
            <p:cNvCxnSpPr>
              <a:cxnSpLocks/>
              <a:stCxn id="6" idx="0"/>
              <a:endCxn id="8" idx="0"/>
            </p:cNvCxnSpPr>
            <p:nvPr/>
          </p:nvCxnSpPr>
          <p:spPr>
            <a:xfrm rot="5400000" flipH="1" flipV="1">
              <a:off x="2704886" y="3252843"/>
              <a:ext cx="2992062" cy="1931617"/>
            </a:xfrm>
            <a:prstGeom prst="bentConnector3">
              <a:avLst>
                <a:gd name="adj1" fmla="val 107640"/>
              </a:avLst>
            </a:prstGeom>
            <a:ln>
              <a:headEnd type="none" w="med" len="med"/>
              <a:tailEnd type="arrow" w="med" len="med"/>
            </a:ln>
          </p:spPr>
          <p:style>
            <a:lnRef idx="3">
              <a:schemeClr val="dk1"/>
            </a:lnRef>
            <a:fillRef idx="0">
              <a:schemeClr val="dk1"/>
            </a:fillRef>
            <a:effectRef idx="2">
              <a:schemeClr val="dk1"/>
            </a:effectRef>
            <a:fontRef idx="minor">
              <a:schemeClr val="tx1"/>
            </a:fontRef>
          </p:style>
        </p:cxnSp>
        <p:cxnSp>
          <p:nvCxnSpPr>
            <p:cNvPr id="3" name="Connector: Curved 2">
              <a:extLst>
                <a:ext uri="{FF2B5EF4-FFF2-40B4-BE49-F238E27FC236}">
                  <a16:creationId xmlns:a16="http://schemas.microsoft.com/office/drawing/2014/main" id="{C28612FF-4DDE-2015-520E-A12345CC7C1A}"/>
                </a:ext>
              </a:extLst>
            </p:cNvPr>
            <p:cNvCxnSpPr>
              <a:stCxn id="6" idx="5"/>
              <a:endCxn id="7" idx="5"/>
            </p:cNvCxnSpPr>
            <p:nvPr/>
          </p:nvCxnSpPr>
          <p:spPr>
            <a:xfrm flipV="1">
              <a:off x="3603733" y="4782448"/>
              <a:ext cx="1155330" cy="1469413"/>
            </a:xfrm>
            <a:prstGeom prst="curvedConnector3">
              <a:avLst>
                <a:gd name="adj1" fmla="val 151693"/>
              </a:avLst>
            </a:prstGeom>
            <a:ln w="38100">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12" name="Connector: Curved 11">
              <a:extLst>
                <a:ext uri="{FF2B5EF4-FFF2-40B4-BE49-F238E27FC236}">
                  <a16:creationId xmlns:a16="http://schemas.microsoft.com/office/drawing/2014/main" id="{84138CA1-ECF9-4F00-E528-8B97A7169499}"/>
                </a:ext>
              </a:extLst>
            </p:cNvPr>
            <p:cNvCxnSpPr>
              <a:cxnSpLocks/>
              <a:stCxn id="11" idx="1"/>
              <a:endCxn id="8" idx="5"/>
            </p:cNvCxnSpPr>
            <p:nvPr/>
          </p:nvCxnSpPr>
          <p:spPr>
            <a:xfrm rot="10800000" flipV="1">
              <a:off x="5512582" y="2440997"/>
              <a:ext cx="2196802" cy="778427"/>
            </a:xfrm>
            <a:prstGeom prst="curvedConnector3">
              <a:avLst>
                <a:gd name="adj1" fmla="val 50000"/>
              </a:avLst>
            </a:prstGeom>
            <a:ln w="38100">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17" name="Connector: Curved 16">
              <a:extLst>
                <a:ext uri="{FF2B5EF4-FFF2-40B4-BE49-F238E27FC236}">
                  <a16:creationId xmlns:a16="http://schemas.microsoft.com/office/drawing/2014/main" id="{6AB96F32-B55B-2145-8DAF-FE1983433C30}"/>
                </a:ext>
              </a:extLst>
            </p:cNvPr>
            <p:cNvCxnSpPr>
              <a:cxnSpLocks/>
              <a:stCxn id="8" idx="1"/>
              <a:endCxn id="6" idx="1"/>
            </p:cNvCxnSpPr>
            <p:nvPr/>
          </p:nvCxnSpPr>
          <p:spPr>
            <a:xfrm rot="10800000" flipV="1">
              <a:off x="2866487" y="3219425"/>
              <a:ext cx="1954385" cy="3032436"/>
            </a:xfrm>
            <a:prstGeom prst="curvedConnector3">
              <a:avLst>
                <a:gd name="adj1" fmla="val 130558"/>
              </a:avLst>
            </a:prstGeom>
            <a:ln w="38100">
              <a:solidFill>
                <a:srgbClr val="00B050"/>
              </a:solidFill>
              <a:tailEnd type="triangle"/>
            </a:ln>
          </p:spPr>
          <p:style>
            <a:lnRef idx="1">
              <a:schemeClr val="accent1"/>
            </a:lnRef>
            <a:fillRef idx="0">
              <a:schemeClr val="accent1"/>
            </a:fillRef>
            <a:effectRef idx="0">
              <a:schemeClr val="accent1"/>
            </a:effectRef>
            <a:fontRef idx="minor">
              <a:schemeClr val="tx1"/>
            </a:fontRef>
          </p:style>
        </p:cxnSp>
      </p:grpSp>
      <p:grpSp>
        <p:nvGrpSpPr>
          <p:cNvPr id="21" name="Group 20">
            <a:extLst>
              <a:ext uri="{FF2B5EF4-FFF2-40B4-BE49-F238E27FC236}">
                <a16:creationId xmlns:a16="http://schemas.microsoft.com/office/drawing/2014/main" id="{01926B63-94C3-DB53-2352-7B416AE1F64D}"/>
              </a:ext>
            </a:extLst>
          </p:cNvPr>
          <p:cNvGrpSpPr/>
          <p:nvPr/>
        </p:nvGrpSpPr>
        <p:grpSpPr>
          <a:xfrm>
            <a:off x="340659" y="3101788"/>
            <a:ext cx="1631576" cy="646331"/>
            <a:chOff x="340659" y="3101788"/>
            <a:chExt cx="1631576" cy="646331"/>
          </a:xfrm>
        </p:grpSpPr>
        <p:sp>
          <p:nvSpPr>
            <p:cNvPr id="23" name="TextBox 22">
              <a:extLst>
                <a:ext uri="{FF2B5EF4-FFF2-40B4-BE49-F238E27FC236}">
                  <a16:creationId xmlns:a16="http://schemas.microsoft.com/office/drawing/2014/main" id="{7864A4DD-6FA7-A25A-DC7C-141FA241FA29}"/>
                </a:ext>
              </a:extLst>
            </p:cNvPr>
            <p:cNvSpPr txBox="1"/>
            <p:nvPr/>
          </p:nvSpPr>
          <p:spPr>
            <a:xfrm>
              <a:off x="340659" y="3101788"/>
              <a:ext cx="1631576" cy="646331"/>
            </a:xfrm>
            <a:prstGeom prst="rect">
              <a:avLst/>
            </a:prstGeom>
            <a:noFill/>
          </p:spPr>
          <p:txBody>
            <a:bodyPr wrap="square" rtlCol="0">
              <a:spAutoFit/>
            </a:bodyPr>
            <a:lstStyle/>
            <a:p>
              <a:r>
                <a:rPr lang="en-US" dirty="0"/>
                <a:t>Ownership</a:t>
              </a:r>
            </a:p>
            <a:p>
              <a:endParaRPr lang="en-US" dirty="0"/>
            </a:p>
          </p:txBody>
        </p:sp>
        <p:cxnSp>
          <p:nvCxnSpPr>
            <p:cNvPr id="24" name="Straight Arrow Connector 23">
              <a:extLst>
                <a:ext uri="{FF2B5EF4-FFF2-40B4-BE49-F238E27FC236}">
                  <a16:creationId xmlns:a16="http://schemas.microsoft.com/office/drawing/2014/main" id="{35B1291A-B138-5A99-D06F-9B4A6B28E39C}"/>
                </a:ext>
              </a:extLst>
            </p:cNvPr>
            <p:cNvCxnSpPr/>
            <p:nvPr/>
          </p:nvCxnSpPr>
          <p:spPr>
            <a:xfrm>
              <a:off x="457201" y="3491753"/>
              <a:ext cx="1255059" cy="0"/>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grpSp>
      <p:grpSp>
        <p:nvGrpSpPr>
          <p:cNvPr id="26" name="Group 25">
            <a:extLst>
              <a:ext uri="{FF2B5EF4-FFF2-40B4-BE49-F238E27FC236}">
                <a16:creationId xmlns:a16="http://schemas.microsoft.com/office/drawing/2014/main" id="{B1582F53-155C-2BD5-39BA-72836629B89F}"/>
              </a:ext>
            </a:extLst>
          </p:cNvPr>
          <p:cNvGrpSpPr/>
          <p:nvPr/>
        </p:nvGrpSpPr>
        <p:grpSpPr>
          <a:xfrm>
            <a:off x="340659" y="3922103"/>
            <a:ext cx="1631576" cy="646331"/>
            <a:chOff x="340659" y="3101788"/>
            <a:chExt cx="1631576" cy="646331"/>
          </a:xfrm>
        </p:grpSpPr>
        <p:sp>
          <p:nvSpPr>
            <p:cNvPr id="28" name="TextBox 27">
              <a:extLst>
                <a:ext uri="{FF2B5EF4-FFF2-40B4-BE49-F238E27FC236}">
                  <a16:creationId xmlns:a16="http://schemas.microsoft.com/office/drawing/2014/main" id="{D0EFCABE-5932-7E27-940F-D92859FCAC63}"/>
                </a:ext>
              </a:extLst>
            </p:cNvPr>
            <p:cNvSpPr txBox="1"/>
            <p:nvPr/>
          </p:nvSpPr>
          <p:spPr>
            <a:xfrm>
              <a:off x="340659" y="3101788"/>
              <a:ext cx="1631576" cy="646331"/>
            </a:xfrm>
            <a:prstGeom prst="rect">
              <a:avLst/>
            </a:prstGeom>
            <a:noFill/>
          </p:spPr>
          <p:txBody>
            <a:bodyPr wrap="square" rtlCol="0">
              <a:spAutoFit/>
            </a:bodyPr>
            <a:lstStyle/>
            <a:p>
              <a:r>
                <a:rPr lang="en-US" dirty="0"/>
                <a:t>Transactions</a:t>
              </a:r>
            </a:p>
            <a:p>
              <a:endParaRPr lang="en-US" dirty="0"/>
            </a:p>
          </p:txBody>
        </p:sp>
        <p:cxnSp>
          <p:nvCxnSpPr>
            <p:cNvPr id="29" name="Straight Arrow Connector 28">
              <a:extLst>
                <a:ext uri="{FF2B5EF4-FFF2-40B4-BE49-F238E27FC236}">
                  <a16:creationId xmlns:a16="http://schemas.microsoft.com/office/drawing/2014/main" id="{9DC69513-F742-7C95-E847-6AC7E0F989C3}"/>
                </a:ext>
              </a:extLst>
            </p:cNvPr>
            <p:cNvCxnSpPr/>
            <p:nvPr/>
          </p:nvCxnSpPr>
          <p:spPr>
            <a:xfrm>
              <a:off x="457201" y="3491753"/>
              <a:ext cx="1255059" cy="0"/>
            </a:xfrm>
            <a:prstGeom prst="straightConnector1">
              <a:avLst/>
            </a:prstGeom>
            <a:ln w="28575">
              <a:solidFill>
                <a:srgbClr val="00B050"/>
              </a:solidFill>
              <a:tailEnd type="triangle"/>
            </a:ln>
          </p:spPr>
          <p:style>
            <a:lnRef idx="3">
              <a:schemeClr val="dk1"/>
            </a:lnRef>
            <a:fillRef idx="0">
              <a:schemeClr val="dk1"/>
            </a:fillRef>
            <a:effectRef idx="2">
              <a:schemeClr val="dk1"/>
            </a:effectRef>
            <a:fontRef idx="minor">
              <a:schemeClr val="tx1"/>
            </a:fontRef>
          </p:style>
        </p:cxnSp>
      </p:grpSp>
    </p:spTree>
    <p:extLst>
      <p:ext uri="{BB962C8B-B14F-4D97-AF65-F5344CB8AC3E}">
        <p14:creationId xmlns:p14="http://schemas.microsoft.com/office/powerpoint/2010/main" val="2633544194"/>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SLIDE_COUNT" val="17"/>
  <p:tag name="ARTICULATE_PROJECT_OPEN" val="0"/>
  <p:tag name="SLIDO_APP_VERSION" val="1.6.1.4122"/>
  <p:tag name="SLIDO_PRESENTATION_ID" val="00000000-0000-0000-0000-000000000000"/>
  <p:tag name="SLIDO_EVENT_UUID" val="125977f2-43b3-4f16-aca8-f0f2dc8770ba"/>
  <p:tag name="SLIDO_EVENT_SECTION_UUID" val="628b4b95-ee25-412e-8101-a79ef5d427a9"/>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DividendVTI">
  <a:themeElements>
    <a:clrScheme name="Red">
      <a:dk1>
        <a:sysClr val="windowText" lastClr="000000"/>
      </a:dk1>
      <a:lt1>
        <a:sysClr val="window" lastClr="FFFFFF"/>
      </a:lt1>
      <a:dk2>
        <a:srgbClr val="323232"/>
      </a:dk2>
      <a:lt2>
        <a:srgbClr val="E5C243"/>
      </a:lt2>
      <a:accent1>
        <a:srgbClr val="A5300F"/>
      </a:accent1>
      <a:accent2>
        <a:srgbClr val="D55816"/>
      </a:accent2>
      <a:accent3>
        <a:srgbClr val="E19825"/>
      </a:accent3>
      <a:accent4>
        <a:srgbClr val="B19C7D"/>
      </a:accent4>
      <a:accent5>
        <a:srgbClr val="7F5F52"/>
      </a:accent5>
      <a:accent6>
        <a:srgbClr val="B27D49"/>
      </a:accent6>
      <a:hlink>
        <a:srgbClr val="6B9F25"/>
      </a:hlink>
      <a:folHlink>
        <a:srgbClr val="B26B02"/>
      </a:folHlink>
    </a:clrScheme>
    <a:fontScheme name="Dividend">
      <a:majorFont>
        <a:latin typeface="Franklin Gothic Demi"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Franklin Gothic Book"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Dividend">
      <a:fillStyleLst>
        <a:solidFill>
          <a:schemeClr val="phClr"/>
        </a:solidFill>
        <a:gradFill rotWithShape="1">
          <a:gsLst>
            <a:gs pos="0">
              <a:schemeClr val="phClr">
                <a:tint val="68000"/>
                <a:alpha val="90000"/>
                <a:lumMod val="100000"/>
              </a:schemeClr>
            </a:gs>
            <a:gs pos="100000">
              <a:schemeClr val="phClr">
                <a:tint val="90000"/>
                <a:lumMod val="95000"/>
              </a:schemeClr>
            </a:gs>
          </a:gsLst>
          <a:lin ang="5400000" scaled="1"/>
        </a:gradFill>
        <a:gradFill rotWithShape="1">
          <a:gsLst>
            <a:gs pos="0">
              <a:schemeClr val="phClr">
                <a:tint val="98000"/>
                <a:lumMod val="110000"/>
              </a:schemeClr>
            </a:gs>
            <a:gs pos="84000">
              <a:schemeClr val="phClr">
                <a:shade val="90000"/>
                <a:lumMod val="88000"/>
              </a:schemeClr>
            </a:gs>
          </a:gsLst>
          <a:lin ang="5400000" scaled="0"/>
        </a:gradFill>
      </a:fillStyleLst>
      <a:lnStyleLst>
        <a:ln w="12700" cap="rnd" cmpd="sng" algn="ctr">
          <a:solidFill>
            <a:schemeClr val="phClr">
              <a:lumMod val="90000"/>
            </a:schemeClr>
          </a:solidFill>
          <a:prstDash val="solid"/>
        </a:ln>
        <a:ln w="2222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55000"/>
              </a:srgbClr>
            </a:outerShdw>
          </a:effectLst>
        </a:effectStyle>
        <a:effectStyle>
          <a:effectLst>
            <a:outerShdw blurRad="88900" dist="38100" dir="5040000" rotWithShape="0">
              <a:srgbClr val="000000">
                <a:alpha val="60000"/>
              </a:srgbClr>
            </a:outerShdw>
          </a:effectLst>
          <a:scene3d>
            <a:camera prst="orthographicFront">
              <a:rot lat="0" lon="0" rev="0"/>
            </a:camera>
            <a:lightRig rig="threePt" dir="tl">
              <a:rot lat="0" lon="0" rev="1200000"/>
            </a:lightRig>
          </a:scene3d>
          <a:sp3d>
            <a:bevelT w="38100" h="50800"/>
          </a:sp3d>
        </a:effectStyle>
      </a:effectStyleLst>
      <a:bgFillStyleLst>
        <a:solidFill>
          <a:schemeClr val="phClr"/>
        </a:solidFill>
        <a:gradFill rotWithShape="1">
          <a:gsLst>
            <a:gs pos="0">
              <a:schemeClr val="phClr">
                <a:tint val="90000"/>
                <a:lumMod val="110000"/>
              </a:schemeClr>
            </a:gs>
            <a:gs pos="88000">
              <a:schemeClr val="phClr">
                <a:shade val="94000"/>
                <a:satMod val="110000"/>
                <a:lumMod val="88000"/>
              </a:schemeClr>
            </a:gs>
          </a:gsLst>
          <a:lin ang="5400000" scaled="0"/>
        </a:gradFill>
        <a:gradFill rotWithShape="1">
          <a:gsLst>
            <a:gs pos="0">
              <a:schemeClr val="phClr">
                <a:tint val="90000"/>
                <a:lumMod val="110000"/>
              </a:schemeClr>
            </a:gs>
            <a:gs pos="100000">
              <a:schemeClr val="phClr">
                <a:shade val="98000"/>
                <a:satMod val="110000"/>
                <a:lumMod val="8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DividendVTI" id="{97558BDE-0B66-457C-BB6F-7B1B22DAA9B8}" vid="{F53508A3-AC60-448A-AF37-934D5F1A0D5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Status xmlns="71af3243-3dd4-4a8d-8c0d-dd76da1f02a5">Not started</Status>
    <MediaServiceKeyPoints xmlns="71af3243-3dd4-4a8d-8c0d-dd76da1f02a5"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12" ma:contentTypeDescription="Create a new document." ma:contentTypeScope="" ma:versionID="a410dd7f93c95333ffa1b60ed6adedd1">
  <xsd:schema xmlns:xsd="http://www.w3.org/2001/XMLSchema" xmlns:xs="http://www.w3.org/2001/XMLSchema" xmlns:p="http://schemas.microsoft.com/office/2006/metadata/properties" xmlns:ns2="71af3243-3dd4-4a8d-8c0d-dd76da1f02a5" xmlns:ns3="16c05727-aa75-4e4a-9b5f-8a80a1165891" targetNamespace="http://schemas.microsoft.com/office/2006/metadata/properties" ma:root="true" ma:fieldsID="a936d9baba76aa3866493feff160faab" ns2:_="" ns3:_="">
    <xsd:import namespace="71af3243-3dd4-4a8d-8c0d-dd76da1f02a5"/>
    <xsd:import namespace="16c05727-aa75-4e4a-9b5f-8a80a1165891"/>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2:Statu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Status" ma:index="19" nillable="true" ma:displayName="Status" ma:default="Not started" ma:format="Dropdown" ma:internalName="Status">
      <xsd:simpleType>
        <xsd:restriction base="dms:Choice">
          <xsd:enumeration value="Not started"/>
          <xsd:enumeration value="In Progress"/>
          <xsd:enumeration value="Completed"/>
        </xsd:restriction>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927BD4C1-B6B1-4715-ABF9-E660A51A4EA0}">
  <ds:schemaRefs>
    <ds:schemaRef ds:uri="http://schemas.microsoft.com/sharepoint/v3/contenttype/forms"/>
  </ds:schemaRefs>
</ds:datastoreItem>
</file>

<file path=customXml/itemProps2.xml><?xml version="1.0" encoding="utf-8"?>
<ds:datastoreItem xmlns:ds="http://schemas.openxmlformats.org/officeDocument/2006/customXml" ds:itemID="{8D289AE2-D2AE-49D1-AFAC-3A79F6794255}">
  <ds:schemaRefs>
    <ds:schemaRef ds:uri="http://purl.org/dc/elements/1.1/"/>
    <ds:schemaRef ds:uri="71af3243-3dd4-4a8d-8c0d-dd76da1f02a5"/>
    <ds:schemaRef ds:uri="http://www.w3.org/XML/1998/namespace"/>
    <ds:schemaRef ds:uri="http://schemas.openxmlformats.org/package/2006/metadata/core-properties"/>
    <ds:schemaRef ds:uri="http://purl.org/dc/terms/"/>
    <ds:schemaRef ds:uri="http://schemas.microsoft.com/office/2006/metadata/properties"/>
    <ds:schemaRef ds:uri="http://schemas.microsoft.com/office/2006/documentManagement/types"/>
    <ds:schemaRef ds:uri="http://schemas.microsoft.com/office/infopath/2007/PartnerControls"/>
    <ds:schemaRef ds:uri="16c05727-aa75-4e4a-9b5f-8a80a1165891"/>
    <ds:schemaRef ds:uri="http://purl.org/dc/dcmitype/"/>
  </ds:schemaRefs>
</ds:datastoreItem>
</file>

<file path=customXml/itemProps3.xml><?xml version="1.0" encoding="utf-8"?>
<ds:datastoreItem xmlns:ds="http://schemas.openxmlformats.org/officeDocument/2006/customXml" ds:itemID="{41E7CA09-9778-4414-AE97-8064B12DA30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1af3243-3dd4-4a8d-8c0d-dd76da1f02a5"/>
    <ds:schemaRef ds:uri="16c05727-aa75-4e4a-9b5f-8a80a116589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{A0F34DF7-2C7D-45DD-8C44-89A48ADF5BAD}tf33552983_win32</Template>
  <TotalTime>20411</TotalTime>
  <Words>1215</Words>
  <Application>Microsoft Office PowerPoint</Application>
  <PresentationFormat>Widescreen</PresentationFormat>
  <Paragraphs>115</Paragraphs>
  <Slides>12</Slides>
  <Notes>5</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12</vt:i4>
      </vt:variant>
    </vt:vector>
  </HeadingPairs>
  <TitlesOfParts>
    <vt:vector size="18" baseType="lpstr">
      <vt:lpstr>Arial</vt:lpstr>
      <vt:lpstr>Calibri</vt:lpstr>
      <vt:lpstr>Franklin Gothic Book</vt:lpstr>
      <vt:lpstr>Franklin Gothic Demi</vt:lpstr>
      <vt:lpstr>Wingdings 2</vt:lpstr>
      <vt:lpstr>DividendVTI</vt:lpstr>
      <vt:lpstr>      State Taxation of Partnerships –  Status Report and Plan for 2024</vt:lpstr>
      <vt:lpstr>Status - Overview </vt:lpstr>
      <vt:lpstr>PowerPoint Presentation</vt:lpstr>
      <vt:lpstr>Why Investment Partnerships? </vt:lpstr>
      <vt:lpstr>Why Guaranteed Payments for Services?</vt:lpstr>
      <vt:lpstr>Why a “proposed general framework?”</vt:lpstr>
      <vt:lpstr>Information on these Topics  (and More) –   MTC Project Page –  https://www.mtc.gov/uniformity/project-on-state-taxation-of-partnerships/</vt:lpstr>
      <vt:lpstr>What’s Next?</vt:lpstr>
      <vt:lpstr>Simple Example</vt:lpstr>
      <vt:lpstr>Next Steps</vt:lpstr>
      <vt:lpstr>Speaking of Complexity</vt:lpstr>
      <vt:lpstr>New Business?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Sales Tax on Digital Goods WhitePaper</dc:title>
  <dc:creator>Hecht</dc:creator>
  <cp:lastModifiedBy>Hecht</cp:lastModifiedBy>
  <cp:revision>38</cp:revision>
  <dcterms:created xsi:type="dcterms:W3CDTF">2021-11-02T14:40:59Z</dcterms:created>
  <dcterms:modified xsi:type="dcterms:W3CDTF">2024-01-16T16:28:35Z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y fmtid="{D5CDD505-2E9C-101B-9397-08002B2CF9AE}" pid="3" name="ArticulateGUID">
    <vt:lpwstr>3EADFD55-4C10-4BC8-BAA0-9C3B0E89CD20</vt:lpwstr>
  </property>
  <property fmtid="{D5CDD505-2E9C-101B-9397-08002B2CF9AE}" pid="4" name="ArticulatePath">
    <vt:lpwstr>Digital Report - Uniformity Meeting - November 2021</vt:lpwstr>
  </property>
  <property fmtid="{D5CDD505-2E9C-101B-9397-08002B2CF9AE}" pid="5" name="SlidoAppVersion">
    <vt:lpwstr>1.6.1.4122</vt:lpwstr>
  </property>
</Properties>
</file>