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78" r:id="rId5"/>
    <p:sldId id="258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82" r:id="rId23"/>
    <p:sldId id="281" r:id="rId24"/>
    <p:sldId id="283" r:id="rId25"/>
    <p:sldId id="280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76" autoAdjust="0"/>
    <p:restoredTop sz="94660"/>
  </p:normalViewPr>
  <p:slideViewPr>
    <p:cSldViewPr>
      <p:cViewPr varScale="1">
        <p:scale>
          <a:sx n="87" d="100"/>
          <a:sy n="87" d="100"/>
        </p:scale>
        <p:origin x="-147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2442D-603B-4C3E-BC94-3C19E663CD81}" type="datetimeFigureOut">
              <a:rPr lang="en-US" smtClean="0"/>
              <a:t>7/26/2015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90BD7-9F45-4A91-8EEE-95FE12690DBA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2442D-603B-4C3E-BC94-3C19E663CD81}" type="datetimeFigureOut">
              <a:rPr lang="en-US" smtClean="0"/>
              <a:t>7/26/2015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90BD7-9F45-4A91-8EEE-95FE12690D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2442D-603B-4C3E-BC94-3C19E663CD81}" type="datetimeFigureOut">
              <a:rPr lang="en-US" smtClean="0"/>
              <a:t>7/26/2015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90BD7-9F45-4A91-8EEE-95FE12690D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2442D-603B-4C3E-BC94-3C19E663CD81}" type="datetimeFigureOut">
              <a:rPr lang="en-US" smtClean="0"/>
              <a:t>7/26/2015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90BD7-9F45-4A91-8EEE-95FE12690D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2442D-603B-4C3E-BC94-3C19E663CD81}" type="datetimeFigureOut">
              <a:rPr lang="en-US" smtClean="0"/>
              <a:t>7/26/2015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90BD7-9F45-4A91-8EEE-95FE12690DBA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2442D-603B-4C3E-BC94-3C19E663CD81}" type="datetimeFigureOut">
              <a:rPr lang="en-US" smtClean="0"/>
              <a:t>7/26/2015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90BD7-9F45-4A91-8EEE-95FE12690D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2442D-603B-4C3E-BC94-3C19E663CD81}" type="datetimeFigureOut">
              <a:rPr lang="en-US" smtClean="0"/>
              <a:t>7/26/2015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90BD7-9F45-4A91-8EEE-95FE12690DBA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2442D-603B-4C3E-BC94-3C19E663CD81}" type="datetimeFigureOut">
              <a:rPr lang="en-US" smtClean="0"/>
              <a:t>7/26/2015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90BD7-9F45-4A91-8EEE-95FE12690D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2442D-603B-4C3E-BC94-3C19E663CD81}" type="datetimeFigureOut">
              <a:rPr lang="en-US" smtClean="0"/>
              <a:t>7/26/2015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90BD7-9F45-4A91-8EEE-95FE12690D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2442D-603B-4C3E-BC94-3C19E663CD81}" type="datetimeFigureOut">
              <a:rPr lang="en-US" smtClean="0"/>
              <a:t>7/26/2015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90BD7-9F45-4A91-8EEE-95FE12690DBA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2442D-603B-4C3E-BC94-3C19E663CD81}" type="datetimeFigureOut">
              <a:rPr lang="en-US" smtClean="0"/>
              <a:t>7/26/2015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90BD7-9F45-4A91-8EEE-95FE12690D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3E42442D-603B-4C3E-BC94-3C19E663CD81}" type="datetimeFigureOut">
              <a:rPr lang="en-US" smtClean="0"/>
              <a:t>7/26/2015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2CC90BD7-9F45-4A91-8EEE-95FE12690DB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law.justia.com/cases/idaho/supreme-court-civil/2014/41305.html" TargetMode="External"/><Relationship Id="rId2" Type="http://schemas.openxmlformats.org/officeDocument/2006/relationships/hyperlink" Target="http://www.boe.ca.gov/legal/pdf/02-sbe-004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caselaw.findlaw.com/ca-court-of-appeal/1618671.html" TargetMode="Externa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ransferpricing.com/usstate_files/New%20Mexico%20Walmart%20Income%20Tax%20Ruling%202006.pdf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2667000"/>
          </a:xfrm>
        </p:spPr>
        <p:txBody>
          <a:bodyPr>
            <a:normAutofit fontScale="90000"/>
          </a:bodyPr>
          <a:lstStyle/>
          <a:p>
            <a:pPr marL="0" indent="0" algn="ctr"/>
            <a:r>
              <a:rPr lang="en-US" dirty="0" smtClean="0">
                <a:latin typeface="Algerian" panose="04020705040A02060702" pitchFamily="82" charset="0"/>
              </a:rPr>
              <a:t/>
            </a:r>
            <a:br>
              <a:rPr lang="en-US" dirty="0" smtClean="0">
                <a:latin typeface="Algerian" panose="04020705040A02060702" pitchFamily="82" charset="0"/>
              </a:rPr>
            </a:br>
            <a:r>
              <a:rPr lang="en-US" dirty="0">
                <a:latin typeface="Algerian" panose="04020705040A02060702" pitchFamily="82" charset="0"/>
              </a:rPr>
              <a:t/>
            </a:r>
            <a:br>
              <a:rPr lang="en-US" dirty="0">
                <a:latin typeface="Algerian" panose="04020705040A02060702" pitchFamily="82" charset="0"/>
              </a:rPr>
            </a:br>
            <a:r>
              <a:rPr lang="en-US" dirty="0" smtClean="0">
                <a:latin typeface="Algerian" panose="04020705040A02060702" pitchFamily="82" charset="0"/>
              </a:rPr>
              <a:t/>
            </a:r>
            <a:br>
              <a:rPr lang="en-US" dirty="0" smtClean="0">
                <a:latin typeface="Algerian" panose="04020705040A02060702" pitchFamily="82" charset="0"/>
              </a:rPr>
            </a:br>
            <a:r>
              <a:rPr lang="en-US" dirty="0" smtClean="0">
                <a:latin typeface="Algerian" panose="04020705040A02060702" pitchFamily="82" charset="0"/>
              </a:rPr>
              <a:t/>
            </a:r>
            <a:br>
              <a:rPr lang="en-US" dirty="0" smtClean="0">
                <a:latin typeface="Algerian" panose="04020705040A02060702" pitchFamily="82" charset="0"/>
              </a:rPr>
            </a:br>
            <a:r>
              <a:rPr lang="en-US" dirty="0" smtClean="0">
                <a:latin typeface="Algerian" panose="04020705040A02060702" pitchFamily="82" charset="0"/>
              </a:rPr>
              <a:t/>
            </a:r>
            <a:br>
              <a:rPr lang="en-US" dirty="0" smtClean="0">
                <a:latin typeface="Algerian" panose="04020705040A02060702" pitchFamily="82" charset="0"/>
              </a:rPr>
            </a:br>
            <a:r>
              <a:rPr lang="en-US" dirty="0" smtClean="0">
                <a:solidFill>
                  <a:schemeClr val="accent5">
                    <a:lumMod val="75000"/>
                  </a:schemeClr>
                </a:solidFill>
                <a:latin typeface="Algerian" panose="04020705040A02060702" pitchFamily="82" charset="0"/>
              </a:rPr>
              <a:t>Multistate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  <a:latin typeface="Algerian" panose="04020705040A02060702" pitchFamily="82" charset="0"/>
              </a:rPr>
              <a:t>Tax Commission</a:t>
            </a:r>
            <a:r>
              <a:rPr lang="en-US" dirty="0">
                <a:latin typeface="Algerian" panose="04020705040A02060702" pitchFamily="82" charset="0"/>
              </a:rPr>
              <a:t/>
            </a:r>
            <a:br>
              <a:rPr lang="en-US" dirty="0">
                <a:latin typeface="Algerian" panose="04020705040A02060702" pitchFamily="82" charset="0"/>
              </a:rPr>
            </a:br>
            <a:r>
              <a:rPr lang="en-US" sz="2200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Litigation Committee Summer Meeting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/>
            </a:r>
            <a:br>
              <a:rPr lang="en-US" dirty="0">
                <a:solidFill>
                  <a:schemeClr val="accent5">
                    <a:lumMod val="75000"/>
                  </a:schemeClr>
                </a:solidFill>
                <a:latin typeface="+mn-lt"/>
              </a:rPr>
            </a:br>
            <a:r>
              <a:rPr lang="en-US" sz="2200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Spokane, Washington </a:t>
            </a:r>
            <a:br>
              <a:rPr lang="en-US" sz="2200" dirty="0">
                <a:solidFill>
                  <a:schemeClr val="accent5">
                    <a:lumMod val="75000"/>
                  </a:schemeClr>
                </a:solidFill>
                <a:latin typeface="+mn-lt"/>
              </a:rPr>
            </a:br>
            <a:r>
              <a:rPr lang="en-US" sz="2200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July 28, 2015</a:t>
            </a:r>
            <a:r>
              <a:rPr lang="en-US" sz="2700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/>
            </a:r>
            <a:br>
              <a:rPr lang="en-US" sz="2700" dirty="0">
                <a:solidFill>
                  <a:schemeClr val="accent5">
                    <a:lumMod val="75000"/>
                  </a:schemeClr>
                </a:solidFill>
                <a:latin typeface="+mn-lt"/>
              </a:rPr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3352800"/>
            <a:ext cx="8229600" cy="3048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b="1" dirty="0"/>
              <a:t>What’s Next for Equitable Apportionment?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2000" dirty="0" smtClean="0"/>
              <a:t>Bruce </a:t>
            </a:r>
            <a:r>
              <a:rPr lang="en-US" sz="2000" dirty="0"/>
              <a:t>Fort</a:t>
            </a:r>
            <a:br>
              <a:rPr lang="en-US" sz="2000" dirty="0"/>
            </a:br>
            <a:r>
              <a:rPr lang="en-US" sz="2000" dirty="0"/>
              <a:t>Counsel, Multistate Tax </a:t>
            </a:r>
            <a:r>
              <a:rPr lang="en-US" sz="2000" dirty="0" smtClean="0"/>
              <a:t>Commission* </a:t>
            </a:r>
          </a:p>
          <a:p>
            <a:pPr marL="0" indent="0" algn="ctr">
              <a:buNone/>
            </a:pPr>
            <a:r>
              <a:rPr lang="en-US" sz="2000" dirty="0" smtClean="0"/>
              <a:t>Brad </a:t>
            </a:r>
            <a:r>
              <a:rPr lang="en-US" sz="2000" dirty="0"/>
              <a:t>Buchanan</a:t>
            </a:r>
            <a:br>
              <a:rPr lang="en-US" sz="2000" dirty="0"/>
            </a:br>
            <a:r>
              <a:rPr lang="en-US" sz="2000" dirty="0"/>
              <a:t>Tennessee Office of Attorney </a:t>
            </a:r>
            <a:r>
              <a:rPr lang="en-US" sz="2000" dirty="0" smtClean="0"/>
              <a:t>General*</a:t>
            </a:r>
          </a:p>
          <a:p>
            <a:pPr marL="0" indent="0" algn="ctr">
              <a:buNone/>
            </a:pPr>
            <a:r>
              <a:rPr lang="en-US" sz="1100" dirty="0" smtClean="0"/>
              <a:t>*For identification purposes only; the </a:t>
            </a:r>
            <a:r>
              <a:rPr lang="en-US" sz="1100" dirty="0" smtClean="0"/>
              <a:t>views </a:t>
            </a:r>
            <a:r>
              <a:rPr lang="en-US" sz="1100" dirty="0" smtClean="0"/>
              <a:t>expressed are those of the authors alone and </a:t>
            </a:r>
          </a:p>
          <a:p>
            <a:pPr marL="0" indent="0" algn="ctr">
              <a:buNone/>
            </a:pPr>
            <a:r>
              <a:rPr lang="en-US" sz="1100" dirty="0" smtClean="0"/>
              <a:t>may not express the view of the agencies </a:t>
            </a:r>
            <a:r>
              <a:rPr lang="en-US" sz="1100" dirty="0" smtClean="0"/>
              <a:t>identified.</a:t>
            </a:r>
            <a:endParaRPr lang="en-US" sz="1100" dirty="0"/>
          </a:p>
          <a:p>
            <a:pPr marL="0" indent="0" algn="ctr">
              <a:buNone/>
            </a:pPr>
            <a:endParaRPr lang="en-US" sz="2000" dirty="0">
              <a:latin typeface="Algerian" panose="04020705040A02060702" pitchFamily="82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5030" y="457200"/>
            <a:ext cx="2649970" cy="114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5526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8229600" cy="1981200"/>
          </a:xfrm>
        </p:spPr>
        <p:txBody>
          <a:bodyPr>
            <a:normAutofit/>
          </a:bodyPr>
          <a:lstStyle/>
          <a:p>
            <a:r>
              <a:rPr lang="en-US" dirty="0" smtClean="0"/>
              <a:t>5. </a:t>
            </a:r>
            <a:r>
              <a:rPr lang="en-US" sz="4000" b="1" dirty="0" smtClean="0"/>
              <a:t>Sense of Lack of External Consistency: Taxing Too Much or Too Little 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4114800"/>
          </a:xfrm>
        </p:spPr>
        <p:txBody>
          <a:bodyPr>
            <a:normAutofit fontScale="85000" lnSpcReduction="10000"/>
          </a:bodyPr>
          <a:lstStyle/>
          <a:p>
            <a:r>
              <a:rPr lang="en-US" i="1" dirty="0" smtClean="0"/>
              <a:t>Equifax v. Mississippi State Tax Comm</a:t>
            </a:r>
            <a:r>
              <a:rPr lang="en-US" dirty="0" smtClean="0"/>
              <a:t>.; (no services apportionment factor despite employees in state); </a:t>
            </a:r>
          </a:p>
          <a:p>
            <a:r>
              <a:rPr lang="en-US" i="1" dirty="0" smtClean="0"/>
              <a:t>Donald </a:t>
            </a:r>
            <a:r>
              <a:rPr lang="en-US" i="1" dirty="0"/>
              <a:t>Drake Construction v. Oregon</a:t>
            </a:r>
            <a:r>
              <a:rPr lang="en-US" dirty="0" smtClean="0"/>
              <a:t>; (in-state losses on separate accounting basis); </a:t>
            </a:r>
          </a:p>
          <a:p>
            <a:r>
              <a:rPr lang="en-US" i="1" dirty="0" smtClean="0"/>
              <a:t>Stan </a:t>
            </a:r>
            <a:r>
              <a:rPr lang="en-US" i="1" dirty="0"/>
              <a:t>Musical </a:t>
            </a:r>
            <a:r>
              <a:rPr lang="en-US" i="1" dirty="0" smtClean="0"/>
              <a:t>v. Florida </a:t>
            </a:r>
            <a:r>
              <a:rPr lang="en-US" dirty="0" smtClean="0"/>
              <a:t>(capital gains);</a:t>
            </a:r>
          </a:p>
          <a:p>
            <a:r>
              <a:rPr lang="en-US" i="1" dirty="0" smtClean="0"/>
              <a:t>Media General Holdings </a:t>
            </a:r>
            <a:r>
              <a:rPr lang="en-US" i="1" dirty="0"/>
              <a:t>v. S.C</a:t>
            </a:r>
            <a:r>
              <a:rPr lang="en-US" dirty="0"/>
              <a:t>.; </a:t>
            </a:r>
            <a:r>
              <a:rPr lang="en-US" dirty="0" smtClean="0"/>
              <a:t>(inclusion of licensing revenues);</a:t>
            </a:r>
          </a:p>
          <a:p>
            <a:r>
              <a:rPr lang="en-US" i="1" dirty="0" smtClean="0"/>
              <a:t>Bell-South </a:t>
            </a:r>
            <a:r>
              <a:rPr lang="en-US" i="1" dirty="0"/>
              <a:t>v. </a:t>
            </a:r>
            <a:r>
              <a:rPr lang="en-US" i="1" dirty="0" err="1"/>
              <a:t>Chumley</a:t>
            </a:r>
            <a:r>
              <a:rPr lang="en-US" dirty="0" smtClean="0"/>
              <a:t>; (telephone book advertising);</a:t>
            </a:r>
          </a:p>
          <a:p>
            <a:r>
              <a:rPr lang="en-US" i="1" dirty="0" smtClean="0"/>
              <a:t>Deseret Pharmacies v. Utah (exempt sales);</a:t>
            </a:r>
          </a:p>
          <a:p>
            <a:r>
              <a:rPr lang="en-US" i="1" dirty="0" smtClean="0"/>
              <a:t>In re </a:t>
            </a:r>
            <a:r>
              <a:rPr lang="en-US" i="1" dirty="0" err="1" smtClean="0"/>
              <a:t>Crisa</a:t>
            </a:r>
            <a:r>
              <a:rPr lang="en-US" i="1" dirty="0" smtClean="0"/>
              <a:t> Corp</a:t>
            </a:r>
            <a:r>
              <a:rPr lang="en-US" dirty="0" smtClean="0"/>
              <a:t>., Ca. S.B.E. 2002 (use of foreign books and records);</a:t>
            </a:r>
          </a:p>
          <a:p>
            <a:r>
              <a:rPr lang="en-US" i="1" dirty="0" smtClean="0"/>
              <a:t>Unisys, Inc. v. Commonwealth of Pennsylvania </a:t>
            </a:r>
            <a:r>
              <a:rPr lang="en-US" dirty="0" smtClean="0"/>
              <a:t>(inclusion of dividends from domestic subsidiaries in capital stock tax base without factors.) 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837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4900" i="1" dirty="0" smtClean="0"/>
              <a:t>What Isn’t Litigated</a:t>
            </a:r>
            <a:r>
              <a:rPr lang="en-US" sz="4900" dirty="0" smtClean="0"/>
              <a:t>?</a:t>
            </a:r>
            <a:br>
              <a:rPr lang="en-US" sz="4900" dirty="0" smtClean="0"/>
            </a:br>
            <a:r>
              <a:rPr lang="en-US" sz="3600" dirty="0" smtClean="0"/>
              <a:t>(well, almost never)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4343400"/>
          </a:xfrm>
        </p:spPr>
        <p:txBody>
          <a:bodyPr>
            <a:normAutofit/>
          </a:bodyPr>
          <a:lstStyle/>
          <a:p>
            <a:r>
              <a:rPr lang="en-US" dirty="0" smtClean="0"/>
              <a:t>Distortion allegedly based on TTP “destination rule” or sales throw-back;</a:t>
            </a:r>
          </a:p>
          <a:p>
            <a:r>
              <a:rPr lang="en-US" dirty="0" smtClean="0"/>
              <a:t>Distortion allegedly caused by use of single sales factor apportionment formula;</a:t>
            </a:r>
          </a:p>
          <a:p>
            <a:pPr marL="457200" lvl="1" indent="0">
              <a:buNone/>
            </a:pPr>
            <a:r>
              <a:rPr lang="en-US" dirty="0" smtClean="0"/>
              <a:t>(</a:t>
            </a:r>
            <a:r>
              <a:rPr lang="en-US" i="1" dirty="0" smtClean="0"/>
              <a:t>Moorman v. Bair </a:t>
            </a:r>
            <a:r>
              <a:rPr lang="en-US" dirty="0" smtClean="0"/>
              <a:t>was a constitutional challenge)</a:t>
            </a:r>
          </a:p>
          <a:p>
            <a:r>
              <a:rPr lang="en-US" dirty="0" smtClean="0"/>
              <a:t>Payroll Factor &amp; Use of Independent Parties</a:t>
            </a:r>
          </a:p>
          <a:p>
            <a:pPr marL="0" indent="0">
              <a:buNone/>
            </a:pPr>
            <a:r>
              <a:rPr lang="en-US" dirty="0" smtClean="0"/>
              <a:t>	(</a:t>
            </a:r>
            <a:r>
              <a:rPr lang="en-US" i="1" dirty="0" smtClean="0"/>
              <a:t>Cf.</a:t>
            </a:r>
            <a:r>
              <a:rPr lang="en-US" dirty="0" smtClean="0"/>
              <a:t>, MTC “on behalf of” Regulation IV.17.(3)(c))</a:t>
            </a:r>
          </a:p>
          <a:p>
            <a:pPr marL="0" indent="0">
              <a:buNone/>
            </a:pPr>
            <a:r>
              <a:rPr lang="en-US" dirty="0" smtClean="0"/>
              <a:t>Property Factor</a:t>
            </a:r>
          </a:p>
          <a:p>
            <a:pPr marL="0" indent="0">
              <a:buNone/>
            </a:pPr>
            <a:r>
              <a:rPr lang="en-US" i="1" dirty="0" smtClean="0"/>
              <a:t>But see, Tesoro Corp. V. Alaska </a:t>
            </a:r>
            <a:r>
              <a:rPr lang="en-US" dirty="0" smtClean="0"/>
              <a:t>(Alaska, 2013)(in-state operations were more capital-intensive).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5895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Why isn’t there even more litigation?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u="sng" dirty="0" smtClean="0">
                <a:solidFill>
                  <a:srgbClr val="7030A0"/>
                </a:solidFill>
              </a:rPr>
              <a:t>Combined Filing</a:t>
            </a:r>
            <a:r>
              <a:rPr lang="en-US" dirty="0" smtClean="0">
                <a:solidFill>
                  <a:srgbClr val="7030A0"/>
                </a:solidFill>
              </a:rPr>
              <a:t>: </a:t>
            </a:r>
            <a:r>
              <a:rPr lang="en-US" dirty="0" smtClean="0"/>
              <a:t>eliminates most dramatic income-shifting effects of distortion by including apportionment factors of multiple operating companies and special purpose subsidiaries;</a:t>
            </a:r>
          </a:p>
          <a:p>
            <a:r>
              <a:rPr lang="en-US" dirty="0" smtClean="0"/>
              <a:t>Uncertainty over legislative reactions.</a:t>
            </a:r>
          </a:p>
          <a:p>
            <a:r>
              <a:rPr lang="en-US" dirty="0" smtClean="0"/>
              <a:t>Lack of concrete standards for “distortion” may result in frequent compromises;</a:t>
            </a:r>
          </a:p>
          <a:p>
            <a:r>
              <a:rPr lang="en-US" dirty="0" smtClean="0"/>
              <a:t>Frequent basis for settlement of other legal disagreements (</a:t>
            </a:r>
            <a:r>
              <a:rPr lang="en-US" i="1" dirty="0" smtClean="0"/>
              <a:t>e.g</a:t>
            </a:r>
            <a:r>
              <a:rPr lang="en-US" dirty="0" smtClean="0"/>
              <a:t>., </a:t>
            </a:r>
            <a:r>
              <a:rPr lang="en-US" i="1" dirty="0" smtClean="0"/>
              <a:t>NCR </a:t>
            </a:r>
            <a:r>
              <a:rPr lang="en-US" dirty="0" smtClean="0"/>
              <a:t>foreign dividend litigation or unitary determinations).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8890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3716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2010-2015: </a:t>
            </a:r>
            <a:br>
              <a:rPr lang="en-US" dirty="0" smtClean="0"/>
            </a:br>
            <a:r>
              <a:rPr lang="en-US" dirty="0" smtClean="0"/>
              <a:t>Transitioning to the New UDITPA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4114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Each of the MTC’s Proposed Reforms of Article IV (UDITPA) will have an impact on Equitable Apportionment litigation—</a:t>
            </a:r>
          </a:p>
          <a:p>
            <a:pPr marL="514350" indent="-514350">
              <a:buAutoNum type="alphaLcParenBoth"/>
            </a:pPr>
            <a:r>
              <a:rPr lang="en-US" dirty="0" smtClean="0"/>
              <a:t>Defining “</a:t>
            </a:r>
            <a:r>
              <a:rPr lang="en-US" dirty="0" err="1" smtClean="0"/>
              <a:t>apportionable</a:t>
            </a:r>
            <a:r>
              <a:rPr lang="en-US" dirty="0" smtClean="0"/>
              <a:t> income” as co-extensive with U.S. Constitutional Limits:</a:t>
            </a:r>
          </a:p>
          <a:p>
            <a:pPr marL="400050" lvl="1" indent="0">
              <a:buNone/>
            </a:pPr>
            <a:r>
              <a:rPr lang="en-US" dirty="0" smtClean="0">
                <a:solidFill>
                  <a:srgbClr val="0070C0"/>
                </a:solidFill>
              </a:rPr>
              <a:t>Will reduce </a:t>
            </a:r>
            <a:r>
              <a:rPr lang="en-US" dirty="0" err="1" smtClean="0">
                <a:solidFill>
                  <a:srgbClr val="0070C0"/>
                </a:solidFill>
              </a:rPr>
              <a:t>mis</a:t>
            </a:r>
            <a:r>
              <a:rPr lang="en-US" dirty="0" smtClean="0">
                <a:solidFill>
                  <a:srgbClr val="0070C0"/>
                </a:solidFill>
              </a:rPr>
              <a:t>-matches between </a:t>
            </a:r>
            <a:r>
              <a:rPr lang="en-US" dirty="0" err="1" smtClean="0">
                <a:solidFill>
                  <a:srgbClr val="0070C0"/>
                </a:solidFill>
              </a:rPr>
              <a:t>apportionable</a:t>
            </a:r>
            <a:r>
              <a:rPr lang="en-US" dirty="0" smtClean="0">
                <a:solidFill>
                  <a:srgbClr val="0070C0"/>
                </a:solidFill>
              </a:rPr>
              <a:t> expenses and non-</a:t>
            </a:r>
            <a:r>
              <a:rPr lang="en-US" dirty="0" err="1" smtClean="0">
                <a:solidFill>
                  <a:srgbClr val="0070C0"/>
                </a:solidFill>
              </a:rPr>
              <a:t>apportionable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smtClean="0">
                <a:solidFill>
                  <a:srgbClr val="0070C0"/>
                </a:solidFill>
              </a:rPr>
              <a:t>income.  </a:t>
            </a:r>
            <a:endParaRPr lang="en-US" dirty="0" smtClean="0">
              <a:solidFill>
                <a:srgbClr val="0070C0"/>
              </a:solidFill>
            </a:endParaRPr>
          </a:p>
          <a:p>
            <a:pPr marL="400050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876015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06562"/>
          </a:xfrm>
        </p:spPr>
        <p:txBody>
          <a:bodyPr>
            <a:noAutofit/>
          </a:bodyPr>
          <a:lstStyle/>
          <a:p>
            <a:pPr algn="ctr"/>
            <a:r>
              <a:rPr lang="en-US" sz="3600" dirty="0"/>
              <a:t>2010-2015: </a:t>
            </a:r>
            <a:br>
              <a:rPr lang="en-US" sz="3600" dirty="0"/>
            </a:br>
            <a:r>
              <a:rPr lang="en-US" sz="3600" dirty="0" smtClean="0"/>
              <a:t>Equitable Apportionment </a:t>
            </a:r>
            <a:br>
              <a:rPr lang="en-US" sz="3600" dirty="0" smtClean="0"/>
            </a:br>
            <a:r>
              <a:rPr lang="en-US" sz="3600" dirty="0" smtClean="0"/>
              <a:t>and the </a:t>
            </a:r>
            <a:r>
              <a:rPr lang="en-US" sz="3600" dirty="0"/>
              <a:t>New UDITPA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3763963"/>
          </a:xfrm>
        </p:spPr>
        <p:txBody>
          <a:bodyPr/>
          <a:lstStyle/>
          <a:p>
            <a:pPr marL="0" lvl="1" indent="0">
              <a:buNone/>
            </a:pPr>
            <a:r>
              <a:rPr lang="en-US" sz="2800" dirty="0"/>
              <a:t>(b) Excluding functional-test “receipts” from the apportionment formula, e.g., treasury functions, hedging transactions, sale of securities, factoring </a:t>
            </a:r>
            <a:r>
              <a:rPr lang="en-US" sz="2800" dirty="0" smtClean="0"/>
              <a:t>accounts.</a:t>
            </a:r>
          </a:p>
          <a:p>
            <a:pPr marL="0" lvl="1" indent="0">
              <a:buNone/>
            </a:pPr>
            <a:r>
              <a:rPr lang="en-US" dirty="0"/>
              <a:t>	</a:t>
            </a:r>
            <a:r>
              <a:rPr lang="en-US" sz="2800" dirty="0" smtClean="0">
                <a:solidFill>
                  <a:srgbClr val="0070C0"/>
                </a:solidFill>
              </a:rPr>
              <a:t>Will avoid inappropriate mixing of functional receipts (usually at gross) with transactional </a:t>
            </a:r>
            <a:r>
              <a:rPr lang="en-US" sz="2800" dirty="0" smtClean="0">
                <a:solidFill>
                  <a:srgbClr val="0070C0"/>
                </a:solidFill>
              </a:rPr>
              <a:t>receipts.</a:t>
            </a:r>
            <a:endParaRPr lang="en-US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39250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676400"/>
          </a:xfrm>
        </p:spPr>
        <p:txBody>
          <a:bodyPr>
            <a:noAutofit/>
          </a:bodyPr>
          <a:lstStyle/>
          <a:p>
            <a:pPr algn="ctr"/>
            <a:r>
              <a:rPr lang="en-US" sz="3600" dirty="0"/>
              <a:t>2010-2015: </a:t>
            </a:r>
            <a:br>
              <a:rPr lang="en-US" sz="3600" dirty="0"/>
            </a:br>
            <a:r>
              <a:rPr lang="en-US" sz="3600" dirty="0" smtClean="0"/>
              <a:t>Equitable Apportionment </a:t>
            </a:r>
            <a:br>
              <a:rPr lang="en-US" sz="3600" dirty="0" smtClean="0"/>
            </a:br>
            <a:r>
              <a:rPr lang="en-US" sz="3600" dirty="0" smtClean="0"/>
              <a:t>and the </a:t>
            </a:r>
            <a:r>
              <a:rPr lang="en-US" sz="3600" dirty="0"/>
              <a:t>New UDITPA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39163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(c)Elimination of Three Factor Formula as “default” sourcing methodology: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70C0"/>
                </a:solidFill>
              </a:rPr>
              <a:t>For many taxpayers relying on externalities, intellectual property, new technologies and “independent contractor” business models, heavily-weighted sales factor may better reflect how and where income is earned: </a:t>
            </a:r>
            <a:r>
              <a:rPr lang="en-US" i="1" dirty="0" smtClean="0">
                <a:solidFill>
                  <a:srgbClr val="0070C0"/>
                </a:solidFill>
              </a:rPr>
              <a:t>See, e.g., internet-based ride-sharing services; internet-based B&amp;B’s, social media, internet sales facilitators.</a:t>
            </a:r>
            <a:r>
              <a:rPr lang="en-US" dirty="0" smtClean="0">
                <a:solidFill>
                  <a:srgbClr val="0070C0"/>
                </a:solidFill>
              </a:rPr>
              <a:t>  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6033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58962"/>
          </a:xfrm>
        </p:spPr>
        <p:txBody>
          <a:bodyPr>
            <a:noAutofit/>
          </a:bodyPr>
          <a:lstStyle/>
          <a:p>
            <a:pPr algn="ctr"/>
            <a:r>
              <a:rPr lang="en-US" sz="3600" dirty="0"/>
              <a:t>2010-2015: </a:t>
            </a:r>
            <a:br>
              <a:rPr lang="en-US" sz="3600" dirty="0"/>
            </a:br>
            <a:r>
              <a:rPr lang="en-US" sz="3600" dirty="0"/>
              <a:t>Equitable Apportionment </a:t>
            </a:r>
            <a:br>
              <a:rPr lang="en-US" sz="3600" dirty="0"/>
            </a:br>
            <a:r>
              <a:rPr lang="en-US" sz="3600" dirty="0"/>
              <a:t>and the New UDITPA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3763963"/>
          </a:xfrm>
        </p:spPr>
        <p:txBody>
          <a:bodyPr>
            <a:normAutofit/>
          </a:bodyPr>
          <a:lstStyle/>
          <a:p>
            <a:pPr marL="514350" indent="-514350">
              <a:buAutoNum type="alphaUcPeriod" startAt="4"/>
            </a:pPr>
            <a:r>
              <a:rPr lang="en-US" sz="2800" dirty="0" smtClean="0"/>
              <a:t>Market-Based Sourcing of Services and Intangible Property Receipts: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70C0"/>
                </a:solidFill>
              </a:rPr>
              <a:t>Eliminates “all or nothing” apportionment of multistate service income, e.g., telecommunications, television broadcasting, advertising, cable, electricity, transportation, accounting, databases.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70C0"/>
                </a:solidFill>
              </a:rPr>
              <a:t>Eliminates entity-isolation schemes for receipts from intangible property utilization.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0409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58962"/>
          </a:xfrm>
        </p:spPr>
        <p:txBody>
          <a:bodyPr>
            <a:noAutofit/>
          </a:bodyPr>
          <a:lstStyle/>
          <a:p>
            <a:pPr algn="ctr"/>
            <a:r>
              <a:rPr lang="en-US" sz="3600" dirty="0" smtClean="0"/>
              <a:t>2010-2015</a:t>
            </a:r>
            <a:r>
              <a:rPr lang="en-US" sz="3600" dirty="0"/>
              <a:t>: </a:t>
            </a:r>
            <a:br>
              <a:rPr lang="en-US" sz="3600" dirty="0"/>
            </a:br>
            <a:r>
              <a:rPr lang="en-US" sz="3600" dirty="0"/>
              <a:t>Equitable Apportionment </a:t>
            </a:r>
            <a:br>
              <a:rPr lang="en-US" sz="3600" dirty="0"/>
            </a:br>
            <a:r>
              <a:rPr lang="en-US" sz="3600" dirty="0"/>
              <a:t>and the New UDITPA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36877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5.	Amendments to Section 18 (not yet approved):</a:t>
            </a:r>
          </a:p>
          <a:p>
            <a:r>
              <a:rPr lang="en-US" dirty="0" smtClean="0"/>
              <a:t>Explicit authority to adopt special industry regulations</a:t>
            </a:r>
          </a:p>
          <a:p>
            <a:r>
              <a:rPr lang="en-US" dirty="0" smtClean="0"/>
              <a:t>Imposes burden of proof on party seeking alternative apportionment;</a:t>
            </a:r>
          </a:p>
          <a:p>
            <a:r>
              <a:rPr lang="en-US" dirty="0" smtClean="0"/>
              <a:t>Eliminates penalties for “reasonable reliance” on standard apportionment rule.</a:t>
            </a:r>
          </a:p>
          <a:p>
            <a:r>
              <a:rPr lang="en-US" dirty="0" smtClean="0"/>
              <a:t>Prohibits retroactive withdrawal of written agreements to use alternative apportionment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8062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04800"/>
            <a:ext cx="8229600" cy="19050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 dirty="0"/>
              <a:t>2010-2015: </a:t>
            </a:r>
            <a:r>
              <a:rPr lang="en-US" dirty="0"/>
              <a:t/>
            </a:r>
            <a:br>
              <a:rPr lang="en-US" dirty="0"/>
            </a:br>
            <a:r>
              <a:rPr lang="en-US" sz="3600" dirty="0"/>
              <a:t>Equitable Apportionment </a:t>
            </a:r>
            <a:r>
              <a:rPr lang="en-US" sz="3600" dirty="0" smtClean="0"/>
              <a:t>and </a:t>
            </a:r>
            <a:r>
              <a:rPr lang="en-US" sz="3600" dirty="0"/>
              <a:t>the New </a:t>
            </a:r>
            <a:r>
              <a:rPr lang="en-US" sz="3600" dirty="0" smtClean="0"/>
              <a:t>UDITPA:</a:t>
            </a:r>
            <a:br>
              <a:rPr lang="en-US" sz="3600" dirty="0" smtClean="0"/>
            </a:br>
            <a:r>
              <a:rPr lang="en-US" sz="3600" dirty="0" smtClean="0"/>
              <a:t>Section 18 Amendments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14600"/>
            <a:ext cx="8229600" cy="36115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rgbClr val="0070C0"/>
                </a:solidFill>
              </a:rPr>
              <a:t>States may increase adoption of special industry regulations;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70C0"/>
                </a:solidFill>
              </a:rPr>
              <a:t>Burden of Proof provisions not likely to affect litigation;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70C0"/>
                </a:solidFill>
              </a:rPr>
              <a:t>Is the burden to show that Commissioner did/did not </a:t>
            </a:r>
            <a:r>
              <a:rPr lang="en-US" dirty="0" smtClean="0">
                <a:solidFill>
                  <a:srgbClr val="7030A0"/>
                </a:solidFill>
              </a:rPr>
              <a:t>abuse her discretion </a:t>
            </a:r>
            <a:r>
              <a:rPr lang="en-US" dirty="0" smtClean="0">
                <a:solidFill>
                  <a:srgbClr val="0070C0"/>
                </a:solidFill>
              </a:rPr>
              <a:t>in allowing/denying equitable apportionment?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70C0"/>
                </a:solidFill>
              </a:rPr>
              <a:t>Or something else? 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70C0"/>
                </a:solidFill>
              </a:rPr>
              <a:t>De novo consideration of “fairly represents business presence” by trial court? 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3500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4478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2010-2015: </a:t>
            </a:r>
            <a:br>
              <a:rPr lang="en-US" dirty="0"/>
            </a:br>
            <a:r>
              <a:rPr lang="en-US" dirty="0"/>
              <a:t>Equitable Apportionment </a:t>
            </a:r>
            <a:br>
              <a:rPr lang="en-US" dirty="0"/>
            </a:br>
            <a:r>
              <a:rPr lang="en-US" dirty="0"/>
              <a:t>and the New UDITPA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3992563"/>
          </a:xfrm>
        </p:spPr>
        <p:txBody>
          <a:bodyPr>
            <a:normAutofit/>
          </a:bodyPr>
          <a:lstStyle/>
          <a:p>
            <a:r>
              <a:rPr lang="en-US" dirty="0" smtClean="0"/>
              <a:t>Are changes to UDITPA already affecting Section 18 litigation? </a:t>
            </a:r>
            <a:r>
              <a:rPr lang="en-US" i="1" dirty="0" smtClean="0"/>
              <a:t>Vodafone v. Roberts</a:t>
            </a:r>
          </a:p>
          <a:p>
            <a:r>
              <a:rPr lang="en-US" dirty="0" smtClean="0"/>
              <a:t>What are the effects of legislative failure to adopt market-based sourcing?</a:t>
            </a:r>
          </a:p>
          <a:p>
            <a:r>
              <a:rPr lang="en-US" dirty="0" smtClean="0"/>
              <a:t>Will there be less deference for </a:t>
            </a:r>
            <a:r>
              <a:rPr lang="en-US" i="1" dirty="0" smtClean="0"/>
              <a:t>ad hoc </a:t>
            </a:r>
            <a:r>
              <a:rPr lang="en-US" dirty="0" smtClean="0"/>
              <a:t>applications where other states have adopted special industry regulations?</a:t>
            </a:r>
          </a:p>
          <a:p>
            <a:r>
              <a:rPr lang="en-US" dirty="0" smtClean="0"/>
              <a:t>Will courts be more willing to find distortion based on “all of nothing” COP sourcing of interstate services?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7153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UDITPA Section 18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2" indent="0">
              <a:buNone/>
            </a:pPr>
            <a:r>
              <a:rPr lang="en-US" altLang="en-US" dirty="0" smtClean="0"/>
              <a:t>Provides for the use of alternative apportionment “[</a:t>
            </a:r>
            <a:r>
              <a:rPr lang="en-US" altLang="en-US" dirty="0" err="1" smtClean="0"/>
              <a:t>i</a:t>
            </a:r>
            <a:r>
              <a:rPr lang="en-US" altLang="en-US" dirty="0" smtClean="0"/>
              <a:t>]f the allocation and apportionment provisions of this Act do not fairly represent the extent of the taxpayer’s business activity in the state.”</a:t>
            </a:r>
          </a:p>
          <a:p>
            <a:pPr lvl="1">
              <a:defRPr/>
            </a:pPr>
            <a:r>
              <a:rPr lang="en-US" sz="2000" dirty="0"/>
              <a:t>• alternatives methods include: </a:t>
            </a:r>
          </a:p>
          <a:p>
            <a:pPr marL="1257300" lvl="2" indent="-342900">
              <a:buFont typeface="Courier New" panose="02070309020205020404" pitchFamily="49" charset="0"/>
              <a:buChar char="o"/>
              <a:defRPr/>
            </a:pPr>
            <a:r>
              <a:rPr lang="en-US" sz="2000" dirty="0"/>
              <a:t>separate accounting, </a:t>
            </a:r>
          </a:p>
          <a:p>
            <a:pPr marL="1257300" lvl="2" indent="-342900">
              <a:buFont typeface="Courier New" panose="02070309020205020404" pitchFamily="49" charset="0"/>
              <a:buChar char="o"/>
              <a:defRPr/>
            </a:pPr>
            <a:r>
              <a:rPr lang="en-US" sz="2000" dirty="0"/>
              <a:t>exclusion/inclusion of one or more factors, or </a:t>
            </a:r>
          </a:p>
          <a:p>
            <a:pPr marL="1257300" lvl="2" indent="-342900">
              <a:buFont typeface="Courier New" panose="02070309020205020404" pitchFamily="49" charset="0"/>
              <a:buChar char="o"/>
              <a:defRPr/>
            </a:pPr>
            <a:r>
              <a:rPr lang="en-US" sz="2000" dirty="0"/>
              <a:t>“employment of any other method to effectuate an equitable allocation and apportionment” of taxpayer’s income.</a:t>
            </a:r>
          </a:p>
          <a:p>
            <a:pPr>
              <a:defRPr/>
            </a:pPr>
            <a:endParaRPr lang="en-US" sz="2000" dirty="0"/>
          </a:p>
          <a:p>
            <a:pPr>
              <a:defRPr/>
            </a:pPr>
            <a:r>
              <a:rPr lang="en-US" sz="2000" dirty="0"/>
              <a:t>Available to both the taxpayer and the state</a:t>
            </a:r>
          </a:p>
          <a:p>
            <a:pPr>
              <a:defRPr/>
            </a:pPr>
            <a:r>
              <a:rPr lang="en-US" sz="2000" dirty="0"/>
              <a:t>Special election/procedure in some </a:t>
            </a:r>
            <a:r>
              <a:rPr lang="en-US" sz="2000" dirty="0" smtClean="0"/>
              <a:t>states</a:t>
            </a:r>
          </a:p>
          <a:p>
            <a:pPr>
              <a:defRPr/>
            </a:pPr>
            <a:r>
              <a:rPr lang="en-US" sz="2000" dirty="0" smtClean="0"/>
              <a:t>Known as a “variance” in Tennessee and some other states</a:t>
            </a:r>
            <a:r>
              <a:rPr lang="en-US" dirty="0" smtClean="0"/>
              <a:t> 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4464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Will Future Equitable Apportionment Litigation Look Like?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724400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AutoNum type="arabicPeriod"/>
            </a:pPr>
            <a:r>
              <a:rPr lang="en-US" dirty="0" smtClean="0"/>
              <a:t>Section 17 sources receipts to the “market.”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dirty="0"/>
              <a:t>	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a.	What if the parties can’t agree on 				where the market is? </a:t>
            </a:r>
          </a:p>
          <a:p>
            <a:pPr marL="0" indent="0">
              <a:buNone/>
            </a:pPr>
            <a:r>
              <a:rPr lang="en-US" dirty="0" smtClean="0"/>
              <a:t>	b.	What if the “market” isn’t really 				where the taxpayer earns its income?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c. 	Will “through-out” over-state income?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d.	What happens if the denominator is 				overly broad?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2. </a:t>
            </a:r>
            <a:r>
              <a:rPr lang="en-US" dirty="0" smtClean="0">
                <a:solidFill>
                  <a:srgbClr val="7030A0"/>
                </a:solidFill>
              </a:rPr>
              <a:t>What happens to taxpayers with “functional test” income 	but little or no “transactional test” income?</a:t>
            </a:r>
          </a:p>
          <a:p>
            <a:pPr marL="0" indent="0">
              <a:buNone/>
            </a:pPr>
            <a:r>
              <a:rPr lang="en-US" dirty="0" smtClean="0"/>
              <a:t>3. Consequences of failure to include property and payroll in 	formula.</a:t>
            </a:r>
          </a:p>
          <a:p>
            <a:pPr marL="0" indent="0">
              <a:buNone/>
            </a:pPr>
            <a:r>
              <a:rPr lang="en-US" dirty="0" smtClean="0"/>
              <a:t>4. Unanticipated sourcing issues.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2105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Closing Thoughts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Equitable Apportionment Litigation </a:t>
            </a:r>
            <a:r>
              <a:rPr lang="en-US" dirty="0" smtClean="0">
                <a:solidFill>
                  <a:srgbClr val="7030A0"/>
                </a:solidFill>
              </a:rPr>
              <a:t>Should</a:t>
            </a:r>
            <a:r>
              <a:rPr lang="en-US" dirty="0" smtClean="0"/>
              <a:t> Decrease With Modernization of Article IV (UDITPA)</a:t>
            </a:r>
          </a:p>
          <a:p>
            <a:r>
              <a:rPr lang="en-US" dirty="0" smtClean="0"/>
              <a:t>Special Industry Regulations provide certainty, reduce litigation and “back room deals.”</a:t>
            </a:r>
          </a:p>
          <a:p>
            <a:r>
              <a:rPr lang="en-US" dirty="0" smtClean="0">
                <a:solidFill>
                  <a:srgbClr val="7030A0"/>
                </a:solidFill>
              </a:rPr>
              <a:t>Uniformity</a:t>
            </a:r>
            <a:r>
              <a:rPr lang="en-US" dirty="0" smtClean="0"/>
              <a:t> decreases alternative apportionment litigation;</a:t>
            </a:r>
          </a:p>
          <a:p>
            <a:r>
              <a:rPr lang="en-US" dirty="0" smtClean="0"/>
              <a:t>Today is a good day to become an expert in market-based sourcing;</a:t>
            </a:r>
            <a:endParaRPr lang="en-US" dirty="0"/>
          </a:p>
          <a:p>
            <a:r>
              <a:rPr lang="en-US" sz="2300" dirty="0" smtClean="0"/>
              <a:t>Participate in a Section 18 regulation study</a:t>
            </a:r>
          </a:p>
          <a:p>
            <a:pPr marL="0" indent="0">
              <a:buNone/>
            </a:pPr>
            <a:r>
              <a:rPr lang="en-US" sz="2300" dirty="0" smtClean="0"/>
              <a:t> group being formed in your neighborhood now;</a:t>
            </a:r>
          </a:p>
          <a:p>
            <a:r>
              <a:rPr lang="en-US" sz="2800" i="1" dirty="0" smtClean="0">
                <a:solidFill>
                  <a:srgbClr val="7030A0"/>
                </a:solidFill>
              </a:rPr>
              <a:t>If you see something, say something…</a:t>
            </a:r>
          </a:p>
          <a:p>
            <a:endParaRPr lang="en-US" i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0400" y="4343400"/>
            <a:ext cx="1676400" cy="213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7639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Appendix of Cases Cited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1800" i="1" dirty="0" smtClean="0"/>
              <a:t>Equifax, Inc. </a:t>
            </a:r>
            <a:r>
              <a:rPr lang="en-US" sz="1800" i="1" dirty="0"/>
              <a:t>and Equifax Credit Information </a:t>
            </a:r>
            <a:r>
              <a:rPr lang="en-US" sz="1800" i="1" dirty="0" err="1" smtClean="0"/>
              <a:t>Serv</a:t>
            </a:r>
            <a:r>
              <a:rPr lang="en-US" sz="1800" i="1" dirty="0" smtClean="0"/>
              <a:t>, Inc. v. Mississippi Department of Revenue, </a:t>
            </a:r>
            <a:r>
              <a:rPr lang="en-US" sz="1800" dirty="0" smtClean="0"/>
              <a:t>25 </a:t>
            </a:r>
            <a:r>
              <a:rPr lang="en-US" sz="1800" dirty="0"/>
              <a:t>So.3d </a:t>
            </a:r>
            <a:r>
              <a:rPr lang="en-US" sz="1800" dirty="0" smtClean="0"/>
              <a:t>36 (2013)</a:t>
            </a:r>
          </a:p>
          <a:p>
            <a:r>
              <a:rPr lang="en-US" sz="1800" i="1" dirty="0" smtClean="0"/>
              <a:t>Donald </a:t>
            </a:r>
            <a:r>
              <a:rPr lang="en-US" sz="1800" i="1" dirty="0"/>
              <a:t>M. Drake Company v. Department of Revenue</a:t>
            </a:r>
            <a:r>
              <a:rPr lang="en-US" sz="1800" dirty="0"/>
              <a:t>, 263 Or. 26, 500 P.2d 1041 (1972</a:t>
            </a:r>
            <a:r>
              <a:rPr lang="en-US" sz="1800" dirty="0" smtClean="0"/>
              <a:t>).</a:t>
            </a:r>
          </a:p>
          <a:p>
            <a:r>
              <a:rPr lang="en-US" sz="1800" i="1" dirty="0" smtClean="0"/>
              <a:t>Deseret </a:t>
            </a:r>
            <a:r>
              <a:rPr lang="en-US" sz="1800" i="1" dirty="0"/>
              <a:t>Pharmaceutical Co., Inc. v. State Tax </a:t>
            </a:r>
            <a:r>
              <a:rPr lang="en-US" sz="1800" i="1" dirty="0" smtClean="0"/>
              <a:t>Commission,</a:t>
            </a:r>
            <a:r>
              <a:rPr lang="en-US" sz="1800" dirty="0" smtClean="0"/>
              <a:t> 579 </a:t>
            </a:r>
            <a:r>
              <a:rPr lang="en-US" sz="1800" dirty="0"/>
              <a:t>P.2d </a:t>
            </a:r>
            <a:r>
              <a:rPr lang="en-US" sz="1800" dirty="0" smtClean="0"/>
              <a:t>1322, (Utah1978).</a:t>
            </a:r>
            <a:r>
              <a:rPr lang="en-US" sz="1800" dirty="0"/>
              <a:t/>
            </a:r>
            <a:br>
              <a:rPr lang="en-US" sz="1800" dirty="0"/>
            </a:br>
            <a:r>
              <a:rPr lang="en-US" sz="1800" dirty="0" smtClean="0"/>
              <a:t>Stan </a:t>
            </a:r>
            <a:r>
              <a:rPr lang="en-US" sz="1800" dirty="0"/>
              <a:t>Musial &amp; Biggie's, Inc. v. State, Dept. of Revenue, 402 So.2d </a:t>
            </a:r>
            <a:r>
              <a:rPr lang="en-US" sz="1800" dirty="0" smtClean="0"/>
              <a:t>1330 </a:t>
            </a:r>
            <a:r>
              <a:rPr lang="en-US" sz="1800" dirty="0"/>
              <a:t>(</a:t>
            </a:r>
            <a:r>
              <a:rPr lang="en-US" sz="1800" dirty="0" err="1"/>
              <a:t>Fla.App</a:t>
            </a:r>
            <a:r>
              <a:rPr lang="en-US" sz="1800" dirty="0"/>
              <a:t>. </a:t>
            </a:r>
            <a:r>
              <a:rPr lang="en-US" sz="1800" dirty="0" smtClean="0"/>
              <a:t>1981), </a:t>
            </a:r>
            <a:r>
              <a:rPr lang="en-US" sz="1800" i="1" dirty="0" err="1" smtClean="0"/>
              <a:t>rev’d</a:t>
            </a:r>
            <a:r>
              <a:rPr lang="en-US" sz="1800" dirty="0" smtClean="0"/>
              <a:t>,  387 </a:t>
            </a:r>
            <a:r>
              <a:rPr lang="en-US" sz="1800" dirty="0"/>
              <a:t>So.2d </a:t>
            </a:r>
            <a:r>
              <a:rPr lang="en-US" sz="1800" dirty="0" smtClean="0"/>
              <a:t>365.</a:t>
            </a:r>
            <a:r>
              <a:rPr lang="en-US" sz="1800" dirty="0"/>
              <a:t/>
            </a:r>
            <a:br>
              <a:rPr lang="en-US" sz="1800" dirty="0"/>
            </a:br>
            <a:r>
              <a:rPr lang="en-US" sz="1800" i="1" dirty="0" smtClean="0"/>
              <a:t>Comptroller </a:t>
            </a:r>
            <a:r>
              <a:rPr lang="en-US" sz="1800" i="1" dirty="0"/>
              <a:t>of Treasury v. Gore Enterprise Holdings, Inc</a:t>
            </a:r>
            <a:r>
              <a:rPr lang="en-US" sz="1800" dirty="0" smtClean="0"/>
              <a:t>., 60 </a:t>
            </a:r>
            <a:r>
              <a:rPr lang="en-US" sz="1800" dirty="0"/>
              <a:t>A.3d </a:t>
            </a:r>
            <a:r>
              <a:rPr lang="en-US" sz="1800" dirty="0" smtClean="0"/>
              <a:t>107 (Md.App</a:t>
            </a:r>
            <a:r>
              <a:rPr lang="en-US" sz="1800" dirty="0"/>
              <a:t>.,2013</a:t>
            </a:r>
            <a:r>
              <a:rPr lang="en-US" sz="1800" dirty="0" smtClean="0"/>
              <a:t>.)</a:t>
            </a:r>
            <a:r>
              <a:rPr lang="en-US" sz="1800" dirty="0"/>
              <a:t/>
            </a:r>
            <a:br>
              <a:rPr lang="en-US" sz="1800" dirty="0"/>
            </a:br>
            <a:r>
              <a:rPr lang="en-US" sz="1800" i="1" dirty="0" smtClean="0"/>
              <a:t>Comptroller </a:t>
            </a:r>
            <a:r>
              <a:rPr lang="en-US" sz="1800" i="1" dirty="0"/>
              <a:t>of the Treasury v. SYL, Inc.,</a:t>
            </a:r>
            <a:r>
              <a:rPr lang="en-US" sz="1800" dirty="0"/>
              <a:t> 375 Md. </a:t>
            </a:r>
            <a:r>
              <a:rPr lang="en-US" sz="1800" dirty="0" smtClean="0"/>
              <a:t>78, 825 </a:t>
            </a:r>
            <a:r>
              <a:rPr lang="en-US" sz="1800" dirty="0"/>
              <a:t>A.2d </a:t>
            </a:r>
            <a:r>
              <a:rPr lang="en-US" sz="1800" dirty="0" smtClean="0"/>
              <a:t>399 (2001);</a:t>
            </a:r>
          </a:p>
          <a:p>
            <a:r>
              <a:rPr lang="en-US" sz="1800" i="1" dirty="0" smtClean="0"/>
              <a:t>CBS </a:t>
            </a:r>
            <a:r>
              <a:rPr lang="en-US" sz="1800" i="1" dirty="0"/>
              <a:t>Inc. v. Comptroller of the Treasury</a:t>
            </a:r>
            <a:r>
              <a:rPr lang="en-US" sz="1800" dirty="0"/>
              <a:t>, 575 A.2d </a:t>
            </a:r>
            <a:r>
              <a:rPr lang="en-US" sz="1800" dirty="0" smtClean="0"/>
              <a:t>324 (Md</a:t>
            </a:r>
            <a:r>
              <a:rPr lang="en-US" sz="1800" dirty="0"/>
              <a:t>. </a:t>
            </a:r>
            <a:r>
              <a:rPr lang="en-US" sz="1800" dirty="0" smtClean="0"/>
              <a:t>990</a:t>
            </a:r>
            <a:r>
              <a:rPr lang="en-US" sz="1800" dirty="0"/>
              <a:t>)  </a:t>
            </a:r>
            <a:endParaRPr lang="en-US" sz="1800" dirty="0" smtClean="0"/>
          </a:p>
          <a:p>
            <a:r>
              <a:rPr lang="en-US" sz="1800" i="1" dirty="0" smtClean="0"/>
              <a:t>Compt. </a:t>
            </a:r>
            <a:r>
              <a:rPr lang="en-US" sz="1800" i="1" dirty="0"/>
              <a:t>of </a:t>
            </a:r>
            <a:r>
              <a:rPr lang="en-US" sz="1800" i="1" dirty="0" smtClean="0"/>
              <a:t>Treas. v</a:t>
            </a:r>
            <a:r>
              <a:rPr lang="en-US" sz="1800" i="1" dirty="0"/>
              <a:t>. Armco Export Sales Corp</a:t>
            </a:r>
            <a:r>
              <a:rPr lang="en-US" sz="1800" dirty="0"/>
              <a:t>., 572 A.2d </a:t>
            </a:r>
            <a:r>
              <a:rPr lang="en-US" sz="1800" dirty="0" smtClean="0"/>
              <a:t>562 (Md. App. </a:t>
            </a:r>
            <a:r>
              <a:rPr lang="en-US" sz="1800" dirty="0"/>
              <a:t>1990</a:t>
            </a:r>
            <a:r>
              <a:rPr lang="en-US" sz="1800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689706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Appendix of Cases Cited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229600" cy="4876800"/>
          </a:xfrm>
        </p:spPr>
        <p:txBody>
          <a:bodyPr>
            <a:normAutofit fontScale="85000" lnSpcReduction="20000"/>
          </a:bodyPr>
          <a:lstStyle/>
          <a:p>
            <a:r>
              <a:rPr lang="en-US" i="1" dirty="0" smtClean="0"/>
              <a:t>Vodafone </a:t>
            </a:r>
            <a:r>
              <a:rPr lang="en-US" i="1" dirty="0"/>
              <a:t>Americas Holdings Inc. v. </a:t>
            </a:r>
            <a:r>
              <a:rPr lang="en-US" i="1" dirty="0" smtClean="0"/>
              <a:t>Roberts</a:t>
            </a:r>
            <a:r>
              <a:rPr lang="en-US" dirty="0" smtClean="0"/>
              <a:t>,  </a:t>
            </a:r>
            <a:r>
              <a:rPr lang="en-US" dirty="0"/>
              <a:t>2014 WL </a:t>
            </a:r>
            <a:r>
              <a:rPr lang="en-US" dirty="0" smtClean="0"/>
              <a:t>2895900, Tenn.Ct.App</a:t>
            </a:r>
            <a:r>
              <a:rPr lang="en-US" dirty="0"/>
              <a:t>.,</a:t>
            </a:r>
            <a:r>
              <a:rPr lang="en-US" dirty="0" smtClean="0"/>
              <a:t>2014</a:t>
            </a:r>
          </a:p>
          <a:p>
            <a:r>
              <a:rPr lang="en-US" i="1" dirty="0" smtClean="0"/>
              <a:t>Bellsouth </a:t>
            </a:r>
            <a:r>
              <a:rPr lang="en-US" i="1" dirty="0"/>
              <a:t>Advertising &amp; Publishing Company v. </a:t>
            </a:r>
            <a:r>
              <a:rPr lang="en-US" i="1" dirty="0" err="1"/>
              <a:t>Chumley</a:t>
            </a:r>
            <a:r>
              <a:rPr lang="en-US" i="1" dirty="0"/>
              <a:t>,</a:t>
            </a:r>
            <a:r>
              <a:rPr lang="en-US" dirty="0"/>
              <a:t> 308 S.W.3d 350 (</a:t>
            </a:r>
            <a:r>
              <a:rPr lang="en-US" dirty="0" smtClean="0"/>
              <a:t>Tenn.Ct.App.2009);</a:t>
            </a:r>
          </a:p>
          <a:p>
            <a:r>
              <a:rPr lang="en-US" i="1" dirty="0"/>
              <a:t>Moorman Mfg. Co. v. Bair,</a:t>
            </a:r>
            <a:r>
              <a:rPr lang="en-US" dirty="0"/>
              <a:t> 437 U.S. </a:t>
            </a:r>
            <a:r>
              <a:rPr lang="en-US" dirty="0" smtClean="0"/>
              <a:t>267 (</a:t>
            </a:r>
            <a:r>
              <a:rPr lang="en-US" dirty="0"/>
              <a:t>1978</a:t>
            </a:r>
            <a:r>
              <a:rPr lang="en-US" dirty="0" smtClean="0"/>
              <a:t>). </a:t>
            </a:r>
          </a:p>
          <a:p>
            <a:r>
              <a:rPr lang="en-US" i="1" dirty="0"/>
              <a:t>Sherwin–Williams Co. v. Johnson,</a:t>
            </a:r>
            <a:r>
              <a:rPr lang="en-US" dirty="0"/>
              <a:t> 989 S.W.2d 710, 716 (Tenn.Ct.App.1998</a:t>
            </a:r>
            <a:r>
              <a:rPr lang="en-US" dirty="0" smtClean="0"/>
              <a:t>).</a:t>
            </a:r>
          </a:p>
          <a:p>
            <a:r>
              <a:rPr lang="en-US" i="1" dirty="0" smtClean="0"/>
              <a:t>Twentieth </a:t>
            </a:r>
            <a:r>
              <a:rPr lang="en-US" i="1" dirty="0"/>
              <a:t>Century–Fox Film v. Dept. of Rev.,</a:t>
            </a:r>
            <a:r>
              <a:rPr lang="en-US" dirty="0"/>
              <a:t> 299 Or. 220, 226–27, 700 P.2d 1035 (1985) </a:t>
            </a:r>
            <a:endParaRPr lang="en-US" dirty="0" smtClean="0"/>
          </a:p>
          <a:p>
            <a:r>
              <a:rPr lang="en-US" i="1" dirty="0" smtClean="0"/>
              <a:t>Microsoft </a:t>
            </a:r>
            <a:r>
              <a:rPr lang="en-US" i="1" dirty="0"/>
              <a:t>Corp. v. Franchise Tax Bd.,</a:t>
            </a:r>
            <a:r>
              <a:rPr lang="en-US" dirty="0"/>
              <a:t> 39 Cal.4th 750, 47 Cal.Rptr.3d 216, </a:t>
            </a:r>
            <a:r>
              <a:rPr lang="en-US" dirty="0" smtClean="0"/>
              <a:t>139 </a:t>
            </a:r>
            <a:r>
              <a:rPr lang="en-US" dirty="0"/>
              <a:t>P.3d </a:t>
            </a:r>
            <a:r>
              <a:rPr lang="en-US" dirty="0" smtClean="0"/>
              <a:t>1169 </a:t>
            </a:r>
            <a:r>
              <a:rPr lang="en-US" dirty="0"/>
              <a:t>(2006</a:t>
            </a:r>
            <a:r>
              <a:rPr lang="en-US" dirty="0" smtClean="0"/>
              <a:t>).</a:t>
            </a:r>
          </a:p>
          <a:p>
            <a:r>
              <a:rPr lang="en-US" i="1" dirty="0" smtClean="0"/>
              <a:t>Tesoro Corp. v. State </a:t>
            </a:r>
            <a:r>
              <a:rPr lang="en-US" i="1" dirty="0"/>
              <a:t>of Alaska, </a:t>
            </a:r>
            <a:r>
              <a:rPr lang="en-US" dirty="0" smtClean="0"/>
              <a:t>312 </a:t>
            </a:r>
            <a:r>
              <a:rPr lang="en-US" dirty="0"/>
              <a:t>P.3d </a:t>
            </a:r>
            <a:r>
              <a:rPr lang="en-US" dirty="0" smtClean="0"/>
              <a:t>830 ( AK 2013).</a:t>
            </a:r>
          </a:p>
          <a:p>
            <a:r>
              <a:rPr lang="en-US" i="1" dirty="0"/>
              <a:t>Media General Communications, Inc. v. South Carolina Department of Revenue,</a:t>
            </a:r>
            <a:r>
              <a:rPr lang="en-US" dirty="0"/>
              <a:t> 388 S.C. 138, </a:t>
            </a:r>
            <a:r>
              <a:rPr lang="en-US" dirty="0" smtClean="0"/>
              <a:t>694 </a:t>
            </a:r>
            <a:r>
              <a:rPr lang="en-US" dirty="0"/>
              <a:t>S.E.2d </a:t>
            </a:r>
            <a:r>
              <a:rPr lang="en-US" dirty="0" smtClean="0"/>
              <a:t>525  </a:t>
            </a:r>
            <a:r>
              <a:rPr lang="en-US" dirty="0"/>
              <a:t>(2010</a:t>
            </a:r>
            <a:r>
              <a:rPr lang="en-US" dirty="0" smtClean="0"/>
              <a:t>);</a:t>
            </a:r>
          </a:p>
          <a:p>
            <a:r>
              <a:rPr lang="en-US" i="1" dirty="0" smtClean="0"/>
              <a:t>Coca-Cola Bottling v. D.O.R</a:t>
            </a:r>
            <a:r>
              <a:rPr lang="en-US" dirty="0" smtClean="0"/>
              <a:t>., 533P.2d 788 (Or. 1975);</a:t>
            </a:r>
          </a:p>
          <a:p>
            <a:r>
              <a:rPr lang="en-US" i="1" dirty="0" smtClean="0"/>
              <a:t>Crocker Equip. Leasing v. D.O.R</a:t>
            </a:r>
            <a:r>
              <a:rPr lang="en-US" dirty="0" smtClean="0"/>
              <a:t>., 838 P.2d 552 (Or. 1992) </a:t>
            </a:r>
            <a:r>
              <a:rPr lang="en-US" dirty="0"/>
              <a:t/>
            </a:r>
            <a:br>
              <a:rPr lang="en-US" dirty="0"/>
            </a:b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16678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Appendix of Cases Cited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sz="2900" i="1" dirty="0"/>
              <a:t>Limited Stores, Inc. v. Franchise </a:t>
            </a:r>
            <a:r>
              <a:rPr lang="en-US" sz="2900" i="1" dirty="0" smtClean="0"/>
              <a:t>Tax </a:t>
            </a:r>
            <a:r>
              <a:rPr lang="en-US" sz="2900" i="1" dirty="0"/>
              <a:t>Bd</a:t>
            </a:r>
            <a:r>
              <a:rPr lang="en-US" sz="2900" i="1" dirty="0" smtClean="0"/>
              <a:t>., </a:t>
            </a:r>
            <a:r>
              <a:rPr lang="en-US" sz="2900" dirty="0" smtClean="0"/>
              <a:t>152 </a:t>
            </a:r>
            <a:r>
              <a:rPr lang="en-US" sz="2900" dirty="0"/>
              <a:t>Cal.App.4th 1491, 62 Cal.Rptr.3d </a:t>
            </a:r>
            <a:r>
              <a:rPr lang="en-US" sz="2900" dirty="0" smtClean="0"/>
              <a:t>191,Cal.App</a:t>
            </a:r>
            <a:r>
              <a:rPr lang="en-US" sz="2900" dirty="0"/>
              <a:t>. 1 Dist.,2007</a:t>
            </a:r>
            <a:r>
              <a:rPr lang="en-US" sz="2900" dirty="0" smtClean="0"/>
              <a:t>.</a:t>
            </a:r>
          </a:p>
          <a:p>
            <a:r>
              <a:rPr lang="en-US" sz="2900" i="1" dirty="0" smtClean="0"/>
              <a:t>Appeal of </a:t>
            </a:r>
            <a:r>
              <a:rPr lang="en-US" sz="2900" i="1" dirty="0" err="1" smtClean="0"/>
              <a:t>Crisa</a:t>
            </a:r>
            <a:r>
              <a:rPr lang="en-US" sz="2900" i="1" dirty="0" smtClean="0"/>
              <a:t> Corp.</a:t>
            </a:r>
            <a:r>
              <a:rPr lang="en-US" sz="2900" dirty="0" smtClean="0"/>
              <a:t>, No. 34424 (2002-SBE-004)</a:t>
            </a:r>
          </a:p>
          <a:p>
            <a:r>
              <a:rPr lang="en-US" sz="2900" dirty="0">
                <a:hlinkClick r:id="rId2"/>
              </a:rPr>
              <a:t>http://</a:t>
            </a:r>
            <a:r>
              <a:rPr lang="en-US" sz="2900" dirty="0" smtClean="0">
                <a:hlinkClick r:id="rId2"/>
              </a:rPr>
              <a:t>www.boe.ca.gov/legal/pdf/02-sbe-004.pdf</a:t>
            </a:r>
            <a:r>
              <a:rPr lang="en-US" sz="2900" dirty="0" smtClean="0"/>
              <a:t>.</a:t>
            </a:r>
          </a:p>
          <a:p>
            <a:r>
              <a:rPr lang="en-US" sz="2900" dirty="0" smtClean="0"/>
              <a:t>Cable One, Inc. v. Idaho State Tax Commission, No. 41305-2013, Id. </a:t>
            </a:r>
            <a:r>
              <a:rPr lang="en-US" sz="2900" dirty="0" err="1" smtClean="0"/>
              <a:t>S.Ct</a:t>
            </a:r>
            <a:r>
              <a:rPr lang="en-US" sz="2900" dirty="0" smtClean="0"/>
              <a:t>. (2014</a:t>
            </a:r>
            <a:r>
              <a:rPr lang="en-US" sz="2900" dirty="0"/>
              <a:t>), </a:t>
            </a:r>
            <a:r>
              <a:rPr lang="en-US" sz="2900" dirty="0">
                <a:hlinkClick r:id="rId3"/>
              </a:rPr>
              <a:t>http://</a:t>
            </a:r>
            <a:r>
              <a:rPr lang="en-US" sz="2900" dirty="0" smtClean="0">
                <a:hlinkClick r:id="rId3"/>
              </a:rPr>
              <a:t>law.justia.com/cases/idaho/supreme-court-civil/2014/41305.html</a:t>
            </a:r>
            <a:r>
              <a:rPr lang="en-US" sz="2900" dirty="0" smtClean="0"/>
              <a:t>. </a:t>
            </a:r>
          </a:p>
          <a:p>
            <a:r>
              <a:rPr lang="en-US" sz="2900" i="1" dirty="0" smtClean="0"/>
              <a:t>Microsoft Corp v. Franchise Tax Board (Microsoft II), </a:t>
            </a:r>
            <a:r>
              <a:rPr lang="en-US" sz="2900" dirty="0" smtClean="0"/>
              <a:t>Calif. Ct. App. 1</a:t>
            </a:r>
            <a:r>
              <a:rPr lang="en-US" sz="2900" baseline="30000" dirty="0" smtClean="0"/>
              <a:t>st</a:t>
            </a:r>
            <a:r>
              <a:rPr lang="en-US" sz="2900" dirty="0" smtClean="0"/>
              <a:t> Div., </a:t>
            </a:r>
            <a:r>
              <a:rPr lang="en-US" sz="2900" dirty="0"/>
              <a:t>December 12, 2012. </a:t>
            </a:r>
            <a:r>
              <a:rPr lang="en-US" sz="2900" dirty="0">
                <a:hlinkClick r:id="rId4"/>
              </a:rPr>
              <a:t>http://</a:t>
            </a:r>
            <a:r>
              <a:rPr lang="en-US" sz="2900" dirty="0" smtClean="0">
                <a:hlinkClick r:id="rId4"/>
              </a:rPr>
              <a:t>caselaw.findlaw.com/ca-court-of-appeal/1618671.html</a:t>
            </a:r>
            <a:r>
              <a:rPr lang="en-US" sz="2900" dirty="0" smtClean="0"/>
              <a:t>.</a:t>
            </a:r>
          </a:p>
          <a:p>
            <a:r>
              <a:rPr lang="en-US" sz="2900" i="1" dirty="0" smtClean="0"/>
              <a:t>Unisys </a:t>
            </a:r>
            <a:r>
              <a:rPr lang="en-US" sz="2900" i="1" dirty="0"/>
              <a:t>Corp. v. Com., Bd. of Finance &amp; Revenue</a:t>
            </a:r>
            <a:r>
              <a:rPr lang="en-US" sz="2900" dirty="0"/>
              <a:t/>
            </a:r>
            <a:br>
              <a:rPr lang="en-US" sz="2900" dirty="0"/>
            </a:br>
            <a:r>
              <a:rPr lang="en-US" sz="2900" dirty="0"/>
              <a:t>571 Pa. 139, 812 A.2d </a:t>
            </a:r>
            <a:r>
              <a:rPr lang="en-US" sz="2900" dirty="0" smtClean="0"/>
              <a:t>448 (Pa. 2002).</a:t>
            </a:r>
          </a:p>
          <a:p>
            <a:r>
              <a:rPr lang="en-US" sz="2900" i="1" dirty="0"/>
              <a:t>Kmart Properties, Inc. v. N.M. Taxation &amp; Revenue Dept., </a:t>
            </a:r>
            <a:r>
              <a:rPr lang="en-US" sz="2900" dirty="0"/>
              <a:t>131 P.3d 27, 41, 139 N.M. 177, 191, 2006-NMCA-026, 026 (</a:t>
            </a:r>
            <a:r>
              <a:rPr lang="en-US" sz="2900" dirty="0" err="1"/>
              <a:t>N.M.App</a:t>
            </a:r>
            <a:r>
              <a:rPr lang="en-US" sz="2900" dirty="0"/>
              <a:t>. Nov 27, 2001</a:t>
            </a:r>
            <a:r>
              <a:rPr lang="en-US" sz="2900" i="1" dirty="0"/>
              <a:t>), partially </a:t>
            </a:r>
            <a:r>
              <a:rPr lang="en-US" sz="2900" i="1" dirty="0" err="1"/>
              <a:t>rev’d</a:t>
            </a:r>
            <a:r>
              <a:rPr lang="en-US" sz="2900" i="1" dirty="0"/>
              <a:t>, Kmart Corp. v. Taxation and Revenue Dept</a:t>
            </a:r>
            <a:r>
              <a:rPr lang="en-US" sz="2900" dirty="0"/>
              <a:t>., 31 P.3d 22 (N.M. 2005).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9266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Appendix of Cases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i="1" dirty="0" smtClean="0"/>
              <a:t>General </a:t>
            </a:r>
            <a:r>
              <a:rPr lang="en-US" i="1" dirty="0"/>
              <a:t>Mills, Inc. v. Franchise Tax Bd., </a:t>
            </a:r>
            <a:r>
              <a:rPr lang="en-US" dirty="0"/>
              <a:t>208 Cal.App.4th 1290, 146 Cal.Rptr.3d </a:t>
            </a:r>
            <a:r>
              <a:rPr lang="en-US" dirty="0" smtClean="0"/>
              <a:t>475 (</a:t>
            </a:r>
            <a:r>
              <a:rPr lang="en-US" dirty="0" err="1" smtClean="0"/>
              <a:t>Cal.App</a:t>
            </a:r>
            <a:r>
              <a:rPr lang="en-US" dirty="0"/>
              <a:t>. 1 Dist.,</a:t>
            </a:r>
            <a:r>
              <a:rPr lang="en-US" dirty="0" smtClean="0"/>
              <a:t>2012).</a:t>
            </a:r>
          </a:p>
          <a:p>
            <a:r>
              <a:rPr lang="en-US" i="1" dirty="0"/>
              <a:t>NCR Corp. v. South Carolina Tax </a:t>
            </a:r>
            <a:r>
              <a:rPr lang="en-US" i="1" dirty="0" err="1"/>
              <a:t>Com'n</a:t>
            </a:r>
            <a:r>
              <a:rPr lang="en-US" dirty="0"/>
              <a:t>, 402 S.E.2d 666, </a:t>
            </a:r>
            <a:r>
              <a:rPr lang="en-US" dirty="0" smtClean="0"/>
              <a:t>304 </a:t>
            </a:r>
            <a:r>
              <a:rPr lang="en-US" dirty="0"/>
              <a:t>S.C. </a:t>
            </a:r>
            <a:r>
              <a:rPr lang="en-US" dirty="0" smtClean="0"/>
              <a:t>1 (S.C. </a:t>
            </a:r>
            <a:r>
              <a:rPr lang="en-US" dirty="0"/>
              <a:t>1991) </a:t>
            </a:r>
          </a:p>
          <a:p>
            <a:r>
              <a:rPr lang="en-US" i="1" dirty="0"/>
              <a:t>NCR Corp. v. Taxation and Revenue Dept.,</a:t>
            </a:r>
            <a:r>
              <a:rPr lang="en-US" dirty="0"/>
              <a:t> 856 P.2d 982, </a:t>
            </a:r>
            <a:r>
              <a:rPr lang="en-US" dirty="0" smtClean="0"/>
              <a:t>115 </a:t>
            </a:r>
            <a:r>
              <a:rPr lang="en-US" dirty="0"/>
              <a:t>N.M. </a:t>
            </a:r>
            <a:r>
              <a:rPr lang="en-US" dirty="0" smtClean="0"/>
              <a:t>612 (</a:t>
            </a:r>
            <a:r>
              <a:rPr lang="en-US" dirty="0"/>
              <a:t>N.M</a:t>
            </a:r>
            <a:r>
              <a:rPr lang="en-US" dirty="0" smtClean="0"/>
              <a:t>. App</a:t>
            </a:r>
            <a:r>
              <a:rPr lang="en-US" dirty="0"/>
              <a:t>. </a:t>
            </a:r>
            <a:r>
              <a:rPr lang="en-US" dirty="0" smtClean="0"/>
              <a:t>1993</a:t>
            </a:r>
            <a:r>
              <a:rPr lang="en-US" dirty="0"/>
              <a:t>)</a:t>
            </a:r>
          </a:p>
          <a:p>
            <a:r>
              <a:rPr lang="en-US" i="1" dirty="0"/>
              <a:t>NCR Corp. v. Commissioner of Revenue,</a:t>
            </a:r>
            <a:r>
              <a:rPr lang="en-US" dirty="0"/>
              <a:t> 438 N.W.2d 86, 89-90 (Minn.1989);</a:t>
            </a:r>
          </a:p>
          <a:p>
            <a:r>
              <a:rPr lang="en-US" i="1" dirty="0" err="1" smtClean="0"/>
              <a:t>Carmax</a:t>
            </a:r>
            <a:r>
              <a:rPr lang="en-US" i="1" dirty="0" smtClean="0"/>
              <a:t> Auto Superstores West Coast, Inc. v. South Carolina Dept. of Revenue, </a:t>
            </a:r>
            <a:r>
              <a:rPr lang="en-US" dirty="0" smtClean="0"/>
              <a:t>397 </a:t>
            </a:r>
            <a:r>
              <a:rPr lang="en-US" dirty="0"/>
              <a:t>S.C. 604, 725 S.E.2d </a:t>
            </a:r>
            <a:r>
              <a:rPr lang="en-US" dirty="0" smtClean="0"/>
              <a:t>711 (2013)</a:t>
            </a:r>
            <a:endParaRPr lang="en-US" dirty="0"/>
          </a:p>
          <a:p>
            <a:r>
              <a:rPr lang="en-US" i="1" dirty="0" smtClean="0"/>
              <a:t>Union </a:t>
            </a:r>
            <a:r>
              <a:rPr lang="en-US" i="1" dirty="0"/>
              <a:t>Pac. Corp. v. Idaho State Tax </a:t>
            </a:r>
            <a:r>
              <a:rPr lang="en-US" i="1" dirty="0" err="1"/>
              <a:t>Comm'n</a:t>
            </a:r>
            <a:r>
              <a:rPr lang="en-US" i="1" dirty="0"/>
              <a:t>,</a:t>
            </a:r>
            <a:r>
              <a:rPr lang="en-US" dirty="0"/>
              <a:t> 139 Idaho 572, 83 P.3d 116, 122 (2004)</a:t>
            </a:r>
          </a:p>
          <a:p>
            <a:r>
              <a:rPr lang="en-US" i="1" dirty="0"/>
              <a:t>Am. Tel. &amp; Tel. Co. v. State Tax Appeal Bd.,</a:t>
            </a:r>
            <a:r>
              <a:rPr lang="en-US" dirty="0"/>
              <a:t> 241 Mont. 440, 787 P.2d 754, 757–58 (1990</a:t>
            </a:r>
            <a:r>
              <a:rPr lang="en-US" dirty="0" smtClean="0"/>
              <a:t>)</a:t>
            </a:r>
          </a:p>
          <a:p>
            <a:r>
              <a:rPr lang="en-US" i="1" dirty="0" smtClean="0"/>
              <a:t>In re Wal-Mart Stores</a:t>
            </a:r>
            <a:r>
              <a:rPr lang="en-US" dirty="0" smtClean="0"/>
              <a:t>, N.M. Admin. </a:t>
            </a:r>
            <a:r>
              <a:rPr lang="en-US" dirty="0"/>
              <a:t>Decision</a:t>
            </a:r>
            <a:r>
              <a:rPr lang="en-US" dirty="0" smtClean="0"/>
              <a:t>, No. 06-07 </a:t>
            </a:r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www.transferpricing.com/usstate_files/New%20Mexico%20Walmart%20Income%20Tax%20Ruling%202006.pdf</a:t>
            </a:r>
            <a:r>
              <a:rPr lang="en-US" dirty="0" smtClean="0"/>
              <a:t>.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2720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54162"/>
          </a:xfrm>
        </p:spPr>
        <p:txBody>
          <a:bodyPr>
            <a:normAutofit/>
          </a:bodyPr>
          <a:lstStyle/>
          <a:p>
            <a:r>
              <a:rPr lang="en-US" sz="3200" dirty="0" smtClean="0"/>
              <a:t>Role of Equitable Apportionment Statute and Rules for Application Have Been Hotly Disputed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>
            <a:normAutofit fontScale="77500" lnSpcReduction="20000"/>
          </a:bodyPr>
          <a:lstStyle/>
          <a:p>
            <a:pPr marL="342900" lvl="2" indent="-342900">
              <a:defRPr/>
            </a:pPr>
            <a:r>
              <a:rPr lang="en-US" sz="2800" dirty="0"/>
              <a:t>Professor William Pierce, the principal draftsperson of UDITPA, stated that </a:t>
            </a:r>
            <a:r>
              <a:rPr lang="en-US" dirty="0"/>
              <a:t>: </a:t>
            </a:r>
          </a:p>
          <a:p>
            <a:pPr marL="342900" lvl="2" indent="-342900">
              <a:defRPr/>
            </a:pPr>
            <a:endParaRPr lang="en-US" sz="1200" dirty="0"/>
          </a:p>
          <a:p>
            <a:pPr marL="800100" lvl="3" indent="-342900">
              <a:defRPr/>
            </a:pPr>
            <a:r>
              <a:rPr lang="en-US" sz="2400" dirty="0"/>
              <a:t>“Section 18 permits … some other method … where unreasonable results ensue from the operation of the other provisions of the Act. … Of course, departures from the basic formula should be avoided except where reasonableness requires.  Nonetheless, some alternative method must be available to handle the constitutional problems as well as the unusual cases.”  </a:t>
            </a:r>
          </a:p>
          <a:p>
            <a:pPr marL="800100" lvl="3" indent="-342900">
              <a:defRPr/>
            </a:pPr>
            <a:endParaRPr lang="en-US" sz="1400" dirty="0"/>
          </a:p>
          <a:p>
            <a:pPr marL="800100" lvl="3" indent="-342900">
              <a:defRPr/>
            </a:pPr>
            <a:r>
              <a:rPr lang="en-US" sz="2400" dirty="0"/>
              <a:t>“In many types of service functions, [the section </a:t>
            </a:r>
            <a:r>
              <a:rPr lang="en-US" sz="2400" dirty="0" smtClean="0"/>
              <a:t>17] </a:t>
            </a:r>
            <a:r>
              <a:rPr lang="en-US" sz="2400" dirty="0"/>
              <a:t>approach appears adequate.  However, there are many unusual fact situations connected with this type of income and probably the general provisions of Section 18 should be utilized for these cases.”</a:t>
            </a:r>
          </a:p>
          <a:p>
            <a:pPr marL="914400" lvl="4" indent="0">
              <a:buNone/>
              <a:defRPr/>
            </a:pPr>
            <a:endParaRPr lang="en-US" i="1" dirty="0"/>
          </a:p>
          <a:p>
            <a:pPr marL="914400" lvl="4" indent="0">
              <a:buNone/>
              <a:defRPr/>
            </a:pPr>
            <a:r>
              <a:rPr lang="en-US" dirty="0"/>
              <a:t>William J. Pierce, </a:t>
            </a:r>
            <a:r>
              <a:rPr lang="en-US" i="1" dirty="0"/>
              <a:t>The Uniform Division of Income for State Tax Purposes</a:t>
            </a:r>
            <a:r>
              <a:rPr lang="en-US" dirty="0"/>
              <a:t>, 35 Taxes 747, 781 and 780 respectively, (1957).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6301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dirty="0" err="1"/>
              <a:t>Keesling</a:t>
            </a:r>
            <a:r>
              <a:rPr lang="en-US" sz="2400" dirty="0"/>
              <a:t> &amp; Warren, </a:t>
            </a:r>
            <a:r>
              <a:rPr lang="en-US" sz="2400" dirty="0" smtClean="0"/>
              <a:t>“</a:t>
            </a:r>
            <a:r>
              <a:rPr lang="en-US" sz="2400" dirty="0"/>
              <a:t>California's Uniform Division of Income for Tax Purposes Act (Part I)” 15 U.C.L.A</a:t>
            </a:r>
            <a:r>
              <a:rPr lang="en-US" sz="2400" dirty="0" smtClean="0"/>
              <a:t>. L. Rev</a:t>
            </a:r>
            <a:r>
              <a:rPr lang="en-US" sz="2400" dirty="0"/>
              <a:t>. 156 </a:t>
            </a:r>
            <a:r>
              <a:rPr lang="en-US" sz="2400" dirty="0" smtClean="0"/>
              <a:t>, 170-171(1967)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72440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 smtClean="0"/>
              <a:t>“It </a:t>
            </a:r>
            <a:r>
              <a:rPr lang="en-US" dirty="0"/>
              <a:t>must be recognized, of course, that the Uniform Act does contain an express grant of discretion to the administrator to select allocation methods other than those prescribed.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In </a:t>
            </a:r>
            <a:r>
              <a:rPr lang="en-US" dirty="0"/>
              <a:t>the allocation of income, unusual situations, which should be excepted from the application of general rules, frequently arise.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Such </a:t>
            </a:r>
            <a:r>
              <a:rPr lang="en-US" dirty="0"/>
              <a:t>situations may be impossible to anticipate or difficult to describe with sufficient precision to permit drafting of a provision in the statute setting forth precisely the rules to be applied.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Accordingly</a:t>
            </a:r>
            <a:r>
              <a:rPr lang="en-US" dirty="0"/>
              <a:t>, it is common in allocation statutes to include a general relief provision authorizing the administrator to depart from the general rule if necessary to obtain fair or equitable results. . . </a:t>
            </a:r>
            <a:r>
              <a:rPr lang="en-US" dirty="0" smtClean="0"/>
              <a:t>.”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7679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MTC Regulations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457200" indent="-457200">
              <a:buAutoNum type="arabicPeriod"/>
              <a:defRPr/>
            </a:pPr>
            <a:r>
              <a:rPr lang="en-US" sz="1900" b="1" dirty="0" smtClean="0"/>
              <a:t>Special Industry Regulations:</a:t>
            </a:r>
          </a:p>
          <a:p>
            <a:pPr marL="0" indent="0">
              <a:buNone/>
            </a:pPr>
            <a:r>
              <a:rPr lang="en-US" sz="2000" dirty="0"/>
              <a:t>In the case of certain industries such as air transportation, rail transportation, ship</a:t>
            </a:r>
          </a:p>
          <a:p>
            <a:pPr marL="0" indent="0">
              <a:buNone/>
            </a:pPr>
            <a:r>
              <a:rPr lang="en-US" sz="2000" dirty="0"/>
              <a:t>transportation, trucking, television, radio, motion pictures, various types of professional</a:t>
            </a:r>
          </a:p>
          <a:p>
            <a:pPr marL="0" indent="0">
              <a:buNone/>
            </a:pPr>
            <a:r>
              <a:rPr lang="en-US" sz="2000" dirty="0"/>
              <a:t>athletics, and so forth, the foregoing regulations in respect to the apportionment formula</a:t>
            </a:r>
          </a:p>
          <a:p>
            <a:pPr marL="0" indent="0">
              <a:buNone/>
            </a:pPr>
            <a:r>
              <a:rPr lang="en-US" sz="2000" b="1" u="sng" dirty="0"/>
              <a:t>may </a:t>
            </a:r>
            <a:r>
              <a:rPr lang="en-US" sz="2000" dirty="0"/>
              <a:t>not set forth appropriate procedures for determining the apportionment factors.</a:t>
            </a:r>
            <a:endParaRPr lang="en-US" sz="1900" b="1" dirty="0" smtClean="0"/>
          </a:p>
          <a:p>
            <a:pPr>
              <a:defRPr/>
            </a:pPr>
            <a:r>
              <a:rPr lang="en-US" sz="1800" dirty="0" smtClean="0"/>
              <a:t>“establishing </a:t>
            </a:r>
            <a:r>
              <a:rPr lang="en-US" sz="1800" dirty="0"/>
              <a:t>appropriate </a:t>
            </a:r>
            <a:r>
              <a:rPr lang="en-US" sz="1800" dirty="0" smtClean="0"/>
              <a:t>procedures”</a:t>
            </a:r>
          </a:p>
          <a:p>
            <a:r>
              <a:rPr lang="en-US" sz="1800" dirty="0" smtClean="0"/>
              <a:t>“but </a:t>
            </a:r>
            <a:r>
              <a:rPr lang="en-US" sz="1800" dirty="0"/>
              <a:t>such procedures </a:t>
            </a:r>
            <a:r>
              <a:rPr lang="en-US" sz="1800" dirty="0" smtClean="0"/>
              <a:t>shall be </a:t>
            </a:r>
            <a:r>
              <a:rPr lang="en-US" sz="1800" dirty="0"/>
              <a:t>applied uniformly</a:t>
            </a:r>
            <a:r>
              <a:rPr lang="en-US" sz="1800" dirty="0" smtClean="0"/>
              <a:t>.”</a:t>
            </a:r>
            <a:endParaRPr lang="en-US" sz="1900" b="1" dirty="0"/>
          </a:p>
          <a:p>
            <a:pPr marL="0" indent="0">
              <a:buNone/>
              <a:defRPr/>
            </a:pPr>
            <a:endParaRPr lang="en-US" sz="1900" b="1" dirty="0" smtClean="0"/>
          </a:p>
          <a:p>
            <a:pPr marL="0" indent="0">
              <a:buNone/>
              <a:defRPr/>
            </a:pPr>
            <a:r>
              <a:rPr lang="en-US" sz="1900" b="1" dirty="0" smtClean="0"/>
              <a:t>2. Ad Hoc Application:</a:t>
            </a:r>
            <a:endParaRPr lang="en-US" sz="1900" b="1" dirty="0"/>
          </a:p>
          <a:p>
            <a:pPr marL="0" indent="0">
              <a:buNone/>
              <a:defRPr/>
            </a:pPr>
            <a:r>
              <a:rPr lang="en-US" sz="1900" b="1" dirty="0" smtClean="0"/>
              <a:t>2010: The Multistate Tax Commission amended its model rule for alternative apportionment. </a:t>
            </a:r>
          </a:p>
          <a:p>
            <a:pPr>
              <a:defRPr/>
            </a:pPr>
            <a:r>
              <a:rPr lang="en-US" sz="1900" b="1" dirty="0" smtClean="0"/>
              <a:t>Original</a:t>
            </a:r>
            <a:r>
              <a:rPr lang="en-US" sz="1900" b="1" dirty="0"/>
              <a:t>: </a:t>
            </a:r>
            <a:r>
              <a:rPr lang="en-US" sz="1900" dirty="0"/>
              <a:t>“…only in specific cases where </a:t>
            </a:r>
            <a:r>
              <a:rPr lang="en-US" sz="1900" b="1" u="sng" dirty="0"/>
              <a:t>unusual fact situations </a:t>
            </a:r>
            <a:r>
              <a:rPr lang="en-US" sz="1900" dirty="0"/>
              <a:t>(which usually will be </a:t>
            </a:r>
            <a:r>
              <a:rPr lang="en-US" sz="1900" b="1" u="sng" dirty="0"/>
              <a:t>unique and non-recurring</a:t>
            </a:r>
            <a:r>
              <a:rPr lang="en-US" sz="1900" dirty="0"/>
              <a:t>) produce incongruous results...” </a:t>
            </a:r>
            <a:r>
              <a:rPr lang="en-US" sz="1900" dirty="0" smtClean="0"/>
              <a:t>[emphasis supplied]</a:t>
            </a:r>
            <a:endParaRPr lang="en-US" sz="1900" dirty="0"/>
          </a:p>
          <a:p>
            <a:pPr>
              <a:defRPr/>
            </a:pPr>
            <a:r>
              <a:rPr lang="en-US" sz="1900" b="1" dirty="0"/>
              <a:t>As Amended: </a:t>
            </a:r>
            <a:r>
              <a:rPr lang="en-US" sz="1900" dirty="0"/>
              <a:t>“…only in limited and specific cases where the apportionment and allocation provisions contained in Article IV produce incongruous results...”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(</a:t>
            </a:r>
            <a:r>
              <a:rPr lang="en-US" i="1" dirty="0" smtClean="0"/>
              <a:t>Few</a:t>
            </a:r>
            <a:r>
              <a:rPr lang="en-US" dirty="0" smtClean="0"/>
              <a:t> s</a:t>
            </a:r>
            <a:r>
              <a:rPr lang="en-US" sz="2400" i="1" dirty="0" smtClean="0"/>
              <a:t>tates </a:t>
            </a:r>
            <a:r>
              <a:rPr lang="en-US" sz="2400" i="1" dirty="0" smtClean="0"/>
              <a:t>have </a:t>
            </a:r>
            <a:r>
              <a:rPr lang="en-US" sz="2400" i="1" dirty="0" smtClean="0"/>
              <a:t>adopted </a:t>
            </a:r>
            <a:r>
              <a:rPr lang="en-US" sz="2400" i="1" dirty="0" smtClean="0"/>
              <a:t>the new regulation)</a:t>
            </a:r>
            <a:endParaRPr lang="en-US" sz="2400" i="1" dirty="0"/>
          </a:p>
        </p:txBody>
      </p:sp>
    </p:spTree>
    <p:extLst>
      <p:ext uri="{BB962C8B-B14F-4D97-AF65-F5344CB8AC3E}">
        <p14:creationId xmlns:p14="http://schemas.microsoft.com/office/powerpoint/2010/main" val="1108652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935162"/>
          </a:xfrm>
        </p:spPr>
        <p:txBody>
          <a:bodyPr>
            <a:noAutofit/>
          </a:bodyPr>
          <a:lstStyle/>
          <a:p>
            <a:pPr algn="ctr"/>
            <a:r>
              <a:rPr lang="en-US" dirty="0" smtClean="0">
                <a:latin typeface="Algerian" panose="04020705040A02060702" pitchFamily="82" charset="0"/>
              </a:rPr>
              <a:t>The Five Common Types of Equitable Apportionment Disputes</a:t>
            </a:r>
            <a:endParaRPr lang="en-US" dirty="0">
              <a:latin typeface="Algerian" panose="04020705040A02060702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3687763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1. Distortion Related to UDITPA’s Exclusion of  Intangible Property from Sales Factor &amp; Property Factors: </a:t>
            </a:r>
          </a:p>
          <a:p>
            <a:r>
              <a:rPr lang="en-US" i="1" dirty="0"/>
              <a:t>Crocker </a:t>
            </a:r>
            <a:r>
              <a:rPr lang="en-US" i="1" dirty="0" smtClean="0"/>
              <a:t>Equipment Leasing </a:t>
            </a:r>
            <a:r>
              <a:rPr lang="en-US" dirty="0" smtClean="0"/>
              <a:t>(lease ownership)</a:t>
            </a:r>
          </a:p>
          <a:p>
            <a:r>
              <a:rPr lang="en-US" i="1" dirty="0" smtClean="0"/>
              <a:t>Coca-Cola Bottling v. Oregon </a:t>
            </a:r>
            <a:r>
              <a:rPr lang="en-US" dirty="0" smtClean="0"/>
              <a:t>(value of formula/trademark)</a:t>
            </a:r>
          </a:p>
          <a:p>
            <a:r>
              <a:rPr lang="en-US" i="1" dirty="0" smtClean="0"/>
              <a:t>20</a:t>
            </a:r>
            <a:r>
              <a:rPr lang="en-US" i="1" baseline="30000" dirty="0" smtClean="0"/>
              <a:t>th</a:t>
            </a:r>
            <a:r>
              <a:rPr lang="en-US" i="1" dirty="0" smtClean="0"/>
              <a:t> </a:t>
            </a:r>
            <a:r>
              <a:rPr lang="en-US" i="1" dirty="0"/>
              <a:t>Century Fox v. </a:t>
            </a:r>
            <a:r>
              <a:rPr lang="en-US" i="1" dirty="0" smtClean="0"/>
              <a:t>Oregon </a:t>
            </a:r>
            <a:r>
              <a:rPr lang="en-US" dirty="0" smtClean="0"/>
              <a:t>(intangible value of movie prints) </a:t>
            </a:r>
          </a:p>
          <a:p>
            <a:r>
              <a:rPr lang="en-US" i="1" dirty="0" smtClean="0"/>
              <a:t>NCR Foreign Dividend Cases 1990’s </a:t>
            </a:r>
            <a:r>
              <a:rPr lang="en-US" dirty="0" smtClean="0"/>
              <a:t>(failure to include factors of royalty/dividend </a:t>
            </a:r>
            <a:r>
              <a:rPr lang="en-US" dirty="0" err="1" smtClean="0"/>
              <a:t>payors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856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752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sz="4000" b="1" dirty="0" smtClean="0"/>
              <a:t>2. Distortion Caused by Mixing Different Types of Receipts in Sales Factor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840163"/>
          </a:xfrm>
        </p:spPr>
        <p:txBody>
          <a:bodyPr>
            <a:normAutofit/>
          </a:bodyPr>
          <a:lstStyle/>
          <a:p>
            <a:r>
              <a:rPr lang="en-US" i="1" dirty="0"/>
              <a:t>Sherwin-Williams v. </a:t>
            </a:r>
            <a:r>
              <a:rPr lang="en-US" i="1" dirty="0" smtClean="0"/>
              <a:t>Tennessee</a:t>
            </a:r>
            <a:r>
              <a:rPr lang="en-US" dirty="0" smtClean="0"/>
              <a:t> </a:t>
            </a:r>
            <a:r>
              <a:rPr lang="en-US" dirty="0" smtClean="0"/>
              <a:t>(treasury function overnight “sales” of </a:t>
            </a:r>
            <a:r>
              <a:rPr lang="en-US" dirty="0" smtClean="0"/>
              <a:t>securities);</a:t>
            </a:r>
            <a:endParaRPr lang="en-US" dirty="0" smtClean="0"/>
          </a:p>
          <a:p>
            <a:r>
              <a:rPr lang="en-US" i="1" dirty="0" smtClean="0"/>
              <a:t>Microsoft </a:t>
            </a:r>
            <a:r>
              <a:rPr lang="en-US" i="1" dirty="0"/>
              <a:t>v. Cal </a:t>
            </a:r>
            <a:r>
              <a:rPr lang="en-US" i="1" dirty="0" smtClean="0"/>
              <a:t>FTB</a:t>
            </a:r>
            <a:r>
              <a:rPr lang="en-US" dirty="0" smtClean="0"/>
              <a:t> </a:t>
            </a:r>
            <a:r>
              <a:rPr lang="en-US" dirty="0" smtClean="0"/>
              <a:t>(Same</a:t>
            </a:r>
            <a:r>
              <a:rPr lang="en-US" dirty="0" smtClean="0"/>
              <a:t>);</a:t>
            </a:r>
            <a:endParaRPr lang="en-US" dirty="0" smtClean="0"/>
          </a:p>
          <a:p>
            <a:r>
              <a:rPr lang="en-US" i="1" dirty="0" smtClean="0"/>
              <a:t>General </a:t>
            </a:r>
            <a:r>
              <a:rPr lang="en-US" i="1" dirty="0"/>
              <a:t>Mills v. FTB </a:t>
            </a:r>
            <a:r>
              <a:rPr lang="en-US" dirty="0"/>
              <a:t>(hedging transactions</a:t>
            </a:r>
            <a:r>
              <a:rPr lang="en-US" dirty="0" smtClean="0"/>
              <a:t>);</a:t>
            </a:r>
          </a:p>
          <a:p>
            <a:r>
              <a:rPr lang="en-US" i="1" dirty="0" smtClean="0"/>
              <a:t>Car-Max </a:t>
            </a:r>
            <a:r>
              <a:rPr lang="en-US" i="1" dirty="0"/>
              <a:t>v. South </a:t>
            </a:r>
            <a:r>
              <a:rPr lang="en-US" i="1" dirty="0" smtClean="0"/>
              <a:t>Carolina</a:t>
            </a:r>
            <a:r>
              <a:rPr lang="en-US" dirty="0" smtClean="0"/>
              <a:t> </a:t>
            </a:r>
            <a:r>
              <a:rPr lang="en-US" dirty="0" smtClean="0"/>
              <a:t>(national licensing royalties mixed with vehicle sales in three states)</a:t>
            </a:r>
          </a:p>
          <a:p>
            <a:r>
              <a:rPr lang="en-US" i="1" dirty="0" smtClean="0"/>
              <a:t>Union </a:t>
            </a:r>
            <a:r>
              <a:rPr lang="en-US" i="1" dirty="0"/>
              <a:t>Pacific v. </a:t>
            </a:r>
            <a:r>
              <a:rPr lang="en-US" i="1" dirty="0" smtClean="0"/>
              <a:t>Idaho</a:t>
            </a:r>
            <a:r>
              <a:rPr lang="en-US" dirty="0" smtClean="0"/>
              <a:t> </a:t>
            </a:r>
            <a:r>
              <a:rPr lang="en-US" dirty="0" smtClean="0"/>
              <a:t>(services sales and factoring accounts</a:t>
            </a:r>
            <a:r>
              <a:rPr lang="en-US" dirty="0" smtClean="0"/>
              <a:t>); 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9161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600200"/>
          </a:xfrm>
        </p:spPr>
        <p:txBody>
          <a:bodyPr>
            <a:normAutofit fontScale="90000"/>
          </a:bodyPr>
          <a:lstStyle/>
          <a:p>
            <a:pPr lvl="0"/>
            <a:r>
              <a:rPr lang="en-US" dirty="0" smtClean="0"/>
              <a:t/>
            </a:r>
            <a:br>
              <a:rPr lang="en-US" dirty="0" smtClean="0"/>
            </a:br>
            <a:r>
              <a:rPr lang="en-US" sz="4000" b="1" dirty="0" smtClean="0"/>
              <a:t>3. Interstate Services Assigned </a:t>
            </a:r>
            <a:r>
              <a:rPr lang="en-US" sz="4000" b="1" dirty="0"/>
              <a:t>to </a:t>
            </a:r>
            <a:r>
              <a:rPr lang="en-US" sz="4000" b="1" dirty="0" smtClean="0"/>
              <a:t>Single State Based </a:t>
            </a:r>
            <a:r>
              <a:rPr lang="en-US" sz="4000" b="1" dirty="0"/>
              <a:t>on </a:t>
            </a:r>
            <a:r>
              <a:rPr lang="en-US" sz="4000" b="1" dirty="0" smtClean="0"/>
              <a:t>Cost </a:t>
            </a:r>
            <a:r>
              <a:rPr lang="en-US" sz="4000" b="1" dirty="0"/>
              <a:t>of </a:t>
            </a:r>
            <a:r>
              <a:rPr lang="en-US" sz="4000" b="1" dirty="0" smtClean="0"/>
              <a:t>Performance</a:t>
            </a:r>
            <a:r>
              <a:rPr lang="en-US" sz="4000" b="1" dirty="0"/>
              <a:t/>
            </a:r>
            <a:br>
              <a:rPr lang="en-US" sz="4000" b="1" dirty="0"/>
            </a:b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4267200"/>
          </a:xfrm>
        </p:spPr>
        <p:txBody>
          <a:bodyPr/>
          <a:lstStyle/>
          <a:p>
            <a:pPr marL="0" lvl="1" indent="0">
              <a:buNone/>
            </a:pPr>
            <a:r>
              <a:rPr lang="en-US" i="1" dirty="0" smtClean="0"/>
              <a:t>Vodafone v. Roberts (appeal pending) </a:t>
            </a:r>
            <a:r>
              <a:rPr lang="en-US" dirty="0" smtClean="0"/>
              <a:t>(cell phone service)</a:t>
            </a:r>
          </a:p>
          <a:p>
            <a:pPr marL="0" lvl="1" indent="0">
              <a:buNone/>
            </a:pPr>
            <a:r>
              <a:rPr lang="en-US" dirty="0" smtClean="0"/>
              <a:t> </a:t>
            </a:r>
            <a:r>
              <a:rPr lang="en-US" i="1" dirty="0" smtClean="0"/>
              <a:t>Equifax Inc. v. Mississippi Tax Comm.</a:t>
            </a:r>
            <a:r>
              <a:rPr lang="en-US" dirty="0" smtClean="0"/>
              <a:t> (credit reporting service); </a:t>
            </a:r>
          </a:p>
          <a:p>
            <a:pPr marL="0" lvl="1" indent="0">
              <a:buNone/>
            </a:pPr>
            <a:r>
              <a:rPr lang="en-US" i="1" dirty="0" smtClean="0"/>
              <a:t>Cable-One </a:t>
            </a:r>
            <a:r>
              <a:rPr lang="en-US" i="1" dirty="0"/>
              <a:t>v. </a:t>
            </a:r>
            <a:r>
              <a:rPr lang="en-US" i="1" dirty="0" smtClean="0"/>
              <a:t>Idaho </a:t>
            </a:r>
            <a:r>
              <a:rPr lang="en-US" dirty="0" smtClean="0"/>
              <a:t>(Cable TV, Internet)(decided on C.O.P. grounds); </a:t>
            </a:r>
          </a:p>
          <a:p>
            <a:pPr marL="0" lvl="1" indent="0">
              <a:buNone/>
            </a:pPr>
            <a:r>
              <a:rPr lang="en-US" i="1" dirty="0" smtClean="0"/>
              <a:t>Metromedia </a:t>
            </a:r>
            <a:r>
              <a:rPr lang="en-US" i="1" dirty="0"/>
              <a:t>v. Comptroller </a:t>
            </a:r>
            <a:r>
              <a:rPr lang="en-US" dirty="0"/>
              <a:t>(Md</a:t>
            </a:r>
            <a:r>
              <a:rPr lang="en-US" dirty="0" smtClean="0"/>
              <a:t>.) (television broadcasting); </a:t>
            </a:r>
          </a:p>
          <a:p>
            <a:pPr marL="0" lvl="1" indent="0">
              <a:buNone/>
            </a:pPr>
            <a:r>
              <a:rPr lang="en-US" i="1" dirty="0" smtClean="0"/>
              <a:t>Microsoft </a:t>
            </a:r>
            <a:r>
              <a:rPr lang="en-US" i="1" dirty="0"/>
              <a:t>v. FTB </a:t>
            </a:r>
            <a:r>
              <a:rPr lang="en-US" i="1" dirty="0" smtClean="0"/>
              <a:t>II </a:t>
            </a:r>
            <a:r>
              <a:rPr lang="en-US" dirty="0" smtClean="0"/>
              <a:t>(sourcing </a:t>
            </a:r>
            <a:r>
              <a:rPr lang="en-US" dirty="0"/>
              <a:t>of receipts from </a:t>
            </a:r>
            <a:r>
              <a:rPr lang="en-US" dirty="0" smtClean="0"/>
              <a:t>OEM software </a:t>
            </a:r>
            <a:r>
              <a:rPr lang="en-US" dirty="0"/>
              <a:t>sales</a:t>
            </a:r>
            <a:r>
              <a:rPr lang="en-US" dirty="0" smtClean="0"/>
              <a:t>)(decided on C.O.P. grounds); </a:t>
            </a:r>
          </a:p>
          <a:p>
            <a:pPr marL="0" lvl="1" indent="0">
              <a:buNone/>
            </a:pPr>
            <a:r>
              <a:rPr lang="en-US" i="1" dirty="0" smtClean="0"/>
              <a:t>Bell </a:t>
            </a:r>
            <a:r>
              <a:rPr lang="en-US" i="1" dirty="0"/>
              <a:t>South v. </a:t>
            </a:r>
            <a:r>
              <a:rPr lang="en-US" i="1" dirty="0" err="1"/>
              <a:t>Chumley</a:t>
            </a:r>
            <a:r>
              <a:rPr lang="en-US" i="1" dirty="0"/>
              <a:t> </a:t>
            </a:r>
            <a:r>
              <a:rPr lang="en-US" dirty="0"/>
              <a:t>(telephone book advertising</a:t>
            </a:r>
            <a:r>
              <a:rPr lang="en-US" dirty="0" smtClean="0"/>
              <a:t>)</a:t>
            </a:r>
          </a:p>
          <a:p>
            <a:pPr marL="0" lvl="1" indent="0">
              <a:buNone/>
            </a:pPr>
            <a:r>
              <a:rPr lang="en-US" dirty="0" smtClean="0"/>
              <a:t>    </a:t>
            </a:r>
            <a:endParaRPr lang="en-US" sz="24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9398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828800"/>
          </a:xfrm>
        </p:spPr>
        <p:txBody>
          <a:bodyPr>
            <a:noAutofit/>
          </a:bodyPr>
          <a:lstStyle/>
          <a:p>
            <a:r>
              <a:rPr lang="en-US" sz="3600" dirty="0" smtClean="0"/>
              <a:t>4. </a:t>
            </a:r>
            <a:r>
              <a:rPr lang="en-US" sz="3600" b="1" dirty="0" smtClean="0"/>
              <a:t>Holding Companies &amp; Other Special Purpose Subsidiaries with No </a:t>
            </a:r>
            <a:br>
              <a:rPr lang="en-US" sz="3600" b="1" dirty="0" smtClean="0"/>
            </a:br>
            <a:r>
              <a:rPr lang="en-US" sz="3600" b="1" dirty="0" smtClean="0"/>
              <a:t>or </a:t>
            </a:r>
            <a:r>
              <a:rPr lang="en-US" sz="3600" b="1" i="1" dirty="0" smtClean="0"/>
              <a:t>De Minimis</a:t>
            </a:r>
            <a:r>
              <a:rPr lang="en-US" sz="3600" b="1" dirty="0" smtClean="0"/>
              <a:t> Factors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14600"/>
            <a:ext cx="8229600" cy="3611563"/>
          </a:xfrm>
        </p:spPr>
        <p:txBody>
          <a:bodyPr/>
          <a:lstStyle/>
          <a:p>
            <a:r>
              <a:rPr lang="en-US" i="1" dirty="0"/>
              <a:t>Kmart v. </a:t>
            </a:r>
            <a:r>
              <a:rPr lang="en-US" i="1" dirty="0" smtClean="0"/>
              <a:t>Taxation &amp; Revenue (NM 2005)</a:t>
            </a:r>
            <a:r>
              <a:rPr lang="en-US" dirty="0" smtClean="0"/>
              <a:t>; </a:t>
            </a:r>
          </a:p>
          <a:p>
            <a:r>
              <a:rPr lang="en-US" i="1" dirty="0" smtClean="0"/>
              <a:t>Wal-Mart </a:t>
            </a:r>
            <a:r>
              <a:rPr lang="en-US" i="1" dirty="0"/>
              <a:t>v. </a:t>
            </a:r>
            <a:r>
              <a:rPr lang="en-US" i="1" dirty="0" smtClean="0"/>
              <a:t>NM, (2006)</a:t>
            </a:r>
            <a:r>
              <a:rPr lang="en-US" dirty="0" smtClean="0"/>
              <a:t>; </a:t>
            </a:r>
          </a:p>
          <a:p>
            <a:r>
              <a:rPr lang="en-US" i="1" dirty="0" smtClean="0"/>
              <a:t>Gore </a:t>
            </a:r>
            <a:r>
              <a:rPr lang="en-US" i="1" dirty="0"/>
              <a:t>Industries v. Comptroller </a:t>
            </a:r>
            <a:r>
              <a:rPr lang="en-US" dirty="0"/>
              <a:t>(Md. 2014</a:t>
            </a:r>
            <a:r>
              <a:rPr lang="en-US" dirty="0" smtClean="0"/>
              <a:t>);</a:t>
            </a:r>
          </a:p>
          <a:p>
            <a:r>
              <a:rPr lang="en-US" i="1" dirty="0" smtClean="0"/>
              <a:t>Amoco </a:t>
            </a:r>
            <a:r>
              <a:rPr lang="en-US" i="1" dirty="0"/>
              <a:t>v. Comptroller </a:t>
            </a:r>
            <a:r>
              <a:rPr lang="en-US" dirty="0"/>
              <a:t>(Md. 1990); </a:t>
            </a:r>
            <a:endParaRPr lang="en-US" dirty="0" smtClean="0"/>
          </a:p>
          <a:p>
            <a:r>
              <a:rPr lang="en-US" i="1" dirty="0" err="1" smtClean="0"/>
              <a:t>Syl</a:t>
            </a:r>
            <a:r>
              <a:rPr lang="en-US" i="1" dirty="0" smtClean="0"/>
              <a:t> </a:t>
            </a:r>
            <a:r>
              <a:rPr lang="en-US" i="1" dirty="0"/>
              <a:t>v. Comptroller </a:t>
            </a:r>
            <a:r>
              <a:rPr lang="en-US" dirty="0"/>
              <a:t>(Md.) </a:t>
            </a:r>
          </a:p>
        </p:txBody>
      </p:sp>
    </p:spTree>
    <p:extLst>
      <p:ext uri="{BB962C8B-B14F-4D97-AF65-F5344CB8AC3E}">
        <p14:creationId xmlns:p14="http://schemas.microsoft.com/office/powerpoint/2010/main" val="323889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547</TotalTime>
  <Words>1926</Words>
  <Application>Microsoft Office PowerPoint</Application>
  <PresentationFormat>On-screen Show (4:3)</PresentationFormat>
  <Paragraphs>176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Clarity</vt:lpstr>
      <vt:lpstr>     Multistate Tax Commission Litigation Committee Summer Meeting Spokane, Washington  July 28, 2015   </vt:lpstr>
      <vt:lpstr>UDITPA Section 18</vt:lpstr>
      <vt:lpstr>Role of Equitable Apportionment Statute and Rules for Application Have Been Hotly Disputed</vt:lpstr>
      <vt:lpstr>Keesling &amp; Warren, “California's Uniform Division of Income for Tax Purposes Act (Part I)” 15 U.C.L.A. L. Rev. 156 , 170-171(1967)</vt:lpstr>
      <vt:lpstr>MTC Regulations </vt:lpstr>
      <vt:lpstr>The Five Common Types of Equitable Apportionment Disputes</vt:lpstr>
      <vt:lpstr> 2. Distortion Caused by Mixing Different Types of Receipts in Sales Factor</vt:lpstr>
      <vt:lpstr> 3. Interstate Services Assigned to Single State Based on Cost of Performance </vt:lpstr>
      <vt:lpstr>4. Holding Companies &amp; Other Special Purpose Subsidiaries with No  or De Minimis Factors</vt:lpstr>
      <vt:lpstr>5. Sense of Lack of External Consistency: Taxing Too Much or Too Little </vt:lpstr>
      <vt:lpstr>What Isn’t Litigated? (well, almost never)</vt:lpstr>
      <vt:lpstr>Why isn’t there even more litigation?</vt:lpstr>
      <vt:lpstr>2010-2015:  Transitioning to the New UDITPA</vt:lpstr>
      <vt:lpstr>2010-2015:  Equitable Apportionment  and the New UDITPA</vt:lpstr>
      <vt:lpstr>2010-2015:  Equitable Apportionment  and the New UDITPA</vt:lpstr>
      <vt:lpstr>2010-2015:  Equitable Apportionment  and the New UDITPA</vt:lpstr>
      <vt:lpstr>2010-2015:  Equitable Apportionment  and the New UDITPA</vt:lpstr>
      <vt:lpstr>2010-2015:  Equitable Apportionment and the New UDITPA: Section 18 Amendments</vt:lpstr>
      <vt:lpstr>2010-2015:  Equitable Apportionment  and the New UDITPA</vt:lpstr>
      <vt:lpstr>What Will Future Equitable Apportionment Litigation Look Like?</vt:lpstr>
      <vt:lpstr>Closing Thoughts</vt:lpstr>
      <vt:lpstr>Appendix of Cases Cited</vt:lpstr>
      <vt:lpstr>Appendix of Cases Cited</vt:lpstr>
      <vt:lpstr>Appendix of Cases Cited</vt:lpstr>
      <vt:lpstr>Appendix of Cases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What’s Next for Equitable Apportionment? Bruce Fort Counsel, Multistate Tax Commission  Brad Buchanan Tennessee Office of Attorney General</dc:title>
  <dc:creator>Bruce J. Fort</dc:creator>
  <cp:lastModifiedBy>Bruce J. Fort</cp:lastModifiedBy>
  <cp:revision>42</cp:revision>
  <dcterms:created xsi:type="dcterms:W3CDTF">2015-07-24T23:53:51Z</dcterms:created>
  <dcterms:modified xsi:type="dcterms:W3CDTF">2015-07-26T19:19:37Z</dcterms:modified>
</cp:coreProperties>
</file>