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4"/>
  </p:sldMasterIdLst>
  <p:notesMasterIdLst>
    <p:notesMasterId r:id="rId26"/>
  </p:notesMasterIdLst>
  <p:handoutMasterIdLst>
    <p:handoutMasterId r:id="rId27"/>
  </p:handoutMasterIdLst>
  <p:sldIdLst>
    <p:sldId id="256" r:id="rId5"/>
    <p:sldId id="261" r:id="rId6"/>
    <p:sldId id="277" r:id="rId7"/>
    <p:sldId id="282" r:id="rId8"/>
    <p:sldId id="296" r:id="rId9"/>
    <p:sldId id="283" r:id="rId10"/>
    <p:sldId id="292" r:id="rId11"/>
    <p:sldId id="293" r:id="rId12"/>
    <p:sldId id="297" r:id="rId13"/>
    <p:sldId id="303" r:id="rId14"/>
    <p:sldId id="298" r:id="rId15"/>
    <p:sldId id="301" r:id="rId16"/>
    <p:sldId id="306" r:id="rId17"/>
    <p:sldId id="305" r:id="rId18"/>
    <p:sldId id="308" r:id="rId19"/>
    <p:sldId id="310" r:id="rId20"/>
    <p:sldId id="309" r:id="rId21"/>
    <p:sldId id="312" r:id="rId22"/>
    <p:sldId id="311" r:id="rId23"/>
    <p:sldId id="279" r:id="rId24"/>
    <p:sldId id="29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42553" autoAdjust="0"/>
  </p:normalViewPr>
  <p:slideViewPr>
    <p:cSldViewPr snapToGrid="0">
      <p:cViewPr varScale="1">
        <p:scale>
          <a:sx n="92" d="100"/>
          <a:sy n="92" d="100"/>
        </p:scale>
        <p:origin x="106" y="456"/>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11/9/2023</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539D0B-B20E-47C3-8875-B6B5D2F3551F}" type="datetime1">
              <a:rPr lang="en-US" smtClean="0"/>
              <a:t>11/9/2023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2243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0E126-8D89-4EF8-A43D-DEE781C45B66}" type="datetime1">
              <a:rPr lang="en-US" smtClean="0"/>
              <a:t>11/9/2023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780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05C7E-3691-4183-BCD6-D12C76AA4D78}" type="datetime1">
              <a:rPr lang="en-US" smtClean="0"/>
              <a:t>11/9/2023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2573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97064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812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827D9-D3BC-423F-AFAD-1EFBDC6CE76F}" type="datetime1">
              <a:rPr lang="en-US" smtClean="0"/>
              <a:t>11/9/2023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118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332E9A-4FAB-4121-9AA5-3623D995D4A5}" type="datetime1">
              <a:rPr lang="en-US" smtClean="0"/>
              <a:t>11/9/2023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33202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E802E-68BB-48E5-B5D1-40B6E7D0FD64}" type="datetime1">
              <a:rPr lang="en-US" smtClean="0"/>
              <a:t>11/9/2023</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59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CDFD4-77A7-4C3D-9C45-D3DF556296CB}" type="datetime1">
              <a:rPr lang="en-US" smtClean="0"/>
              <a:t>11/9/2023</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49456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A30C8-2ABE-4605-84CA-5B6D2345E85C}" type="datetime1">
              <a:rPr lang="en-US" smtClean="0"/>
              <a:t>11/9/2023</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626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C3ADD-2DE8-4FD8-B441-205C4081B068}" type="datetime1">
              <a:rPr lang="en-US" smtClean="0"/>
              <a:t>11/9/2023</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654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36CF4-C357-4863-86BA-7CA27549BD87}" type="datetime1">
              <a:rPr lang="en-US" smtClean="0"/>
              <a:t>11/9/2023</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1748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838007-BD1E-4DA1-9EF5-73BCF4110193}" type="datetime1">
              <a:rPr lang="en-US" smtClean="0"/>
              <a:t>11/9/2023</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15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D8E6-712D-42AB-AB30-06194F6D6301}" type="datetime1">
              <a:rPr lang="en-US" smtClean="0"/>
              <a:t>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192096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50" r:id="rId13"/>
    <p:sldLayoutId id="2147483688"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hecht@mtc.gov" TargetMode="External"/><Relationship Id="rId2" Type="http://schemas.openxmlformats.org/officeDocument/2006/relationships/hyperlink" Target="mailto:bhamer@mtc.gov"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5819" y="435404"/>
            <a:ext cx="12192000" cy="1336836"/>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noFill/>
          </a:ln>
        </p:spPr>
        <p:txBody>
          <a:bodyPr>
            <a:normAutofit/>
          </a:bodyPr>
          <a:lstStyle/>
          <a:p>
            <a:r>
              <a:rPr lang="en-US" altLang="en-US" sz="4400" b="1" dirty="0">
                <a:solidFill>
                  <a:schemeClr val="bg1"/>
                </a:solidFill>
                <a:latin typeface="+mn-lt"/>
              </a:rPr>
              <a:t>Model Receipts Sourcing Regulation Review Project</a:t>
            </a:r>
          </a:p>
        </p:txBody>
      </p:sp>
      <p:sp>
        <p:nvSpPr>
          <p:cNvPr id="2" name="TextBox 1">
            <a:extLst>
              <a:ext uri="{FF2B5EF4-FFF2-40B4-BE49-F238E27FC236}">
                <a16:creationId xmlns:a16="http://schemas.microsoft.com/office/drawing/2014/main" id="{66289BBA-320D-45FA-AA58-EDCEF41B5CF7}"/>
              </a:ext>
            </a:extLst>
          </p:cNvPr>
          <p:cNvSpPr txBox="1"/>
          <p:nvPr/>
        </p:nvSpPr>
        <p:spPr>
          <a:xfrm>
            <a:off x="527392" y="2144502"/>
            <a:ext cx="10946673" cy="4585871"/>
          </a:xfrm>
          <a:prstGeom prst="rect">
            <a:avLst/>
          </a:prstGeom>
          <a:noFill/>
        </p:spPr>
        <p:txBody>
          <a:bodyPr wrap="square" rtlCol="0">
            <a:spAutoFit/>
          </a:bodyPr>
          <a:lstStyle/>
          <a:p>
            <a:pPr algn="ctr"/>
            <a:endParaRPr lang="en-US" sz="2400" b="1" dirty="0"/>
          </a:p>
          <a:p>
            <a:pPr algn="ctr"/>
            <a:r>
              <a:rPr lang="en-US" sz="4200" b="1" dirty="0">
                <a:solidFill>
                  <a:srgbClr val="7F1D13"/>
                </a:solidFill>
              </a:rPr>
              <a:t>Status Report to the Uniformity Committee</a:t>
            </a:r>
          </a:p>
          <a:p>
            <a:pPr algn="ctr"/>
            <a:r>
              <a:rPr lang="en-US" sz="2200" b="1" dirty="0"/>
              <a:t>Montclair, New Jersey </a:t>
            </a:r>
          </a:p>
          <a:p>
            <a:pPr algn="ctr"/>
            <a:r>
              <a:rPr lang="en-US" sz="2200" b="1" dirty="0"/>
              <a:t>November 14, 2023</a:t>
            </a:r>
          </a:p>
          <a:p>
            <a:pPr algn="ctr"/>
            <a:endParaRPr lang="en-US" sz="2400" dirty="0"/>
          </a:p>
          <a:p>
            <a:pPr algn="ctr"/>
            <a:endParaRPr lang="en-US" sz="2400" dirty="0"/>
          </a:p>
          <a:p>
            <a:pPr algn="ctr"/>
            <a:r>
              <a:rPr lang="en-US" sz="2200" dirty="0"/>
              <a:t>Katie Frank, California Franchise Tax Board</a:t>
            </a:r>
          </a:p>
          <a:p>
            <a:pPr algn="ctr"/>
            <a:r>
              <a:rPr lang="en-US" sz="2200" dirty="0"/>
              <a:t>Work Group Chair</a:t>
            </a:r>
          </a:p>
          <a:p>
            <a:pPr algn="ctr"/>
            <a:endParaRPr lang="en-US" sz="2200" dirty="0"/>
          </a:p>
          <a:p>
            <a:pPr algn="ctr"/>
            <a:r>
              <a:rPr lang="en-US" sz="2200" dirty="0"/>
              <a:t>Brian Hamer, MTC </a:t>
            </a:r>
          </a:p>
          <a:p>
            <a:pPr algn="ctr"/>
            <a:r>
              <a:rPr lang="en-US" sz="2200" dirty="0"/>
              <a:t>Jonathan White, MTC</a:t>
            </a:r>
          </a:p>
          <a:p>
            <a:pPr algn="ct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4715-90AC-3DDC-FD15-018D18C0BCCF}"/>
              </a:ext>
            </a:extLst>
          </p:cNvPr>
          <p:cNvSpPr>
            <a:spLocks noGrp="1"/>
          </p:cNvSpPr>
          <p:nvPr>
            <p:ph type="title"/>
          </p:nvPr>
        </p:nvSpPr>
        <p:spPr>
          <a:xfrm>
            <a:off x="838199" y="365126"/>
            <a:ext cx="10358887" cy="652791"/>
          </a:xfrm>
        </p:spPr>
        <p:txBody>
          <a:bodyPr>
            <a:normAutofit fontScale="90000"/>
          </a:bodyPr>
          <a:lstStyle/>
          <a:p>
            <a:pPr algn="l"/>
            <a:r>
              <a:rPr lang="en-US" dirty="0"/>
              <a:t>Another suggestion proposed</a:t>
            </a:r>
          </a:p>
        </p:txBody>
      </p:sp>
      <p:sp>
        <p:nvSpPr>
          <p:cNvPr id="3" name="Content Placeholder 2">
            <a:extLst>
              <a:ext uri="{FF2B5EF4-FFF2-40B4-BE49-F238E27FC236}">
                <a16:creationId xmlns:a16="http://schemas.microsoft.com/office/drawing/2014/main" id="{64D339B8-759F-372E-FB5A-181DFCB5D0AF}"/>
              </a:ext>
            </a:extLst>
          </p:cNvPr>
          <p:cNvSpPr>
            <a:spLocks noGrp="1"/>
          </p:cNvSpPr>
          <p:nvPr>
            <p:ph idx="1"/>
          </p:nvPr>
        </p:nvSpPr>
        <p:spPr>
          <a:xfrm>
            <a:off x="1319063" y="1237006"/>
            <a:ext cx="8479767" cy="4900254"/>
          </a:xfrm>
        </p:spPr>
        <p:txBody>
          <a:bodyPr/>
          <a:lstStyle/>
          <a:p>
            <a:pPr marL="0" indent="0">
              <a:buNone/>
            </a:pPr>
            <a:r>
              <a:rPr lang="en-US" dirty="0"/>
              <a:t>During the course of the discussion on whether to adopt a two-factor approach, a related idea was suggested - </a:t>
            </a:r>
          </a:p>
          <a:p>
            <a:pPr marL="0" indent="0">
              <a:buNone/>
            </a:pPr>
            <a:r>
              <a:rPr lang="en-US" dirty="0"/>
              <a:t>  </a:t>
            </a:r>
          </a:p>
          <a:p>
            <a:pPr marL="0" indent="0">
              <a:buNone/>
            </a:pPr>
            <a:endParaRPr lang="en-US" dirty="0"/>
          </a:p>
          <a:p>
            <a:pPr marL="0" indent="0">
              <a:buNone/>
            </a:pPr>
            <a:r>
              <a:rPr lang="en-US" dirty="0"/>
              <a:t>Authorize trucking companies to elect whether to apply the mileage rule or the pickup/delivery rule </a:t>
            </a:r>
          </a:p>
          <a:p>
            <a:pPr marL="0" indent="0">
              <a:buNone/>
            </a:pPr>
            <a:r>
              <a:rPr lang="en-US" dirty="0"/>
              <a:t>				BUT</a:t>
            </a:r>
          </a:p>
          <a:p>
            <a:pPr marL="0" indent="0">
              <a:buNone/>
            </a:pPr>
            <a:r>
              <a:rPr lang="en-US" dirty="0"/>
              <a:t>Require each company to apply that election in all states in which it operates. </a:t>
            </a:r>
          </a:p>
        </p:txBody>
      </p:sp>
      <p:sp>
        <p:nvSpPr>
          <p:cNvPr id="4" name="Slide Number Placeholder 3">
            <a:extLst>
              <a:ext uri="{FF2B5EF4-FFF2-40B4-BE49-F238E27FC236}">
                <a16:creationId xmlns:a16="http://schemas.microsoft.com/office/drawing/2014/main" id="{2C901E56-8868-C8FD-BBAF-69A9F7DB6A7A}"/>
              </a:ext>
            </a:extLst>
          </p:cNvPr>
          <p:cNvSpPr>
            <a:spLocks noGrp="1"/>
          </p:cNvSpPr>
          <p:nvPr>
            <p:ph type="sldNum" sz="quarter" idx="12"/>
          </p:nvPr>
        </p:nvSpPr>
        <p:spPr/>
        <p:txBody>
          <a:bodyPr/>
          <a:lstStyle/>
          <a:p>
            <a:fld id="{596BA77D-E0F3-4B80-A65E-88527CDE7779}" type="slidenum">
              <a:rPr lang="en-US" smtClean="0"/>
              <a:t>10</a:t>
            </a:fld>
            <a:endParaRPr lang="en-US"/>
          </a:p>
        </p:txBody>
      </p:sp>
      <p:sp>
        <p:nvSpPr>
          <p:cNvPr id="5" name="Arrow: Down 4">
            <a:extLst>
              <a:ext uri="{FF2B5EF4-FFF2-40B4-BE49-F238E27FC236}">
                <a16:creationId xmlns:a16="http://schemas.microsoft.com/office/drawing/2014/main" id="{ACF23185-907E-20DB-0EE8-5E081BF20505}"/>
              </a:ext>
            </a:extLst>
          </p:cNvPr>
          <p:cNvSpPr/>
          <p:nvPr/>
        </p:nvSpPr>
        <p:spPr>
          <a:xfrm>
            <a:off x="5316631" y="2119926"/>
            <a:ext cx="484632" cy="97840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70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E530-63E6-76A8-1474-7A42177CD975}"/>
              </a:ext>
            </a:extLst>
          </p:cNvPr>
          <p:cNvSpPr>
            <a:spLocks noGrp="1"/>
          </p:cNvSpPr>
          <p:nvPr>
            <p:ph type="title"/>
          </p:nvPr>
        </p:nvSpPr>
        <p:spPr>
          <a:xfrm>
            <a:off x="838200" y="270236"/>
            <a:ext cx="11353800" cy="678670"/>
          </a:xfrm>
        </p:spPr>
        <p:txBody>
          <a:bodyPr>
            <a:normAutofit/>
          </a:bodyPr>
          <a:lstStyle/>
          <a:p>
            <a:pPr algn="l"/>
            <a:r>
              <a:rPr lang="en-US" sz="3600" dirty="0"/>
              <a:t>                           Work Group Deliberations</a:t>
            </a:r>
          </a:p>
        </p:txBody>
      </p:sp>
      <p:sp>
        <p:nvSpPr>
          <p:cNvPr id="3" name="Content Placeholder 2">
            <a:extLst>
              <a:ext uri="{FF2B5EF4-FFF2-40B4-BE49-F238E27FC236}">
                <a16:creationId xmlns:a16="http://schemas.microsoft.com/office/drawing/2014/main" id="{262AEDF8-BD6B-6C2A-7FF9-844BA01DA626}"/>
              </a:ext>
            </a:extLst>
          </p:cNvPr>
          <p:cNvSpPr>
            <a:spLocks noGrp="1"/>
          </p:cNvSpPr>
          <p:nvPr>
            <p:ph idx="1"/>
          </p:nvPr>
        </p:nvSpPr>
        <p:spPr>
          <a:xfrm>
            <a:off x="1397479" y="1078302"/>
            <a:ext cx="8971472" cy="5292271"/>
          </a:xfrm>
        </p:spPr>
        <p:txBody>
          <a:bodyPr>
            <a:normAutofit fontScale="92500" lnSpcReduction="20000"/>
          </a:bodyPr>
          <a:lstStyle/>
          <a:p>
            <a:pPr>
              <a:lnSpc>
                <a:spcPct val="110000"/>
              </a:lnSpc>
            </a:pPr>
            <a:r>
              <a:rPr lang="en-US" dirty="0"/>
              <a:t>An informal poll was taken in April to assess the pulse of the work group with respect to whether the trucking company rule should be withdrawn or modified and if so how.  </a:t>
            </a:r>
          </a:p>
          <a:p>
            <a:pPr>
              <a:lnSpc>
                <a:spcPct val="110000"/>
              </a:lnSpc>
            </a:pPr>
            <a:r>
              <a:rPr lang="en-US" dirty="0"/>
              <a:t>It was emphasized that the vote of work group members did not necessarily represent the position of their agency or state.  </a:t>
            </a:r>
          </a:p>
          <a:p>
            <a:pPr>
              <a:lnSpc>
                <a:spcPct val="110000"/>
              </a:lnSpc>
            </a:pPr>
            <a:r>
              <a:rPr lang="en-US" dirty="0"/>
              <a:t>Members from eight states participated in the poll (including abstentions). A plurality of voters indicated that the current mileage rule should be maintained but there was no clear consensus.  </a:t>
            </a:r>
          </a:p>
          <a:p>
            <a:pPr>
              <a:lnSpc>
                <a:spcPct val="110000"/>
              </a:lnSpc>
            </a:pPr>
            <a:r>
              <a:rPr lang="en-US" dirty="0"/>
              <a:t>Subsequently, a number of work group participants expressed an interest in continuing to explore possible alternatives to the current trucking company rule.</a:t>
            </a:r>
          </a:p>
          <a:p>
            <a:pPr marL="0" indent="0">
              <a:buNone/>
            </a:pPr>
            <a:endParaRPr lang="en-US" dirty="0"/>
          </a:p>
        </p:txBody>
      </p:sp>
      <p:sp>
        <p:nvSpPr>
          <p:cNvPr id="4" name="Slide Number Placeholder 3">
            <a:extLst>
              <a:ext uri="{FF2B5EF4-FFF2-40B4-BE49-F238E27FC236}">
                <a16:creationId xmlns:a16="http://schemas.microsoft.com/office/drawing/2014/main" id="{229D277A-1ED7-94ED-AC13-ADCBBACEEF17}"/>
              </a:ext>
            </a:extLst>
          </p:cNvPr>
          <p:cNvSpPr>
            <a:spLocks noGrp="1"/>
          </p:cNvSpPr>
          <p:nvPr>
            <p:ph type="sldNum" sz="quarter" idx="12"/>
          </p:nvPr>
        </p:nvSpPr>
        <p:spPr/>
        <p:txBody>
          <a:bodyPr/>
          <a:lstStyle/>
          <a:p>
            <a:fld id="{596BA77D-E0F3-4B80-A65E-88527CDE7779}" type="slidenum">
              <a:rPr lang="en-US" smtClean="0"/>
              <a:t>11</a:t>
            </a:fld>
            <a:endParaRPr lang="en-US"/>
          </a:p>
        </p:txBody>
      </p:sp>
    </p:spTree>
    <p:extLst>
      <p:ext uri="{BB962C8B-B14F-4D97-AF65-F5344CB8AC3E}">
        <p14:creationId xmlns:p14="http://schemas.microsoft.com/office/powerpoint/2010/main" val="272350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4EC1-90C9-7A83-4E78-A6682059BE49}"/>
              </a:ext>
            </a:extLst>
          </p:cNvPr>
          <p:cNvSpPr>
            <a:spLocks noGrp="1"/>
          </p:cNvSpPr>
          <p:nvPr>
            <p:ph type="title"/>
          </p:nvPr>
        </p:nvSpPr>
        <p:spPr>
          <a:xfrm>
            <a:off x="0" y="365126"/>
            <a:ext cx="12192000" cy="575153"/>
          </a:xfrm>
        </p:spPr>
        <p:txBody>
          <a:bodyPr>
            <a:noAutofit/>
          </a:bodyPr>
          <a:lstStyle/>
          <a:p>
            <a:r>
              <a:rPr lang="en-US" sz="3600" dirty="0"/>
              <a:t>Whether to Revise the MTC Model Special Rule for Airlines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90202-3D23-8C11-055C-8ECE61B8DF46}"/>
                  </a:ext>
                </a:extLst>
              </p:cNvPr>
              <p:cNvSpPr>
                <a:spLocks noGrp="1"/>
              </p:cNvSpPr>
              <p:nvPr>
                <p:ph idx="1"/>
              </p:nvPr>
            </p:nvSpPr>
            <p:spPr>
              <a:xfrm>
                <a:off x="923366" y="1090871"/>
                <a:ext cx="10094258" cy="5223210"/>
              </a:xfrm>
            </p:spPr>
            <p:txBody>
              <a:bodyPr>
                <a:normAutofit fontScale="40000" lnSpcReduction="20000"/>
              </a:bodyPr>
              <a:lstStyle/>
              <a:p>
                <a:pPr marL="0" indent="0">
                  <a:lnSpc>
                    <a:spcPct val="120000"/>
                  </a:lnSpc>
                  <a:buNone/>
                </a:pPr>
                <a:r>
                  <a:rPr lang="en-US" sz="5500" dirty="0"/>
                  <a:t>The work group also has considered whether to revise the special rule for airlines.</a:t>
                </a:r>
              </a:p>
              <a:p>
                <a:pPr marL="0" indent="0">
                  <a:lnSpc>
                    <a:spcPct val="120000"/>
                  </a:lnSpc>
                  <a:buNone/>
                </a:pPr>
                <a:r>
                  <a:rPr lang="en-US" sz="5500" dirty="0"/>
                  <a:t>Last year, the Oregon Tax Court ruled that airline code share and capacity purchase revenue (i.e., revenue generated by the sale of tickets on other airlines pursuant to various agreements among airline companies) do not constitute “transportation revenue” under Oregon law which tracks the MTC model special airlines rule.  </a:t>
                </a:r>
              </a:p>
              <a:p>
                <a:pPr marL="0" indent="0">
                  <a:lnSpc>
                    <a:spcPct val="120000"/>
                  </a:lnSpc>
                  <a:buNone/>
                </a:pPr>
                <a:r>
                  <a:rPr lang="en-US" sz="5500" dirty="0"/>
                  <a:t>The effect of that decision in Oregon is that no part of code share/capacity purchase revenues is included in the numerator of the receipts factor:</a:t>
                </a:r>
                <a:br>
                  <a:rPr lang="en-US" sz="5100" dirty="0"/>
                </a:br>
                <a:endParaRPr lang="en-US" sz="5100" dirty="0"/>
              </a:p>
              <a:p>
                <a:pPr marL="0" marR="0" indent="0" algn="ctr">
                  <a:lnSpc>
                    <a:spcPct val="107000"/>
                  </a:lnSpc>
                  <a:spcBef>
                    <a:spcPts val="0"/>
                  </a:spcBef>
                  <a:spcAft>
                    <a:spcPts val="800"/>
                  </a:spcAft>
                  <a:buNone/>
                </a:pPr>
                <a:r>
                  <a:rPr lang="en-US" sz="7000" dirty="0">
                    <a:solidFill>
                      <a:srgbClr val="0070C0"/>
                    </a:solidFill>
                    <a:effectLst/>
                    <a:latin typeface="Amasis MT Pro Black" panose="02040A04050005020304" pitchFamily="18" charset="0"/>
                    <a:ea typeface="Times New Roman" panose="02020603050405020304" pitchFamily="18" charset="0"/>
                    <a:cs typeface="Times New Roman" panose="02020603050405020304" pitchFamily="18" charset="0"/>
                  </a:rPr>
                  <a:t> </a:t>
                </a:r>
                <a:r>
                  <a:rPr lang="en-US" sz="4000" b="1" dirty="0">
                    <a:solidFill>
                      <a:schemeClr val="accent2">
                        <a:lumMod val="50000"/>
                      </a:schemeClr>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4500" b="1" i="1">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4500" b="1" i="0" smtClean="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𝐖</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𝐞𝐢𝐠𝐡𝐭𝐞𝐝</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 </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𝐢𝐧</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𝐬𝐭𝐚𝐭𝐞</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 </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𝐝𝐞𝐩𝐚𝐫𝐭𝐮𝐫𝐞𝐬</m:t>
                        </m:r>
                      </m:num>
                      <m:den>
                        <m:r>
                          <a:rPr lang="en-US" sz="4500" b="1" i="0" smtClean="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𝐖</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𝐞𝐢𝐠𝐡𝐭𝐞𝐝</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 </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𝐭𝐨𝐭𝐚𝐥</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 </m:t>
                        </m:r>
                        <m:r>
                          <a:rPr lang="en-US" sz="4500" b="1" i="0">
                            <a:solidFill>
                              <a:schemeClr val="accent2">
                                <a:lumMod val="50000"/>
                              </a:schemeClr>
                            </a:solidFill>
                            <a:effectLst/>
                            <a:latin typeface="Cambria Math" panose="02040503050406030204" pitchFamily="18" charset="0"/>
                            <a:ea typeface="Calibri" panose="020F0502020204030204" pitchFamily="34" charset="0"/>
                            <a:cs typeface="Calibri" panose="020F0502020204030204" pitchFamily="34" charset="0"/>
                          </a:rPr>
                          <m:t>𝐝𝐞𝐩𝐚𝐫𝐭𝐮𝐫𝐞𝐬</m:t>
                        </m:r>
                      </m:den>
                    </m:f>
                  </m:oMath>
                </a14:m>
                <a:r>
                  <a:rPr lang="en-US" sz="3500" b="1" dirty="0">
                    <a:solidFill>
                      <a:schemeClr val="accent2">
                        <a:lumMod val="50000"/>
                      </a:schemeClr>
                    </a:solidFill>
                    <a:effectLst/>
                    <a:ea typeface="Times New Roman" panose="02020603050405020304" pitchFamily="18" charset="0"/>
                    <a:cs typeface="Times New Roman" panose="02020603050405020304" pitchFamily="18" charset="0"/>
                  </a:rPr>
                  <a:t>  </a:t>
                </a:r>
                <a:r>
                  <a:rPr lang="en-US" sz="35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  Transportation </a:t>
                </a:r>
                <a:r>
                  <a:rPr lang="en-US" sz="3500" b="1"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35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evenue) + Non-flight revenues directly attributable to this state</a:t>
                </a:r>
              </a:p>
              <a:p>
                <a:pPr marL="0" marR="0" indent="0" algn="ctr">
                  <a:lnSpc>
                    <a:spcPct val="107000"/>
                  </a:lnSpc>
                  <a:spcBef>
                    <a:spcPts val="0"/>
                  </a:spcBef>
                  <a:spcAft>
                    <a:spcPts val="800"/>
                  </a:spcAft>
                  <a:buNone/>
                </a:pPr>
                <a:r>
                  <a:rPr lang="en-US" sz="3500" b="1" dirty="0">
                    <a:solidFill>
                      <a:schemeClr val="accent2">
                        <a:lumMod val="50000"/>
                      </a:schemeClr>
                    </a:solidFill>
                    <a:effectLst/>
                    <a:ea typeface="Times New Roman" panose="02020603050405020304" pitchFamily="18" charset="0"/>
                    <a:cs typeface="Times New Roman" panose="02020603050405020304" pitchFamily="18" charset="0"/>
                  </a:rPr>
                  <a:t>________________________________________________________________________________________________________</a:t>
                </a:r>
                <a:endParaRPr lang="en-US" sz="3500" b="1" dirty="0">
                  <a:solidFill>
                    <a:schemeClr val="accent2">
                      <a:lumMod val="50000"/>
                    </a:schemeClr>
                  </a:solidFill>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500" b="1" dirty="0">
                    <a:solidFill>
                      <a:schemeClr val="accent2">
                        <a:lumMod val="50000"/>
                      </a:schemeClr>
                    </a:solidFill>
                    <a:effectLst/>
                    <a:ea typeface="Calibri" panose="020F0502020204030204" pitchFamily="34" charset="0"/>
                    <a:cs typeface="Times New Roman" panose="02020603050405020304" pitchFamily="18" charset="0"/>
                  </a:rPr>
                  <a:t> </a:t>
                </a:r>
                <a:r>
                  <a:rPr lang="en-US" sz="35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Total t</a:t>
                </a:r>
                <a:r>
                  <a:rPr lang="en-US" sz="35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ransportation revenue + Miscellaneous sales of merchandise, etc. </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“Transportation revenue” means revenue earned by transporting passengers, freight and mail as well as revenue earned from liquor sales, pet crate rentals, etc.  </a:t>
                </a:r>
                <a:endParaRPr lang="en-US" sz="3200" dirty="0"/>
              </a:p>
            </p:txBody>
          </p:sp>
        </mc:Choice>
        <mc:Fallback xmlns="">
          <p:sp>
            <p:nvSpPr>
              <p:cNvPr id="3" name="Content Placeholder 2">
                <a:extLst>
                  <a:ext uri="{FF2B5EF4-FFF2-40B4-BE49-F238E27FC236}">
                    <a16:creationId xmlns:a16="http://schemas.microsoft.com/office/drawing/2014/main" id="{65090202-3D23-8C11-055C-8ECE61B8DF46}"/>
                  </a:ext>
                </a:extLst>
              </p:cNvPr>
              <p:cNvSpPr>
                <a:spLocks noGrp="1" noRot="1" noChangeAspect="1" noMove="1" noResize="1" noEditPoints="1" noAdjustHandles="1" noChangeArrowheads="1" noChangeShapeType="1" noTextEdit="1"/>
              </p:cNvSpPr>
              <p:nvPr>
                <p:ph idx="1"/>
              </p:nvPr>
            </p:nvSpPr>
            <p:spPr>
              <a:xfrm>
                <a:off x="923366" y="1090871"/>
                <a:ext cx="10094258" cy="5223210"/>
              </a:xfrm>
              <a:blipFill>
                <a:blip r:embed="rId2"/>
                <a:stretch>
                  <a:fillRect l="-785" t="-8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1708A3A-85D8-C2BC-1B7A-AEB4C0090A2D}"/>
              </a:ext>
            </a:extLst>
          </p:cNvPr>
          <p:cNvSpPr>
            <a:spLocks noGrp="1"/>
          </p:cNvSpPr>
          <p:nvPr>
            <p:ph type="sldNum" sz="quarter" idx="12"/>
          </p:nvPr>
        </p:nvSpPr>
        <p:spPr/>
        <p:txBody>
          <a:bodyPr/>
          <a:lstStyle/>
          <a:p>
            <a:fld id="{596BA77D-E0F3-4B80-A65E-88527CDE7779}" type="slidenum">
              <a:rPr lang="en-US" smtClean="0"/>
              <a:t>12</a:t>
            </a:fld>
            <a:endParaRPr lang="en-US"/>
          </a:p>
        </p:txBody>
      </p:sp>
    </p:spTree>
    <p:extLst>
      <p:ext uri="{BB962C8B-B14F-4D97-AF65-F5344CB8AC3E}">
        <p14:creationId xmlns:p14="http://schemas.microsoft.com/office/powerpoint/2010/main" val="146838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D150-DBFC-0FD3-0C42-A3E3731D9D56}"/>
              </a:ext>
            </a:extLst>
          </p:cNvPr>
          <p:cNvSpPr>
            <a:spLocks noGrp="1"/>
          </p:cNvSpPr>
          <p:nvPr>
            <p:ph type="title"/>
          </p:nvPr>
        </p:nvSpPr>
        <p:spPr>
          <a:xfrm>
            <a:off x="0" y="365126"/>
            <a:ext cx="12192000" cy="626912"/>
          </a:xfrm>
        </p:spPr>
        <p:txBody>
          <a:bodyPr>
            <a:noAutofit/>
          </a:bodyPr>
          <a:lstStyle/>
          <a:p>
            <a:r>
              <a:rPr lang="en-US" sz="4000" dirty="0"/>
              <a:t>Work Group Deliberations</a:t>
            </a:r>
          </a:p>
        </p:txBody>
      </p:sp>
      <p:sp>
        <p:nvSpPr>
          <p:cNvPr id="3" name="Content Placeholder 2">
            <a:extLst>
              <a:ext uri="{FF2B5EF4-FFF2-40B4-BE49-F238E27FC236}">
                <a16:creationId xmlns:a16="http://schemas.microsoft.com/office/drawing/2014/main" id="{FF300264-C86C-EC1A-86B5-851FDB830015}"/>
              </a:ext>
            </a:extLst>
          </p:cNvPr>
          <p:cNvSpPr>
            <a:spLocks noGrp="1"/>
          </p:cNvSpPr>
          <p:nvPr>
            <p:ph idx="1"/>
          </p:nvPr>
        </p:nvSpPr>
        <p:spPr>
          <a:xfrm>
            <a:off x="1043608" y="1361473"/>
            <a:ext cx="9677205" cy="4889655"/>
          </a:xfrm>
        </p:spPr>
        <p:txBody>
          <a:bodyPr>
            <a:normAutofit fontScale="77500" lnSpcReduction="20000"/>
          </a:bodyPr>
          <a:lstStyle/>
          <a:p>
            <a:pPr>
              <a:lnSpc>
                <a:spcPct val="120000"/>
              </a:lnSpc>
            </a:pPr>
            <a:r>
              <a:rPr lang="en-US" dirty="0"/>
              <a:t>An Oregon attorney who litigated that case proposed that the work group review the MTC special airlines rule and recommend that the definition of </a:t>
            </a:r>
            <a:r>
              <a:rPr lang="en-US" dirty="0">
                <a:solidFill>
                  <a:srgbClr val="0070C0"/>
                </a:solidFill>
              </a:rPr>
              <a:t>transportation revenue</a:t>
            </a:r>
            <a:r>
              <a:rPr lang="en-US" dirty="0"/>
              <a:t> be modified to clearly capture code share/capacity purchase revenue.</a:t>
            </a:r>
          </a:p>
          <a:p>
            <a:pPr>
              <a:lnSpc>
                <a:spcPct val="120000"/>
              </a:lnSpc>
              <a:spcAft>
                <a:spcPts val="600"/>
              </a:spcAft>
            </a:pPr>
            <a:r>
              <a:rPr lang="en-US" dirty="0"/>
              <a:t>Subsequent work group discussions focused on whether the definition of transportation revenue should expressly include:</a:t>
            </a:r>
          </a:p>
          <a:p>
            <a:pPr lvl="1">
              <a:lnSpc>
                <a:spcPct val="120000"/>
              </a:lnSpc>
              <a:spcBef>
                <a:spcPts val="600"/>
              </a:spcBef>
            </a:pPr>
            <a:r>
              <a:rPr lang="en-US" dirty="0"/>
              <a:t>codeshare/capacity purchase revenue </a:t>
            </a:r>
          </a:p>
          <a:p>
            <a:pPr lvl="1">
              <a:lnSpc>
                <a:spcPct val="120000"/>
              </a:lnSpc>
              <a:spcBef>
                <a:spcPts val="600"/>
              </a:spcBef>
            </a:pPr>
            <a:r>
              <a:rPr lang="en-US" dirty="0"/>
              <a:t>ancillary revenue streams that did not exist at the time the rule was adopted (e.g., baggage fees, charges for meals and entertainment)</a:t>
            </a:r>
          </a:p>
          <a:p>
            <a:pPr lvl="1">
              <a:lnSpc>
                <a:spcPct val="120000"/>
              </a:lnSpc>
              <a:spcBef>
                <a:spcPts val="600"/>
              </a:spcBef>
            </a:pPr>
            <a:r>
              <a:rPr lang="en-US" dirty="0"/>
              <a:t>revenue from the sales of point/miles</a:t>
            </a:r>
          </a:p>
          <a:p>
            <a:pPr>
              <a:lnSpc>
                <a:spcPct val="120000"/>
              </a:lnSpc>
            </a:pPr>
            <a:r>
              <a:rPr lang="en-US" dirty="0"/>
              <a:t>At the July 20, 2022 work group meeting, when asked whether anyone objected to including the above in transportation revenue, no objection was received.</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7E12B2-8645-4518-75B8-2CB045A2037B}"/>
              </a:ext>
            </a:extLst>
          </p:cNvPr>
          <p:cNvSpPr>
            <a:spLocks noGrp="1"/>
          </p:cNvSpPr>
          <p:nvPr>
            <p:ph type="sldNum" sz="quarter" idx="12"/>
          </p:nvPr>
        </p:nvSpPr>
        <p:spPr/>
        <p:txBody>
          <a:bodyPr/>
          <a:lstStyle/>
          <a:p>
            <a:fld id="{596BA77D-E0F3-4B80-A65E-88527CDE7779}" type="slidenum">
              <a:rPr lang="en-US" smtClean="0"/>
              <a:t>13</a:t>
            </a:fld>
            <a:endParaRPr lang="en-US"/>
          </a:p>
        </p:txBody>
      </p:sp>
    </p:spTree>
    <p:extLst>
      <p:ext uri="{BB962C8B-B14F-4D97-AF65-F5344CB8AC3E}">
        <p14:creationId xmlns:p14="http://schemas.microsoft.com/office/powerpoint/2010/main" val="95501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E82-1E01-9BE9-F032-BCE3CF1D4129}"/>
              </a:ext>
            </a:extLst>
          </p:cNvPr>
          <p:cNvSpPr>
            <a:spLocks noGrp="1"/>
          </p:cNvSpPr>
          <p:nvPr>
            <p:ph type="title"/>
          </p:nvPr>
        </p:nvSpPr>
        <p:spPr>
          <a:xfrm>
            <a:off x="0" y="365126"/>
            <a:ext cx="12192000" cy="566527"/>
          </a:xfrm>
        </p:spPr>
        <p:txBody>
          <a:bodyPr>
            <a:normAutofit fontScale="90000"/>
          </a:bodyPr>
          <a:lstStyle/>
          <a:p>
            <a:r>
              <a:rPr lang="en-US" dirty="0"/>
              <a:t>Work group Deliberations</a:t>
            </a:r>
          </a:p>
        </p:txBody>
      </p:sp>
      <p:sp>
        <p:nvSpPr>
          <p:cNvPr id="3" name="Content Placeholder 2">
            <a:extLst>
              <a:ext uri="{FF2B5EF4-FFF2-40B4-BE49-F238E27FC236}">
                <a16:creationId xmlns:a16="http://schemas.microsoft.com/office/drawing/2014/main" id="{AA2CBC10-C46F-1A0C-B0CC-601AA4DEBA9F}"/>
              </a:ext>
            </a:extLst>
          </p:cNvPr>
          <p:cNvSpPr>
            <a:spLocks noGrp="1"/>
          </p:cNvSpPr>
          <p:nvPr>
            <p:ph idx="1"/>
          </p:nvPr>
        </p:nvSpPr>
        <p:spPr>
          <a:xfrm>
            <a:off x="1388854" y="1197573"/>
            <a:ext cx="9238890" cy="5295301"/>
          </a:xfrm>
        </p:spPr>
        <p:txBody>
          <a:bodyPr>
            <a:normAutofit/>
          </a:bodyPr>
          <a:lstStyle/>
          <a:p>
            <a:pPr marL="0" indent="0">
              <a:lnSpc>
                <a:spcPct val="110000"/>
              </a:lnSpc>
              <a:buNone/>
            </a:pPr>
            <a:r>
              <a:rPr lang="en-US" dirty="0"/>
              <a:t>The work group’s deliberations also raised the question of whether the MTC should move away from some industry specific rules and instead address major revenue streams within the §17 market-based sourcing regulations:  </a:t>
            </a:r>
          </a:p>
          <a:p>
            <a:pPr lvl="1">
              <a:lnSpc>
                <a:spcPct val="110000"/>
              </a:lnSpc>
              <a:spcBef>
                <a:spcPts val="1200"/>
              </a:spcBef>
            </a:pPr>
            <a:r>
              <a:rPr lang="en-US" sz="2800" dirty="0"/>
              <a:t>In the modern economy, it is often difficult to define an industry  </a:t>
            </a:r>
          </a:p>
          <a:p>
            <a:pPr lvl="1">
              <a:lnSpc>
                <a:spcPct val="110000"/>
              </a:lnSpc>
              <a:spcBef>
                <a:spcPts val="1200"/>
              </a:spcBef>
            </a:pPr>
            <a:r>
              <a:rPr lang="en-US" sz="2800" dirty="0"/>
              <a:t>Multiple industries may engage in similar activities  </a:t>
            </a:r>
          </a:p>
          <a:p>
            <a:pPr lvl="1">
              <a:lnSpc>
                <a:spcPct val="110000"/>
              </a:lnSpc>
              <a:spcBef>
                <a:spcPts val="1200"/>
              </a:spcBef>
            </a:pPr>
            <a:r>
              <a:rPr lang="en-US" sz="2800" dirty="0"/>
              <a:t>Individual businesses may engage in vastly disparate activities.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1994BA1-1A0B-15CF-0788-5283118E97D5}"/>
              </a:ext>
            </a:extLst>
          </p:cNvPr>
          <p:cNvSpPr>
            <a:spLocks noGrp="1"/>
          </p:cNvSpPr>
          <p:nvPr>
            <p:ph type="sldNum" sz="quarter" idx="12"/>
          </p:nvPr>
        </p:nvSpPr>
        <p:spPr/>
        <p:txBody>
          <a:bodyPr/>
          <a:lstStyle/>
          <a:p>
            <a:fld id="{596BA77D-E0F3-4B80-A65E-88527CDE7779}" type="slidenum">
              <a:rPr lang="en-US" smtClean="0"/>
              <a:t>14</a:t>
            </a:fld>
            <a:endParaRPr lang="en-US"/>
          </a:p>
        </p:txBody>
      </p:sp>
    </p:spTree>
    <p:extLst>
      <p:ext uri="{BB962C8B-B14F-4D97-AF65-F5344CB8AC3E}">
        <p14:creationId xmlns:p14="http://schemas.microsoft.com/office/powerpoint/2010/main" val="342616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1512-F53E-1953-3A88-C5DFD057DF36}"/>
              </a:ext>
            </a:extLst>
          </p:cNvPr>
          <p:cNvSpPr>
            <a:spLocks noGrp="1"/>
          </p:cNvSpPr>
          <p:nvPr>
            <p:ph type="title"/>
          </p:nvPr>
        </p:nvSpPr>
        <p:spPr/>
        <p:txBody>
          <a:bodyPr>
            <a:normAutofit fontScale="90000"/>
          </a:bodyPr>
          <a:lstStyle/>
          <a:p>
            <a:r>
              <a:rPr lang="en-US" sz="4400" dirty="0"/>
              <a:t>Convening of the transportation services study group</a:t>
            </a:r>
            <a:endParaRPr lang="en-US" dirty="0"/>
          </a:p>
        </p:txBody>
      </p:sp>
      <p:sp>
        <p:nvSpPr>
          <p:cNvPr id="3" name="Content Placeholder 2">
            <a:extLst>
              <a:ext uri="{FF2B5EF4-FFF2-40B4-BE49-F238E27FC236}">
                <a16:creationId xmlns:a16="http://schemas.microsoft.com/office/drawing/2014/main" id="{3815800C-6FE1-DB08-AD1C-D58E4F528115}"/>
              </a:ext>
            </a:extLst>
          </p:cNvPr>
          <p:cNvSpPr>
            <a:spLocks noGrp="1"/>
          </p:cNvSpPr>
          <p:nvPr>
            <p:ph idx="1"/>
          </p:nvPr>
        </p:nvSpPr>
        <p:spPr>
          <a:xfrm>
            <a:off x="1178470" y="1408203"/>
            <a:ext cx="10081202" cy="4885767"/>
          </a:xfrm>
        </p:spPr>
        <p:txBody>
          <a:bodyPr>
            <a:normAutofit/>
          </a:bodyPr>
          <a:lstStyle/>
          <a:p>
            <a:pPr marL="0" indent="0">
              <a:lnSpc>
                <a:spcPct val="100000"/>
              </a:lnSpc>
              <a:buNone/>
            </a:pPr>
            <a:r>
              <a:rPr lang="en-US" sz="2400" dirty="0"/>
              <a:t>With Uniformity Committee approval, MTC staff convened a </a:t>
            </a:r>
            <a:r>
              <a:rPr lang="en-US" sz="2400" dirty="0">
                <a:solidFill>
                  <a:srgbClr val="0070C0"/>
                </a:solidFill>
              </a:rPr>
              <a:t>study group </a:t>
            </a:r>
            <a:r>
              <a:rPr lang="en-US" sz="2400" dirty="0"/>
              <a:t>on transportation services (including ground, air, and water transportation).  The study group’s purpose is to assist staff in identifying issues relating to the sourcing of transportation receipts, answer questions, and gather information that may be of value to the work group.  </a:t>
            </a:r>
          </a:p>
          <a:p>
            <a:pPr marL="0" indent="0">
              <a:lnSpc>
                <a:spcPct val="100000"/>
              </a:lnSpc>
              <a:buNone/>
            </a:pPr>
            <a:r>
              <a:rPr lang="en-US" sz="2400" dirty="0"/>
              <a:t>The study group consists of 11 volunteers, coming from both states and industry.  The call for volunteers was sent to all persons on MTC’s Uniformity Committee, Litigation Committee, and Public mailing lists</a:t>
            </a:r>
          </a:p>
          <a:p>
            <a:pPr marL="0" indent="0">
              <a:lnSpc>
                <a:spcPct val="100000"/>
              </a:lnSpc>
              <a:buNone/>
            </a:pPr>
            <a:r>
              <a:rPr lang="en-US" sz="2400" dirty="0"/>
              <a:t>The study group is not a decision-making body.  It is understood by all that participants do not speak on behalf of their employer (unless they indicate otherwise).  Relevant information will be forwarded to the work group.</a:t>
            </a:r>
          </a:p>
        </p:txBody>
      </p:sp>
      <p:sp>
        <p:nvSpPr>
          <p:cNvPr id="4" name="Slide Number Placeholder 3">
            <a:extLst>
              <a:ext uri="{FF2B5EF4-FFF2-40B4-BE49-F238E27FC236}">
                <a16:creationId xmlns:a16="http://schemas.microsoft.com/office/drawing/2014/main" id="{1135D087-F661-F4F9-10F0-74DD7700C10B}"/>
              </a:ext>
            </a:extLst>
          </p:cNvPr>
          <p:cNvSpPr>
            <a:spLocks noGrp="1"/>
          </p:cNvSpPr>
          <p:nvPr>
            <p:ph type="sldNum" sz="quarter" idx="12"/>
          </p:nvPr>
        </p:nvSpPr>
        <p:spPr/>
        <p:txBody>
          <a:bodyPr/>
          <a:lstStyle/>
          <a:p>
            <a:fld id="{596BA77D-E0F3-4B80-A65E-88527CDE7779}" type="slidenum">
              <a:rPr lang="en-US" smtClean="0"/>
              <a:t>15</a:t>
            </a:fld>
            <a:endParaRPr lang="en-US"/>
          </a:p>
        </p:txBody>
      </p:sp>
    </p:spTree>
    <p:extLst>
      <p:ext uri="{BB962C8B-B14F-4D97-AF65-F5344CB8AC3E}">
        <p14:creationId xmlns:p14="http://schemas.microsoft.com/office/powerpoint/2010/main" val="65792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12FE-D988-B2F4-5FCA-6DE2AA38AED1}"/>
              </a:ext>
            </a:extLst>
          </p:cNvPr>
          <p:cNvSpPr>
            <a:spLocks noGrp="1"/>
          </p:cNvSpPr>
          <p:nvPr>
            <p:ph type="title"/>
          </p:nvPr>
        </p:nvSpPr>
        <p:spPr/>
        <p:txBody>
          <a:bodyPr/>
          <a:lstStyle/>
          <a:p>
            <a:r>
              <a:rPr lang="en-US" dirty="0"/>
              <a:t>Study group volunteers</a:t>
            </a:r>
          </a:p>
        </p:txBody>
      </p:sp>
      <p:sp>
        <p:nvSpPr>
          <p:cNvPr id="3" name="Content Placeholder 2">
            <a:extLst>
              <a:ext uri="{FF2B5EF4-FFF2-40B4-BE49-F238E27FC236}">
                <a16:creationId xmlns:a16="http://schemas.microsoft.com/office/drawing/2014/main" id="{9B00CD83-A7FC-A24D-5C38-C7DAE6FB7171}"/>
              </a:ext>
            </a:extLst>
          </p:cNvPr>
          <p:cNvSpPr>
            <a:spLocks noGrp="1"/>
          </p:cNvSpPr>
          <p:nvPr>
            <p:ph sz="half" idx="1"/>
          </p:nvPr>
        </p:nvSpPr>
        <p:spPr>
          <a:xfrm>
            <a:off x="1176130" y="1825625"/>
            <a:ext cx="5181600" cy="4351338"/>
          </a:xfrm>
        </p:spPr>
        <p:txBody>
          <a:bodyPr>
            <a:normAutofit lnSpcReduction="10000"/>
          </a:bodyPr>
          <a:lstStyle/>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Jon Almeras</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Airlines for America</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Nikki Dobay</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Greenberg Traurig LLP</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Michael Fatale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Massachusetts Department of Revenue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Katie Frank</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California Franchise Tax Board</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Michael Hale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Kansas Department of Revenue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Victoria Johnson</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Oregon Department of Revenue</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Content Placeholder 3">
            <a:extLst>
              <a:ext uri="{FF2B5EF4-FFF2-40B4-BE49-F238E27FC236}">
                <a16:creationId xmlns:a16="http://schemas.microsoft.com/office/drawing/2014/main" id="{BA6C5639-143F-ECF6-7421-BB00304B2628}"/>
              </a:ext>
            </a:extLst>
          </p:cNvPr>
          <p:cNvSpPr>
            <a:spLocks noGrp="1"/>
          </p:cNvSpPr>
          <p:nvPr>
            <p:ph sz="half" idx="2"/>
          </p:nvPr>
        </p:nvSpPr>
        <p:spPr/>
        <p:txBody>
          <a:bodyPr>
            <a:normAutofit lnSpcReduction="10000"/>
          </a:bodyPr>
          <a:lstStyle/>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Laurie McElhatton</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California Franchise Tax Board</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Valerie Newsom</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Utah Tax Commission</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Eric Tresh</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Eversheds Sutherland</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Jennifer Young</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Moss Adams</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Teresa Zetwick</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Hawaii Department of Revenue</a:t>
            </a:r>
          </a:p>
          <a:p>
            <a:pPr marL="0" marR="0" indent="0">
              <a:spcBef>
                <a:spcPts val="0"/>
              </a:spcBef>
              <a:spcAft>
                <a:spcPts val="1200"/>
              </a:spcAft>
              <a:buNone/>
            </a:pPr>
            <a:r>
              <a:rPr lang="en-US" sz="2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5" name="Slide Number Placeholder 4">
            <a:extLst>
              <a:ext uri="{FF2B5EF4-FFF2-40B4-BE49-F238E27FC236}">
                <a16:creationId xmlns:a16="http://schemas.microsoft.com/office/drawing/2014/main" id="{1438002C-B641-2FCF-B7BF-926846D16DE9}"/>
              </a:ext>
            </a:extLst>
          </p:cNvPr>
          <p:cNvSpPr>
            <a:spLocks noGrp="1"/>
          </p:cNvSpPr>
          <p:nvPr>
            <p:ph type="sldNum" sz="quarter" idx="12"/>
          </p:nvPr>
        </p:nvSpPr>
        <p:spPr/>
        <p:txBody>
          <a:bodyPr/>
          <a:lstStyle/>
          <a:p>
            <a:fld id="{596BA77D-E0F3-4B80-A65E-88527CDE7779}" type="slidenum">
              <a:rPr lang="en-US" smtClean="0"/>
              <a:t>16</a:t>
            </a:fld>
            <a:endParaRPr lang="en-US"/>
          </a:p>
        </p:txBody>
      </p:sp>
    </p:spTree>
    <p:extLst>
      <p:ext uri="{BB962C8B-B14F-4D97-AF65-F5344CB8AC3E}">
        <p14:creationId xmlns:p14="http://schemas.microsoft.com/office/powerpoint/2010/main" val="194402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E9E3-ECB0-96CB-BBBF-78D728FEABE3}"/>
              </a:ext>
            </a:extLst>
          </p:cNvPr>
          <p:cNvSpPr>
            <a:spLocks noGrp="1"/>
          </p:cNvSpPr>
          <p:nvPr>
            <p:ph type="title"/>
          </p:nvPr>
        </p:nvSpPr>
        <p:spPr/>
        <p:txBody>
          <a:bodyPr/>
          <a:lstStyle/>
          <a:p>
            <a:r>
              <a:rPr lang="en-US" dirty="0"/>
              <a:t>Study group discussions (1)</a:t>
            </a:r>
          </a:p>
        </p:txBody>
      </p:sp>
      <p:sp>
        <p:nvSpPr>
          <p:cNvPr id="3" name="Content Placeholder 2">
            <a:extLst>
              <a:ext uri="{FF2B5EF4-FFF2-40B4-BE49-F238E27FC236}">
                <a16:creationId xmlns:a16="http://schemas.microsoft.com/office/drawing/2014/main" id="{661CF5C1-6030-33FD-084A-BCF2223ECCF1}"/>
              </a:ext>
            </a:extLst>
          </p:cNvPr>
          <p:cNvSpPr>
            <a:spLocks noGrp="1"/>
          </p:cNvSpPr>
          <p:nvPr>
            <p:ph idx="1"/>
          </p:nvPr>
        </p:nvSpPr>
        <p:spPr>
          <a:xfrm>
            <a:off x="1429870" y="1429790"/>
            <a:ext cx="9247095" cy="5109122"/>
          </a:xfrm>
        </p:spPr>
        <p:txBody>
          <a:bodyPr>
            <a:normAutofit/>
          </a:bodyPr>
          <a:lstStyle/>
          <a:p>
            <a:pPr marL="0" indent="0">
              <a:buNone/>
            </a:pPr>
            <a:r>
              <a:rPr lang="en-US" dirty="0"/>
              <a:t>During the course of two calls, study group participants have discussed:</a:t>
            </a:r>
          </a:p>
          <a:p>
            <a:r>
              <a:rPr lang="en-US" dirty="0"/>
              <a:t>Whether it is possible to draft language distinguishing express or package delivery companies from other trucking companies.</a:t>
            </a:r>
          </a:p>
          <a:p>
            <a:r>
              <a:rPr lang="en-US" dirty="0"/>
              <a:t>Implications arising from the current model’s definition of “trucking company,” which does not encompass all companies that provide transportation via truck.  </a:t>
            </a:r>
          </a:p>
          <a:p>
            <a:r>
              <a:rPr lang="en-US" dirty="0"/>
              <a:t>Sourcing of receipts of multimodal companies (where different segments of a trip may be subject to different sourcing rules).  </a:t>
            </a:r>
          </a:p>
        </p:txBody>
      </p:sp>
      <p:sp>
        <p:nvSpPr>
          <p:cNvPr id="4" name="Slide Number Placeholder 3">
            <a:extLst>
              <a:ext uri="{FF2B5EF4-FFF2-40B4-BE49-F238E27FC236}">
                <a16:creationId xmlns:a16="http://schemas.microsoft.com/office/drawing/2014/main" id="{FC03315C-C79D-69D6-4C8F-30BAF5D10867}"/>
              </a:ext>
            </a:extLst>
          </p:cNvPr>
          <p:cNvSpPr>
            <a:spLocks noGrp="1"/>
          </p:cNvSpPr>
          <p:nvPr>
            <p:ph type="sldNum" sz="quarter" idx="12"/>
          </p:nvPr>
        </p:nvSpPr>
        <p:spPr/>
        <p:txBody>
          <a:bodyPr/>
          <a:lstStyle/>
          <a:p>
            <a:fld id="{596BA77D-E0F3-4B80-A65E-88527CDE7779}" type="slidenum">
              <a:rPr lang="en-US" smtClean="0"/>
              <a:t>17</a:t>
            </a:fld>
            <a:endParaRPr lang="en-US"/>
          </a:p>
        </p:txBody>
      </p:sp>
    </p:spTree>
    <p:extLst>
      <p:ext uri="{BB962C8B-B14F-4D97-AF65-F5344CB8AC3E}">
        <p14:creationId xmlns:p14="http://schemas.microsoft.com/office/powerpoint/2010/main" val="250028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E9E3-ECB0-96CB-BBBF-78D728FEABE3}"/>
              </a:ext>
            </a:extLst>
          </p:cNvPr>
          <p:cNvSpPr>
            <a:spLocks noGrp="1"/>
          </p:cNvSpPr>
          <p:nvPr>
            <p:ph type="title"/>
          </p:nvPr>
        </p:nvSpPr>
        <p:spPr/>
        <p:txBody>
          <a:bodyPr/>
          <a:lstStyle/>
          <a:p>
            <a:r>
              <a:rPr lang="en-US" dirty="0"/>
              <a:t>Study group discussions (continued)</a:t>
            </a:r>
          </a:p>
        </p:txBody>
      </p:sp>
      <p:sp>
        <p:nvSpPr>
          <p:cNvPr id="3" name="Content Placeholder 2">
            <a:extLst>
              <a:ext uri="{FF2B5EF4-FFF2-40B4-BE49-F238E27FC236}">
                <a16:creationId xmlns:a16="http://schemas.microsoft.com/office/drawing/2014/main" id="{661CF5C1-6030-33FD-084A-BCF2223ECCF1}"/>
              </a:ext>
            </a:extLst>
          </p:cNvPr>
          <p:cNvSpPr>
            <a:spLocks noGrp="1"/>
          </p:cNvSpPr>
          <p:nvPr>
            <p:ph idx="1"/>
          </p:nvPr>
        </p:nvSpPr>
        <p:spPr>
          <a:xfrm>
            <a:off x="1637422" y="1612352"/>
            <a:ext cx="9161931" cy="4602227"/>
          </a:xfrm>
        </p:spPr>
        <p:txBody>
          <a:bodyPr>
            <a:normAutofit/>
          </a:bodyPr>
          <a:lstStyle/>
          <a:p>
            <a:r>
              <a:rPr lang="en-US" dirty="0"/>
              <a:t>The activities of freight forwarders and how their receipts should be sourced.</a:t>
            </a:r>
          </a:p>
          <a:p>
            <a:r>
              <a:rPr lang="en-US" dirty="0"/>
              <a:t>When the application of alternative apportionment results in a taxpayer being subject to different sourcing methodologies in different states. </a:t>
            </a:r>
          </a:p>
          <a:p>
            <a:r>
              <a:rPr lang="en-US" dirty="0"/>
              <a:t>Information about how companies in various transportation industries are organized.</a:t>
            </a:r>
          </a:p>
          <a:p>
            <a:r>
              <a:rPr lang="en-US" dirty="0"/>
              <a:t>Reaction of affected industries to the possibility of moving from a mileage approach to a deliveries approach.  </a:t>
            </a:r>
          </a:p>
          <a:p>
            <a:pPr marL="0" indent="0">
              <a:buNone/>
            </a:pPr>
            <a:endParaRPr lang="en-US" dirty="0"/>
          </a:p>
        </p:txBody>
      </p:sp>
      <p:sp>
        <p:nvSpPr>
          <p:cNvPr id="4" name="Slide Number Placeholder 3">
            <a:extLst>
              <a:ext uri="{FF2B5EF4-FFF2-40B4-BE49-F238E27FC236}">
                <a16:creationId xmlns:a16="http://schemas.microsoft.com/office/drawing/2014/main" id="{FC03315C-C79D-69D6-4C8F-30BAF5D10867}"/>
              </a:ext>
            </a:extLst>
          </p:cNvPr>
          <p:cNvSpPr>
            <a:spLocks noGrp="1"/>
          </p:cNvSpPr>
          <p:nvPr>
            <p:ph type="sldNum" sz="quarter" idx="12"/>
          </p:nvPr>
        </p:nvSpPr>
        <p:spPr/>
        <p:txBody>
          <a:bodyPr/>
          <a:lstStyle/>
          <a:p>
            <a:fld id="{596BA77D-E0F3-4B80-A65E-88527CDE7779}" type="slidenum">
              <a:rPr lang="en-US" smtClean="0"/>
              <a:t>18</a:t>
            </a:fld>
            <a:endParaRPr lang="en-US"/>
          </a:p>
        </p:txBody>
      </p:sp>
    </p:spTree>
    <p:extLst>
      <p:ext uri="{BB962C8B-B14F-4D97-AF65-F5344CB8AC3E}">
        <p14:creationId xmlns:p14="http://schemas.microsoft.com/office/powerpoint/2010/main" val="214624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6ED6-9D31-5161-84D5-9713D899D0A3}"/>
              </a:ext>
            </a:extLst>
          </p:cNvPr>
          <p:cNvSpPr>
            <a:spLocks noGrp="1"/>
          </p:cNvSpPr>
          <p:nvPr>
            <p:ph type="title"/>
          </p:nvPr>
        </p:nvSpPr>
        <p:spPr/>
        <p:txBody>
          <a:bodyPr/>
          <a:lstStyle/>
          <a:p>
            <a:r>
              <a:rPr lang="en-US" dirty="0"/>
              <a:t>Study group discussions</a:t>
            </a:r>
          </a:p>
        </p:txBody>
      </p:sp>
      <p:sp>
        <p:nvSpPr>
          <p:cNvPr id="3" name="Content Placeholder 2">
            <a:extLst>
              <a:ext uri="{FF2B5EF4-FFF2-40B4-BE49-F238E27FC236}">
                <a16:creationId xmlns:a16="http://schemas.microsoft.com/office/drawing/2014/main" id="{7478E6E6-D4F8-2586-B330-DA569CC8B0F2}"/>
              </a:ext>
            </a:extLst>
          </p:cNvPr>
          <p:cNvSpPr>
            <a:spLocks noGrp="1"/>
          </p:cNvSpPr>
          <p:nvPr>
            <p:ph idx="1"/>
          </p:nvPr>
        </p:nvSpPr>
        <p:spPr>
          <a:xfrm>
            <a:off x="1210235" y="1737797"/>
            <a:ext cx="9870142" cy="3354156"/>
          </a:xfrm>
        </p:spPr>
        <p:txBody>
          <a:bodyPr/>
          <a:lstStyle/>
          <a:p>
            <a:pPr marL="0" indent="0">
              <a:buNone/>
            </a:pPr>
            <a:endParaRPr lang="en-US" dirty="0"/>
          </a:p>
          <a:p>
            <a:pPr marL="0" indent="0">
              <a:buNone/>
            </a:pPr>
            <a:r>
              <a:rPr lang="en-US" dirty="0"/>
              <a:t>We anticipate at least one more study group call before holding the next work group meeting.</a:t>
            </a:r>
          </a:p>
          <a:p>
            <a:pPr marL="0" indent="0">
              <a:buNone/>
            </a:pPr>
            <a:r>
              <a:rPr lang="en-US" dirty="0"/>
              <a:t>MTC staff also has invited knowledgeable industry and state staff to share relevant information outside of the study group. All relevant information will be reported to the work group.   </a:t>
            </a:r>
          </a:p>
        </p:txBody>
      </p:sp>
      <p:sp>
        <p:nvSpPr>
          <p:cNvPr id="4" name="Slide Number Placeholder 3">
            <a:extLst>
              <a:ext uri="{FF2B5EF4-FFF2-40B4-BE49-F238E27FC236}">
                <a16:creationId xmlns:a16="http://schemas.microsoft.com/office/drawing/2014/main" id="{7869B4BD-451C-65C4-65B9-BA7BD6257539}"/>
              </a:ext>
            </a:extLst>
          </p:cNvPr>
          <p:cNvSpPr>
            <a:spLocks noGrp="1"/>
          </p:cNvSpPr>
          <p:nvPr>
            <p:ph type="sldNum" sz="quarter" idx="12"/>
          </p:nvPr>
        </p:nvSpPr>
        <p:spPr/>
        <p:txBody>
          <a:bodyPr/>
          <a:lstStyle/>
          <a:p>
            <a:fld id="{596BA77D-E0F3-4B80-A65E-88527CDE7779}" type="slidenum">
              <a:rPr lang="en-US" smtClean="0"/>
              <a:t>19</a:t>
            </a:fld>
            <a:endParaRPr lang="en-US"/>
          </a:p>
        </p:txBody>
      </p:sp>
    </p:spTree>
    <p:extLst>
      <p:ext uri="{BB962C8B-B14F-4D97-AF65-F5344CB8AC3E}">
        <p14:creationId xmlns:p14="http://schemas.microsoft.com/office/powerpoint/2010/main" val="132263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a:xfrm>
            <a:off x="1115568" y="548640"/>
            <a:ext cx="10168128" cy="1179576"/>
          </a:xfrm>
        </p:spPr>
        <p:txBody>
          <a:bodyPr>
            <a:normAutofit/>
          </a:bodyPr>
          <a:lstStyle/>
          <a:p>
            <a:r>
              <a:rPr lang="en-US" sz="4000" b="1">
                <a:latin typeface="+mn-lt"/>
              </a:rPr>
              <a:t>Description of Project</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a:xfrm>
            <a:off x="1115568" y="2481943"/>
            <a:ext cx="10168128" cy="3695020"/>
          </a:xfrm>
        </p:spPr>
        <p:txBody>
          <a:bodyPr>
            <a:normAutofit/>
          </a:bodyPr>
          <a:lstStyle/>
          <a:p>
            <a:pPr>
              <a:spcBef>
                <a:spcPts val="3600"/>
              </a:spcBef>
              <a:spcAft>
                <a:spcPts val="1800"/>
              </a:spcAft>
            </a:pPr>
            <a:r>
              <a:rPr lang="en-US" sz="2200" b="0" dirty="0"/>
              <a:t>August 2, 2022 </a:t>
            </a:r>
            <a:r>
              <a:rPr lang="en-US" sz="2200" dirty="0"/>
              <a:t>– </a:t>
            </a:r>
            <a:r>
              <a:rPr lang="en-US" sz="2200" b="0" dirty="0"/>
              <a:t>the Uniformity Committee agreed to undertake a project and form a work group to review </a:t>
            </a:r>
            <a:r>
              <a:rPr lang="en-US" sz="2200" dirty="0"/>
              <a:t>the MTC’s</a:t>
            </a:r>
            <a:r>
              <a:rPr lang="en-US" sz="2200" b="0" dirty="0"/>
              <a:t> model receipts sourcing regulations, including the MTC’s special industry regulations and its market-based sourcing (“Section 17”) regulations. </a:t>
            </a:r>
          </a:p>
          <a:p>
            <a:pPr>
              <a:spcBef>
                <a:spcPts val="3600"/>
              </a:spcBef>
            </a:pPr>
            <a:r>
              <a:rPr lang="en-US" sz="2200" dirty="0"/>
              <a:t>The</a:t>
            </a:r>
            <a:r>
              <a:rPr lang="en-US" sz="2200" b="0" dirty="0"/>
              <a:t>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a:xfrm>
            <a:off x="8540496" y="6356350"/>
            <a:ext cx="2743200" cy="365125"/>
          </a:xfrm>
        </p:spPr>
        <p:txBody>
          <a:bodyPr>
            <a:normAutofit/>
          </a:bodyPr>
          <a:lstStyle/>
          <a:p>
            <a:pPr>
              <a:spcAft>
                <a:spcPts val="600"/>
              </a:spcAft>
            </a:pPr>
            <a:fld id="{596BA77D-E0F3-4B80-A65E-88527CDE7779}"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pic>
        <p:nvPicPr>
          <p:cNvPr id="2" name="Picture 1">
            <a:extLst>
              <a:ext uri="{FF2B5EF4-FFF2-40B4-BE49-F238E27FC236}">
                <a16:creationId xmlns:a16="http://schemas.microsoft.com/office/drawing/2014/main" id="{7C6193A4-C0AE-8DEB-6C62-4A2B0AB62854}"/>
              </a:ext>
            </a:extLst>
          </p:cNvPr>
          <p:cNvPicPr>
            <a:picLocks noChangeAspect="1"/>
          </p:cNvPicPr>
          <p:nvPr/>
        </p:nvPicPr>
        <p:blipFill>
          <a:blip r:embed="rId2">
            <a:extLst>
              <a:ext uri="{BEBA8EAE-BF5A-486C-A8C5-ECC9F3942E4B}">
                <a14:imgProps xmlns:a14="http://schemas.microsoft.com/office/drawing/2010/main">
                  <a14:imgLayer r:embed="rId3">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26155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C9F4-3626-7165-FFE7-335D556B0A3E}"/>
              </a:ext>
            </a:extLst>
          </p:cNvPr>
          <p:cNvSpPr>
            <a:spLocks noGrp="1"/>
          </p:cNvSpPr>
          <p:nvPr>
            <p:ph type="title"/>
          </p:nvPr>
        </p:nvSpPr>
        <p:spPr>
          <a:xfrm>
            <a:off x="1058252" y="627565"/>
            <a:ext cx="8196190" cy="1033770"/>
          </a:xfrm>
        </p:spPr>
        <p:txBody>
          <a:bodyPr vert="horz" lIns="91440" tIns="45720" rIns="91440" bIns="45720" rtlCol="0" anchor="ctr">
            <a:noAutofit/>
          </a:bodyPr>
          <a:lstStyle/>
          <a:p>
            <a:pPr algn="l"/>
            <a:r>
              <a:rPr lang="en-US" b="1" kern="1200" dirty="0">
                <a:solidFill>
                  <a:srgbClr val="7F1D13"/>
                </a:solidFill>
                <a:latin typeface="+mn-lt"/>
                <a:ea typeface="+mj-ea"/>
                <a:cs typeface="+mj-cs"/>
              </a:rPr>
              <a:t>Invitation to tax administrators, taxpayers and </a:t>
            </a:r>
            <a:r>
              <a:rPr lang="en-US" dirty="0">
                <a:latin typeface="+mn-lt"/>
              </a:rPr>
              <a:t>Industry</a:t>
            </a:r>
            <a:r>
              <a:rPr lang="en-US" b="1" kern="1200" dirty="0">
                <a:solidFill>
                  <a:srgbClr val="7F1D13"/>
                </a:solidFill>
                <a:latin typeface="+mn-lt"/>
                <a:ea typeface="+mj-ea"/>
                <a:cs typeface="+mj-cs"/>
              </a:rPr>
              <a:t> representatives:</a:t>
            </a:r>
          </a:p>
        </p:txBody>
      </p:sp>
      <p:sp>
        <p:nvSpPr>
          <p:cNvPr id="4" name="Content Placeholder 3">
            <a:extLst>
              <a:ext uri="{FF2B5EF4-FFF2-40B4-BE49-F238E27FC236}">
                <a16:creationId xmlns:a16="http://schemas.microsoft.com/office/drawing/2014/main" id="{C7287255-23C9-687F-5446-9D621412AADA}"/>
              </a:ext>
            </a:extLst>
          </p:cNvPr>
          <p:cNvSpPr>
            <a:spLocks noGrp="1"/>
          </p:cNvSpPr>
          <p:nvPr>
            <p:ph sz="quarter" idx="13"/>
          </p:nvPr>
        </p:nvSpPr>
        <p:spPr>
          <a:xfrm>
            <a:off x="1058252" y="2007698"/>
            <a:ext cx="7778971" cy="4367130"/>
          </a:xfrm>
        </p:spPr>
        <p:txBody>
          <a:bodyPr vert="horz" lIns="91440" tIns="45720" rIns="91440" bIns="45720" rtlCol="0" anchor="ctr">
            <a:normAutofit/>
          </a:bodyPr>
          <a:lstStyle/>
          <a:p>
            <a:pPr algn="l"/>
            <a:r>
              <a:rPr lang="en-US" sz="2400" dirty="0">
                <a:solidFill>
                  <a:schemeClr val="tx1"/>
                </a:solidFill>
                <a:highlight>
                  <a:srgbClr val="FFFF00"/>
                </a:highlight>
              </a:rPr>
              <a:t>Your input is invaluable to ensure a thorough review of the issues.  Please consider attending future work group meetings and providing your thoughts on the matters reviewed.</a:t>
            </a:r>
          </a:p>
          <a:p>
            <a:pPr algn="l"/>
            <a:r>
              <a:rPr lang="en-US" sz="2400" dirty="0">
                <a:solidFill>
                  <a:schemeClr val="tx1"/>
                </a:solidFill>
              </a:rPr>
              <a:t>Improve taxpayer guidance by suggesting topics for consideration by the model regs review work group . . . at this meeting, and/or at work group meetings, and/or reach out to:</a:t>
            </a:r>
          </a:p>
          <a:p>
            <a:pPr marL="228600" lvl="1"/>
            <a:endParaRPr lang="en-US" dirty="0">
              <a:solidFill>
                <a:schemeClr val="tx1"/>
              </a:solidFill>
            </a:endParaRPr>
          </a:p>
          <a:p>
            <a:pPr marL="228600" lvl="1"/>
            <a:r>
              <a:rPr lang="en-US" dirty="0">
                <a:solidFill>
                  <a:schemeClr val="tx1"/>
                </a:solidFill>
              </a:rPr>
              <a:t>Brian Hamer, MTC Counsel, at </a:t>
            </a:r>
            <a:r>
              <a:rPr lang="en-US" dirty="0">
                <a:solidFill>
                  <a:schemeClr val="tx1"/>
                </a:solidFill>
                <a:hlinkClick r:id="rId2"/>
              </a:rPr>
              <a:t>bhamer@mtc.gov</a:t>
            </a:r>
            <a:endParaRPr lang="en-US" dirty="0">
              <a:solidFill>
                <a:schemeClr val="tx1"/>
              </a:solidFill>
            </a:endParaRPr>
          </a:p>
          <a:p>
            <a:pPr marL="228600" lvl="1"/>
            <a:r>
              <a:rPr lang="en-US" dirty="0">
                <a:solidFill>
                  <a:schemeClr val="tx1"/>
                </a:solidFill>
              </a:rPr>
              <a:t>Helen Hecht, MTC Uniformity Counsel, at </a:t>
            </a:r>
            <a:r>
              <a:rPr lang="en-US" dirty="0">
                <a:solidFill>
                  <a:schemeClr val="tx1"/>
                </a:solidFill>
                <a:hlinkClick r:id="rId3"/>
              </a:rPr>
              <a:t>hhecht@mtc.gov</a:t>
            </a:r>
            <a:endParaRPr lang="en-US" dirty="0">
              <a:solidFill>
                <a:schemeClr val="tx1"/>
              </a:solidFill>
            </a:endParaRPr>
          </a:p>
          <a:p>
            <a:pPr marL="0" algn="l"/>
            <a:endParaRPr lang="en-US" sz="2200" dirty="0">
              <a:solidFill>
                <a:schemeClr val="tx1"/>
              </a:solidFill>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9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293896-CB98-FD3A-7E1A-2D4ED1F713E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254442" y="3056494"/>
            <a:ext cx="1462088" cy="745012"/>
          </a:xfrm>
          <a:prstGeom prst="rect">
            <a:avLst/>
          </a:prstGeom>
          <a:noFill/>
        </p:spPr>
      </p:pic>
      <p:sp>
        <p:nvSpPr>
          <p:cNvPr id="3" name="Slide Number Placeholder 2">
            <a:extLst>
              <a:ext uri="{FF2B5EF4-FFF2-40B4-BE49-F238E27FC236}">
                <a16:creationId xmlns:a16="http://schemas.microsoft.com/office/drawing/2014/main" id="{90BF9F64-727A-6D2E-69C5-09CF044DF712}"/>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596BA77D-E0F3-4B80-A65E-88527CDE7779}" type="slidenum">
              <a:rPr lang="en-US">
                <a:solidFill>
                  <a:srgbClr val="FFFFFF"/>
                </a:solidFill>
              </a:rPr>
              <a:pPr defTabSz="914400">
                <a:spcAft>
                  <a:spcPts val="600"/>
                </a:spcAft>
              </a:pPr>
              <a:t>20</a:t>
            </a:fld>
            <a:endParaRPr lang="en-US">
              <a:solidFill>
                <a:srgbClr val="FFFFFF"/>
              </a:solidFill>
            </a:endParaRPr>
          </a:p>
        </p:txBody>
      </p:sp>
    </p:spTree>
    <p:extLst>
      <p:ext uri="{BB962C8B-B14F-4D97-AF65-F5344CB8AC3E}">
        <p14:creationId xmlns:p14="http://schemas.microsoft.com/office/powerpoint/2010/main" val="3432101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28D7-9A11-B826-5806-1C18CD1FEC75}"/>
              </a:ext>
            </a:extLst>
          </p:cNvPr>
          <p:cNvSpPr>
            <a:spLocks noGrp="1"/>
          </p:cNvSpPr>
          <p:nvPr>
            <p:ph type="title"/>
          </p:nvPr>
        </p:nvSpPr>
        <p:spPr/>
        <p:txBody>
          <a:bodyPr>
            <a:normAutofit fontScale="90000"/>
          </a:bodyPr>
          <a:lstStyle/>
          <a:p>
            <a:r>
              <a:rPr lang="en-US" dirty="0"/>
              <a:t>Consider becoming a regular work group participant</a:t>
            </a:r>
          </a:p>
        </p:txBody>
      </p:sp>
      <p:sp>
        <p:nvSpPr>
          <p:cNvPr id="3" name="Content Placeholder 2">
            <a:extLst>
              <a:ext uri="{FF2B5EF4-FFF2-40B4-BE49-F238E27FC236}">
                <a16:creationId xmlns:a16="http://schemas.microsoft.com/office/drawing/2014/main" id="{67FD962C-4D2E-CC92-FE42-65F4AAE39D80}"/>
              </a:ext>
            </a:extLst>
          </p:cNvPr>
          <p:cNvSpPr>
            <a:spLocks noGrp="1"/>
          </p:cNvSpPr>
          <p:nvPr>
            <p:ph idx="1"/>
          </p:nvPr>
        </p:nvSpPr>
        <p:spPr>
          <a:xfrm>
            <a:off x="1380226" y="1470582"/>
            <a:ext cx="9506310" cy="4618553"/>
          </a:xfrm>
        </p:spPr>
        <p:txBody>
          <a:bodyPr>
            <a:normAutofit/>
          </a:bodyPr>
          <a:lstStyle/>
          <a:p>
            <a:r>
              <a:rPr lang="en-US" dirty="0"/>
              <a:t>Anyone can give input to the work group.</a:t>
            </a:r>
          </a:p>
          <a:p>
            <a:r>
              <a:rPr lang="en-US" dirty="0"/>
              <a:t>12 states have regular work group participants who agree to follow the project and: </a:t>
            </a:r>
          </a:p>
          <a:p>
            <a:pPr lvl="1"/>
            <a:r>
              <a:rPr lang="en-US" dirty="0"/>
              <a:t>Review information on the issues discussed;</a:t>
            </a:r>
          </a:p>
          <a:p>
            <a:pPr lvl="1"/>
            <a:r>
              <a:rPr lang="en-US" dirty="0"/>
              <a:t>Provide state information and their own experience and opinions; </a:t>
            </a:r>
          </a:p>
          <a:p>
            <a:pPr lvl="1"/>
            <a:r>
              <a:rPr lang="en-US" dirty="0"/>
              <a:t>Participate in any deliberations and decisions on recommendations to the uniformity committee including voting on issues. </a:t>
            </a:r>
          </a:p>
          <a:p>
            <a:r>
              <a:rPr lang="en-US" dirty="0"/>
              <a:t>Giving input or participating in work group decisions does not mean that you are expressing your state’s official position on an issue.</a:t>
            </a:r>
          </a:p>
        </p:txBody>
      </p:sp>
      <p:sp>
        <p:nvSpPr>
          <p:cNvPr id="4" name="Slide Number Placeholder 3">
            <a:extLst>
              <a:ext uri="{FF2B5EF4-FFF2-40B4-BE49-F238E27FC236}">
                <a16:creationId xmlns:a16="http://schemas.microsoft.com/office/drawing/2014/main" id="{9783C387-D6D0-2352-731B-81AB8FDBB0FC}"/>
              </a:ext>
            </a:extLst>
          </p:cNvPr>
          <p:cNvSpPr>
            <a:spLocks noGrp="1"/>
          </p:cNvSpPr>
          <p:nvPr>
            <p:ph type="sldNum" sz="quarter" idx="12"/>
          </p:nvPr>
        </p:nvSpPr>
        <p:spPr/>
        <p:txBody>
          <a:bodyPr/>
          <a:lstStyle/>
          <a:p>
            <a:fld id="{596BA77D-E0F3-4B80-A65E-88527CDE7779}" type="slidenum">
              <a:rPr lang="en-US" smtClean="0"/>
              <a:t>21</a:t>
            </a:fld>
            <a:endParaRPr lang="en-US"/>
          </a:p>
        </p:txBody>
      </p:sp>
    </p:spTree>
    <p:extLst>
      <p:ext uri="{BB962C8B-B14F-4D97-AF65-F5344CB8AC3E}">
        <p14:creationId xmlns:p14="http://schemas.microsoft.com/office/powerpoint/2010/main" val="54719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39079-9B2C-45DF-9D71-E3216712E57F}"/>
              </a:ext>
            </a:extLst>
          </p:cNvPr>
          <p:cNvSpPr>
            <a:spLocks noGrp="1"/>
          </p:cNvSpPr>
          <p:nvPr>
            <p:ph type="title"/>
          </p:nvPr>
        </p:nvSpPr>
        <p:spPr>
          <a:xfrm>
            <a:off x="1156851" y="355600"/>
            <a:ext cx="9888496" cy="1182293"/>
          </a:xfrm>
        </p:spPr>
        <p:txBody>
          <a:bodyPr anchor="t">
            <a:normAutofit/>
          </a:bodyPr>
          <a:lstStyle/>
          <a:p>
            <a:pPr algn="l"/>
            <a:r>
              <a:rPr lang="en-US" sz="3600" b="1" dirty="0">
                <a:solidFill>
                  <a:schemeClr val="bg1"/>
                </a:solidFill>
                <a:latin typeface="+mn-lt"/>
              </a:rPr>
              <a:t>Initial Topics for Consideration by the Work </a:t>
            </a:r>
            <a:r>
              <a:rPr lang="en-US" sz="3600" dirty="0">
                <a:solidFill>
                  <a:schemeClr val="bg1"/>
                </a:solidFill>
              </a:rPr>
              <a:t>G</a:t>
            </a:r>
            <a:r>
              <a:rPr lang="en-US" sz="3600" b="1" dirty="0">
                <a:solidFill>
                  <a:schemeClr val="bg1"/>
                </a:solidFill>
                <a:latin typeface="+mn-lt"/>
              </a:rPr>
              <a:t>roup</a:t>
            </a:r>
          </a:p>
        </p:txBody>
      </p:sp>
      <p:sp>
        <p:nvSpPr>
          <p:cNvPr id="15" name="Rectangle 1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AFD2E79-10DC-40CE-A4A2-A291EEFFEE0B}"/>
              </a:ext>
            </a:extLst>
          </p:cNvPr>
          <p:cNvSpPr>
            <a:spLocks noGrp="1"/>
          </p:cNvSpPr>
          <p:nvPr>
            <p:ph type="sldNum" sz="quarter" idx="12"/>
          </p:nvPr>
        </p:nvSpPr>
        <p:spPr>
          <a:xfrm>
            <a:off x="10000606" y="6403878"/>
            <a:ext cx="672957" cy="258170"/>
          </a:xfrm>
        </p:spPr>
        <p:txBody>
          <a:bodyPr anchor="ctr">
            <a:normAutofit fontScale="92500" lnSpcReduction="20000"/>
          </a:bodyPr>
          <a:lstStyle/>
          <a:p>
            <a:pPr algn="ctr">
              <a:spcAft>
                <a:spcPts val="600"/>
              </a:spcAft>
            </a:pPr>
            <a:fld id="{596BA77D-E0F3-4B80-A65E-88527CDE7779}" type="slidenum">
              <a:rPr lang="en-US" sz="1400" smtClean="0">
                <a:solidFill>
                  <a:schemeClr val="tx1"/>
                </a:solidFill>
              </a:rPr>
              <a:pPr algn="ctr">
                <a:spcAft>
                  <a:spcPts val="600"/>
                </a:spcAft>
              </a:pPr>
              <a:t>3</a:t>
            </a:fld>
            <a:endParaRPr lang="en-US" sz="1400" dirty="0">
              <a:solidFill>
                <a:schemeClr val="tx1"/>
              </a:solidFill>
            </a:endParaRPr>
          </a:p>
        </p:txBody>
      </p:sp>
      <p:sp>
        <p:nvSpPr>
          <p:cNvPr id="4" name="Content Placeholder 3">
            <a:extLst>
              <a:ext uri="{FF2B5EF4-FFF2-40B4-BE49-F238E27FC236}">
                <a16:creationId xmlns:a16="http://schemas.microsoft.com/office/drawing/2014/main" id="{3111B032-82CA-4BB8-9EFC-243B670E0BD2}"/>
              </a:ext>
            </a:extLst>
          </p:cNvPr>
          <p:cNvSpPr>
            <a:spLocks noGrp="1"/>
          </p:cNvSpPr>
          <p:nvPr>
            <p:ph idx="1"/>
          </p:nvPr>
        </p:nvSpPr>
        <p:spPr>
          <a:xfrm>
            <a:off x="1155548" y="2293511"/>
            <a:ext cx="9880893" cy="3959619"/>
          </a:xfrm>
        </p:spPr>
        <p:txBody>
          <a:bodyPr>
            <a:normAutofit/>
          </a:bodyPr>
          <a:lstStyle/>
          <a:p>
            <a:pPr marL="0" indent="0">
              <a:spcBef>
                <a:spcPts val="1200"/>
              </a:spcBef>
              <a:buNone/>
            </a:pPr>
            <a:r>
              <a:rPr lang="en-US" sz="2400" b="0" dirty="0"/>
              <a:t>1</a:t>
            </a:r>
            <a:r>
              <a:rPr lang="en-US" sz="2600" b="0" dirty="0"/>
              <a:t>.  Sourcing of receipts of trucking companies/package delivery </a:t>
            </a:r>
            <a:r>
              <a:rPr lang="en-US" sz="2600" dirty="0"/>
              <a:t>companies</a:t>
            </a:r>
          </a:p>
          <a:p>
            <a:pPr marL="0" indent="0">
              <a:spcBef>
                <a:spcPts val="1200"/>
              </a:spcBef>
              <a:buNone/>
            </a:pPr>
            <a:endParaRPr lang="en-US" sz="2600" dirty="0"/>
          </a:p>
          <a:p>
            <a:pPr marL="0" indent="0">
              <a:spcBef>
                <a:spcPts val="1200"/>
              </a:spcBef>
              <a:buNone/>
            </a:pPr>
            <a:r>
              <a:rPr lang="en-US" sz="2600" dirty="0"/>
              <a:t>2.  Sourcing of receipts of airlines from –</a:t>
            </a:r>
          </a:p>
          <a:p>
            <a:pPr lvl="1">
              <a:spcBef>
                <a:spcPts val="1200"/>
              </a:spcBef>
            </a:pPr>
            <a:r>
              <a:rPr lang="en-US" sz="2600" dirty="0"/>
              <a:t>Selling tickets for travel on unrelated airlines pursuant to code sharing arrangements and capacity purchase agreements</a:t>
            </a:r>
          </a:p>
          <a:p>
            <a:pPr lvl="1">
              <a:spcBef>
                <a:spcPts val="1200"/>
              </a:spcBef>
            </a:pPr>
            <a:r>
              <a:rPr lang="en-US" sz="2600" dirty="0"/>
              <a:t>Ancillary activities such as transporting a passenger’s baggage and selling food</a:t>
            </a:r>
          </a:p>
          <a:p>
            <a:pPr lvl="1">
              <a:spcBef>
                <a:spcPts val="1200"/>
              </a:spcBef>
            </a:pPr>
            <a:r>
              <a:rPr lang="en-US" sz="2600" dirty="0"/>
              <a:t>Sale of airline points/miles to credit card banks and others</a:t>
            </a:r>
          </a:p>
        </p:txBody>
      </p:sp>
    </p:spTree>
    <p:extLst>
      <p:ext uri="{BB962C8B-B14F-4D97-AF65-F5344CB8AC3E}">
        <p14:creationId xmlns:p14="http://schemas.microsoft.com/office/powerpoint/2010/main" val="10777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DF6A-4F85-C258-E31C-D4C9AA0DFB66}"/>
              </a:ext>
            </a:extLst>
          </p:cNvPr>
          <p:cNvSpPr>
            <a:spLocks noGrp="1"/>
          </p:cNvSpPr>
          <p:nvPr>
            <p:ph type="title"/>
          </p:nvPr>
        </p:nvSpPr>
        <p:spPr>
          <a:xfrm>
            <a:off x="543464" y="365126"/>
            <a:ext cx="11648536" cy="1105456"/>
          </a:xfrm>
        </p:spPr>
        <p:txBody>
          <a:bodyPr>
            <a:noAutofit/>
          </a:bodyPr>
          <a:lstStyle/>
          <a:p>
            <a:pPr algn="l"/>
            <a:r>
              <a:rPr lang="en-US" sz="3400" dirty="0"/>
              <a:t>Whether to Revise the MTC Model Special Rule</a:t>
            </a:r>
            <a:br>
              <a:rPr lang="en-US" sz="3400" dirty="0"/>
            </a:br>
            <a:r>
              <a:rPr lang="en-US" sz="3400" dirty="0"/>
              <a:t> for Trucking Companies –</a:t>
            </a:r>
          </a:p>
        </p:txBody>
      </p:sp>
      <p:sp>
        <p:nvSpPr>
          <p:cNvPr id="3" name="Content Placeholder 2">
            <a:extLst>
              <a:ext uri="{FF2B5EF4-FFF2-40B4-BE49-F238E27FC236}">
                <a16:creationId xmlns:a16="http://schemas.microsoft.com/office/drawing/2014/main" id="{F64B8774-4FCC-5525-B0F9-B5993FAB9754}"/>
              </a:ext>
            </a:extLst>
          </p:cNvPr>
          <p:cNvSpPr>
            <a:spLocks noGrp="1"/>
          </p:cNvSpPr>
          <p:nvPr>
            <p:ph idx="1"/>
          </p:nvPr>
        </p:nvSpPr>
        <p:spPr>
          <a:xfrm>
            <a:off x="1388853" y="1690777"/>
            <a:ext cx="9333782" cy="4546121"/>
          </a:xfrm>
        </p:spPr>
        <p:txBody>
          <a:bodyPr>
            <a:normAutofit lnSpcReduction="10000"/>
          </a:bodyPr>
          <a:lstStyle/>
          <a:p>
            <a:pPr>
              <a:lnSpc>
                <a:spcPct val="100000"/>
              </a:lnSpc>
              <a:spcBef>
                <a:spcPts val="2400"/>
              </a:spcBef>
            </a:pPr>
            <a:r>
              <a:rPr lang="en-US" sz="2600" dirty="0"/>
              <a:t>The work group has focused on whether to revise the MTC’s special rule for trucking companies in the wake of the MTC’s adoption of market sourcing. </a:t>
            </a:r>
          </a:p>
          <a:p>
            <a:pPr>
              <a:lnSpc>
                <a:spcPct val="100000"/>
              </a:lnSpc>
              <a:spcBef>
                <a:spcPts val="2400"/>
              </a:spcBef>
            </a:pPr>
            <a:r>
              <a:rPr lang="en-US" sz="2600" dirty="0"/>
              <a:t>The trucking company ruled, revised most recently in 1989, applies a mileage approach to the sourcing of receipts of trucking companies. </a:t>
            </a:r>
          </a:p>
          <a:p>
            <a:pPr>
              <a:lnSpc>
                <a:spcPct val="100000"/>
              </a:lnSpc>
              <a:spcBef>
                <a:spcPts val="2400"/>
              </a:spcBef>
            </a:pPr>
            <a:r>
              <a:rPr lang="en-US" sz="2600" dirty="0"/>
              <a:t>The rule defines "trucking company“ as “a motor common carrier, a motor contract carrier, or an express carrier which primarily transports tangible personal property of others by motor vehicle for compensation. . . .”</a:t>
            </a:r>
          </a:p>
          <a:p>
            <a:pPr marL="0" indent="0">
              <a:buNone/>
            </a:pPr>
            <a:endParaRPr lang="en-US" dirty="0"/>
          </a:p>
        </p:txBody>
      </p:sp>
      <p:sp>
        <p:nvSpPr>
          <p:cNvPr id="4" name="Slide Number Placeholder 3">
            <a:extLst>
              <a:ext uri="{FF2B5EF4-FFF2-40B4-BE49-F238E27FC236}">
                <a16:creationId xmlns:a16="http://schemas.microsoft.com/office/drawing/2014/main" id="{95219D7E-8CD4-21E7-E29D-3AE78DBFF753}"/>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29112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DA08-E022-AE2E-FAEA-24B0333A39F0}"/>
              </a:ext>
            </a:extLst>
          </p:cNvPr>
          <p:cNvSpPr>
            <a:spLocks noGrp="1"/>
          </p:cNvSpPr>
          <p:nvPr>
            <p:ph type="title"/>
          </p:nvPr>
        </p:nvSpPr>
        <p:spPr>
          <a:xfrm>
            <a:off x="636104" y="365126"/>
            <a:ext cx="10526477" cy="920210"/>
          </a:xfrm>
        </p:spPr>
        <p:txBody>
          <a:bodyPr>
            <a:normAutofit/>
          </a:bodyPr>
          <a:lstStyle/>
          <a:p>
            <a:pPr algn="l"/>
            <a:r>
              <a:rPr lang="en-US" sz="3600" dirty="0"/>
              <a:t>Why Review the Trucking Rule?</a:t>
            </a:r>
          </a:p>
        </p:txBody>
      </p:sp>
      <p:sp>
        <p:nvSpPr>
          <p:cNvPr id="3" name="Content Placeholder 2">
            <a:extLst>
              <a:ext uri="{FF2B5EF4-FFF2-40B4-BE49-F238E27FC236}">
                <a16:creationId xmlns:a16="http://schemas.microsoft.com/office/drawing/2014/main" id="{08C0E46E-2658-584B-FDB3-FDE9C29DB3AF}"/>
              </a:ext>
            </a:extLst>
          </p:cNvPr>
          <p:cNvSpPr>
            <a:spLocks noGrp="1"/>
          </p:cNvSpPr>
          <p:nvPr>
            <p:ph idx="1"/>
          </p:nvPr>
        </p:nvSpPr>
        <p:spPr>
          <a:xfrm>
            <a:off x="1259456" y="1285336"/>
            <a:ext cx="10094343" cy="4954099"/>
          </a:xfrm>
        </p:spPr>
        <p:txBody>
          <a:bodyPr>
            <a:normAutofit fontScale="92500" lnSpcReduction="20000"/>
          </a:bodyPr>
          <a:lstStyle/>
          <a:p>
            <a:pPr marL="0" indent="0">
              <a:lnSpc>
                <a:spcPct val="120000"/>
              </a:lnSpc>
              <a:spcBef>
                <a:spcPts val="1200"/>
              </a:spcBef>
              <a:buNone/>
            </a:pPr>
            <a:r>
              <a:rPr lang="en-US" sz="2500" dirty="0"/>
              <a:t>At least three factors motivated this review:</a:t>
            </a:r>
          </a:p>
          <a:p>
            <a:pPr>
              <a:lnSpc>
                <a:spcPct val="120000"/>
              </a:lnSpc>
              <a:spcBef>
                <a:spcPts val="1200"/>
              </a:spcBef>
            </a:pPr>
            <a:r>
              <a:rPr lang="en-US" sz="2500" dirty="0"/>
              <a:t>The trucking company rule preceded adoption of the MTC’s new Section 17 sourcing rules which apply market-based sourcing principles, raising the question of whether the trucking rule comports with the MTC’s current approach to sourcing receipts.</a:t>
            </a:r>
          </a:p>
          <a:p>
            <a:pPr>
              <a:lnSpc>
                <a:spcPct val="120000"/>
              </a:lnSpc>
              <a:spcBef>
                <a:spcPts val="1200"/>
              </a:spcBef>
            </a:pPr>
            <a:r>
              <a:rPr lang="en-US" sz="2500" dirty="0"/>
              <a:t>Two published decisions have held that applying the mileage approach to UPS resulted in distortion:  </a:t>
            </a:r>
          </a:p>
          <a:p>
            <a:pPr lvl="1">
              <a:lnSpc>
                <a:spcPct val="120000"/>
              </a:lnSpc>
              <a:spcBef>
                <a:spcPts val="1200"/>
              </a:spcBef>
            </a:pPr>
            <a:r>
              <a:rPr lang="en-US" sz="1800" i="1" dirty="0"/>
              <a:t>Montana Dep’t of Revenue v. United Parcel Service, Inc., </a:t>
            </a:r>
            <a:r>
              <a:rPr lang="en-US" sz="1800" dirty="0"/>
              <a:t>830 P.2d 1259 (1992)</a:t>
            </a:r>
          </a:p>
          <a:p>
            <a:pPr lvl="1">
              <a:lnSpc>
                <a:spcPct val="120000"/>
              </a:lnSpc>
              <a:spcBef>
                <a:spcPts val="1200"/>
              </a:spcBef>
            </a:pPr>
            <a:r>
              <a:rPr lang="en-US" sz="1800" dirty="0"/>
              <a:t>New Mexico Public Dec. No. 19-27 (</a:t>
            </a:r>
            <a:r>
              <a:rPr lang="en-US" sz="1800" i="1" dirty="0"/>
              <a:t>In the Matter of the Protest of United Parcel Service Inc.</a:t>
            </a:r>
            <a:r>
              <a:rPr lang="en-US" sz="1800" dirty="0"/>
              <a:t>), </a:t>
            </a:r>
            <a:r>
              <a:rPr lang="en-US" sz="1800" i="1" dirty="0"/>
              <a:t>affirmed</a:t>
            </a:r>
            <a:r>
              <a:rPr lang="en-US" sz="1800" dirty="0"/>
              <a:t>, N.M. Ct. of Appeals, </a:t>
            </a:r>
            <a:r>
              <a:rPr lang="es-ES" sz="1800" dirty="0"/>
              <a:t>No. A-1-CA-385855 </a:t>
            </a:r>
            <a:endParaRPr lang="en-US" sz="1600" dirty="0"/>
          </a:p>
          <a:p>
            <a:pPr>
              <a:lnSpc>
                <a:spcPct val="120000"/>
              </a:lnSpc>
              <a:spcBef>
                <a:spcPts val="1200"/>
              </a:spcBef>
            </a:pPr>
            <a:r>
              <a:rPr lang="en-US" sz="2500" dirty="0"/>
              <a:t>Not all companies that provide trucking services are subject to the same sourcing methodology.  </a:t>
            </a:r>
          </a:p>
        </p:txBody>
      </p:sp>
      <p:sp>
        <p:nvSpPr>
          <p:cNvPr id="4" name="Slide Number Placeholder 3">
            <a:extLst>
              <a:ext uri="{FF2B5EF4-FFF2-40B4-BE49-F238E27FC236}">
                <a16:creationId xmlns:a16="http://schemas.microsoft.com/office/drawing/2014/main" id="{6D5F86AB-0911-D58B-22E0-26C72458D3FC}"/>
              </a:ext>
            </a:extLst>
          </p:cNvPr>
          <p:cNvSpPr>
            <a:spLocks noGrp="1"/>
          </p:cNvSpPr>
          <p:nvPr>
            <p:ph type="sldNum" sz="quarter" idx="12"/>
          </p:nvPr>
        </p:nvSpPr>
        <p:spPr/>
        <p:txBody>
          <a:bodyPr/>
          <a:lstStyle/>
          <a:p>
            <a:fld id="{596BA77D-E0F3-4B80-A65E-88527CDE7779}" type="slidenum">
              <a:rPr lang="en-US" smtClean="0"/>
              <a:t>5</a:t>
            </a:fld>
            <a:endParaRPr lang="en-US"/>
          </a:p>
        </p:txBody>
      </p:sp>
    </p:spTree>
    <p:extLst>
      <p:ext uri="{BB962C8B-B14F-4D97-AF65-F5344CB8AC3E}">
        <p14:creationId xmlns:p14="http://schemas.microsoft.com/office/powerpoint/2010/main" val="24101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0250-EB69-AA07-5DF3-BB9111E7A3DF}"/>
              </a:ext>
            </a:extLst>
          </p:cNvPr>
          <p:cNvSpPr>
            <a:spLocks noGrp="1"/>
          </p:cNvSpPr>
          <p:nvPr>
            <p:ph type="title"/>
          </p:nvPr>
        </p:nvSpPr>
        <p:spPr>
          <a:xfrm>
            <a:off x="838200" y="365126"/>
            <a:ext cx="9849928" cy="825319"/>
          </a:xfrm>
        </p:spPr>
        <p:txBody>
          <a:bodyPr>
            <a:normAutofit/>
          </a:bodyPr>
          <a:lstStyle/>
          <a:p>
            <a:pPr algn="l"/>
            <a:r>
              <a:rPr lang="en-US" sz="4000" dirty="0"/>
              <a:t>Possible approaches -</a:t>
            </a:r>
          </a:p>
        </p:txBody>
      </p:sp>
      <p:sp>
        <p:nvSpPr>
          <p:cNvPr id="3" name="Content Placeholder 2">
            <a:extLst>
              <a:ext uri="{FF2B5EF4-FFF2-40B4-BE49-F238E27FC236}">
                <a16:creationId xmlns:a16="http://schemas.microsoft.com/office/drawing/2014/main" id="{66AC1188-941F-652C-C192-1591B2211AF0}"/>
              </a:ext>
            </a:extLst>
          </p:cNvPr>
          <p:cNvSpPr>
            <a:spLocks noGrp="1"/>
          </p:cNvSpPr>
          <p:nvPr>
            <p:ph idx="1"/>
          </p:nvPr>
        </p:nvSpPr>
        <p:spPr>
          <a:xfrm>
            <a:off x="1659836" y="1516482"/>
            <a:ext cx="8111694" cy="3611330"/>
          </a:xfrm>
        </p:spPr>
        <p:txBody>
          <a:bodyPr>
            <a:normAutofit/>
          </a:bodyPr>
          <a:lstStyle/>
          <a:p>
            <a:pPr marL="0" indent="0">
              <a:lnSpc>
                <a:spcPct val="100000"/>
              </a:lnSpc>
              <a:buNone/>
            </a:pPr>
            <a:r>
              <a:rPr lang="en-US" dirty="0"/>
              <a:t>The work group initially considered whether:</a:t>
            </a:r>
          </a:p>
          <a:p>
            <a:pPr marL="971550" lvl="1" indent="-514350">
              <a:lnSpc>
                <a:spcPct val="100000"/>
              </a:lnSpc>
              <a:buFont typeface="+mj-lt"/>
              <a:buAutoNum type="arabicParenR"/>
            </a:pPr>
            <a:r>
              <a:rPr lang="en-US" dirty="0"/>
              <a:t>to retain the </a:t>
            </a:r>
            <a:r>
              <a:rPr lang="en-US" dirty="0">
                <a:solidFill>
                  <a:srgbClr val="0070C0"/>
                </a:solidFill>
              </a:rPr>
              <a:t>mileage approach; </a:t>
            </a:r>
            <a:r>
              <a:rPr lang="en-US" dirty="0"/>
              <a:t>or </a:t>
            </a:r>
          </a:p>
          <a:p>
            <a:pPr marL="971550" lvl="1" indent="-514350">
              <a:lnSpc>
                <a:spcPct val="100000"/>
              </a:lnSpc>
              <a:buFont typeface="+mj-lt"/>
              <a:buAutoNum type="arabicParenR"/>
            </a:pPr>
            <a:r>
              <a:rPr lang="en-US" dirty="0"/>
              <a:t>to propose an approach that looks to the place of </a:t>
            </a:r>
            <a:r>
              <a:rPr lang="en-US" dirty="0">
                <a:solidFill>
                  <a:srgbClr val="0070C0"/>
                </a:solidFill>
              </a:rPr>
              <a:t>deliveries</a:t>
            </a:r>
            <a:r>
              <a:rPr lang="en-US" dirty="0"/>
              <a:t>.  </a:t>
            </a:r>
          </a:p>
          <a:p>
            <a:pPr marL="0" indent="0">
              <a:lnSpc>
                <a:spcPct val="100000"/>
              </a:lnSpc>
              <a:buNone/>
            </a:pPr>
            <a:r>
              <a:rPr lang="en-US" dirty="0"/>
              <a:t>The work group discussed the pros and cons of each approach.</a:t>
            </a:r>
          </a:p>
        </p:txBody>
      </p:sp>
      <p:sp>
        <p:nvSpPr>
          <p:cNvPr id="4" name="Slide Number Placeholder 3">
            <a:extLst>
              <a:ext uri="{FF2B5EF4-FFF2-40B4-BE49-F238E27FC236}">
                <a16:creationId xmlns:a16="http://schemas.microsoft.com/office/drawing/2014/main" id="{6AF07854-EF94-C250-5196-4C489A4D6555}"/>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6" name="Arrow: Right 5">
            <a:extLst>
              <a:ext uri="{FF2B5EF4-FFF2-40B4-BE49-F238E27FC236}">
                <a16:creationId xmlns:a16="http://schemas.microsoft.com/office/drawing/2014/main" id="{58592E29-7649-42F5-280A-57DECAA7A5D2}"/>
              </a:ext>
            </a:extLst>
          </p:cNvPr>
          <p:cNvSpPr/>
          <p:nvPr/>
        </p:nvSpPr>
        <p:spPr>
          <a:xfrm>
            <a:off x="4823012" y="4939553"/>
            <a:ext cx="1757082" cy="8157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7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9124-006B-58E7-78A6-5D22325A7A79}"/>
              </a:ext>
            </a:extLst>
          </p:cNvPr>
          <p:cNvSpPr>
            <a:spLocks noGrp="1"/>
          </p:cNvSpPr>
          <p:nvPr>
            <p:ph type="title"/>
          </p:nvPr>
        </p:nvSpPr>
        <p:spPr>
          <a:xfrm>
            <a:off x="0" y="277906"/>
            <a:ext cx="12192000" cy="688252"/>
          </a:xfrm>
        </p:spPr>
        <p:txBody>
          <a:bodyPr>
            <a:normAutofit/>
          </a:bodyPr>
          <a:lstStyle/>
          <a:p>
            <a:r>
              <a:rPr lang="en-US" sz="4000" dirty="0"/>
              <a:t>Mileage Approach</a:t>
            </a:r>
          </a:p>
        </p:txBody>
      </p:sp>
      <p:graphicFrame>
        <p:nvGraphicFramePr>
          <p:cNvPr id="5" name="Content Placeholder 4">
            <a:extLst>
              <a:ext uri="{FF2B5EF4-FFF2-40B4-BE49-F238E27FC236}">
                <a16:creationId xmlns:a16="http://schemas.microsoft.com/office/drawing/2014/main" id="{84F6A8B2-D68B-824D-CCBA-32AB5AC27962}"/>
              </a:ext>
            </a:extLst>
          </p:cNvPr>
          <p:cNvGraphicFramePr>
            <a:graphicFrameLocks noGrp="1"/>
          </p:cNvGraphicFramePr>
          <p:nvPr>
            <p:ph idx="1"/>
            <p:extLst>
              <p:ext uri="{D42A27DB-BD31-4B8C-83A1-F6EECF244321}">
                <p14:modId xmlns:p14="http://schemas.microsoft.com/office/powerpoint/2010/main" val="1625080421"/>
              </p:ext>
            </p:extLst>
          </p:nvPr>
        </p:nvGraphicFramePr>
        <p:xfrm>
          <a:off x="717176" y="1066800"/>
          <a:ext cx="10820399" cy="5167663"/>
        </p:xfrm>
        <a:graphic>
          <a:graphicData uri="http://schemas.openxmlformats.org/drawingml/2006/table">
            <a:tbl>
              <a:tblPr firstRow="1" firstCol="1" bandRow="1"/>
              <a:tblGrid>
                <a:gridCol w="5116245">
                  <a:extLst>
                    <a:ext uri="{9D8B030D-6E8A-4147-A177-3AD203B41FA5}">
                      <a16:colId xmlns:a16="http://schemas.microsoft.com/office/drawing/2014/main" val="3197462013"/>
                    </a:ext>
                  </a:extLst>
                </a:gridCol>
                <a:gridCol w="5704154">
                  <a:extLst>
                    <a:ext uri="{9D8B030D-6E8A-4147-A177-3AD203B41FA5}">
                      <a16:colId xmlns:a16="http://schemas.microsoft.com/office/drawing/2014/main" val="1637329352"/>
                    </a:ext>
                  </a:extLst>
                </a:gridCol>
              </a:tblGrid>
              <a:tr h="670105">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Pros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59257"/>
                  </a:ext>
                </a:extLst>
              </a:tr>
              <a:tr h="779105">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states currently use some form of the mileage approach.</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reflect the taxpayer’s market in a general sense.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3315"/>
                  </a:ext>
                </a:extLst>
              </a:tr>
              <a:tr h="779105">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Appears to be a workable approach.</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reflect the many aspects of modern logistics.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89719"/>
                  </a:ext>
                </a:extLst>
              </a:tr>
              <a:tr h="1692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 work group members suggested that the mileage approach reflects where the service is delivered (but others disagreed).</a:t>
                      </a:r>
                    </a:p>
                    <a:p>
                      <a:pPr marL="0" marR="0" algn="l">
                        <a:lnSpc>
                          <a:spcPct val="100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Differs from the sourcing rule that applies to air transportation and from the rule that applies to ground transportation provided by companies that do not fall under the definition of “trucking company”.</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6547"/>
                  </a:ext>
                </a:extLst>
              </a:tr>
              <a:tr h="1208789">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Takes into account that length of trip may in some cases be a major component of the service that is provided.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Possible legal problems in some states (see Montana and New Mexico court decisions finding that the mileage approach created distortion).</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985288"/>
                  </a:ext>
                </a:extLst>
              </a:tr>
            </a:tbl>
          </a:graphicData>
        </a:graphic>
      </p:graphicFrame>
      <p:sp>
        <p:nvSpPr>
          <p:cNvPr id="4" name="Slide Number Placeholder 3">
            <a:extLst>
              <a:ext uri="{FF2B5EF4-FFF2-40B4-BE49-F238E27FC236}">
                <a16:creationId xmlns:a16="http://schemas.microsoft.com/office/drawing/2014/main" id="{4717A9A7-D966-13FB-9093-56FB87D1B99B}"/>
              </a:ext>
            </a:extLst>
          </p:cNvPr>
          <p:cNvSpPr>
            <a:spLocks noGrp="1"/>
          </p:cNvSpPr>
          <p:nvPr>
            <p:ph type="sldNum" sz="quarter" idx="12"/>
          </p:nvPr>
        </p:nvSpPr>
        <p:spPr/>
        <p:txBody>
          <a:bodyPr/>
          <a:lstStyle/>
          <a:p>
            <a:fld id="{596BA77D-E0F3-4B80-A65E-88527CDE7779}" type="slidenum">
              <a:rPr lang="en-US" smtClean="0"/>
              <a:t>7</a:t>
            </a:fld>
            <a:endParaRPr lang="en-US"/>
          </a:p>
        </p:txBody>
      </p:sp>
    </p:spTree>
    <p:extLst>
      <p:ext uri="{BB962C8B-B14F-4D97-AF65-F5344CB8AC3E}">
        <p14:creationId xmlns:p14="http://schemas.microsoft.com/office/powerpoint/2010/main" val="56886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6C6-6507-9DAE-58D0-77340ED0F269}"/>
              </a:ext>
            </a:extLst>
          </p:cNvPr>
          <p:cNvSpPr>
            <a:spLocks noGrp="1"/>
          </p:cNvSpPr>
          <p:nvPr>
            <p:ph type="title"/>
          </p:nvPr>
        </p:nvSpPr>
        <p:spPr>
          <a:xfrm>
            <a:off x="0" y="365126"/>
            <a:ext cx="12192000" cy="616685"/>
          </a:xfrm>
        </p:spPr>
        <p:txBody>
          <a:bodyPr>
            <a:normAutofit fontScale="90000"/>
          </a:bodyPr>
          <a:lstStyle/>
          <a:p>
            <a:r>
              <a:rPr lang="en-US" dirty="0"/>
              <a:t>Delivery Approach</a:t>
            </a:r>
          </a:p>
        </p:txBody>
      </p:sp>
      <p:graphicFrame>
        <p:nvGraphicFramePr>
          <p:cNvPr id="5" name="Content Placeholder 4">
            <a:extLst>
              <a:ext uri="{FF2B5EF4-FFF2-40B4-BE49-F238E27FC236}">
                <a16:creationId xmlns:a16="http://schemas.microsoft.com/office/drawing/2014/main" id="{AA465F10-5A9D-7BBC-F541-3F9AED5B44F0}"/>
              </a:ext>
            </a:extLst>
          </p:cNvPr>
          <p:cNvGraphicFramePr>
            <a:graphicFrameLocks noGrp="1"/>
          </p:cNvGraphicFramePr>
          <p:nvPr>
            <p:ph idx="1"/>
            <p:extLst>
              <p:ext uri="{D42A27DB-BD31-4B8C-83A1-F6EECF244321}">
                <p14:modId xmlns:p14="http://schemas.microsoft.com/office/powerpoint/2010/main" val="1336246194"/>
              </p:ext>
            </p:extLst>
          </p:nvPr>
        </p:nvGraphicFramePr>
        <p:xfrm>
          <a:off x="663388" y="1244455"/>
          <a:ext cx="10690412" cy="4902142"/>
        </p:xfrm>
        <a:graphic>
          <a:graphicData uri="http://schemas.openxmlformats.org/drawingml/2006/table">
            <a:tbl>
              <a:tblPr firstRow="1" firstCol="1" bandRow="1"/>
              <a:tblGrid>
                <a:gridCol w="5345206">
                  <a:extLst>
                    <a:ext uri="{9D8B030D-6E8A-4147-A177-3AD203B41FA5}">
                      <a16:colId xmlns:a16="http://schemas.microsoft.com/office/drawing/2014/main" val="2001624914"/>
                    </a:ext>
                  </a:extLst>
                </a:gridCol>
                <a:gridCol w="5345206">
                  <a:extLst>
                    <a:ext uri="{9D8B030D-6E8A-4147-A177-3AD203B41FA5}">
                      <a16:colId xmlns:a16="http://schemas.microsoft.com/office/drawing/2014/main" val="256183672"/>
                    </a:ext>
                  </a:extLst>
                </a:gridCol>
              </a:tblGrid>
              <a:tr h="663703">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Pros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20286"/>
                  </a:ext>
                </a:extLst>
              </a:tr>
              <a:tr h="106845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Reflects where the service is delivered, which is the general approach that the MTC has taken to the sourcing of services.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Would require a shift by most states in order to achieve uniformity.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845026"/>
                  </a:ext>
                </a:extLst>
              </a:tr>
              <a:tr h="928693">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Avoids legal problems identified in Montana and New Mexico decisions.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Requires many businesses to change their current reporting and record-keeping for taxes.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301063"/>
                  </a:ext>
                </a:extLst>
              </a:tr>
              <a:tr h="106845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Comports with the way that many states source air transportation.</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take into account that length of a trip may be a major component of the service which is provided.</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229548"/>
                  </a:ext>
                </a:extLst>
              </a:tr>
              <a:tr h="106845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Reflects the taxpayer’s market in a general sense</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As states begin to transition to a delivery approach, there may be some some multiple taxation.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78535"/>
                  </a:ext>
                </a:extLst>
              </a:tr>
            </a:tbl>
          </a:graphicData>
        </a:graphic>
      </p:graphicFrame>
      <p:sp>
        <p:nvSpPr>
          <p:cNvPr id="4" name="Slide Number Placeholder 3">
            <a:extLst>
              <a:ext uri="{FF2B5EF4-FFF2-40B4-BE49-F238E27FC236}">
                <a16:creationId xmlns:a16="http://schemas.microsoft.com/office/drawing/2014/main" id="{34877DF8-AB54-8662-7035-D3992C4BECA3}"/>
              </a:ext>
            </a:extLst>
          </p:cNvPr>
          <p:cNvSpPr>
            <a:spLocks noGrp="1"/>
          </p:cNvSpPr>
          <p:nvPr>
            <p:ph type="sldNum" sz="quarter" idx="12"/>
          </p:nvPr>
        </p:nvSpPr>
        <p:spPr/>
        <p:txBody>
          <a:bodyPr/>
          <a:lstStyle/>
          <a:p>
            <a:fld id="{596BA77D-E0F3-4B80-A65E-88527CDE7779}" type="slidenum">
              <a:rPr lang="en-US" smtClean="0"/>
              <a:t>8</a:t>
            </a:fld>
            <a:endParaRPr lang="en-US"/>
          </a:p>
        </p:txBody>
      </p:sp>
    </p:spTree>
    <p:extLst>
      <p:ext uri="{BB962C8B-B14F-4D97-AF65-F5344CB8AC3E}">
        <p14:creationId xmlns:p14="http://schemas.microsoft.com/office/powerpoint/2010/main" val="188590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B50C58-4F2B-404B-A71E-F12C26EB5CF4}"/>
              </a:ext>
            </a:extLst>
          </p:cNvPr>
          <p:cNvSpPr>
            <a:spLocks noGrp="1"/>
          </p:cNvSpPr>
          <p:nvPr>
            <p:ph type="title"/>
          </p:nvPr>
        </p:nvSpPr>
        <p:spPr>
          <a:xfrm>
            <a:off x="1115568" y="548640"/>
            <a:ext cx="10168128" cy="1179576"/>
          </a:xfrm>
        </p:spPr>
        <p:txBody>
          <a:bodyPr>
            <a:normAutofit/>
          </a:bodyPr>
          <a:lstStyle/>
          <a:p>
            <a:r>
              <a:rPr lang="en-US" sz="4000" dirty="0"/>
              <a:t>Work Group Deliberations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39D1CB5-8570-0CF2-2346-0A49B30C6E4F}"/>
              </a:ext>
            </a:extLst>
          </p:cNvPr>
          <p:cNvSpPr>
            <a:spLocks noGrp="1"/>
          </p:cNvSpPr>
          <p:nvPr>
            <p:ph idx="1"/>
          </p:nvPr>
        </p:nvSpPr>
        <p:spPr>
          <a:xfrm>
            <a:off x="1115568" y="2276856"/>
            <a:ext cx="10168128" cy="3900107"/>
          </a:xfrm>
        </p:spPr>
        <p:txBody>
          <a:bodyPr>
            <a:normAutofit/>
          </a:bodyPr>
          <a:lstStyle/>
          <a:p>
            <a:r>
              <a:rPr lang="en-US" dirty="0"/>
              <a:t>Members of the work group divided on whether the current mileage approach was or was not a market-based approach.</a:t>
            </a:r>
          </a:p>
          <a:p>
            <a:r>
              <a:rPr lang="en-US" dirty="0"/>
              <a:t>Some members of the work group suggested that the work group consider whether a two-factor rule, applying the mileage approach and the pickup/delivery approach.</a:t>
            </a:r>
          </a:p>
          <a:p>
            <a:r>
              <a:rPr lang="en-US" dirty="0"/>
              <a:t>The work group also discussed whether to retain the special industry rule for trucking companies (mileage) but to exclude from the definition of “trucking company” express companies/package delivery companies such as UPS and similar companies.</a:t>
            </a:r>
          </a:p>
        </p:txBody>
      </p:sp>
      <p:sp>
        <p:nvSpPr>
          <p:cNvPr id="4" name="Slide Number Placeholder 3">
            <a:extLst>
              <a:ext uri="{FF2B5EF4-FFF2-40B4-BE49-F238E27FC236}">
                <a16:creationId xmlns:a16="http://schemas.microsoft.com/office/drawing/2014/main" id="{4D7155FD-13FB-B2EC-72F4-1A6FBE3BDE7D}"/>
              </a:ext>
            </a:extLst>
          </p:cNvPr>
          <p:cNvSpPr>
            <a:spLocks noGrp="1"/>
          </p:cNvSpPr>
          <p:nvPr>
            <p:ph type="sldNum" sz="quarter" idx="12"/>
          </p:nvPr>
        </p:nvSpPr>
        <p:spPr>
          <a:xfrm>
            <a:off x="8540496" y="6356350"/>
            <a:ext cx="2743200" cy="365125"/>
          </a:xfrm>
        </p:spPr>
        <p:txBody>
          <a:bodyPr>
            <a:normAutofit/>
          </a:bodyPr>
          <a:lstStyle/>
          <a:p>
            <a:pPr>
              <a:spcAft>
                <a:spcPts val="600"/>
              </a:spcAft>
            </a:pPr>
            <a:fld id="{596BA77D-E0F3-4B80-A65E-88527CDE7779}"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1196831522"/>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8afb43-63d3-4027-b59a-75c8b7bd04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8089F34D58544DB1B71EE0BB4738EC" ma:contentTypeVersion="12" ma:contentTypeDescription="Create a new document." ma:contentTypeScope="" ma:versionID="13e780eb24d8f62af8366a572a75946b">
  <xsd:schema xmlns:xsd="http://www.w3.org/2001/XMLSchema" xmlns:xs="http://www.w3.org/2001/XMLSchema" xmlns:p="http://schemas.microsoft.com/office/2006/metadata/properties" xmlns:ns3="3b8afb43-63d3-4027-b59a-75c8b7bd0407" xmlns:ns4="82725cc4-b174-4978-ac37-284cd7ffe8c0" targetNamespace="http://schemas.microsoft.com/office/2006/metadata/properties" ma:root="true" ma:fieldsID="3d9074ae739acf4642a319ea1d2c6b47" ns3:_="" ns4:_="">
    <xsd:import namespace="3b8afb43-63d3-4027-b59a-75c8b7bd0407"/>
    <xsd:import namespace="82725cc4-b174-4978-ac37-284cd7ffe8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afb43-63d3-4027-b59a-75c8b7bd0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25cc4-b174-4978-ac37-284cd7ffe8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B019F-6A2F-4B26-9536-8FB8896BEF01}">
  <ds:schemaRefs>
    <ds:schemaRef ds:uri="3b8afb43-63d3-4027-b59a-75c8b7bd0407"/>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82725cc4-b174-4978-ac37-284cd7ffe8c0"/>
    <ds:schemaRef ds:uri="http://purl.org/dc/dcmitype/"/>
  </ds:schemaRefs>
</ds:datastoreItem>
</file>

<file path=customXml/itemProps2.xml><?xml version="1.0" encoding="utf-8"?>
<ds:datastoreItem xmlns:ds="http://schemas.openxmlformats.org/officeDocument/2006/customXml" ds:itemID="{A67092C1-4FC0-456B-8C6B-0A98796AD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afb43-63d3-4027-b59a-75c8b7bd0407"/>
    <ds:schemaRef ds:uri="82725cc4-b174-4978-ac37-284cd7ffe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BCBB45-049D-4FC2-B3C3-3946A44261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1999</Words>
  <Application>Microsoft Office PowerPoint</Application>
  <PresentationFormat>Widescreen</PresentationFormat>
  <Paragraphs>184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Amasis MT Pro Black</vt:lpstr>
      <vt:lpstr>Arial</vt:lpstr>
      <vt:lpstr>Baskerville Old Face</vt:lpstr>
      <vt:lpstr>Calibri</vt:lpstr>
      <vt:lpstr>Cambria Math</vt:lpstr>
      <vt:lpstr>Times New Roman</vt:lpstr>
      <vt:lpstr>Office Theme</vt:lpstr>
      <vt:lpstr>Model Receipts Sourcing Regulation Review Project</vt:lpstr>
      <vt:lpstr>Description of Project</vt:lpstr>
      <vt:lpstr>Initial Topics for Consideration by the Work Group</vt:lpstr>
      <vt:lpstr>Whether to Revise the MTC Model Special Rule  for Trucking Companies –</vt:lpstr>
      <vt:lpstr>Why Review the Trucking Rule?</vt:lpstr>
      <vt:lpstr>Possible approaches -</vt:lpstr>
      <vt:lpstr>Mileage Approach</vt:lpstr>
      <vt:lpstr>Delivery Approach</vt:lpstr>
      <vt:lpstr>Work Group Deliberations</vt:lpstr>
      <vt:lpstr>Another suggestion proposed</vt:lpstr>
      <vt:lpstr>                           Work Group Deliberations</vt:lpstr>
      <vt:lpstr>Whether to Revise the MTC Model Special Rule for Airlines</vt:lpstr>
      <vt:lpstr>Work Group Deliberations</vt:lpstr>
      <vt:lpstr>Work group Deliberations</vt:lpstr>
      <vt:lpstr>Convening of the transportation services study group</vt:lpstr>
      <vt:lpstr>Study group volunteers</vt:lpstr>
      <vt:lpstr>Study group discussions (1)</vt:lpstr>
      <vt:lpstr>Study group discussions (continued)</vt:lpstr>
      <vt:lpstr>Study group discussions</vt:lpstr>
      <vt:lpstr>Invitation to tax administrators, taxpayers and Industry representatives:</vt:lpstr>
      <vt:lpstr>Consider becoming a regular work group participant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2023-11-09T13:45:16Z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0x010100BF8089F34D58544DB1B71EE0BB4738EC</vt:lpwstr>
  </property>
</Properties>
</file>