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saveSubsetFonts="1">
  <p:sldMasterIdLst>
    <p:sldMasterId id="2147483648" r:id="rId1"/>
  </p:sldMasterIdLst>
  <p:notesMasterIdLst>
    <p:notesMasterId r:id="rId39"/>
  </p:notesMasterIdLst>
  <p:handoutMasterIdLst>
    <p:handoutMasterId r:id="rId40"/>
  </p:handoutMasterIdLst>
  <p:sldIdLst>
    <p:sldId id="585" r:id="rId2"/>
    <p:sldId id="604" r:id="rId3"/>
    <p:sldId id="586" r:id="rId4"/>
    <p:sldId id="619" r:id="rId5"/>
    <p:sldId id="603" r:id="rId6"/>
    <p:sldId id="507" r:id="rId7"/>
    <p:sldId id="512" r:id="rId8"/>
    <p:sldId id="513" r:id="rId9"/>
    <p:sldId id="600" r:id="rId10"/>
    <p:sldId id="613" r:id="rId11"/>
    <p:sldId id="518" r:id="rId12"/>
    <p:sldId id="601" r:id="rId13"/>
    <p:sldId id="519" r:id="rId14"/>
    <p:sldId id="520" r:id="rId15"/>
    <p:sldId id="614" r:id="rId16"/>
    <p:sldId id="594" r:id="rId17"/>
    <p:sldId id="606" r:id="rId18"/>
    <p:sldId id="615" r:id="rId19"/>
    <p:sldId id="588" r:id="rId20"/>
    <p:sldId id="616" r:id="rId21"/>
    <p:sldId id="593" r:id="rId22"/>
    <p:sldId id="607" r:id="rId23"/>
    <p:sldId id="591" r:id="rId24"/>
    <p:sldId id="527" r:id="rId25"/>
    <p:sldId id="517" r:id="rId26"/>
    <p:sldId id="617" r:id="rId27"/>
    <p:sldId id="595" r:id="rId28"/>
    <p:sldId id="608" r:id="rId29"/>
    <p:sldId id="596" r:id="rId30"/>
    <p:sldId id="609" r:id="rId31"/>
    <p:sldId id="597" r:id="rId32"/>
    <p:sldId id="610" r:id="rId33"/>
    <p:sldId id="598" r:id="rId34"/>
    <p:sldId id="611" r:id="rId35"/>
    <p:sldId id="618" r:id="rId36"/>
    <p:sldId id="612" r:id="rId37"/>
    <p:sldId id="511" r:id="rId38"/>
  </p:sldIdLst>
  <p:sldSz cx="12192000" cy="6858000"/>
  <p:notesSz cx="7010400" cy="9296400"/>
  <p:embeddedFontLst>
    <p:embeddedFont>
      <p:font typeface="Baskerville Old Face" panose="02020602080505020303" pitchFamily="18" charset="0"/>
      <p:regular r:id="rId41"/>
    </p:embeddedFont>
    <p:embeddedFont>
      <p:font typeface="Calibri" panose="020F0502020204030204" pitchFamily="34" charset="0"/>
      <p:regular r:id="rId42"/>
      <p:bold r:id="rId43"/>
      <p:italic r:id="rId44"/>
      <p:boldItalic r:id="rId45"/>
    </p:embeddedFont>
  </p:embeddedFontLst>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7F1D13"/>
    <a:srgbClr val="A32619"/>
    <a:srgbClr val="922216"/>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92" autoAdjust="0"/>
    <p:restoredTop sz="96357" autoAdjust="0"/>
  </p:normalViewPr>
  <p:slideViewPr>
    <p:cSldViewPr snapToGrid="0">
      <p:cViewPr varScale="1">
        <p:scale>
          <a:sx n="85" d="100"/>
          <a:sy n="85" d="100"/>
        </p:scale>
        <p:origin x="298" y="62"/>
      </p:cViewPr>
      <p:guideLst/>
    </p:cSldViewPr>
  </p:slideViewPr>
  <p:outlineViewPr>
    <p:cViewPr>
      <p:scale>
        <a:sx n="33" d="100"/>
        <a:sy n="33" d="100"/>
      </p:scale>
      <p:origin x="0" y="-22290"/>
    </p:cViewPr>
  </p:outlineViewPr>
  <p:notesTextViewPr>
    <p:cViewPr>
      <p:scale>
        <a:sx n="1" d="1"/>
        <a:sy n="1" d="1"/>
      </p:scale>
      <p:origin x="0" y="0"/>
    </p:cViewPr>
  </p:notesTextViewPr>
  <p:sorterViewPr>
    <p:cViewPr varScale="1">
      <p:scale>
        <a:sx n="100" d="100"/>
        <a:sy n="100" d="100"/>
      </p:scale>
      <p:origin x="0" y="-19572"/>
    </p:cViewPr>
  </p:sorterViewPr>
  <p:notesViewPr>
    <p:cSldViewPr snapToGrid="0">
      <p:cViewPr>
        <p:scale>
          <a:sx n="110" d="100"/>
          <a:sy n="110" d="100"/>
        </p:scale>
        <p:origin x="3348" y="-5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viewProps" Target="viewProps.xml"/><Relationship Id="rId8" Type="http://schemas.openxmlformats.org/officeDocument/2006/relationships/slide" Target="slides/slide7.xml"/><Relationship Id="rId51"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EC8BE68-8C10-42C8-8938-544BB52D3254}"/>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B8A8CE28-A1B9-479B-B44D-57D45FB43B3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9193859-4EAC-4144-9AED-8CF4B964B4A2}" type="datetimeFigureOut">
              <a:rPr lang="en-US" smtClean="0"/>
              <a:t>11/10/2023</a:t>
            </a:fld>
            <a:endParaRPr lang="en-US" dirty="0"/>
          </a:p>
        </p:txBody>
      </p:sp>
      <p:sp>
        <p:nvSpPr>
          <p:cNvPr id="4" name="Footer Placeholder 3">
            <a:extLst>
              <a:ext uri="{FF2B5EF4-FFF2-40B4-BE49-F238E27FC236}">
                <a16:creationId xmlns:a16="http://schemas.microsoft.com/office/drawing/2014/main" id="{B9C6BAF3-0648-440A-AA05-0CF6F1FB85E1}"/>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5266815-7827-4FE1-B089-B7B5B3845875}"/>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C881B0C-9A1D-4B78-9590-997721AE2183}" type="slidenum">
              <a:rPr lang="en-US" smtClean="0"/>
              <a:t>‹#›</a:t>
            </a:fld>
            <a:endParaRPr lang="en-US" dirty="0"/>
          </a:p>
        </p:txBody>
      </p:sp>
    </p:spTree>
    <p:extLst>
      <p:ext uri="{BB962C8B-B14F-4D97-AF65-F5344CB8AC3E}">
        <p14:creationId xmlns:p14="http://schemas.microsoft.com/office/powerpoint/2010/main" val="1701298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431925" y="195263"/>
            <a:ext cx="4146550" cy="2332037"/>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467667" y="2668614"/>
            <a:ext cx="6075066" cy="6321552"/>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36638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DD985600-6F89-4B16-80F7-DED35C061640}"/>
              </a:ext>
            </a:extLst>
          </p:cNvPr>
          <p:cNvSpPr>
            <a:spLocks noGrp="1" noRot="1" noChangeAspect="1" noChangeArrowheads="1" noTextEdit="1"/>
          </p:cNvSpPr>
          <p:nvPr>
            <p:ph type="sldImg"/>
          </p:nvPr>
        </p:nvSpPr>
        <p:spPr bwMode="auto">
          <a:xfrm>
            <a:off x="1325563" y="215900"/>
            <a:ext cx="4359275" cy="24526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C8152A93-7F99-4946-89CD-52F3274E2A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5364" name="Slide Number Placeholder 3">
            <a:extLst>
              <a:ext uri="{FF2B5EF4-FFF2-40B4-BE49-F238E27FC236}">
                <a16:creationId xmlns:a16="http://schemas.microsoft.com/office/drawing/2014/main" id="{99F5E63E-B24A-45EC-8373-6C6C863232E0}"/>
              </a:ext>
            </a:extLst>
          </p:cNvPr>
          <p:cNvSpPr>
            <a:spLocks noGrp="1" noChangeArrowheads="1"/>
          </p:cNvSpPr>
          <p:nvPr>
            <p:ph type="sldNum" sz="quarter" idx="5"/>
          </p:nvPr>
        </p:nvSpPr>
        <p:spPr bwMode="auto">
          <a:xfrm>
            <a:off x="3970938" y="8829967"/>
            <a:ext cx="3037840" cy="4664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77" tIns="46589" rIns="93177" bIns="46589"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fontAlgn="base">
              <a:spcBef>
                <a:spcPct val="0"/>
              </a:spcBef>
              <a:spcAft>
                <a:spcPct val="0"/>
              </a:spcAft>
              <a:defRPr>
                <a:solidFill>
                  <a:schemeClr val="tx1"/>
                </a:solidFill>
                <a:latin typeface="Calibri" panose="020F0502020204030204" pitchFamily="34" charset="0"/>
              </a:defRPr>
            </a:lvl6pPr>
            <a:lvl7pPr marL="3028264" indent="-232943" fontAlgn="base">
              <a:spcBef>
                <a:spcPct val="0"/>
              </a:spcBef>
              <a:spcAft>
                <a:spcPct val="0"/>
              </a:spcAft>
              <a:defRPr>
                <a:solidFill>
                  <a:schemeClr val="tx1"/>
                </a:solidFill>
                <a:latin typeface="Calibri" panose="020F0502020204030204" pitchFamily="34" charset="0"/>
              </a:defRPr>
            </a:lvl7pPr>
            <a:lvl8pPr marL="3494151" indent="-232943" fontAlgn="base">
              <a:spcBef>
                <a:spcPct val="0"/>
              </a:spcBef>
              <a:spcAft>
                <a:spcPct val="0"/>
              </a:spcAft>
              <a:defRPr>
                <a:solidFill>
                  <a:schemeClr val="tx1"/>
                </a:solidFill>
                <a:latin typeface="Calibri" panose="020F0502020204030204" pitchFamily="34" charset="0"/>
              </a:defRPr>
            </a:lvl8pPr>
            <a:lvl9pPr marL="3960038" indent="-23294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A211F7F-500A-4F80-8EE4-E9FC83B27CDE}" type="slidenum">
              <a:rPr lang="en-US" altLang="en-US"/>
              <a:pPr fontAlgn="base">
                <a:spcBef>
                  <a:spcPct val="0"/>
                </a:spcBef>
                <a:spcAft>
                  <a:spcPct val="0"/>
                </a:spcAft>
              </a:pPr>
              <a:t>1</a:t>
            </a:fld>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23FD5-9542-4509-97FD-E674EADDF5E6}"/>
              </a:ext>
            </a:extLst>
          </p:cNvPr>
          <p:cNvSpPr>
            <a:spLocks noGrp="1"/>
          </p:cNvSpPr>
          <p:nvPr>
            <p:ph type="ctrTitle"/>
          </p:nvPr>
        </p:nvSpPr>
        <p:spPr>
          <a:xfrm>
            <a:off x="0" y="1791979"/>
            <a:ext cx="12192000" cy="1637021"/>
          </a:xfrm>
          <a:ln>
            <a:solidFill>
              <a:schemeClr val="tx1"/>
            </a:solidFill>
          </a:ln>
        </p:spPr>
        <p:txBody>
          <a:bodyPr anchor="ctr">
            <a:normAutofit/>
          </a:bodyPr>
          <a:lstStyle>
            <a:lvl1pPr algn="ctr">
              <a:defRPr sz="4800" cap="small" baseline="0">
                <a:latin typeface="Baskerville Old Face" panose="02020602080505020303" pitchFamily="18" charset="0"/>
              </a:defRPr>
            </a:lvl1pPr>
          </a:lstStyle>
          <a:p>
            <a:r>
              <a:rPr lang="en-US" dirty="0"/>
              <a:t>Click to edit Master title style</a:t>
            </a:r>
          </a:p>
        </p:txBody>
      </p:sp>
    </p:spTree>
    <p:extLst>
      <p:ext uri="{BB962C8B-B14F-4D97-AF65-F5344CB8AC3E}">
        <p14:creationId xmlns:p14="http://schemas.microsoft.com/office/powerpoint/2010/main" val="771446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B0FC3-EEA2-4B91-8DD2-5CBFBA3C2064}"/>
              </a:ext>
            </a:extLst>
          </p:cNvPr>
          <p:cNvSpPr>
            <a:spLocks noGrp="1"/>
          </p:cNvSpPr>
          <p:nvPr>
            <p:ph type="title" hasCustomPrompt="1"/>
          </p:nvPr>
        </p:nvSpPr>
        <p:spPr/>
        <p:txBody>
          <a:bodyPr/>
          <a:lstStyle>
            <a:lvl1pPr>
              <a:defRPr/>
            </a:lvl1pPr>
          </a:lstStyle>
          <a:p>
            <a:r>
              <a:rPr lang="en-US" dirty="0"/>
              <a:t>	Click to edit Master title style</a:t>
            </a:r>
          </a:p>
        </p:txBody>
      </p:sp>
      <p:sp>
        <p:nvSpPr>
          <p:cNvPr id="3" name="Vertical Text Placeholder 2">
            <a:extLst>
              <a:ext uri="{FF2B5EF4-FFF2-40B4-BE49-F238E27FC236}">
                <a16:creationId xmlns:a16="http://schemas.microsoft.com/office/drawing/2014/main" id="{439709CE-70DC-4929-BCEF-88F8ED1DDA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3B8F65B-90C7-4330-A0BC-F01F283884FD}"/>
              </a:ext>
            </a:extLst>
          </p:cNvPr>
          <p:cNvSpPr>
            <a:spLocks noGrp="1"/>
          </p:cNvSpPr>
          <p:nvPr>
            <p:ph type="sldNum" sz="quarter" idx="12"/>
          </p:nvPr>
        </p:nvSpPr>
        <p:spPr/>
        <p:txBody>
          <a:bodyPr/>
          <a:lstStyle/>
          <a:p>
            <a:fld id="{596BA77D-E0F3-4B80-A65E-88527CDE7779}" type="slidenum">
              <a:rPr lang="en-US" smtClean="0"/>
              <a:t>‹#›</a:t>
            </a:fld>
            <a:endParaRPr lang="en-US" dirty="0"/>
          </a:p>
        </p:txBody>
      </p:sp>
    </p:spTree>
    <p:extLst>
      <p:ext uri="{BB962C8B-B14F-4D97-AF65-F5344CB8AC3E}">
        <p14:creationId xmlns:p14="http://schemas.microsoft.com/office/powerpoint/2010/main" val="2459174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5453AB-97D4-4323-9EC6-AB1628A817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2B9D40-25C9-4495-88A2-E3D4827F41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B4CD9E2-B507-4886-BA3F-25A531AA7CB6}"/>
              </a:ext>
            </a:extLst>
          </p:cNvPr>
          <p:cNvSpPr>
            <a:spLocks noGrp="1"/>
          </p:cNvSpPr>
          <p:nvPr>
            <p:ph type="sldNum" sz="quarter" idx="12"/>
          </p:nvPr>
        </p:nvSpPr>
        <p:spPr/>
        <p:txBody>
          <a:bodyPr/>
          <a:lstStyle/>
          <a:p>
            <a:fld id="{596BA77D-E0F3-4B80-A65E-88527CDE7779}" type="slidenum">
              <a:rPr lang="en-US" smtClean="0"/>
              <a:t>‹#›</a:t>
            </a:fld>
            <a:endParaRPr lang="en-US" dirty="0"/>
          </a:p>
        </p:txBody>
      </p:sp>
    </p:spTree>
    <p:extLst>
      <p:ext uri="{BB962C8B-B14F-4D97-AF65-F5344CB8AC3E}">
        <p14:creationId xmlns:p14="http://schemas.microsoft.com/office/powerpoint/2010/main" val="3516411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8224C7-C957-41D9-BC87-17E86B3FF947}"/>
              </a:ext>
            </a:extLst>
          </p:cNvPr>
          <p:cNvSpPr>
            <a:spLocks noGrp="1"/>
          </p:cNvSpPr>
          <p:nvPr>
            <p:ph idx="1"/>
          </p:nvPr>
        </p:nvSpPr>
        <p:spPr>
          <a:xfrm>
            <a:off x="992811" y="891630"/>
            <a:ext cx="10067731" cy="5240722"/>
          </a:xfrm>
        </p:spPr>
        <p:txBody>
          <a:bodyPr/>
          <a:lstStyle>
            <a:lvl1pPr>
              <a:lnSpc>
                <a:spcPct val="100000"/>
              </a:lnSpc>
              <a:spcBef>
                <a:spcPts val="800"/>
              </a:spcBef>
              <a:spcAft>
                <a:spcPts val="800"/>
              </a:spcAft>
              <a:defRPr/>
            </a:lvl1pPr>
            <a:lvl2pPr indent="-182880">
              <a:lnSpc>
                <a:spcPct val="100000"/>
              </a:lnSpc>
              <a:spcBef>
                <a:spcPts val="800"/>
              </a:spcBef>
              <a:spcAft>
                <a:spcPts val="800"/>
              </a:spcAft>
              <a:defRPr/>
            </a:lvl2pPr>
            <a:lvl3pPr indent="-182880">
              <a:lnSpc>
                <a:spcPct val="100000"/>
              </a:lnSpc>
              <a:spcBef>
                <a:spcPts val="800"/>
              </a:spcBef>
              <a:spcAft>
                <a:spcPts val="800"/>
              </a:spcAft>
              <a:defRPr/>
            </a:lvl3pPr>
            <a:lvl4pPr indent="-182880">
              <a:lnSpc>
                <a:spcPct val="100000"/>
              </a:lnSpc>
              <a:spcBef>
                <a:spcPts val="800"/>
              </a:spcBef>
              <a:spcAft>
                <a:spcPts val="800"/>
              </a:spcAft>
              <a:defRPr/>
            </a:lvl4pPr>
            <a:lvl5pPr indent="-182880">
              <a:lnSpc>
                <a:spcPct val="100000"/>
              </a:lnSpc>
              <a:spcBef>
                <a:spcPts val="800"/>
              </a:spcBef>
              <a:spcAft>
                <a:spcPts val="8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231A2E1-509C-45AA-8990-B5B380515EE2}"/>
              </a:ext>
            </a:extLst>
          </p:cNvPr>
          <p:cNvSpPr>
            <a:spLocks noGrp="1"/>
          </p:cNvSpPr>
          <p:nvPr>
            <p:ph type="sldNum" sz="quarter" idx="12"/>
          </p:nvPr>
        </p:nvSpPr>
        <p:spPr/>
        <p:txBody>
          <a:bodyPr/>
          <a:lstStyle/>
          <a:p>
            <a:fld id="{596BA77D-E0F3-4B80-A65E-88527CDE7779}" type="slidenum">
              <a:rPr lang="en-US" smtClean="0"/>
              <a:t>‹#›</a:t>
            </a:fld>
            <a:endParaRPr lang="en-US" dirty="0"/>
          </a:p>
        </p:txBody>
      </p:sp>
      <p:pic>
        <p:nvPicPr>
          <p:cNvPr id="8" name="Picture 7">
            <a:extLst>
              <a:ext uri="{FF2B5EF4-FFF2-40B4-BE49-F238E27FC236}">
                <a16:creationId xmlns:a16="http://schemas.microsoft.com/office/drawing/2014/main" id="{61BF0854-6A88-48BD-AE45-415E0DDBDAE5}"/>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3616" y="6317486"/>
            <a:ext cx="1070430" cy="540514"/>
          </a:xfrm>
          <a:prstGeom prst="rect">
            <a:avLst/>
          </a:prstGeom>
        </p:spPr>
      </p:pic>
      <p:sp>
        <p:nvSpPr>
          <p:cNvPr id="7" name="Title Placeholder 1">
            <a:extLst>
              <a:ext uri="{FF2B5EF4-FFF2-40B4-BE49-F238E27FC236}">
                <a16:creationId xmlns:a16="http://schemas.microsoft.com/office/drawing/2014/main" id="{80B3E9FC-DC5B-475D-B483-C0A647298D65}"/>
              </a:ext>
            </a:extLst>
          </p:cNvPr>
          <p:cNvSpPr>
            <a:spLocks noGrp="1"/>
          </p:cNvSpPr>
          <p:nvPr>
            <p:ph type="title" hasCustomPrompt="1"/>
          </p:nvPr>
        </p:nvSpPr>
        <p:spPr>
          <a:xfrm>
            <a:off x="1" y="1"/>
            <a:ext cx="7306654" cy="564022"/>
          </a:xfrm>
          <a:prstGeom prst="rect">
            <a:avLst/>
          </a:prstGeom>
          <a:solidFill>
            <a:srgbClr val="7F1D13"/>
          </a:solidFill>
        </p:spPr>
        <p:txBody>
          <a:bodyPr vert="horz" lIns="91440" tIns="45720" rIns="91440" bIns="45720" rtlCol="0" anchor="ctr">
            <a:normAutofit/>
          </a:bodyPr>
          <a:lstStyle>
            <a:lvl1pPr>
              <a:defRPr/>
            </a:lvl1pPr>
          </a:lstStyle>
          <a:p>
            <a:r>
              <a:rPr lang="en-US" dirty="0"/>
              <a:t>	Click to edit Master title style</a:t>
            </a:r>
          </a:p>
        </p:txBody>
      </p:sp>
    </p:spTree>
    <p:extLst>
      <p:ext uri="{BB962C8B-B14F-4D97-AF65-F5344CB8AC3E}">
        <p14:creationId xmlns:p14="http://schemas.microsoft.com/office/powerpoint/2010/main" val="1432268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91629-B3D1-4E55-8B4C-40923E82FCBC}"/>
              </a:ext>
            </a:extLst>
          </p:cNvPr>
          <p:cNvSpPr>
            <a:spLocks noGrp="1"/>
          </p:cNvSpPr>
          <p:nvPr>
            <p:ph type="title"/>
          </p:nvPr>
        </p:nvSpPr>
        <p:spPr>
          <a:xfrm>
            <a:off x="0" y="1677371"/>
            <a:ext cx="12192000" cy="1082014"/>
          </a:xfrm>
        </p:spPr>
        <p:txBody>
          <a:bodyPr anchor="ctr">
            <a:normAutofit/>
          </a:bodyPr>
          <a:lstStyle>
            <a:lvl1pPr algn="ctr">
              <a:defRPr sz="4000" cap="small" baseline="0">
                <a:latin typeface="Baskerville Old Face" panose="02020602080505020303" pitchFamily="18"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B629F1A8-3671-44DF-8EFE-868DE0A80FF0}"/>
              </a:ext>
            </a:extLst>
          </p:cNvPr>
          <p:cNvSpPr>
            <a:spLocks noGrp="1"/>
          </p:cNvSpPr>
          <p:nvPr>
            <p:ph type="sldNum" sz="quarter" idx="12"/>
          </p:nvPr>
        </p:nvSpPr>
        <p:spPr/>
        <p:txBody>
          <a:bodyPr/>
          <a:lstStyle/>
          <a:p>
            <a:fld id="{596BA77D-E0F3-4B80-A65E-88527CDE7779}" type="slidenum">
              <a:rPr lang="en-US" smtClean="0"/>
              <a:t>‹#›</a:t>
            </a:fld>
            <a:endParaRPr lang="en-US" dirty="0"/>
          </a:p>
        </p:txBody>
      </p:sp>
      <p:pic>
        <p:nvPicPr>
          <p:cNvPr id="7" name="Picture 6">
            <a:extLst>
              <a:ext uri="{FF2B5EF4-FFF2-40B4-BE49-F238E27FC236}">
                <a16:creationId xmlns:a16="http://schemas.microsoft.com/office/drawing/2014/main" id="{E9C6A971-79CF-42F1-9EBF-F3F08235F5D5}"/>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8113" y="6295604"/>
            <a:ext cx="1113765" cy="562396"/>
          </a:xfrm>
          <a:prstGeom prst="rect">
            <a:avLst/>
          </a:prstGeom>
        </p:spPr>
      </p:pic>
      <p:sp>
        <p:nvSpPr>
          <p:cNvPr id="11" name="Content Placeholder 10">
            <a:extLst>
              <a:ext uri="{FF2B5EF4-FFF2-40B4-BE49-F238E27FC236}">
                <a16:creationId xmlns:a16="http://schemas.microsoft.com/office/drawing/2014/main" id="{2FD71E61-6E56-4285-9E59-3DF8650887A6}"/>
              </a:ext>
            </a:extLst>
          </p:cNvPr>
          <p:cNvSpPr>
            <a:spLocks noGrp="1"/>
          </p:cNvSpPr>
          <p:nvPr>
            <p:ph sz="quarter" idx="13"/>
          </p:nvPr>
        </p:nvSpPr>
        <p:spPr>
          <a:xfrm>
            <a:off x="838200" y="2913063"/>
            <a:ext cx="10515600" cy="515937"/>
          </a:xfrm>
        </p:spPr>
        <p:txBody>
          <a:bodyPr>
            <a:noAutofit/>
          </a:bodyPr>
          <a:lstStyle>
            <a:lvl1pPr algn="ctr">
              <a:defRPr sz="3600" b="1">
                <a:solidFill>
                  <a:srgbClr val="7F1D13"/>
                </a:solidFill>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3080197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702E7-C769-4AA6-B0D7-2796E22657D0}"/>
              </a:ext>
            </a:extLst>
          </p:cNvPr>
          <p:cNvSpPr>
            <a:spLocks noGrp="1"/>
          </p:cNvSpPr>
          <p:nvPr>
            <p:ph type="title" hasCustomPrompt="1"/>
          </p:nvPr>
        </p:nvSpPr>
        <p:spPr/>
        <p:txBody>
          <a:bodyPr/>
          <a:lstStyle>
            <a:lvl1pPr>
              <a:defRPr/>
            </a:lvl1pPr>
          </a:lstStyle>
          <a:p>
            <a:r>
              <a:rPr lang="en-US" dirty="0"/>
              <a:t>	Click to edit Master title style</a:t>
            </a:r>
          </a:p>
        </p:txBody>
      </p:sp>
      <p:sp>
        <p:nvSpPr>
          <p:cNvPr id="3" name="Content Placeholder 2">
            <a:extLst>
              <a:ext uri="{FF2B5EF4-FFF2-40B4-BE49-F238E27FC236}">
                <a16:creationId xmlns:a16="http://schemas.microsoft.com/office/drawing/2014/main" id="{3AF8DC4C-8A93-49B0-B224-E4CC3AAFED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68DD4B-8720-4A73-A0DB-06A0C78562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1E2C04-7074-45C8-AB4D-F4D382A8B467}"/>
              </a:ext>
            </a:extLst>
          </p:cNvPr>
          <p:cNvSpPr>
            <a:spLocks noGrp="1"/>
          </p:cNvSpPr>
          <p:nvPr>
            <p:ph type="dt" sz="half" idx="10"/>
          </p:nvPr>
        </p:nvSpPr>
        <p:spPr>
          <a:xfrm>
            <a:off x="614995" y="6356350"/>
            <a:ext cx="2966405" cy="365125"/>
          </a:xfrm>
          <a:prstGeom prst="rect">
            <a:avLst/>
          </a:prstGeom>
        </p:spPr>
        <p:txBody>
          <a:bodyPr/>
          <a:lstStyle/>
          <a:p>
            <a:fld id="{EF6B3A19-26B2-463A-A991-26E860A4C4CF}" type="datetime1">
              <a:rPr lang="en-US" smtClean="0"/>
              <a:t>11/10/2023</a:t>
            </a:fld>
            <a:endParaRPr lang="en-US" dirty="0"/>
          </a:p>
        </p:txBody>
      </p:sp>
      <p:sp>
        <p:nvSpPr>
          <p:cNvPr id="7" name="Slide Number Placeholder 6">
            <a:extLst>
              <a:ext uri="{FF2B5EF4-FFF2-40B4-BE49-F238E27FC236}">
                <a16:creationId xmlns:a16="http://schemas.microsoft.com/office/drawing/2014/main" id="{49F09B45-887E-40EF-80D3-CC6251FB83EB}"/>
              </a:ext>
            </a:extLst>
          </p:cNvPr>
          <p:cNvSpPr>
            <a:spLocks noGrp="1"/>
          </p:cNvSpPr>
          <p:nvPr>
            <p:ph type="sldNum" sz="quarter" idx="12"/>
          </p:nvPr>
        </p:nvSpPr>
        <p:spPr/>
        <p:txBody>
          <a:bodyPr/>
          <a:lstStyle/>
          <a:p>
            <a:fld id="{596BA77D-E0F3-4B80-A65E-88527CDE7779}" type="slidenum">
              <a:rPr lang="en-US" smtClean="0"/>
              <a:t>‹#›</a:t>
            </a:fld>
            <a:endParaRPr lang="en-US" dirty="0"/>
          </a:p>
        </p:txBody>
      </p:sp>
    </p:spTree>
    <p:extLst>
      <p:ext uri="{BB962C8B-B14F-4D97-AF65-F5344CB8AC3E}">
        <p14:creationId xmlns:p14="http://schemas.microsoft.com/office/powerpoint/2010/main" val="2436868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D583C-A2E0-4FE2-8809-4AE9EF6EE70D}"/>
              </a:ext>
            </a:extLst>
          </p:cNvPr>
          <p:cNvSpPr>
            <a:spLocks noGrp="1"/>
          </p:cNvSpPr>
          <p:nvPr>
            <p:ph type="title" hasCustomPrompt="1"/>
          </p:nvPr>
        </p:nvSpPr>
        <p:spPr>
          <a:xfrm>
            <a:off x="839788" y="365125"/>
            <a:ext cx="10515600" cy="1325563"/>
          </a:xfrm>
        </p:spPr>
        <p:txBody>
          <a:bodyPr/>
          <a:lstStyle>
            <a:lvl1pPr>
              <a:defRPr/>
            </a:lvl1pPr>
          </a:lstStyle>
          <a:p>
            <a:r>
              <a:rPr lang="en-US" dirty="0"/>
              <a:t>	Click to edit Master title style</a:t>
            </a:r>
          </a:p>
        </p:txBody>
      </p:sp>
      <p:sp>
        <p:nvSpPr>
          <p:cNvPr id="3" name="Text Placeholder 2">
            <a:extLst>
              <a:ext uri="{FF2B5EF4-FFF2-40B4-BE49-F238E27FC236}">
                <a16:creationId xmlns:a16="http://schemas.microsoft.com/office/drawing/2014/main" id="{43A713E7-E12B-4A59-A6D2-D0ABE07FF3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6F1FE4-0BE7-4351-B12E-745502D9AE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D35D4E-FC05-44C4-A4EF-EDFD09140A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010A98-21C4-449C-902C-A6353AB24F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1CFB43A2-9092-4A57-AFC6-03DFC465F268}"/>
              </a:ext>
            </a:extLst>
          </p:cNvPr>
          <p:cNvSpPr>
            <a:spLocks noGrp="1"/>
          </p:cNvSpPr>
          <p:nvPr>
            <p:ph type="sldNum" sz="quarter" idx="12"/>
          </p:nvPr>
        </p:nvSpPr>
        <p:spPr/>
        <p:txBody>
          <a:bodyPr/>
          <a:lstStyle/>
          <a:p>
            <a:fld id="{596BA77D-E0F3-4B80-A65E-88527CDE7779}" type="slidenum">
              <a:rPr lang="en-US" smtClean="0"/>
              <a:t>‹#›</a:t>
            </a:fld>
            <a:endParaRPr lang="en-US" dirty="0"/>
          </a:p>
        </p:txBody>
      </p:sp>
    </p:spTree>
    <p:extLst>
      <p:ext uri="{BB962C8B-B14F-4D97-AF65-F5344CB8AC3E}">
        <p14:creationId xmlns:p14="http://schemas.microsoft.com/office/powerpoint/2010/main" val="2305627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F5467-A6C0-4FD3-BF04-8F7F0297A856}"/>
              </a:ext>
            </a:extLst>
          </p:cNvPr>
          <p:cNvSpPr>
            <a:spLocks noGrp="1"/>
          </p:cNvSpPr>
          <p:nvPr>
            <p:ph type="title" hasCustomPrompt="1"/>
          </p:nvPr>
        </p:nvSpPr>
        <p:spPr/>
        <p:txBody>
          <a:bodyPr/>
          <a:lstStyle>
            <a:lvl1pPr>
              <a:defRPr/>
            </a:lvl1pPr>
          </a:lstStyle>
          <a:p>
            <a:r>
              <a:rPr lang="en-US" dirty="0"/>
              <a:t>	Click to edit Master title style</a:t>
            </a:r>
          </a:p>
        </p:txBody>
      </p:sp>
      <p:sp>
        <p:nvSpPr>
          <p:cNvPr id="5" name="Slide Number Placeholder 4">
            <a:extLst>
              <a:ext uri="{FF2B5EF4-FFF2-40B4-BE49-F238E27FC236}">
                <a16:creationId xmlns:a16="http://schemas.microsoft.com/office/drawing/2014/main" id="{90E78ECD-0E49-46A3-8B3C-401A659ABAC8}"/>
              </a:ext>
            </a:extLst>
          </p:cNvPr>
          <p:cNvSpPr>
            <a:spLocks noGrp="1"/>
          </p:cNvSpPr>
          <p:nvPr>
            <p:ph type="sldNum" sz="quarter" idx="12"/>
          </p:nvPr>
        </p:nvSpPr>
        <p:spPr/>
        <p:txBody>
          <a:bodyPr/>
          <a:lstStyle/>
          <a:p>
            <a:fld id="{596BA77D-E0F3-4B80-A65E-88527CDE7779}" type="slidenum">
              <a:rPr lang="en-US" smtClean="0"/>
              <a:t>‹#›</a:t>
            </a:fld>
            <a:endParaRPr lang="en-US" dirty="0"/>
          </a:p>
        </p:txBody>
      </p:sp>
    </p:spTree>
    <p:extLst>
      <p:ext uri="{BB962C8B-B14F-4D97-AF65-F5344CB8AC3E}">
        <p14:creationId xmlns:p14="http://schemas.microsoft.com/office/powerpoint/2010/main" val="3206627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CB1C78-9389-49F4-AC9A-B929F9D99AFC}"/>
              </a:ext>
            </a:extLst>
          </p:cNvPr>
          <p:cNvSpPr>
            <a:spLocks noGrp="1"/>
          </p:cNvSpPr>
          <p:nvPr>
            <p:ph type="sldNum" sz="quarter" idx="12"/>
          </p:nvPr>
        </p:nvSpPr>
        <p:spPr/>
        <p:txBody>
          <a:bodyPr/>
          <a:lstStyle/>
          <a:p>
            <a:fld id="{596BA77D-E0F3-4B80-A65E-88527CDE7779}" type="slidenum">
              <a:rPr lang="en-US" smtClean="0"/>
              <a:t>‹#›</a:t>
            </a:fld>
            <a:endParaRPr lang="en-US" dirty="0"/>
          </a:p>
        </p:txBody>
      </p:sp>
    </p:spTree>
    <p:extLst>
      <p:ext uri="{BB962C8B-B14F-4D97-AF65-F5344CB8AC3E}">
        <p14:creationId xmlns:p14="http://schemas.microsoft.com/office/powerpoint/2010/main" val="1293733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F1D48-D0D7-44EE-9499-B19AF572B8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B3D697-7BB4-4E1E-AE73-498D89158D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A4F00A-D199-4C6B-982C-A49FAEEAD0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A9A9F1F5-16CF-4A38-9245-B0156721D7FE}"/>
              </a:ext>
            </a:extLst>
          </p:cNvPr>
          <p:cNvSpPr>
            <a:spLocks noGrp="1"/>
          </p:cNvSpPr>
          <p:nvPr>
            <p:ph type="sldNum" sz="quarter" idx="12"/>
          </p:nvPr>
        </p:nvSpPr>
        <p:spPr/>
        <p:txBody>
          <a:bodyPr/>
          <a:lstStyle/>
          <a:p>
            <a:fld id="{596BA77D-E0F3-4B80-A65E-88527CDE7779}" type="slidenum">
              <a:rPr lang="en-US" smtClean="0"/>
              <a:t>‹#›</a:t>
            </a:fld>
            <a:endParaRPr lang="en-US" dirty="0"/>
          </a:p>
        </p:txBody>
      </p:sp>
    </p:spTree>
    <p:extLst>
      <p:ext uri="{BB962C8B-B14F-4D97-AF65-F5344CB8AC3E}">
        <p14:creationId xmlns:p14="http://schemas.microsoft.com/office/powerpoint/2010/main" val="106314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F699C-3999-4D70-A4C3-372F57D590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0E7235-430F-4473-A7C3-7869C8329B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CE7D5E0-0248-4394-BCA2-147E8BD0B2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6B8962B3-1D06-45B7-8778-0248770B03AD}"/>
              </a:ext>
            </a:extLst>
          </p:cNvPr>
          <p:cNvSpPr>
            <a:spLocks noGrp="1"/>
          </p:cNvSpPr>
          <p:nvPr>
            <p:ph type="sldNum" sz="quarter" idx="12"/>
          </p:nvPr>
        </p:nvSpPr>
        <p:spPr/>
        <p:txBody>
          <a:bodyPr/>
          <a:lstStyle/>
          <a:p>
            <a:fld id="{596BA77D-E0F3-4B80-A65E-88527CDE7779}" type="slidenum">
              <a:rPr lang="en-US" smtClean="0"/>
              <a:t>‹#›</a:t>
            </a:fld>
            <a:endParaRPr lang="en-US" dirty="0"/>
          </a:p>
        </p:txBody>
      </p:sp>
    </p:spTree>
    <p:extLst>
      <p:ext uri="{BB962C8B-B14F-4D97-AF65-F5344CB8AC3E}">
        <p14:creationId xmlns:p14="http://schemas.microsoft.com/office/powerpoint/2010/main" val="832425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AD2855-F6B4-428F-BAC7-1CA1EC509190}"/>
              </a:ext>
            </a:extLst>
          </p:cNvPr>
          <p:cNvSpPr>
            <a:spLocks noGrp="1"/>
          </p:cNvSpPr>
          <p:nvPr>
            <p:ph type="title"/>
          </p:nvPr>
        </p:nvSpPr>
        <p:spPr>
          <a:xfrm>
            <a:off x="1" y="1"/>
            <a:ext cx="7306654" cy="564022"/>
          </a:xfrm>
          <a:prstGeom prst="rect">
            <a:avLst/>
          </a:prstGeom>
          <a:solidFill>
            <a:schemeClr val="tx1">
              <a:lumMod val="65000"/>
              <a:lumOff val="35000"/>
            </a:schemeClr>
          </a:solidFill>
        </p:spPr>
        <p:txBody>
          <a:bodyPr vert="horz" lIns="91440" tIns="45720" rIns="91440" bIns="45720" rtlCol="0" anchor="ctr">
            <a:normAutofit/>
          </a:bodyPr>
          <a:lstStyle/>
          <a:p>
            <a:r>
              <a:rPr lang="en-US" dirty="0"/>
              <a:t>	Click to edit Master title style</a:t>
            </a:r>
          </a:p>
        </p:txBody>
      </p:sp>
      <p:sp>
        <p:nvSpPr>
          <p:cNvPr id="3" name="Text Placeholder 2">
            <a:extLst>
              <a:ext uri="{FF2B5EF4-FFF2-40B4-BE49-F238E27FC236}">
                <a16:creationId xmlns:a16="http://schemas.microsoft.com/office/drawing/2014/main" id="{41AFDEF5-FB68-49B5-8F80-8D2A508EB817}"/>
              </a:ext>
            </a:extLst>
          </p:cNvPr>
          <p:cNvSpPr>
            <a:spLocks noGrp="1"/>
          </p:cNvSpPr>
          <p:nvPr>
            <p:ph type="body" idx="1"/>
          </p:nvPr>
        </p:nvSpPr>
        <p:spPr>
          <a:xfrm>
            <a:off x="1026367" y="922790"/>
            <a:ext cx="10067731" cy="53186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1B731C7-5EA4-4FD0-847F-4B9EA9AEFD48}"/>
              </a:ext>
            </a:extLst>
          </p:cNvPr>
          <p:cNvSpPr>
            <a:spLocks noGrp="1"/>
          </p:cNvSpPr>
          <p:nvPr>
            <p:ph type="sldNum" sz="quarter" idx="4"/>
          </p:nvPr>
        </p:nvSpPr>
        <p:spPr>
          <a:xfrm>
            <a:off x="8610599" y="6356350"/>
            <a:ext cx="2966405" cy="365125"/>
          </a:xfrm>
          <a:prstGeom prst="rect">
            <a:avLst/>
          </a:prstGeom>
        </p:spPr>
        <p:txBody>
          <a:bodyPr vert="horz" lIns="91440" tIns="45720" rIns="91440" bIns="45720" rtlCol="0" anchor="ctr"/>
          <a:lstStyle>
            <a:lvl1pPr algn="r">
              <a:defRPr sz="1400">
                <a:solidFill>
                  <a:schemeClr val="tx1"/>
                </a:solidFill>
              </a:defRPr>
            </a:lvl1pPr>
          </a:lstStyle>
          <a:p>
            <a:fld id="{596BA77D-E0F3-4B80-A65E-88527CDE7779}" type="slidenum">
              <a:rPr lang="en-US" smtClean="0"/>
              <a:pPr/>
              <a:t>‹#›</a:t>
            </a:fld>
            <a:endParaRPr lang="en-US" dirty="0"/>
          </a:p>
        </p:txBody>
      </p:sp>
      <p:sp>
        <p:nvSpPr>
          <p:cNvPr id="8" name="TextBox 7">
            <a:extLst>
              <a:ext uri="{FF2B5EF4-FFF2-40B4-BE49-F238E27FC236}">
                <a16:creationId xmlns:a16="http://schemas.microsoft.com/office/drawing/2014/main" id="{F3C11039-8C74-4814-916E-01C7908FA903}"/>
              </a:ext>
            </a:extLst>
          </p:cNvPr>
          <p:cNvSpPr txBox="1"/>
          <p:nvPr userDrawn="1"/>
        </p:nvSpPr>
        <p:spPr>
          <a:xfrm>
            <a:off x="3915196" y="6590670"/>
            <a:ext cx="4361607" cy="261610"/>
          </a:xfrm>
          <a:prstGeom prst="rect">
            <a:avLst/>
          </a:prstGeom>
          <a:noFill/>
        </p:spPr>
        <p:txBody>
          <a:bodyPr wrap="square" rtlCol="0">
            <a:spAutoFit/>
          </a:bodyPr>
          <a:lstStyle/>
          <a:p>
            <a:r>
              <a:rPr lang="en-US" sz="1100" dirty="0"/>
              <a:t>Multistate Tax Commission – Copyright </a:t>
            </a:r>
            <a:r>
              <a:rPr lang="en-US" sz="1100" dirty="0">
                <a:sym typeface="Symbol" panose="05050102010706020507" pitchFamily="18" charset="2"/>
              </a:rPr>
              <a:t> 2023 - All Rights Reserved</a:t>
            </a:r>
            <a:endParaRPr lang="en-US" sz="1100" dirty="0"/>
          </a:p>
        </p:txBody>
      </p:sp>
      <p:pic>
        <p:nvPicPr>
          <p:cNvPr id="7" name="Picture 6">
            <a:extLst>
              <a:ext uri="{FF2B5EF4-FFF2-40B4-BE49-F238E27FC236}">
                <a16:creationId xmlns:a16="http://schemas.microsoft.com/office/drawing/2014/main" id="{FD551491-A4C9-4CE4-A8B4-D353EA44AB7E}"/>
              </a:ext>
            </a:extLst>
          </p:cNvPr>
          <p:cNvPicPr>
            <a:picLocks noChangeAspect="1"/>
          </p:cNvPicPr>
          <p:nvPr userDrawn="1"/>
        </p:nvPicPr>
        <p:blipFill>
          <a:blip r:embed="rId13" cstate="screen">
            <a:extLst>
              <a:ext uri="{28A0092B-C50C-407E-A947-70E740481C1C}">
                <a14:useLocalDpi xmlns:a14="http://schemas.microsoft.com/office/drawing/2010/main" val="0"/>
              </a:ext>
            </a:extLst>
          </a:blip>
          <a:stretch>
            <a:fillRect/>
          </a:stretch>
        </p:blipFill>
        <p:spPr>
          <a:xfrm>
            <a:off x="83616" y="6317486"/>
            <a:ext cx="1070430" cy="540514"/>
          </a:xfrm>
          <a:prstGeom prst="rect">
            <a:avLst/>
          </a:prstGeom>
        </p:spPr>
      </p:pic>
    </p:spTree>
    <p:extLst>
      <p:ext uri="{BB962C8B-B14F-4D97-AF65-F5344CB8AC3E}">
        <p14:creationId xmlns:p14="http://schemas.microsoft.com/office/powerpoint/2010/main" val="799154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2800" b="1" kern="1200">
          <a:solidFill>
            <a:schemeClr val="bg1"/>
          </a:solidFill>
          <a:latin typeface="Baskerville Old Face" panose="02020602080505020303" pitchFamily="18" charset="0"/>
          <a:ea typeface="Ebrima" panose="02000000000000000000" pitchFamily="2" charset="0"/>
          <a:cs typeface="Ebrima" panose="02000000000000000000" pitchFamily="2" charset="0"/>
        </a:defRPr>
      </a:lvl1pPr>
    </p:titleStyle>
    <p:bodyStyle>
      <a:lvl1pPr marL="0" indent="0" algn="l" defTabSz="914400" rtl="0" eaLnBrk="1" latinLnBrk="0" hangingPunct="1">
        <a:lnSpc>
          <a:spcPct val="100000"/>
        </a:lnSpc>
        <a:spcBef>
          <a:spcPts val="800"/>
        </a:spcBef>
        <a:spcAft>
          <a:spcPts val="800"/>
        </a:spcAft>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Font typeface="Wingdings" panose="05000000000000000000" pitchFamily="2" charset="2"/>
        <a:buChar char="Ø"/>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14.xml"/><Relationship Id="rId7" Type="http://schemas.openxmlformats.org/officeDocument/2006/relationships/image" Target="../media/image3.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7.xml"/><Relationship Id="rId5" Type="http://schemas.openxmlformats.org/officeDocument/2006/relationships/tags" Target="../tags/tag16.xml"/><Relationship Id="rId4" Type="http://schemas.openxmlformats.org/officeDocument/2006/relationships/tags" Target="../tags/tag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4.xml"/><Relationship Id="rId7" Type="http://schemas.openxmlformats.org/officeDocument/2006/relationships/image" Target="../media/image3.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7.xml"/><Relationship Id="rId5" Type="http://schemas.openxmlformats.org/officeDocument/2006/relationships/tags" Target="../tags/tag6.xml"/><Relationship Id="rId4" Type="http://schemas.openxmlformats.org/officeDocument/2006/relationships/tags" Target="../tags/tag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19.xml"/><Relationship Id="rId7" Type="http://schemas.openxmlformats.org/officeDocument/2006/relationships/image" Target="../media/image3.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7.xml"/><Relationship Id="rId5" Type="http://schemas.openxmlformats.org/officeDocument/2006/relationships/tags" Target="../tags/tag21.xml"/><Relationship Id="rId4" Type="http://schemas.openxmlformats.org/officeDocument/2006/relationships/tags" Target="../tags/tag20.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24.xml"/><Relationship Id="rId7" Type="http://schemas.openxmlformats.org/officeDocument/2006/relationships/image" Target="../media/image3.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Layout" Target="../slideLayouts/slideLayout7.xml"/><Relationship Id="rId5" Type="http://schemas.openxmlformats.org/officeDocument/2006/relationships/tags" Target="../tags/tag26.xml"/><Relationship Id="rId4" Type="http://schemas.openxmlformats.org/officeDocument/2006/relationships/tags" Target="../tags/tag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29.xml"/><Relationship Id="rId7" Type="http://schemas.openxmlformats.org/officeDocument/2006/relationships/image" Target="../media/image3.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Layout" Target="../slideLayouts/slideLayout7.xml"/><Relationship Id="rId5" Type="http://schemas.openxmlformats.org/officeDocument/2006/relationships/tags" Target="../tags/tag31.xml"/><Relationship Id="rId4" Type="http://schemas.openxmlformats.org/officeDocument/2006/relationships/tags" Target="../tags/tag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34.xml"/><Relationship Id="rId7" Type="http://schemas.openxmlformats.org/officeDocument/2006/relationships/image" Target="../media/image3.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slideLayout" Target="../slideLayouts/slideLayout7.xml"/><Relationship Id="rId5" Type="http://schemas.openxmlformats.org/officeDocument/2006/relationships/tags" Target="../tags/tag36.xml"/><Relationship Id="rId4" Type="http://schemas.openxmlformats.org/officeDocument/2006/relationships/tags" Target="../tags/tag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39.xml"/><Relationship Id="rId7" Type="http://schemas.openxmlformats.org/officeDocument/2006/relationships/image" Target="../media/image3.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Layout" Target="../slideLayouts/slideLayout7.xml"/><Relationship Id="rId5" Type="http://schemas.openxmlformats.org/officeDocument/2006/relationships/tags" Target="../tags/tag41.xml"/><Relationship Id="rId4" Type="http://schemas.openxmlformats.org/officeDocument/2006/relationships/tags" Target="../tags/tag40.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44.xml"/><Relationship Id="rId7" Type="http://schemas.openxmlformats.org/officeDocument/2006/relationships/image" Target="../media/image3.pn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Layout" Target="../slideLayouts/slideLayout7.xml"/><Relationship Id="rId5" Type="http://schemas.openxmlformats.org/officeDocument/2006/relationships/tags" Target="../tags/tag46.xml"/><Relationship Id="rId4" Type="http://schemas.openxmlformats.org/officeDocument/2006/relationships/tags" Target="../tags/tag45.xml"/></Relationships>
</file>

<file path=ppt/slides/_rels/slide37.xml.rels><?xml version="1.0" encoding="UTF-8" standalone="yes"?>
<Relationships xmlns="http://schemas.openxmlformats.org/package/2006/relationships"><Relationship Id="rId3" Type="http://schemas.openxmlformats.org/officeDocument/2006/relationships/hyperlink" Target="mailto:jbh@ntu.org" TargetMode="External"/><Relationship Id="rId2" Type="http://schemas.openxmlformats.org/officeDocument/2006/relationships/hyperlink" Target="mailto:aappleby@law.stetson.edu" TargetMode="External"/><Relationship Id="rId1" Type="http://schemas.openxmlformats.org/officeDocument/2006/relationships/slideLayout" Target="../slideLayouts/slideLayout2.xml"/><Relationship Id="rId6" Type="http://schemas.openxmlformats.org/officeDocument/2006/relationships/hyperlink" Target="mailto:nprosser@mtc.gov" TargetMode="External"/><Relationship Id="rId5" Type="http://schemas.openxmlformats.org/officeDocument/2006/relationships/hyperlink" Target="mailto:jwhite@mtc.gov" TargetMode="External"/><Relationship Id="rId4" Type="http://schemas.openxmlformats.org/officeDocument/2006/relationships/hyperlink" Target="mailto:mnebergall@softwarefinance.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9.xml"/><Relationship Id="rId7" Type="http://schemas.openxmlformats.org/officeDocument/2006/relationships/image" Target="../media/image3.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7.xml"/><Relationship Id="rId5" Type="http://schemas.openxmlformats.org/officeDocument/2006/relationships/tags" Target="../tags/tag11.xml"/><Relationship Id="rId4" Type="http://schemas.openxmlformats.org/officeDocument/2006/relationships/tags" Target="../tags/tag10.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1451D16E-A3B3-4E95-90C2-7891671C8420}"/>
              </a:ext>
            </a:extLst>
          </p:cNvPr>
          <p:cNvSpPr>
            <a:spLocks noGrp="1" noChangeArrowheads="1"/>
          </p:cNvSpPr>
          <p:nvPr>
            <p:ph type="ctrTitle"/>
          </p:nvPr>
        </p:nvSpPr>
        <p:spPr>
          <a:xfrm>
            <a:off x="-1" y="665017"/>
            <a:ext cx="12192000" cy="1886989"/>
          </a:xfr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path path="circle">
              <a:fillToRect l="50000" t="50000" r="50000" b="50000"/>
            </a:path>
            <a:tileRect/>
          </a:gradFill>
          <a:ln>
            <a:solidFill>
              <a:srgbClr val="A32619"/>
            </a:solidFill>
          </a:ln>
        </p:spPr>
        <p:txBody>
          <a:bodyPr>
            <a:normAutofit fontScale="90000"/>
          </a:bodyPr>
          <a:lstStyle/>
          <a:p>
            <a:br>
              <a:rPr lang="en-US" altLang="en-US" sz="5300" dirty="0">
                <a:latin typeface="+mn-lt"/>
                <a:cs typeface="Arial" panose="020B0604020202020204" pitchFamily="34" charset="0"/>
              </a:rPr>
            </a:br>
            <a:r>
              <a:rPr lang="en-US" altLang="en-US" sz="5300" dirty="0">
                <a:latin typeface="+mn-lt"/>
                <a:cs typeface="Arial" panose="020B0604020202020204" pitchFamily="34" charset="0"/>
              </a:rPr>
              <a:t>Understanding the Basics of</a:t>
            </a:r>
            <a:br>
              <a:rPr lang="en-US" altLang="en-US" sz="5300" dirty="0">
                <a:latin typeface="+mn-lt"/>
                <a:cs typeface="Arial" panose="020B0604020202020204" pitchFamily="34" charset="0"/>
              </a:rPr>
            </a:br>
            <a:r>
              <a:rPr lang="en-US" altLang="en-US" sz="5300" dirty="0">
                <a:latin typeface="+mn-lt"/>
                <a:cs typeface="Arial" panose="020B0604020202020204" pitchFamily="34" charset="0"/>
              </a:rPr>
              <a:t>the Internet Tax Freedom Act</a:t>
            </a:r>
            <a:br>
              <a:rPr lang="en-US" altLang="en-US" sz="4000" dirty="0">
                <a:latin typeface="+mn-lt"/>
                <a:cs typeface="Arial" panose="020B0604020202020204" pitchFamily="34" charset="0"/>
              </a:rPr>
            </a:br>
            <a:endParaRPr lang="en-US" altLang="en-US" sz="4000" dirty="0">
              <a:latin typeface="+mn-lt"/>
              <a:cs typeface="Arial" panose="020B0604020202020204" pitchFamily="34" charset="0"/>
            </a:endParaRPr>
          </a:p>
        </p:txBody>
      </p:sp>
      <p:sp>
        <p:nvSpPr>
          <p:cNvPr id="2" name="TextBox 1">
            <a:extLst>
              <a:ext uri="{FF2B5EF4-FFF2-40B4-BE49-F238E27FC236}">
                <a16:creationId xmlns:a16="http://schemas.microsoft.com/office/drawing/2014/main" id="{66289BBA-320D-45FA-AA58-EDCEF41B5CF7}"/>
              </a:ext>
            </a:extLst>
          </p:cNvPr>
          <p:cNvSpPr txBox="1"/>
          <p:nvPr/>
        </p:nvSpPr>
        <p:spPr>
          <a:xfrm>
            <a:off x="365189" y="3010793"/>
            <a:ext cx="6140447" cy="3847207"/>
          </a:xfrm>
          <a:prstGeom prst="rect">
            <a:avLst/>
          </a:prstGeom>
          <a:noFill/>
        </p:spPr>
        <p:txBody>
          <a:bodyPr wrap="square" rtlCol="0">
            <a:spAutoFit/>
          </a:bodyPr>
          <a:lstStyle/>
          <a:p>
            <a:pPr algn="ctr"/>
            <a:r>
              <a:rPr lang="en-US" sz="3400" b="1" dirty="0"/>
              <a:t>Uniformity Committee Meeting</a:t>
            </a:r>
          </a:p>
          <a:p>
            <a:pPr algn="ctr"/>
            <a:r>
              <a:rPr lang="en-US" sz="3400" b="1" dirty="0"/>
              <a:t>November 14, 2023</a:t>
            </a:r>
          </a:p>
          <a:p>
            <a:pPr algn="ctr"/>
            <a:r>
              <a:rPr lang="en-US" sz="3400" b="1" dirty="0"/>
              <a:t>Montclair, New Jersey</a:t>
            </a:r>
          </a:p>
          <a:p>
            <a:pPr algn="ctr"/>
            <a:endParaRPr lang="en-US" sz="3400" b="1" dirty="0"/>
          </a:p>
          <a:p>
            <a:pPr algn="ctr"/>
            <a:r>
              <a:rPr lang="en-US" sz="3000" b="1" dirty="0"/>
              <a:t>Moderator: Nancy L. Prosser</a:t>
            </a:r>
          </a:p>
          <a:p>
            <a:pPr algn="ctr"/>
            <a:endParaRPr lang="en-US" sz="3400" b="1" dirty="0"/>
          </a:p>
          <a:p>
            <a:pPr algn="ctr"/>
            <a:endParaRPr lang="en-US" b="1" dirty="0"/>
          </a:p>
          <a:p>
            <a:pPr algn="ctr"/>
            <a:endParaRPr lang="en-US" sz="2600" dirty="0"/>
          </a:p>
        </p:txBody>
      </p:sp>
      <p:sp>
        <p:nvSpPr>
          <p:cNvPr id="3" name="TextBox 2">
            <a:extLst>
              <a:ext uri="{FF2B5EF4-FFF2-40B4-BE49-F238E27FC236}">
                <a16:creationId xmlns:a16="http://schemas.microsoft.com/office/drawing/2014/main" id="{B730B1B4-56F5-796C-840B-5F2EE51ADEA3}"/>
              </a:ext>
            </a:extLst>
          </p:cNvPr>
          <p:cNvSpPr txBox="1"/>
          <p:nvPr/>
        </p:nvSpPr>
        <p:spPr>
          <a:xfrm>
            <a:off x="6402361" y="2743675"/>
            <a:ext cx="5424450" cy="3654847"/>
          </a:xfrm>
          <a:prstGeom prst="rect">
            <a:avLst/>
          </a:prstGeom>
          <a:noFill/>
        </p:spPr>
        <p:txBody>
          <a:bodyPr wrap="square" rtlCol="0">
            <a:spAutoFit/>
          </a:bodyPr>
          <a:lstStyle/>
          <a:p>
            <a:pPr algn="ctr"/>
            <a:endParaRPr lang="en-US" b="1" dirty="0"/>
          </a:p>
          <a:p>
            <a:pPr algn="ctr">
              <a:spcAft>
                <a:spcPts val="900"/>
              </a:spcAft>
            </a:pPr>
            <a:r>
              <a:rPr lang="en-US" sz="3000" b="1" dirty="0"/>
              <a:t>Panelists: </a:t>
            </a:r>
          </a:p>
          <a:p>
            <a:pPr algn="ctr">
              <a:spcAft>
                <a:spcPts val="900"/>
              </a:spcAft>
            </a:pPr>
            <a:r>
              <a:rPr lang="en-US" sz="3000" b="1" dirty="0"/>
              <a:t>Professor Andrew Appleby</a:t>
            </a:r>
          </a:p>
          <a:p>
            <a:pPr algn="ctr">
              <a:spcAft>
                <a:spcPts val="900"/>
              </a:spcAft>
            </a:pPr>
            <a:r>
              <a:rPr lang="en-US" sz="3000" b="1" dirty="0"/>
              <a:t>Joseph Bishop-Henchman </a:t>
            </a:r>
          </a:p>
          <a:p>
            <a:pPr algn="ctr">
              <a:spcAft>
                <a:spcPts val="900"/>
              </a:spcAft>
            </a:pPr>
            <a:r>
              <a:rPr lang="en-US" sz="3000" b="1" dirty="0"/>
              <a:t>Mark Nebergall</a:t>
            </a:r>
          </a:p>
          <a:p>
            <a:pPr algn="ctr">
              <a:spcAft>
                <a:spcPts val="900"/>
              </a:spcAft>
            </a:pPr>
            <a:r>
              <a:rPr lang="en-US" sz="3000" b="1" dirty="0"/>
              <a:t> Jonathan W. White</a:t>
            </a:r>
          </a:p>
          <a:p>
            <a:pPr algn="ctr"/>
            <a:endParaRPr lang="en-US" sz="2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9AEA33-3DCB-F0FB-B835-39FFD34170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6BA77D-E0F3-4B80-A65E-88527CDE7779}" type="slidenum">
              <a:rPr kumimoji="0" lang="en-US" sz="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C462DEDC-A2DD-09AF-CEB1-F4110B57F7EB}"/>
              </a:ext>
            </a:extLst>
          </p:cNvPr>
          <p:cNvSpPr>
            <a:spLocks noGrp="1"/>
          </p:cNvSpPr>
          <p:nvPr>
            <p:ph type="title"/>
          </p:nvPr>
        </p:nvSpPr>
        <p:spPr>
          <a:xfrm>
            <a:off x="0" y="1"/>
            <a:ext cx="8150771" cy="564022"/>
          </a:xfrm>
        </p:spPr>
        <p:txBody>
          <a:bodyPr/>
          <a:lstStyle/>
          <a:p>
            <a:r>
              <a:rPr lang="en-US" dirty="0"/>
              <a:t>	Key Terms – “Multiple tax”</a:t>
            </a:r>
          </a:p>
        </p:txBody>
      </p:sp>
      <p:sp>
        <p:nvSpPr>
          <p:cNvPr id="6" name="TextBox 5">
            <a:extLst>
              <a:ext uri="{FF2B5EF4-FFF2-40B4-BE49-F238E27FC236}">
                <a16:creationId xmlns:a16="http://schemas.microsoft.com/office/drawing/2014/main" id="{9123679C-790F-E764-6782-00202942B5BD}"/>
              </a:ext>
            </a:extLst>
          </p:cNvPr>
          <p:cNvSpPr txBox="1"/>
          <p:nvPr/>
        </p:nvSpPr>
        <p:spPr>
          <a:xfrm>
            <a:off x="635711" y="1028342"/>
            <a:ext cx="10941293" cy="2400657"/>
          </a:xfrm>
          <a:prstGeom prst="rect">
            <a:avLst/>
          </a:prstGeom>
          <a:noFill/>
        </p:spPr>
        <p:txBody>
          <a:bodyPr wrap="square">
            <a:spAutoFit/>
          </a:bodyPr>
          <a:lstStyle/>
          <a:p>
            <a:pPr marL="0" indent="0" algn="l">
              <a:buNone/>
            </a:pPr>
            <a:r>
              <a:rPr kumimoji="0" lang="en-US" sz="2600" i="0" u="none" strike="noStrike" kern="1200" cap="none" spc="0" normalizeH="0" baseline="0" noProof="0" dirty="0">
                <a:ln>
                  <a:noFill/>
                </a:ln>
                <a:solidFill>
                  <a:prstClr val="black"/>
                </a:solidFill>
                <a:effectLst/>
                <a:uLnTx/>
                <a:uFillTx/>
                <a:latin typeface="Calibri" panose="020F0502020204030204"/>
                <a:ea typeface="+mn-ea"/>
                <a:cs typeface="+mn-cs"/>
              </a:rPr>
              <a:t>Any tax that is imposed by one State or political subdivision thereof on the same or essentially the same electronic commerce that is also subject to another tax imposed by another State or political subdivision thereof (whether or not at the same rate or on the same basis), without a credit (for example, a resale exemption certificate) for taxes paid in other jurisdictions</a:t>
            </a:r>
            <a:r>
              <a:rPr lang="en-US" sz="2600" dirty="0">
                <a:solidFill>
                  <a:prstClr val="black"/>
                </a:solidFill>
                <a:latin typeface="Calibri" panose="020F0502020204030204"/>
              </a:rPr>
              <a:t>.</a:t>
            </a:r>
          </a:p>
          <a:p>
            <a:pPr marL="0" marR="0" lvl="0" indent="0" algn="l" defTabSz="457200" rtl="0" eaLnBrk="1" fontAlgn="auto" latinLnBrk="0" hangingPunct="1">
              <a:lnSpc>
                <a:spcPct val="100000"/>
              </a:lnSpc>
              <a:spcBef>
                <a:spcPts val="0"/>
              </a:spcBef>
              <a:spcAft>
                <a:spcPts val="1200"/>
              </a:spcAft>
              <a:buClr>
                <a:srgbClr val="C00000"/>
              </a:buClr>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237534AA-F72D-672C-2601-FFCF75A98AF7}"/>
              </a:ext>
            </a:extLst>
          </p:cNvPr>
          <p:cNvSpPr txBox="1"/>
          <p:nvPr/>
        </p:nvSpPr>
        <p:spPr>
          <a:xfrm>
            <a:off x="7366892" y="6059954"/>
            <a:ext cx="1134292" cy="200055"/>
          </a:xfrm>
          <a:prstGeom prst="rect">
            <a:avLst/>
          </a:prstGeom>
          <a:noFill/>
        </p:spPr>
        <p:txBody>
          <a:bodyPr wrap="square" rtlCol="0">
            <a:spAutoFit/>
          </a:bodyPr>
          <a:lstStyle/>
          <a:p>
            <a:r>
              <a:rPr lang="en-US" sz="700" dirty="0"/>
              <a:t>Microsoft Stock Images</a:t>
            </a:r>
          </a:p>
        </p:txBody>
      </p:sp>
      <p:pic>
        <p:nvPicPr>
          <p:cNvPr id="14" name="Picture 13" descr="Calculator keypad">
            <a:extLst>
              <a:ext uri="{FF2B5EF4-FFF2-40B4-BE49-F238E27FC236}">
                <a16:creationId xmlns:a16="http://schemas.microsoft.com/office/drawing/2014/main" id="{E00A40D1-9447-2043-2ECF-E6B84F1EC26D}"/>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801611" y="3428999"/>
            <a:ext cx="4588777" cy="2730983"/>
          </a:xfrm>
          <a:prstGeom prst="rect">
            <a:avLst/>
          </a:prstGeom>
          <a:effectLst>
            <a:softEdge rad="63500"/>
          </a:effectLst>
        </p:spPr>
      </p:pic>
    </p:spTree>
    <p:extLst>
      <p:ext uri="{BB962C8B-B14F-4D97-AF65-F5344CB8AC3E}">
        <p14:creationId xmlns:p14="http://schemas.microsoft.com/office/powerpoint/2010/main" val="1712835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9AEA33-3DCB-F0FB-B835-39FFD34170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6BA77D-E0F3-4B80-A65E-88527CDE7779}" type="slidenum">
              <a:rPr kumimoji="0" lang="en-US" sz="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C462DEDC-A2DD-09AF-CEB1-F4110B57F7EB}"/>
              </a:ext>
            </a:extLst>
          </p:cNvPr>
          <p:cNvSpPr>
            <a:spLocks noGrp="1"/>
          </p:cNvSpPr>
          <p:nvPr>
            <p:ph type="title"/>
          </p:nvPr>
        </p:nvSpPr>
        <p:spPr>
          <a:xfrm>
            <a:off x="0" y="1"/>
            <a:ext cx="8150771" cy="564022"/>
          </a:xfrm>
        </p:spPr>
        <p:txBody>
          <a:bodyPr/>
          <a:lstStyle/>
          <a:p>
            <a:r>
              <a:rPr lang="en-US" dirty="0"/>
              <a:t>	 Key Terms – “Discriminatory tax” (paraphrased)</a:t>
            </a:r>
          </a:p>
        </p:txBody>
      </p:sp>
      <p:sp>
        <p:nvSpPr>
          <p:cNvPr id="6" name="TextBox 5">
            <a:extLst>
              <a:ext uri="{FF2B5EF4-FFF2-40B4-BE49-F238E27FC236}">
                <a16:creationId xmlns:a16="http://schemas.microsoft.com/office/drawing/2014/main" id="{9123679C-790F-E764-6782-00202942B5BD}"/>
              </a:ext>
            </a:extLst>
          </p:cNvPr>
          <p:cNvSpPr txBox="1"/>
          <p:nvPr/>
        </p:nvSpPr>
        <p:spPr>
          <a:xfrm>
            <a:off x="595618" y="889843"/>
            <a:ext cx="10981386" cy="507831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buClr>
                <a:srgbClr val="C00000"/>
              </a:buClr>
              <a:buSzTx/>
              <a:buFont typeface="Arial" panose="020B0604020202020204" pitchFamily="34" charset="0"/>
              <a:buNone/>
              <a:tabLst/>
              <a:defRPr/>
            </a:pPr>
            <a:endParaRPr lang="en-US" sz="1200" dirty="0">
              <a:solidFill>
                <a:prstClr val="black"/>
              </a:solidFill>
              <a:latin typeface="Calibri" panose="020F0502020204030204"/>
            </a:endParaRPr>
          </a:p>
          <a:p>
            <a:pPr marL="60325" marR="0" lvl="0" algn="l" defTabSz="457200" rtl="0" eaLnBrk="1" fontAlgn="auto" latinLnBrk="0" hangingPunct="1">
              <a:lnSpc>
                <a:spcPct val="100000"/>
              </a:lnSpc>
              <a:spcBef>
                <a:spcPts val="0"/>
              </a:spcBef>
              <a:buClr>
                <a:srgbClr val="C00000"/>
              </a:buClr>
              <a:buSzTx/>
              <a:buFont typeface="Arial" panose="020B0604020202020204" pitchFamily="34" charset="0"/>
              <a:buNone/>
              <a:tabLst/>
              <a:defRPr/>
            </a:pP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(A)</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any tax imposed by a State or political subdivision thereof on </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electronic commerce </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that —</a:t>
            </a:r>
          </a:p>
          <a:p>
            <a:pPr marL="0" marR="0" lvl="0" indent="0" algn="l" defTabSz="457200" rtl="0" eaLnBrk="1" fontAlgn="auto" latinLnBrk="0" hangingPunct="1">
              <a:lnSpc>
                <a:spcPct val="100000"/>
              </a:lnSpc>
              <a:spcBef>
                <a:spcPts val="0"/>
              </a:spcBef>
              <a:buClr>
                <a:srgbClr val="C00000"/>
              </a:buClr>
              <a:buSzTx/>
              <a:buFont typeface="Arial" panose="020B0604020202020204" pitchFamily="34" charset="0"/>
              <a:buNone/>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77850" indent="-352425" defTabSz="457200">
              <a:buClr>
                <a:srgbClr val="C00000"/>
              </a:buClr>
              <a:defRPr/>
            </a:pPr>
            <a:r>
              <a:rPr lang="en-US" sz="2600" dirty="0">
                <a:solidFill>
                  <a:prstClr val="black"/>
                </a:solidFill>
                <a:latin typeface="Calibri" panose="020F0502020204030204"/>
              </a:rPr>
              <a:t>(i) is not generally imposed and legally collectible by such State or such political subdivision on transactions involving </a:t>
            </a:r>
            <a:r>
              <a:rPr lang="en-US" sz="2600" b="1" dirty="0">
                <a:solidFill>
                  <a:prstClr val="black"/>
                </a:solidFill>
                <a:latin typeface="Calibri" panose="020F0502020204030204"/>
              </a:rPr>
              <a:t>similar property, goods, services, or information accomplished through other means</a:t>
            </a:r>
            <a:r>
              <a:rPr lang="en-US" sz="2600" dirty="0">
                <a:solidFill>
                  <a:prstClr val="black"/>
                </a:solidFill>
                <a:latin typeface="Calibri" panose="020F0502020204030204"/>
              </a:rPr>
              <a:t>;</a:t>
            </a:r>
          </a:p>
          <a:p>
            <a:pPr marL="798512" indent="-571500" defTabSz="457200">
              <a:buClr>
                <a:srgbClr val="C00000"/>
              </a:buClr>
              <a:buAutoNum type="romanLcParenBoth"/>
              <a:defRPr/>
            </a:pPr>
            <a:endParaRPr lang="en-US" sz="2600" dirty="0">
              <a:solidFill>
                <a:prstClr val="black"/>
              </a:solidFill>
              <a:latin typeface="Calibri" panose="020F0502020204030204"/>
            </a:endParaRPr>
          </a:p>
          <a:p>
            <a:pPr marL="577850" indent="-350838" defTabSz="457200">
              <a:buClr>
                <a:srgbClr val="C00000"/>
              </a:buClr>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(ii) is not generally imposed and legally collectible at the same rate by such State or such political subdivision on transactions involving </a:t>
            </a:r>
            <a:r>
              <a:rPr kumimoji="0" lang="en-US" sz="2600" b="1" u="none" strike="noStrike" kern="1200" cap="none" spc="0" normalizeH="0" baseline="0" noProof="0" dirty="0">
                <a:ln>
                  <a:noFill/>
                </a:ln>
                <a:solidFill>
                  <a:prstClr val="black"/>
                </a:solidFill>
                <a:effectLst/>
                <a:uLnTx/>
                <a:uFillTx/>
                <a:latin typeface="Calibri" panose="020F0502020204030204"/>
                <a:ea typeface="+mn-ea"/>
                <a:cs typeface="+mn-cs"/>
              </a:rPr>
              <a:t>similar property, goods, services, or information accomplished through other means</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unless the rate is lower as part of a phase-out of the tax over not more than a 5-year period;</a:t>
            </a:r>
            <a:endParaRPr lang="en-US" sz="2600" dirty="0">
              <a:solidFill>
                <a:prstClr val="black"/>
              </a:solidFill>
              <a:latin typeface="Calibri" panose="020F0502020204030204"/>
            </a:endParaRPr>
          </a:p>
        </p:txBody>
      </p:sp>
    </p:spTree>
    <p:extLst>
      <p:ext uri="{BB962C8B-B14F-4D97-AF65-F5344CB8AC3E}">
        <p14:creationId xmlns:p14="http://schemas.microsoft.com/office/powerpoint/2010/main" val="2987643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9AEA33-3DCB-F0FB-B835-39FFD34170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6BA77D-E0F3-4B80-A65E-88527CDE7779}" type="slidenum">
              <a:rPr kumimoji="0" lang="en-US" sz="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C462DEDC-A2DD-09AF-CEB1-F4110B57F7EB}"/>
              </a:ext>
            </a:extLst>
          </p:cNvPr>
          <p:cNvSpPr>
            <a:spLocks noGrp="1"/>
          </p:cNvSpPr>
          <p:nvPr>
            <p:ph type="title"/>
          </p:nvPr>
        </p:nvSpPr>
        <p:spPr>
          <a:xfrm>
            <a:off x="0" y="1"/>
            <a:ext cx="8150771" cy="564022"/>
          </a:xfrm>
        </p:spPr>
        <p:txBody>
          <a:bodyPr/>
          <a:lstStyle/>
          <a:p>
            <a:r>
              <a:rPr lang="en-US" dirty="0"/>
              <a:t>	 Key Terms – “Discriminatory tax” (continued)</a:t>
            </a:r>
          </a:p>
        </p:txBody>
      </p:sp>
      <p:sp>
        <p:nvSpPr>
          <p:cNvPr id="6" name="TextBox 5">
            <a:extLst>
              <a:ext uri="{FF2B5EF4-FFF2-40B4-BE49-F238E27FC236}">
                <a16:creationId xmlns:a16="http://schemas.microsoft.com/office/drawing/2014/main" id="{9123679C-790F-E764-6782-00202942B5BD}"/>
              </a:ext>
            </a:extLst>
          </p:cNvPr>
          <p:cNvSpPr txBox="1"/>
          <p:nvPr/>
        </p:nvSpPr>
        <p:spPr>
          <a:xfrm>
            <a:off x="613696" y="1089898"/>
            <a:ext cx="10964608" cy="467820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buClr>
                <a:srgbClr val="C00000"/>
              </a:buClr>
              <a:buSzTx/>
              <a:buFont typeface="Arial" panose="020B0604020202020204" pitchFamily="34" charset="0"/>
              <a:buNone/>
              <a:tabLst/>
              <a:defRPr/>
            </a:pPr>
            <a:endParaRPr lang="en-US" sz="1200" dirty="0">
              <a:solidFill>
                <a:prstClr val="black"/>
              </a:solidFill>
              <a:latin typeface="Calibri" panose="020F0502020204030204"/>
            </a:endParaRPr>
          </a:p>
          <a:p>
            <a:pPr marL="60325" marR="0" lvl="0" algn="l" defTabSz="457200" rtl="0" eaLnBrk="1" fontAlgn="auto" latinLnBrk="0" hangingPunct="1">
              <a:lnSpc>
                <a:spcPct val="100000"/>
              </a:lnSpc>
              <a:spcBef>
                <a:spcPts val="0"/>
              </a:spcBef>
              <a:buClr>
                <a:srgbClr val="C00000"/>
              </a:buClr>
              <a:buSzTx/>
              <a:buFont typeface="Arial" panose="020B0604020202020204" pitchFamily="34" charset="0"/>
              <a:buNone/>
              <a:tabLst/>
              <a:defRPr/>
            </a:pP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(A)</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any tax imposed by a State or political subdivision thereof on </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electronic commerce </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that —</a:t>
            </a:r>
          </a:p>
          <a:p>
            <a:pPr marL="0" marR="0" lvl="0" indent="0" algn="l" defTabSz="457200" rtl="0" eaLnBrk="1" fontAlgn="auto" latinLnBrk="0" hangingPunct="1">
              <a:lnSpc>
                <a:spcPct val="100000"/>
              </a:lnSpc>
              <a:spcBef>
                <a:spcPts val="0"/>
              </a:spcBef>
              <a:buClr>
                <a:srgbClr val="C00000"/>
              </a:buClr>
              <a:buSzTx/>
              <a:buFont typeface="Arial" panose="020B0604020202020204" pitchFamily="34" charset="0"/>
              <a:buNone/>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38188" indent="-511175" defTabSz="457200">
              <a:buClr>
                <a:srgbClr val="C00000"/>
              </a:buClr>
              <a:defRPr/>
            </a:pPr>
            <a:r>
              <a:rPr lang="en-US" sz="2600" dirty="0">
                <a:solidFill>
                  <a:prstClr val="black"/>
                </a:solidFill>
                <a:latin typeface="Calibri" panose="020F0502020204030204"/>
              </a:rPr>
              <a:t>(iii) imposes an obligation to collect or pay the tax on a different person or entity than in the case of transactions </a:t>
            </a:r>
            <a:r>
              <a:rPr lang="en-US" sz="2600" b="1" dirty="0">
                <a:solidFill>
                  <a:prstClr val="black"/>
                </a:solidFill>
                <a:latin typeface="Calibri" panose="020F0502020204030204"/>
              </a:rPr>
              <a:t>involving similar property, goods, services, or information accomplished through other means</a:t>
            </a:r>
            <a:r>
              <a:rPr lang="en-US" sz="2600" dirty="0">
                <a:solidFill>
                  <a:prstClr val="black"/>
                </a:solidFill>
                <a:latin typeface="Calibri" panose="020F0502020204030204"/>
              </a:rPr>
              <a:t>;</a:t>
            </a:r>
          </a:p>
          <a:p>
            <a:pPr marL="514350" indent="-287338" defTabSz="457200">
              <a:buClr>
                <a:srgbClr val="C00000"/>
              </a:buClr>
              <a:defRPr/>
            </a:pPr>
            <a:endParaRPr lang="en-US" sz="2600" dirty="0">
              <a:solidFill>
                <a:prstClr val="black"/>
              </a:solidFill>
              <a:latin typeface="Calibri" panose="020F0502020204030204"/>
            </a:endParaRPr>
          </a:p>
          <a:p>
            <a:pPr marL="690563" indent="-463550" defTabSz="457200">
              <a:buClr>
                <a:srgbClr val="C00000"/>
              </a:buClr>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(iv) establishes a classification of Internet access service providers or online service providers for purposes of establishing a higher tax rate to be imposed on such providers than the tax rate generally applied to providers of similar information services delivered through other means;</a:t>
            </a:r>
          </a:p>
        </p:txBody>
      </p:sp>
    </p:spTree>
    <p:extLst>
      <p:ext uri="{BB962C8B-B14F-4D97-AF65-F5344CB8AC3E}">
        <p14:creationId xmlns:p14="http://schemas.microsoft.com/office/powerpoint/2010/main" val="697342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9AEA33-3DCB-F0FB-B835-39FFD34170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6BA77D-E0F3-4B80-A65E-88527CDE7779}" type="slidenum">
              <a:rPr kumimoji="0" lang="en-US" sz="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C462DEDC-A2DD-09AF-CEB1-F4110B57F7EB}"/>
              </a:ext>
            </a:extLst>
          </p:cNvPr>
          <p:cNvSpPr>
            <a:spLocks noGrp="1"/>
          </p:cNvSpPr>
          <p:nvPr>
            <p:ph type="title"/>
          </p:nvPr>
        </p:nvSpPr>
        <p:spPr>
          <a:xfrm>
            <a:off x="0" y="1"/>
            <a:ext cx="8150771" cy="564022"/>
          </a:xfrm>
        </p:spPr>
        <p:txBody>
          <a:bodyPr/>
          <a:lstStyle/>
          <a:p>
            <a:r>
              <a:rPr lang="en-US" dirty="0"/>
              <a:t>	Key Terms – “Discriminatory tax” (continued)</a:t>
            </a:r>
          </a:p>
        </p:txBody>
      </p:sp>
      <p:sp>
        <p:nvSpPr>
          <p:cNvPr id="6" name="TextBox 5">
            <a:extLst>
              <a:ext uri="{FF2B5EF4-FFF2-40B4-BE49-F238E27FC236}">
                <a16:creationId xmlns:a16="http://schemas.microsoft.com/office/drawing/2014/main" id="{9123679C-790F-E764-6782-00202942B5BD}"/>
              </a:ext>
            </a:extLst>
          </p:cNvPr>
          <p:cNvSpPr txBox="1"/>
          <p:nvPr/>
        </p:nvSpPr>
        <p:spPr>
          <a:xfrm>
            <a:off x="614996" y="892946"/>
            <a:ext cx="10939441" cy="5570756"/>
          </a:xfrm>
          <a:prstGeom prst="rect">
            <a:avLst/>
          </a:prstGeom>
          <a:noFill/>
        </p:spPr>
        <p:txBody>
          <a:bodyPr wrap="square">
            <a:spAutoFit/>
          </a:bodyPr>
          <a:lstStyle/>
          <a:p>
            <a:pPr marL="60325" defTabSz="457200">
              <a:buClr>
                <a:srgbClr val="C00000"/>
              </a:buClr>
              <a:defRPr/>
            </a:pPr>
            <a:r>
              <a:rPr lang="en-US" sz="2600" b="1" dirty="0">
                <a:solidFill>
                  <a:prstClr val="black"/>
                </a:solidFill>
                <a:latin typeface="Calibri" panose="020F0502020204030204"/>
              </a:rPr>
              <a:t>(B)</a:t>
            </a:r>
            <a:r>
              <a:rPr lang="en-US" sz="2600" dirty="0">
                <a:solidFill>
                  <a:prstClr val="black"/>
                </a:solidFill>
                <a:latin typeface="Calibri" panose="020F0502020204030204"/>
              </a:rPr>
              <a:t> any tax imposed by a State or political subdivision thereof, if </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60325" defTabSz="457200">
              <a:buClr>
                <a:srgbClr val="C00000"/>
              </a:buClr>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12763" indent="-285750" defTabSz="457200">
              <a:buClr>
                <a:srgbClr val="C00000"/>
              </a:buClr>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(i) the sole ability to access a site on a remote seller’s out-of-state computer server is considered a factor in determining a remote seller’s tax collection obligation; or</a:t>
            </a:r>
          </a:p>
          <a:p>
            <a:pPr marL="574675" indent="-347663" defTabSz="457200">
              <a:buClr>
                <a:srgbClr val="C00000"/>
              </a:buClr>
              <a:defRPr/>
            </a:pPr>
            <a:r>
              <a:rPr lang="en-US" sz="2600" dirty="0">
                <a:solidFill>
                  <a:prstClr val="black"/>
                </a:solidFill>
                <a:latin typeface="Calibri" panose="020F0502020204030204"/>
              </a:rPr>
              <a:t>(ii) a provider of Internet access or online services is </a:t>
            </a:r>
            <a:r>
              <a:rPr lang="en-US" sz="2600" b="1" dirty="0">
                <a:solidFill>
                  <a:prstClr val="black"/>
                </a:solidFill>
                <a:latin typeface="Calibri" panose="020F0502020204030204"/>
              </a:rPr>
              <a:t>deemed to be the agent of a remote seller </a:t>
            </a:r>
            <a:r>
              <a:rPr lang="en-US" sz="2600" dirty="0">
                <a:solidFill>
                  <a:prstClr val="black"/>
                </a:solidFill>
                <a:latin typeface="Calibri" panose="020F0502020204030204"/>
              </a:rPr>
              <a:t>for determining tax collection obligations </a:t>
            </a:r>
            <a:r>
              <a:rPr lang="en-US" sz="2600" b="1" dirty="0">
                <a:solidFill>
                  <a:prstClr val="black"/>
                </a:solidFill>
                <a:latin typeface="Calibri" panose="020F0502020204030204"/>
              </a:rPr>
              <a:t>solely as a result of </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739775" indent="-277813" defTabSz="457200">
              <a:buClr>
                <a:srgbClr val="C00000"/>
              </a:buClr>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(I) the display of a remote seller’s information or content on the out-of-State computer server of a provider of Internet access service or online services; or</a:t>
            </a:r>
          </a:p>
          <a:p>
            <a:pPr marL="801688" indent="-339725" defTabSz="457200">
              <a:buClr>
                <a:srgbClr val="C00000"/>
              </a:buClr>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(II) the processing of orders through the out-of-State computer server of a provider of Internet access service of online services.</a:t>
            </a:r>
          </a:p>
          <a:p>
            <a:pPr marL="0" marR="0" lvl="0" indent="0" algn="l" defTabSz="457200" rtl="0" eaLnBrk="1" fontAlgn="auto" latinLnBrk="0" hangingPunct="1">
              <a:lnSpc>
                <a:spcPct val="100000"/>
              </a:lnSpc>
              <a:spcBef>
                <a:spcPts val="0"/>
              </a:spcBef>
              <a:spcAft>
                <a:spcPts val="1200"/>
              </a:spcAft>
              <a:buClr>
                <a:srgbClr val="C00000"/>
              </a:buClr>
              <a:buSzTx/>
              <a:buFont typeface="Arial" panose="020B0604020202020204" pitchFamily="34" charset="0"/>
              <a:buNone/>
              <a:tabLst/>
              <a:defRPr/>
            </a:pP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7288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9AEA33-3DCB-F0FB-B835-39FFD34170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6BA77D-E0F3-4B80-A65E-88527CDE7779}" type="slidenum">
              <a:rPr kumimoji="0" lang="en-US" sz="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C462DEDC-A2DD-09AF-CEB1-F4110B57F7EB}"/>
              </a:ext>
            </a:extLst>
          </p:cNvPr>
          <p:cNvSpPr>
            <a:spLocks noGrp="1"/>
          </p:cNvSpPr>
          <p:nvPr>
            <p:ph type="title"/>
          </p:nvPr>
        </p:nvSpPr>
        <p:spPr>
          <a:xfrm>
            <a:off x="0" y="1"/>
            <a:ext cx="8150771" cy="564022"/>
          </a:xfrm>
        </p:spPr>
        <p:txBody>
          <a:bodyPr/>
          <a:lstStyle/>
          <a:p>
            <a:r>
              <a:rPr lang="en-US" dirty="0"/>
              <a:t>	Key Terms – “Electronic commerce”</a:t>
            </a:r>
          </a:p>
        </p:txBody>
      </p:sp>
      <p:sp>
        <p:nvSpPr>
          <p:cNvPr id="6" name="TextBox 5">
            <a:extLst>
              <a:ext uri="{FF2B5EF4-FFF2-40B4-BE49-F238E27FC236}">
                <a16:creationId xmlns:a16="http://schemas.microsoft.com/office/drawing/2014/main" id="{9123679C-790F-E764-6782-00202942B5BD}"/>
              </a:ext>
            </a:extLst>
          </p:cNvPr>
          <p:cNvSpPr txBox="1"/>
          <p:nvPr/>
        </p:nvSpPr>
        <p:spPr>
          <a:xfrm>
            <a:off x="700646" y="1579400"/>
            <a:ext cx="5316337" cy="3200876"/>
          </a:xfrm>
          <a:prstGeom prst="rect">
            <a:avLst/>
          </a:prstGeom>
          <a:noFill/>
        </p:spPr>
        <p:txBody>
          <a:bodyPr wrap="square">
            <a:spAutoFit/>
          </a:bodyPr>
          <a:lstStyle/>
          <a:p>
            <a:pPr marL="0" indent="0" algn="l">
              <a:buNone/>
            </a:pP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Any transaction conducted over the Internet or through Internet access</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comprising the sale, lease, license, offer, or delivery of property, goods, services, or information, whether or not for consideration, and </a:t>
            </a:r>
            <a:r>
              <a:rPr kumimoji="0" lang="en-US" sz="2600" i="0" u="none" strike="noStrike" kern="1200" cap="none" spc="0" normalizeH="0" baseline="0" noProof="0" dirty="0">
                <a:ln>
                  <a:noFill/>
                </a:ln>
                <a:solidFill>
                  <a:prstClr val="black"/>
                </a:solidFill>
                <a:effectLst/>
                <a:uLnTx/>
                <a:uFillTx/>
                <a:latin typeface="Calibri" panose="020F0502020204030204"/>
                <a:ea typeface="+mn-ea"/>
                <a:cs typeface="+mn-cs"/>
              </a:rPr>
              <a:t>includes the provision of Internet access</a:t>
            </a:r>
            <a:r>
              <a:rPr lang="en-US" sz="2600" dirty="0">
                <a:solidFill>
                  <a:prstClr val="black"/>
                </a:solidFill>
                <a:latin typeface="Calibri" panose="020F0502020204030204"/>
              </a:rPr>
              <a:t>.</a:t>
            </a:r>
          </a:p>
          <a:p>
            <a:pPr marL="0" marR="0" lvl="0" indent="0" algn="l" defTabSz="457200" rtl="0" eaLnBrk="1" fontAlgn="auto" latinLnBrk="0" hangingPunct="1">
              <a:lnSpc>
                <a:spcPct val="100000"/>
              </a:lnSpc>
              <a:spcBef>
                <a:spcPts val="0"/>
              </a:spcBef>
              <a:spcAft>
                <a:spcPts val="1200"/>
              </a:spcAft>
              <a:buClr>
                <a:srgbClr val="C00000"/>
              </a:buClr>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descr="Shopping cart with boxes">
            <a:extLst>
              <a:ext uri="{FF2B5EF4-FFF2-40B4-BE49-F238E27FC236}">
                <a16:creationId xmlns:a16="http://schemas.microsoft.com/office/drawing/2014/main" id="{B44EF204-6573-0D4A-04FF-D3ED53214F6C}"/>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660994" y="1465338"/>
            <a:ext cx="5143500" cy="3429000"/>
          </a:xfrm>
          <a:prstGeom prst="rect">
            <a:avLst/>
          </a:prstGeom>
          <a:effectLst>
            <a:softEdge rad="63500"/>
          </a:effectLst>
        </p:spPr>
      </p:pic>
      <p:sp>
        <p:nvSpPr>
          <p:cNvPr id="11" name="TextBox 10">
            <a:extLst>
              <a:ext uri="{FF2B5EF4-FFF2-40B4-BE49-F238E27FC236}">
                <a16:creationId xmlns:a16="http://schemas.microsoft.com/office/drawing/2014/main" id="{237534AA-F72D-672C-2601-FFCF75A98AF7}"/>
              </a:ext>
            </a:extLst>
          </p:cNvPr>
          <p:cNvSpPr txBox="1"/>
          <p:nvPr/>
        </p:nvSpPr>
        <p:spPr>
          <a:xfrm>
            <a:off x="10852496" y="4797814"/>
            <a:ext cx="1134292" cy="200055"/>
          </a:xfrm>
          <a:prstGeom prst="rect">
            <a:avLst/>
          </a:prstGeom>
          <a:noFill/>
        </p:spPr>
        <p:txBody>
          <a:bodyPr wrap="square" rtlCol="0">
            <a:spAutoFit/>
          </a:bodyPr>
          <a:lstStyle/>
          <a:p>
            <a:r>
              <a:rPr lang="en-US" sz="700" dirty="0"/>
              <a:t>Microsoft Stock Image</a:t>
            </a:r>
          </a:p>
        </p:txBody>
      </p:sp>
    </p:spTree>
    <p:extLst>
      <p:ext uri="{BB962C8B-B14F-4D97-AF65-F5344CB8AC3E}">
        <p14:creationId xmlns:p14="http://schemas.microsoft.com/office/powerpoint/2010/main" val="2027877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9AEA33-3DCB-F0FB-B835-39FFD34170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6BA77D-E0F3-4B80-A65E-88527CDE7779}" type="slidenum">
              <a:rPr kumimoji="0" lang="en-US" sz="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C462DEDC-A2DD-09AF-CEB1-F4110B57F7EB}"/>
              </a:ext>
            </a:extLst>
          </p:cNvPr>
          <p:cNvSpPr>
            <a:spLocks noGrp="1"/>
          </p:cNvSpPr>
          <p:nvPr>
            <p:ph type="title"/>
          </p:nvPr>
        </p:nvSpPr>
        <p:spPr>
          <a:xfrm>
            <a:off x="0" y="1"/>
            <a:ext cx="8150771" cy="564022"/>
          </a:xfrm>
        </p:spPr>
        <p:txBody>
          <a:bodyPr/>
          <a:lstStyle/>
          <a:p>
            <a:r>
              <a:rPr lang="en-US" dirty="0"/>
              <a:t>	Accessory and Expired Terms</a:t>
            </a:r>
          </a:p>
        </p:txBody>
      </p:sp>
      <p:sp>
        <p:nvSpPr>
          <p:cNvPr id="6" name="TextBox 5">
            <a:extLst>
              <a:ext uri="{FF2B5EF4-FFF2-40B4-BE49-F238E27FC236}">
                <a16:creationId xmlns:a16="http://schemas.microsoft.com/office/drawing/2014/main" id="{9123679C-790F-E764-6782-00202942B5BD}"/>
              </a:ext>
            </a:extLst>
          </p:cNvPr>
          <p:cNvSpPr txBox="1"/>
          <p:nvPr/>
        </p:nvSpPr>
        <p:spPr>
          <a:xfrm>
            <a:off x="546165" y="1674673"/>
            <a:ext cx="5549835" cy="3508653"/>
          </a:xfrm>
          <a:prstGeom prst="rect">
            <a:avLst/>
          </a:prstGeom>
          <a:solidFill>
            <a:schemeClr val="bg1">
              <a:lumMod val="85000"/>
            </a:schemeClr>
          </a:solidFill>
        </p:spPr>
        <p:txBody>
          <a:bodyPr wrap="square">
            <a:spAutoFit/>
          </a:bodyPr>
          <a:lstStyle/>
          <a:p>
            <a:pPr marL="0" marR="0" lvl="0" indent="0" defTabSz="457200" rtl="0" eaLnBrk="1" fontAlgn="auto" latinLnBrk="0" hangingPunct="1">
              <a:lnSpc>
                <a:spcPct val="100000"/>
              </a:lnSpc>
              <a:spcBef>
                <a:spcPts val="0"/>
              </a:spcBef>
              <a:buClr>
                <a:srgbClr val="C00000"/>
              </a:buClr>
              <a:buSzTx/>
              <a:buFont typeface="Arial" panose="020B0604020202020204" pitchFamily="34" charset="0"/>
              <a:buNone/>
              <a:tabLst/>
              <a:defRPr/>
            </a:pPr>
            <a:r>
              <a:rPr lang="en-US" sz="2600" b="1" dirty="0">
                <a:solidFill>
                  <a:prstClr val="black"/>
                </a:solidFill>
                <a:latin typeface="Calibri" panose="020F0502020204030204"/>
              </a:rPr>
              <a:t>“Taxes on Internet access” means:</a:t>
            </a:r>
          </a:p>
          <a:p>
            <a:pPr marL="0" marR="0" lvl="0" indent="0" defTabSz="457200" rtl="0" eaLnBrk="1" fontAlgn="auto" latinLnBrk="0" hangingPunct="1">
              <a:lnSpc>
                <a:spcPct val="100000"/>
              </a:lnSpc>
              <a:spcBef>
                <a:spcPts val="0"/>
              </a:spcBef>
              <a:buClr>
                <a:srgbClr val="C00000"/>
              </a:buClr>
              <a:buSzTx/>
              <a:buFont typeface="Arial" panose="020B0604020202020204" pitchFamily="34" charset="0"/>
              <a:buNone/>
              <a:tabLst/>
              <a:defRPr/>
            </a:pPr>
            <a:endParaRPr lang="en-US" sz="1200" dirty="0">
              <a:solidFill>
                <a:prstClr val="black"/>
              </a:solidFill>
              <a:latin typeface="Calibri" panose="020F0502020204030204"/>
            </a:endParaRPr>
          </a:p>
          <a:p>
            <a:pPr defTabSz="457200">
              <a:spcAft>
                <a:spcPts val="1200"/>
              </a:spcAft>
              <a:buClr>
                <a:srgbClr val="C00000"/>
              </a:buClr>
              <a:defRPr/>
            </a:pPr>
            <a:r>
              <a:rPr lang="en-US" sz="2300" dirty="0"/>
              <a:t>A</a:t>
            </a:r>
            <a:r>
              <a:rPr lang="en-US" sz="2300" b="0" dirty="0">
                <a:solidFill>
                  <a:schemeClr val="tx1"/>
                </a:solidFill>
              </a:rPr>
              <a:t> tax on Internet access, regardless of whether such </a:t>
            </a:r>
            <a:r>
              <a:rPr lang="en-US" sz="2300" b="1" dirty="0">
                <a:solidFill>
                  <a:schemeClr val="tx1"/>
                </a:solidFill>
              </a:rPr>
              <a:t>tax is imposed on a provider of Internet access or a buyer of Internet access </a:t>
            </a:r>
            <a:r>
              <a:rPr lang="en-US" sz="2300" b="0" dirty="0">
                <a:solidFill>
                  <a:schemeClr val="tx1"/>
                </a:solidFill>
              </a:rPr>
              <a:t>and regardless of the terminology used to describe the tax. </a:t>
            </a:r>
            <a:r>
              <a:rPr lang="en-US" sz="2300" dirty="0"/>
              <a:t>“Tax on Internet access” does not include a tax levied upon or measured by net income, capital stock, net worth, or property value.</a:t>
            </a:r>
            <a:endParaRPr lang="en-US" sz="2300" b="0" dirty="0">
              <a:solidFill>
                <a:schemeClr val="tx1"/>
              </a:solidFill>
            </a:endParaRPr>
          </a:p>
        </p:txBody>
      </p:sp>
      <p:sp>
        <p:nvSpPr>
          <p:cNvPr id="2" name="TextBox 1">
            <a:extLst>
              <a:ext uri="{FF2B5EF4-FFF2-40B4-BE49-F238E27FC236}">
                <a16:creationId xmlns:a16="http://schemas.microsoft.com/office/drawing/2014/main" id="{6E3E9CF3-EE44-753B-A170-0C420CF9A74B}"/>
              </a:ext>
            </a:extLst>
          </p:cNvPr>
          <p:cNvSpPr txBox="1"/>
          <p:nvPr/>
        </p:nvSpPr>
        <p:spPr>
          <a:xfrm>
            <a:off x="6399001" y="2305614"/>
            <a:ext cx="5549835" cy="2246769"/>
          </a:xfrm>
          <a:prstGeom prst="rect">
            <a:avLst/>
          </a:prstGeom>
          <a:solidFill>
            <a:schemeClr val="bg1">
              <a:lumMod val="85000"/>
            </a:schemeClr>
          </a:solidFill>
        </p:spPr>
        <p:txBody>
          <a:bodyPr wrap="square">
            <a:spAutoFit/>
          </a:bodyPr>
          <a:lstStyle/>
          <a:p>
            <a:pPr marL="0" marR="0" lvl="0" indent="0" algn="ctr" defTabSz="457200" rtl="0" eaLnBrk="1" fontAlgn="auto" latinLnBrk="0" hangingPunct="1">
              <a:lnSpc>
                <a:spcPct val="100000"/>
              </a:lnSpc>
              <a:spcBef>
                <a:spcPts val="0"/>
              </a:spcBef>
              <a:buClr>
                <a:srgbClr val="C00000"/>
              </a:buClr>
              <a:buSzTx/>
              <a:buFont typeface="Arial" panose="020B0604020202020204" pitchFamily="34" charset="0"/>
              <a:buNone/>
              <a:tabLst/>
              <a:defRPr/>
            </a:pPr>
            <a:r>
              <a:rPr lang="en-US" sz="2600" b="1" dirty="0">
                <a:solidFill>
                  <a:prstClr val="black"/>
                </a:solidFill>
                <a:latin typeface="Calibri" panose="020F0502020204030204"/>
              </a:rPr>
              <a:t>The ITFA Legacy Clause</a:t>
            </a:r>
          </a:p>
          <a:p>
            <a:pPr marL="0" marR="0" lvl="0" indent="0" algn="l" defTabSz="457200" rtl="0" eaLnBrk="1" fontAlgn="auto" latinLnBrk="0" hangingPunct="1">
              <a:lnSpc>
                <a:spcPct val="100000"/>
              </a:lnSpc>
              <a:spcBef>
                <a:spcPts val="0"/>
              </a:spcBef>
              <a:buClr>
                <a:srgbClr val="C00000"/>
              </a:buClr>
              <a:buSzTx/>
              <a:buFont typeface="Arial" panose="020B0604020202020204" pitchFamily="34" charset="0"/>
              <a:buNone/>
              <a:tabLst/>
              <a:defRPr/>
            </a:pPr>
            <a:endParaRPr lang="en-US" sz="1200" dirty="0">
              <a:solidFill>
                <a:prstClr val="black"/>
              </a:solidFill>
              <a:latin typeface="Calibri" panose="020F0502020204030204"/>
            </a:endParaRPr>
          </a:p>
          <a:p>
            <a:pPr defTabSz="457200">
              <a:spcAft>
                <a:spcPts val="1200"/>
              </a:spcAft>
              <a:buClr>
                <a:srgbClr val="C00000"/>
              </a:buClr>
              <a:defRPr/>
            </a:pPr>
            <a:r>
              <a:rPr lang="en-US" sz="2300" dirty="0"/>
              <a:t>ITFA previously contained two versions of a legacy clause allowing certain preexisting taxes to remain in place.</a:t>
            </a:r>
            <a:endParaRPr lang="en-US" sz="2300" b="0" dirty="0">
              <a:solidFill>
                <a:schemeClr val="tx1"/>
              </a:solidFill>
            </a:endParaRPr>
          </a:p>
          <a:p>
            <a:pPr defTabSz="457200">
              <a:spcAft>
                <a:spcPts val="1200"/>
              </a:spcAft>
              <a:buClr>
                <a:srgbClr val="C00000"/>
              </a:buClr>
              <a:defRPr/>
            </a:pPr>
            <a:r>
              <a:rPr lang="en-US" sz="2300" dirty="0"/>
              <a:t>The ITFA legacy clause has now fully expired.</a:t>
            </a:r>
          </a:p>
        </p:txBody>
      </p:sp>
    </p:spTree>
    <p:extLst>
      <p:ext uri="{BB962C8B-B14F-4D97-AF65-F5344CB8AC3E}">
        <p14:creationId xmlns:p14="http://schemas.microsoft.com/office/powerpoint/2010/main" val="596676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DD67A7-586F-3C84-9D49-070B08F3FD80}"/>
              </a:ext>
            </a:extLst>
          </p:cNvPr>
          <p:cNvSpPr>
            <a:spLocks noGrp="1"/>
          </p:cNvSpPr>
          <p:nvPr>
            <p:ph idx="1"/>
          </p:nvPr>
        </p:nvSpPr>
        <p:spPr>
          <a:xfrm>
            <a:off x="604006" y="1627464"/>
            <a:ext cx="4572001" cy="3599632"/>
          </a:xfrm>
        </p:spPr>
        <p:txBody>
          <a:bodyPr/>
          <a:lstStyle/>
          <a:p>
            <a:pPr algn="ctr"/>
            <a:r>
              <a:rPr lang="en-US" sz="3800" dirty="0">
                <a:effectLst/>
                <a:latin typeface="Calibri body"/>
                <a:ea typeface="Calibri" panose="020F0502020204030204" pitchFamily="34" charset="0"/>
                <a:cs typeface="Times New Roman" panose="02020603050405020304" pitchFamily="18" charset="0"/>
              </a:rPr>
              <a:t>Do you agree </a:t>
            </a:r>
            <a:r>
              <a:rPr lang="en-US" sz="3800" dirty="0">
                <a:latin typeface="Calibri body"/>
                <a:ea typeface="Calibri" panose="020F0502020204030204" pitchFamily="34" charset="0"/>
                <a:cs typeface="Times New Roman" panose="02020603050405020304" pitchFamily="18" charset="0"/>
              </a:rPr>
              <a:t>what was just presented represents the key language in ITFA that is important today?</a:t>
            </a:r>
            <a:endParaRPr lang="en-US" dirty="0"/>
          </a:p>
        </p:txBody>
      </p:sp>
      <p:sp>
        <p:nvSpPr>
          <p:cNvPr id="3" name="Slide Number Placeholder 2">
            <a:extLst>
              <a:ext uri="{FF2B5EF4-FFF2-40B4-BE49-F238E27FC236}">
                <a16:creationId xmlns:a16="http://schemas.microsoft.com/office/drawing/2014/main" id="{CFA9B273-961E-C756-201F-68231B0173BD}"/>
              </a:ext>
            </a:extLst>
          </p:cNvPr>
          <p:cNvSpPr>
            <a:spLocks noGrp="1"/>
          </p:cNvSpPr>
          <p:nvPr>
            <p:ph type="sldNum" sz="quarter" idx="12"/>
          </p:nvPr>
        </p:nvSpPr>
        <p:spPr/>
        <p:txBody>
          <a:bodyPr/>
          <a:lstStyle/>
          <a:p>
            <a:fld id="{596BA77D-E0F3-4B80-A65E-88527CDE7779}" type="slidenum">
              <a:rPr lang="en-US" smtClean="0"/>
              <a:t>16</a:t>
            </a:fld>
            <a:endParaRPr lang="en-US" dirty="0"/>
          </a:p>
        </p:txBody>
      </p:sp>
      <p:sp>
        <p:nvSpPr>
          <p:cNvPr id="4" name="Title 3">
            <a:extLst>
              <a:ext uri="{FF2B5EF4-FFF2-40B4-BE49-F238E27FC236}">
                <a16:creationId xmlns:a16="http://schemas.microsoft.com/office/drawing/2014/main" id="{D316641E-3F13-C185-BD12-99D53E363BC8}"/>
              </a:ext>
            </a:extLst>
          </p:cNvPr>
          <p:cNvSpPr>
            <a:spLocks noGrp="1"/>
          </p:cNvSpPr>
          <p:nvPr>
            <p:ph type="title"/>
          </p:nvPr>
        </p:nvSpPr>
        <p:spPr/>
        <p:txBody>
          <a:bodyPr/>
          <a:lstStyle/>
          <a:p>
            <a:r>
              <a:rPr lang="en-US" dirty="0"/>
              <a:t>	Question to the Panel</a:t>
            </a:r>
          </a:p>
        </p:txBody>
      </p:sp>
      <p:pic>
        <p:nvPicPr>
          <p:cNvPr id="6" name="Picture 5" descr="City lights focused in magnifying glass">
            <a:extLst>
              <a:ext uri="{FF2B5EF4-FFF2-40B4-BE49-F238E27FC236}">
                <a16:creationId xmlns:a16="http://schemas.microsoft.com/office/drawing/2014/main" id="{BA6C568A-3ACA-D561-C87E-6A3BE7746E82}"/>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096000" y="1576298"/>
            <a:ext cx="5491994" cy="3567722"/>
          </a:xfrm>
          <a:prstGeom prst="rect">
            <a:avLst/>
          </a:prstGeom>
          <a:effectLst>
            <a:softEdge rad="63500"/>
          </a:effectLst>
        </p:spPr>
      </p:pic>
      <p:sp>
        <p:nvSpPr>
          <p:cNvPr id="7" name="TextBox 6">
            <a:extLst>
              <a:ext uri="{FF2B5EF4-FFF2-40B4-BE49-F238E27FC236}">
                <a16:creationId xmlns:a16="http://schemas.microsoft.com/office/drawing/2014/main" id="{D304B47C-1023-4266-57D2-FB4E7934B3F9}"/>
              </a:ext>
            </a:extLst>
          </p:cNvPr>
          <p:cNvSpPr txBox="1"/>
          <p:nvPr/>
        </p:nvSpPr>
        <p:spPr>
          <a:xfrm>
            <a:off x="10617365" y="5043992"/>
            <a:ext cx="1134292" cy="200055"/>
          </a:xfrm>
          <a:prstGeom prst="rect">
            <a:avLst/>
          </a:prstGeom>
          <a:noFill/>
        </p:spPr>
        <p:txBody>
          <a:bodyPr wrap="square" rtlCol="0">
            <a:spAutoFit/>
          </a:bodyPr>
          <a:lstStyle/>
          <a:p>
            <a:r>
              <a:rPr lang="en-US" sz="700" dirty="0"/>
              <a:t>Microsoft Stock Image</a:t>
            </a:r>
          </a:p>
        </p:txBody>
      </p:sp>
    </p:spTree>
    <p:extLst>
      <p:ext uri="{BB962C8B-B14F-4D97-AF65-F5344CB8AC3E}">
        <p14:creationId xmlns:p14="http://schemas.microsoft.com/office/powerpoint/2010/main" val="3868527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67A8D5-0EA5-D4AD-E3E1-F12EFC24438F}"/>
              </a:ext>
            </a:extLst>
          </p:cNvPr>
          <p:cNvSpPr>
            <a:spLocks noGrp="1"/>
          </p:cNvSpPr>
          <p:nvPr>
            <p:ph type="sldNum" sz="quarter" idx="12"/>
          </p:nvPr>
        </p:nvSpPr>
        <p:spPr/>
        <p:txBody>
          <a:bodyPr/>
          <a:lstStyle/>
          <a:p>
            <a:fld id="{596BA77D-E0F3-4B80-A65E-88527CDE7779}" type="slidenum">
              <a:rPr lang="en-US" smtClean="0"/>
              <a:t>17</a:t>
            </a:fld>
            <a:endParaRPr lang="en-US" dirty="0"/>
          </a:p>
        </p:txBody>
      </p:sp>
      <p:pic>
        <p:nvPicPr>
          <p:cNvPr id="4" name="Picture 3">
            <a:extLst>
              <a:ext uri="{FF2B5EF4-FFF2-40B4-BE49-F238E27FC236}">
                <a16:creationId xmlns:a16="http://schemas.microsoft.com/office/drawing/2014/main" id="{8BD49BAC-A260-69FE-8C83-AD808625B654}"/>
              </a:ext>
            </a:extLst>
          </p:cNvPr>
          <p:cNvPicPr>
            <a:picLocks/>
          </p:cNvPicPr>
          <p:nvPr>
            <p:custDataLst>
              <p:tags r:id="rId2"/>
            </p:custDataLst>
          </p:nvPr>
        </p:nvPicPr>
        <p:blipFill>
          <a:blip r:embed="rId7" cstate="screen">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6" name="Picture 5">
            <a:extLst>
              <a:ext uri="{FF2B5EF4-FFF2-40B4-BE49-F238E27FC236}">
                <a16:creationId xmlns:a16="http://schemas.microsoft.com/office/drawing/2014/main" id="{C437EB0D-AEE2-4AA9-BB58-BD7381684E99}"/>
              </a:ext>
            </a:extLst>
          </p:cNvPr>
          <p:cNvPicPr>
            <a:picLocks/>
          </p:cNvPicPr>
          <p:nvPr>
            <p:custDataLst>
              <p:tags r:id="rId3"/>
            </p:custDataLst>
          </p:nvPr>
        </p:nvPicPr>
        <p:blipFill>
          <a:blip r:embed="rId8" cstate="screen">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7" name="Rectangle 6">
            <a:extLst>
              <a:ext uri="{FF2B5EF4-FFF2-40B4-BE49-F238E27FC236}">
                <a16:creationId xmlns:a16="http://schemas.microsoft.com/office/drawing/2014/main" id="{30A5DFD7-BE2E-3E07-99BE-70A7D9E2709A}"/>
              </a:ext>
            </a:extLst>
          </p:cNvPr>
          <p:cNvSpPr/>
          <p:nvPr>
            <p:custDataLst>
              <p:tags r:id="rId4"/>
            </p:custDataLst>
          </p:nvPr>
        </p:nvSpPr>
        <p:spPr>
          <a:xfrm>
            <a:off x="3200400" y="2571750"/>
            <a:ext cx="8483600" cy="1714500"/>
          </a:xfrm>
          <a:prstGeom prst="rect">
            <a:avLst/>
          </a:prstGeom>
          <a:noFill/>
          <a:ln w="2540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solidFill>
                  <a:srgbClr val="5B5B5B"/>
                </a:solidFill>
              </a:rPr>
              <a:t>Do you agree we have captured the key language relevant to ITFA and the taxation of digital products? If not, what is missing?</a:t>
            </a:r>
          </a:p>
        </p:txBody>
      </p:sp>
      <p:sp>
        <p:nvSpPr>
          <p:cNvPr id="8" name="Rectangle 7">
            <a:extLst>
              <a:ext uri="{FF2B5EF4-FFF2-40B4-BE49-F238E27FC236}">
                <a16:creationId xmlns:a16="http://schemas.microsoft.com/office/drawing/2014/main" id="{3F1DDA36-F171-2F23-751F-8F57CF4E6301}"/>
              </a:ext>
            </a:extLst>
          </p:cNvPr>
          <p:cNvSpPr/>
          <p:nvPr>
            <p:custDataLst>
              <p:tags r:id="rId5"/>
            </p:custDataLst>
          </p:nvPr>
        </p:nvSpPr>
        <p:spPr>
          <a:xfrm>
            <a:off x="3200400" y="6096000"/>
            <a:ext cx="8737600" cy="510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300" b="1" dirty="0">
                <a:solidFill>
                  <a:srgbClr val="5B5B5B"/>
                </a:solidFill>
              </a:rPr>
              <a:t>ⓘ</a:t>
            </a:r>
            <a:r>
              <a:rPr lang="en-US" sz="1400" dirty="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2883224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9AEA33-3DCB-F0FB-B835-39FFD34170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6BA77D-E0F3-4B80-A65E-88527CDE7779}" type="slidenum">
              <a:rPr kumimoji="0" lang="en-US" sz="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C462DEDC-A2DD-09AF-CEB1-F4110B57F7EB}"/>
              </a:ext>
            </a:extLst>
          </p:cNvPr>
          <p:cNvSpPr>
            <a:spLocks noGrp="1"/>
          </p:cNvSpPr>
          <p:nvPr>
            <p:ph type="title"/>
          </p:nvPr>
        </p:nvSpPr>
        <p:spPr>
          <a:xfrm>
            <a:off x="0" y="1"/>
            <a:ext cx="8150771" cy="564022"/>
          </a:xfrm>
        </p:spPr>
        <p:txBody>
          <a:bodyPr/>
          <a:lstStyle/>
          <a:p>
            <a:r>
              <a:rPr lang="en-US" dirty="0"/>
              <a:t>	Key Cases – Discriminatory Tax</a:t>
            </a:r>
          </a:p>
        </p:txBody>
      </p:sp>
      <p:sp>
        <p:nvSpPr>
          <p:cNvPr id="6" name="TextBox 5">
            <a:extLst>
              <a:ext uri="{FF2B5EF4-FFF2-40B4-BE49-F238E27FC236}">
                <a16:creationId xmlns:a16="http://schemas.microsoft.com/office/drawing/2014/main" id="{9123679C-790F-E764-6782-00202942B5BD}"/>
              </a:ext>
            </a:extLst>
          </p:cNvPr>
          <p:cNvSpPr txBox="1"/>
          <p:nvPr/>
        </p:nvSpPr>
        <p:spPr>
          <a:xfrm>
            <a:off x="614996" y="564023"/>
            <a:ext cx="10962008" cy="6309420"/>
          </a:xfrm>
          <a:prstGeom prst="rect">
            <a:avLst/>
          </a:prstGeom>
          <a:noFill/>
        </p:spPr>
        <p:txBody>
          <a:bodyPr wrap="square">
            <a:spAutoFit/>
          </a:bodyPr>
          <a:lstStyle/>
          <a:p>
            <a:endParaRPr lang="en-US" sz="2800" i="1" dirty="0">
              <a:solidFill>
                <a:prstClr val="black"/>
              </a:solidFill>
              <a:latin typeface="Calibri" panose="020F0502020204030204"/>
            </a:endParaRPr>
          </a:p>
          <a:p>
            <a:r>
              <a:rPr lang="en-US" sz="3200" i="1" dirty="0">
                <a:solidFill>
                  <a:prstClr val="black"/>
                </a:solidFill>
              </a:rPr>
              <a:t>Performance Marketing Ass’n v. Hamer</a:t>
            </a:r>
            <a:r>
              <a:rPr lang="en-US" sz="3200" dirty="0">
                <a:solidFill>
                  <a:prstClr val="black"/>
                </a:solidFill>
              </a:rPr>
              <a:t>, 998 N.E.2d 54 (Ill. 2013).</a:t>
            </a:r>
          </a:p>
          <a:p>
            <a:endParaRPr lang="en-US" sz="3200" dirty="0"/>
          </a:p>
          <a:p>
            <a:pPr marL="0" indent="0" algn="l">
              <a:buNone/>
            </a:pPr>
            <a:r>
              <a:rPr lang="en-US" sz="3200" i="1" dirty="0"/>
              <a:t>Labell v. City of Chicago</a:t>
            </a:r>
            <a:r>
              <a:rPr lang="en-US" sz="3200" dirty="0"/>
              <a:t>, 147 N.E.3d 732 (Ill. App. Ct. 2019).</a:t>
            </a:r>
          </a:p>
          <a:p>
            <a:pPr marL="0" indent="0" algn="l">
              <a:buNone/>
            </a:pPr>
            <a:endParaRPr lang="en-US" sz="3200" dirty="0"/>
          </a:p>
          <a:p>
            <a:pPr marL="0" indent="0" algn="l">
              <a:buNone/>
            </a:pPr>
            <a:r>
              <a:rPr lang="en-US" sz="3200" i="1" dirty="0"/>
              <a:t>Gartner, Inc. v. Dep’t of Revenue</a:t>
            </a:r>
            <a:r>
              <a:rPr lang="en-US" sz="3200" dirty="0"/>
              <a:t>, 455 P.3d 1179 (Wash. Ct. App. 2020).</a:t>
            </a:r>
          </a:p>
          <a:p>
            <a:pPr marL="0" indent="0" algn="l">
              <a:buNone/>
            </a:pPr>
            <a:endParaRPr lang="en-US" sz="3200" dirty="0"/>
          </a:p>
          <a:p>
            <a:pPr marL="0" indent="0" algn="l">
              <a:buNone/>
            </a:pPr>
            <a:r>
              <a:rPr lang="en-US" sz="3200" i="1" dirty="0">
                <a:effectLst/>
                <a:ea typeface="Calibri" panose="020F0502020204030204" pitchFamily="34" charset="0"/>
                <a:cs typeface="Times New Roman" panose="02020603050405020304" pitchFamily="18" charset="0"/>
              </a:rPr>
              <a:t>Comptroller of Maryland v. Comcast</a:t>
            </a:r>
            <a:r>
              <a:rPr lang="en-US" sz="3200" dirty="0">
                <a:effectLst/>
                <a:ea typeface="Calibri" panose="020F0502020204030204" pitchFamily="34" charset="0"/>
                <a:cs typeface="Times New Roman" panose="02020603050405020304" pitchFamily="18" charset="0"/>
              </a:rPr>
              <a:t>, No. SCM-REG-0032-2022 (Md. Cir. Ct. Oct. 20, 2022), </a:t>
            </a:r>
            <a:r>
              <a:rPr lang="en-US" sz="3200" i="1" dirty="0">
                <a:effectLst/>
                <a:ea typeface="Calibri" panose="020F0502020204030204" pitchFamily="34" charset="0"/>
                <a:cs typeface="Times New Roman" panose="02020603050405020304" pitchFamily="18" charset="0"/>
              </a:rPr>
              <a:t>rev’d on procedural grounds</a:t>
            </a:r>
            <a:r>
              <a:rPr lang="en-US" sz="3200" dirty="0">
                <a:effectLst/>
                <a:ea typeface="Calibri" panose="020F0502020204030204" pitchFamily="34" charset="0"/>
                <a:cs typeface="Times New Roman" panose="02020603050405020304" pitchFamily="18" charset="0"/>
              </a:rPr>
              <a:t>, No. C-02-CV-21-000509 (July 12, 2023).</a:t>
            </a:r>
            <a:endParaRPr lang="en-US" sz="3200" dirty="0"/>
          </a:p>
          <a:p>
            <a:pPr marL="0" indent="0" algn="l">
              <a:buNone/>
            </a:pPr>
            <a:endParaRPr lang="en-US" sz="2000" dirty="0"/>
          </a:p>
          <a:p>
            <a:pPr marL="0" indent="0" algn="l">
              <a:buNone/>
            </a:pPr>
            <a:endParaRPr lang="en-US" sz="2000" dirty="0">
              <a:solidFill>
                <a:prstClr val="black"/>
              </a:solidFill>
              <a:latin typeface="Calibri" panose="020F0502020204030204"/>
            </a:endParaRPr>
          </a:p>
          <a:p>
            <a:pPr marL="0" indent="0" algn="l">
              <a:buNone/>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7890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9AEA33-3DCB-F0FB-B835-39FFD34170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6BA77D-E0F3-4B80-A65E-88527CDE7779}" type="slidenum">
              <a:rPr kumimoji="0" lang="en-US" sz="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C462DEDC-A2DD-09AF-CEB1-F4110B57F7EB}"/>
              </a:ext>
            </a:extLst>
          </p:cNvPr>
          <p:cNvSpPr>
            <a:spLocks noGrp="1"/>
          </p:cNvSpPr>
          <p:nvPr>
            <p:ph type="title"/>
          </p:nvPr>
        </p:nvSpPr>
        <p:spPr>
          <a:xfrm>
            <a:off x="0" y="1"/>
            <a:ext cx="8150771" cy="564022"/>
          </a:xfrm>
        </p:spPr>
        <p:txBody>
          <a:bodyPr/>
          <a:lstStyle/>
          <a:p>
            <a:r>
              <a:rPr lang="en-US" dirty="0"/>
              <a:t>	Key Cases – Electronic Commerce</a:t>
            </a:r>
          </a:p>
        </p:txBody>
      </p:sp>
      <p:sp>
        <p:nvSpPr>
          <p:cNvPr id="6" name="TextBox 5">
            <a:extLst>
              <a:ext uri="{FF2B5EF4-FFF2-40B4-BE49-F238E27FC236}">
                <a16:creationId xmlns:a16="http://schemas.microsoft.com/office/drawing/2014/main" id="{9123679C-790F-E764-6782-00202942B5BD}"/>
              </a:ext>
            </a:extLst>
          </p:cNvPr>
          <p:cNvSpPr txBox="1"/>
          <p:nvPr/>
        </p:nvSpPr>
        <p:spPr>
          <a:xfrm>
            <a:off x="614996" y="785594"/>
            <a:ext cx="10962008" cy="5570756"/>
          </a:xfrm>
          <a:prstGeom prst="rect">
            <a:avLst/>
          </a:prstGeom>
          <a:noFill/>
        </p:spPr>
        <p:txBody>
          <a:bodyPr wrap="square">
            <a:spAutoFit/>
          </a:bodyPr>
          <a:lstStyle/>
          <a:p>
            <a:pPr marL="0" indent="0" algn="l">
              <a:buNone/>
            </a:pPr>
            <a:endParaRPr lang="en-US" sz="2000" dirty="0"/>
          </a:p>
          <a:p>
            <a:pPr marL="0" indent="0" algn="l">
              <a:buNone/>
            </a:pPr>
            <a:r>
              <a:rPr lang="en-US" sz="3200" i="1" dirty="0">
                <a:solidFill>
                  <a:prstClr val="black"/>
                </a:solidFill>
                <a:latin typeface="Calibri" panose="020F0502020204030204"/>
              </a:rPr>
              <a:t>ADP, LLC v. Arizona Department of Revenue</a:t>
            </a:r>
            <a:r>
              <a:rPr lang="en-US" sz="3200" dirty="0">
                <a:solidFill>
                  <a:prstClr val="black"/>
                </a:solidFill>
                <a:latin typeface="Calibri" panose="020F0502020204030204"/>
              </a:rPr>
              <a:t>, No. 1 CA-TX 21-0009 (January 31, 2023). </a:t>
            </a:r>
          </a:p>
          <a:p>
            <a:pPr marL="0" indent="0" algn="l">
              <a:buNone/>
            </a:pPr>
            <a:endParaRPr lang="en-US" sz="3200" dirty="0">
              <a:solidFill>
                <a:prstClr val="black"/>
              </a:solidFill>
              <a:latin typeface="Calibri" panose="020F0502020204030204"/>
            </a:endParaRPr>
          </a:p>
          <a:p>
            <a:pPr marL="0" indent="0" algn="l">
              <a:buNone/>
            </a:pPr>
            <a:r>
              <a:rPr lang="en-US" sz="3200" i="1" dirty="0">
                <a:solidFill>
                  <a:prstClr val="black"/>
                </a:solidFill>
                <a:latin typeface="Calibri" panose="020F0502020204030204"/>
              </a:rPr>
              <a:t>Alltel Communications LLC v. Montana Dep’t of Revenue</a:t>
            </a:r>
            <a:r>
              <a:rPr lang="en-US" sz="3200" dirty="0">
                <a:solidFill>
                  <a:prstClr val="black"/>
                </a:solidFill>
                <a:latin typeface="Calibri" panose="020F0502020204030204"/>
              </a:rPr>
              <a:t>, No. 4-2010-981, First Judicial Dist. Ct. Montana, Lewis and Clark Cty. (Feb. 22, 2012).</a:t>
            </a:r>
          </a:p>
          <a:p>
            <a:pPr marL="0" indent="0" algn="l">
              <a:buNone/>
            </a:pPr>
            <a:endParaRPr lang="en-US" sz="3200" dirty="0">
              <a:solidFill>
                <a:prstClr val="black"/>
              </a:solidFill>
              <a:latin typeface="Calibri" panose="020F0502020204030204"/>
            </a:endParaRPr>
          </a:p>
          <a:p>
            <a:pPr marL="0" indent="0" algn="l">
              <a:buNone/>
            </a:pPr>
            <a:r>
              <a:rPr lang="en-US" sz="3200" i="1" dirty="0">
                <a:solidFill>
                  <a:prstClr val="black"/>
                </a:solidFill>
                <a:latin typeface="Calibri" panose="020F0502020204030204"/>
              </a:rPr>
              <a:t>IMT, Inc. v. City of Lumberton</a:t>
            </a:r>
            <a:r>
              <a:rPr lang="en-US" sz="3200" dirty="0">
                <a:solidFill>
                  <a:prstClr val="black"/>
                </a:solidFill>
                <a:latin typeface="Calibri" panose="020F0502020204030204"/>
              </a:rPr>
              <a:t>, 724 S.E.2d 588 (N.C. Ct. App. 2012), </a:t>
            </a:r>
            <a:r>
              <a:rPr lang="en-US" sz="3200" i="1" dirty="0">
                <a:solidFill>
                  <a:prstClr val="black"/>
                </a:solidFill>
                <a:latin typeface="Calibri" panose="020F0502020204030204"/>
              </a:rPr>
              <a:t>rev’d on other grounds</a:t>
            </a:r>
            <a:r>
              <a:rPr lang="en-US" sz="3200" dirty="0">
                <a:solidFill>
                  <a:prstClr val="black"/>
                </a:solidFill>
                <a:latin typeface="Calibri" panose="020F0502020204030204"/>
              </a:rPr>
              <a:t>, 738 S.E.2d 156 (N.C. 2013).</a:t>
            </a:r>
          </a:p>
          <a:p>
            <a:pPr marL="0" indent="0" algn="l">
              <a:buNone/>
            </a:pPr>
            <a:endParaRPr lang="en-US" sz="3200" dirty="0">
              <a:solidFill>
                <a:prstClr val="black"/>
              </a:solidFill>
              <a:latin typeface="Calibri" panose="020F0502020204030204"/>
            </a:endParaRPr>
          </a:p>
          <a:p>
            <a:pPr marL="0" indent="0" algn="l">
              <a:buNone/>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5119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9163D7-75C0-8EBA-2856-4D51D2498838}"/>
              </a:ext>
            </a:extLst>
          </p:cNvPr>
          <p:cNvSpPr>
            <a:spLocks noGrp="1"/>
          </p:cNvSpPr>
          <p:nvPr>
            <p:ph type="sldNum" sz="quarter" idx="12"/>
          </p:nvPr>
        </p:nvSpPr>
        <p:spPr/>
        <p:txBody>
          <a:bodyPr/>
          <a:lstStyle/>
          <a:p>
            <a:fld id="{596BA77D-E0F3-4B80-A65E-88527CDE7779}" type="slidenum">
              <a:rPr lang="en-US" smtClean="0"/>
              <a:t>2</a:t>
            </a:fld>
            <a:endParaRPr lang="en-US" dirty="0"/>
          </a:p>
        </p:txBody>
      </p:sp>
      <p:pic>
        <p:nvPicPr>
          <p:cNvPr id="4" name="Picture 3">
            <a:extLst>
              <a:ext uri="{FF2B5EF4-FFF2-40B4-BE49-F238E27FC236}">
                <a16:creationId xmlns:a16="http://schemas.microsoft.com/office/drawing/2014/main" id="{583352F2-34ED-03D0-3B4D-880F9097F122}"/>
              </a:ext>
            </a:extLst>
          </p:cNvPr>
          <p:cNvPicPr>
            <a:picLocks/>
          </p:cNvPicPr>
          <p:nvPr>
            <p:custDataLst>
              <p:tags r:id="rId2"/>
            </p:custDataLst>
          </p:nvPr>
        </p:nvPicPr>
        <p:blipFill>
          <a:blip r:embed="rId7" cstate="screen">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6" name="Picture 5">
            <a:extLst>
              <a:ext uri="{FF2B5EF4-FFF2-40B4-BE49-F238E27FC236}">
                <a16:creationId xmlns:a16="http://schemas.microsoft.com/office/drawing/2014/main" id="{D1584A48-2CCF-201D-F0B5-731E505BB8D8}"/>
              </a:ext>
            </a:extLst>
          </p:cNvPr>
          <p:cNvPicPr>
            <a:picLocks/>
          </p:cNvPicPr>
          <p:nvPr>
            <p:custDataLst>
              <p:tags r:id="rId3"/>
            </p:custDataLst>
          </p:nvPr>
        </p:nvPicPr>
        <p:blipFill>
          <a:blip r:embed="rId8" cstate="screen">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7" name="Rectangle 6">
            <a:extLst>
              <a:ext uri="{FF2B5EF4-FFF2-40B4-BE49-F238E27FC236}">
                <a16:creationId xmlns:a16="http://schemas.microsoft.com/office/drawing/2014/main" id="{804C5AC4-F11E-5904-2D32-45EB9C3DD800}"/>
              </a:ext>
            </a:extLst>
          </p:cNvPr>
          <p:cNvSpPr/>
          <p:nvPr>
            <p:custDataLst>
              <p:tags r:id="rId4"/>
            </p:custDataLst>
          </p:nvPr>
        </p:nvSpPr>
        <p:spPr>
          <a:xfrm>
            <a:off x="3200400" y="2571750"/>
            <a:ext cx="8483600" cy="1714500"/>
          </a:xfrm>
          <a:prstGeom prst="rect">
            <a:avLst/>
          </a:prstGeom>
          <a:noFill/>
          <a:ln w="2540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a-DK" sz="3600" b="1">
                <a:solidFill>
                  <a:srgbClr val="5B5B5B"/>
                </a:solidFill>
              </a:rPr>
              <a:t>Join at slido.com</a:t>
            </a:r>
            <a:br>
              <a:rPr lang="da-DK" sz="3600" b="1">
                <a:solidFill>
                  <a:srgbClr val="5B5B5B"/>
                </a:solidFill>
              </a:rPr>
            </a:br>
            <a:r>
              <a:rPr lang="da-DK" sz="3600" b="1">
                <a:solidFill>
                  <a:srgbClr val="5B5B5B"/>
                </a:solidFill>
              </a:rPr>
              <a:t>#3715046</a:t>
            </a:r>
            <a:endParaRPr lang="en-US" sz="3600" b="1" dirty="0">
              <a:solidFill>
                <a:srgbClr val="5B5B5B"/>
              </a:solidFill>
            </a:endParaRPr>
          </a:p>
        </p:txBody>
      </p:sp>
      <p:sp>
        <p:nvSpPr>
          <p:cNvPr id="8" name="Rectangle 7">
            <a:extLst>
              <a:ext uri="{FF2B5EF4-FFF2-40B4-BE49-F238E27FC236}">
                <a16:creationId xmlns:a16="http://schemas.microsoft.com/office/drawing/2014/main" id="{765BA5A2-E6A9-FEBA-754B-38097F76E229}"/>
              </a:ext>
            </a:extLst>
          </p:cNvPr>
          <p:cNvSpPr/>
          <p:nvPr>
            <p:custDataLst>
              <p:tags r:id="rId5"/>
            </p:custDataLst>
          </p:nvPr>
        </p:nvSpPr>
        <p:spPr>
          <a:xfrm>
            <a:off x="3200400" y="6096000"/>
            <a:ext cx="8737600" cy="510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300" b="1" dirty="0">
                <a:solidFill>
                  <a:srgbClr val="5B5B5B"/>
                </a:solidFill>
              </a:rPr>
              <a:t>ⓘ</a:t>
            </a:r>
            <a:r>
              <a:rPr lang="en-US" sz="1400" dirty="0">
                <a:solidFill>
                  <a:srgbClr val="5B5B5B"/>
                </a:solidFill>
              </a:rPr>
              <a:t> Start presenting to display the joining instructions on this slide.</a:t>
            </a:r>
          </a:p>
        </p:txBody>
      </p:sp>
    </p:spTree>
    <p:custDataLst>
      <p:tags r:id="rId1"/>
    </p:custDataLst>
    <p:extLst>
      <p:ext uri="{BB962C8B-B14F-4D97-AF65-F5344CB8AC3E}">
        <p14:creationId xmlns:p14="http://schemas.microsoft.com/office/powerpoint/2010/main" val="2331671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9AEA33-3DCB-F0FB-B835-39FFD34170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6BA77D-E0F3-4B80-A65E-88527CDE7779}" type="slidenum">
              <a:rPr kumimoji="0" lang="en-US" sz="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C462DEDC-A2DD-09AF-CEB1-F4110B57F7EB}"/>
              </a:ext>
            </a:extLst>
          </p:cNvPr>
          <p:cNvSpPr>
            <a:spLocks noGrp="1"/>
          </p:cNvSpPr>
          <p:nvPr>
            <p:ph type="title"/>
          </p:nvPr>
        </p:nvSpPr>
        <p:spPr>
          <a:xfrm>
            <a:off x="0" y="1"/>
            <a:ext cx="8150771" cy="564022"/>
          </a:xfrm>
        </p:spPr>
        <p:txBody>
          <a:bodyPr/>
          <a:lstStyle/>
          <a:p>
            <a:r>
              <a:rPr lang="en-US" dirty="0"/>
              <a:t>	Key Cases – Internet Access</a:t>
            </a:r>
          </a:p>
        </p:txBody>
      </p:sp>
      <p:sp>
        <p:nvSpPr>
          <p:cNvPr id="6" name="TextBox 5">
            <a:extLst>
              <a:ext uri="{FF2B5EF4-FFF2-40B4-BE49-F238E27FC236}">
                <a16:creationId xmlns:a16="http://schemas.microsoft.com/office/drawing/2014/main" id="{9123679C-790F-E764-6782-00202942B5BD}"/>
              </a:ext>
            </a:extLst>
          </p:cNvPr>
          <p:cNvSpPr txBox="1"/>
          <p:nvPr/>
        </p:nvSpPr>
        <p:spPr>
          <a:xfrm>
            <a:off x="620785" y="770456"/>
            <a:ext cx="10956219" cy="5509200"/>
          </a:xfrm>
          <a:prstGeom prst="rect">
            <a:avLst/>
          </a:prstGeom>
          <a:noFill/>
        </p:spPr>
        <p:txBody>
          <a:bodyPr wrap="square">
            <a:spAutoFit/>
          </a:bodyPr>
          <a:lstStyle/>
          <a:p>
            <a:pPr marL="0" indent="0" algn="l">
              <a:buNone/>
            </a:pP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In the </a:t>
            </a:r>
            <a:r>
              <a:rPr lang="en-US" sz="3200" i="1" dirty="0">
                <a:solidFill>
                  <a:prstClr val="black"/>
                </a:solidFill>
                <a:latin typeface="Calibri" panose="020F0502020204030204"/>
              </a:rPr>
              <a:t>Matter of the Petition of </a:t>
            </a: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Verizon New York Inc.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DTA No. 829240 (N.Y. Tax Appeals 2023).</a:t>
            </a:r>
          </a:p>
          <a:p>
            <a:pPr marL="0" indent="0" algn="l">
              <a:buNone/>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lgn="l">
              <a:buNone/>
            </a:pPr>
            <a:r>
              <a:rPr lang="en-US" sz="3200" i="1" dirty="0">
                <a:solidFill>
                  <a:prstClr val="black"/>
                </a:solidFill>
                <a:latin typeface="Calibri" panose="020F0502020204030204"/>
              </a:rPr>
              <a:t>J2 Cloud Servs., Inc. v. Comm’r of Revenue</a:t>
            </a:r>
            <a:r>
              <a:rPr lang="en-US" sz="3200" dirty="0">
                <a:solidFill>
                  <a:prstClr val="black"/>
                </a:solidFill>
                <a:latin typeface="Calibri" panose="020F0502020204030204"/>
              </a:rPr>
              <a:t>, Dkt. No. C325426 (Mass. App. Tax. Bd. Feb 27, 2019).</a:t>
            </a:r>
          </a:p>
          <a:p>
            <a:pPr marL="0" indent="0" algn="l">
              <a:buNone/>
            </a:pPr>
            <a:endParaRPr lang="en-US" sz="3200" dirty="0">
              <a:solidFill>
                <a:prstClr val="black"/>
              </a:solidFill>
              <a:latin typeface="Calibri" panose="020F0502020204030204"/>
            </a:endParaRPr>
          </a:p>
          <a:p>
            <a:pPr marL="0" indent="0" algn="l">
              <a:buNone/>
            </a:pPr>
            <a:r>
              <a:rPr lang="en-US" sz="3200" i="1" dirty="0">
                <a:solidFill>
                  <a:prstClr val="black"/>
                </a:solidFill>
                <a:latin typeface="Calibri" panose="020F0502020204030204"/>
              </a:rPr>
              <a:t>j</a:t>
            </a: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2 Global Communications Inc. v. City of Los An</a:t>
            </a:r>
            <a:r>
              <a:rPr lang="en-US" sz="3200" i="1" dirty="0">
                <a:solidFill>
                  <a:prstClr val="black"/>
                </a:solidFill>
                <a:latin typeface="Calibri" panose="020F0502020204030204"/>
              </a:rPr>
              <a:t>geles</a:t>
            </a:r>
            <a:r>
              <a:rPr lang="en-US" sz="3200" dirty="0">
                <a:solidFill>
                  <a:prstClr val="black"/>
                </a:solidFill>
                <a:latin typeface="Calibri" panose="020F0502020204030204"/>
              </a:rPr>
              <a:t>, 218 Cal. App. 4th 328 (Cal. Ct. App. 2013).</a:t>
            </a:r>
          </a:p>
          <a:p>
            <a:pPr marL="0" indent="0" algn="l">
              <a:buNone/>
            </a:pPr>
            <a:endParaRPr lang="en-US" sz="3200" dirty="0">
              <a:solidFill>
                <a:prstClr val="black"/>
              </a:solidFill>
              <a:latin typeface="Calibri" panose="020F0502020204030204"/>
            </a:endParaRPr>
          </a:p>
          <a:p>
            <a:pPr marL="0" indent="0" algn="l">
              <a:buNone/>
            </a:pP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Apple, Inc. v. Romy S. </a:t>
            </a:r>
            <a:r>
              <a:rPr lang="en-US" sz="3200" i="1" dirty="0">
                <a:solidFill>
                  <a:prstClr val="black"/>
                </a:solidFill>
                <a:latin typeface="Calibri" panose="020F0502020204030204"/>
              </a:rPr>
              <a:t>Manuel</a:t>
            </a:r>
            <a:r>
              <a:rPr lang="en-US" sz="3200" dirty="0">
                <a:solidFill>
                  <a:prstClr val="black"/>
                </a:solidFill>
                <a:latin typeface="Calibri" panose="020F0502020204030204"/>
              </a:rPr>
              <a:t>, Dkt. No. L01283 (La. Bd. of Tax Appeals 2023).</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1025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DD67A7-586F-3C84-9D49-070B08F3FD80}"/>
              </a:ext>
            </a:extLst>
          </p:cNvPr>
          <p:cNvSpPr>
            <a:spLocks noGrp="1"/>
          </p:cNvSpPr>
          <p:nvPr>
            <p:ph idx="1"/>
          </p:nvPr>
        </p:nvSpPr>
        <p:spPr>
          <a:xfrm>
            <a:off x="6096000" y="704675"/>
            <a:ext cx="5481004" cy="5452844"/>
          </a:xfrm>
        </p:spPr>
        <p:txBody>
          <a:bodyPr/>
          <a:lstStyle/>
          <a:p>
            <a:pPr algn="ctr"/>
            <a:endParaRPr lang="en-US" sz="3400" dirty="0">
              <a:effectLst/>
              <a:latin typeface="Calibri body"/>
              <a:ea typeface="Calibri" panose="020F0502020204030204" pitchFamily="34" charset="0"/>
              <a:cs typeface="Times New Roman" panose="02020603050405020304" pitchFamily="18" charset="0"/>
            </a:endParaRPr>
          </a:p>
          <a:p>
            <a:pPr algn="ctr"/>
            <a:r>
              <a:rPr lang="en-US" sz="3800" dirty="0">
                <a:effectLst/>
                <a:latin typeface="Calibri body"/>
                <a:ea typeface="Calibri" panose="020F0502020204030204" pitchFamily="34" charset="0"/>
                <a:cs typeface="Times New Roman" panose="02020603050405020304" pitchFamily="18" charset="0"/>
              </a:rPr>
              <a:t>Have we captured the key cases</a:t>
            </a:r>
            <a:r>
              <a:rPr lang="en-US" sz="3800" dirty="0">
                <a:latin typeface="Calibri body"/>
                <a:ea typeface="Calibri" panose="020F0502020204030204" pitchFamily="34" charset="0"/>
                <a:cs typeface="Times New Roman" panose="02020603050405020304" pitchFamily="18" charset="0"/>
              </a:rPr>
              <a:t>? </a:t>
            </a:r>
          </a:p>
          <a:p>
            <a:pPr algn="ctr"/>
            <a:r>
              <a:rPr lang="en-US" sz="3800" dirty="0">
                <a:latin typeface="Calibri body"/>
                <a:ea typeface="Calibri" panose="020F0502020204030204" pitchFamily="34" charset="0"/>
                <a:cs typeface="Times New Roman" panose="02020603050405020304" pitchFamily="18" charset="0"/>
              </a:rPr>
              <a:t>Do you have any other cases to share? </a:t>
            </a:r>
          </a:p>
          <a:p>
            <a:pPr algn="ctr"/>
            <a:r>
              <a:rPr lang="en-US" sz="3800" dirty="0">
                <a:latin typeface="Calibri body"/>
                <a:ea typeface="Calibri" panose="020F0502020204030204" pitchFamily="34" charset="0"/>
                <a:cs typeface="Times New Roman" panose="02020603050405020304" pitchFamily="18" charset="0"/>
              </a:rPr>
              <a:t>Are any of the cases presented irrelevant or obsolete?</a:t>
            </a:r>
            <a:endParaRPr lang="en-US" sz="3800" dirty="0">
              <a:effectLst/>
              <a:latin typeface="Calibri body"/>
              <a:ea typeface="Calibri" panose="020F0502020204030204" pitchFamily="34" charset="0"/>
              <a:cs typeface="Times New Roman" panose="02020603050405020304" pitchFamily="18" charset="0"/>
            </a:endParaRPr>
          </a:p>
          <a:p>
            <a:endParaRPr lang="en-US" sz="2400" dirty="0">
              <a:latin typeface="Calibri body"/>
              <a:ea typeface="Calibri" panose="020F0502020204030204" pitchFamily="34" charset="0"/>
              <a:cs typeface="Times New Roman" panose="02020603050405020304" pitchFamily="18" charset="0"/>
            </a:endParaRPr>
          </a:p>
          <a:p>
            <a:endParaRPr lang="en-US" sz="2400" dirty="0">
              <a:effectLst/>
              <a:latin typeface="Calibri body"/>
              <a:ea typeface="Calibri" panose="020F0502020204030204" pitchFamily="34" charset="0"/>
              <a:cs typeface="Times New Roman" panose="02020603050405020304" pitchFamily="18" charset="0"/>
            </a:endParaRPr>
          </a:p>
          <a:p>
            <a:endParaRPr lang="en-US" dirty="0"/>
          </a:p>
        </p:txBody>
      </p:sp>
      <p:sp>
        <p:nvSpPr>
          <p:cNvPr id="3" name="Slide Number Placeholder 2">
            <a:extLst>
              <a:ext uri="{FF2B5EF4-FFF2-40B4-BE49-F238E27FC236}">
                <a16:creationId xmlns:a16="http://schemas.microsoft.com/office/drawing/2014/main" id="{CFA9B273-961E-C756-201F-68231B0173BD}"/>
              </a:ext>
            </a:extLst>
          </p:cNvPr>
          <p:cNvSpPr>
            <a:spLocks noGrp="1"/>
          </p:cNvSpPr>
          <p:nvPr>
            <p:ph type="sldNum" sz="quarter" idx="12"/>
          </p:nvPr>
        </p:nvSpPr>
        <p:spPr/>
        <p:txBody>
          <a:bodyPr/>
          <a:lstStyle/>
          <a:p>
            <a:fld id="{596BA77D-E0F3-4B80-A65E-88527CDE7779}" type="slidenum">
              <a:rPr lang="en-US" smtClean="0"/>
              <a:t>21</a:t>
            </a:fld>
            <a:endParaRPr lang="en-US" dirty="0"/>
          </a:p>
        </p:txBody>
      </p:sp>
      <p:sp>
        <p:nvSpPr>
          <p:cNvPr id="4" name="Title 3">
            <a:extLst>
              <a:ext uri="{FF2B5EF4-FFF2-40B4-BE49-F238E27FC236}">
                <a16:creationId xmlns:a16="http://schemas.microsoft.com/office/drawing/2014/main" id="{D316641E-3F13-C185-BD12-99D53E363BC8}"/>
              </a:ext>
            </a:extLst>
          </p:cNvPr>
          <p:cNvSpPr>
            <a:spLocks noGrp="1"/>
          </p:cNvSpPr>
          <p:nvPr>
            <p:ph type="title"/>
          </p:nvPr>
        </p:nvSpPr>
        <p:spPr/>
        <p:txBody>
          <a:bodyPr/>
          <a:lstStyle/>
          <a:p>
            <a:r>
              <a:rPr lang="en-US" dirty="0"/>
              <a:t>	Question to the Panel</a:t>
            </a:r>
          </a:p>
        </p:txBody>
      </p:sp>
      <p:sp>
        <p:nvSpPr>
          <p:cNvPr id="7" name="TextBox 6">
            <a:extLst>
              <a:ext uri="{FF2B5EF4-FFF2-40B4-BE49-F238E27FC236}">
                <a16:creationId xmlns:a16="http://schemas.microsoft.com/office/drawing/2014/main" id="{D304B47C-1023-4266-57D2-FB4E7934B3F9}"/>
              </a:ext>
            </a:extLst>
          </p:cNvPr>
          <p:cNvSpPr txBox="1"/>
          <p:nvPr/>
        </p:nvSpPr>
        <p:spPr>
          <a:xfrm rot="21231976">
            <a:off x="2417301" y="5740719"/>
            <a:ext cx="1228856" cy="200055"/>
          </a:xfrm>
          <a:prstGeom prst="rect">
            <a:avLst/>
          </a:prstGeom>
          <a:noFill/>
        </p:spPr>
        <p:txBody>
          <a:bodyPr wrap="square" rtlCol="0">
            <a:spAutoFit/>
          </a:bodyPr>
          <a:lstStyle/>
          <a:p>
            <a:r>
              <a:rPr lang="en-US" sz="700" dirty="0"/>
              <a:t>Microsoft Stock Images</a:t>
            </a:r>
          </a:p>
        </p:txBody>
      </p:sp>
      <p:pic>
        <p:nvPicPr>
          <p:cNvPr id="11" name="Picture 10" descr="Close-up of bookshelves in a public library">
            <a:extLst>
              <a:ext uri="{FF2B5EF4-FFF2-40B4-BE49-F238E27FC236}">
                <a16:creationId xmlns:a16="http://schemas.microsoft.com/office/drawing/2014/main" id="{AF4CBA21-E23D-B9E0-F810-B26759F0EB0D}"/>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rot="261984">
            <a:off x="1988501" y="1799608"/>
            <a:ext cx="3406258" cy="2608070"/>
          </a:xfrm>
          <a:prstGeom prst="rect">
            <a:avLst/>
          </a:prstGeom>
          <a:effectLst>
            <a:softEdge rad="63500"/>
          </a:effectLst>
        </p:spPr>
      </p:pic>
      <p:pic>
        <p:nvPicPr>
          <p:cNvPr id="13" name="Picture 12" descr="Stack of hardcover books without spine titles">
            <a:extLst>
              <a:ext uri="{FF2B5EF4-FFF2-40B4-BE49-F238E27FC236}">
                <a16:creationId xmlns:a16="http://schemas.microsoft.com/office/drawing/2014/main" id="{0FDC74BE-8D4E-1A78-9114-0A2B80BA941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rot="21336647">
            <a:off x="433682" y="4046793"/>
            <a:ext cx="2864158" cy="1905639"/>
          </a:xfrm>
          <a:prstGeom prst="rect">
            <a:avLst/>
          </a:prstGeom>
          <a:effectLst>
            <a:softEdge rad="63500"/>
          </a:effectLst>
        </p:spPr>
      </p:pic>
      <p:pic>
        <p:nvPicPr>
          <p:cNvPr id="9" name="Picture 8" descr="Books on a shelf">
            <a:extLst>
              <a:ext uri="{FF2B5EF4-FFF2-40B4-BE49-F238E27FC236}">
                <a16:creationId xmlns:a16="http://schemas.microsoft.com/office/drawing/2014/main" id="{51611859-6718-F2A3-A8B6-75A42AC4EE6A}"/>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rot="21352829">
            <a:off x="329352" y="1027488"/>
            <a:ext cx="2521699" cy="1682017"/>
          </a:xfrm>
          <a:prstGeom prst="rect">
            <a:avLst/>
          </a:prstGeom>
          <a:effectLst>
            <a:softEdge rad="63500"/>
          </a:effectLst>
        </p:spPr>
      </p:pic>
    </p:spTree>
    <p:extLst>
      <p:ext uri="{BB962C8B-B14F-4D97-AF65-F5344CB8AC3E}">
        <p14:creationId xmlns:p14="http://schemas.microsoft.com/office/powerpoint/2010/main" val="2780561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2E0882-07C3-11A5-A731-4560ACA7AB67}"/>
              </a:ext>
            </a:extLst>
          </p:cNvPr>
          <p:cNvSpPr>
            <a:spLocks noGrp="1"/>
          </p:cNvSpPr>
          <p:nvPr>
            <p:ph type="sldNum" sz="quarter" idx="12"/>
          </p:nvPr>
        </p:nvSpPr>
        <p:spPr/>
        <p:txBody>
          <a:bodyPr/>
          <a:lstStyle/>
          <a:p>
            <a:fld id="{596BA77D-E0F3-4B80-A65E-88527CDE7779}" type="slidenum">
              <a:rPr lang="en-US" smtClean="0"/>
              <a:t>22</a:t>
            </a:fld>
            <a:endParaRPr lang="en-US" dirty="0"/>
          </a:p>
        </p:txBody>
      </p:sp>
      <p:pic>
        <p:nvPicPr>
          <p:cNvPr id="4" name="Picture 3">
            <a:extLst>
              <a:ext uri="{FF2B5EF4-FFF2-40B4-BE49-F238E27FC236}">
                <a16:creationId xmlns:a16="http://schemas.microsoft.com/office/drawing/2014/main" id="{C2EF0CDC-E2BC-50E1-9205-3D76756B2F93}"/>
              </a:ext>
            </a:extLst>
          </p:cNvPr>
          <p:cNvPicPr>
            <a:picLocks/>
          </p:cNvPicPr>
          <p:nvPr>
            <p:custDataLst>
              <p:tags r:id="rId2"/>
            </p:custDataLst>
          </p:nvPr>
        </p:nvPicPr>
        <p:blipFill>
          <a:blip r:embed="rId7" cstate="screen">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6" name="Picture 5">
            <a:extLst>
              <a:ext uri="{FF2B5EF4-FFF2-40B4-BE49-F238E27FC236}">
                <a16:creationId xmlns:a16="http://schemas.microsoft.com/office/drawing/2014/main" id="{71FD193D-0152-B163-29B9-4BEBA7895480}"/>
              </a:ext>
            </a:extLst>
          </p:cNvPr>
          <p:cNvPicPr>
            <a:picLocks/>
          </p:cNvPicPr>
          <p:nvPr>
            <p:custDataLst>
              <p:tags r:id="rId3"/>
            </p:custDataLst>
          </p:nvPr>
        </p:nvPicPr>
        <p:blipFill>
          <a:blip r:embed="rId8" cstate="screen">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7" name="Rectangle 6">
            <a:extLst>
              <a:ext uri="{FF2B5EF4-FFF2-40B4-BE49-F238E27FC236}">
                <a16:creationId xmlns:a16="http://schemas.microsoft.com/office/drawing/2014/main" id="{B2B225BF-1DE7-06D7-9433-C14179181C2B}"/>
              </a:ext>
            </a:extLst>
          </p:cNvPr>
          <p:cNvSpPr/>
          <p:nvPr>
            <p:custDataLst>
              <p:tags r:id="rId4"/>
            </p:custDataLst>
          </p:nvPr>
        </p:nvSpPr>
        <p:spPr>
          <a:xfrm>
            <a:off x="3200400" y="2571750"/>
            <a:ext cx="8483600" cy="1714500"/>
          </a:xfrm>
          <a:prstGeom prst="rect">
            <a:avLst/>
          </a:prstGeom>
          <a:noFill/>
          <a:ln w="2540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b="1" dirty="0">
                <a:solidFill>
                  <a:srgbClr val="5B5B5B"/>
                </a:solidFill>
              </a:rPr>
              <a:t>Do you agree we have captured the key cases? If not, what is missing?</a:t>
            </a:r>
          </a:p>
        </p:txBody>
      </p:sp>
      <p:sp>
        <p:nvSpPr>
          <p:cNvPr id="8" name="Rectangle 7">
            <a:extLst>
              <a:ext uri="{FF2B5EF4-FFF2-40B4-BE49-F238E27FC236}">
                <a16:creationId xmlns:a16="http://schemas.microsoft.com/office/drawing/2014/main" id="{29174449-4724-A1F7-1EA2-7D3F89F23549}"/>
              </a:ext>
            </a:extLst>
          </p:cNvPr>
          <p:cNvSpPr/>
          <p:nvPr>
            <p:custDataLst>
              <p:tags r:id="rId5"/>
            </p:custDataLst>
          </p:nvPr>
        </p:nvSpPr>
        <p:spPr>
          <a:xfrm>
            <a:off x="3200400" y="6096000"/>
            <a:ext cx="8737600" cy="510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300" b="1" dirty="0">
                <a:solidFill>
                  <a:srgbClr val="5B5B5B"/>
                </a:solidFill>
              </a:rPr>
              <a:t>ⓘ</a:t>
            </a:r>
            <a:r>
              <a:rPr lang="en-US" sz="1400" dirty="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915003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9AEA33-3DCB-F0FB-B835-39FFD34170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6BA77D-E0F3-4B80-A65E-88527CDE7779}" type="slidenum">
              <a:rPr kumimoji="0" lang="en-US" sz="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C462DEDC-A2DD-09AF-CEB1-F4110B57F7EB}"/>
              </a:ext>
            </a:extLst>
          </p:cNvPr>
          <p:cNvSpPr>
            <a:spLocks noGrp="1"/>
          </p:cNvSpPr>
          <p:nvPr>
            <p:ph type="title"/>
          </p:nvPr>
        </p:nvSpPr>
        <p:spPr>
          <a:xfrm>
            <a:off x="0" y="1"/>
            <a:ext cx="8877300" cy="564022"/>
          </a:xfrm>
        </p:spPr>
        <p:txBody>
          <a:bodyPr>
            <a:normAutofit/>
          </a:bodyPr>
          <a:lstStyle/>
          <a:p>
            <a:r>
              <a:rPr lang="en-US" dirty="0"/>
              <a:t>	Secondary Sources – Introductory Material</a:t>
            </a:r>
          </a:p>
        </p:txBody>
      </p:sp>
      <p:sp>
        <p:nvSpPr>
          <p:cNvPr id="5" name="TextBox 4">
            <a:extLst>
              <a:ext uri="{FF2B5EF4-FFF2-40B4-BE49-F238E27FC236}">
                <a16:creationId xmlns:a16="http://schemas.microsoft.com/office/drawing/2014/main" id="{249A875E-27E6-D65B-8FDE-4BE0291049FF}"/>
              </a:ext>
            </a:extLst>
          </p:cNvPr>
          <p:cNvSpPr txBox="1"/>
          <p:nvPr/>
        </p:nvSpPr>
        <p:spPr>
          <a:xfrm>
            <a:off x="645952" y="781387"/>
            <a:ext cx="10931052" cy="3293209"/>
          </a:xfrm>
          <a:prstGeom prst="rect">
            <a:avLst/>
          </a:prstGeom>
          <a:noFill/>
        </p:spPr>
        <p:txBody>
          <a:bodyPr wrap="square">
            <a:spAutoFit/>
          </a:bodyPr>
          <a:lstStyle/>
          <a:p>
            <a:pPr marL="457200" indent="-457200" algn="l">
              <a:buFont typeface="Arial" panose="020B0604020202020204" pitchFamily="34" charset="0"/>
              <a:buChar char="•"/>
            </a:pPr>
            <a:r>
              <a:rPr lang="en-US" sz="2600" dirty="0">
                <a:effectLst/>
                <a:latin typeface="Calibri" panose="020F0502020204030204" pitchFamily="34" charset="0"/>
                <a:ea typeface="Calibri" panose="020F0502020204030204" pitchFamily="34" charset="0"/>
                <a:cs typeface="Times New Roman" panose="02020603050405020304" pitchFamily="18" charset="0"/>
              </a:rPr>
              <a:t>Congressional Research Service, </a:t>
            </a:r>
            <a:r>
              <a:rPr lang="en-US" sz="2600" i="1" dirty="0">
                <a:effectLst/>
                <a:latin typeface="Calibri" panose="020F0502020204030204" pitchFamily="34" charset="0"/>
                <a:ea typeface="Calibri" panose="020F0502020204030204" pitchFamily="34" charset="0"/>
                <a:cs typeface="Times New Roman" panose="02020603050405020304" pitchFamily="18" charset="0"/>
              </a:rPr>
              <a:t>The Internet Tax Freedom Act: In Brief</a:t>
            </a:r>
            <a:r>
              <a:rPr lang="en-US" sz="2600" dirty="0">
                <a:effectLst/>
                <a:latin typeface="Calibri" panose="020F0502020204030204" pitchFamily="34" charset="0"/>
                <a:ea typeface="Calibri" panose="020F0502020204030204" pitchFamily="34" charset="0"/>
                <a:cs typeface="Times New Roman" panose="02020603050405020304" pitchFamily="18" charset="0"/>
              </a:rPr>
              <a:t>, April 13, 2016.</a:t>
            </a:r>
          </a:p>
          <a:p>
            <a:pPr marL="457200" indent="-457200" algn="l">
              <a:buFont typeface="Arial" panose="020B0604020202020204" pitchFamily="34" charset="0"/>
              <a:buChar char="•"/>
            </a:pP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en-US" sz="2600" dirty="0">
                <a:effectLst/>
                <a:latin typeface="Calibri" panose="020F0502020204030204" pitchFamily="34" charset="0"/>
                <a:ea typeface="Calibri" panose="020F0502020204030204" pitchFamily="34" charset="0"/>
                <a:cs typeface="Times New Roman" panose="02020603050405020304" pitchFamily="18" charset="0"/>
              </a:rPr>
              <a:t>Congressional Research Service, </a:t>
            </a:r>
            <a:r>
              <a:rPr lang="en-US" sz="2600" i="1" dirty="0">
                <a:effectLst/>
                <a:latin typeface="Calibri" panose="020F0502020204030204" pitchFamily="34" charset="0"/>
                <a:ea typeface="Calibri" panose="020F0502020204030204" pitchFamily="34" charset="0"/>
                <a:cs typeface="Times New Roman" panose="02020603050405020304" pitchFamily="18" charset="0"/>
              </a:rPr>
              <a:t>The Internet Tax Freedom Act and Federal Preemption</a:t>
            </a:r>
            <a:r>
              <a:rPr lang="en-US" sz="2600" dirty="0">
                <a:effectLst/>
                <a:latin typeface="Calibri" panose="020F0502020204030204" pitchFamily="34" charset="0"/>
                <a:ea typeface="Calibri" panose="020F0502020204030204" pitchFamily="34" charset="0"/>
                <a:cs typeface="Times New Roman" panose="02020603050405020304" pitchFamily="18" charset="0"/>
              </a:rPr>
              <a:t>, October 18, 2021.</a:t>
            </a:r>
          </a:p>
          <a:p>
            <a:pPr marL="457200" indent="-457200">
              <a:buFont typeface="Arial" panose="020B0604020202020204" pitchFamily="34" charset="0"/>
              <a:buChar cha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indent="-457200">
              <a:buFont typeface="Arial" panose="020B0604020202020204" pitchFamily="34" charset="0"/>
              <a:buChar char="•"/>
            </a:pPr>
            <a:r>
              <a:rPr lang="en-US" sz="2600" dirty="0">
                <a:effectLst/>
                <a:latin typeface="Calibri" panose="020F0502020204030204" pitchFamily="34" charset="0"/>
                <a:ea typeface="Calibri" panose="020F0502020204030204" pitchFamily="34" charset="0"/>
                <a:cs typeface="Times New Roman" panose="02020603050405020304" pitchFamily="18" charset="0"/>
              </a:rPr>
              <a:t>Congressional Research Service, </a:t>
            </a:r>
            <a:r>
              <a:rPr lang="en-US" sz="2600" i="1" dirty="0">
                <a:effectLst/>
                <a:latin typeface="Calibri" panose="020F0502020204030204" pitchFamily="34" charset="0"/>
                <a:ea typeface="Calibri" panose="020F0502020204030204" pitchFamily="34" charset="0"/>
                <a:cs typeface="Times New Roman" panose="02020603050405020304" pitchFamily="18" charset="0"/>
              </a:rPr>
              <a:t>Taxation of Internet Sales and Access: Legal Issues</a:t>
            </a:r>
            <a:r>
              <a:rPr lang="en-US" sz="2600" dirty="0">
                <a:effectLst/>
                <a:latin typeface="Calibri" panose="020F0502020204030204" pitchFamily="34" charset="0"/>
                <a:ea typeface="Calibri" panose="020F0502020204030204" pitchFamily="34" charset="0"/>
                <a:cs typeface="Times New Roman" panose="02020603050405020304" pitchFamily="18" charset="0"/>
              </a:rPr>
              <a:t>, April 10, 2015.</a:t>
            </a:r>
          </a:p>
        </p:txBody>
      </p:sp>
      <p:sp>
        <p:nvSpPr>
          <p:cNvPr id="7" name="TextBox 6">
            <a:extLst>
              <a:ext uri="{FF2B5EF4-FFF2-40B4-BE49-F238E27FC236}">
                <a16:creationId xmlns:a16="http://schemas.microsoft.com/office/drawing/2014/main" id="{0ABF00D5-B650-F4F4-2CBC-B48B4F6196FF}"/>
              </a:ext>
            </a:extLst>
          </p:cNvPr>
          <p:cNvSpPr txBox="1"/>
          <p:nvPr/>
        </p:nvSpPr>
        <p:spPr>
          <a:xfrm>
            <a:off x="6814802" y="6248871"/>
            <a:ext cx="1134292" cy="200055"/>
          </a:xfrm>
          <a:prstGeom prst="rect">
            <a:avLst/>
          </a:prstGeom>
          <a:noFill/>
        </p:spPr>
        <p:txBody>
          <a:bodyPr wrap="square" rtlCol="0">
            <a:spAutoFit/>
          </a:bodyPr>
          <a:lstStyle/>
          <a:p>
            <a:r>
              <a:rPr lang="en-US" sz="700" dirty="0"/>
              <a:t>Microsoft Stock Image</a:t>
            </a:r>
          </a:p>
        </p:txBody>
      </p:sp>
      <p:pic>
        <p:nvPicPr>
          <p:cNvPr id="9" name="Picture 8" descr="Close up of colorful toy blocks">
            <a:extLst>
              <a:ext uri="{FF2B5EF4-FFF2-40B4-BE49-F238E27FC236}">
                <a16:creationId xmlns:a16="http://schemas.microsoft.com/office/drawing/2014/main" id="{325F2C5D-5F92-C025-8644-BF5AE024DD49}"/>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256487" y="3676065"/>
            <a:ext cx="3709981" cy="2672833"/>
          </a:xfrm>
          <a:prstGeom prst="rect">
            <a:avLst/>
          </a:prstGeom>
          <a:effectLst>
            <a:softEdge rad="317500"/>
          </a:effectLst>
        </p:spPr>
      </p:pic>
    </p:spTree>
    <p:extLst>
      <p:ext uri="{BB962C8B-B14F-4D97-AF65-F5344CB8AC3E}">
        <p14:creationId xmlns:p14="http://schemas.microsoft.com/office/powerpoint/2010/main" val="2923768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9AEA33-3DCB-F0FB-B835-39FFD34170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6BA77D-E0F3-4B80-A65E-88527CDE7779}" type="slidenum">
              <a:rPr kumimoji="0" lang="en-US" sz="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C462DEDC-A2DD-09AF-CEB1-F4110B57F7EB}"/>
              </a:ext>
            </a:extLst>
          </p:cNvPr>
          <p:cNvSpPr>
            <a:spLocks noGrp="1"/>
          </p:cNvSpPr>
          <p:nvPr>
            <p:ph type="title"/>
          </p:nvPr>
        </p:nvSpPr>
        <p:spPr>
          <a:xfrm>
            <a:off x="0" y="1"/>
            <a:ext cx="8877300" cy="564022"/>
          </a:xfrm>
        </p:spPr>
        <p:txBody>
          <a:bodyPr>
            <a:normAutofit/>
          </a:bodyPr>
          <a:lstStyle/>
          <a:p>
            <a:r>
              <a:rPr lang="en-US" dirty="0"/>
              <a:t>	Secondary Sources – Ancient and Recent History</a:t>
            </a:r>
          </a:p>
        </p:txBody>
      </p:sp>
      <p:sp>
        <p:nvSpPr>
          <p:cNvPr id="5" name="TextBox 4">
            <a:extLst>
              <a:ext uri="{FF2B5EF4-FFF2-40B4-BE49-F238E27FC236}">
                <a16:creationId xmlns:a16="http://schemas.microsoft.com/office/drawing/2014/main" id="{249A875E-27E6-D65B-8FDE-4BE0291049FF}"/>
              </a:ext>
            </a:extLst>
          </p:cNvPr>
          <p:cNvSpPr txBox="1"/>
          <p:nvPr/>
        </p:nvSpPr>
        <p:spPr>
          <a:xfrm>
            <a:off x="614996" y="781387"/>
            <a:ext cx="10962008" cy="5016758"/>
          </a:xfrm>
          <a:prstGeom prst="rect">
            <a:avLst/>
          </a:prstGeom>
          <a:noFill/>
        </p:spPr>
        <p:txBody>
          <a:bodyPr wrap="square">
            <a:spAutoFit/>
          </a:bodyPr>
          <a:lstStyle/>
          <a:p>
            <a:r>
              <a:rPr lang="en-US" sz="3000" b="1" dirty="0">
                <a:solidFill>
                  <a:prstClr val="black"/>
                </a:solidFill>
                <a:latin typeface="Calibri" panose="020F0502020204030204"/>
              </a:rPr>
              <a:t>Ancient History:</a:t>
            </a:r>
          </a:p>
          <a:p>
            <a:r>
              <a:rPr lang="en-US" sz="2400" dirty="0">
                <a:solidFill>
                  <a:prstClr val="black"/>
                </a:solidFill>
                <a:latin typeface="Calibri" panose="020F0502020204030204"/>
              </a:rPr>
              <a:t>Matthew G. McLaughlin, </a:t>
            </a:r>
            <a:r>
              <a:rPr lang="en-US" sz="2400" i="1" dirty="0">
                <a:solidFill>
                  <a:prstClr val="black"/>
                </a:solidFill>
                <a:latin typeface="Calibri" panose="020F0502020204030204"/>
              </a:rPr>
              <a:t>The Internet Tax Freedom Act: The Congress Takes a Byte Out of the Net</a:t>
            </a:r>
            <a:r>
              <a:rPr lang="en-US" sz="2400" dirty="0">
                <a:solidFill>
                  <a:prstClr val="black"/>
                </a:solidFill>
                <a:latin typeface="Calibri" panose="020F0502020204030204"/>
              </a:rPr>
              <a:t>, 48 Cath. U.L. Rev. 209 (1999).</a:t>
            </a:r>
          </a:p>
          <a:p>
            <a:endParaRPr lang="en-US" sz="2400" dirty="0">
              <a:solidFill>
                <a:prstClr val="black"/>
              </a:solidFill>
              <a:latin typeface="Calibri" panose="020F0502020204030204"/>
            </a:endParaRPr>
          </a:p>
          <a:p>
            <a:r>
              <a:rPr lang="en-US" sz="2400" dirty="0"/>
              <a:t>Brian Fagan, </a:t>
            </a:r>
            <a:r>
              <a:rPr lang="en-US" sz="2400" i="1" dirty="0"/>
              <a:t>Taxation of Electronic Commerce: Avoiding an Inroad Upon Federalism</a:t>
            </a:r>
            <a:r>
              <a:rPr lang="en-US" sz="2400" dirty="0"/>
              <a:t>, 49 Drake L. Rev. 465 (2000).</a:t>
            </a:r>
          </a:p>
          <a:p>
            <a:endParaRPr lang="en-US" sz="2400" dirty="0"/>
          </a:p>
          <a:p>
            <a:pPr marL="0" indent="0" algn="l">
              <a:buNone/>
            </a:pPr>
            <a:r>
              <a:rPr lang="en-US" sz="2400" dirty="0"/>
              <a:t>Joseph R. Feehan, </a:t>
            </a:r>
            <a:r>
              <a:rPr lang="en-US" sz="2400" i="1" dirty="0"/>
              <a:t>Surfing Around the Sales Tax Byte: The Internet Tax Freedom Act, Sales Tax Jurisdiction and the Role of Congress</a:t>
            </a:r>
            <a:r>
              <a:rPr lang="en-US" sz="2400" dirty="0"/>
              <a:t>, 12 Alb. L.J. Sci. &amp; Tech. 619 (2002).</a:t>
            </a:r>
          </a:p>
          <a:p>
            <a:pPr marL="0" indent="0" algn="l">
              <a:buNone/>
            </a:pPr>
            <a:endParaRPr lang="en-US" sz="2000" dirty="0"/>
          </a:p>
          <a:p>
            <a:pPr marL="0" indent="0" algn="l">
              <a:buNone/>
            </a:pPr>
            <a:r>
              <a:rPr lang="en-US" sz="3000" b="1" dirty="0"/>
              <a:t>Recent History:</a:t>
            </a:r>
          </a:p>
          <a:p>
            <a:pPr marL="0" indent="0" algn="l">
              <a:buNone/>
            </a:pPr>
            <a:r>
              <a:rPr lang="en-US" sz="2400" dirty="0">
                <a:solidFill>
                  <a:prstClr val="black"/>
                </a:solidFill>
                <a:latin typeface="Calibri" panose="020F0502020204030204"/>
              </a:rPr>
              <a:t>Walter Hellerstein and Andrew Appleby, </a:t>
            </a:r>
            <a:r>
              <a:rPr lang="en-US" sz="2400" i="1" dirty="0">
                <a:solidFill>
                  <a:prstClr val="black"/>
                </a:solidFill>
                <a:latin typeface="Calibri" panose="020F0502020204030204"/>
              </a:rPr>
              <a:t>The Internet Tax Freedom Act at 25</a:t>
            </a:r>
            <a:r>
              <a:rPr lang="en-US" sz="2400" dirty="0">
                <a:solidFill>
                  <a:prstClr val="black"/>
                </a:solidFill>
                <a:latin typeface="Calibri" panose="020F0502020204030204"/>
              </a:rPr>
              <a:t>, 107 State Tax Notes 7 (2023).</a:t>
            </a:r>
            <a:endParaRPr lang="en-US" sz="1600" dirty="0">
              <a:solidFill>
                <a:prstClr val="black"/>
              </a:solidFill>
              <a:latin typeface="Calibri" panose="020F0502020204030204"/>
            </a:endParaRPr>
          </a:p>
        </p:txBody>
      </p:sp>
    </p:spTree>
    <p:extLst>
      <p:ext uri="{BB962C8B-B14F-4D97-AF65-F5344CB8AC3E}">
        <p14:creationId xmlns:p14="http://schemas.microsoft.com/office/powerpoint/2010/main" val="575604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9AEA33-3DCB-F0FB-B835-39FFD34170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6BA77D-E0F3-4B80-A65E-88527CDE7779}" type="slidenum">
              <a:rPr kumimoji="0" lang="en-US" sz="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C462DEDC-A2DD-09AF-CEB1-F4110B57F7EB}"/>
              </a:ext>
            </a:extLst>
          </p:cNvPr>
          <p:cNvSpPr>
            <a:spLocks noGrp="1"/>
          </p:cNvSpPr>
          <p:nvPr>
            <p:ph type="title"/>
          </p:nvPr>
        </p:nvSpPr>
        <p:spPr>
          <a:xfrm>
            <a:off x="0" y="1"/>
            <a:ext cx="8877300" cy="564022"/>
          </a:xfrm>
        </p:spPr>
        <p:txBody>
          <a:bodyPr>
            <a:normAutofit/>
          </a:bodyPr>
          <a:lstStyle/>
          <a:p>
            <a:r>
              <a:rPr lang="en-US" dirty="0"/>
              <a:t>	Select Administrative Sources</a:t>
            </a:r>
          </a:p>
        </p:txBody>
      </p:sp>
      <p:sp>
        <p:nvSpPr>
          <p:cNvPr id="5" name="TextBox 4">
            <a:extLst>
              <a:ext uri="{FF2B5EF4-FFF2-40B4-BE49-F238E27FC236}">
                <a16:creationId xmlns:a16="http://schemas.microsoft.com/office/drawing/2014/main" id="{249A875E-27E6-D65B-8FDE-4BE0291049FF}"/>
              </a:ext>
            </a:extLst>
          </p:cNvPr>
          <p:cNvSpPr txBox="1"/>
          <p:nvPr/>
        </p:nvSpPr>
        <p:spPr>
          <a:xfrm>
            <a:off x="614996" y="1074509"/>
            <a:ext cx="10962008" cy="4708981"/>
          </a:xfrm>
          <a:prstGeom prst="rect">
            <a:avLst/>
          </a:prstGeom>
          <a:noFill/>
        </p:spPr>
        <p:txBody>
          <a:bodyPr wrap="square">
            <a:spAutoFit/>
          </a:bodyPr>
          <a:lstStyle/>
          <a:p>
            <a:r>
              <a:rPr lang="en-US" sz="3000" b="1" dirty="0">
                <a:effectLst/>
                <a:latin typeface="Calibri" panose="020F0502020204030204" pitchFamily="34" charset="0"/>
                <a:ea typeface="Calibri" panose="020F0502020204030204" pitchFamily="34" charset="0"/>
                <a:cs typeface="Times New Roman" panose="02020603050405020304" pitchFamily="18" charset="0"/>
              </a:rPr>
              <a:t>Discriminatory Tax: </a:t>
            </a:r>
          </a:p>
          <a:p>
            <a:pPr marL="342900" indent="-342900">
              <a:buFont typeface="Arial" panose="020B0604020202020204" pitchFamily="34" charset="0"/>
              <a:buChar char="•"/>
            </a:pPr>
            <a:r>
              <a:rPr lang="en-US" sz="2200" dirty="0">
                <a:effectLst/>
                <a:latin typeface="Calibri" panose="020F0502020204030204" pitchFamily="34" charset="0"/>
                <a:ea typeface="Calibri" panose="020F0502020204030204" pitchFamily="34" charset="0"/>
                <a:cs typeface="Times New Roman" panose="02020603050405020304" pitchFamily="18" charset="0"/>
              </a:rPr>
              <a:t>Ohio Department of Revenue, ST 2020-01: Internet Tax Freedom Act Summary – June 2020.</a:t>
            </a:r>
          </a:p>
          <a:p>
            <a:pPr marL="0" indent="0" algn="l">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l">
              <a:buNone/>
            </a:pPr>
            <a:r>
              <a:rPr lang="en-US" sz="3000" b="1" dirty="0">
                <a:latin typeface="Calibri" panose="020F0502020204030204" pitchFamily="34" charset="0"/>
                <a:ea typeface="Calibri" panose="020F0502020204030204" pitchFamily="34" charset="0"/>
                <a:cs typeface="Times New Roman" panose="02020603050405020304" pitchFamily="18" charset="0"/>
              </a:rPr>
              <a:t>Internet Access:</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200" dirty="0">
                <a:latin typeface="Calibri" panose="020F0502020204030204" pitchFamily="34" charset="0"/>
                <a:ea typeface="Calibri" panose="020F0502020204030204" pitchFamily="34" charset="0"/>
                <a:cs typeface="Times New Roman" panose="02020603050405020304" pitchFamily="18" charset="0"/>
              </a:rPr>
              <a:t>New York Department of Taxation and Finance, TSB-M-08(4.1)C (August 29, 2008).</a:t>
            </a:r>
          </a:p>
          <a:p>
            <a:pPr marL="342900" indent="-342900" algn="l">
              <a:buFont typeface="Arial" panose="020B0604020202020204" pitchFamily="34" charset="0"/>
              <a:buChar char="•"/>
            </a:pPr>
            <a:r>
              <a:rPr lang="en-US" sz="2200" dirty="0">
                <a:effectLst/>
                <a:latin typeface="Calibri" panose="020F0502020204030204" pitchFamily="34" charset="0"/>
                <a:ea typeface="Calibri" panose="020F0502020204030204" pitchFamily="34" charset="0"/>
                <a:cs typeface="Times New Roman" panose="02020603050405020304" pitchFamily="18" charset="0"/>
              </a:rPr>
              <a:t>Florida Department of Revenue, Technical Assistance Advisement TAA 14A19-002 (May 22, 2014).</a:t>
            </a:r>
          </a:p>
          <a:p>
            <a:pPr marL="342900" indent="-342900">
              <a:buFont typeface="Arial" panose="020B0604020202020204" pitchFamily="34" charset="0"/>
              <a:buChar char="•"/>
            </a:pPr>
            <a:r>
              <a:rPr lang="en-US" sz="2200" dirty="0">
                <a:effectLst/>
                <a:latin typeface="Calibri" panose="020F0502020204030204" pitchFamily="34" charset="0"/>
                <a:ea typeface="Calibri" panose="020F0502020204030204" pitchFamily="34" charset="0"/>
                <a:cs typeface="Times New Roman" panose="02020603050405020304" pitchFamily="18" charset="0"/>
              </a:rPr>
              <a:t>Colo. DOR, Pvt. Ltr. Rul. PLR-15-003 (Feb. 4, 2015); and Colo. DOR, Pvt. Ltr. Rul. PLR-15-001 (Feb. 4, 2015).</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l">
              <a:buFont typeface="Arial" panose="020B0604020202020204" pitchFamily="34" charset="0"/>
              <a:buChar char="•"/>
            </a:pPr>
            <a:r>
              <a:rPr lang="en-US" sz="2200" dirty="0">
                <a:effectLst/>
                <a:latin typeface="Calibri" panose="020F0502020204030204" pitchFamily="34" charset="0"/>
                <a:ea typeface="Calibri" panose="020F0502020204030204" pitchFamily="34" charset="0"/>
                <a:cs typeface="Times New Roman" panose="02020603050405020304" pitchFamily="18" charset="0"/>
              </a:rPr>
              <a:t>Illinois Department of Revenue, General Information Letter No. ST 15-0034-GIL (June 18, 2015).</a:t>
            </a:r>
          </a:p>
          <a:p>
            <a:pPr marL="342900" indent="-342900">
              <a:buFont typeface="Arial" panose="020B0604020202020204" pitchFamily="34" charset="0"/>
              <a:buChar char="•"/>
            </a:pPr>
            <a:r>
              <a:rPr lang="en-US" sz="2200" dirty="0">
                <a:effectLst/>
                <a:latin typeface="Calibri" panose="020F0502020204030204" pitchFamily="34" charset="0"/>
                <a:ea typeface="Calibri" panose="020F0502020204030204" pitchFamily="34" charset="0"/>
                <a:cs typeface="Times New Roman" panose="02020603050405020304" pitchFamily="18" charset="0"/>
              </a:rPr>
              <a:t>Virginia Department of Taxation, Ruling of the Tax Commissioner, Pub. Doc. No. 16-195 (Oct. 13, 2016).</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8361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9AEA33-3DCB-F0FB-B835-39FFD34170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6BA77D-E0F3-4B80-A65E-88527CDE7779}" type="slidenum">
              <a:rPr kumimoji="0" lang="en-US" sz="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C462DEDC-A2DD-09AF-CEB1-F4110B57F7EB}"/>
              </a:ext>
            </a:extLst>
          </p:cNvPr>
          <p:cNvSpPr>
            <a:spLocks noGrp="1"/>
          </p:cNvSpPr>
          <p:nvPr>
            <p:ph type="title"/>
          </p:nvPr>
        </p:nvSpPr>
        <p:spPr>
          <a:xfrm>
            <a:off x="0" y="1"/>
            <a:ext cx="8877300" cy="564022"/>
          </a:xfrm>
        </p:spPr>
        <p:txBody>
          <a:bodyPr>
            <a:normAutofit/>
          </a:bodyPr>
          <a:lstStyle/>
          <a:p>
            <a:r>
              <a:rPr lang="en-US" dirty="0"/>
              <a:t>	Additional Commentary</a:t>
            </a:r>
          </a:p>
        </p:txBody>
      </p:sp>
      <p:sp>
        <p:nvSpPr>
          <p:cNvPr id="5" name="TextBox 4">
            <a:extLst>
              <a:ext uri="{FF2B5EF4-FFF2-40B4-BE49-F238E27FC236}">
                <a16:creationId xmlns:a16="http://schemas.microsoft.com/office/drawing/2014/main" id="{249A875E-27E6-D65B-8FDE-4BE0291049FF}"/>
              </a:ext>
            </a:extLst>
          </p:cNvPr>
          <p:cNvSpPr txBox="1"/>
          <p:nvPr/>
        </p:nvSpPr>
        <p:spPr>
          <a:xfrm>
            <a:off x="612396" y="564023"/>
            <a:ext cx="10964608" cy="4278094"/>
          </a:xfrm>
          <a:prstGeom prst="rect">
            <a:avLst/>
          </a:prstGeom>
          <a:noFill/>
        </p:spPr>
        <p:txBody>
          <a:bodyPr wrap="square">
            <a:spAutoFit/>
          </a:bodyPr>
          <a:lstStyle/>
          <a:p>
            <a:pPr marL="0" indent="0" algn="l">
              <a:buNone/>
            </a:pPr>
            <a:endParaRPr lang="en-US" sz="2000" dirty="0"/>
          </a:p>
          <a:p>
            <a:pPr marL="0" indent="0" algn="l">
              <a:buNone/>
            </a:pPr>
            <a:r>
              <a:rPr lang="en-US" sz="2400" dirty="0">
                <a:solidFill>
                  <a:prstClr val="black"/>
                </a:solidFill>
                <a:latin typeface="Calibri" panose="020F0502020204030204"/>
              </a:rPr>
              <a:t>Genna Autumn Conti, </a:t>
            </a:r>
            <a:r>
              <a:rPr lang="en-US" sz="2400" i="1" dirty="0">
                <a:solidFill>
                  <a:prstClr val="black"/>
                </a:solidFill>
                <a:latin typeface="Calibri" panose="020F0502020204030204"/>
              </a:rPr>
              <a:t>Tapping the Netflix Binge: Cities Binging on Taxing Streaming Services Violate Federal Law</a:t>
            </a:r>
            <a:r>
              <a:rPr lang="en-US" sz="2400" dirty="0">
                <a:solidFill>
                  <a:prstClr val="black"/>
                </a:solidFill>
                <a:latin typeface="Calibri" panose="020F0502020204030204"/>
              </a:rPr>
              <a:t>, Rutgers U.L. Rev. 1653 (2016).</a:t>
            </a:r>
          </a:p>
          <a:p>
            <a:pPr marL="0" indent="0" algn="l">
              <a:buNone/>
            </a:pPr>
            <a:endParaRPr lang="en-US" sz="2400" dirty="0">
              <a:solidFill>
                <a:prstClr val="black"/>
              </a:solidFill>
              <a:latin typeface="Calibri" panose="020F0502020204030204"/>
            </a:endParaRPr>
          </a:p>
          <a:p>
            <a:pPr marL="0" indent="0" algn="l">
              <a:buNone/>
            </a:pPr>
            <a:r>
              <a:rPr lang="en-US" sz="2400" dirty="0">
                <a:solidFill>
                  <a:prstClr val="black"/>
                </a:solidFill>
                <a:latin typeface="Calibri" panose="020F0502020204030204"/>
              </a:rPr>
              <a:t>Salvatore Cocchiaro, </a:t>
            </a:r>
            <a:r>
              <a:rPr lang="en-US" sz="2400" i="1" dirty="0">
                <a:solidFill>
                  <a:prstClr val="black"/>
                </a:solidFill>
                <a:latin typeface="Calibri" panose="020F0502020204030204"/>
              </a:rPr>
              <a:t>Saved by Labell: Local Taxation of Video Streaming Services</a:t>
            </a:r>
            <a:r>
              <a:rPr lang="en-US" sz="2400" dirty="0">
                <a:solidFill>
                  <a:prstClr val="black"/>
                </a:solidFill>
                <a:latin typeface="Calibri" panose="020F0502020204030204"/>
              </a:rPr>
              <a:t>, 87 Fordham L. Rev. 1613 (2019).</a:t>
            </a:r>
          </a:p>
          <a:p>
            <a:pPr marL="0" indent="0" algn="l">
              <a:buNone/>
            </a:pPr>
            <a:endParaRPr lang="en-US" sz="2400" dirty="0">
              <a:solidFill>
                <a:prstClr val="black"/>
              </a:solidFill>
              <a:latin typeface="Calibri" panose="020F0502020204030204"/>
            </a:endParaRPr>
          </a:p>
          <a:p>
            <a:r>
              <a:rPr lang="en-US" sz="2400" dirty="0">
                <a:effectLst/>
                <a:latin typeface="Calibri" panose="020F0502020204030204" pitchFamily="34" charset="0"/>
                <a:ea typeface="Calibri" panose="020F0502020204030204" pitchFamily="34" charset="0"/>
                <a:cs typeface="Times New Roman" panose="02020603050405020304" pitchFamily="18" charset="0"/>
              </a:rPr>
              <a:t>Center on Budget and Policy Priorities, </a:t>
            </a:r>
            <a:r>
              <a:rPr lang="en-US" sz="2400" i="1" dirty="0">
                <a:effectLst/>
                <a:latin typeface="Calibri" panose="020F0502020204030204" pitchFamily="34" charset="0"/>
                <a:ea typeface="Calibri" panose="020F0502020204030204" pitchFamily="34" charset="0"/>
                <a:cs typeface="Times New Roman" panose="02020603050405020304" pitchFamily="18" charset="0"/>
              </a:rPr>
              <a:t>Making the Internet Tax Freedom Act Permanent in the Form Currently Proposed Would Lead to a Substantial Revenue Loss for States and Localities</a:t>
            </a:r>
            <a:r>
              <a:rPr lang="en-US" sz="2400" dirty="0">
                <a:effectLst/>
                <a:latin typeface="Calibri" panose="020F0502020204030204" pitchFamily="34" charset="0"/>
                <a:ea typeface="Calibri" panose="020F0502020204030204" pitchFamily="34" charset="0"/>
                <a:cs typeface="Times New Roman" panose="02020603050405020304" pitchFamily="18" charset="0"/>
              </a:rPr>
              <a:t>, October 20, 2003.</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lgn="l">
              <a:buNone/>
            </a:pPr>
            <a:endParaRPr lang="en-US" sz="2000" dirty="0">
              <a:solidFill>
                <a:prstClr val="black"/>
              </a:solidFill>
              <a:latin typeface="Calibri" panose="020F0502020204030204"/>
            </a:endParaRPr>
          </a:p>
          <a:p>
            <a:pPr marL="0" indent="0" algn="l">
              <a:buNone/>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20EC1EE6-727F-A1FE-578E-FD6CDFB25312}"/>
              </a:ext>
            </a:extLst>
          </p:cNvPr>
          <p:cNvSpPr txBox="1"/>
          <p:nvPr/>
        </p:nvSpPr>
        <p:spPr>
          <a:xfrm>
            <a:off x="1627833" y="4372788"/>
            <a:ext cx="8420519" cy="1684878"/>
          </a:xfrm>
          <a:prstGeom prst="rect">
            <a:avLst/>
          </a:prstGeom>
          <a:solidFill>
            <a:schemeClr val="accent6">
              <a:lumMod val="40000"/>
              <a:lumOff val="60000"/>
            </a:schemeClr>
          </a:solidFill>
        </p:spPr>
        <p:txBody>
          <a:bodyPr wrap="square" rtlCol="0">
            <a:noAutofit/>
          </a:bodyPr>
          <a:lstStyle/>
          <a:p>
            <a:endParaRPr lang="en-US" dirty="0"/>
          </a:p>
        </p:txBody>
      </p:sp>
      <p:pic>
        <p:nvPicPr>
          <p:cNvPr id="13" name="Picture 12" descr="Blank speech balloons">
            <a:extLst>
              <a:ext uri="{FF2B5EF4-FFF2-40B4-BE49-F238E27FC236}">
                <a16:creationId xmlns:a16="http://schemas.microsoft.com/office/drawing/2014/main" id="{50C5F0AD-AE11-A1EB-C625-1BEAED2EE6BC}"/>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868614" y="4646449"/>
            <a:ext cx="1802801" cy="1201867"/>
          </a:xfrm>
          <a:prstGeom prst="rect">
            <a:avLst/>
          </a:prstGeom>
        </p:spPr>
      </p:pic>
      <p:pic>
        <p:nvPicPr>
          <p:cNvPr id="14" name="Picture 13" descr="Two blank speech balloons">
            <a:extLst>
              <a:ext uri="{FF2B5EF4-FFF2-40B4-BE49-F238E27FC236}">
                <a16:creationId xmlns:a16="http://schemas.microsoft.com/office/drawing/2014/main" id="{6B192A52-7204-E07E-96E1-06C57A01907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839828" y="4642472"/>
            <a:ext cx="1929351" cy="1205844"/>
          </a:xfrm>
          <a:prstGeom prst="rect">
            <a:avLst/>
          </a:prstGeom>
        </p:spPr>
      </p:pic>
      <p:pic>
        <p:nvPicPr>
          <p:cNvPr id="15" name="Picture 14" descr="Blank speech balloons">
            <a:extLst>
              <a:ext uri="{FF2B5EF4-FFF2-40B4-BE49-F238E27FC236}">
                <a16:creationId xmlns:a16="http://schemas.microsoft.com/office/drawing/2014/main" id="{951BF30C-2B3C-88F5-DE1D-82C17476D831}"/>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953531" y="4653667"/>
            <a:ext cx="1802801" cy="1201867"/>
          </a:xfrm>
          <a:prstGeom prst="rect">
            <a:avLst/>
          </a:prstGeom>
        </p:spPr>
      </p:pic>
      <p:sp>
        <p:nvSpPr>
          <p:cNvPr id="17" name="TextBox 16">
            <a:extLst>
              <a:ext uri="{FF2B5EF4-FFF2-40B4-BE49-F238E27FC236}">
                <a16:creationId xmlns:a16="http://schemas.microsoft.com/office/drawing/2014/main" id="{BE67B09A-8C3C-2B1E-3C03-3A7E55292F2A}"/>
              </a:ext>
            </a:extLst>
          </p:cNvPr>
          <p:cNvSpPr txBox="1"/>
          <p:nvPr/>
        </p:nvSpPr>
        <p:spPr>
          <a:xfrm>
            <a:off x="9111240" y="6006952"/>
            <a:ext cx="1134292" cy="200055"/>
          </a:xfrm>
          <a:prstGeom prst="rect">
            <a:avLst/>
          </a:prstGeom>
          <a:noFill/>
        </p:spPr>
        <p:txBody>
          <a:bodyPr wrap="square" rtlCol="0">
            <a:spAutoFit/>
          </a:bodyPr>
          <a:lstStyle/>
          <a:p>
            <a:r>
              <a:rPr lang="en-US" sz="700" dirty="0"/>
              <a:t>Microsoft Stock Images</a:t>
            </a:r>
          </a:p>
        </p:txBody>
      </p:sp>
    </p:spTree>
    <p:extLst>
      <p:ext uri="{BB962C8B-B14F-4D97-AF65-F5344CB8AC3E}">
        <p14:creationId xmlns:p14="http://schemas.microsoft.com/office/powerpoint/2010/main" val="37199898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DD67A7-586F-3C84-9D49-070B08F3FD80}"/>
              </a:ext>
            </a:extLst>
          </p:cNvPr>
          <p:cNvSpPr>
            <a:spLocks noGrp="1"/>
          </p:cNvSpPr>
          <p:nvPr>
            <p:ph idx="1"/>
          </p:nvPr>
        </p:nvSpPr>
        <p:spPr>
          <a:xfrm>
            <a:off x="637563" y="683225"/>
            <a:ext cx="9999677" cy="1786269"/>
          </a:xfrm>
        </p:spPr>
        <p:txBody>
          <a:bodyPr>
            <a:normAutofit/>
          </a:bodyPr>
          <a:lstStyle/>
          <a:p>
            <a:pPr algn="ctr"/>
            <a:r>
              <a:rPr lang="en-US" sz="4200" dirty="0">
                <a:latin typeface="Calibri body"/>
                <a:ea typeface="Calibri" panose="020F0502020204030204" pitchFamily="34" charset="0"/>
                <a:cs typeface="Times New Roman" panose="02020603050405020304" pitchFamily="18" charset="0"/>
              </a:rPr>
              <a:t>Do you have any other secondary or administrative resources to share?</a:t>
            </a:r>
            <a:endParaRPr lang="en-US" dirty="0"/>
          </a:p>
        </p:txBody>
      </p:sp>
      <p:sp>
        <p:nvSpPr>
          <p:cNvPr id="3" name="Slide Number Placeholder 2">
            <a:extLst>
              <a:ext uri="{FF2B5EF4-FFF2-40B4-BE49-F238E27FC236}">
                <a16:creationId xmlns:a16="http://schemas.microsoft.com/office/drawing/2014/main" id="{CFA9B273-961E-C756-201F-68231B0173BD}"/>
              </a:ext>
            </a:extLst>
          </p:cNvPr>
          <p:cNvSpPr>
            <a:spLocks noGrp="1"/>
          </p:cNvSpPr>
          <p:nvPr>
            <p:ph type="sldNum" sz="quarter" idx="12"/>
          </p:nvPr>
        </p:nvSpPr>
        <p:spPr/>
        <p:txBody>
          <a:bodyPr/>
          <a:lstStyle/>
          <a:p>
            <a:fld id="{596BA77D-E0F3-4B80-A65E-88527CDE7779}" type="slidenum">
              <a:rPr lang="en-US" smtClean="0"/>
              <a:t>27</a:t>
            </a:fld>
            <a:endParaRPr lang="en-US" dirty="0"/>
          </a:p>
        </p:txBody>
      </p:sp>
      <p:sp>
        <p:nvSpPr>
          <p:cNvPr id="4" name="Title 3">
            <a:extLst>
              <a:ext uri="{FF2B5EF4-FFF2-40B4-BE49-F238E27FC236}">
                <a16:creationId xmlns:a16="http://schemas.microsoft.com/office/drawing/2014/main" id="{D316641E-3F13-C185-BD12-99D53E363BC8}"/>
              </a:ext>
            </a:extLst>
          </p:cNvPr>
          <p:cNvSpPr>
            <a:spLocks noGrp="1"/>
          </p:cNvSpPr>
          <p:nvPr>
            <p:ph type="title"/>
          </p:nvPr>
        </p:nvSpPr>
        <p:spPr/>
        <p:txBody>
          <a:bodyPr/>
          <a:lstStyle/>
          <a:p>
            <a:r>
              <a:rPr lang="en-US" dirty="0"/>
              <a:t>	Question to the Panel</a:t>
            </a:r>
          </a:p>
        </p:txBody>
      </p:sp>
      <p:pic>
        <p:nvPicPr>
          <p:cNvPr id="6" name="Picture 5" descr="Cloud shaped hard drive with cables">
            <a:extLst>
              <a:ext uri="{FF2B5EF4-FFF2-40B4-BE49-F238E27FC236}">
                <a16:creationId xmlns:a16="http://schemas.microsoft.com/office/drawing/2014/main" id="{0C22D71A-4F2F-541A-A26D-86D61177D313}"/>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329654" y="2551041"/>
            <a:ext cx="8615494" cy="3623733"/>
          </a:xfrm>
          <a:prstGeom prst="rect">
            <a:avLst/>
          </a:prstGeom>
          <a:effectLst>
            <a:softEdge rad="63500"/>
          </a:effectLst>
        </p:spPr>
      </p:pic>
      <p:sp>
        <p:nvSpPr>
          <p:cNvPr id="8" name="TextBox 7">
            <a:extLst>
              <a:ext uri="{FF2B5EF4-FFF2-40B4-BE49-F238E27FC236}">
                <a16:creationId xmlns:a16="http://schemas.microsoft.com/office/drawing/2014/main" id="{611C4ED7-D5E4-241E-4FF7-3116E0519603}"/>
              </a:ext>
            </a:extLst>
          </p:cNvPr>
          <p:cNvSpPr txBox="1"/>
          <p:nvPr/>
        </p:nvSpPr>
        <p:spPr>
          <a:xfrm>
            <a:off x="9313910" y="6074747"/>
            <a:ext cx="1134292" cy="200055"/>
          </a:xfrm>
          <a:prstGeom prst="rect">
            <a:avLst/>
          </a:prstGeom>
          <a:noFill/>
        </p:spPr>
        <p:txBody>
          <a:bodyPr wrap="square" rtlCol="0">
            <a:spAutoFit/>
          </a:bodyPr>
          <a:lstStyle/>
          <a:p>
            <a:r>
              <a:rPr lang="en-US" sz="700" dirty="0"/>
              <a:t>Microsoft Stock Image</a:t>
            </a:r>
          </a:p>
        </p:txBody>
      </p:sp>
    </p:spTree>
    <p:extLst>
      <p:ext uri="{BB962C8B-B14F-4D97-AF65-F5344CB8AC3E}">
        <p14:creationId xmlns:p14="http://schemas.microsoft.com/office/powerpoint/2010/main" val="4995590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957DFA-D9AB-0C31-0623-9E38CD1E2F8E}"/>
              </a:ext>
            </a:extLst>
          </p:cNvPr>
          <p:cNvSpPr>
            <a:spLocks noGrp="1"/>
          </p:cNvSpPr>
          <p:nvPr>
            <p:ph type="sldNum" sz="quarter" idx="12"/>
          </p:nvPr>
        </p:nvSpPr>
        <p:spPr/>
        <p:txBody>
          <a:bodyPr/>
          <a:lstStyle/>
          <a:p>
            <a:fld id="{596BA77D-E0F3-4B80-A65E-88527CDE7779}" type="slidenum">
              <a:rPr lang="en-US" smtClean="0"/>
              <a:t>28</a:t>
            </a:fld>
            <a:endParaRPr lang="en-US" dirty="0"/>
          </a:p>
        </p:txBody>
      </p:sp>
      <p:pic>
        <p:nvPicPr>
          <p:cNvPr id="4" name="Picture 3">
            <a:extLst>
              <a:ext uri="{FF2B5EF4-FFF2-40B4-BE49-F238E27FC236}">
                <a16:creationId xmlns:a16="http://schemas.microsoft.com/office/drawing/2014/main" id="{4023E5BB-F8D3-7ED2-F444-150B66C5C6CC}"/>
              </a:ext>
            </a:extLst>
          </p:cNvPr>
          <p:cNvPicPr>
            <a:picLocks/>
          </p:cNvPicPr>
          <p:nvPr>
            <p:custDataLst>
              <p:tags r:id="rId2"/>
            </p:custDataLst>
          </p:nvPr>
        </p:nvPicPr>
        <p:blipFill>
          <a:blip r:embed="rId7" cstate="screen">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6" name="Picture 5">
            <a:extLst>
              <a:ext uri="{FF2B5EF4-FFF2-40B4-BE49-F238E27FC236}">
                <a16:creationId xmlns:a16="http://schemas.microsoft.com/office/drawing/2014/main" id="{73CC40AA-D427-A3CF-61A0-B107EA2C2724}"/>
              </a:ext>
            </a:extLst>
          </p:cNvPr>
          <p:cNvPicPr>
            <a:picLocks/>
          </p:cNvPicPr>
          <p:nvPr>
            <p:custDataLst>
              <p:tags r:id="rId3"/>
            </p:custDataLst>
          </p:nvPr>
        </p:nvPicPr>
        <p:blipFill>
          <a:blip r:embed="rId8" cstate="screen">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7" name="Rectangle 6">
            <a:extLst>
              <a:ext uri="{FF2B5EF4-FFF2-40B4-BE49-F238E27FC236}">
                <a16:creationId xmlns:a16="http://schemas.microsoft.com/office/drawing/2014/main" id="{6DC0FE78-736E-EB81-9226-94C79F0277B8}"/>
              </a:ext>
            </a:extLst>
          </p:cNvPr>
          <p:cNvSpPr/>
          <p:nvPr>
            <p:custDataLst>
              <p:tags r:id="rId4"/>
            </p:custDataLst>
          </p:nvPr>
        </p:nvSpPr>
        <p:spPr>
          <a:xfrm>
            <a:off x="3200400" y="2571750"/>
            <a:ext cx="8483600" cy="1714500"/>
          </a:xfrm>
          <a:prstGeom prst="rect">
            <a:avLst/>
          </a:prstGeom>
          <a:noFill/>
          <a:ln w="2540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b="1" dirty="0">
                <a:solidFill>
                  <a:srgbClr val="5B5B5B"/>
                </a:solidFill>
              </a:rPr>
              <a:t>What are other secondary sources on ITFA that are helpful?</a:t>
            </a:r>
          </a:p>
        </p:txBody>
      </p:sp>
      <p:sp>
        <p:nvSpPr>
          <p:cNvPr id="8" name="Rectangle 7">
            <a:extLst>
              <a:ext uri="{FF2B5EF4-FFF2-40B4-BE49-F238E27FC236}">
                <a16:creationId xmlns:a16="http://schemas.microsoft.com/office/drawing/2014/main" id="{C7C407FE-58ED-A77D-A7D3-A7B870658457}"/>
              </a:ext>
            </a:extLst>
          </p:cNvPr>
          <p:cNvSpPr/>
          <p:nvPr>
            <p:custDataLst>
              <p:tags r:id="rId5"/>
            </p:custDataLst>
          </p:nvPr>
        </p:nvSpPr>
        <p:spPr>
          <a:xfrm>
            <a:off x="3200400" y="6096000"/>
            <a:ext cx="8737600" cy="510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300" b="1" dirty="0">
                <a:solidFill>
                  <a:srgbClr val="5B5B5B"/>
                </a:solidFill>
              </a:rPr>
              <a:t>ⓘ</a:t>
            </a:r>
            <a:r>
              <a:rPr lang="en-US" sz="1400" dirty="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3548018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DD67A7-586F-3C84-9D49-070B08F3FD80}"/>
              </a:ext>
            </a:extLst>
          </p:cNvPr>
          <p:cNvSpPr>
            <a:spLocks noGrp="1"/>
          </p:cNvSpPr>
          <p:nvPr>
            <p:ph idx="1"/>
          </p:nvPr>
        </p:nvSpPr>
        <p:spPr>
          <a:xfrm>
            <a:off x="578840" y="1130818"/>
            <a:ext cx="10998164" cy="4596364"/>
          </a:xfrm>
        </p:spPr>
        <p:txBody>
          <a:bodyPr>
            <a:normAutofit/>
          </a:bodyPr>
          <a:lstStyle/>
          <a:p>
            <a:pPr marL="742950" indent="-742950">
              <a:buFont typeface="+mj-lt"/>
              <a:buAutoNum type="arabicPeriod"/>
            </a:pPr>
            <a:r>
              <a:rPr lang="en-US" sz="3800" dirty="0">
                <a:latin typeface="Calibri body"/>
                <a:ea typeface="Calibri" panose="020F0502020204030204" pitchFamily="34" charset="0"/>
                <a:cs typeface="Times New Roman" panose="02020603050405020304" pitchFamily="18" charset="0"/>
              </a:rPr>
              <a:t>What advice would you give the MTC work group about ITFA as we work on our uniformity project?</a:t>
            </a:r>
          </a:p>
          <a:p>
            <a:r>
              <a:rPr lang="en-US" sz="3800" dirty="0">
                <a:latin typeface="Calibri body"/>
                <a:ea typeface="Calibri" panose="020F0502020204030204" pitchFamily="34" charset="0"/>
                <a:cs typeface="Times New Roman" panose="02020603050405020304" pitchFamily="18" charset="0"/>
              </a:rPr>
              <a:t> </a:t>
            </a:r>
          </a:p>
          <a:p>
            <a:pPr marL="742950" indent="-742950">
              <a:buFont typeface="+mj-lt"/>
              <a:buAutoNum type="arabicPeriod" startAt="2"/>
            </a:pPr>
            <a:r>
              <a:rPr lang="en-US" sz="3800" dirty="0">
                <a:latin typeface="Calibri body"/>
                <a:ea typeface="Calibri" panose="020F0502020204030204" pitchFamily="34" charset="0"/>
                <a:cs typeface="Times New Roman" panose="02020603050405020304" pitchFamily="18" charset="0"/>
              </a:rPr>
              <a:t>What advice do you give to businesses about ITFA?</a:t>
            </a:r>
          </a:p>
          <a:p>
            <a:pPr marL="742950" indent="-742950">
              <a:buFont typeface="+mj-lt"/>
              <a:buAutoNum type="arabicPeriod" startAt="2"/>
            </a:pPr>
            <a:endParaRPr lang="en-US" sz="3800" dirty="0">
              <a:latin typeface="Calibri body"/>
              <a:ea typeface="Calibri" panose="020F0502020204030204" pitchFamily="34" charset="0"/>
              <a:cs typeface="Times New Roman" panose="02020603050405020304" pitchFamily="18" charset="0"/>
            </a:endParaRPr>
          </a:p>
          <a:p>
            <a:pPr marL="742950" indent="-742950">
              <a:buFont typeface="+mj-lt"/>
              <a:buAutoNum type="arabicPeriod" startAt="2"/>
            </a:pPr>
            <a:r>
              <a:rPr lang="en-US" sz="3800" dirty="0">
                <a:latin typeface="Calibri body"/>
                <a:ea typeface="Calibri" panose="020F0502020204030204" pitchFamily="34" charset="0"/>
                <a:cs typeface="Times New Roman" panose="02020603050405020304" pitchFamily="18" charset="0"/>
              </a:rPr>
              <a:t>What advice to legislators or policy makers?</a:t>
            </a:r>
          </a:p>
          <a:p>
            <a:endParaRPr lang="en-US" sz="2400" dirty="0">
              <a:latin typeface="Calibri body"/>
              <a:ea typeface="Calibri" panose="020F0502020204030204" pitchFamily="34" charset="0"/>
              <a:cs typeface="Times New Roman" panose="02020603050405020304" pitchFamily="18" charset="0"/>
            </a:endParaRPr>
          </a:p>
          <a:p>
            <a:endParaRPr lang="en-US" sz="2400" dirty="0">
              <a:effectLst/>
              <a:latin typeface="Calibri body"/>
              <a:ea typeface="Calibri" panose="020F0502020204030204" pitchFamily="34" charset="0"/>
              <a:cs typeface="Times New Roman" panose="02020603050405020304" pitchFamily="18" charset="0"/>
            </a:endParaRPr>
          </a:p>
          <a:p>
            <a:endParaRPr lang="en-US" dirty="0"/>
          </a:p>
        </p:txBody>
      </p:sp>
      <p:sp>
        <p:nvSpPr>
          <p:cNvPr id="3" name="Slide Number Placeholder 2">
            <a:extLst>
              <a:ext uri="{FF2B5EF4-FFF2-40B4-BE49-F238E27FC236}">
                <a16:creationId xmlns:a16="http://schemas.microsoft.com/office/drawing/2014/main" id="{CFA9B273-961E-C756-201F-68231B0173BD}"/>
              </a:ext>
            </a:extLst>
          </p:cNvPr>
          <p:cNvSpPr>
            <a:spLocks noGrp="1"/>
          </p:cNvSpPr>
          <p:nvPr>
            <p:ph type="sldNum" sz="quarter" idx="12"/>
          </p:nvPr>
        </p:nvSpPr>
        <p:spPr/>
        <p:txBody>
          <a:bodyPr/>
          <a:lstStyle/>
          <a:p>
            <a:fld id="{596BA77D-E0F3-4B80-A65E-88527CDE7779}" type="slidenum">
              <a:rPr lang="en-US" smtClean="0"/>
              <a:t>29</a:t>
            </a:fld>
            <a:endParaRPr lang="en-US" dirty="0"/>
          </a:p>
        </p:txBody>
      </p:sp>
      <p:sp>
        <p:nvSpPr>
          <p:cNvPr id="4" name="Title 3">
            <a:extLst>
              <a:ext uri="{FF2B5EF4-FFF2-40B4-BE49-F238E27FC236}">
                <a16:creationId xmlns:a16="http://schemas.microsoft.com/office/drawing/2014/main" id="{D316641E-3F13-C185-BD12-99D53E363BC8}"/>
              </a:ext>
            </a:extLst>
          </p:cNvPr>
          <p:cNvSpPr>
            <a:spLocks noGrp="1"/>
          </p:cNvSpPr>
          <p:nvPr>
            <p:ph type="title"/>
          </p:nvPr>
        </p:nvSpPr>
        <p:spPr>
          <a:xfrm>
            <a:off x="0" y="1"/>
            <a:ext cx="8825218" cy="564022"/>
          </a:xfrm>
        </p:spPr>
        <p:txBody>
          <a:bodyPr>
            <a:normAutofit fontScale="90000"/>
          </a:bodyPr>
          <a:lstStyle/>
          <a:p>
            <a:r>
              <a:rPr lang="en-US" dirty="0"/>
              <a:t>	Questions to the Panel – What is your Advice on ITFA?</a:t>
            </a:r>
          </a:p>
        </p:txBody>
      </p:sp>
    </p:spTree>
    <p:extLst>
      <p:ext uri="{BB962C8B-B14F-4D97-AF65-F5344CB8AC3E}">
        <p14:creationId xmlns:p14="http://schemas.microsoft.com/office/powerpoint/2010/main" val="1812563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6E981E-9761-42E6-B24D-B175D0DD8374}"/>
              </a:ext>
            </a:extLst>
          </p:cNvPr>
          <p:cNvSpPr>
            <a:spLocks noGrp="1"/>
          </p:cNvSpPr>
          <p:nvPr>
            <p:ph idx="1"/>
          </p:nvPr>
        </p:nvSpPr>
        <p:spPr>
          <a:xfrm>
            <a:off x="614996" y="1098958"/>
            <a:ext cx="10962008" cy="5092116"/>
          </a:xfrm>
        </p:spPr>
        <p:txBody>
          <a:bodyPr vert="horz" lIns="91440" tIns="45720" rIns="91440" bIns="45720" rtlCol="0" anchor="t">
            <a:normAutofit/>
          </a:bodyPr>
          <a:lstStyle/>
          <a:p>
            <a:pPr marL="571500" indent="-571500">
              <a:buFont typeface="Arial" panose="020B0604020202020204" pitchFamily="34" charset="0"/>
              <a:buChar char="•"/>
            </a:pPr>
            <a:endParaRPr lang="en-US" dirty="0"/>
          </a:p>
          <a:p>
            <a:pPr marL="457200" indent="-457200">
              <a:buFont typeface="Arial" panose="020B0604020202020204" pitchFamily="34" charset="0"/>
              <a:buChar char="•"/>
            </a:pPr>
            <a:r>
              <a:rPr lang="en-US" sz="4000" dirty="0"/>
              <a:t>We speak for ourselves.</a:t>
            </a:r>
            <a:endParaRPr lang="en-US" sz="4000" dirty="0">
              <a:cs typeface="Calibri"/>
            </a:endParaRPr>
          </a:p>
          <a:p>
            <a:pPr marL="457200" indent="-457200">
              <a:buFont typeface="Arial" panose="020B0604020202020204" pitchFamily="34" charset="0"/>
              <a:buChar char="•"/>
            </a:pPr>
            <a:r>
              <a:rPr lang="en-US" sz="4000" dirty="0"/>
              <a:t>Our comments do not necessarily represent the views of our employers, past or present.</a:t>
            </a:r>
          </a:p>
          <a:p>
            <a:pPr marL="457200" indent="-457200">
              <a:buFont typeface="Arial" panose="020B0604020202020204" pitchFamily="34" charset="0"/>
              <a:buChar char="•"/>
            </a:pPr>
            <a:r>
              <a:rPr lang="en-US" sz="4000" dirty="0"/>
              <a:t>Nothing in this presentation should be considered legal advice.</a:t>
            </a:r>
          </a:p>
          <a:p>
            <a:endParaRPr lang="en-US" dirty="0"/>
          </a:p>
        </p:txBody>
      </p:sp>
      <p:sp>
        <p:nvSpPr>
          <p:cNvPr id="3" name="Slide Number Placeholder 2">
            <a:extLst>
              <a:ext uri="{FF2B5EF4-FFF2-40B4-BE49-F238E27FC236}">
                <a16:creationId xmlns:a16="http://schemas.microsoft.com/office/drawing/2014/main" id="{DBE024FB-2E14-43D0-BF31-E0568A0F6B8C}"/>
              </a:ext>
            </a:extLst>
          </p:cNvPr>
          <p:cNvSpPr>
            <a:spLocks noGrp="1"/>
          </p:cNvSpPr>
          <p:nvPr>
            <p:ph type="sldNum" sz="quarter" idx="12"/>
          </p:nvPr>
        </p:nvSpPr>
        <p:spPr/>
        <p:txBody>
          <a:bodyPr/>
          <a:lstStyle/>
          <a:p>
            <a:fld id="{596BA77D-E0F3-4B80-A65E-88527CDE7779}" type="slidenum">
              <a:rPr lang="en-US" sz="800" smtClean="0"/>
              <a:t>3</a:t>
            </a:fld>
            <a:endParaRPr lang="en-US" sz="800" dirty="0"/>
          </a:p>
        </p:txBody>
      </p:sp>
      <p:sp>
        <p:nvSpPr>
          <p:cNvPr id="4" name="Title 3">
            <a:extLst>
              <a:ext uri="{FF2B5EF4-FFF2-40B4-BE49-F238E27FC236}">
                <a16:creationId xmlns:a16="http://schemas.microsoft.com/office/drawing/2014/main" id="{43E22F01-4108-4E6E-8EAB-75277CA98E29}"/>
              </a:ext>
            </a:extLst>
          </p:cNvPr>
          <p:cNvSpPr>
            <a:spLocks noGrp="1"/>
          </p:cNvSpPr>
          <p:nvPr>
            <p:ph type="title"/>
          </p:nvPr>
        </p:nvSpPr>
        <p:spPr/>
        <p:txBody>
          <a:bodyPr/>
          <a:lstStyle/>
          <a:p>
            <a:r>
              <a:rPr lang="en-US" dirty="0"/>
              <a:t>	Disclaimer</a:t>
            </a:r>
          </a:p>
        </p:txBody>
      </p:sp>
    </p:spTree>
    <p:extLst>
      <p:ext uri="{BB962C8B-B14F-4D97-AF65-F5344CB8AC3E}">
        <p14:creationId xmlns:p14="http://schemas.microsoft.com/office/powerpoint/2010/main" val="12730306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F42484-7718-28AA-07E7-6483C058F85D}"/>
              </a:ext>
            </a:extLst>
          </p:cNvPr>
          <p:cNvSpPr>
            <a:spLocks noGrp="1"/>
          </p:cNvSpPr>
          <p:nvPr>
            <p:ph type="sldNum" sz="quarter" idx="12"/>
          </p:nvPr>
        </p:nvSpPr>
        <p:spPr/>
        <p:txBody>
          <a:bodyPr/>
          <a:lstStyle/>
          <a:p>
            <a:fld id="{596BA77D-E0F3-4B80-A65E-88527CDE7779}" type="slidenum">
              <a:rPr lang="en-US" smtClean="0"/>
              <a:t>30</a:t>
            </a:fld>
            <a:endParaRPr lang="en-US" dirty="0"/>
          </a:p>
        </p:txBody>
      </p:sp>
      <p:pic>
        <p:nvPicPr>
          <p:cNvPr id="4" name="Picture 3">
            <a:extLst>
              <a:ext uri="{FF2B5EF4-FFF2-40B4-BE49-F238E27FC236}">
                <a16:creationId xmlns:a16="http://schemas.microsoft.com/office/drawing/2014/main" id="{99DF392F-B9EC-575A-6A76-C5DA15E8686B}"/>
              </a:ext>
            </a:extLst>
          </p:cNvPr>
          <p:cNvPicPr>
            <a:picLocks/>
          </p:cNvPicPr>
          <p:nvPr>
            <p:custDataLst>
              <p:tags r:id="rId2"/>
            </p:custDataLst>
          </p:nvPr>
        </p:nvPicPr>
        <p:blipFill>
          <a:blip r:embed="rId7" cstate="screen">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6" name="Picture 5">
            <a:extLst>
              <a:ext uri="{FF2B5EF4-FFF2-40B4-BE49-F238E27FC236}">
                <a16:creationId xmlns:a16="http://schemas.microsoft.com/office/drawing/2014/main" id="{43A5E2B7-E80A-4010-88B4-CD98CD725265}"/>
              </a:ext>
            </a:extLst>
          </p:cNvPr>
          <p:cNvPicPr>
            <a:picLocks/>
          </p:cNvPicPr>
          <p:nvPr>
            <p:custDataLst>
              <p:tags r:id="rId3"/>
            </p:custDataLst>
          </p:nvPr>
        </p:nvPicPr>
        <p:blipFill>
          <a:blip r:embed="rId8" cstate="screen">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7" name="Rectangle 6">
            <a:extLst>
              <a:ext uri="{FF2B5EF4-FFF2-40B4-BE49-F238E27FC236}">
                <a16:creationId xmlns:a16="http://schemas.microsoft.com/office/drawing/2014/main" id="{40C44A01-21F6-0C0E-5FBE-366EEDB0402D}"/>
              </a:ext>
            </a:extLst>
          </p:cNvPr>
          <p:cNvSpPr/>
          <p:nvPr>
            <p:custDataLst>
              <p:tags r:id="rId4"/>
            </p:custDataLst>
          </p:nvPr>
        </p:nvSpPr>
        <p:spPr>
          <a:xfrm>
            <a:off x="3200400" y="2571750"/>
            <a:ext cx="8483600" cy="1714500"/>
          </a:xfrm>
          <a:prstGeom prst="rect">
            <a:avLst/>
          </a:prstGeom>
          <a:noFill/>
          <a:ln w="2540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300" b="1" dirty="0">
                <a:solidFill>
                  <a:srgbClr val="5B5B5B"/>
                </a:solidFill>
              </a:rPr>
              <a:t>What do you want to know about ITFA in relation to the MTC uniformity project?</a:t>
            </a:r>
          </a:p>
        </p:txBody>
      </p:sp>
      <p:sp>
        <p:nvSpPr>
          <p:cNvPr id="8" name="Rectangle 7">
            <a:extLst>
              <a:ext uri="{FF2B5EF4-FFF2-40B4-BE49-F238E27FC236}">
                <a16:creationId xmlns:a16="http://schemas.microsoft.com/office/drawing/2014/main" id="{133BAAFE-B010-907F-0E36-B9431B8D10B4}"/>
              </a:ext>
            </a:extLst>
          </p:cNvPr>
          <p:cNvSpPr/>
          <p:nvPr>
            <p:custDataLst>
              <p:tags r:id="rId5"/>
            </p:custDataLst>
          </p:nvPr>
        </p:nvSpPr>
        <p:spPr>
          <a:xfrm>
            <a:off x="3200400" y="6096000"/>
            <a:ext cx="8737600" cy="510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300" b="1" dirty="0">
                <a:solidFill>
                  <a:srgbClr val="5B5B5B"/>
                </a:solidFill>
              </a:rPr>
              <a:t>ⓘ</a:t>
            </a:r>
            <a:r>
              <a:rPr lang="en-US" sz="1400" dirty="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30675202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DD67A7-586F-3C84-9D49-070B08F3FD80}"/>
              </a:ext>
            </a:extLst>
          </p:cNvPr>
          <p:cNvSpPr>
            <a:spLocks noGrp="1"/>
          </p:cNvSpPr>
          <p:nvPr>
            <p:ph idx="1"/>
          </p:nvPr>
        </p:nvSpPr>
        <p:spPr>
          <a:xfrm>
            <a:off x="617890" y="1368454"/>
            <a:ext cx="10956220" cy="4121092"/>
          </a:xfrm>
        </p:spPr>
        <p:txBody>
          <a:bodyPr>
            <a:normAutofit/>
          </a:bodyPr>
          <a:lstStyle/>
          <a:p>
            <a:pPr marL="742950" indent="-742950">
              <a:buFont typeface="+mj-lt"/>
              <a:buAutoNum type="arabicPeriod"/>
            </a:pPr>
            <a:r>
              <a:rPr lang="en-US" sz="3800" dirty="0">
                <a:latin typeface="Calibri body"/>
                <a:ea typeface="Calibri" panose="020F0502020204030204" pitchFamily="34" charset="0"/>
                <a:cs typeface="Times New Roman" panose="02020603050405020304" pitchFamily="18" charset="0"/>
              </a:rPr>
              <a:t>Focusing on what ITFA covers in terms of the preemption language – what are your thoughts? </a:t>
            </a:r>
          </a:p>
          <a:p>
            <a:pPr marL="742950" indent="-742950">
              <a:buFont typeface="+mj-lt"/>
              <a:buAutoNum type="arabicPeriod"/>
            </a:pPr>
            <a:r>
              <a:rPr lang="en-US" sz="3800" dirty="0">
                <a:latin typeface="Calibri body"/>
                <a:ea typeface="Calibri" panose="020F0502020204030204" pitchFamily="34" charset="0"/>
                <a:cs typeface="Times New Roman" panose="02020603050405020304" pitchFamily="18" charset="0"/>
              </a:rPr>
              <a:t>What do people need to know?</a:t>
            </a:r>
          </a:p>
          <a:p>
            <a:pPr marL="742950" indent="-742950">
              <a:buFont typeface="+mj-lt"/>
              <a:buAutoNum type="arabicPeriod"/>
            </a:pPr>
            <a:r>
              <a:rPr lang="en-US" sz="3800" dirty="0">
                <a:latin typeface="Calibri body"/>
                <a:ea typeface="Calibri" panose="020F0502020204030204" pitchFamily="34" charset="0"/>
                <a:cs typeface="Times New Roman" panose="02020603050405020304" pitchFamily="18" charset="0"/>
              </a:rPr>
              <a:t>What are the risks and areas of possible dispute?</a:t>
            </a:r>
          </a:p>
          <a:p>
            <a:pPr marL="742950" indent="-742950">
              <a:buFont typeface="+mj-lt"/>
              <a:buAutoNum type="arabicPeriod"/>
            </a:pPr>
            <a:r>
              <a:rPr lang="en-US" sz="3800" dirty="0">
                <a:latin typeface="Calibri body"/>
                <a:ea typeface="Calibri" panose="020F0502020204030204" pitchFamily="34" charset="0"/>
                <a:cs typeface="Times New Roman" panose="02020603050405020304" pitchFamily="18" charset="0"/>
              </a:rPr>
              <a:t>Who has the burden of proof?</a:t>
            </a:r>
          </a:p>
          <a:p>
            <a:endParaRPr lang="en-US" sz="2400" dirty="0">
              <a:latin typeface="Calibri body"/>
              <a:ea typeface="Calibri" panose="020F0502020204030204" pitchFamily="34" charset="0"/>
              <a:cs typeface="Times New Roman" panose="02020603050405020304" pitchFamily="18" charset="0"/>
            </a:endParaRPr>
          </a:p>
          <a:p>
            <a:endParaRPr lang="en-US" sz="2400" dirty="0">
              <a:effectLst/>
              <a:latin typeface="Calibri body"/>
              <a:ea typeface="Calibri" panose="020F0502020204030204" pitchFamily="34" charset="0"/>
              <a:cs typeface="Times New Roman" panose="02020603050405020304" pitchFamily="18" charset="0"/>
            </a:endParaRPr>
          </a:p>
          <a:p>
            <a:endParaRPr lang="en-US" dirty="0"/>
          </a:p>
        </p:txBody>
      </p:sp>
      <p:sp>
        <p:nvSpPr>
          <p:cNvPr id="3" name="Slide Number Placeholder 2">
            <a:extLst>
              <a:ext uri="{FF2B5EF4-FFF2-40B4-BE49-F238E27FC236}">
                <a16:creationId xmlns:a16="http://schemas.microsoft.com/office/drawing/2014/main" id="{CFA9B273-961E-C756-201F-68231B0173BD}"/>
              </a:ext>
            </a:extLst>
          </p:cNvPr>
          <p:cNvSpPr>
            <a:spLocks noGrp="1"/>
          </p:cNvSpPr>
          <p:nvPr>
            <p:ph type="sldNum" sz="quarter" idx="12"/>
          </p:nvPr>
        </p:nvSpPr>
        <p:spPr/>
        <p:txBody>
          <a:bodyPr/>
          <a:lstStyle/>
          <a:p>
            <a:fld id="{596BA77D-E0F3-4B80-A65E-88527CDE7779}" type="slidenum">
              <a:rPr lang="en-US" smtClean="0"/>
              <a:t>31</a:t>
            </a:fld>
            <a:endParaRPr lang="en-US" dirty="0"/>
          </a:p>
        </p:txBody>
      </p:sp>
      <p:sp>
        <p:nvSpPr>
          <p:cNvPr id="4" name="Title 3">
            <a:extLst>
              <a:ext uri="{FF2B5EF4-FFF2-40B4-BE49-F238E27FC236}">
                <a16:creationId xmlns:a16="http://schemas.microsoft.com/office/drawing/2014/main" id="{D316641E-3F13-C185-BD12-99D53E363BC8}"/>
              </a:ext>
            </a:extLst>
          </p:cNvPr>
          <p:cNvSpPr>
            <a:spLocks noGrp="1"/>
          </p:cNvSpPr>
          <p:nvPr>
            <p:ph type="title"/>
          </p:nvPr>
        </p:nvSpPr>
        <p:spPr>
          <a:xfrm>
            <a:off x="0" y="1"/>
            <a:ext cx="9748007" cy="564022"/>
          </a:xfrm>
        </p:spPr>
        <p:txBody>
          <a:bodyPr>
            <a:normAutofit/>
          </a:bodyPr>
          <a:lstStyle/>
          <a:p>
            <a:r>
              <a:rPr lang="en-US" dirty="0"/>
              <a:t>	Questions to the Panel – ITFA’s Preemption Language</a:t>
            </a:r>
          </a:p>
        </p:txBody>
      </p:sp>
    </p:spTree>
    <p:extLst>
      <p:ext uri="{BB962C8B-B14F-4D97-AF65-F5344CB8AC3E}">
        <p14:creationId xmlns:p14="http://schemas.microsoft.com/office/powerpoint/2010/main" val="22091622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BC30B7-7565-BB1A-42AD-044AEECB88EB}"/>
              </a:ext>
            </a:extLst>
          </p:cNvPr>
          <p:cNvSpPr>
            <a:spLocks noGrp="1"/>
          </p:cNvSpPr>
          <p:nvPr>
            <p:ph type="sldNum" sz="quarter" idx="12"/>
          </p:nvPr>
        </p:nvSpPr>
        <p:spPr/>
        <p:txBody>
          <a:bodyPr/>
          <a:lstStyle/>
          <a:p>
            <a:fld id="{596BA77D-E0F3-4B80-A65E-88527CDE7779}" type="slidenum">
              <a:rPr lang="en-US" smtClean="0"/>
              <a:t>32</a:t>
            </a:fld>
            <a:endParaRPr lang="en-US" dirty="0"/>
          </a:p>
        </p:txBody>
      </p:sp>
      <p:pic>
        <p:nvPicPr>
          <p:cNvPr id="4" name="Picture 3">
            <a:extLst>
              <a:ext uri="{FF2B5EF4-FFF2-40B4-BE49-F238E27FC236}">
                <a16:creationId xmlns:a16="http://schemas.microsoft.com/office/drawing/2014/main" id="{820B14C8-03B8-FD2A-25B5-0A75CD1A6F22}"/>
              </a:ext>
            </a:extLst>
          </p:cNvPr>
          <p:cNvPicPr>
            <a:picLocks/>
          </p:cNvPicPr>
          <p:nvPr>
            <p:custDataLst>
              <p:tags r:id="rId2"/>
            </p:custDataLst>
          </p:nvPr>
        </p:nvPicPr>
        <p:blipFill>
          <a:blip r:embed="rId7" cstate="screen">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6" name="Picture 5">
            <a:extLst>
              <a:ext uri="{FF2B5EF4-FFF2-40B4-BE49-F238E27FC236}">
                <a16:creationId xmlns:a16="http://schemas.microsoft.com/office/drawing/2014/main" id="{7626BA5F-1C8D-7AC8-B203-6A22035D4FA5}"/>
              </a:ext>
            </a:extLst>
          </p:cNvPr>
          <p:cNvPicPr>
            <a:picLocks/>
          </p:cNvPicPr>
          <p:nvPr>
            <p:custDataLst>
              <p:tags r:id="rId3"/>
            </p:custDataLst>
          </p:nvPr>
        </p:nvPicPr>
        <p:blipFill>
          <a:blip r:embed="rId8" cstate="screen">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7" name="Rectangle 6">
            <a:extLst>
              <a:ext uri="{FF2B5EF4-FFF2-40B4-BE49-F238E27FC236}">
                <a16:creationId xmlns:a16="http://schemas.microsoft.com/office/drawing/2014/main" id="{F517C9F8-5E83-786B-305C-763821D0B47E}"/>
              </a:ext>
            </a:extLst>
          </p:cNvPr>
          <p:cNvSpPr/>
          <p:nvPr>
            <p:custDataLst>
              <p:tags r:id="rId4"/>
            </p:custDataLst>
          </p:nvPr>
        </p:nvSpPr>
        <p:spPr>
          <a:xfrm>
            <a:off x="3200400" y="2571750"/>
            <a:ext cx="8483600" cy="1714500"/>
          </a:xfrm>
          <a:prstGeom prst="rect">
            <a:avLst/>
          </a:prstGeom>
          <a:noFill/>
          <a:ln w="2540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b="1" dirty="0">
                <a:solidFill>
                  <a:srgbClr val="5B5B5B"/>
                </a:solidFill>
              </a:rPr>
              <a:t>What are your thoughts on the preemption language?</a:t>
            </a:r>
          </a:p>
        </p:txBody>
      </p:sp>
      <p:sp>
        <p:nvSpPr>
          <p:cNvPr id="8" name="Rectangle 7">
            <a:extLst>
              <a:ext uri="{FF2B5EF4-FFF2-40B4-BE49-F238E27FC236}">
                <a16:creationId xmlns:a16="http://schemas.microsoft.com/office/drawing/2014/main" id="{FAA84F92-80E3-309B-4231-6CE780829C58}"/>
              </a:ext>
            </a:extLst>
          </p:cNvPr>
          <p:cNvSpPr/>
          <p:nvPr>
            <p:custDataLst>
              <p:tags r:id="rId5"/>
            </p:custDataLst>
          </p:nvPr>
        </p:nvSpPr>
        <p:spPr>
          <a:xfrm>
            <a:off x="3200400" y="6096000"/>
            <a:ext cx="8737600" cy="510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300" b="1" dirty="0">
                <a:solidFill>
                  <a:srgbClr val="5B5B5B"/>
                </a:solidFill>
              </a:rPr>
              <a:t>ⓘ</a:t>
            </a:r>
            <a:r>
              <a:rPr lang="en-US" sz="1400" dirty="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37206012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DD67A7-586F-3C84-9D49-070B08F3FD80}"/>
              </a:ext>
            </a:extLst>
          </p:cNvPr>
          <p:cNvSpPr>
            <a:spLocks noGrp="1"/>
          </p:cNvSpPr>
          <p:nvPr>
            <p:ph idx="1"/>
          </p:nvPr>
        </p:nvSpPr>
        <p:spPr>
          <a:xfrm>
            <a:off x="604006" y="1499736"/>
            <a:ext cx="10972998" cy="4125286"/>
          </a:xfrm>
        </p:spPr>
        <p:txBody>
          <a:bodyPr>
            <a:normAutofit/>
          </a:bodyPr>
          <a:lstStyle/>
          <a:p>
            <a:pPr marL="742950" indent="-742950">
              <a:buFont typeface="+mj-lt"/>
              <a:buAutoNum type="arabicPeriod"/>
            </a:pPr>
            <a:r>
              <a:rPr lang="en-US" sz="3800" dirty="0">
                <a:latin typeface="Calibri body"/>
                <a:ea typeface="Calibri" panose="020F0502020204030204" pitchFamily="34" charset="0"/>
                <a:cs typeface="Times New Roman" panose="02020603050405020304" pitchFamily="18" charset="0"/>
              </a:rPr>
              <a:t>Focusing on what ITFA covers in terms of the anti-discrimination language – what are your thoughts? </a:t>
            </a:r>
          </a:p>
          <a:p>
            <a:pPr marL="742950" indent="-742950">
              <a:buFont typeface="+mj-lt"/>
              <a:buAutoNum type="arabicPeriod"/>
            </a:pPr>
            <a:r>
              <a:rPr lang="en-US" sz="3800" dirty="0">
                <a:latin typeface="Calibri body"/>
                <a:ea typeface="Calibri" panose="020F0502020204030204" pitchFamily="34" charset="0"/>
                <a:cs typeface="Times New Roman" panose="02020603050405020304" pitchFamily="18" charset="0"/>
              </a:rPr>
              <a:t>What do people need to know?</a:t>
            </a:r>
          </a:p>
          <a:p>
            <a:pPr marL="742950" indent="-742950">
              <a:buFont typeface="+mj-lt"/>
              <a:buAutoNum type="arabicPeriod"/>
            </a:pPr>
            <a:r>
              <a:rPr lang="en-US" sz="3800" dirty="0">
                <a:latin typeface="Calibri body"/>
                <a:ea typeface="Calibri" panose="020F0502020204030204" pitchFamily="34" charset="0"/>
                <a:cs typeface="Times New Roman" panose="02020603050405020304" pitchFamily="18" charset="0"/>
              </a:rPr>
              <a:t>What are the risks and areas of possible dispute?</a:t>
            </a:r>
          </a:p>
          <a:p>
            <a:pPr marL="742950" indent="-742950">
              <a:buFont typeface="+mj-lt"/>
              <a:buAutoNum type="arabicPeriod"/>
            </a:pPr>
            <a:r>
              <a:rPr lang="en-US" sz="3800" dirty="0">
                <a:latin typeface="Calibri body"/>
                <a:ea typeface="Calibri" panose="020F0502020204030204" pitchFamily="34" charset="0"/>
                <a:cs typeface="Times New Roman" panose="02020603050405020304" pitchFamily="18" charset="0"/>
              </a:rPr>
              <a:t>Who has the burden of proof?</a:t>
            </a:r>
          </a:p>
          <a:p>
            <a:endParaRPr lang="en-US" sz="2400" dirty="0">
              <a:latin typeface="Calibri body"/>
              <a:ea typeface="Calibri" panose="020F0502020204030204" pitchFamily="34" charset="0"/>
              <a:cs typeface="Times New Roman" panose="02020603050405020304" pitchFamily="18" charset="0"/>
            </a:endParaRPr>
          </a:p>
          <a:p>
            <a:endParaRPr lang="en-US" sz="2400" dirty="0">
              <a:effectLst/>
              <a:latin typeface="Calibri body"/>
              <a:ea typeface="Calibri" panose="020F0502020204030204" pitchFamily="34" charset="0"/>
              <a:cs typeface="Times New Roman" panose="02020603050405020304" pitchFamily="18" charset="0"/>
            </a:endParaRPr>
          </a:p>
          <a:p>
            <a:endParaRPr lang="en-US" dirty="0"/>
          </a:p>
        </p:txBody>
      </p:sp>
      <p:sp>
        <p:nvSpPr>
          <p:cNvPr id="3" name="Slide Number Placeholder 2">
            <a:extLst>
              <a:ext uri="{FF2B5EF4-FFF2-40B4-BE49-F238E27FC236}">
                <a16:creationId xmlns:a16="http://schemas.microsoft.com/office/drawing/2014/main" id="{CFA9B273-961E-C756-201F-68231B0173BD}"/>
              </a:ext>
            </a:extLst>
          </p:cNvPr>
          <p:cNvSpPr>
            <a:spLocks noGrp="1"/>
          </p:cNvSpPr>
          <p:nvPr>
            <p:ph type="sldNum" sz="quarter" idx="12"/>
          </p:nvPr>
        </p:nvSpPr>
        <p:spPr/>
        <p:txBody>
          <a:bodyPr/>
          <a:lstStyle/>
          <a:p>
            <a:fld id="{596BA77D-E0F3-4B80-A65E-88527CDE7779}" type="slidenum">
              <a:rPr lang="en-US" smtClean="0"/>
              <a:t>33</a:t>
            </a:fld>
            <a:endParaRPr lang="en-US" dirty="0"/>
          </a:p>
        </p:txBody>
      </p:sp>
      <p:sp>
        <p:nvSpPr>
          <p:cNvPr id="4" name="Title 3">
            <a:extLst>
              <a:ext uri="{FF2B5EF4-FFF2-40B4-BE49-F238E27FC236}">
                <a16:creationId xmlns:a16="http://schemas.microsoft.com/office/drawing/2014/main" id="{D316641E-3F13-C185-BD12-99D53E363BC8}"/>
              </a:ext>
            </a:extLst>
          </p:cNvPr>
          <p:cNvSpPr>
            <a:spLocks noGrp="1"/>
          </p:cNvSpPr>
          <p:nvPr>
            <p:ph type="title"/>
          </p:nvPr>
        </p:nvSpPr>
        <p:spPr>
          <a:xfrm>
            <a:off x="0" y="1"/>
            <a:ext cx="9739617" cy="564022"/>
          </a:xfrm>
        </p:spPr>
        <p:txBody>
          <a:bodyPr>
            <a:normAutofit fontScale="90000"/>
          </a:bodyPr>
          <a:lstStyle/>
          <a:p>
            <a:r>
              <a:rPr lang="en-US" dirty="0"/>
              <a:t>	Questions to the Panel – ITFA’s Anti-Discrimination Language</a:t>
            </a:r>
          </a:p>
        </p:txBody>
      </p:sp>
    </p:spTree>
    <p:extLst>
      <p:ext uri="{BB962C8B-B14F-4D97-AF65-F5344CB8AC3E}">
        <p14:creationId xmlns:p14="http://schemas.microsoft.com/office/powerpoint/2010/main" val="6373306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93A81C-27AE-ED76-A458-D7682628E640}"/>
              </a:ext>
            </a:extLst>
          </p:cNvPr>
          <p:cNvSpPr>
            <a:spLocks noGrp="1"/>
          </p:cNvSpPr>
          <p:nvPr>
            <p:ph type="sldNum" sz="quarter" idx="12"/>
          </p:nvPr>
        </p:nvSpPr>
        <p:spPr/>
        <p:txBody>
          <a:bodyPr/>
          <a:lstStyle/>
          <a:p>
            <a:fld id="{596BA77D-E0F3-4B80-A65E-88527CDE7779}" type="slidenum">
              <a:rPr lang="en-US" smtClean="0"/>
              <a:t>34</a:t>
            </a:fld>
            <a:endParaRPr lang="en-US" dirty="0"/>
          </a:p>
        </p:txBody>
      </p:sp>
      <p:pic>
        <p:nvPicPr>
          <p:cNvPr id="4" name="Picture 3">
            <a:extLst>
              <a:ext uri="{FF2B5EF4-FFF2-40B4-BE49-F238E27FC236}">
                <a16:creationId xmlns:a16="http://schemas.microsoft.com/office/drawing/2014/main" id="{2ED993D5-966A-35FF-7315-201F59DD7691}"/>
              </a:ext>
            </a:extLst>
          </p:cNvPr>
          <p:cNvPicPr>
            <a:picLocks/>
          </p:cNvPicPr>
          <p:nvPr>
            <p:custDataLst>
              <p:tags r:id="rId2"/>
            </p:custDataLst>
          </p:nvPr>
        </p:nvPicPr>
        <p:blipFill>
          <a:blip r:embed="rId7" cstate="screen">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6" name="Picture 5">
            <a:extLst>
              <a:ext uri="{FF2B5EF4-FFF2-40B4-BE49-F238E27FC236}">
                <a16:creationId xmlns:a16="http://schemas.microsoft.com/office/drawing/2014/main" id="{9F6CB919-081E-7925-29E8-D3E088C3AA3D}"/>
              </a:ext>
            </a:extLst>
          </p:cNvPr>
          <p:cNvPicPr>
            <a:picLocks/>
          </p:cNvPicPr>
          <p:nvPr>
            <p:custDataLst>
              <p:tags r:id="rId3"/>
            </p:custDataLst>
          </p:nvPr>
        </p:nvPicPr>
        <p:blipFill>
          <a:blip r:embed="rId8" cstate="screen">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7" name="Rectangle 6">
            <a:extLst>
              <a:ext uri="{FF2B5EF4-FFF2-40B4-BE49-F238E27FC236}">
                <a16:creationId xmlns:a16="http://schemas.microsoft.com/office/drawing/2014/main" id="{C9502641-94A3-CF24-42BF-470D60E9002A}"/>
              </a:ext>
            </a:extLst>
          </p:cNvPr>
          <p:cNvSpPr/>
          <p:nvPr>
            <p:custDataLst>
              <p:tags r:id="rId4"/>
            </p:custDataLst>
          </p:nvPr>
        </p:nvSpPr>
        <p:spPr>
          <a:xfrm>
            <a:off x="3200400" y="2571750"/>
            <a:ext cx="8483600" cy="1714500"/>
          </a:xfrm>
          <a:prstGeom prst="rect">
            <a:avLst/>
          </a:prstGeom>
          <a:noFill/>
          <a:ln w="2540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b="1" dirty="0">
                <a:solidFill>
                  <a:srgbClr val="5B5B5B"/>
                </a:solidFill>
              </a:rPr>
              <a:t>What are your thoughts about the anti-discrimination language?</a:t>
            </a:r>
          </a:p>
        </p:txBody>
      </p:sp>
      <p:sp>
        <p:nvSpPr>
          <p:cNvPr id="8" name="Rectangle 7">
            <a:extLst>
              <a:ext uri="{FF2B5EF4-FFF2-40B4-BE49-F238E27FC236}">
                <a16:creationId xmlns:a16="http://schemas.microsoft.com/office/drawing/2014/main" id="{945E67B9-47E2-E961-8709-61805CA5D319}"/>
              </a:ext>
            </a:extLst>
          </p:cNvPr>
          <p:cNvSpPr/>
          <p:nvPr>
            <p:custDataLst>
              <p:tags r:id="rId5"/>
            </p:custDataLst>
          </p:nvPr>
        </p:nvSpPr>
        <p:spPr>
          <a:xfrm>
            <a:off x="3200400" y="6096000"/>
            <a:ext cx="8737600" cy="510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300" b="1" dirty="0">
                <a:solidFill>
                  <a:srgbClr val="5B5B5B"/>
                </a:solidFill>
              </a:rPr>
              <a:t>ⓘ</a:t>
            </a:r>
            <a:r>
              <a:rPr lang="en-US" sz="1400" dirty="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18790728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DD67A7-586F-3C84-9D49-070B08F3FD80}"/>
              </a:ext>
            </a:extLst>
          </p:cNvPr>
          <p:cNvSpPr>
            <a:spLocks noGrp="1"/>
          </p:cNvSpPr>
          <p:nvPr>
            <p:ph idx="1"/>
          </p:nvPr>
        </p:nvSpPr>
        <p:spPr>
          <a:xfrm>
            <a:off x="604006" y="1174459"/>
            <a:ext cx="10972998" cy="906011"/>
          </a:xfrm>
        </p:spPr>
        <p:txBody>
          <a:bodyPr>
            <a:normAutofit lnSpcReduction="10000"/>
          </a:bodyPr>
          <a:lstStyle/>
          <a:p>
            <a:pPr algn="ctr"/>
            <a:r>
              <a:rPr lang="en-US" sz="4800" dirty="0">
                <a:latin typeface="Calibri body"/>
                <a:ea typeface="Calibri" panose="020F0502020204030204" pitchFamily="34" charset="0"/>
                <a:cs typeface="Times New Roman" panose="02020603050405020304" pitchFamily="18" charset="0"/>
              </a:rPr>
              <a:t>What have we missed? Other thoughts?</a:t>
            </a:r>
          </a:p>
          <a:p>
            <a:endParaRPr lang="en-US" sz="2400" dirty="0">
              <a:latin typeface="Calibri body"/>
              <a:ea typeface="Calibri" panose="020F0502020204030204" pitchFamily="34" charset="0"/>
              <a:cs typeface="Times New Roman" panose="02020603050405020304" pitchFamily="18" charset="0"/>
            </a:endParaRPr>
          </a:p>
          <a:p>
            <a:endParaRPr lang="en-US" sz="2400" dirty="0">
              <a:effectLst/>
              <a:latin typeface="Calibri body"/>
              <a:ea typeface="Calibri" panose="020F0502020204030204" pitchFamily="34" charset="0"/>
              <a:cs typeface="Times New Roman" panose="02020603050405020304" pitchFamily="18" charset="0"/>
            </a:endParaRPr>
          </a:p>
          <a:p>
            <a:endParaRPr lang="en-US" dirty="0"/>
          </a:p>
        </p:txBody>
      </p:sp>
      <p:sp>
        <p:nvSpPr>
          <p:cNvPr id="3" name="Slide Number Placeholder 2">
            <a:extLst>
              <a:ext uri="{FF2B5EF4-FFF2-40B4-BE49-F238E27FC236}">
                <a16:creationId xmlns:a16="http://schemas.microsoft.com/office/drawing/2014/main" id="{CFA9B273-961E-C756-201F-68231B0173BD}"/>
              </a:ext>
            </a:extLst>
          </p:cNvPr>
          <p:cNvSpPr>
            <a:spLocks noGrp="1"/>
          </p:cNvSpPr>
          <p:nvPr>
            <p:ph type="sldNum" sz="quarter" idx="12"/>
          </p:nvPr>
        </p:nvSpPr>
        <p:spPr/>
        <p:txBody>
          <a:bodyPr/>
          <a:lstStyle/>
          <a:p>
            <a:fld id="{596BA77D-E0F3-4B80-A65E-88527CDE7779}" type="slidenum">
              <a:rPr lang="en-US" smtClean="0"/>
              <a:t>35</a:t>
            </a:fld>
            <a:endParaRPr lang="en-US" dirty="0"/>
          </a:p>
        </p:txBody>
      </p:sp>
      <p:sp>
        <p:nvSpPr>
          <p:cNvPr id="4" name="Title 3">
            <a:extLst>
              <a:ext uri="{FF2B5EF4-FFF2-40B4-BE49-F238E27FC236}">
                <a16:creationId xmlns:a16="http://schemas.microsoft.com/office/drawing/2014/main" id="{D316641E-3F13-C185-BD12-99D53E363BC8}"/>
              </a:ext>
            </a:extLst>
          </p:cNvPr>
          <p:cNvSpPr>
            <a:spLocks noGrp="1"/>
          </p:cNvSpPr>
          <p:nvPr>
            <p:ph type="title"/>
          </p:nvPr>
        </p:nvSpPr>
        <p:spPr/>
        <p:txBody>
          <a:bodyPr/>
          <a:lstStyle/>
          <a:p>
            <a:r>
              <a:rPr lang="en-US" dirty="0"/>
              <a:t>	Closing Thoughts from the Panelists</a:t>
            </a:r>
          </a:p>
        </p:txBody>
      </p:sp>
      <p:pic>
        <p:nvPicPr>
          <p:cNvPr id="8" name="Picture 7" descr="Empty speech bubbles">
            <a:extLst>
              <a:ext uri="{FF2B5EF4-FFF2-40B4-BE49-F238E27FC236}">
                <a16:creationId xmlns:a16="http://schemas.microsoft.com/office/drawing/2014/main" id="{B81CAC8D-9EC8-7813-8D4C-1ACB3FE73025}"/>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447875" y="2521041"/>
            <a:ext cx="4563611" cy="2971895"/>
          </a:xfrm>
          <a:prstGeom prst="rect">
            <a:avLst/>
          </a:prstGeom>
          <a:effectLst>
            <a:softEdge rad="63500"/>
          </a:effectLst>
        </p:spPr>
      </p:pic>
      <p:sp>
        <p:nvSpPr>
          <p:cNvPr id="9" name="TextBox 8">
            <a:extLst>
              <a:ext uri="{FF2B5EF4-FFF2-40B4-BE49-F238E27FC236}">
                <a16:creationId xmlns:a16="http://schemas.microsoft.com/office/drawing/2014/main" id="{F2D82B01-009E-015F-81B8-9A107033050C}"/>
              </a:ext>
            </a:extLst>
          </p:cNvPr>
          <p:cNvSpPr txBox="1"/>
          <p:nvPr/>
        </p:nvSpPr>
        <p:spPr>
          <a:xfrm>
            <a:off x="6967723" y="5292881"/>
            <a:ext cx="1134292" cy="200055"/>
          </a:xfrm>
          <a:prstGeom prst="rect">
            <a:avLst/>
          </a:prstGeom>
          <a:noFill/>
        </p:spPr>
        <p:txBody>
          <a:bodyPr wrap="square" rtlCol="0">
            <a:spAutoFit/>
          </a:bodyPr>
          <a:lstStyle/>
          <a:p>
            <a:r>
              <a:rPr lang="en-US" sz="700" dirty="0"/>
              <a:t>Microsoft Stock Images</a:t>
            </a:r>
          </a:p>
        </p:txBody>
      </p:sp>
    </p:spTree>
    <p:extLst>
      <p:ext uri="{BB962C8B-B14F-4D97-AF65-F5344CB8AC3E}">
        <p14:creationId xmlns:p14="http://schemas.microsoft.com/office/powerpoint/2010/main" val="27688051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14FAC2-67B9-AC2D-EF66-33E3EB1A4CC3}"/>
              </a:ext>
            </a:extLst>
          </p:cNvPr>
          <p:cNvSpPr>
            <a:spLocks noGrp="1"/>
          </p:cNvSpPr>
          <p:nvPr>
            <p:ph type="sldNum" sz="quarter" idx="12"/>
          </p:nvPr>
        </p:nvSpPr>
        <p:spPr/>
        <p:txBody>
          <a:bodyPr/>
          <a:lstStyle/>
          <a:p>
            <a:fld id="{596BA77D-E0F3-4B80-A65E-88527CDE7779}" type="slidenum">
              <a:rPr lang="en-US" smtClean="0"/>
              <a:t>36</a:t>
            </a:fld>
            <a:endParaRPr lang="en-US" dirty="0"/>
          </a:p>
        </p:txBody>
      </p:sp>
      <p:pic>
        <p:nvPicPr>
          <p:cNvPr id="4" name="Picture 3">
            <a:extLst>
              <a:ext uri="{FF2B5EF4-FFF2-40B4-BE49-F238E27FC236}">
                <a16:creationId xmlns:a16="http://schemas.microsoft.com/office/drawing/2014/main" id="{8E4271D2-755B-0756-FEB2-BFB6CC69B85C}"/>
              </a:ext>
            </a:extLst>
          </p:cNvPr>
          <p:cNvPicPr>
            <a:picLocks/>
          </p:cNvPicPr>
          <p:nvPr>
            <p:custDataLst>
              <p:tags r:id="rId2"/>
            </p:custDataLst>
          </p:nvPr>
        </p:nvPicPr>
        <p:blipFill>
          <a:blip r:embed="rId7" cstate="screen">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6" name="Picture 5">
            <a:extLst>
              <a:ext uri="{FF2B5EF4-FFF2-40B4-BE49-F238E27FC236}">
                <a16:creationId xmlns:a16="http://schemas.microsoft.com/office/drawing/2014/main" id="{77A8A49A-8727-99F1-6E5B-A7900960AB10}"/>
              </a:ext>
            </a:extLst>
          </p:cNvPr>
          <p:cNvPicPr>
            <a:picLocks/>
          </p:cNvPicPr>
          <p:nvPr>
            <p:custDataLst>
              <p:tags r:id="rId3"/>
            </p:custDataLst>
          </p:nvPr>
        </p:nvPicPr>
        <p:blipFill>
          <a:blip r:embed="rId8" cstate="screen">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7" name="Rectangle 6">
            <a:extLst>
              <a:ext uri="{FF2B5EF4-FFF2-40B4-BE49-F238E27FC236}">
                <a16:creationId xmlns:a16="http://schemas.microsoft.com/office/drawing/2014/main" id="{A2DE616A-D11E-BB7A-8DAC-67CB23EC0D30}"/>
              </a:ext>
            </a:extLst>
          </p:cNvPr>
          <p:cNvSpPr/>
          <p:nvPr>
            <p:custDataLst>
              <p:tags r:id="rId4"/>
            </p:custDataLst>
          </p:nvPr>
        </p:nvSpPr>
        <p:spPr>
          <a:xfrm>
            <a:off x="3200400" y="2571750"/>
            <a:ext cx="8483600" cy="1714500"/>
          </a:xfrm>
          <a:prstGeom prst="rect">
            <a:avLst/>
          </a:prstGeom>
          <a:noFill/>
          <a:ln w="2540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solidFill>
                  <a:srgbClr val="5B5B5B"/>
                </a:solidFill>
              </a:rPr>
              <a:t>Any other thoughts to share about ITFA or other questions you have relating to the MTC uniformity project?</a:t>
            </a:r>
          </a:p>
        </p:txBody>
      </p:sp>
      <p:sp>
        <p:nvSpPr>
          <p:cNvPr id="8" name="Rectangle 7">
            <a:extLst>
              <a:ext uri="{FF2B5EF4-FFF2-40B4-BE49-F238E27FC236}">
                <a16:creationId xmlns:a16="http://schemas.microsoft.com/office/drawing/2014/main" id="{6082C72B-3A3F-D329-5E9C-7F6D87CA7BFD}"/>
              </a:ext>
            </a:extLst>
          </p:cNvPr>
          <p:cNvSpPr/>
          <p:nvPr>
            <p:custDataLst>
              <p:tags r:id="rId5"/>
            </p:custDataLst>
          </p:nvPr>
        </p:nvSpPr>
        <p:spPr>
          <a:xfrm>
            <a:off x="3200400" y="6096000"/>
            <a:ext cx="8737600" cy="510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300" b="1" dirty="0">
                <a:solidFill>
                  <a:srgbClr val="5B5B5B"/>
                </a:solidFill>
              </a:rPr>
              <a:t>ⓘ</a:t>
            </a:r>
            <a:r>
              <a:rPr lang="en-US" sz="1400" dirty="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1720048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9AEA33-3DCB-F0FB-B835-39FFD34170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6BA77D-E0F3-4B80-A65E-88527CDE7779}" type="slidenum">
              <a:rPr kumimoji="0" lang="en-US" sz="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C462DEDC-A2DD-09AF-CEB1-F4110B57F7EB}"/>
              </a:ext>
            </a:extLst>
          </p:cNvPr>
          <p:cNvSpPr>
            <a:spLocks noGrp="1"/>
          </p:cNvSpPr>
          <p:nvPr>
            <p:ph type="title"/>
          </p:nvPr>
        </p:nvSpPr>
        <p:spPr>
          <a:xfrm>
            <a:off x="1" y="1"/>
            <a:ext cx="8610598" cy="564022"/>
          </a:xfrm>
        </p:spPr>
        <p:txBody>
          <a:bodyPr/>
          <a:lstStyle/>
          <a:p>
            <a:r>
              <a:rPr lang="en-US" dirty="0"/>
              <a:t>	Contact Information</a:t>
            </a:r>
          </a:p>
        </p:txBody>
      </p:sp>
      <p:sp>
        <p:nvSpPr>
          <p:cNvPr id="5" name="TextBox 4">
            <a:extLst>
              <a:ext uri="{FF2B5EF4-FFF2-40B4-BE49-F238E27FC236}">
                <a16:creationId xmlns:a16="http://schemas.microsoft.com/office/drawing/2014/main" id="{510ABF62-9E33-0B47-AF65-A51EB5BE70B8}"/>
              </a:ext>
            </a:extLst>
          </p:cNvPr>
          <p:cNvSpPr txBox="1"/>
          <p:nvPr/>
        </p:nvSpPr>
        <p:spPr>
          <a:xfrm>
            <a:off x="614995" y="674399"/>
            <a:ext cx="7312601" cy="5509200"/>
          </a:xfrm>
          <a:prstGeom prst="rect">
            <a:avLst/>
          </a:prstGeom>
          <a:noFill/>
        </p:spPr>
        <p:txBody>
          <a:bodyPr wrap="square">
            <a:spAutoFit/>
          </a:bodyPr>
          <a:lstStyle/>
          <a:p>
            <a:pPr>
              <a:spcBef>
                <a:spcPts val="0"/>
              </a:spcBef>
              <a:spcAft>
                <a:spcPts val="0"/>
              </a:spcAft>
            </a:pPr>
            <a:r>
              <a:rPr lang="en-US" sz="2200" dirty="0"/>
              <a:t>Professor Andrew Appleby</a:t>
            </a:r>
          </a:p>
          <a:p>
            <a:pPr>
              <a:spcBef>
                <a:spcPts val="0"/>
              </a:spcBef>
              <a:spcAft>
                <a:spcPts val="0"/>
              </a:spcAft>
            </a:pPr>
            <a:r>
              <a:rPr lang="en-US" sz="2200" dirty="0">
                <a:ea typeface="+mn-lt"/>
                <a:cs typeface="+mn-lt"/>
              </a:rPr>
              <a:t>Associate Professor of Law, Stetson University College of Law</a:t>
            </a:r>
          </a:p>
          <a:p>
            <a:pPr>
              <a:spcBef>
                <a:spcPts val="0"/>
              </a:spcBef>
              <a:spcAft>
                <a:spcPts val="0"/>
              </a:spcAft>
            </a:pPr>
            <a:r>
              <a:rPr lang="en-US" sz="2200" dirty="0">
                <a:ea typeface="+mn-lt"/>
                <a:cs typeface="+mn-lt"/>
                <a:hlinkClick r:id="rId2"/>
              </a:rPr>
              <a:t>aappleby@law.stetson.edu</a:t>
            </a:r>
            <a:endParaRPr lang="en-US" sz="2200" dirty="0">
              <a:ea typeface="+mn-lt"/>
              <a:cs typeface="+mn-lt"/>
            </a:endParaRPr>
          </a:p>
          <a:p>
            <a:endParaRPr lang="en-US" sz="2200" dirty="0">
              <a:ea typeface="+mn-lt"/>
              <a:cs typeface="+mn-lt"/>
            </a:endParaRPr>
          </a:p>
          <a:p>
            <a:r>
              <a:rPr lang="en-US" sz="2200" dirty="0">
                <a:ea typeface="+mn-lt"/>
                <a:cs typeface="+mn-lt"/>
              </a:rPr>
              <a:t>Joseph Bishop-Henchman</a:t>
            </a:r>
          </a:p>
          <a:p>
            <a:r>
              <a:rPr lang="en-US" sz="2200" dirty="0">
                <a:ea typeface="+mn-lt"/>
                <a:cs typeface="+mn-lt"/>
              </a:rPr>
              <a:t>Executive Vice President, National Taxpayer’s Union Foundation</a:t>
            </a:r>
          </a:p>
          <a:p>
            <a:r>
              <a:rPr lang="en-US" sz="2200" dirty="0">
                <a:ea typeface="+mn-lt"/>
                <a:cs typeface="+mn-lt"/>
                <a:hlinkClick r:id="rId3"/>
              </a:rPr>
              <a:t>jbh@ntu.org</a:t>
            </a:r>
            <a:r>
              <a:rPr lang="en-US" sz="2200" dirty="0">
                <a:ea typeface="+mn-lt"/>
                <a:cs typeface="+mn-lt"/>
              </a:rPr>
              <a:t> </a:t>
            </a:r>
          </a:p>
          <a:p>
            <a:endParaRPr lang="en-US" sz="2200" dirty="0">
              <a:ea typeface="+mn-lt"/>
              <a:cs typeface="+mn-lt"/>
            </a:endParaRPr>
          </a:p>
          <a:p>
            <a:r>
              <a:rPr lang="en-US" sz="2200" dirty="0">
                <a:ea typeface="+mn-lt"/>
                <a:cs typeface="+mn-lt"/>
              </a:rPr>
              <a:t>Mark Nebergall</a:t>
            </a:r>
          </a:p>
          <a:p>
            <a:r>
              <a:rPr lang="en-US" sz="2200" dirty="0">
                <a:ea typeface="+mn-lt"/>
                <a:cs typeface="+mn-lt"/>
              </a:rPr>
              <a:t>President, Software Finance &amp; Tax Executives Council</a:t>
            </a:r>
          </a:p>
          <a:p>
            <a:r>
              <a:rPr lang="en-US" sz="2200" dirty="0">
                <a:ea typeface="+mn-lt"/>
                <a:cs typeface="+mn-lt"/>
                <a:hlinkClick r:id="rId4"/>
              </a:rPr>
              <a:t>mnebergall@softwarefinance.org</a:t>
            </a:r>
            <a:r>
              <a:rPr lang="en-US" sz="2200" dirty="0">
                <a:ea typeface="+mn-lt"/>
                <a:cs typeface="+mn-lt"/>
              </a:rPr>
              <a:t> </a:t>
            </a:r>
          </a:p>
          <a:p>
            <a:endParaRPr lang="en-US" sz="2200" dirty="0">
              <a:ea typeface="+mn-lt"/>
              <a:cs typeface="+mn-lt"/>
            </a:endParaRPr>
          </a:p>
          <a:p>
            <a:r>
              <a:rPr lang="en-US" sz="2200" dirty="0">
                <a:ea typeface="+mn-lt"/>
                <a:cs typeface="+mn-lt"/>
              </a:rPr>
              <a:t>Jonathan W. White</a:t>
            </a:r>
          </a:p>
          <a:p>
            <a:r>
              <a:rPr lang="en-US" sz="2200" dirty="0">
                <a:ea typeface="+mn-lt"/>
                <a:cs typeface="+mn-lt"/>
              </a:rPr>
              <a:t>Counsel, MTC</a:t>
            </a:r>
          </a:p>
          <a:p>
            <a:r>
              <a:rPr lang="en-US" sz="2200" dirty="0">
                <a:ea typeface="+mn-lt"/>
                <a:cs typeface="+mn-lt"/>
                <a:hlinkClick r:id="rId5"/>
              </a:rPr>
              <a:t>jwhite@mtc.gov</a:t>
            </a:r>
            <a:r>
              <a:rPr lang="en-US" sz="2200" dirty="0">
                <a:ea typeface="+mn-lt"/>
                <a:cs typeface="+mn-lt"/>
              </a:rPr>
              <a:t> </a:t>
            </a:r>
            <a:endParaRPr lang="en-US" sz="2800" dirty="0">
              <a:ea typeface="+mn-lt"/>
              <a:cs typeface="+mn-lt"/>
            </a:endParaRPr>
          </a:p>
        </p:txBody>
      </p:sp>
      <p:sp>
        <p:nvSpPr>
          <p:cNvPr id="6" name="TextBox 5">
            <a:extLst>
              <a:ext uri="{FF2B5EF4-FFF2-40B4-BE49-F238E27FC236}">
                <a16:creationId xmlns:a16="http://schemas.microsoft.com/office/drawing/2014/main" id="{AA990A7E-30DD-B54B-AB77-0C9B07292137}"/>
              </a:ext>
            </a:extLst>
          </p:cNvPr>
          <p:cNvSpPr txBox="1"/>
          <p:nvPr/>
        </p:nvSpPr>
        <p:spPr>
          <a:xfrm>
            <a:off x="7424258" y="2505670"/>
            <a:ext cx="4565006" cy="1723549"/>
          </a:xfrm>
          <a:prstGeom prst="rect">
            <a:avLst/>
          </a:prstGeom>
          <a:noFill/>
        </p:spPr>
        <p:txBody>
          <a:bodyPr wrap="square" rtlCol="0">
            <a:spAutoFit/>
          </a:bodyPr>
          <a:lstStyle/>
          <a:p>
            <a:pPr algn="ctr">
              <a:spcBef>
                <a:spcPts val="0"/>
              </a:spcBef>
              <a:spcAft>
                <a:spcPts val="0"/>
              </a:spcAft>
            </a:pPr>
            <a:r>
              <a:rPr lang="en-US" sz="2200" dirty="0">
                <a:ea typeface="+mn-lt"/>
                <a:cs typeface="+mn-lt"/>
              </a:rPr>
              <a:t>Moderator:</a:t>
            </a:r>
          </a:p>
          <a:p>
            <a:pPr algn="ctr">
              <a:spcBef>
                <a:spcPts val="0"/>
              </a:spcBef>
              <a:spcAft>
                <a:spcPts val="0"/>
              </a:spcAft>
            </a:pPr>
            <a:r>
              <a:rPr lang="en-US" sz="2200" dirty="0">
                <a:ea typeface="+mn-lt"/>
                <a:cs typeface="+mn-lt"/>
              </a:rPr>
              <a:t>Nancy L. Prosser</a:t>
            </a:r>
          </a:p>
          <a:p>
            <a:pPr algn="ctr">
              <a:spcBef>
                <a:spcPts val="0"/>
              </a:spcBef>
              <a:spcAft>
                <a:spcPts val="0"/>
              </a:spcAft>
            </a:pPr>
            <a:r>
              <a:rPr lang="en-US" sz="2200" dirty="0">
                <a:ea typeface="+mn-lt"/>
                <a:cs typeface="+mn-lt"/>
              </a:rPr>
              <a:t>General Counsel, MTC</a:t>
            </a:r>
          </a:p>
          <a:p>
            <a:pPr algn="ctr">
              <a:spcBef>
                <a:spcPts val="0"/>
              </a:spcBef>
              <a:spcAft>
                <a:spcPts val="0"/>
              </a:spcAft>
            </a:pPr>
            <a:r>
              <a:rPr lang="en-US" sz="2200" dirty="0">
                <a:ea typeface="+mn-lt"/>
                <a:cs typeface="+mn-lt"/>
                <a:hlinkClick r:id="rId6"/>
              </a:rPr>
              <a:t>nprosser@mtc.gov</a:t>
            </a:r>
            <a:r>
              <a:rPr lang="en-US" sz="2200" dirty="0">
                <a:ea typeface="+mn-lt"/>
                <a:cs typeface="+mn-lt"/>
              </a:rPr>
              <a:t> </a:t>
            </a:r>
          </a:p>
          <a:p>
            <a:endParaRPr lang="en-US" dirty="0"/>
          </a:p>
        </p:txBody>
      </p:sp>
    </p:spTree>
    <p:extLst>
      <p:ext uri="{BB962C8B-B14F-4D97-AF65-F5344CB8AC3E}">
        <p14:creationId xmlns:p14="http://schemas.microsoft.com/office/powerpoint/2010/main" val="1969065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6E981E-9761-42E6-B24D-B175D0DD8374}"/>
              </a:ext>
            </a:extLst>
          </p:cNvPr>
          <p:cNvSpPr>
            <a:spLocks noGrp="1"/>
          </p:cNvSpPr>
          <p:nvPr>
            <p:ph idx="1"/>
          </p:nvPr>
        </p:nvSpPr>
        <p:spPr>
          <a:xfrm>
            <a:off x="614996" y="1081020"/>
            <a:ext cx="10962008" cy="4986256"/>
          </a:xfrm>
        </p:spPr>
        <p:txBody>
          <a:bodyPr vert="horz" lIns="91440" tIns="45720" rIns="91440" bIns="45720" rtlCol="0" anchor="t">
            <a:normAutofit/>
          </a:bodyPr>
          <a:lstStyle/>
          <a:p>
            <a:pPr marL="571500" indent="-571500">
              <a:buFont typeface="Arial" panose="020B0604020202020204" pitchFamily="34" charset="0"/>
              <a:buChar char="•"/>
            </a:pPr>
            <a:endParaRPr lang="en-US" dirty="0"/>
          </a:p>
          <a:p>
            <a:endParaRPr lang="en-US" dirty="0"/>
          </a:p>
        </p:txBody>
      </p:sp>
      <p:sp>
        <p:nvSpPr>
          <p:cNvPr id="3" name="Slide Number Placeholder 2">
            <a:extLst>
              <a:ext uri="{FF2B5EF4-FFF2-40B4-BE49-F238E27FC236}">
                <a16:creationId xmlns:a16="http://schemas.microsoft.com/office/drawing/2014/main" id="{DBE024FB-2E14-43D0-BF31-E0568A0F6B8C}"/>
              </a:ext>
            </a:extLst>
          </p:cNvPr>
          <p:cNvSpPr>
            <a:spLocks noGrp="1"/>
          </p:cNvSpPr>
          <p:nvPr>
            <p:ph type="sldNum" sz="quarter" idx="12"/>
          </p:nvPr>
        </p:nvSpPr>
        <p:spPr/>
        <p:txBody>
          <a:bodyPr/>
          <a:lstStyle/>
          <a:p>
            <a:fld id="{596BA77D-E0F3-4B80-A65E-88527CDE7779}" type="slidenum">
              <a:rPr lang="en-US" sz="800" smtClean="0"/>
              <a:t>4</a:t>
            </a:fld>
            <a:endParaRPr lang="en-US" sz="800" dirty="0"/>
          </a:p>
        </p:txBody>
      </p:sp>
      <p:sp>
        <p:nvSpPr>
          <p:cNvPr id="4" name="Title 3">
            <a:extLst>
              <a:ext uri="{FF2B5EF4-FFF2-40B4-BE49-F238E27FC236}">
                <a16:creationId xmlns:a16="http://schemas.microsoft.com/office/drawing/2014/main" id="{43E22F01-4108-4E6E-8EAB-75277CA98E29}"/>
              </a:ext>
            </a:extLst>
          </p:cNvPr>
          <p:cNvSpPr>
            <a:spLocks noGrp="1"/>
          </p:cNvSpPr>
          <p:nvPr>
            <p:ph type="title"/>
          </p:nvPr>
        </p:nvSpPr>
        <p:spPr/>
        <p:txBody>
          <a:bodyPr/>
          <a:lstStyle/>
          <a:p>
            <a:r>
              <a:rPr lang="en-US" dirty="0"/>
              <a:t>	Today’s Goals</a:t>
            </a:r>
          </a:p>
        </p:txBody>
      </p:sp>
      <p:sp>
        <p:nvSpPr>
          <p:cNvPr id="5" name="Content Placeholder 1">
            <a:extLst>
              <a:ext uri="{FF2B5EF4-FFF2-40B4-BE49-F238E27FC236}">
                <a16:creationId xmlns:a16="http://schemas.microsoft.com/office/drawing/2014/main" id="{4EC5D7EE-937F-4FD0-094C-6C0FFB15601C}"/>
              </a:ext>
            </a:extLst>
          </p:cNvPr>
          <p:cNvSpPr txBox="1">
            <a:spLocks/>
          </p:cNvSpPr>
          <p:nvPr/>
        </p:nvSpPr>
        <p:spPr>
          <a:xfrm>
            <a:off x="614997" y="713064"/>
            <a:ext cx="10962008" cy="5469622"/>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100000"/>
              </a:lnSpc>
              <a:spcBef>
                <a:spcPts val="800"/>
              </a:spcBef>
              <a:spcAft>
                <a:spcPts val="800"/>
              </a:spcAft>
              <a:buFont typeface="Arial" panose="020B0604020202020204" pitchFamily="34" charset="0"/>
              <a:buNone/>
              <a:defRPr sz="2800" kern="1200">
                <a:solidFill>
                  <a:schemeClr val="tx1"/>
                </a:solidFill>
                <a:latin typeface="+mn-lt"/>
                <a:ea typeface="+mn-ea"/>
                <a:cs typeface="+mn-cs"/>
              </a:defRPr>
            </a:lvl1pPr>
            <a:lvl2pPr marL="685800" indent="-182880" algn="l" defTabSz="914400" rtl="0" eaLnBrk="1" latinLnBrk="0" hangingPunct="1">
              <a:lnSpc>
                <a:spcPct val="100000"/>
              </a:lnSpc>
              <a:spcBef>
                <a:spcPts val="800"/>
              </a:spcBef>
              <a:spcAft>
                <a:spcPts val="800"/>
              </a:spcAft>
              <a:buFont typeface="Arial" panose="020B0604020202020204" pitchFamily="34" charset="0"/>
              <a:buChar char="•"/>
              <a:defRPr sz="2400" kern="1200">
                <a:solidFill>
                  <a:schemeClr val="tx1"/>
                </a:solidFill>
                <a:latin typeface="+mn-lt"/>
                <a:ea typeface="+mn-ea"/>
                <a:cs typeface="+mn-cs"/>
              </a:defRPr>
            </a:lvl2pPr>
            <a:lvl3pPr marL="1143000" indent="-182880" algn="l" defTabSz="914400" rtl="0" eaLnBrk="1" latinLnBrk="0" hangingPunct="1">
              <a:lnSpc>
                <a:spcPct val="100000"/>
              </a:lnSpc>
              <a:spcBef>
                <a:spcPts val="800"/>
              </a:spcBef>
              <a:spcAft>
                <a:spcPts val="800"/>
              </a:spcAft>
              <a:buFont typeface="Courier New" panose="02070309020205020404" pitchFamily="49" charset="0"/>
              <a:buChar char="o"/>
              <a:defRPr sz="2000" kern="1200">
                <a:solidFill>
                  <a:schemeClr val="tx1"/>
                </a:solidFill>
                <a:latin typeface="+mn-lt"/>
                <a:ea typeface="+mn-ea"/>
                <a:cs typeface="+mn-cs"/>
              </a:defRPr>
            </a:lvl3pPr>
            <a:lvl4pPr marL="1600200" indent="-182880" algn="l" defTabSz="914400" rtl="0" eaLnBrk="1" latinLnBrk="0" hangingPunct="1">
              <a:lnSpc>
                <a:spcPct val="100000"/>
              </a:lnSpc>
              <a:spcBef>
                <a:spcPts val="800"/>
              </a:spcBef>
              <a:spcAft>
                <a:spcPts val="800"/>
              </a:spcAft>
              <a:buFont typeface="Wingdings" panose="05000000000000000000" pitchFamily="2" charset="2"/>
              <a:buChar char="§"/>
              <a:defRPr sz="1800" kern="1200">
                <a:solidFill>
                  <a:schemeClr val="tx1"/>
                </a:solidFill>
                <a:latin typeface="+mn-lt"/>
                <a:ea typeface="+mn-ea"/>
                <a:cs typeface="+mn-cs"/>
              </a:defRPr>
            </a:lvl4pPr>
            <a:lvl5pPr marL="2057400" indent="-182880" algn="l" defTabSz="914400" rtl="0" eaLnBrk="1" latinLnBrk="0" hangingPunct="1">
              <a:lnSpc>
                <a:spcPct val="100000"/>
              </a:lnSpc>
              <a:spcBef>
                <a:spcPts val="800"/>
              </a:spcBef>
              <a:spcAft>
                <a:spcPts val="800"/>
              </a:spcAft>
              <a:buFont typeface="Wingdings" panose="05000000000000000000" pitchFamily="2" charset="2"/>
              <a:buChar char="Ø"/>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sz="1600" dirty="0"/>
          </a:p>
          <a:p>
            <a:pPr marL="1143000" lvl="1" indent="-457200"/>
            <a:r>
              <a:rPr lang="en-US" sz="4000" dirty="0"/>
              <a:t>Identify ITFA’s key terms, cases, and other resources.</a:t>
            </a:r>
          </a:p>
          <a:p>
            <a:pPr marL="1143000" lvl="1" indent="-457200"/>
            <a:r>
              <a:rPr lang="en-US" sz="4000" dirty="0"/>
              <a:t>Develop a shared understanding of the basics of ITFA.</a:t>
            </a:r>
          </a:p>
          <a:p>
            <a:pPr marL="1143000" lvl="1" indent="-457200"/>
            <a:r>
              <a:rPr lang="en-US" sz="4000" dirty="0"/>
              <a:t>Develop consensus where possible.</a:t>
            </a:r>
          </a:p>
          <a:p>
            <a:pPr marL="1143000" lvl="1" indent="-457200"/>
            <a:r>
              <a:rPr lang="en-US" sz="4000" dirty="0"/>
              <a:t>Set the stage for further discussion.</a:t>
            </a:r>
          </a:p>
          <a:p>
            <a:pPr marL="1143000" lvl="1" indent="-457200"/>
            <a:r>
              <a:rPr lang="en-US" sz="4000" dirty="0"/>
              <a:t>Create a record for future reference.</a:t>
            </a:r>
          </a:p>
          <a:p>
            <a:pPr marL="1143000" lvl="1" indent="-457200"/>
            <a:endParaRPr lang="en-US" sz="4000" dirty="0"/>
          </a:p>
          <a:p>
            <a:endParaRPr lang="en-US" dirty="0"/>
          </a:p>
        </p:txBody>
      </p:sp>
    </p:spTree>
    <p:extLst>
      <p:ext uri="{BB962C8B-B14F-4D97-AF65-F5344CB8AC3E}">
        <p14:creationId xmlns:p14="http://schemas.microsoft.com/office/powerpoint/2010/main" val="1482594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4E8DEA-8D96-039F-F3F7-DE1EB799121A}"/>
              </a:ext>
            </a:extLst>
          </p:cNvPr>
          <p:cNvSpPr>
            <a:spLocks noGrp="1"/>
          </p:cNvSpPr>
          <p:nvPr>
            <p:ph type="sldNum" sz="quarter" idx="12"/>
          </p:nvPr>
        </p:nvSpPr>
        <p:spPr/>
        <p:txBody>
          <a:bodyPr/>
          <a:lstStyle/>
          <a:p>
            <a:fld id="{596BA77D-E0F3-4B80-A65E-88527CDE7779}" type="slidenum">
              <a:rPr lang="en-US" smtClean="0"/>
              <a:t>5</a:t>
            </a:fld>
            <a:endParaRPr lang="en-US" dirty="0"/>
          </a:p>
        </p:txBody>
      </p:sp>
      <p:pic>
        <p:nvPicPr>
          <p:cNvPr id="4" name="Picture 3">
            <a:extLst>
              <a:ext uri="{FF2B5EF4-FFF2-40B4-BE49-F238E27FC236}">
                <a16:creationId xmlns:a16="http://schemas.microsoft.com/office/drawing/2014/main" id="{3590A955-6B2E-3FDC-8F90-0B7681CB666C}"/>
              </a:ext>
            </a:extLst>
          </p:cNvPr>
          <p:cNvPicPr>
            <a:picLocks/>
          </p:cNvPicPr>
          <p:nvPr>
            <p:custDataLst>
              <p:tags r:id="rId2"/>
            </p:custDataLst>
          </p:nvPr>
        </p:nvPicPr>
        <p:blipFill>
          <a:blip r:embed="rId7" cstate="screen">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6" name="Picture 5">
            <a:extLst>
              <a:ext uri="{FF2B5EF4-FFF2-40B4-BE49-F238E27FC236}">
                <a16:creationId xmlns:a16="http://schemas.microsoft.com/office/drawing/2014/main" id="{573EDD5D-8949-B83A-30D7-BED440D168BC}"/>
              </a:ext>
            </a:extLst>
          </p:cNvPr>
          <p:cNvPicPr>
            <a:picLocks/>
          </p:cNvPicPr>
          <p:nvPr>
            <p:custDataLst>
              <p:tags r:id="rId3"/>
            </p:custDataLst>
          </p:nvPr>
        </p:nvPicPr>
        <p:blipFill>
          <a:blip r:embed="rId8" cstate="screen">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7" name="Rectangle 6">
            <a:extLst>
              <a:ext uri="{FF2B5EF4-FFF2-40B4-BE49-F238E27FC236}">
                <a16:creationId xmlns:a16="http://schemas.microsoft.com/office/drawing/2014/main" id="{6BAD0092-CA1C-1D6D-2304-35528074BB0D}"/>
              </a:ext>
            </a:extLst>
          </p:cNvPr>
          <p:cNvSpPr/>
          <p:nvPr>
            <p:custDataLst>
              <p:tags r:id="rId4"/>
            </p:custDataLst>
          </p:nvPr>
        </p:nvSpPr>
        <p:spPr>
          <a:xfrm>
            <a:off x="3200400" y="2571750"/>
            <a:ext cx="8483600" cy="1714500"/>
          </a:xfrm>
          <a:prstGeom prst="rect">
            <a:avLst/>
          </a:prstGeom>
          <a:noFill/>
          <a:ln w="2540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b="1" dirty="0">
                <a:solidFill>
                  <a:srgbClr val="5B5B5B"/>
                </a:solidFill>
              </a:rPr>
              <a:t>Rate your level of understanding of ITFA:</a:t>
            </a:r>
          </a:p>
        </p:txBody>
      </p:sp>
      <p:sp>
        <p:nvSpPr>
          <p:cNvPr id="8" name="Rectangle 7">
            <a:extLst>
              <a:ext uri="{FF2B5EF4-FFF2-40B4-BE49-F238E27FC236}">
                <a16:creationId xmlns:a16="http://schemas.microsoft.com/office/drawing/2014/main" id="{E146AE9F-7AA2-239D-D32A-F81651B56475}"/>
              </a:ext>
            </a:extLst>
          </p:cNvPr>
          <p:cNvSpPr/>
          <p:nvPr>
            <p:custDataLst>
              <p:tags r:id="rId5"/>
            </p:custDataLst>
          </p:nvPr>
        </p:nvSpPr>
        <p:spPr>
          <a:xfrm>
            <a:off x="3200400" y="6096000"/>
            <a:ext cx="8737600" cy="510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300" b="1" dirty="0">
                <a:solidFill>
                  <a:srgbClr val="5B5B5B"/>
                </a:solidFill>
              </a:rPr>
              <a:t>ⓘ</a:t>
            </a:r>
            <a:r>
              <a:rPr lang="en-US" sz="1400" dirty="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658955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9AEA33-3DCB-F0FB-B835-39FFD34170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6BA77D-E0F3-4B80-A65E-88527CDE7779}" type="slidenum">
              <a:rPr kumimoji="0" lang="en-US" sz="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C462DEDC-A2DD-09AF-CEB1-F4110B57F7EB}"/>
              </a:ext>
            </a:extLst>
          </p:cNvPr>
          <p:cNvSpPr>
            <a:spLocks noGrp="1"/>
          </p:cNvSpPr>
          <p:nvPr>
            <p:ph type="title"/>
          </p:nvPr>
        </p:nvSpPr>
        <p:spPr>
          <a:xfrm>
            <a:off x="0" y="1"/>
            <a:ext cx="9722840" cy="564022"/>
          </a:xfrm>
        </p:spPr>
        <p:txBody>
          <a:bodyPr/>
          <a:lstStyle/>
          <a:p>
            <a:r>
              <a:rPr lang="en-US" dirty="0"/>
              <a:t>	The Internet Tax Freedom Act (ITFA) – The Big Picture </a:t>
            </a:r>
          </a:p>
        </p:txBody>
      </p:sp>
      <p:sp>
        <p:nvSpPr>
          <p:cNvPr id="6" name="TextBox 5">
            <a:extLst>
              <a:ext uri="{FF2B5EF4-FFF2-40B4-BE49-F238E27FC236}">
                <a16:creationId xmlns:a16="http://schemas.microsoft.com/office/drawing/2014/main" id="{9123679C-790F-E764-6782-00202942B5BD}"/>
              </a:ext>
            </a:extLst>
          </p:cNvPr>
          <p:cNvSpPr txBox="1"/>
          <p:nvPr/>
        </p:nvSpPr>
        <p:spPr>
          <a:xfrm>
            <a:off x="5184396" y="967590"/>
            <a:ext cx="6392608" cy="5170646"/>
          </a:xfrm>
          <a:prstGeom prst="rect">
            <a:avLst/>
          </a:prstGeom>
          <a:noFill/>
        </p:spPr>
        <p:txBody>
          <a:bodyPr wrap="square">
            <a:spAutoFit/>
          </a:bodyPr>
          <a:lstStyle/>
          <a:p>
            <a:pPr marL="457200" indent="-457200" algn="l">
              <a:buFont typeface="Wingdings" panose="05000000000000000000" pitchFamily="2" charset="2"/>
              <a:buChar char="Ø"/>
            </a:pPr>
            <a:r>
              <a:rPr lang="en-US" sz="3000" dirty="0">
                <a:solidFill>
                  <a:schemeClr val="tx1"/>
                </a:solidFill>
              </a:rPr>
              <a:t>Preempts “taxes on Internet access.”</a:t>
            </a:r>
          </a:p>
          <a:p>
            <a:pPr marL="457200" indent="-457200" algn="l">
              <a:buFont typeface="Wingdings" panose="05000000000000000000" pitchFamily="2" charset="2"/>
              <a:buChar char="Ø"/>
            </a:pPr>
            <a:endParaRPr lang="en-US" sz="3000" dirty="0">
              <a:solidFill>
                <a:schemeClr val="tx1"/>
              </a:solidFill>
            </a:endParaRPr>
          </a:p>
          <a:p>
            <a:pPr marL="457200" indent="-457200" algn="l">
              <a:buFont typeface="Wingdings" panose="05000000000000000000" pitchFamily="2" charset="2"/>
              <a:buChar char="Ø"/>
            </a:pPr>
            <a:r>
              <a:rPr lang="en-US" sz="3000" dirty="0">
                <a:solidFill>
                  <a:schemeClr val="tx1"/>
                </a:solidFill>
              </a:rPr>
              <a:t>Preempts “multiple or discriminatory taxes on “electronic commerce.”</a:t>
            </a:r>
          </a:p>
          <a:p>
            <a:pPr marL="0" indent="0" algn="l">
              <a:buNone/>
            </a:pPr>
            <a:endParaRPr lang="en-US" sz="3000" dirty="0"/>
          </a:p>
          <a:p>
            <a:pPr marL="457200" indent="-457200" algn="l">
              <a:buFont typeface="Wingdings" panose="05000000000000000000" pitchFamily="2" charset="2"/>
              <a:buChar char="Ø"/>
            </a:pPr>
            <a:r>
              <a:rPr lang="en-US" sz="3000" dirty="0">
                <a:solidFill>
                  <a:schemeClr val="tx1"/>
                </a:solidFill>
              </a:rPr>
              <a:t>The US </a:t>
            </a:r>
            <a:r>
              <a:rPr lang="en-US" sz="3000" dirty="0"/>
              <a:t>Congress </a:t>
            </a:r>
            <a:r>
              <a:rPr lang="en-US" sz="3000" dirty="0">
                <a:solidFill>
                  <a:schemeClr val="tx1"/>
                </a:solidFill>
              </a:rPr>
              <a:t>has assigned no agency to interpret ITFA, so there is no authoritative source of guidance on the meaning or application of this federa</a:t>
            </a:r>
            <a:r>
              <a:rPr lang="en-US" sz="3000" dirty="0"/>
              <a:t>l law; state and federal </a:t>
            </a:r>
            <a:r>
              <a:rPr lang="en-US" sz="3000" dirty="0">
                <a:solidFill>
                  <a:schemeClr val="tx1"/>
                </a:solidFill>
              </a:rPr>
              <a:t>courts are the official source of guidance.</a:t>
            </a:r>
            <a:endParaRPr lang="en-US" sz="2000" b="0" dirty="0">
              <a:solidFill>
                <a:schemeClr val="tx1"/>
              </a:solidFill>
            </a:endParaRPr>
          </a:p>
        </p:txBody>
      </p:sp>
      <p:pic>
        <p:nvPicPr>
          <p:cNvPr id="5" name="Picture 4" descr="Orange fiber optics">
            <a:extLst>
              <a:ext uri="{FF2B5EF4-FFF2-40B4-BE49-F238E27FC236}">
                <a16:creationId xmlns:a16="http://schemas.microsoft.com/office/drawing/2014/main" id="{E7E01E57-8CA6-9E16-883B-3A775F7B2BD3}"/>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95059" y="1621172"/>
            <a:ext cx="4586666" cy="3615655"/>
          </a:xfrm>
          <a:prstGeom prst="rect">
            <a:avLst/>
          </a:prstGeom>
          <a:effectLst>
            <a:softEdge rad="50800"/>
          </a:effectLst>
        </p:spPr>
      </p:pic>
      <p:sp>
        <p:nvSpPr>
          <p:cNvPr id="9" name="TextBox 8">
            <a:extLst>
              <a:ext uri="{FF2B5EF4-FFF2-40B4-BE49-F238E27FC236}">
                <a16:creationId xmlns:a16="http://schemas.microsoft.com/office/drawing/2014/main" id="{C170A4E7-0FEA-8ED3-B096-3E68EE07FA56}"/>
              </a:ext>
            </a:extLst>
          </p:cNvPr>
          <p:cNvSpPr txBox="1"/>
          <p:nvPr/>
        </p:nvSpPr>
        <p:spPr>
          <a:xfrm>
            <a:off x="195059" y="5136799"/>
            <a:ext cx="1621972" cy="200055"/>
          </a:xfrm>
          <a:prstGeom prst="rect">
            <a:avLst/>
          </a:prstGeom>
          <a:noFill/>
          <a:effectLst>
            <a:softEdge rad="50800"/>
          </a:effectLst>
        </p:spPr>
        <p:txBody>
          <a:bodyPr wrap="square" rtlCol="0">
            <a:spAutoFit/>
          </a:bodyPr>
          <a:lstStyle/>
          <a:p>
            <a:r>
              <a:rPr lang="en-US" sz="700" dirty="0"/>
              <a:t>Microsoft Stock Image</a:t>
            </a:r>
          </a:p>
        </p:txBody>
      </p:sp>
    </p:spTree>
    <p:extLst>
      <p:ext uri="{BB962C8B-B14F-4D97-AF65-F5344CB8AC3E}">
        <p14:creationId xmlns:p14="http://schemas.microsoft.com/office/powerpoint/2010/main" val="2634355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9AEA33-3DCB-F0FB-B835-39FFD34170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6BA77D-E0F3-4B80-A65E-88527CDE7779}" type="slidenum">
              <a:rPr kumimoji="0" lang="en-US" sz="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C462DEDC-A2DD-09AF-CEB1-F4110B57F7EB}"/>
              </a:ext>
            </a:extLst>
          </p:cNvPr>
          <p:cNvSpPr>
            <a:spLocks noGrp="1"/>
          </p:cNvSpPr>
          <p:nvPr>
            <p:ph type="title"/>
          </p:nvPr>
        </p:nvSpPr>
        <p:spPr>
          <a:xfrm>
            <a:off x="0" y="1"/>
            <a:ext cx="8150771" cy="564022"/>
          </a:xfrm>
        </p:spPr>
        <p:txBody>
          <a:bodyPr/>
          <a:lstStyle/>
          <a:p>
            <a:r>
              <a:rPr lang="en-US" dirty="0"/>
              <a:t>	Key Language and Terms</a:t>
            </a:r>
          </a:p>
        </p:txBody>
      </p:sp>
      <p:sp>
        <p:nvSpPr>
          <p:cNvPr id="6" name="TextBox 5">
            <a:extLst>
              <a:ext uri="{FF2B5EF4-FFF2-40B4-BE49-F238E27FC236}">
                <a16:creationId xmlns:a16="http://schemas.microsoft.com/office/drawing/2014/main" id="{9123679C-790F-E764-6782-00202942B5BD}"/>
              </a:ext>
            </a:extLst>
          </p:cNvPr>
          <p:cNvSpPr txBox="1"/>
          <p:nvPr/>
        </p:nvSpPr>
        <p:spPr>
          <a:xfrm>
            <a:off x="369116" y="705177"/>
            <a:ext cx="11509695" cy="1477328"/>
          </a:xfrm>
          <a:prstGeom prst="rect">
            <a:avLst/>
          </a:prstGeom>
          <a:noFill/>
        </p:spPr>
        <p:txBody>
          <a:bodyPr wrap="square">
            <a:spAutoFit/>
          </a:bodyPr>
          <a:lstStyle/>
          <a:p>
            <a:pPr marL="0" indent="0">
              <a:buNone/>
            </a:pPr>
            <a:r>
              <a:rPr lang="en-US" sz="3000" b="0" dirty="0">
                <a:solidFill>
                  <a:schemeClr val="tx1"/>
                </a:solidFill>
              </a:rPr>
              <a:t>No State or political subdivision may impose any of the following taxes:</a:t>
            </a:r>
          </a:p>
          <a:p>
            <a:r>
              <a:rPr lang="en-US" sz="3000" dirty="0"/>
              <a:t>(1) Taxes on </a:t>
            </a:r>
            <a:r>
              <a:rPr lang="en-US" sz="3000" b="1" dirty="0"/>
              <a:t>Internet access</a:t>
            </a:r>
            <a:r>
              <a:rPr lang="en-US" sz="3000" dirty="0"/>
              <a:t>.</a:t>
            </a:r>
          </a:p>
          <a:p>
            <a:r>
              <a:rPr lang="en-US" sz="3000" b="0" dirty="0">
                <a:solidFill>
                  <a:schemeClr val="tx1"/>
                </a:solidFill>
              </a:rPr>
              <a:t>(2) </a:t>
            </a:r>
            <a:r>
              <a:rPr lang="en-US" sz="3000" b="1" dirty="0">
                <a:solidFill>
                  <a:schemeClr val="tx1"/>
                </a:solidFill>
              </a:rPr>
              <a:t>Multiple</a:t>
            </a:r>
            <a:r>
              <a:rPr lang="en-US" sz="3000" b="0" dirty="0">
                <a:solidFill>
                  <a:schemeClr val="tx1"/>
                </a:solidFill>
              </a:rPr>
              <a:t> o</a:t>
            </a:r>
            <a:r>
              <a:rPr lang="en-US" sz="3000" dirty="0"/>
              <a:t>r </a:t>
            </a:r>
            <a:r>
              <a:rPr lang="en-US" sz="3000" b="1" dirty="0"/>
              <a:t>discriminatory taxes </a:t>
            </a:r>
            <a:r>
              <a:rPr lang="en-US" sz="3000" dirty="0"/>
              <a:t>on</a:t>
            </a:r>
            <a:r>
              <a:rPr lang="en-US" sz="3000" b="1" dirty="0"/>
              <a:t> electronic commerce</a:t>
            </a:r>
            <a:r>
              <a:rPr lang="en-US" sz="3000" dirty="0"/>
              <a:t>.</a:t>
            </a:r>
          </a:p>
        </p:txBody>
      </p:sp>
      <p:sp>
        <p:nvSpPr>
          <p:cNvPr id="5" name="TextBox 4">
            <a:extLst>
              <a:ext uri="{FF2B5EF4-FFF2-40B4-BE49-F238E27FC236}">
                <a16:creationId xmlns:a16="http://schemas.microsoft.com/office/drawing/2014/main" id="{9CD4BBDB-AEAA-B440-289E-C976741FD685}"/>
              </a:ext>
            </a:extLst>
          </p:cNvPr>
          <p:cNvSpPr txBox="1"/>
          <p:nvPr/>
        </p:nvSpPr>
        <p:spPr>
          <a:xfrm>
            <a:off x="1029487" y="2522929"/>
            <a:ext cx="4599525" cy="3309836"/>
          </a:xfrm>
          <a:prstGeom prst="rect">
            <a:avLst/>
          </a:prstGeom>
          <a:solidFill>
            <a:schemeClr val="bg1">
              <a:lumMod val="85000"/>
            </a:schemeClr>
          </a:solidFill>
        </p:spPr>
        <p:txBody>
          <a:bodyPr wrap="square" rtlCol="0">
            <a:noAutofit/>
          </a:bodyPr>
          <a:lstStyle/>
          <a:p>
            <a:pPr defTabSz="457200">
              <a:spcAft>
                <a:spcPts val="1200"/>
              </a:spcAft>
              <a:buClr>
                <a:srgbClr val="C00000"/>
              </a:buClr>
              <a:defRPr/>
            </a:pPr>
            <a:r>
              <a:rPr lang="en-US" sz="3200" dirty="0">
                <a:solidFill>
                  <a:prstClr val="black"/>
                </a:solidFill>
              </a:rPr>
              <a:t>Four Key Terms:</a:t>
            </a:r>
          </a:p>
          <a:p>
            <a:pPr defTabSz="457200">
              <a:spcAft>
                <a:spcPts val="1200"/>
              </a:spcAft>
              <a:buClr>
                <a:srgbClr val="C00000"/>
              </a:buClr>
              <a:defRPr/>
            </a:pPr>
            <a:r>
              <a:rPr lang="en-US" sz="3200" dirty="0">
                <a:solidFill>
                  <a:prstClr val="black"/>
                </a:solidFill>
              </a:rPr>
              <a:t>(1) Internet access.</a:t>
            </a:r>
          </a:p>
          <a:p>
            <a:pPr defTabSz="457200">
              <a:spcAft>
                <a:spcPts val="1200"/>
              </a:spcAft>
              <a:buClr>
                <a:srgbClr val="C00000"/>
              </a:buClr>
              <a:defRPr/>
            </a:pPr>
            <a:r>
              <a:rPr lang="en-US" sz="3200" dirty="0">
                <a:solidFill>
                  <a:prstClr val="black"/>
                </a:solidFill>
              </a:rPr>
              <a:t>(2) Multiple taxes.</a:t>
            </a:r>
          </a:p>
          <a:p>
            <a:pPr defTabSz="457200">
              <a:spcAft>
                <a:spcPts val="1200"/>
              </a:spcAft>
              <a:buClr>
                <a:srgbClr val="C00000"/>
              </a:buClr>
              <a:defRPr/>
            </a:pPr>
            <a:r>
              <a:rPr lang="en-US" sz="3200" b="0" dirty="0">
                <a:solidFill>
                  <a:schemeClr val="tx1"/>
                </a:solidFill>
              </a:rPr>
              <a:t>(3) Discriminatory taxes.</a:t>
            </a:r>
          </a:p>
          <a:p>
            <a:pPr defTabSz="457200">
              <a:spcAft>
                <a:spcPts val="1200"/>
              </a:spcAft>
              <a:buClr>
                <a:srgbClr val="C00000"/>
              </a:buClr>
              <a:defRPr/>
            </a:pPr>
            <a:r>
              <a:rPr lang="en-US" sz="3200" dirty="0"/>
              <a:t>(4) Electronic commerce.</a:t>
            </a:r>
            <a:endParaRPr lang="en-US" sz="3200" b="0" dirty="0">
              <a:solidFill>
                <a:schemeClr val="tx1"/>
              </a:solidFill>
            </a:endParaRPr>
          </a:p>
          <a:p>
            <a:endParaRPr lang="en-US" dirty="0"/>
          </a:p>
        </p:txBody>
      </p:sp>
      <p:pic>
        <p:nvPicPr>
          <p:cNvPr id="12" name="Picture 11" descr="A stop sign in the grass&#10;&#10;Description automatically generated">
            <a:extLst>
              <a:ext uri="{FF2B5EF4-FFF2-40B4-BE49-F238E27FC236}">
                <a16:creationId xmlns:a16="http://schemas.microsoft.com/office/drawing/2014/main" id="{F96CE992-DBF4-DCCC-19A8-C2E1C661065F}"/>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562989" y="2522928"/>
            <a:ext cx="4599524" cy="3681664"/>
          </a:xfrm>
          <a:prstGeom prst="rect">
            <a:avLst/>
          </a:prstGeom>
          <a:effectLst>
            <a:softEdge rad="88900"/>
          </a:effectLst>
        </p:spPr>
      </p:pic>
      <p:sp>
        <p:nvSpPr>
          <p:cNvPr id="13" name="TextBox 12">
            <a:extLst>
              <a:ext uri="{FF2B5EF4-FFF2-40B4-BE49-F238E27FC236}">
                <a16:creationId xmlns:a16="http://schemas.microsoft.com/office/drawing/2014/main" id="{A4B39E12-B6B5-32D0-E1A5-B83F06634311}"/>
              </a:ext>
            </a:extLst>
          </p:cNvPr>
          <p:cNvSpPr txBox="1"/>
          <p:nvPr/>
        </p:nvSpPr>
        <p:spPr>
          <a:xfrm>
            <a:off x="10265155" y="6052795"/>
            <a:ext cx="1090749" cy="200055"/>
          </a:xfrm>
          <a:prstGeom prst="rect">
            <a:avLst/>
          </a:prstGeom>
          <a:noFill/>
        </p:spPr>
        <p:txBody>
          <a:bodyPr wrap="square" rtlCol="0">
            <a:spAutoFit/>
          </a:bodyPr>
          <a:lstStyle/>
          <a:p>
            <a:r>
              <a:rPr lang="en-US" sz="700" dirty="0"/>
              <a:t>Author’s own work</a:t>
            </a:r>
          </a:p>
        </p:txBody>
      </p:sp>
    </p:spTree>
    <p:extLst>
      <p:ext uri="{BB962C8B-B14F-4D97-AF65-F5344CB8AC3E}">
        <p14:creationId xmlns:p14="http://schemas.microsoft.com/office/powerpoint/2010/main" val="3136158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9AEA33-3DCB-F0FB-B835-39FFD34170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6BA77D-E0F3-4B80-A65E-88527CDE7779}" type="slidenum">
              <a:rPr kumimoji="0" lang="en-US" sz="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C462DEDC-A2DD-09AF-CEB1-F4110B57F7EB}"/>
              </a:ext>
            </a:extLst>
          </p:cNvPr>
          <p:cNvSpPr>
            <a:spLocks noGrp="1"/>
          </p:cNvSpPr>
          <p:nvPr>
            <p:ph type="title"/>
          </p:nvPr>
        </p:nvSpPr>
        <p:spPr>
          <a:xfrm>
            <a:off x="0" y="6129"/>
            <a:ext cx="8150771" cy="564022"/>
          </a:xfrm>
        </p:spPr>
        <p:txBody>
          <a:bodyPr/>
          <a:lstStyle/>
          <a:p>
            <a:r>
              <a:rPr lang="en-US" dirty="0"/>
              <a:t>	Key Terms – “Internet access” (paraphrased)</a:t>
            </a:r>
          </a:p>
        </p:txBody>
      </p:sp>
      <p:sp>
        <p:nvSpPr>
          <p:cNvPr id="6" name="TextBox 5">
            <a:extLst>
              <a:ext uri="{FF2B5EF4-FFF2-40B4-BE49-F238E27FC236}">
                <a16:creationId xmlns:a16="http://schemas.microsoft.com/office/drawing/2014/main" id="{9123679C-790F-E764-6782-00202942B5BD}"/>
              </a:ext>
            </a:extLst>
          </p:cNvPr>
          <p:cNvSpPr txBox="1"/>
          <p:nvPr/>
        </p:nvSpPr>
        <p:spPr>
          <a:xfrm>
            <a:off x="595618" y="935276"/>
            <a:ext cx="10981386" cy="489364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buClr>
                <a:srgbClr val="C00000"/>
              </a:buClr>
              <a:buSzTx/>
              <a:buFont typeface="Arial" panose="020B0604020202020204" pitchFamily="34" charset="0"/>
              <a:buNone/>
              <a:tabLst/>
              <a:defRPr/>
            </a:pPr>
            <a:endParaRPr lang="en-US" sz="1200" dirty="0">
              <a:solidFill>
                <a:prstClr val="black"/>
              </a:solidFill>
              <a:latin typeface="Calibri" panose="020F0502020204030204"/>
            </a:endParaRPr>
          </a:p>
          <a:p>
            <a:pPr marL="339725" marR="0" lvl="0" indent="-339725" algn="l" defTabSz="457200" rtl="0" eaLnBrk="1" fontAlgn="auto" latinLnBrk="0" hangingPunct="1">
              <a:lnSpc>
                <a:spcPct val="100000"/>
              </a:lnSpc>
              <a:spcBef>
                <a:spcPts val="0"/>
              </a:spcBef>
              <a:buClr>
                <a:srgbClr val="C00000"/>
              </a:buClr>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(A) means a service that </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enables users to connect to the Internet </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to access content, information, or other services offered over the Internet; </a:t>
            </a:r>
          </a:p>
          <a:p>
            <a:pPr marL="287338" marR="0" lvl="0" indent="-287338" algn="l" defTabSz="457200" rtl="0" eaLnBrk="1" fontAlgn="auto" latinLnBrk="0" hangingPunct="1">
              <a:lnSpc>
                <a:spcPct val="100000"/>
              </a:lnSpc>
              <a:spcBef>
                <a:spcPts val="0"/>
              </a:spcBef>
              <a:buClr>
                <a:srgbClr val="C00000"/>
              </a:buClr>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(B) includes the </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purchase, use or sale of telecommunications </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by a provider of a service described in subparagraph (A) to the extent such telecommunications are purchased, used or sold —</a:t>
            </a:r>
          </a:p>
          <a:p>
            <a:pPr marL="461963" marR="0" lvl="0" algn="l" defTabSz="457200" rtl="0" eaLnBrk="1" fontAlgn="auto" latinLnBrk="0" hangingPunct="1">
              <a:lnSpc>
                <a:spcPct val="100000"/>
              </a:lnSpc>
              <a:spcBef>
                <a:spcPts val="0"/>
              </a:spcBef>
              <a:buClr>
                <a:srgbClr val="C00000"/>
              </a:buClr>
              <a:buSzTx/>
              <a:buFont typeface="Arial" panose="020B0604020202020204" pitchFamily="34" charset="0"/>
              <a:buNone/>
              <a:tabLst/>
              <a:defRPr/>
            </a:pPr>
            <a:r>
              <a:rPr lang="en-US" sz="2200" dirty="0">
                <a:solidFill>
                  <a:prstClr val="black"/>
                </a:solidFill>
                <a:latin typeface="Calibri" panose="020F0502020204030204"/>
              </a:rPr>
              <a:t>(i) to provide such service; or</a:t>
            </a:r>
          </a:p>
          <a:p>
            <a:pPr marL="461963" marR="0" lvl="0" algn="l" defTabSz="457200" rtl="0" eaLnBrk="1" fontAlgn="auto" latinLnBrk="0" hangingPunct="1">
              <a:lnSpc>
                <a:spcPct val="100000"/>
              </a:lnSpc>
              <a:spcBef>
                <a:spcPts val="0"/>
              </a:spcBef>
              <a:buClr>
                <a:srgbClr val="C00000"/>
              </a:buClr>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(ii) to otherwise enable users to access content, information or other services offered over the internet;</a:t>
            </a:r>
          </a:p>
          <a:p>
            <a:pPr marL="287338" marR="0" lvl="0" indent="-287338" algn="l" defTabSz="457200" rtl="0" eaLnBrk="1" fontAlgn="auto" latinLnBrk="0" hangingPunct="1">
              <a:lnSpc>
                <a:spcPct val="100000"/>
              </a:lnSpc>
              <a:spcBef>
                <a:spcPts val="0"/>
              </a:spcBef>
              <a:buClr>
                <a:srgbClr val="C00000"/>
              </a:buClr>
              <a:buSzTx/>
              <a:buFont typeface="Arial" panose="020B0604020202020204" pitchFamily="34" charset="0"/>
              <a:buNone/>
              <a:tabLst/>
              <a:defRPr/>
            </a:pPr>
            <a:r>
              <a:rPr lang="en-US" sz="2600" dirty="0">
                <a:solidFill>
                  <a:prstClr val="black"/>
                </a:solidFill>
                <a:latin typeface="Calibri" panose="020F0502020204030204"/>
              </a:rPr>
              <a:t>(C) includes </a:t>
            </a:r>
            <a:r>
              <a:rPr lang="en-US" sz="2600" b="1" dirty="0">
                <a:solidFill>
                  <a:prstClr val="black"/>
                </a:solidFill>
                <a:latin typeface="Calibri" panose="020F0502020204030204"/>
              </a:rPr>
              <a:t>services incidental to providing an Internet connection </a:t>
            </a:r>
            <a:r>
              <a:rPr lang="en-US" sz="2600" dirty="0">
                <a:solidFill>
                  <a:prstClr val="black"/>
                </a:solidFill>
                <a:latin typeface="Calibri" panose="020F0502020204030204"/>
              </a:rPr>
              <a:t>when furnished with an Internet connection, such as a </a:t>
            </a:r>
            <a:r>
              <a:rPr lang="en-US" sz="2600" b="1" dirty="0">
                <a:solidFill>
                  <a:prstClr val="black"/>
                </a:solidFill>
                <a:latin typeface="Calibri" panose="020F0502020204030204"/>
              </a:rPr>
              <a:t>home page, electronic mail and instant messaging </a:t>
            </a:r>
            <a:r>
              <a:rPr lang="en-US" sz="2600" dirty="0">
                <a:solidFill>
                  <a:prstClr val="black"/>
                </a:solidFill>
                <a:latin typeface="Calibri" panose="020F0502020204030204"/>
              </a:rPr>
              <a:t>(including voice- and video-capable electronic mail and instant messaging),</a:t>
            </a:r>
            <a:r>
              <a:rPr lang="en-US" sz="2600" b="1" dirty="0">
                <a:solidFill>
                  <a:prstClr val="black"/>
                </a:solidFill>
                <a:latin typeface="Calibri" panose="020F0502020204030204"/>
              </a:rPr>
              <a:t> video clips, and personal electronic storage capacity</a:t>
            </a:r>
            <a:r>
              <a:rPr lang="en-US" sz="2600" dirty="0">
                <a:solidFill>
                  <a:prstClr val="black"/>
                </a:solidFill>
                <a:latin typeface="Calibri" panose="020F0502020204030204"/>
              </a:rPr>
              <a:t>; </a:t>
            </a:r>
          </a:p>
        </p:txBody>
      </p:sp>
    </p:spTree>
    <p:extLst>
      <p:ext uri="{BB962C8B-B14F-4D97-AF65-F5344CB8AC3E}">
        <p14:creationId xmlns:p14="http://schemas.microsoft.com/office/powerpoint/2010/main" val="996260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9AEA33-3DCB-F0FB-B835-39FFD34170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6BA77D-E0F3-4B80-A65E-88527CDE7779}" type="slidenum">
              <a:rPr kumimoji="0" lang="en-US" sz="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C462DEDC-A2DD-09AF-CEB1-F4110B57F7EB}"/>
              </a:ext>
            </a:extLst>
          </p:cNvPr>
          <p:cNvSpPr>
            <a:spLocks noGrp="1"/>
          </p:cNvSpPr>
          <p:nvPr>
            <p:ph type="title"/>
          </p:nvPr>
        </p:nvSpPr>
        <p:spPr>
          <a:xfrm>
            <a:off x="0" y="1"/>
            <a:ext cx="8150771" cy="564022"/>
          </a:xfrm>
        </p:spPr>
        <p:txBody>
          <a:bodyPr>
            <a:normAutofit/>
          </a:bodyPr>
          <a:lstStyle/>
          <a:p>
            <a:r>
              <a:rPr lang="en-US" dirty="0"/>
              <a:t>	Key Terms – “Internet access” (continued)</a:t>
            </a:r>
          </a:p>
        </p:txBody>
      </p:sp>
      <p:sp>
        <p:nvSpPr>
          <p:cNvPr id="6" name="TextBox 5">
            <a:extLst>
              <a:ext uri="{FF2B5EF4-FFF2-40B4-BE49-F238E27FC236}">
                <a16:creationId xmlns:a16="http://schemas.microsoft.com/office/drawing/2014/main" id="{9123679C-790F-E764-6782-00202942B5BD}"/>
              </a:ext>
            </a:extLst>
          </p:cNvPr>
          <p:cNvSpPr txBox="1"/>
          <p:nvPr/>
        </p:nvSpPr>
        <p:spPr>
          <a:xfrm>
            <a:off x="696285" y="1366897"/>
            <a:ext cx="10956220" cy="412420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buClr>
                <a:srgbClr val="C00000"/>
              </a:buClr>
              <a:buSzTx/>
              <a:buFont typeface="Arial" panose="020B0604020202020204" pitchFamily="34" charset="0"/>
              <a:buNone/>
              <a:tabLst/>
              <a:defRPr/>
            </a:pPr>
            <a:endParaRPr lang="en-US" sz="1200" dirty="0">
              <a:solidFill>
                <a:prstClr val="black"/>
              </a:solidFill>
              <a:latin typeface="Calibri" panose="020F0502020204030204"/>
            </a:endParaRPr>
          </a:p>
          <a:p>
            <a:pPr marL="339725" marR="0" lvl="0" indent="-339725" algn="l" defTabSz="457200" rtl="0" eaLnBrk="1" fontAlgn="auto" latinLnBrk="0" hangingPunct="1">
              <a:lnSpc>
                <a:spcPct val="100000"/>
              </a:lnSpc>
              <a:spcBef>
                <a:spcPts val="0"/>
              </a:spcBef>
              <a:buClr>
                <a:srgbClr val="C00000"/>
              </a:buClr>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(D) does not include </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voice, audio or video programming, or other products and services </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(except services described in subparagraph (A), (B), (C), or (E)) that utilize Internet protocol or any successor protocol and </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for which there is a charge</a:t>
            </a:r>
            <a:r>
              <a:rPr kumimoji="0" lang="en-US" sz="260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regardless of whether such charge is separately stated or aggregated with the charge for services described in subparagraph (A), (B), (C), or (E); and</a:t>
            </a:r>
          </a:p>
          <a:p>
            <a:pPr marL="339725" marR="0" lvl="0" indent="-339725" algn="l" defTabSz="457200" rtl="0" eaLnBrk="1" fontAlgn="auto" latinLnBrk="0" hangingPunct="1">
              <a:lnSpc>
                <a:spcPct val="100000"/>
              </a:lnSpc>
              <a:spcBef>
                <a:spcPts val="0"/>
              </a:spcBef>
              <a:buClr>
                <a:srgbClr val="C00000"/>
              </a:buClr>
              <a:buSzTx/>
              <a:buFont typeface="Arial" panose="020B0604020202020204" pitchFamily="34" charset="0"/>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7338" marR="0" lvl="0" indent="-287338" algn="l" defTabSz="457200" rtl="0" eaLnBrk="1" fontAlgn="auto" latinLnBrk="0" hangingPunct="1">
              <a:lnSpc>
                <a:spcPct val="100000"/>
              </a:lnSpc>
              <a:spcBef>
                <a:spcPts val="0"/>
              </a:spcBef>
              <a:buClr>
                <a:srgbClr val="C00000"/>
              </a:buClr>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(E) includes a </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homepage, electronic mail and instant messaging </a:t>
            </a:r>
            <a:r>
              <a:rPr kumimoji="0" lang="en-US" sz="2600" i="0" u="none" strike="noStrike" kern="1200" cap="none" spc="0" normalizeH="0" baseline="0" noProof="0" dirty="0">
                <a:ln>
                  <a:noFill/>
                </a:ln>
                <a:solidFill>
                  <a:prstClr val="black"/>
                </a:solidFill>
                <a:effectLst/>
                <a:uLnTx/>
                <a:uFillTx/>
                <a:latin typeface="Calibri" panose="020F0502020204030204"/>
                <a:ea typeface="+mn-ea"/>
                <a:cs typeface="+mn-cs"/>
              </a:rPr>
              <a:t>(including voice- or video-capable electronic mail and instant messaging),</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 video clips, and personal electronic storage capacity</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that are provided </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independently or not packaged with Internet access</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28951620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7.1.4619"/>
  <p:tag name="SLIDO_PRESENTATION_ID" val="00000000-0000-0000-0000-000000000000"/>
  <p:tag name="SLIDO_EVENT_UUID" val="04007c57-4d42-4e9e-8810-fd4d202f2919"/>
  <p:tag name="SLIDO_EVENT_SECTION_UUID" val="0d1a6461-820c-4bc5-a14b-65528dee96f4"/>
</p:tagLst>
</file>

<file path=ppt/tags/tag10.xml><?xml version="1.0" encoding="utf-8"?>
<p:tagLst xmlns:a="http://schemas.openxmlformats.org/drawingml/2006/main" xmlns:r="http://schemas.openxmlformats.org/officeDocument/2006/relationships" xmlns:p="http://schemas.openxmlformats.org/presentationml/2006/main">
  <p:tag name="SLIDO_ELEMENT" val="title"/>
</p:tagLst>
</file>

<file path=ppt/tags/tag11.xml><?xml version="1.0" encoding="utf-8"?>
<p:tagLst xmlns:a="http://schemas.openxmlformats.org/drawingml/2006/main" xmlns:r="http://schemas.openxmlformats.org/officeDocument/2006/relationships" xmlns:p="http://schemas.openxmlformats.org/presentationml/2006/main">
  <p:tag name="SLIDO_ELEMENT" val="footer"/>
</p:tagLst>
</file>

<file path=ppt/tags/tag12.xml><?xml version="1.0" encoding="utf-8"?>
<p:tagLst xmlns:a="http://schemas.openxmlformats.org/drawingml/2006/main" xmlns:r="http://schemas.openxmlformats.org/officeDocument/2006/relationships" xmlns:p="http://schemas.openxmlformats.org/presentationml/2006/main">
  <p:tag name="SLIDO_METADATA" val="eyJUaW1lc3RhbXAiOjE2OTk1NjMwMTd9"/>
  <p:tag name="SLIDO_TYPE" val="SlidoPoll"/>
  <p:tag name="SLIDO_POLL_UUID" val="17ecaaba-0f21-4d7a-b3ae-c62f7985aaae"/>
  <p:tag name="SLIDO_TIMELINE" val="W3sicG9sbFF1ZXN0aW9uVXVpZCI6IjdkY2VmZjU2LTBmOGMtNDkyZC1iMzk3LWM1NDQ3Y2E3M2E1MSIsInNob3dSZXN1bHRzIjp0cnVlLCJzaG93Q29ycmVjdEFuc3dlcnMiOmZhbHNlLCJ2b3RpbmdMb2NrZWQiOmZhbHNlfV0="/>
</p:tagLst>
</file>

<file path=ppt/tags/tag13.xml><?xml version="1.0" encoding="utf-8"?>
<p:tagLst xmlns:a="http://schemas.openxmlformats.org/drawingml/2006/main" xmlns:r="http://schemas.openxmlformats.org/officeDocument/2006/relationships" xmlns:p="http://schemas.openxmlformats.org/presentationml/2006/main">
  <p:tag name="SLIDO_ELEMENT" val="logo"/>
</p:tagLst>
</file>

<file path=ppt/tags/tag1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15.xml><?xml version="1.0" encoding="utf-8"?>
<p:tagLst xmlns:a="http://schemas.openxmlformats.org/drawingml/2006/main" xmlns:r="http://schemas.openxmlformats.org/officeDocument/2006/relationships" xmlns:p="http://schemas.openxmlformats.org/presentationml/2006/main">
  <p:tag name="SLIDO_ELEMENT" val="title"/>
</p:tagLst>
</file>

<file path=ppt/tags/tag16.xml><?xml version="1.0" encoding="utf-8"?>
<p:tagLst xmlns:a="http://schemas.openxmlformats.org/drawingml/2006/main" xmlns:r="http://schemas.openxmlformats.org/officeDocument/2006/relationships" xmlns:p="http://schemas.openxmlformats.org/presentationml/2006/main">
  <p:tag name="SLIDO_ELEMENT" val="footer"/>
</p:tagLst>
</file>

<file path=ppt/tags/tag17.xml><?xml version="1.0" encoding="utf-8"?>
<p:tagLst xmlns:a="http://schemas.openxmlformats.org/drawingml/2006/main" xmlns:r="http://schemas.openxmlformats.org/officeDocument/2006/relationships" xmlns:p="http://schemas.openxmlformats.org/presentationml/2006/main">
  <p:tag name="SLIDO_METADATA" val="eyJUaW1lc3RhbXAiOjE2OTk1NjMxMDl9"/>
  <p:tag name="SLIDO_TYPE" val="SlidoPoll"/>
  <p:tag name="SLIDO_POLL_UUID" val="ff8e8540-be2c-4dd6-8fae-029d556410b5"/>
  <p:tag name="SLIDO_TIMELINE" val="W3sicG9sbFF1ZXN0aW9uVXVpZCI6ImUyOGM3NTM2LWU3ZWUtNDE2Mi1hOGNiLTRlYjc4NjY0YzI1NCIsInNob3dSZXN1bHRzIjp0cnVlLCJzaG93Q29ycmVjdEFuc3dlcnMiOmZhbHNlLCJ2b3RpbmdMb2NrZWQiOmZhbHNlfV0="/>
</p:tagLst>
</file>

<file path=ppt/tags/tag18.xml><?xml version="1.0" encoding="utf-8"?>
<p:tagLst xmlns:a="http://schemas.openxmlformats.org/drawingml/2006/main" xmlns:r="http://schemas.openxmlformats.org/officeDocument/2006/relationships" xmlns:p="http://schemas.openxmlformats.org/presentationml/2006/main">
  <p:tag name="SLIDO_ELEMENT" val="logo"/>
</p:tagLst>
</file>

<file path=ppt/tags/tag1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2OTk1NjI4MDB9"/>
  <p:tag name="SLIDO_TYPE" val="SlidoJoining"/>
</p:tagLst>
</file>

<file path=ppt/tags/tag20.xml><?xml version="1.0" encoding="utf-8"?>
<p:tagLst xmlns:a="http://schemas.openxmlformats.org/drawingml/2006/main" xmlns:r="http://schemas.openxmlformats.org/officeDocument/2006/relationships" xmlns:p="http://schemas.openxmlformats.org/presentationml/2006/main">
  <p:tag name="SLIDO_ELEMENT" val="title"/>
</p:tagLst>
</file>

<file path=ppt/tags/tag21.xml><?xml version="1.0" encoding="utf-8"?>
<p:tagLst xmlns:a="http://schemas.openxmlformats.org/drawingml/2006/main" xmlns:r="http://schemas.openxmlformats.org/officeDocument/2006/relationships" xmlns:p="http://schemas.openxmlformats.org/presentationml/2006/main">
  <p:tag name="SLIDO_ELEMENT" val="footer"/>
</p:tagLst>
</file>

<file path=ppt/tags/tag22.xml><?xml version="1.0" encoding="utf-8"?>
<p:tagLst xmlns:a="http://schemas.openxmlformats.org/drawingml/2006/main" xmlns:r="http://schemas.openxmlformats.org/officeDocument/2006/relationships" xmlns:p="http://schemas.openxmlformats.org/presentationml/2006/main">
  <p:tag name="SLIDO_METADATA" val="eyJUaW1lc3RhbXAiOjE2OTk1NjMyNjV9"/>
  <p:tag name="SLIDO_TYPE" val="SlidoPoll"/>
  <p:tag name="SLIDO_POLL_UUID" val="f8c2da71-9c5d-4fba-93e8-f2e9600f8e34"/>
  <p:tag name="SLIDO_TIMELINE" val="W3sicG9sbFF1ZXN0aW9uVXVpZCI6Ijg0NzQwNGU1LTQxMmQtNDQ4MC05MTc0LTA1YzVmY2M5YjA4MCIsInNob3dSZXN1bHRzIjp0cnVlLCJzaG93Q29ycmVjdEFuc3dlcnMiOmZhbHNlLCJ2b3RpbmdMb2NrZWQiOmZhbHNlfV0="/>
</p:tagLst>
</file>

<file path=ppt/tags/tag23.xml><?xml version="1.0" encoding="utf-8"?>
<p:tagLst xmlns:a="http://schemas.openxmlformats.org/drawingml/2006/main" xmlns:r="http://schemas.openxmlformats.org/officeDocument/2006/relationships" xmlns:p="http://schemas.openxmlformats.org/presentationml/2006/main">
  <p:tag name="SLIDO_ELEMENT" val="logo"/>
</p:tagLst>
</file>

<file path=ppt/tags/tag2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25.xml><?xml version="1.0" encoding="utf-8"?>
<p:tagLst xmlns:a="http://schemas.openxmlformats.org/drawingml/2006/main" xmlns:r="http://schemas.openxmlformats.org/officeDocument/2006/relationships" xmlns:p="http://schemas.openxmlformats.org/presentationml/2006/main">
  <p:tag name="SLIDO_ELEMENT" val="title"/>
</p:tagLst>
</file>

<file path=ppt/tags/tag26.xml><?xml version="1.0" encoding="utf-8"?>
<p:tagLst xmlns:a="http://schemas.openxmlformats.org/drawingml/2006/main" xmlns:r="http://schemas.openxmlformats.org/officeDocument/2006/relationships" xmlns:p="http://schemas.openxmlformats.org/presentationml/2006/main">
  <p:tag name="SLIDO_ELEMENT" val="footer"/>
</p:tagLst>
</file>

<file path=ppt/tags/tag27.xml><?xml version="1.0" encoding="utf-8"?>
<p:tagLst xmlns:a="http://schemas.openxmlformats.org/drawingml/2006/main" xmlns:r="http://schemas.openxmlformats.org/officeDocument/2006/relationships" xmlns:p="http://schemas.openxmlformats.org/presentationml/2006/main">
  <p:tag name="SLIDO_METADATA" val="eyJUaW1lc3RhbXAiOjE2OTk1NjMyOTN9"/>
  <p:tag name="SLIDO_TYPE" val="SlidoPoll"/>
  <p:tag name="SLIDO_POLL_UUID" val="52b0aa77-09b8-45f9-bd9e-8928496c054a"/>
  <p:tag name="SLIDO_TIMELINE" val="W3sicG9sbFF1ZXN0aW9uVXVpZCI6IjE5YjUxY2FmLWVkNWEtNDU4Ny1iM2FjLWFhMmFmOTNiNzQ3YiIsInNob3dSZXN1bHRzIjp0cnVlLCJzaG93Q29ycmVjdEFuc3dlcnMiOmZhbHNlLCJ2b3RpbmdMb2NrZWQiOmZhbHNlfV0="/>
</p:tagLst>
</file>

<file path=ppt/tags/tag28.xml><?xml version="1.0" encoding="utf-8"?>
<p:tagLst xmlns:a="http://schemas.openxmlformats.org/drawingml/2006/main" xmlns:r="http://schemas.openxmlformats.org/officeDocument/2006/relationships" xmlns:p="http://schemas.openxmlformats.org/presentationml/2006/main">
  <p:tag name="SLIDO_ELEMENT" val="logo"/>
</p:tagLst>
</file>

<file path=ppt/tags/tag2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3.xml><?xml version="1.0" encoding="utf-8"?>
<p:tagLst xmlns:a="http://schemas.openxmlformats.org/drawingml/2006/main" xmlns:r="http://schemas.openxmlformats.org/officeDocument/2006/relationships" xmlns:p="http://schemas.openxmlformats.org/presentationml/2006/main">
  <p:tag name="SLIDO_ELEMENT" val="logo"/>
</p:tagLst>
</file>

<file path=ppt/tags/tag30.xml><?xml version="1.0" encoding="utf-8"?>
<p:tagLst xmlns:a="http://schemas.openxmlformats.org/drawingml/2006/main" xmlns:r="http://schemas.openxmlformats.org/officeDocument/2006/relationships" xmlns:p="http://schemas.openxmlformats.org/presentationml/2006/main">
  <p:tag name="SLIDO_ELEMENT" val="title"/>
</p:tagLst>
</file>

<file path=ppt/tags/tag31.xml><?xml version="1.0" encoding="utf-8"?>
<p:tagLst xmlns:a="http://schemas.openxmlformats.org/drawingml/2006/main" xmlns:r="http://schemas.openxmlformats.org/officeDocument/2006/relationships" xmlns:p="http://schemas.openxmlformats.org/presentationml/2006/main">
  <p:tag name="SLIDO_ELEMENT" val="footer"/>
</p:tagLst>
</file>

<file path=ppt/tags/tag32.xml><?xml version="1.0" encoding="utf-8"?>
<p:tagLst xmlns:a="http://schemas.openxmlformats.org/drawingml/2006/main" xmlns:r="http://schemas.openxmlformats.org/officeDocument/2006/relationships" xmlns:p="http://schemas.openxmlformats.org/presentationml/2006/main">
  <p:tag name="SLIDO_METADATA" val="eyJUaW1lc3RhbXAiOjE2OTk1NjMzNDZ9"/>
  <p:tag name="SLIDO_TYPE" val="SlidoPoll"/>
  <p:tag name="SLIDO_POLL_UUID" val="28930cd1-774c-454c-ad85-d280c7da33f5"/>
  <p:tag name="SLIDO_TIMELINE" val="W3sicG9sbFF1ZXN0aW9uVXVpZCI6IjRjNzAyOTU0LTVmNmUtNGI2NS04ZGNiLTU5OGM3Y2UzMjlhZCIsInNob3dSZXN1bHRzIjp0cnVlLCJzaG93Q29ycmVjdEFuc3dlcnMiOmZhbHNlLCJ2b3RpbmdMb2NrZWQiOmZhbHNlfV0="/>
</p:tagLst>
</file>

<file path=ppt/tags/tag33.xml><?xml version="1.0" encoding="utf-8"?>
<p:tagLst xmlns:a="http://schemas.openxmlformats.org/drawingml/2006/main" xmlns:r="http://schemas.openxmlformats.org/officeDocument/2006/relationships" xmlns:p="http://schemas.openxmlformats.org/presentationml/2006/main">
  <p:tag name="SLIDO_ELEMENT" val="logo"/>
</p:tagLst>
</file>

<file path=ppt/tags/tag3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35.xml><?xml version="1.0" encoding="utf-8"?>
<p:tagLst xmlns:a="http://schemas.openxmlformats.org/drawingml/2006/main" xmlns:r="http://schemas.openxmlformats.org/officeDocument/2006/relationships" xmlns:p="http://schemas.openxmlformats.org/presentationml/2006/main">
  <p:tag name="SLIDO_ELEMENT" val="title"/>
</p:tagLst>
</file>

<file path=ppt/tags/tag36.xml><?xml version="1.0" encoding="utf-8"?>
<p:tagLst xmlns:a="http://schemas.openxmlformats.org/drawingml/2006/main" xmlns:r="http://schemas.openxmlformats.org/officeDocument/2006/relationships" xmlns:p="http://schemas.openxmlformats.org/presentationml/2006/main">
  <p:tag name="SLIDO_ELEMENT" val="footer"/>
</p:tagLst>
</file>

<file path=ppt/tags/tag37.xml><?xml version="1.0" encoding="utf-8"?>
<p:tagLst xmlns:a="http://schemas.openxmlformats.org/drawingml/2006/main" xmlns:r="http://schemas.openxmlformats.org/officeDocument/2006/relationships" xmlns:p="http://schemas.openxmlformats.org/presentationml/2006/main">
  <p:tag name="SLIDO_METADATA" val="eyJUaW1lc3RhbXAiOjE2OTk1NjMzNzJ9"/>
  <p:tag name="SLIDO_TYPE" val="SlidoPoll"/>
  <p:tag name="SLIDO_POLL_UUID" val="6c3aeb2e-0026-4395-bb49-4b9dbaea7a9a"/>
  <p:tag name="SLIDO_TIMELINE" val="W3sicG9sbFF1ZXN0aW9uVXVpZCI6ImFlY2QwN2ZlLTUyMzEtNGI5Yi04YmIwLTgyMjNkMzk5NmRlZCIsInNob3dSZXN1bHRzIjp0cnVlLCJzaG93Q29ycmVjdEFuc3dlcnMiOmZhbHNlLCJ2b3RpbmdMb2NrZWQiOmZhbHNlfV0="/>
</p:tagLst>
</file>

<file path=ppt/tags/tag38.xml><?xml version="1.0" encoding="utf-8"?>
<p:tagLst xmlns:a="http://schemas.openxmlformats.org/drawingml/2006/main" xmlns:r="http://schemas.openxmlformats.org/officeDocument/2006/relationships" xmlns:p="http://schemas.openxmlformats.org/presentationml/2006/main">
  <p:tag name="SLIDO_ELEMENT" val="logo"/>
</p:tagLst>
</file>

<file path=ppt/tags/tag3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Join"/>
</p:tagLst>
</file>

<file path=ppt/tags/tag40.xml><?xml version="1.0" encoding="utf-8"?>
<p:tagLst xmlns:a="http://schemas.openxmlformats.org/drawingml/2006/main" xmlns:r="http://schemas.openxmlformats.org/officeDocument/2006/relationships" xmlns:p="http://schemas.openxmlformats.org/presentationml/2006/main">
  <p:tag name="SLIDO_ELEMENT" val="title"/>
</p:tagLst>
</file>

<file path=ppt/tags/tag41.xml><?xml version="1.0" encoding="utf-8"?>
<p:tagLst xmlns:a="http://schemas.openxmlformats.org/drawingml/2006/main" xmlns:r="http://schemas.openxmlformats.org/officeDocument/2006/relationships" xmlns:p="http://schemas.openxmlformats.org/presentationml/2006/main">
  <p:tag name="SLIDO_ELEMENT" val="footer"/>
</p:tagLst>
</file>

<file path=ppt/tags/tag42.xml><?xml version="1.0" encoding="utf-8"?>
<p:tagLst xmlns:a="http://schemas.openxmlformats.org/drawingml/2006/main" xmlns:r="http://schemas.openxmlformats.org/officeDocument/2006/relationships" xmlns:p="http://schemas.openxmlformats.org/presentationml/2006/main">
  <p:tag name="SLIDO_METADATA" val="eyJUaW1lc3RhbXAiOjE2OTk1NjMzOTN9"/>
  <p:tag name="SLIDO_TYPE" val="SlidoPoll"/>
  <p:tag name="SLIDO_POLL_UUID" val="f005022c-e2bf-479d-8282-fefd1213a709"/>
  <p:tag name="SLIDO_TIMELINE" val="W3sicG9sbFF1ZXN0aW9uVXVpZCI6IjJmZWFmYjBkLTUyNWUtNDFkMi04YzJhLTNiMGQyNWJhM2M5NSIsInNob3dSZXN1bHRzIjp0cnVlLCJzaG93Q29ycmVjdEFuc3dlcnMiOmZhbHNlLCJ2b3RpbmdMb2NrZWQiOmZhbHNlfV0="/>
</p:tagLst>
</file>

<file path=ppt/tags/tag43.xml><?xml version="1.0" encoding="utf-8"?>
<p:tagLst xmlns:a="http://schemas.openxmlformats.org/drawingml/2006/main" xmlns:r="http://schemas.openxmlformats.org/officeDocument/2006/relationships" xmlns:p="http://schemas.openxmlformats.org/presentationml/2006/main">
  <p:tag name="SLIDO_ELEMENT" val="logo"/>
</p:tagLst>
</file>

<file path=ppt/tags/tag4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45.xml><?xml version="1.0" encoding="utf-8"?>
<p:tagLst xmlns:a="http://schemas.openxmlformats.org/drawingml/2006/main" xmlns:r="http://schemas.openxmlformats.org/officeDocument/2006/relationships" xmlns:p="http://schemas.openxmlformats.org/presentationml/2006/main">
  <p:tag name="SLIDO_ELEMENT" val="title"/>
</p:tagLst>
</file>

<file path=ppt/tags/tag46.xml><?xml version="1.0" encoding="utf-8"?>
<p:tagLst xmlns:a="http://schemas.openxmlformats.org/drawingml/2006/main" xmlns:r="http://schemas.openxmlformats.org/officeDocument/2006/relationships" xmlns:p="http://schemas.openxmlformats.org/presentationml/2006/main">
  <p:tag name="SLIDO_ELEMENT" val="footer"/>
</p:tagLst>
</file>

<file path=ppt/tags/tag5.xml><?xml version="1.0" encoding="utf-8"?>
<p:tagLst xmlns:a="http://schemas.openxmlformats.org/drawingml/2006/main" xmlns:r="http://schemas.openxmlformats.org/officeDocument/2006/relationships" xmlns:p="http://schemas.openxmlformats.org/presentationml/2006/main">
  <p:tag name="SLIDO_ELEMENT" val="title"/>
</p:tagLst>
</file>

<file path=ppt/tags/tag6.xml><?xml version="1.0" encoding="utf-8"?>
<p:tagLst xmlns:a="http://schemas.openxmlformats.org/drawingml/2006/main" xmlns:r="http://schemas.openxmlformats.org/officeDocument/2006/relationships" xmlns:p="http://schemas.openxmlformats.org/presentationml/2006/main">
  <p:tag name="SLIDO_ELEMENT" val="footer"/>
</p:tagLst>
</file>

<file path=ppt/tags/tag7.xml><?xml version="1.0" encoding="utf-8"?>
<p:tagLst xmlns:a="http://schemas.openxmlformats.org/drawingml/2006/main" xmlns:r="http://schemas.openxmlformats.org/officeDocument/2006/relationships" xmlns:p="http://schemas.openxmlformats.org/presentationml/2006/main">
  <p:tag name="SLIDO_METADATA" val="eyJUaW1lc3RhbXAiOjE2OTk1NjI3OTR9"/>
  <p:tag name="SLIDO_TYPE" val="SlidoPoll"/>
  <p:tag name="SLIDO_POLL_UUID" val="c54853d3-68a6-45cf-ab34-ed748f062401"/>
  <p:tag name="SLIDO_TIMELINE" val="W3sicG9sbFF1ZXN0aW9uVXVpZCI6ImFjOWY2N2Q5LTNjZDYtNDIzOS04YTI3LTgxODIyOTQ1MTI1MCIsInNob3dSZXN1bHRzIjp0cnVlLCJzaG93Q29ycmVjdEFuc3dlcnMiOmZhbHNlLCJ2b3RpbmdMb2NrZWQiOmZhbHNlfV0="/>
</p:tagLst>
</file>

<file path=ppt/tags/tag8.xml><?xml version="1.0" encoding="utf-8"?>
<p:tagLst xmlns:a="http://schemas.openxmlformats.org/drawingml/2006/main" xmlns:r="http://schemas.openxmlformats.org/officeDocument/2006/relationships" xmlns:p="http://schemas.openxmlformats.org/presentationml/2006/main">
  <p:tag name="SLIDO_ELEMENT" val="logo"/>
</p:tagLst>
</file>

<file path=ppt/tags/tag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Glow Edg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2546</Words>
  <Application>Microsoft Office PowerPoint</Application>
  <PresentationFormat>Widescreen</PresentationFormat>
  <Paragraphs>260</Paragraphs>
  <Slides>37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Wingdings</vt:lpstr>
      <vt:lpstr>Baskerville Old Face</vt:lpstr>
      <vt:lpstr>Courier New</vt:lpstr>
      <vt:lpstr>Calibri</vt:lpstr>
      <vt:lpstr>Arial</vt:lpstr>
      <vt:lpstr>Calibri body</vt:lpstr>
      <vt:lpstr>Office Theme</vt:lpstr>
      <vt:lpstr> Understanding the Basics of the Internet Tax Freedom Act </vt:lpstr>
      <vt:lpstr>PowerPoint Presentation</vt:lpstr>
      <vt:lpstr> Disclaimer</vt:lpstr>
      <vt:lpstr> Today’s Goals</vt:lpstr>
      <vt:lpstr>PowerPoint Presentation</vt:lpstr>
      <vt:lpstr> The Internet Tax Freedom Act (ITFA) – The Big Picture </vt:lpstr>
      <vt:lpstr> Key Language and Terms</vt:lpstr>
      <vt:lpstr> Key Terms – “Internet access” (paraphrased)</vt:lpstr>
      <vt:lpstr> Key Terms – “Internet access” (continued)</vt:lpstr>
      <vt:lpstr> Key Terms – “Multiple tax”</vt:lpstr>
      <vt:lpstr>  Key Terms – “Discriminatory tax” (paraphrased)</vt:lpstr>
      <vt:lpstr>  Key Terms – “Discriminatory tax” (continued)</vt:lpstr>
      <vt:lpstr> Key Terms – “Discriminatory tax” (continued)</vt:lpstr>
      <vt:lpstr> Key Terms – “Electronic commerce”</vt:lpstr>
      <vt:lpstr> Accessory and Expired Terms</vt:lpstr>
      <vt:lpstr> Question to the Panel</vt:lpstr>
      <vt:lpstr>PowerPoint Presentation</vt:lpstr>
      <vt:lpstr> Key Cases – Discriminatory Tax</vt:lpstr>
      <vt:lpstr> Key Cases – Electronic Commerce</vt:lpstr>
      <vt:lpstr> Key Cases – Internet Access</vt:lpstr>
      <vt:lpstr> Question to the Panel</vt:lpstr>
      <vt:lpstr>PowerPoint Presentation</vt:lpstr>
      <vt:lpstr> Secondary Sources – Introductory Material</vt:lpstr>
      <vt:lpstr> Secondary Sources – Ancient and Recent History</vt:lpstr>
      <vt:lpstr> Select Administrative Sources</vt:lpstr>
      <vt:lpstr> Additional Commentary</vt:lpstr>
      <vt:lpstr> Question to the Panel</vt:lpstr>
      <vt:lpstr>PowerPoint Presentation</vt:lpstr>
      <vt:lpstr> Questions to the Panel – What is your Advice on ITFA?</vt:lpstr>
      <vt:lpstr>PowerPoint Presentation</vt:lpstr>
      <vt:lpstr> Questions to the Panel – ITFA’s Preemption Language</vt:lpstr>
      <vt:lpstr>PowerPoint Presentation</vt:lpstr>
      <vt:lpstr> Questions to the Panel – ITFA’s Anti-Discrimination Language</vt:lpstr>
      <vt:lpstr>PowerPoint Presentation</vt:lpstr>
      <vt:lpstr> Closing Thoughts from the Panelists</vt:lpstr>
      <vt:lpstr>PowerPoint Presentation</vt:lpstr>
      <vt:lpstr> 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2023-11-10T17:02:37Z</dcterms:created>
  <dcterms:modified xsi:type="dcterms:W3CDTF">2023-11-10T20:56:57Z</dcterms:modified>
</cp:coreProperties>
</file>