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sldIdLst>
    <p:sldId id="257" r:id="rId2"/>
    <p:sldId id="434" r:id="rId3"/>
    <p:sldId id="460" r:id="rId4"/>
    <p:sldId id="425" r:id="rId5"/>
    <p:sldId id="426" r:id="rId6"/>
    <p:sldId id="437" r:id="rId7"/>
    <p:sldId id="427" r:id="rId8"/>
    <p:sldId id="438" r:id="rId9"/>
    <p:sldId id="431" r:id="rId10"/>
    <p:sldId id="432" r:id="rId11"/>
    <p:sldId id="440" r:id="rId12"/>
    <p:sldId id="443" r:id="rId13"/>
    <p:sldId id="444" r:id="rId14"/>
    <p:sldId id="447" r:id="rId15"/>
    <p:sldId id="448" r:id="rId16"/>
    <p:sldId id="464" r:id="rId17"/>
    <p:sldId id="449" r:id="rId18"/>
    <p:sldId id="451" r:id="rId19"/>
    <p:sldId id="463" r:id="rId20"/>
    <p:sldId id="452" r:id="rId21"/>
    <p:sldId id="461" r:id="rId22"/>
    <p:sldId id="462" r:id="rId23"/>
    <p:sldId id="456" r:id="rId24"/>
    <p:sldId id="435" r:id="rId25"/>
    <p:sldId id="441" r:id="rId26"/>
    <p:sldId id="454" r:id="rId27"/>
    <p:sldId id="459" r:id="rId28"/>
    <p:sldId id="436" r:id="rId29"/>
    <p:sldId id="446" r:id="rId30"/>
    <p:sldId id="453" r:id="rId31"/>
    <p:sldId id="455" r:id="rId32"/>
    <p:sldId id="445" r:id="rId33"/>
    <p:sldId id="458" r:id="rId34"/>
    <p:sldId id="457" r:id="rId35"/>
    <p:sldId id="465"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3F9C34-F703-4A88-8418-24D2F8278812}" v="5" dt="2023-11-10T16:01:05.75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397" autoAdjust="0"/>
    <p:restoredTop sz="94660"/>
  </p:normalViewPr>
  <p:slideViewPr>
    <p:cSldViewPr snapToGrid="0">
      <p:cViewPr varScale="1">
        <p:scale>
          <a:sx n="85" d="100"/>
          <a:sy n="85" d="100"/>
        </p:scale>
        <p:origin x="730"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len Hecht" userId="5ff6dfe4-d92f-45a1-a5aa-593c044744ed" providerId="ADAL" clId="{793F9C34-F703-4A88-8418-24D2F8278812}"/>
    <pc:docChg chg="undo custSel addSld delSld modSld sldOrd">
      <pc:chgData name="Helen Hecht" userId="5ff6dfe4-d92f-45a1-a5aa-593c044744ed" providerId="ADAL" clId="{793F9C34-F703-4A88-8418-24D2F8278812}" dt="2023-11-10T16:44:38.972" v="6819" actId="14100"/>
      <pc:docMkLst>
        <pc:docMk/>
      </pc:docMkLst>
      <pc:sldChg chg="modSp mod">
        <pc:chgData name="Helen Hecht" userId="5ff6dfe4-d92f-45a1-a5aa-593c044744ed" providerId="ADAL" clId="{793F9C34-F703-4A88-8418-24D2F8278812}" dt="2023-11-10T16:41:35.982" v="6691" actId="948"/>
        <pc:sldMkLst>
          <pc:docMk/>
          <pc:sldMk cId="2475805559" sldId="257"/>
        </pc:sldMkLst>
        <pc:spChg chg="mod">
          <ac:chgData name="Helen Hecht" userId="5ff6dfe4-d92f-45a1-a5aa-593c044744ed" providerId="ADAL" clId="{793F9C34-F703-4A88-8418-24D2F8278812}" dt="2023-11-10T15:35:12.530" v="5038" actId="255"/>
          <ac:spMkLst>
            <pc:docMk/>
            <pc:sldMk cId="2475805559" sldId="257"/>
            <ac:spMk id="2" creationId="{1C21E816-31F5-48BB-BD02-D15F2F18B48A}"/>
          </ac:spMkLst>
        </pc:spChg>
        <pc:spChg chg="mod">
          <ac:chgData name="Helen Hecht" userId="5ff6dfe4-d92f-45a1-a5aa-593c044744ed" providerId="ADAL" clId="{793F9C34-F703-4A88-8418-24D2F8278812}" dt="2023-11-10T16:41:35.982" v="6691" actId="948"/>
          <ac:spMkLst>
            <pc:docMk/>
            <pc:sldMk cId="2475805559" sldId="257"/>
            <ac:spMk id="3" creationId="{835D6E6B-3353-491C-A3C6-F278D6CED8B3}"/>
          </ac:spMkLst>
        </pc:spChg>
        <pc:picChg chg="mod">
          <ac:chgData name="Helen Hecht" userId="5ff6dfe4-d92f-45a1-a5aa-593c044744ed" providerId="ADAL" clId="{793F9C34-F703-4A88-8418-24D2F8278812}" dt="2023-11-10T15:34:59.895" v="5036" actId="1076"/>
          <ac:picMkLst>
            <pc:docMk/>
            <pc:sldMk cId="2475805559" sldId="257"/>
            <ac:picMk id="4" creationId="{49F09600-EAFC-4C54-94E9-659BE7BEF5B3}"/>
          </ac:picMkLst>
        </pc:picChg>
      </pc:sldChg>
      <pc:sldChg chg="modSp mod">
        <pc:chgData name="Helen Hecht" userId="5ff6dfe4-d92f-45a1-a5aa-593c044744ed" providerId="ADAL" clId="{793F9C34-F703-4A88-8418-24D2F8278812}" dt="2023-11-10T15:37:27.578" v="5056" actId="27636"/>
        <pc:sldMkLst>
          <pc:docMk/>
          <pc:sldMk cId="749156450" sldId="425"/>
        </pc:sldMkLst>
        <pc:spChg chg="mod">
          <ac:chgData name="Helen Hecht" userId="5ff6dfe4-d92f-45a1-a5aa-593c044744ed" providerId="ADAL" clId="{793F9C34-F703-4A88-8418-24D2F8278812}" dt="2023-11-10T13:23:03.950" v="1518" actId="20577"/>
          <ac:spMkLst>
            <pc:docMk/>
            <pc:sldMk cId="749156450" sldId="425"/>
            <ac:spMk id="2" creationId="{69B1CF3C-95D8-E72D-4129-AA07D64D0BC3}"/>
          </ac:spMkLst>
        </pc:spChg>
        <pc:spChg chg="mod">
          <ac:chgData name="Helen Hecht" userId="5ff6dfe4-d92f-45a1-a5aa-593c044744ed" providerId="ADAL" clId="{793F9C34-F703-4A88-8418-24D2F8278812}" dt="2023-11-10T15:37:27.578" v="5056" actId="27636"/>
          <ac:spMkLst>
            <pc:docMk/>
            <pc:sldMk cId="749156450" sldId="425"/>
            <ac:spMk id="3" creationId="{C6AC6930-A90F-F33D-E5E5-2C958031BAFD}"/>
          </ac:spMkLst>
        </pc:spChg>
      </pc:sldChg>
      <pc:sldChg chg="modSp mod">
        <pc:chgData name="Helen Hecht" userId="5ff6dfe4-d92f-45a1-a5aa-593c044744ed" providerId="ADAL" clId="{793F9C34-F703-4A88-8418-24D2F8278812}" dt="2023-11-10T15:39:46.037" v="5092" actId="14100"/>
        <pc:sldMkLst>
          <pc:docMk/>
          <pc:sldMk cId="1449573943" sldId="426"/>
        </pc:sldMkLst>
        <pc:spChg chg="mod">
          <ac:chgData name="Helen Hecht" userId="5ff6dfe4-d92f-45a1-a5aa-593c044744ed" providerId="ADAL" clId="{793F9C34-F703-4A88-8418-24D2F8278812}" dt="2023-11-10T15:39:46.037" v="5092" actId="14100"/>
          <ac:spMkLst>
            <pc:docMk/>
            <pc:sldMk cId="1449573943" sldId="426"/>
            <ac:spMk id="3" creationId="{C6AC6930-A90F-F33D-E5E5-2C958031BAFD}"/>
          </ac:spMkLst>
        </pc:spChg>
      </pc:sldChg>
      <pc:sldChg chg="modSp mod">
        <pc:chgData name="Helen Hecht" userId="5ff6dfe4-d92f-45a1-a5aa-593c044744ed" providerId="ADAL" clId="{793F9C34-F703-4A88-8418-24D2F8278812}" dt="2023-11-10T13:43:07.240" v="2443" actId="6549"/>
        <pc:sldMkLst>
          <pc:docMk/>
          <pc:sldMk cId="421761375" sldId="427"/>
        </pc:sldMkLst>
        <pc:spChg chg="mod">
          <ac:chgData name="Helen Hecht" userId="5ff6dfe4-d92f-45a1-a5aa-593c044744ed" providerId="ADAL" clId="{793F9C34-F703-4A88-8418-24D2F8278812}" dt="2023-11-10T13:43:07.240" v="2443" actId="6549"/>
          <ac:spMkLst>
            <pc:docMk/>
            <pc:sldMk cId="421761375" sldId="427"/>
            <ac:spMk id="3" creationId="{C6AC6930-A90F-F33D-E5E5-2C958031BAFD}"/>
          </ac:spMkLst>
        </pc:spChg>
      </pc:sldChg>
      <pc:sldChg chg="modSp mod">
        <pc:chgData name="Helen Hecht" userId="5ff6dfe4-d92f-45a1-a5aa-593c044744ed" providerId="ADAL" clId="{793F9C34-F703-4A88-8418-24D2F8278812}" dt="2023-11-10T15:42:17.530" v="5109" actId="14100"/>
        <pc:sldMkLst>
          <pc:docMk/>
          <pc:sldMk cId="1706546972" sldId="431"/>
        </pc:sldMkLst>
        <pc:spChg chg="mod">
          <ac:chgData name="Helen Hecht" userId="5ff6dfe4-d92f-45a1-a5aa-593c044744ed" providerId="ADAL" clId="{793F9C34-F703-4A88-8418-24D2F8278812}" dt="2023-11-09T04:28:10.641" v="17" actId="20577"/>
          <ac:spMkLst>
            <pc:docMk/>
            <pc:sldMk cId="1706546972" sldId="431"/>
            <ac:spMk id="2" creationId="{69B1CF3C-95D8-E72D-4129-AA07D64D0BC3}"/>
          </ac:spMkLst>
        </pc:spChg>
        <pc:spChg chg="mod">
          <ac:chgData name="Helen Hecht" userId="5ff6dfe4-d92f-45a1-a5aa-593c044744ed" providerId="ADAL" clId="{793F9C34-F703-4A88-8418-24D2F8278812}" dt="2023-11-10T15:42:17.530" v="5109" actId="14100"/>
          <ac:spMkLst>
            <pc:docMk/>
            <pc:sldMk cId="1706546972" sldId="431"/>
            <ac:spMk id="3" creationId="{C6AC6930-A90F-F33D-E5E5-2C958031BAFD}"/>
          </ac:spMkLst>
        </pc:spChg>
      </pc:sldChg>
      <pc:sldChg chg="modSp mod">
        <pc:chgData name="Helen Hecht" userId="5ff6dfe4-d92f-45a1-a5aa-593c044744ed" providerId="ADAL" clId="{793F9C34-F703-4A88-8418-24D2F8278812}" dt="2023-11-10T15:44:01.366" v="5130" actId="14100"/>
        <pc:sldMkLst>
          <pc:docMk/>
          <pc:sldMk cId="2045941885" sldId="432"/>
        </pc:sldMkLst>
        <pc:spChg chg="mod">
          <ac:chgData name="Helen Hecht" userId="5ff6dfe4-d92f-45a1-a5aa-593c044744ed" providerId="ADAL" clId="{793F9C34-F703-4A88-8418-24D2F8278812}" dt="2023-11-10T15:44:01.366" v="5130" actId="14100"/>
          <ac:spMkLst>
            <pc:docMk/>
            <pc:sldMk cId="2045941885" sldId="432"/>
            <ac:spMk id="3" creationId="{C6AC6930-A90F-F33D-E5E5-2C958031BAFD}"/>
          </ac:spMkLst>
        </pc:spChg>
      </pc:sldChg>
      <pc:sldChg chg="modSp mod ord">
        <pc:chgData name="Helen Hecht" userId="5ff6dfe4-d92f-45a1-a5aa-593c044744ed" providerId="ADAL" clId="{793F9C34-F703-4A88-8418-24D2F8278812}" dt="2023-11-10T15:36:04.938" v="5043" actId="404"/>
        <pc:sldMkLst>
          <pc:docMk/>
          <pc:sldMk cId="2988255053" sldId="434"/>
        </pc:sldMkLst>
        <pc:spChg chg="mod">
          <ac:chgData name="Helen Hecht" userId="5ff6dfe4-d92f-45a1-a5aa-593c044744ed" providerId="ADAL" clId="{793F9C34-F703-4A88-8418-24D2F8278812}" dt="2023-11-10T15:36:04.938" v="5043" actId="404"/>
          <ac:spMkLst>
            <pc:docMk/>
            <pc:sldMk cId="2988255053" sldId="434"/>
            <ac:spMk id="3" creationId="{FCA55F0C-59EF-462E-23FF-4096488CE561}"/>
          </ac:spMkLst>
        </pc:spChg>
      </pc:sldChg>
      <pc:sldChg chg="modSp mod ord">
        <pc:chgData name="Helen Hecht" userId="5ff6dfe4-d92f-45a1-a5aa-593c044744ed" providerId="ADAL" clId="{793F9C34-F703-4A88-8418-24D2F8278812}" dt="2023-11-10T15:49:57.329" v="5239" actId="20577"/>
        <pc:sldMkLst>
          <pc:docMk/>
          <pc:sldMk cId="1456939020" sldId="435"/>
        </pc:sldMkLst>
        <pc:spChg chg="mod">
          <ac:chgData name="Helen Hecht" userId="5ff6dfe4-d92f-45a1-a5aa-593c044744ed" providerId="ADAL" clId="{793F9C34-F703-4A88-8418-24D2F8278812}" dt="2023-11-10T15:45:59.607" v="5155" actId="20577"/>
          <ac:spMkLst>
            <pc:docMk/>
            <pc:sldMk cId="1456939020" sldId="435"/>
            <ac:spMk id="2" creationId="{FE324AB1-0256-6304-8491-94620F831A47}"/>
          </ac:spMkLst>
        </pc:spChg>
        <pc:spChg chg="mod">
          <ac:chgData name="Helen Hecht" userId="5ff6dfe4-d92f-45a1-a5aa-593c044744ed" providerId="ADAL" clId="{793F9C34-F703-4A88-8418-24D2F8278812}" dt="2023-11-10T15:49:57.329" v="5239" actId="20577"/>
          <ac:spMkLst>
            <pc:docMk/>
            <pc:sldMk cId="1456939020" sldId="435"/>
            <ac:spMk id="3" creationId="{3FE95400-D30B-0D5E-F3B3-434F71E140D0}"/>
          </ac:spMkLst>
        </pc:spChg>
      </pc:sldChg>
      <pc:sldChg chg="modSp mod ord">
        <pc:chgData name="Helen Hecht" userId="5ff6dfe4-d92f-45a1-a5aa-593c044744ed" providerId="ADAL" clId="{793F9C34-F703-4A88-8418-24D2F8278812}" dt="2023-11-10T15:52:18.064" v="5290" actId="20577"/>
        <pc:sldMkLst>
          <pc:docMk/>
          <pc:sldMk cId="1750645432" sldId="436"/>
        </pc:sldMkLst>
        <pc:spChg chg="mod">
          <ac:chgData name="Helen Hecht" userId="5ff6dfe4-d92f-45a1-a5aa-593c044744ed" providerId="ADAL" clId="{793F9C34-F703-4A88-8418-24D2F8278812}" dt="2023-11-10T15:52:18.064" v="5290" actId="20577"/>
          <ac:spMkLst>
            <pc:docMk/>
            <pc:sldMk cId="1750645432" sldId="436"/>
            <ac:spMk id="2" creationId="{C1914E5C-971C-1359-E29C-2AC6805185A8}"/>
          </ac:spMkLst>
        </pc:spChg>
        <pc:spChg chg="mod">
          <ac:chgData name="Helen Hecht" userId="5ff6dfe4-d92f-45a1-a5aa-593c044744ed" providerId="ADAL" clId="{793F9C34-F703-4A88-8418-24D2F8278812}" dt="2023-11-10T13:56:24.289" v="2840" actId="20577"/>
          <ac:spMkLst>
            <pc:docMk/>
            <pc:sldMk cId="1750645432" sldId="436"/>
            <ac:spMk id="3" creationId="{13198B27-90BF-128A-D97A-7860515EE3DB}"/>
          </ac:spMkLst>
        </pc:spChg>
      </pc:sldChg>
      <pc:sldChg chg="modSp mod">
        <pc:chgData name="Helen Hecht" userId="5ff6dfe4-d92f-45a1-a5aa-593c044744ed" providerId="ADAL" clId="{793F9C34-F703-4A88-8418-24D2F8278812}" dt="2023-11-10T15:23:29.471" v="5020" actId="13926"/>
        <pc:sldMkLst>
          <pc:docMk/>
          <pc:sldMk cId="962942712" sldId="437"/>
        </pc:sldMkLst>
        <pc:spChg chg="mod">
          <ac:chgData name="Helen Hecht" userId="5ff6dfe4-d92f-45a1-a5aa-593c044744ed" providerId="ADAL" clId="{793F9C34-F703-4A88-8418-24D2F8278812}" dt="2023-11-10T15:23:29.471" v="5020" actId="13926"/>
          <ac:spMkLst>
            <pc:docMk/>
            <pc:sldMk cId="962942712" sldId="437"/>
            <ac:spMk id="3" creationId="{C6AC6930-A90F-F33D-E5E5-2C958031BAFD}"/>
          </ac:spMkLst>
        </pc:spChg>
      </pc:sldChg>
      <pc:sldChg chg="modSp mod">
        <pc:chgData name="Helen Hecht" userId="5ff6dfe4-d92f-45a1-a5aa-593c044744ed" providerId="ADAL" clId="{793F9C34-F703-4A88-8418-24D2F8278812}" dt="2023-11-10T15:41:05.508" v="5095" actId="20577"/>
        <pc:sldMkLst>
          <pc:docMk/>
          <pc:sldMk cId="3912346190" sldId="438"/>
        </pc:sldMkLst>
        <pc:spChg chg="mod">
          <ac:chgData name="Helen Hecht" userId="5ff6dfe4-d92f-45a1-a5aa-593c044744ed" providerId="ADAL" clId="{793F9C34-F703-4A88-8418-24D2F8278812}" dt="2023-11-10T15:41:05.508" v="5095" actId="20577"/>
          <ac:spMkLst>
            <pc:docMk/>
            <pc:sldMk cId="3912346190" sldId="438"/>
            <ac:spMk id="3" creationId="{C6AC6930-A90F-F33D-E5E5-2C958031BAFD}"/>
          </ac:spMkLst>
        </pc:spChg>
      </pc:sldChg>
      <pc:sldChg chg="modSp mod">
        <pc:chgData name="Helen Hecht" userId="5ff6dfe4-d92f-45a1-a5aa-593c044744ed" providerId="ADAL" clId="{793F9C34-F703-4A88-8418-24D2F8278812}" dt="2023-11-10T13:45:38.942" v="2493" actId="14100"/>
        <pc:sldMkLst>
          <pc:docMk/>
          <pc:sldMk cId="1821006310" sldId="440"/>
        </pc:sldMkLst>
        <pc:spChg chg="mod">
          <ac:chgData name="Helen Hecht" userId="5ff6dfe4-d92f-45a1-a5aa-593c044744ed" providerId="ADAL" clId="{793F9C34-F703-4A88-8418-24D2F8278812}" dt="2023-11-10T13:45:38.942" v="2493" actId="14100"/>
          <ac:spMkLst>
            <pc:docMk/>
            <pc:sldMk cId="1821006310" sldId="440"/>
            <ac:spMk id="3" creationId="{C6AC6930-A90F-F33D-E5E5-2C958031BAFD}"/>
          </ac:spMkLst>
        </pc:spChg>
      </pc:sldChg>
      <pc:sldChg chg="modSp mod ord">
        <pc:chgData name="Helen Hecht" userId="5ff6dfe4-d92f-45a1-a5aa-593c044744ed" providerId="ADAL" clId="{793F9C34-F703-4A88-8418-24D2F8278812}" dt="2023-11-10T15:51:00.207" v="5247" actId="27636"/>
        <pc:sldMkLst>
          <pc:docMk/>
          <pc:sldMk cId="1112492669" sldId="441"/>
        </pc:sldMkLst>
        <pc:spChg chg="mod">
          <ac:chgData name="Helen Hecht" userId="5ff6dfe4-d92f-45a1-a5aa-593c044744ed" providerId="ADAL" clId="{793F9C34-F703-4A88-8418-24D2F8278812}" dt="2023-11-10T15:51:00.207" v="5247" actId="27636"/>
          <ac:spMkLst>
            <pc:docMk/>
            <pc:sldMk cId="1112492669" sldId="441"/>
            <ac:spMk id="2" creationId="{FE324AB1-0256-6304-8491-94620F831A47}"/>
          </ac:spMkLst>
        </pc:spChg>
        <pc:spChg chg="mod">
          <ac:chgData name="Helen Hecht" userId="5ff6dfe4-d92f-45a1-a5aa-593c044744ed" providerId="ADAL" clId="{793F9C34-F703-4A88-8418-24D2F8278812}" dt="2023-11-10T15:48:30.005" v="5183" actId="6549"/>
          <ac:spMkLst>
            <pc:docMk/>
            <pc:sldMk cId="1112492669" sldId="441"/>
            <ac:spMk id="3" creationId="{3FE95400-D30B-0D5E-F3B3-434F71E140D0}"/>
          </ac:spMkLst>
        </pc:spChg>
      </pc:sldChg>
      <pc:sldChg chg="modSp del mod">
        <pc:chgData name="Helen Hecht" userId="5ff6dfe4-d92f-45a1-a5aa-593c044744ed" providerId="ADAL" clId="{793F9C34-F703-4A88-8418-24D2F8278812}" dt="2023-11-09T06:16:33.681" v="1282" actId="47"/>
        <pc:sldMkLst>
          <pc:docMk/>
          <pc:sldMk cId="1601076579" sldId="442"/>
        </pc:sldMkLst>
        <pc:spChg chg="mod">
          <ac:chgData name="Helen Hecht" userId="5ff6dfe4-d92f-45a1-a5aa-593c044744ed" providerId="ADAL" clId="{793F9C34-F703-4A88-8418-24D2F8278812}" dt="2023-11-09T06:16:16.938" v="1278" actId="20577"/>
          <ac:spMkLst>
            <pc:docMk/>
            <pc:sldMk cId="1601076579" sldId="442"/>
            <ac:spMk id="2" creationId="{1AA8AD9F-DBF9-BF2C-FB12-F284DF20795F}"/>
          </ac:spMkLst>
        </pc:spChg>
      </pc:sldChg>
      <pc:sldChg chg="modSp mod ord">
        <pc:chgData name="Helen Hecht" userId="5ff6dfe4-d92f-45a1-a5aa-593c044744ed" providerId="ADAL" clId="{793F9C34-F703-4A88-8418-24D2F8278812}" dt="2023-11-10T15:44:38.106" v="5133" actId="404"/>
        <pc:sldMkLst>
          <pc:docMk/>
          <pc:sldMk cId="626065693" sldId="443"/>
        </pc:sldMkLst>
        <pc:spChg chg="mod">
          <ac:chgData name="Helen Hecht" userId="5ff6dfe4-d92f-45a1-a5aa-593c044744ed" providerId="ADAL" clId="{793F9C34-F703-4A88-8418-24D2F8278812}" dt="2023-11-10T15:44:38.106" v="5133" actId="404"/>
          <ac:spMkLst>
            <pc:docMk/>
            <pc:sldMk cId="626065693" sldId="443"/>
            <ac:spMk id="3" creationId="{FCA55F0C-59EF-462E-23FF-4096488CE561}"/>
          </ac:spMkLst>
        </pc:spChg>
      </pc:sldChg>
      <pc:sldChg chg="modSp mod">
        <pc:chgData name="Helen Hecht" userId="5ff6dfe4-d92f-45a1-a5aa-593c044744ed" providerId="ADAL" clId="{793F9C34-F703-4A88-8418-24D2F8278812}" dt="2023-11-10T16:33:51.543" v="6363" actId="14100"/>
        <pc:sldMkLst>
          <pc:docMk/>
          <pc:sldMk cId="2706203533" sldId="444"/>
        </pc:sldMkLst>
        <pc:spChg chg="mod">
          <ac:chgData name="Helen Hecht" userId="5ff6dfe4-d92f-45a1-a5aa-593c044744ed" providerId="ADAL" clId="{793F9C34-F703-4A88-8418-24D2F8278812}" dt="2023-11-10T16:33:51.543" v="6363" actId="14100"/>
          <ac:spMkLst>
            <pc:docMk/>
            <pc:sldMk cId="2706203533" sldId="444"/>
            <ac:spMk id="2" creationId="{BCE40598-6F81-69A2-CDC8-3027010839F7}"/>
          </ac:spMkLst>
        </pc:spChg>
        <pc:spChg chg="mod">
          <ac:chgData name="Helen Hecht" userId="5ff6dfe4-d92f-45a1-a5aa-593c044744ed" providerId="ADAL" clId="{793F9C34-F703-4A88-8418-24D2F8278812}" dt="2023-11-10T14:13:24.849" v="3507" actId="27636"/>
          <ac:spMkLst>
            <pc:docMk/>
            <pc:sldMk cId="2706203533" sldId="444"/>
            <ac:spMk id="3" creationId="{990E7458-845A-6797-AFAA-72E17EDA7361}"/>
          </ac:spMkLst>
        </pc:spChg>
      </pc:sldChg>
      <pc:sldChg chg="modSp mod ord">
        <pc:chgData name="Helen Hecht" userId="5ff6dfe4-d92f-45a1-a5aa-593c044744ed" providerId="ADAL" clId="{793F9C34-F703-4A88-8418-24D2F8278812}" dt="2023-11-10T16:38:28.749" v="6418" actId="14100"/>
        <pc:sldMkLst>
          <pc:docMk/>
          <pc:sldMk cId="3390271599" sldId="445"/>
        </pc:sldMkLst>
        <pc:spChg chg="mod">
          <ac:chgData name="Helen Hecht" userId="5ff6dfe4-d92f-45a1-a5aa-593c044744ed" providerId="ADAL" clId="{793F9C34-F703-4A88-8418-24D2F8278812}" dt="2023-11-10T16:38:24.976" v="6417" actId="14100"/>
          <ac:spMkLst>
            <pc:docMk/>
            <pc:sldMk cId="3390271599" sldId="445"/>
            <ac:spMk id="2" creationId="{C1914E5C-971C-1359-E29C-2AC6805185A8}"/>
          </ac:spMkLst>
        </pc:spChg>
        <pc:spChg chg="mod">
          <ac:chgData name="Helen Hecht" userId="5ff6dfe4-d92f-45a1-a5aa-593c044744ed" providerId="ADAL" clId="{793F9C34-F703-4A88-8418-24D2F8278812}" dt="2023-11-10T16:38:28.749" v="6418" actId="14100"/>
          <ac:spMkLst>
            <pc:docMk/>
            <pc:sldMk cId="3390271599" sldId="445"/>
            <ac:spMk id="3" creationId="{13198B27-90BF-128A-D97A-7860515EE3DB}"/>
          </ac:spMkLst>
        </pc:spChg>
      </pc:sldChg>
      <pc:sldChg chg="modSp mod ord">
        <pc:chgData name="Helen Hecht" userId="5ff6dfe4-d92f-45a1-a5aa-593c044744ed" providerId="ADAL" clId="{793F9C34-F703-4A88-8418-24D2F8278812}" dt="2023-11-10T15:53:18.187" v="5321"/>
        <pc:sldMkLst>
          <pc:docMk/>
          <pc:sldMk cId="2524457624" sldId="446"/>
        </pc:sldMkLst>
        <pc:spChg chg="mod">
          <ac:chgData name="Helen Hecht" userId="5ff6dfe4-d92f-45a1-a5aa-593c044744ed" providerId="ADAL" clId="{793F9C34-F703-4A88-8418-24D2F8278812}" dt="2023-11-10T15:53:18.187" v="5321"/>
          <ac:spMkLst>
            <pc:docMk/>
            <pc:sldMk cId="2524457624" sldId="446"/>
            <ac:spMk id="2" creationId="{C1914E5C-971C-1359-E29C-2AC6805185A8}"/>
          </ac:spMkLst>
        </pc:spChg>
        <pc:spChg chg="mod">
          <ac:chgData name="Helen Hecht" userId="5ff6dfe4-d92f-45a1-a5aa-593c044744ed" providerId="ADAL" clId="{793F9C34-F703-4A88-8418-24D2F8278812}" dt="2023-11-10T13:59:19.093" v="2865" actId="255"/>
          <ac:spMkLst>
            <pc:docMk/>
            <pc:sldMk cId="2524457624" sldId="446"/>
            <ac:spMk id="3" creationId="{13198B27-90BF-128A-D97A-7860515EE3DB}"/>
          </ac:spMkLst>
        </pc:spChg>
      </pc:sldChg>
      <pc:sldChg chg="modSp add mod">
        <pc:chgData name="Helen Hecht" userId="5ff6dfe4-d92f-45a1-a5aa-593c044744ed" providerId="ADAL" clId="{793F9C34-F703-4A88-8418-24D2F8278812}" dt="2023-11-10T16:33:57.981" v="6364" actId="14100"/>
        <pc:sldMkLst>
          <pc:docMk/>
          <pc:sldMk cId="4083691359" sldId="447"/>
        </pc:sldMkLst>
        <pc:spChg chg="mod">
          <ac:chgData name="Helen Hecht" userId="5ff6dfe4-d92f-45a1-a5aa-593c044744ed" providerId="ADAL" clId="{793F9C34-F703-4A88-8418-24D2F8278812}" dt="2023-11-10T16:33:57.981" v="6364" actId="14100"/>
          <ac:spMkLst>
            <pc:docMk/>
            <pc:sldMk cId="4083691359" sldId="447"/>
            <ac:spMk id="2" creationId="{BCE40598-6F81-69A2-CDC8-3027010839F7}"/>
          </ac:spMkLst>
        </pc:spChg>
        <pc:spChg chg="mod">
          <ac:chgData name="Helen Hecht" userId="5ff6dfe4-d92f-45a1-a5aa-593c044744ed" providerId="ADAL" clId="{793F9C34-F703-4A88-8418-24D2F8278812}" dt="2023-11-10T14:16:44.272" v="3654" actId="20577"/>
          <ac:spMkLst>
            <pc:docMk/>
            <pc:sldMk cId="4083691359" sldId="447"/>
            <ac:spMk id="3" creationId="{990E7458-845A-6797-AFAA-72E17EDA7361}"/>
          </ac:spMkLst>
        </pc:spChg>
      </pc:sldChg>
      <pc:sldChg chg="modSp add mod ord">
        <pc:chgData name="Helen Hecht" userId="5ff6dfe4-d92f-45a1-a5aa-593c044744ed" providerId="ADAL" clId="{793F9C34-F703-4A88-8418-24D2F8278812}" dt="2023-11-10T15:45:06.534" v="5138" actId="404"/>
        <pc:sldMkLst>
          <pc:docMk/>
          <pc:sldMk cId="3768855623" sldId="448"/>
        </pc:sldMkLst>
        <pc:spChg chg="mod">
          <ac:chgData name="Helen Hecht" userId="5ff6dfe4-d92f-45a1-a5aa-593c044744ed" providerId="ADAL" clId="{793F9C34-F703-4A88-8418-24D2F8278812}" dt="2023-11-10T15:45:06.534" v="5138" actId="404"/>
          <ac:spMkLst>
            <pc:docMk/>
            <pc:sldMk cId="3768855623" sldId="448"/>
            <ac:spMk id="3" creationId="{FCA55F0C-59EF-462E-23FF-4096488CE561}"/>
          </ac:spMkLst>
        </pc:spChg>
      </pc:sldChg>
      <pc:sldChg chg="addSp delSp modSp new mod modClrScheme chgLayout">
        <pc:chgData name="Helen Hecht" userId="5ff6dfe4-d92f-45a1-a5aa-593c044744ed" providerId="ADAL" clId="{793F9C34-F703-4A88-8418-24D2F8278812}" dt="2023-11-10T16:34:38.184" v="6368" actId="1076"/>
        <pc:sldMkLst>
          <pc:docMk/>
          <pc:sldMk cId="3143371092" sldId="449"/>
        </pc:sldMkLst>
        <pc:spChg chg="del mod ord">
          <ac:chgData name="Helen Hecht" userId="5ff6dfe4-d92f-45a1-a5aa-593c044744ed" providerId="ADAL" clId="{793F9C34-F703-4A88-8418-24D2F8278812}" dt="2023-11-09T06:21:59.958" v="1304" actId="700"/>
          <ac:spMkLst>
            <pc:docMk/>
            <pc:sldMk cId="3143371092" sldId="449"/>
            <ac:spMk id="2" creationId="{C94B7A57-D224-A05F-017E-BD1C3B96EE95}"/>
          </ac:spMkLst>
        </pc:spChg>
        <pc:spChg chg="del mod ord">
          <ac:chgData name="Helen Hecht" userId="5ff6dfe4-d92f-45a1-a5aa-593c044744ed" providerId="ADAL" clId="{793F9C34-F703-4A88-8418-24D2F8278812}" dt="2023-11-09T06:21:59.958" v="1304" actId="700"/>
          <ac:spMkLst>
            <pc:docMk/>
            <pc:sldMk cId="3143371092" sldId="449"/>
            <ac:spMk id="3" creationId="{F307E4CC-7B99-04A8-9CCB-CD6230702DE2}"/>
          </ac:spMkLst>
        </pc:spChg>
        <pc:spChg chg="mod ord">
          <ac:chgData name="Helen Hecht" userId="5ff6dfe4-d92f-45a1-a5aa-593c044744ed" providerId="ADAL" clId="{793F9C34-F703-4A88-8418-24D2F8278812}" dt="2023-11-09T06:21:59.958" v="1304" actId="700"/>
          <ac:spMkLst>
            <pc:docMk/>
            <pc:sldMk cId="3143371092" sldId="449"/>
            <ac:spMk id="4" creationId="{5FC26FC1-7416-D6B2-4E05-C8B1BB99201C}"/>
          </ac:spMkLst>
        </pc:spChg>
        <pc:spChg chg="add del mod ord">
          <ac:chgData name="Helen Hecht" userId="5ff6dfe4-d92f-45a1-a5aa-593c044744ed" providerId="ADAL" clId="{793F9C34-F703-4A88-8418-24D2F8278812}" dt="2023-11-10T16:34:24.381" v="6365" actId="478"/>
          <ac:spMkLst>
            <pc:docMk/>
            <pc:sldMk cId="3143371092" sldId="449"/>
            <ac:spMk id="5" creationId="{4766569C-DCF3-049C-DFB1-DC5C8814FCC7}"/>
          </ac:spMkLst>
        </pc:spChg>
        <pc:spChg chg="add del mod ord">
          <ac:chgData name="Helen Hecht" userId="5ff6dfe4-d92f-45a1-a5aa-593c044744ed" providerId="ADAL" clId="{793F9C34-F703-4A88-8418-24D2F8278812}" dt="2023-11-09T06:22:06.345" v="1305" actId="478"/>
          <ac:spMkLst>
            <pc:docMk/>
            <pc:sldMk cId="3143371092" sldId="449"/>
            <ac:spMk id="6" creationId="{BE57F3C8-00B2-A6EE-0938-9C36D51A347D}"/>
          </ac:spMkLst>
        </pc:spChg>
        <pc:spChg chg="add del mod">
          <ac:chgData name="Helen Hecht" userId="5ff6dfe4-d92f-45a1-a5aa-593c044744ed" providerId="ADAL" clId="{793F9C34-F703-4A88-8418-24D2F8278812}" dt="2023-11-10T16:34:28.570" v="6366" actId="478"/>
          <ac:spMkLst>
            <pc:docMk/>
            <pc:sldMk cId="3143371092" sldId="449"/>
            <ac:spMk id="10" creationId="{34C8A36F-32B5-10D4-0122-2C9BE7238788}"/>
          </ac:spMkLst>
        </pc:spChg>
        <pc:picChg chg="add mod modCrop">
          <ac:chgData name="Helen Hecht" userId="5ff6dfe4-d92f-45a1-a5aa-593c044744ed" providerId="ADAL" clId="{793F9C34-F703-4A88-8418-24D2F8278812}" dt="2023-11-10T16:34:38.184" v="6368" actId="1076"/>
          <ac:picMkLst>
            <pc:docMk/>
            <pc:sldMk cId="3143371092" sldId="449"/>
            <ac:picMk id="8" creationId="{F0EC8A84-884C-1E9E-38AC-324B5E662ABC}"/>
          </ac:picMkLst>
        </pc:picChg>
      </pc:sldChg>
      <pc:sldChg chg="modSp new del mod">
        <pc:chgData name="Helen Hecht" userId="5ff6dfe4-d92f-45a1-a5aa-593c044744ed" providerId="ADAL" clId="{793F9C34-F703-4A88-8418-24D2F8278812}" dt="2023-11-09T06:24:18.811" v="1380" actId="2696"/>
        <pc:sldMkLst>
          <pc:docMk/>
          <pc:sldMk cId="1042130283" sldId="450"/>
        </pc:sldMkLst>
        <pc:spChg chg="mod">
          <ac:chgData name="Helen Hecht" userId="5ff6dfe4-d92f-45a1-a5aa-593c044744ed" providerId="ADAL" clId="{793F9C34-F703-4A88-8418-24D2F8278812}" dt="2023-11-09T06:23:59.118" v="1378" actId="20577"/>
          <ac:spMkLst>
            <pc:docMk/>
            <pc:sldMk cId="1042130283" sldId="450"/>
            <ac:spMk id="2" creationId="{3CB92FF7-CB2C-4F64-738F-6A431A0ED51C}"/>
          </ac:spMkLst>
        </pc:spChg>
      </pc:sldChg>
      <pc:sldChg chg="modSp add mod">
        <pc:chgData name="Helen Hecht" userId="5ff6dfe4-d92f-45a1-a5aa-593c044744ed" providerId="ADAL" clId="{793F9C34-F703-4A88-8418-24D2F8278812}" dt="2023-11-10T16:34:49.820" v="6369" actId="14100"/>
        <pc:sldMkLst>
          <pc:docMk/>
          <pc:sldMk cId="2718642059" sldId="451"/>
        </pc:sldMkLst>
        <pc:spChg chg="mod">
          <ac:chgData name="Helen Hecht" userId="5ff6dfe4-d92f-45a1-a5aa-593c044744ed" providerId="ADAL" clId="{793F9C34-F703-4A88-8418-24D2F8278812}" dt="2023-11-10T16:34:49.820" v="6369" actId="14100"/>
          <ac:spMkLst>
            <pc:docMk/>
            <pc:sldMk cId="2718642059" sldId="451"/>
            <ac:spMk id="2" creationId="{3CB92FF7-CB2C-4F64-738F-6A431A0ED51C}"/>
          </ac:spMkLst>
        </pc:spChg>
        <pc:spChg chg="mod">
          <ac:chgData name="Helen Hecht" userId="5ff6dfe4-d92f-45a1-a5aa-593c044744ed" providerId="ADAL" clId="{793F9C34-F703-4A88-8418-24D2F8278812}" dt="2023-11-10T16:08:41.300" v="5554" actId="6549"/>
          <ac:spMkLst>
            <pc:docMk/>
            <pc:sldMk cId="2718642059" sldId="451"/>
            <ac:spMk id="3" creationId="{1CAED934-AF83-586F-05EC-7F024DDA313D}"/>
          </ac:spMkLst>
        </pc:spChg>
      </pc:sldChg>
      <pc:sldChg chg="modSp add mod">
        <pc:chgData name="Helen Hecht" userId="5ff6dfe4-d92f-45a1-a5aa-593c044744ed" providerId="ADAL" clId="{793F9C34-F703-4A88-8418-24D2F8278812}" dt="2023-11-10T16:36:29.445" v="6407" actId="20577"/>
        <pc:sldMkLst>
          <pc:docMk/>
          <pc:sldMk cId="1391787829" sldId="452"/>
        </pc:sldMkLst>
        <pc:spChg chg="mod">
          <ac:chgData name="Helen Hecht" userId="5ff6dfe4-d92f-45a1-a5aa-593c044744ed" providerId="ADAL" clId="{793F9C34-F703-4A88-8418-24D2F8278812}" dt="2023-11-10T16:05:55.202" v="5540" actId="20577"/>
          <ac:spMkLst>
            <pc:docMk/>
            <pc:sldMk cId="1391787829" sldId="452"/>
            <ac:spMk id="2" creationId="{3CB92FF7-CB2C-4F64-738F-6A431A0ED51C}"/>
          </ac:spMkLst>
        </pc:spChg>
        <pc:spChg chg="mod">
          <ac:chgData name="Helen Hecht" userId="5ff6dfe4-d92f-45a1-a5aa-593c044744ed" providerId="ADAL" clId="{793F9C34-F703-4A88-8418-24D2F8278812}" dt="2023-11-10T16:36:29.445" v="6407" actId="20577"/>
          <ac:spMkLst>
            <pc:docMk/>
            <pc:sldMk cId="1391787829" sldId="452"/>
            <ac:spMk id="3" creationId="{1CAED934-AF83-586F-05EC-7F024DDA313D}"/>
          </ac:spMkLst>
        </pc:spChg>
      </pc:sldChg>
      <pc:sldChg chg="modSp add mod ord">
        <pc:chgData name="Helen Hecht" userId="5ff6dfe4-d92f-45a1-a5aa-593c044744ed" providerId="ADAL" clId="{793F9C34-F703-4A88-8418-24D2F8278812}" dt="2023-11-10T15:53:28.025" v="5322"/>
        <pc:sldMkLst>
          <pc:docMk/>
          <pc:sldMk cId="1231102210" sldId="453"/>
        </pc:sldMkLst>
        <pc:spChg chg="mod">
          <ac:chgData name="Helen Hecht" userId="5ff6dfe4-d92f-45a1-a5aa-593c044744ed" providerId="ADAL" clId="{793F9C34-F703-4A88-8418-24D2F8278812}" dt="2023-11-10T15:53:28.025" v="5322"/>
          <ac:spMkLst>
            <pc:docMk/>
            <pc:sldMk cId="1231102210" sldId="453"/>
            <ac:spMk id="2" creationId="{C1914E5C-971C-1359-E29C-2AC6805185A8}"/>
          </ac:spMkLst>
        </pc:spChg>
        <pc:spChg chg="mod">
          <ac:chgData name="Helen Hecht" userId="5ff6dfe4-d92f-45a1-a5aa-593c044744ed" providerId="ADAL" clId="{793F9C34-F703-4A88-8418-24D2F8278812}" dt="2023-11-10T14:02:08.492" v="3050" actId="403"/>
          <ac:spMkLst>
            <pc:docMk/>
            <pc:sldMk cId="1231102210" sldId="453"/>
            <ac:spMk id="3" creationId="{13198B27-90BF-128A-D97A-7860515EE3DB}"/>
          </ac:spMkLst>
        </pc:spChg>
      </pc:sldChg>
      <pc:sldChg chg="add del">
        <pc:chgData name="Helen Hecht" userId="5ff6dfe4-d92f-45a1-a5aa-593c044744ed" providerId="ADAL" clId="{793F9C34-F703-4A88-8418-24D2F8278812}" dt="2023-11-10T13:54:04.590" v="2813" actId="2890"/>
        <pc:sldMkLst>
          <pc:docMk/>
          <pc:sldMk cId="1583283613" sldId="454"/>
        </pc:sldMkLst>
      </pc:sldChg>
      <pc:sldChg chg="modSp add mod ord">
        <pc:chgData name="Helen Hecht" userId="5ff6dfe4-d92f-45a1-a5aa-593c044744ed" providerId="ADAL" clId="{793F9C34-F703-4A88-8418-24D2F8278812}" dt="2023-11-10T16:38:12.758" v="6416"/>
        <pc:sldMkLst>
          <pc:docMk/>
          <pc:sldMk cId="2812226910" sldId="454"/>
        </pc:sldMkLst>
        <pc:spChg chg="mod">
          <ac:chgData name="Helen Hecht" userId="5ff6dfe4-d92f-45a1-a5aa-593c044744ed" providerId="ADAL" clId="{793F9C34-F703-4A88-8418-24D2F8278812}" dt="2023-11-10T16:38:12.758" v="6416"/>
          <ac:spMkLst>
            <pc:docMk/>
            <pc:sldMk cId="2812226910" sldId="454"/>
            <ac:spMk id="2" creationId="{FE324AB1-0256-6304-8491-94620F831A47}"/>
          </ac:spMkLst>
        </pc:spChg>
        <pc:spChg chg="mod">
          <ac:chgData name="Helen Hecht" userId="5ff6dfe4-d92f-45a1-a5aa-593c044744ed" providerId="ADAL" clId="{793F9C34-F703-4A88-8418-24D2F8278812}" dt="2023-11-10T15:51:24.981" v="5250" actId="14100"/>
          <ac:spMkLst>
            <pc:docMk/>
            <pc:sldMk cId="2812226910" sldId="454"/>
            <ac:spMk id="3" creationId="{3FE95400-D30B-0D5E-F3B3-434F71E140D0}"/>
          </ac:spMkLst>
        </pc:spChg>
      </pc:sldChg>
      <pc:sldChg chg="modSp add mod ord">
        <pc:chgData name="Helen Hecht" userId="5ff6dfe4-d92f-45a1-a5aa-593c044744ed" providerId="ADAL" clId="{793F9C34-F703-4A88-8418-24D2F8278812}" dt="2023-11-10T15:55:08.473" v="5339"/>
        <pc:sldMkLst>
          <pc:docMk/>
          <pc:sldMk cId="1713082184" sldId="455"/>
        </pc:sldMkLst>
        <pc:spChg chg="mod">
          <ac:chgData name="Helen Hecht" userId="5ff6dfe4-d92f-45a1-a5aa-593c044744ed" providerId="ADAL" clId="{793F9C34-F703-4A88-8418-24D2F8278812}" dt="2023-11-10T15:52:35.300" v="5316" actId="20577"/>
          <ac:spMkLst>
            <pc:docMk/>
            <pc:sldMk cId="1713082184" sldId="455"/>
            <ac:spMk id="2" creationId="{C1914E5C-971C-1359-E29C-2AC6805185A8}"/>
          </ac:spMkLst>
        </pc:spChg>
        <pc:spChg chg="mod">
          <ac:chgData name="Helen Hecht" userId="5ff6dfe4-d92f-45a1-a5aa-593c044744ed" providerId="ADAL" clId="{793F9C34-F703-4A88-8418-24D2F8278812}" dt="2023-11-10T15:54:39.939" v="5337" actId="20577"/>
          <ac:spMkLst>
            <pc:docMk/>
            <pc:sldMk cId="1713082184" sldId="455"/>
            <ac:spMk id="3" creationId="{13198B27-90BF-128A-D97A-7860515EE3DB}"/>
          </ac:spMkLst>
        </pc:spChg>
      </pc:sldChg>
      <pc:sldChg chg="modSp add mod ord">
        <pc:chgData name="Helen Hecht" userId="5ff6dfe4-d92f-45a1-a5aa-593c044744ed" providerId="ADAL" clId="{793F9C34-F703-4A88-8418-24D2F8278812}" dt="2023-11-10T15:45:35.680" v="5140" actId="404"/>
        <pc:sldMkLst>
          <pc:docMk/>
          <pc:sldMk cId="3549859231" sldId="456"/>
        </pc:sldMkLst>
        <pc:spChg chg="mod">
          <ac:chgData name="Helen Hecht" userId="5ff6dfe4-d92f-45a1-a5aa-593c044744ed" providerId="ADAL" clId="{793F9C34-F703-4A88-8418-24D2F8278812}" dt="2023-11-10T15:45:35.680" v="5140" actId="404"/>
          <ac:spMkLst>
            <pc:docMk/>
            <pc:sldMk cId="3549859231" sldId="456"/>
            <ac:spMk id="3" creationId="{FCA55F0C-59EF-462E-23FF-4096488CE561}"/>
          </ac:spMkLst>
        </pc:spChg>
      </pc:sldChg>
      <pc:sldChg chg="modSp new mod">
        <pc:chgData name="Helen Hecht" userId="5ff6dfe4-d92f-45a1-a5aa-593c044744ed" providerId="ADAL" clId="{793F9C34-F703-4A88-8418-24D2F8278812}" dt="2023-11-10T16:44:38.972" v="6819" actId="14100"/>
        <pc:sldMkLst>
          <pc:docMk/>
          <pc:sldMk cId="1119482549" sldId="457"/>
        </pc:sldMkLst>
        <pc:spChg chg="mod">
          <ac:chgData name="Helen Hecht" userId="5ff6dfe4-d92f-45a1-a5aa-593c044744ed" providerId="ADAL" clId="{793F9C34-F703-4A88-8418-24D2F8278812}" dt="2023-11-10T16:44:36.681" v="6818" actId="14100"/>
          <ac:spMkLst>
            <pc:docMk/>
            <pc:sldMk cId="1119482549" sldId="457"/>
            <ac:spMk id="2" creationId="{2EC2C52C-3F3C-EE14-9E23-DABC17EFF023}"/>
          </ac:spMkLst>
        </pc:spChg>
        <pc:spChg chg="mod">
          <ac:chgData name="Helen Hecht" userId="5ff6dfe4-d92f-45a1-a5aa-593c044744ed" providerId="ADAL" clId="{793F9C34-F703-4A88-8418-24D2F8278812}" dt="2023-11-10T16:44:38.972" v="6819" actId="14100"/>
          <ac:spMkLst>
            <pc:docMk/>
            <pc:sldMk cId="1119482549" sldId="457"/>
            <ac:spMk id="3" creationId="{7A1636C9-C3E1-D208-8B0C-450C781BBA3A}"/>
          </ac:spMkLst>
        </pc:spChg>
      </pc:sldChg>
      <pc:sldChg chg="modSp add mod ord">
        <pc:chgData name="Helen Hecht" userId="5ff6dfe4-d92f-45a1-a5aa-593c044744ed" providerId="ADAL" clId="{793F9C34-F703-4A88-8418-24D2F8278812}" dt="2023-11-10T16:38:59.502" v="6420" actId="404"/>
        <pc:sldMkLst>
          <pc:docMk/>
          <pc:sldMk cId="3168716135" sldId="458"/>
        </pc:sldMkLst>
        <pc:spChg chg="mod">
          <ac:chgData name="Helen Hecht" userId="5ff6dfe4-d92f-45a1-a5aa-593c044744ed" providerId="ADAL" clId="{793F9C34-F703-4A88-8418-24D2F8278812}" dt="2023-11-10T16:38:59.502" v="6420" actId="404"/>
          <ac:spMkLst>
            <pc:docMk/>
            <pc:sldMk cId="3168716135" sldId="458"/>
            <ac:spMk id="3" creationId="{FCA55F0C-59EF-462E-23FF-4096488CE561}"/>
          </ac:spMkLst>
        </pc:spChg>
      </pc:sldChg>
      <pc:sldChg chg="modSp new del mod">
        <pc:chgData name="Helen Hecht" userId="5ff6dfe4-d92f-45a1-a5aa-593c044744ed" providerId="ADAL" clId="{793F9C34-F703-4A88-8418-24D2F8278812}" dt="2023-11-10T14:55:21.045" v="3804" actId="2696"/>
        <pc:sldMkLst>
          <pc:docMk/>
          <pc:sldMk cId="3170115183" sldId="459"/>
        </pc:sldMkLst>
        <pc:spChg chg="mod">
          <ac:chgData name="Helen Hecht" userId="5ff6dfe4-d92f-45a1-a5aa-593c044744ed" providerId="ADAL" clId="{793F9C34-F703-4A88-8418-24D2F8278812}" dt="2023-11-10T14:55:03.586" v="3771" actId="20577"/>
          <ac:spMkLst>
            <pc:docMk/>
            <pc:sldMk cId="3170115183" sldId="459"/>
            <ac:spMk id="2" creationId="{365EA19D-A064-C988-1866-9DEA64DE9B58}"/>
          </ac:spMkLst>
        </pc:spChg>
        <pc:spChg chg="mod">
          <ac:chgData name="Helen Hecht" userId="5ff6dfe4-d92f-45a1-a5aa-593c044744ed" providerId="ADAL" clId="{793F9C34-F703-4A88-8418-24D2F8278812}" dt="2023-11-10T14:55:17.382" v="3803" actId="20577"/>
          <ac:spMkLst>
            <pc:docMk/>
            <pc:sldMk cId="3170115183" sldId="459"/>
            <ac:spMk id="3" creationId="{1586D27D-54B8-29B1-95AD-09975C2C277D}"/>
          </ac:spMkLst>
        </pc:spChg>
      </pc:sldChg>
      <pc:sldChg chg="modSp add mod">
        <pc:chgData name="Helen Hecht" userId="5ff6dfe4-d92f-45a1-a5aa-593c044744ed" providerId="ADAL" clId="{793F9C34-F703-4A88-8418-24D2F8278812}" dt="2023-11-10T15:51:48.408" v="5253" actId="20577"/>
        <pc:sldMkLst>
          <pc:docMk/>
          <pc:sldMk cId="4172086758" sldId="459"/>
        </pc:sldMkLst>
        <pc:spChg chg="mod">
          <ac:chgData name="Helen Hecht" userId="5ff6dfe4-d92f-45a1-a5aa-593c044744ed" providerId="ADAL" clId="{793F9C34-F703-4A88-8418-24D2F8278812}" dt="2023-11-10T15:51:48.408" v="5253" actId="20577"/>
          <ac:spMkLst>
            <pc:docMk/>
            <pc:sldMk cId="4172086758" sldId="459"/>
            <ac:spMk id="3" creationId="{FCA55F0C-59EF-462E-23FF-4096488CE561}"/>
          </ac:spMkLst>
        </pc:spChg>
      </pc:sldChg>
      <pc:sldChg chg="modSp add mod ord">
        <pc:chgData name="Helen Hecht" userId="5ff6dfe4-d92f-45a1-a5aa-593c044744ed" providerId="ADAL" clId="{793F9C34-F703-4A88-8418-24D2F8278812}" dt="2023-11-10T15:36:52.107" v="5052" actId="20577"/>
        <pc:sldMkLst>
          <pc:docMk/>
          <pc:sldMk cId="2527923368" sldId="460"/>
        </pc:sldMkLst>
        <pc:spChg chg="mod">
          <ac:chgData name="Helen Hecht" userId="5ff6dfe4-d92f-45a1-a5aa-593c044744ed" providerId="ADAL" clId="{793F9C34-F703-4A88-8418-24D2F8278812}" dt="2023-11-10T15:17:30.371" v="4925" actId="27636"/>
          <ac:spMkLst>
            <pc:docMk/>
            <pc:sldMk cId="2527923368" sldId="460"/>
            <ac:spMk id="2" creationId="{69B1CF3C-95D8-E72D-4129-AA07D64D0BC3}"/>
          </ac:spMkLst>
        </pc:spChg>
        <pc:spChg chg="mod">
          <ac:chgData name="Helen Hecht" userId="5ff6dfe4-d92f-45a1-a5aa-593c044744ed" providerId="ADAL" clId="{793F9C34-F703-4A88-8418-24D2F8278812}" dt="2023-11-10T15:36:52.107" v="5052" actId="20577"/>
          <ac:spMkLst>
            <pc:docMk/>
            <pc:sldMk cId="2527923368" sldId="460"/>
            <ac:spMk id="3" creationId="{C6AC6930-A90F-F33D-E5E5-2C958031BAFD}"/>
          </ac:spMkLst>
        </pc:spChg>
      </pc:sldChg>
      <pc:sldChg chg="modSp add mod">
        <pc:chgData name="Helen Hecht" userId="5ff6dfe4-d92f-45a1-a5aa-593c044744ed" providerId="ADAL" clId="{793F9C34-F703-4A88-8418-24D2F8278812}" dt="2023-11-10T16:36:56.392" v="6410" actId="14100"/>
        <pc:sldMkLst>
          <pc:docMk/>
          <pc:sldMk cId="3482966943" sldId="461"/>
        </pc:sldMkLst>
        <pc:spChg chg="mod">
          <ac:chgData name="Helen Hecht" userId="5ff6dfe4-d92f-45a1-a5aa-593c044744ed" providerId="ADAL" clId="{793F9C34-F703-4A88-8418-24D2F8278812}" dt="2023-11-10T16:36:56.392" v="6410" actId="14100"/>
          <ac:spMkLst>
            <pc:docMk/>
            <pc:sldMk cId="3482966943" sldId="461"/>
            <ac:spMk id="3" creationId="{1CAED934-AF83-586F-05EC-7F024DDA313D}"/>
          </ac:spMkLst>
        </pc:spChg>
      </pc:sldChg>
      <pc:sldChg chg="modSp add mod">
        <pc:chgData name="Helen Hecht" userId="5ff6dfe4-d92f-45a1-a5aa-593c044744ed" providerId="ADAL" clId="{793F9C34-F703-4A88-8418-24D2F8278812}" dt="2023-11-10T16:37:24.919" v="6415" actId="14100"/>
        <pc:sldMkLst>
          <pc:docMk/>
          <pc:sldMk cId="3778592943" sldId="462"/>
        </pc:sldMkLst>
        <pc:spChg chg="mod">
          <ac:chgData name="Helen Hecht" userId="5ff6dfe4-d92f-45a1-a5aa-593c044744ed" providerId="ADAL" clId="{793F9C34-F703-4A88-8418-24D2F8278812}" dt="2023-11-10T16:37:24.919" v="6415" actId="14100"/>
          <ac:spMkLst>
            <pc:docMk/>
            <pc:sldMk cId="3778592943" sldId="462"/>
            <ac:spMk id="3" creationId="{1CAED934-AF83-586F-05EC-7F024DDA313D}"/>
          </ac:spMkLst>
        </pc:spChg>
      </pc:sldChg>
      <pc:sldChg chg="new del">
        <pc:chgData name="Helen Hecht" userId="5ff6dfe4-d92f-45a1-a5aa-593c044744ed" providerId="ADAL" clId="{793F9C34-F703-4A88-8418-24D2F8278812}" dt="2023-11-10T16:14:09.238" v="5576" actId="2696"/>
        <pc:sldMkLst>
          <pc:docMk/>
          <pc:sldMk cId="1686549305" sldId="463"/>
        </pc:sldMkLst>
      </pc:sldChg>
      <pc:sldChg chg="add del">
        <pc:chgData name="Helen Hecht" userId="5ff6dfe4-d92f-45a1-a5aa-593c044744ed" providerId="ADAL" clId="{793F9C34-F703-4A88-8418-24D2F8278812}" dt="2023-11-10T16:14:17.621" v="5578" actId="2890"/>
        <pc:sldMkLst>
          <pc:docMk/>
          <pc:sldMk cId="2647513737" sldId="463"/>
        </pc:sldMkLst>
      </pc:sldChg>
      <pc:sldChg chg="modSp add mod">
        <pc:chgData name="Helen Hecht" userId="5ff6dfe4-d92f-45a1-a5aa-593c044744ed" providerId="ADAL" clId="{793F9C34-F703-4A88-8418-24D2F8278812}" dt="2023-11-10T16:35:55.386" v="6375" actId="13926"/>
        <pc:sldMkLst>
          <pc:docMk/>
          <pc:sldMk cId="3592411646" sldId="463"/>
        </pc:sldMkLst>
        <pc:spChg chg="mod">
          <ac:chgData name="Helen Hecht" userId="5ff6dfe4-d92f-45a1-a5aa-593c044744ed" providerId="ADAL" clId="{793F9C34-F703-4A88-8418-24D2F8278812}" dt="2023-11-10T16:34:58.920" v="6370" actId="313"/>
          <ac:spMkLst>
            <pc:docMk/>
            <pc:sldMk cId="3592411646" sldId="463"/>
            <ac:spMk id="2" creationId="{3CB92FF7-CB2C-4F64-738F-6A431A0ED51C}"/>
          </ac:spMkLst>
        </pc:spChg>
        <pc:spChg chg="mod">
          <ac:chgData name="Helen Hecht" userId="5ff6dfe4-d92f-45a1-a5aa-593c044744ed" providerId="ADAL" clId="{793F9C34-F703-4A88-8418-24D2F8278812}" dt="2023-11-10T16:35:55.386" v="6375" actId="13926"/>
          <ac:spMkLst>
            <pc:docMk/>
            <pc:sldMk cId="3592411646" sldId="463"/>
            <ac:spMk id="3" creationId="{1CAED934-AF83-586F-05EC-7F024DDA313D}"/>
          </ac:spMkLst>
        </pc:spChg>
      </pc:sldChg>
      <pc:sldChg chg="modSp new mod ord">
        <pc:chgData name="Helen Hecht" userId="5ff6dfe4-d92f-45a1-a5aa-593c044744ed" providerId="ADAL" clId="{793F9C34-F703-4A88-8418-24D2F8278812}" dt="2023-11-10T16:43:40.906" v="6817" actId="20577"/>
        <pc:sldMkLst>
          <pc:docMk/>
          <pc:sldMk cId="2320915949" sldId="464"/>
        </pc:sldMkLst>
        <pc:spChg chg="mod">
          <ac:chgData name="Helen Hecht" userId="5ff6dfe4-d92f-45a1-a5aa-593c044744ed" providerId="ADAL" clId="{793F9C34-F703-4A88-8418-24D2F8278812}" dt="2023-11-10T16:33:33.307" v="6361" actId="14100"/>
          <ac:spMkLst>
            <pc:docMk/>
            <pc:sldMk cId="2320915949" sldId="464"/>
            <ac:spMk id="2" creationId="{FAF13F86-0039-6253-9970-012F501F54D4}"/>
          </ac:spMkLst>
        </pc:spChg>
        <pc:spChg chg="mod">
          <ac:chgData name="Helen Hecht" userId="5ff6dfe4-d92f-45a1-a5aa-593c044744ed" providerId="ADAL" clId="{793F9C34-F703-4A88-8418-24D2F8278812}" dt="2023-11-10T16:43:40.906" v="6817" actId="20577"/>
          <ac:spMkLst>
            <pc:docMk/>
            <pc:sldMk cId="2320915949" sldId="464"/>
            <ac:spMk id="3" creationId="{1D61FD64-6A81-3E34-1478-BF05CD9FA977}"/>
          </ac:spMkLst>
        </pc:spChg>
      </pc:sldChg>
      <pc:sldChg chg="addSp delSp modSp new mod modClrScheme chgLayout">
        <pc:chgData name="Helen Hecht" userId="5ff6dfe4-d92f-45a1-a5aa-593c044744ed" providerId="ADAL" clId="{793F9C34-F703-4A88-8418-24D2F8278812}" dt="2023-11-10T16:41:09.021" v="6654" actId="20577"/>
        <pc:sldMkLst>
          <pc:docMk/>
          <pc:sldMk cId="3882739258" sldId="465"/>
        </pc:sldMkLst>
        <pc:spChg chg="del mod ord">
          <ac:chgData name="Helen Hecht" userId="5ff6dfe4-d92f-45a1-a5aa-593c044744ed" providerId="ADAL" clId="{793F9C34-F703-4A88-8418-24D2F8278812}" dt="2023-11-10T16:41:04.331" v="6644" actId="700"/>
          <ac:spMkLst>
            <pc:docMk/>
            <pc:sldMk cId="3882739258" sldId="465"/>
            <ac:spMk id="2" creationId="{3334FF8C-603F-E2C4-447B-3FD1331EFEC1}"/>
          </ac:spMkLst>
        </pc:spChg>
        <pc:spChg chg="del">
          <ac:chgData name="Helen Hecht" userId="5ff6dfe4-d92f-45a1-a5aa-593c044744ed" providerId="ADAL" clId="{793F9C34-F703-4A88-8418-24D2F8278812}" dt="2023-11-10T16:41:04.331" v="6644" actId="700"/>
          <ac:spMkLst>
            <pc:docMk/>
            <pc:sldMk cId="3882739258" sldId="465"/>
            <ac:spMk id="3" creationId="{643B4A8B-C180-392E-62C6-602CDD966923}"/>
          </ac:spMkLst>
        </pc:spChg>
        <pc:spChg chg="mod ord">
          <ac:chgData name="Helen Hecht" userId="5ff6dfe4-d92f-45a1-a5aa-593c044744ed" providerId="ADAL" clId="{793F9C34-F703-4A88-8418-24D2F8278812}" dt="2023-11-10T16:41:04.331" v="6644" actId="700"/>
          <ac:spMkLst>
            <pc:docMk/>
            <pc:sldMk cId="3882739258" sldId="465"/>
            <ac:spMk id="4" creationId="{E14B9035-0068-8852-8F4B-D9B125891C7C}"/>
          </ac:spMkLst>
        </pc:spChg>
        <pc:spChg chg="add mod ord">
          <ac:chgData name="Helen Hecht" userId="5ff6dfe4-d92f-45a1-a5aa-593c044744ed" providerId="ADAL" clId="{793F9C34-F703-4A88-8418-24D2F8278812}" dt="2023-11-10T16:41:09.021" v="6654" actId="20577"/>
          <ac:spMkLst>
            <pc:docMk/>
            <pc:sldMk cId="3882739258" sldId="465"/>
            <ac:spMk id="5" creationId="{949FD5FB-F7B8-5A64-2361-253DB7EF9B6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FEDEFD-04FB-479A-B7E4-0EA2030182C8}" type="datetimeFigureOut">
              <a:rPr lang="en-US" smtClean="0"/>
              <a:t>11/8/2023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6BD467-E9CE-4D8D-81FC-385D91C88009}" type="slidenum">
              <a:rPr lang="en-US" smtClean="0"/>
              <a:t>‹#›</a:t>
            </a:fld>
            <a:endParaRPr lang="en-US"/>
          </a:p>
        </p:txBody>
      </p:sp>
    </p:spTree>
    <p:extLst>
      <p:ext uri="{BB962C8B-B14F-4D97-AF65-F5344CB8AC3E}">
        <p14:creationId xmlns:p14="http://schemas.microsoft.com/office/powerpoint/2010/main" val="952291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8750" y="34925"/>
            <a:ext cx="5297488" cy="2979738"/>
          </a:xfrm>
        </p:spPr>
      </p:sp>
      <p:sp>
        <p:nvSpPr>
          <p:cNvPr id="3" name="Notes Placeholder 2"/>
          <p:cNvSpPr>
            <a:spLocks noGrp="1"/>
          </p:cNvSpPr>
          <p:nvPr>
            <p:ph type="body" idx="1"/>
          </p:nvPr>
        </p:nvSpPr>
        <p:spPr/>
        <p:txBody>
          <a:bodyPr/>
          <a:lstStyle/>
          <a:p>
            <a:pPr marL="0" indent="0">
              <a:buNone/>
            </a:pPr>
            <a:r>
              <a:rPr lang="en-US" dirty="0"/>
              <a:t>LAURIE</a:t>
            </a:r>
          </a:p>
          <a:p>
            <a:pPr marL="285750" indent="-285750">
              <a:buFont typeface="Arial" panose="020B0604020202020204" pitchFamily="34" charset="0"/>
              <a:buChar char="•"/>
            </a:pPr>
            <a:r>
              <a:rPr lang="en-US" dirty="0"/>
              <a:t>For the last two years, the partnership work group has been holding monthly meetings which are now held on the third Wednesday of each month.  </a:t>
            </a:r>
          </a:p>
          <a:p>
            <a:pPr marL="285750" indent="-285750">
              <a:buFont typeface="Arial" panose="020B0604020202020204" pitchFamily="34" charset="0"/>
              <a:buChar char="•"/>
            </a:pPr>
            <a:r>
              <a:rPr lang="en-US" dirty="0"/>
              <a:t>The meeting we would be having tomorrow is cancelled and we will discuss the plan for upcoming meetings shortly.</a:t>
            </a:r>
          </a:p>
          <a:p>
            <a:pPr marL="285750" indent="-2857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94C42-5034-4A46-9B78-EE3919A245F5}"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a:t>
            </a:fld>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3196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6215E3FE-2A52-4BFD-866F-7468E077B710}" type="datetime1">
              <a:rPr lang="en-US" smtClean="0"/>
              <a:t>11/8/2023</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930012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FECF3C1-CD21-49DD-B007-0E3BB43F67F8}" type="datetime1">
              <a:rPr lang="en-US" smtClean="0"/>
              <a:t>11/8/2023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377519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51A75AEC-37D3-4D1C-B3F1-20813135198E}" type="datetime1">
              <a:rPr lang="en-US" smtClean="0"/>
              <a:t>11/8/2023</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91945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F56EA5F0-CC34-482B-B7D7-9B41821823C8}" type="datetime1">
              <a:rPr lang="en-US" smtClean="0"/>
              <a:t>11/8/2023</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03683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F35DAB7C-C874-4098-B6FA-7A7D41D46054}" type="datetime1">
              <a:rPr lang="en-US" smtClean="0"/>
              <a:t>11/8/2023</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93001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5CED2E2-1542-4766-B14D-910888DE2F40}" type="datetime1">
              <a:rPr lang="en-US" smtClean="0"/>
              <a:t>11/8/2023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52213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2139CAA-DE3D-430A-BBEB-611F0ABD547B}" type="datetime1">
              <a:rPr lang="en-US" smtClean="0"/>
              <a:t>11/8/2023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60094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613BBB6-D452-44CA-BE48-69C7636B069C}" type="datetime1">
              <a:rPr lang="en-US" smtClean="0"/>
              <a:t>11/8/2023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36619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9A268C-8FB5-4886-8264-FC595AF8391B}" type="datetime1">
              <a:rPr lang="en-US" smtClean="0"/>
              <a:t>11/8/2023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05847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C277F93F-B245-4FE5-8EF7-CE30EA2F06A3}" type="datetime1">
              <a:rPr lang="en-US" smtClean="0"/>
              <a:t>11/8/2023</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7347791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1505B9-AE01-4BC3-856D-BB132BF34314}" type="datetime1">
              <a:rPr lang="en-US" smtClean="0"/>
              <a:t>11/8/2023</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11109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064E5414-ECEC-412A-94F2-109BABC55DD1}" type="datetime1">
              <a:rPr lang="en-US" smtClean="0"/>
              <a:t>11/8/2023</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5895964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gao.gov/products/gao-23-106020"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www.nj.gov/treasury/taxation/pdf/pubs/tb/tb108.pdf"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www.mtc.gov/uniformity/adopted-uniformity-recommendations/"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hyperlink" Target="https://www.oecd.org/tax/beps/multilateral-convention-to-implement-amount-a-of-pillar-one.pd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A52FF1B8-145F-47AA-9F6F-7DA3201AA6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2" name="Title 1">
            <a:extLst>
              <a:ext uri="{FF2B5EF4-FFF2-40B4-BE49-F238E27FC236}">
                <a16:creationId xmlns:a16="http://schemas.microsoft.com/office/drawing/2014/main" id="{1C21E816-31F5-48BB-BD02-D15F2F18B48A}"/>
              </a:ext>
            </a:extLst>
          </p:cNvPr>
          <p:cNvSpPr>
            <a:spLocks noGrp="1"/>
          </p:cNvSpPr>
          <p:nvPr>
            <p:ph type="ctrTitle"/>
          </p:nvPr>
        </p:nvSpPr>
        <p:spPr>
          <a:xfrm>
            <a:off x="3065929" y="2080644"/>
            <a:ext cx="8915540" cy="1721187"/>
          </a:xfrm>
        </p:spPr>
        <p:txBody>
          <a:bodyPr>
            <a:normAutofit fontScale="90000"/>
          </a:bodyPr>
          <a:lstStyle/>
          <a:p>
            <a:br>
              <a:rPr lang="en-US" sz="4400" dirty="0"/>
            </a:br>
            <a:br>
              <a:rPr lang="en-US" sz="4400" dirty="0"/>
            </a:br>
            <a:br>
              <a:rPr lang="en-US" sz="4400" dirty="0"/>
            </a:br>
            <a:br>
              <a:rPr lang="en-US" sz="4400" dirty="0"/>
            </a:br>
            <a:br>
              <a:rPr lang="en-US" sz="4400" dirty="0"/>
            </a:br>
            <a:br>
              <a:rPr lang="en-US" sz="4400" dirty="0"/>
            </a:br>
            <a:r>
              <a:rPr lang="en-US" sz="4700" cap="none" dirty="0"/>
              <a:t>Developments Affecting Uniformity </a:t>
            </a:r>
            <a:br>
              <a:rPr lang="en-US" sz="4000" cap="none" dirty="0"/>
            </a:br>
            <a:r>
              <a:rPr lang="en-US" sz="2700" cap="none" dirty="0"/>
              <a:t>Report to the MTC Uniformity Committee</a:t>
            </a:r>
            <a:endParaRPr lang="en-US" sz="4400" dirty="0"/>
          </a:p>
        </p:txBody>
      </p:sp>
      <p:sp>
        <p:nvSpPr>
          <p:cNvPr id="3" name="Subtitle 2">
            <a:extLst>
              <a:ext uri="{FF2B5EF4-FFF2-40B4-BE49-F238E27FC236}">
                <a16:creationId xmlns:a16="http://schemas.microsoft.com/office/drawing/2014/main" id="{835D6E6B-3353-491C-A3C6-F278D6CED8B3}"/>
              </a:ext>
            </a:extLst>
          </p:cNvPr>
          <p:cNvSpPr>
            <a:spLocks noGrp="1"/>
          </p:cNvSpPr>
          <p:nvPr>
            <p:ph type="subTitle" idx="1"/>
          </p:nvPr>
        </p:nvSpPr>
        <p:spPr>
          <a:xfrm>
            <a:off x="3065929" y="3909268"/>
            <a:ext cx="7071805" cy="637565"/>
          </a:xfrm>
        </p:spPr>
        <p:txBody>
          <a:bodyPr>
            <a:noAutofit/>
          </a:bodyPr>
          <a:lstStyle/>
          <a:p>
            <a:pPr>
              <a:spcBef>
                <a:spcPts val="0"/>
              </a:spcBef>
              <a:spcAft>
                <a:spcPts val="0"/>
              </a:spcAft>
            </a:pPr>
            <a:r>
              <a:rPr lang="en-US" sz="2000" dirty="0"/>
              <a:t>November 14, 2023</a:t>
            </a:r>
          </a:p>
          <a:p>
            <a:pPr>
              <a:spcBef>
                <a:spcPts val="0"/>
              </a:spcBef>
              <a:spcAft>
                <a:spcPts val="0"/>
              </a:spcAft>
            </a:pPr>
            <a:r>
              <a:rPr lang="en-US" sz="2000" dirty="0"/>
              <a:t>Helen Hecht, MTC Uniformity Counsel</a:t>
            </a:r>
          </a:p>
        </p:txBody>
      </p:sp>
      <p:sp>
        <p:nvSpPr>
          <p:cNvPr id="31" name="Rectangle 30">
            <a:extLst>
              <a:ext uri="{FF2B5EF4-FFF2-40B4-BE49-F238E27FC236}">
                <a16:creationId xmlns:a16="http://schemas.microsoft.com/office/drawing/2014/main" id="{6DFE8A8C-8C1F-40A1-8A45-9D05B0DD8E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2020104020203"/>
              <a:ea typeface="+mn-ea"/>
              <a:cs typeface="+mn-cs"/>
            </a:endParaRPr>
          </a:p>
        </p:txBody>
      </p:sp>
      <p:sp>
        <p:nvSpPr>
          <p:cNvPr id="33" name="Rectangle 32">
            <a:extLst>
              <a:ext uri="{FF2B5EF4-FFF2-40B4-BE49-F238E27FC236}">
                <a16:creationId xmlns:a16="http://schemas.microsoft.com/office/drawing/2014/main" id="{EE1EF8C3-8F8A-447D-A5FF-C124268254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2020104020203"/>
              <a:ea typeface="+mn-ea"/>
              <a:cs typeface="+mn-cs"/>
            </a:endParaRPr>
          </a:p>
        </p:txBody>
      </p:sp>
      <p:sp>
        <p:nvSpPr>
          <p:cNvPr id="35" name="Rectangle 34">
            <a:extLst>
              <a:ext uri="{FF2B5EF4-FFF2-40B4-BE49-F238E27FC236}">
                <a16:creationId xmlns:a16="http://schemas.microsoft.com/office/drawing/2014/main" id="{1B511BAF-6DC3-420A-8603-96945C66A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2020104020203"/>
              <a:ea typeface="+mn-ea"/>
              <a:cs typeface="+mn-cs"/>
            </a:endParaRPr>
          </a:p>
        </p:txBody>
      </p:sp>
      <p:pic>
        <p:nvPicPr>
          <p:cNvPr id="4" name="Picture 3">
            <a:extLst>
              <a:ext uri="{FF2B5EF4-FFF2-40B4-BE49-F238E27FC236}">
                <a16:creationId xmlns:a16="http://schemas.microsoft.com/office/drawing/2014/main" id="{49F09600-EAFC-4C54-94E9-659BE7BEF5B3}"/>
              </a:ext>
            </a:extLst>
          </p:cNvPr>
          <p:cNvPicPr>
            <a:picLocks noChangeAspect="1"/>
          </p:cNvPicPr>
          <p:nvPr/>
        </p:nvPicPr>
        <p:blipFill>
          <a:blip r:embed="rId4"/>
          <a:stretch>
            <a:fillRect/>
          </a:stretch>
        </p:blipFill>
        <p:spPr>
          <a:xfrm>
            <a:off x="717177" y="2783279"/>
            <a:ext cx="2229682" cy="1125989"/>
          </a:xfrm>
          <a:prstGeom prst="rect">
            <a:avLst/>
          </a:prstGeom>
        </p:spPr>
      </p:pic>
      <p:sp>
        <p:nvSpPr>
          <p:cNvPr id="5" name="Slide Number Placeholder 4">
            <a:extLst>
              <a:ext uri="{FF2B5EF4-FFF2-40B4-BE49-F238E27FC236}">
                <a16:creationId xmlns:a16="http://schemas.microsoft.com/office/drawing/2014/main" id="{29069105-5D7C-96CF-7BD9-C260AB9E37C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prstClr val="black">
                    <a:lumMod val="75000"/>
                    <a:lumOff val="25000"/>
                  </a:prst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900" b="0" i="0" u="none" strike="noStrike" kern="1200" cap="none" spc="0" normalizeH="0" baseline="0" noProof="0" dirty="0">
              <a:ln>
                <a:noFill/>
              </a:ln>
              <a:solidFill>
                <a:prstClr val="black">
                  <a:lumMod val="75000"/>
                  <a:lumOff val="25000"/>
                </a:prstClr>
              </a:solidFill>
              <a:effectLst/>
              <a:uLnTx/>
              <a:uFillTx/>
              <a:latin typeface="Franklin Gothic Book" panose="020B0502020104020203"/>
              <a:ea typeface="+mn-ea"/>
              <a:cs typeface="+mn-cs"/>
            </a:endParaRPr>
          </a:p>
        </p:txBody>
      </p:sp>
    </p:spTree>
    <p:custDataLst>
      <p:tags r:id="rId1"/>
    </p:custDataLst>
    <p:extLst>
      <p:ext uri="{BB962C8B-B14F-4D97-AF65-F5344CB8AC3E}">
        <p14:creationId xmlns:p14="http://schemas.microsoft.com/office/powerpoint/2010/main" val="2475805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1CF3C-95D8-E72D-4129-AA07D64D0BC3}"/>
              </a:ext>
            </a:extLst>
          </p:cNvPr>
          <p:cNvSpPr>
            <a:spLocks noGrp="1"/>
          </p:cNvSpPr>
          <p:nvPr>
            <p:ph type="title"/>
          </p:nvPr>
        </p:nvSpPr>
        <p:spPr>
          <a:xfrm>
            <a:off x="581192" y="702156"/>
            <a:ext cx="11029616" cy="669444"/>
          </a:xfrm>
        </p:spPr>
        <p:txBody>
          <a:bodyPr/>
          <a:lstStyle/>
          <a:p>
            <a:r>
              <a:rPr lang="en-US" dirty="0"/>
              <a:t>Pillar One Sourcing Principles Include:</a:t>
            </a:r>
          </a:p>
        </p:txBody>
      </p:sp>
      <p:sp>
        <p:nvSpPr>
          <p:cNvPr id="3" name="Content Placeholder 2">
            <a:extLst>
              <a:ext uri="{FF2B5EF4-FFF2-40B4-BE49-F238E27FC236}">
                <a16:creationId xmlns:a16="http://schemas.microsoft.com/office/drawing/2014/main" id="{C6AC6930-A90F-F33D-E5E5-2C958031BAFD}"/>
              </a:ext>
            </a:extLst>
          </p:cNvPr>
          <p:cNvSpPr>
            <a:spLocks noGrp="1"/>
          </p:cNvSpPr>
          <p:nvPr>
            <p:ph idx="1"/>
          </p:nvPr>
        </p:nvSpPr>
        <p:spPr>
          <a:xfrm>
            <a:off x="1990166" y="2088776"/>
            <a:ext cx="8193740" cy="4156160"/>
          </a:xfrm>
        </p:spPr>
        <p:txBody>
          <a:bodyPr anchor="t">
            <a:normAutofit/>
          </a:bodyPr>
          <a:lstStyle/>
          <a:p>
            <a:pPr>
              <a:lnSpc>
                <a:spcPct val="100000"/>
              </a:lnSpc>
              <a:spcBef>
                <a:spcPts val="0"/>
              </a:spcBef>
              <a:spcAft>
                <a:spcPts val="2400"/>
              </a:spcAft>
            </a:pPr>
            <a:r>
              <a:rPr lang="en-US" sz="3200" dirty="0">
                <a:latin typeface="Calibri" panose="020F0502020204030204" pitchFamily="34" charset="0"/>
                <a:ea typeface="Calibri" panose="020F0502020204030204" pitchFamily="34" charset="0"/>
                <a:cs typeface="Times New Roman" panose="02020603050405020304" pitchFamily="18" charset="0"/>
              </a:rPr>
              <a:t>Advertising related –</a:t>
            </a:r>
          </a:p>
          <a:p>
            <a:pPr lvl="1">
              <a:spcBef>
                <a:spcPts val="0"/>
              </a:spcBef>
              <a:spcAft>
                <a:spcPts val="2400"/>
              </a:spcAft>
            </a:pPr>
            <a:r>
              <a:rPr lang="en-US" sz="2500" dirty="0">
                <a:effectLst/>
                <a:latin typeface="Calibri" panose="020F0502020204030204" pitchFamily="34" charset="0"/>
                <a:ea typeface="Calibri" panose="020F0502020204030204" pitchFamily="34" charset="0"/>
                <a:cs typeface="Times New Roman" panose="02020603050405020304" pitchFamily="18" charset="0"/>
              </a:rPr>
              <a:t>Online advertising – to location(s) of viewers. </a:t>
            </a:r>
          </a:p>
          <a:p>
            <a:pPr lvl="1">
              <a:spcBef>
                <a:spcPts val="0"/>
              </a:spcBef>
              <a:spcAft>
                <a:spcPts val="2400"/>
              </a:spcAft>
            </a:pPr>
            <a:r>
              <a:rPr lang="en-US" sz="2500" dirty="0">
                <a:effectLst/>
                <a:latin typeface="Calibri" panose="020F0502020204030204" pitchFamily="34" charset="0"/>
                <a:ea typeface="Calibri" panose="020F0502020204030204" pitchFamily="34" charset="0"/>
                <a:cs typeface="Times New Roman" panose="02020603050405020304" pitchFamily="18" charset="0"/>
              </a:rPr>
              <a:t>Other advertising – to location(s) where ad is displayed.</a:t>
            </a:r>
          </a:p>
          <a:p>
            <a:pPr lvl="1">
              <a:spcBef>
                <a:spcPts val="0"/>
              </a:spcBef>
              <a:spcAft>
                <a:spcPts val="2400"/>
              </a:spcAft>
            </a:pPr>
            <a:r>
              <a:rPr lang="en-US" sz="2500" dirty="0">
                <a:latin typeface="Calibri" panose="020F0502020204030204" pitchFamily="34" charset="0"/>
                <a:ea typeface="Calibri" panose="020F0502020204030204" pitchFamily="34" charset="0"/>
                <a:cs typeface="Times New Roman" panose="02020603050405020304" pitchFamily="18" charset="0"/>
              </a:rPr>
              <a:t>Licensing or sale of user data – to location of those users.</a:t>
            </a:r>
          </a:p>
          <a:p>
            <a:pPr>
              <a:lnSpc>
                <a:spcPct val="100000"/>
              </a:lnSpc>
              <a:spcBef>
                <a:spcPts val="0"/>
              </a:spcBef>
              <a:spcAft>
                <a:spcPts val="1800"/>
              </a:spcAft>
            </a:pPr>
            <a:endParaRPr lang="en-US" sz="23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spcAft>
                <a:spcPts val="200"/>
              </a:spcAft>
              <a:buNone/>
            </a:pPr>
            <a:endParaRPr lang="en-US" sz="23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spcAft>
                <a:spcPts val="20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lvl="1">
              <a:spcBef>
                <a:spcPts val="0"/>
              </a:spcBef>
              <a:spcAft>
                <a:spcPts val="2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151200" indent="0">
              <a:spcBef>
                <a:spcPts val="0"/>
              </a:spcBef>
              <a:buNone/>
            </a:pP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73630541-6184-87C4-2EE8-190A68CBECC0}"/>
              </a:ext>
            </a:extLst>
          </p:cNvPr>
          <p:cNvSpPr>
            <a:spLocks noGrp="1"/>
          </p:cNvSpPr>
          <p:nvPr>
            <p:ph type="sldNum" sz="quarter" idx="12"/>
          </p:nvPr>
        </p:nvSpPr>
        <p:spPr/>
        <p:txBody>
          <a:bodyPr/>
          <a:lstStyle/>
          <a:p>
            <a:fld id="{3A98EE3D-8CD1-4C3F-BD1C-C98C9596463C}" type="slidenum">
              <a:rPr lang="en-US" smtClean="0"/>
              <a:t>10</a:t>
            </a:fld>
            <a:endParaRPr lang="en-US" dirty="0"/>
          </a:p>
        </p:txBody>
      </p:sp>
    </p:spTree>
    <p:extLst>
      <p:ext uri="{BB962C8B-B14F-4D97-AF65-F5344CB8AC3E}">
        <p14:creationId xmlns:p14="http://schemas.microsoft.com/office/powerpoint/2010/main" val="20459418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1CF3C-95D8-E72D-4129-AA07D64D0BC3}"/>
              </a:ext>
            </a:extLst>
          </p:cNvPr>
          <p:cNvSpPr>
            <a:spLocks noGrp="1"/>
          </p:cNvSpPr>
          <p:nvPr>
            <p:ph type="title"/>
          </p:nvPr>
        </p:nvSpPr>
        <p:spPr>
          <a:xfrm>
            <a:off x="581192" y="702156"/>
            <a:ext cx="11029616" cy="669444"/>
          </a:xfrm>
        </p:spPr>
        <p:txBody>
          <a:bodyPr/>
          <a:lstStyle/>
          <a:p>
            <a:r>
              <a:rPr lang="en-US" dirty="0"/>
              <a:t>Pillar One Sourcing Principles Include:</a:t>
            </a:r>
          </a:p>
        </p:txBody>
      </p:sp>
      <p:sp>
        <p:nvSpPr>
          <p:cNvPr id="3" name="Content Placeholder 2">
            <a:extLst>
              <a:ext uri="{FF2B5EF4-FFF2-40B4-BE49-F238E27FC236}">
                <a16:creationId xmlns:a16="http://schemas.microsoft.com/office/drawing/2014/main" id="{C6AC6930-A90F-F33D-E5E5-2C958031BAFD}"/>
              </a:ext>
            </a:extLst>
          </p:cNvPr>
          <p:cNvSpPr>
            <a:spLocks noGrp="1"/>
          </p:cNvSpPr>
          <p:nvPr>
            <p:ph idx="1"/>
          </p:nvPr>
        </p:nvSpPr>
        <p:spPr>
          <a:xfrm>
            <a:off x="1999130" y="2052918"/>
            <a:ext cx="7772400" cy="4192018"/>
          </a:xfrm>
        </p:spPr>
        <p:txBody>
          <a:bodyPr anchor="t">
            <a:normAutofit/>
          </a:bodyPr>
          <a:lstStyle/>
          <a:p>
            <a:pPr>
              <a:lnSpc>
                <a:spcPct val="100000"/>
              </a:lnSpc>
              <a:spcBef>
                <a:spcPts val="0"/>
              </a:spcBef>
              <a:spcAft>
                <a:spcPts val="2400"/>
              </a:spcAft>
            </a:pPr>
            <a:r>
              <a:rPr lang="en-US" sz="3200" dirty="0">
                <a:latin typeface="Calibri" panose="020F0502020204030204" pitchFamily="34" charset="0"/>
                <a:ea typeface="Calibri" panose="020F0502020204030204" pitchFamily="34" charset="0"/>
                <a:cs typeface="Times New Roman" panose="02020603050405020304" pitchFamily="18" charset="0"/>
              </a:rPr>
              <a:t>Transportation services –</a:t>
            </a:r>
          </a:p>
          <a:p>
            <a:pPr lvl="1">
              <a:spcBef>
                <a:spcPts val="0"/>
              </a:spcBef>
              <a:spcAft>
                <a:spcPts val="2400"/>
              </a:spcAft>
            </a:pPr>
            <a:r>
              <a:rPr lang="en-US" sz="2400" dirty="0">
                <a:latin typeface="Calibri" panose="020F0502020204030204" pitchFamily="34" charset="0"/>
                <a:ea typeface="Calibri" panose="020F0502020204030204" pitchFamily="34" charset="0"/>
                <a:cs typeface="Times New Roman" panose="02020603050405020304" pitchFamily="18" charset="0"/>
              </a:rPr>
              <a:t>Passengers </a:t>
            </a:r>
            <a:r>
              <a:rPr lang="en-US" sz="2400" dirty="0">
                <a:effectLst/>
                <a:latin typeface="Calibri" panose="020F0502020204030204" pitchFamily="34" charset="0"/>
                <a:ea typeface="Calibri" panose="020F0502020204030204" pitchFamily="34" charset="0"/>
                <a:cs typeface="Times New Roman" panose="02020603050405020304" pitchFamily="18" charset="0"/>
              </a:rPr>
              <a:t>– to location where passengers disembark (other than intermediate stops).</a:t>
            </a:r>
          </a:p>
          <a:p>
            <a:pPr marL="612900" lvl="2" indent="-342900">
              <a:spcBef>
                <a:spcPts val="0"/>
              </a:spcBef>
              <a:spcAft>
                <a:spcPts val="2400"/>
              </a:spcAft>
            </a:pPr>
            <a:r>
              <a:rPr lang="en-US" sz="2400" dirty="0">
                <a:latin typeface="Calibri" panose="020F0502020204030204" pitchFamily="34" charset="0"/>
                <a:ea typeface="Calibri" panose="020F0502020204030204" pitchFamily="34" charset="0"/>
                <a:cs typeface="Times New Roman" panose="02020603050405020304" pitchFamily="18" charset="0"/>
              </a:rPr>
              <a:t>Goods</a:t>
            </a:r>
            <a:r>
              <a:rPr lang="en-US" sz="2400" dirty="0">
                <a:effectLst/>
                <a:latin typeface="Calibri" panose="020F0502020204030204" pitchFamily="34" charset="0"/>
                <a:ea typeface="Calibri" panose="020F0502020204030204" pitchFamily="34" charset="0"/>
                <a:cs typeface="Times New Roman" panose="02020603050405020304" pitchFamily="18" charset="0"/>
              </a:rPr>
              <a:t> – 50% to where goods are loaded and 50% to where goods are unloaded from taxpayer’s vehicle or vessel (other than intermediate stops).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spcAft>
                <a:spcPts val="200"/>
              </a:spcAft>
              <a:buNone/>
            </a:pPr>
            <a:endParaRPr lang="en-US" sz="23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spcAft>
                <a:spcPts val="20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lvl="1">
              <a:spcBef>
                <a:spcPts val="0"/>
              </a:spcBef>
              <a:spcAft>
                <a:spcPts val="2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151200" indent="0">
              <a:spcBef>
                <a:spcPts val="0"/>
              </a:spcBef>
              <a:buNone/>
            </a:pP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73630541-6184-87C4-2EE8-190A68CBECC0}"/>
              </a:ext>
            </a:extLst>
          </p:cNvPr>
          <p:cNvSpPr>
            <a:spLocks noGrp="1"/>
          </p:cNvSpPr>
          <p:nvPr>
            <p:ph type="sldNum" sz="quarter" idx="12"/>
          </p:nvPr>
        </p:nvSpPr>
        <p:spPr/>
        <p:txBody>
          <a:bodyPr/>
          <a:lstStyle/>
          <a:p>
            <a:fld id="{3A98EE3D-8CD1-4C3F-BD1C-C98C9596463C}" type="slidenum">
              <a:rPr lang="en-US" smtClean="0"/>
              <a:t>11</a:t>
            </a:fld>
            <a:endParaRPr lang="en-US" dirty="0"/>
          </a:p>
        </p:txBody>
      </p:sp>
    </p:spTree>
    <p:extLst>
      <p:ext uri="{BB962C8B-B14F-4D97-AF65-F5344CB8AC3E}">
        <p14:creationId xmlns:p14="http://schemas.microsoft.com/office/powerpoint/2010/main" val="18210063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CA55F0C-59EF-462E-23FF-4096488CE561}"/>
              </a:ext>
            </a:extLst>
          </p:cNvPr>
          <p:cNvSpPr>
            <a:spLocks noGrp="1"/>
          </p:cNvSpPr>
          <p:nvPr>
            <p:ph type="title"/>
          </p:nvPr>
        </p:nvSpPr>
        <p:spPr>
          <a:xfrm>
            <a:off x="446533" y="1027034"/>
            <a:ext cx="11128207" cy="3703320"/>
          </a:xfrm>
        </p:spPr>
        <p:txBody>
          <a:bodyPr vert="horz" lIns="91440" tIns="45720" rIns="91440" bIns="45720" rtlCol="0" anchor="b">
            <a:normAutofit/>
          </a:bodyPr>
          <a:lstStyle/>
          <a:p>
            <a:r>
              <a:rPr lang="en-US" sz="4400" dirty="0">
                <a:solidFill>
                  <a:schemeClr val="tx2"/>
                </a:solidFill>
              </a:rPr>
              <a:t>Digital products</a:t>
            </a:r>
            <a:endParaRPr lang="en-US" sz="4400" b="0" kern="1200" cap="all" dirty="0">
              <a:solidFill>
                <a:schemeClr val="tx2"/>
              </a:solidFill>
              <a:latin typeface="+mj-lt"/>
              <a:ea typeface="+mj-ea"/>
              <a:cs typeface="+mj-cs"/>
            </a:endParaRPr>
          </a:p>
        </p:txBody>
      </p:sp>
      <p:sp>
        <p:nvSpPr>
          <p:cNvPr id="2" name="Slide Number Placeholder 1">
            <a:extLst>
              <a:ext uri="{FF2B5EF4-FFF2-40B4-BE49-F238E27FC236}">
                <a16:creationId xmlns:a16="http://schemas.microsoft.com/office/drawing/2014/main" id="{FB5A0DD7-58E4-5FE9-2DC5-FCE6E098DD2A}"/>
              </a:ext>
            </a:extLst>
          </p:cNvPr>
          <p:cNvSpPr>
            <a:spLocks noGrp="1"/>
          </p:cNvSpPr>
          <p:nvPr>
            <p:ph type="sldNum" sz="quarter" idx="12"/>
          </p:nvPr>
        </p:nvSpPr>
        <p:spPr>
          <a:xfrm>
            <a:off x="10558300" y="6028717"/>
            <a:ext cx="1016440" cy="365125"/>
          </a:xfrm>
        </p:spPr>
        <p:txBody>
          <a:bodyPr vert="horz" lIns="91440" tIns="45720" rIns="91440" bIns="45720" rtlCol="0" anchor="ctr">
            <a:normAutofit/>
          </a:bodyPr>
          <a:lstStyle/>
          <a:p>
            <a:pPr defTabSz="457200">
              <a:spcAft>
                <a:spcPts val="600"/>
              </a:spcAft>
            </a:pPr>
            <a:fld id="{3A98EE3D-8CD1-4C3F-BD1C-C98C9596463C}" type="slidenum">
              <a:rPr lang="en-US">
                <a:solidFill>
                  <a:srgbClr val="FFFFFF"/>
                </a:solidFill>
              </a:rPr>
              <a:pPr defTabSz="457200">
                <a:spcAft>
                  <a:spcPts val="600"/>
                </a:spcAft>
              </a:pPr>
              <a:t>12</a:t>
            </a:fld>
            <a:endParaRPr lang="en-US">
              <a:solidFill>
                <a:srgbClr val="FFFFFF"/>
              </a:solidFill>
            </a:endParaRPr>
          </a:p>
        </p:txBody>
      </p:sp>
    </p:spTree>
    <p:extLst>
      <p:ext uri="{BB962C8B-B14F-4D97-AF65-F5344CB8AC3E}">
        <p14:creationId xmlns:p14="http://schemas.microsoft.com/office/powerpoint/2010/main" val="6260656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0598-6F81-69A2-CDC8-3027010839F7}"/>
              </a:ext>
            </a:extLst>
          </p:cNvPr>
          <p:cNvSpPr>
            <a:spLocks noGrp="1"/>
          </p:cNvSpPr>
          <p:nvPr>
            <p:ph type="title"/>
          </p:nvPr>
        </p:nvSpPr>
        <p:spPr>
          <a:xfrm>
            <a:off x="581192" y="702156"/>
            <a:ext cx="11029616" cy="875632"/>
          </a:xfrm>
        </p:spPr>
        <p:txBody>
          <a:bodyPr/>
          <a:lstStyle/>
          <a:p>
            <a:r>
              <a:rPr lang="en-US" dirty="0"/>
              <a:t>Digital Transformation</a:t>
            </a:r>
          </a:p>
        </p:txBody>
      </p:sp>
      <p:sp>
        <p:nvSpPr>
          <p:cNvPr id="3" name="Content Placeholder 2">
            <a:extLst>
              <a:ext uri="{FF2B5EF4-FFF2-40B4-BE49-F238E27FC236}">
                <a16:creationId xmlns:a16="http://schemas.microsoft.com/office/drawing/2014/main" id="{990E7458-845A-6797-AFAA-72E17EDA7361}"/>
              </a:ext>
            </a:extLst>
          </p:cNvPr>
          <p:cNvSpPr>
            <a:spLocks noGrp="1"/>
          </p:cNvSpPr>
          <p:nvPr>
            <p:ph idx="1"/>
          </p:nvPr>
        </p:nvSpPr>
        <p:spPr>
          <a:xfrm>
            <a:off x="1532965" y="2340864"/>
            <a:ext cx="8014447" cy="3634486"/>
          </a:xfrm>
        </p:spPr>
        <p:txBody>
          <a:bodyPr>
            <a:normAutofit fontScale="92500"/>
          </a:bodyPr>
          <a:lstStyle/>
          <a:p>
            <a:pPr>
              <a:lnSpc>
                <a:spcPct val="100000"/>
              </a:lnSpc>
              <a:spcBef>
                <a:spcPts val="0"/>
              </a:spcBef>
              <a:spcAft>
                <a:spcPts val="1800"/>
              </a:spcAft>
            </a:pPr>
            <a:r>
              <a:rPr lang="en-US" sz="2400" dirty="0"/>
              <a:t>What is it? (Google it.) </a:t>
            </a:r>
          </a:p>
          <a:p>
            <a:pPr>
              <a:lnSpc>
                <a:spcPct val="100000"/>
              </a:lnSpc>
              <a:spcBef>
                <a:spcPts val="0"/>
              </a:spcBef>
              <a:spcAft>
                <a:spcPts val="1800"/>
              </a:spcAft>
            </a:pPr>
            <a:r>
              <a:rPr lang="en-US" sz="2400" dirty="0"/>
              <a:t>A process businesses are going through to incorporate all kinds of digital technology, and the tools made available by that technology, in every aspect of their work, including:</a:t>
            </a:r>
          </a:p>
          <a:p>
            <a:pPr lvl="1">
              <a:spcBef>
                <a:spcPts val="0"/>
              </a:spcBef>
              <a:spcAft>
                <a:spcPts val="1800"/>
              </a:spcAft>
            </a:pPr>
            <a:r>
              <a:rPr lang="en-US" sz="2100" dirty="0"/>
              <a:t>Administrative and management processes;</a:t>
            </a:r>
          </a:p>
          <a:p>
            <a:pPr lvl="1">
              <a:spcBef>
                <a:spcPts val="0"/>
              </a:spcBef>
              <a:spcAft>
                <a:spcPts val="1800"/>
              </a:spcAft>
            </a:pPr>
            <a:r>
              <a:rPr lang="en-US" sz="2100" dirty="0"/>
              <a:t>Product development and offerings of new products and services;</a:t>
            </a:r>
          </a:p>
          <a:p>
            <a:pPr lvl="1">
              <a:spcBef>
                <a:spcPts val="0"/>
              </a:spcBef>
              <a:spcAft>
                <a:spcPts val="1800"/>
              </a:spcAft>
            </a:pPr>
            <a:r>
              <a:rPr lang="en-US" sz="2100" dirty="0"/>
              <a:t>Advertising, promotion, and customer experiences.</a:t>
            </a:r>
            <a:endParaRPr lang="en-US" dirty="0"/>
          </a:p>
          <a:p>
            <a:endParaRPr lang="en-US" dirty="0"/>
          </a:p>
        </p:txBody>
      </p:sp>
      <p:sp>
        <p:nvSpPr>
          <p:cNvPr id="4" name="Slide Number Placeholder 3">
            <a:extLst>
              <a:ext uri="{FF2B5EF4-FFF2-40B4-BE49-F238E27FC236}">
                <a16:creationId xmlns:a16="http://schemas.microsoft.com/office/drawing/2014/main" id="{F2CE9EE1-5A4F-4FEE-E880-A70ECCE77207}"/>
              </a:ext>
            </a:extLst>
          </p:cNvPr>
          <p:cNvSpPr>
            <a:spLocks noGrp="1"/>
          </p:cNvSpPr>
          <p:nvPr>
            <p:ph type="sldNum" sz="quarter" idx="12"/>
          </p:nvPr>
        </p:nvSpPr>
        <p:spPr/>
        <p:txBody>
          <a:bodyPr/>
          <a:lstStyle/>
          <a:p>
            <a:fld id="{3A98EE3D-8CD1-4C3F-BD1C-C98C9596463C}" type="slidenum">
              <a:rPr lang="en-US" smtClean="0"/>
              <a:t>13</a:t>
            </a:fld>
            <a:endParaRPr lang="en-US" dirty="0"/>
          </a:p>
        </p:txBody>
      </p:sp>
    </p:spTree>
    <p:extLst>
      <p:ext uri="{BB962C8B-B14F-4D97-AF65-F5344CB8AC3E}">
        <p14:creationId xmlns:p14="http://schemas.microsoft.com/office/powerpoint/2010/main" val="27062035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0598-6F81-69A2-CDC8-3027010839F7}"/>
              </a:ext>
            </a:extLst>
          </p:cNvPr>
          <p:cNvSpPr>
            <a:spLocks noGrp="1"/>
          </p:cNvSpPr>
          <p:nvPr>
            <p:ph type="title"/>
          </p:nvPr>
        </p:nvSpPr>
        <p:spPr>
          <a:xfrm>
            <a:off x="581192" y="702156"/>
            <a:ext cx="11029616" cy="875632"/>
          </a:xfrm>
        </p:spPr>
        <p:txBody>
          <a:bodyPr/>
          <a:lstStyle/>
          <a:p>
            <a:r>
              <a:rPr lang="en-US" dirty="0"/>
              <a:t>Digital Transformation - Examples</a:t>
            </a:r>
          </a:p>
        </p:txBody>
      </p:sp>
      <p:sp>
        <p:nvSpPr>
          <p:cNvPr id="3" name="Content Placeholder 2">
            <a:extLst>
              <a:ext uri="{FF2B5EF4-FFF2-40B4-BE49-F238E27FC236}">
                <a16:creationId xmlns:a16="http://schemas.microsoft.com/office/drawing/2014/main" id="{990E7458-845A-6797-AFAA-72E17EDA7361}"/>
              </a:ext>
            </a:extLst>
          </p:cNvPr>
          <p:cNvSpPr>
            <a:spLocks noGrp="1"/>
          </p:cNvSpPr>
          <p:nvPr>
            <p:ph idx="1"/>
          </p:nvPr>
        </p:nvSpPr>
        <p:spPr>
          <a:xfrm>
            <a:off x="1541929" y="2340864"/>
            <a:ext cx="8722659" cy="3634486"/>
          </a:xfrm>
        </p:spPr>
        <p:txBody>
          <a:bodyPr>
            <a:normAutofit fontScale="92500" lnSpcReduction="10000"/>
          </a:bodyPr>
          <a:lstStyle/>
          <a:p>
            <a:pPr>
              <a:spcBef>
                <a:spcPts val="0"/>
              </a:spcBef>
              <a:spcAft>
                <a:spcPts val="1800"/>
              </a:spcAft>
            </a:pPr>
            <a:r>
              <a:rPr lang="en-US" sz="2400" dirty="0"/>
              <a:t>Replacing physical work spaces with technologies allowing employees to work from any location. </a:t>
            </a:r>
          </a:p>
          <a:p>
            <a:pPr>
              <a:spcBef>
                <a:spcPts val="0"/>
              </a:spcBef>
              <a:spcAft>
                <a:spcPts val="1800"/>
              </a:spcAft>
            </a:pPr>
            <a:r>
              <a:rPr lang="en-US" sz="2400" dirty="0"/>
              <a:t>Using digital technology to automate supply chains and the logistics of storing and moving physical goods.</a:t>
            </a:r>
          </a:p>
          <a:p>
            <a:pPr>
              <a:spcBef>
                <a:spcPts val="0"/>
              </a:spcBef>
              <a:spcAft>
                <a:spcPts val="1800"/>
              </a:spcAft>
            </a:pPr>
            <a:r>
              <a:rPr lang="en-US" sz="2400" dirty="0"/>
              <a:t>Replacing accountants and older financial systems with technologies like distributed ledger-based record-keeping and AI tools for research.</a:t>
            </a:r>
          </a:p>
          <a:p>
            <a:pPr>
              <a:spcBef>
                <a:spcPts val="0"/>
              </a:spcBef>
              <a:spcAft>
                <a:spcPts val="1800"/>
              </a:spcAft>
            </a:pPr>
            <a:r>
              <a:rPr lang="en-US" sz="2400" dirty="0"/>
              <a:t>Developing new services that identify and share data in new ways, such as combining and filtering.</a:t>
            </a:r>
          </a:p>
        </p:txBody>
      </p:sp>
      <p:sp>
        <p:nvSpPr>
          <p:cNvPr id="4" name="Slide Number Placeholder 3">
            <a:extLst>
              <a:ext uri="{FF2B5EF4-FFF2-40B4-BE49-F238E27FC236}">
                <a16:creationId xmlns:a16="http://schemas.microsoft.com/office/drawing/2014/main" id="{F2CE9EE1-5A4F-4FEE-E880-A70ECCE77207}"/>
              </a:ext>
            </a:extLst>
          </p:cNvPr>
          <p:cNvSpPr>
            <a:spLocks noGrp="1"/>
          </p:cNvSpPr>
          <p:nvPr>
            <p:ph type="sldNum" sz="quarter" idx="12"/>
          </p:nvPr>
        </p:nvSpPr>
        <p:spPr/>
        <p:txBody>
          <a:bodyPr/>
          <a:lstStyle/>
          <a:p>
            <a:fld id="{3A98EE3D-8CD1-4C3F-BD1C-C98C9596463C}" type="slidenum">
              <a:rPr lang="en-US" smtClean="0"/>
              <a:t>14</a:t>
            </a:fld>
            <a:endParaRPr lang="en-US" dirty="0"/>
          </a:p>
        </p:txBody>
      </p:sp>
    </p:spTree>
    <p:extLst>
      <p:ext uri="{BB962C8B-B14F-4D97-AF65-F5344CB8AC3E}">
        <p14:creationId xmlns:p14="http://schemas.microsoft.com/office/powerpoint/2010/main" val="40836913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CA55F0C-59EF-462E-23FF-4096488CE561}"/>
              </a:ext>
            </a:extLst>
          </p:cNvPr>
          <p:cNvSpPr>
            <a:spLocks noGrp="1"/>
          </p:cNvSpPr>
          <p:nvPr>
            <p:ph type="title"/>
          </p:nvPr>
        </p:nvSpPr>
        <p:spPr>
          <a:xfrm>
            <a:off x="446533" y="1027034"/>
            <a:ext cx="11270338" cy="3703320"/>
          </a:xfrm>
        </p:spPr>
        <p:txBody>
          <a:bodyPr vert="horz" lIns="91440" tIns="45720" rIns="91440" bIns="45720" rtlCol="0" anchor="b">
            <a:normAutofit/>
          </a:bodyPr>
          <a:lstStyle/>
          <a:p>
            <a:r>
              <a:rPr lang="en-US" sz="4400" dirty="0">
                <a:solidFill>
                  <a:schemeClr val="tx2"/>
                </a:solidFill>
              </a:rPr>
              <a:t>Partnership Taxation</a:t>
            </a:r>
            <a:endParaRPr lang="en-US" sz="4400" b="0" kern="1200" cap="all" dirty="0">
              <a:solidFill>
                <a:schemeClr val="tx2"/>
              </a:solidFill>
              <a:latin typeface="+mj-lt"/>
              <a:ea typeface="+mj-ea"/>
              <a:cs typeface="+mj-cs"/>
            </a:endParaRPr>
          </a:p>
        </p:txBody>
      </p:sp>
      <p:sp>
        <p:nvSpPr>
          <p:cNvPr id="2" name="Slide Number Placeholder 1">
            <a:extLst>
              <a:ext uri="{FF2B5EF4-FFF2-40B4-BE49-F238E27FC236}">
                <a16:creationId xmlns:a16="http://schemas.microsoft.com/office/drawing/2014/main" id="{FB5A0DD7-58E4-5FE9-2DC5-FCE6E098DD2A}"/>
              </a:ext>
            </a:extLst>
          </p:cNvPr>
          <p:cNvSpPr>
            <a:spLocks noGrp="1"/>
          </p:cNvSpPr>
          <p:nvPr>
            <p:ph type="sldNum" sz="quarter" idx="12"/>
          </p:nvPr>
        </p:nvSpPr>
        <p:spPr>
          <a:xfrm>
            <a:off x="10558300" y="6028717"/>
            <a:ext cx="1016440" cy="365125"/>
          </a:xfrm>
        </p:spPr>
        <p:txBody>
          <a:bodyPr vert="horz" lIns="91440" tIns="45720" rIns="91440" bIns="45720" rtlCol="0" anchor="ctr">
            <a:normAutofit/>
          </a:bodyPr>
          <a:lstStyle/>
          <a:p>
            <a:pPr defTabSz="457200">
              <a:spcAft>
                <a:spcPts val="600"/>
              </a:spcAft>
            </a:pPr>
            <a:fld id="{3A98EE3D-8CD1-4C3F-BD1C-C98C9596463C}" type="slidenum">
              <a:rPr lang="en-US">
                <a:solidFill>
                  <a:srgbClr val="FFFFFF"/>
                </a:solidFill>
              </a:rPr>
              <a:pPr defTabSz="457200">
                <a:spcAft>
                  <a:spcPts val="600"/>
                </a:spcAft>
              </a:pPr>
              <a:t>15</a:t>
            </a:fld>
            <a:endParaRPr lang="en-US">
              <a:solidFill>
                <a:srgbClr val="FFFFFF"/>
              </a:solidFill>
            </a:endParaRPr>
          </a:p>
        </p:txBody>
      </p:sp>
    </p:spTree>
    <p:extLst>
      <p:ext uri="{BB962C8B-B14F-4D97-AF65-F5344CB8AC3E}">
        <p14:creationId xmlns:p14="http://schemas.microsoft.com/office/powerpoint/2010/main" val="37688556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13F86-0039-6253-9970-012F501F54D4}"/>
              </a:ext>
            </a:extLst>
          </p:cNvPr>
          <p:cNvSpPr>
            <a:spLocks noGrp="1"/>
          </p:cNvSpPr>
          <p:nvPr>
            <p:ph type="title"/>
          </p:nvPr>
        </p:nvSpPr>
        <p:spPr>
          <a:xfrm>
            <a:off x="581192" y="702156"/>
            <a:ext cx="11029616" cy="902526"/>
          </a:xfrm>
        </p:spPr>
        <p:txBody>
          <a:bodyPr/>
          <a:lstStyle/>
          <a:p>
            <a:r>
              <a:rPr lang="en-US" dirty="0"/>
              <a:t>Background</a:t>
            </a:r>
          </a:p>
        </p:txBody>
      </p:sp>
      <p:sp>
        <p:nvSpPr>
          <p:cNvPr id="3" name="Content Placeholder 2">
            <a:extLst>
              <a:ext uri="{FF2B5EF4-FFF2-40B4-BE49-F238E27FC236}">
                <a16:creationId xmlns:a16="http://schemas.microsoft.com/office/drawing/2014/main" id="{1D61FD64-6A81-3E34-1478-BF05CD9FA977}"/>
              </a:ext>
            </a:extLst>
          </p:cNvPr>
          <p:cNvSpPr>
            <a:spLocks noGrp="1"/>
          </p:cNvSpPr>
          <p:nvPr>
            <p:ph idx="1"/>
          </p:nvPr>
        </p:nvSpPr>
        <p:spPr>
          <a:xfrm>
            <a:off x="1515034" y="2061882"/>
            <a:ext cx="8749554" cy="3913468"/>
          </a:xfrm>
        </p:spPr>
        <p:txBody>
          <a:bodyPr>
            <a:normAutofit fontScale="92500"/>
          </a:bodyPr>
          <a:lstStyle/>
          <a:p>
            <a:pPr>
              <a:lnSpc>
                <a:spcPct val="100000"/>
              </a:lnSpc>
              <a:spcBef>
                <a:spcPts val="0"/>
              </a:spcBef>
              <a:spcAft>
                <a:spcPts val="1800"/>
              </a:spcAft>
            </a:pPr>
            <a:r>
              <a:rPr lang="en-US" sz="2400" dirty="0"/>
              <a:t>Worst kept secret – IRS could not effectively audit large partnerships.</a:t>
            </a:r>
          </a:p>
          <a:p>
            <a:pPr>
              <a:lnSpc>
                <a:spcPct val="100000"/>
              </a:lnSpc>
              <a:spcBef>
                <a:spcPts val="0"/>
              </a:spcBef>
              <a:spcAft>
                <a:spcPts val="1800"/>
              </a:spcAft>
            </a:pPr>
            <a:r>
              <a:rPr lang="en-US" sz="2400" dirty="0"/>
              <a:t>In 2015, Congress passed the Bipartisan Budget Act (BBA).</a:t>
            </a:r>
          </a:p>
          <a:p>
            <a:pPr>
              <a:lnSpc>
                <a:spcPct val="100000"/>
              </a:lnSpc>
              <a:spcBef>
                <a:spcPts val="0"/>
              </a:spcBef>
              <a:spcAft>
                <a:spcPts val="1800"/>
              </a:spcAft>
            </a:pPr>
            <a:r>
              <a:rPr lang="en-US" sz="2400" dirty="0"/>
              <a:t>The BBA established a centralized partnership audit process for years starting in 2018, allowing the partnership to be audited and assessed for any adjustments—and effectively shifting the burden to the partnership to show why proposed adjustments should not be made.</a:t>
            </a:r>
          </a:p>
          <a:p>
            <a:pPr>
              <a:lnSpc>
                <a:spcPct val="100000"/>
              </a:lnSpc>
              <a:spcBef>
                <a:spcPts val="0"/>
              </a:spcBef>
              <a:spcAft>
                <a:spcPts val="1800"/>
              </a:spcAft>
            </a:pPr>
            <a:r>
              <a:rPr lang="en-US" sz="2400" dirty="0"/>
              <a:t>But it has not been clear whether this centralized audit regime would be effective in auditing partnerships in complex structures.</a:t>
            </a:r>
          </a:p>
        </p:txBody>
      </p:sp>
      <p:sp>
        <p:nvSpPr>
          <p:cNvPr id="4" name="Slide Number Placeholder 3">
            <a:extLst>
              <a:ext uri="{FF2B5EF4-FFF2-40B4-BE49-F238E27FC236}">
                <a16:creationId xmlns:a16="http://schemas.microsoft.com/office/drawing/2014/main" id="{1F9D1CFB-86FD-FFE4-AF34-A67C3454273B}"/>
              </a:ext>
            </a:extLst>
          </p:cNvPr>
          <p:cNvSpPr>
            <a:spLocks noGrp="1"/>
          </p:cNvSpPr>
          <p:nvPr>
            <p:ph type="sldNum" sz="quarter" idx="12"/>
          </p:nvPr>
        </p:nvSpPr>
        <p:spPr/>
        <p:txBody>
          <a:bodyPr/>
          <a:lstStyle/>
          <a:p>
            <a:fld id="{3A98EE3D-8CD1-4C3F-BD1C-C98C9596463C}" type="slidenum">
              <a:rPr lang="en-US" smtClean="0"/>
              <a:t>16</a:t>
            </a:fld>
            <a:endParaRPr lang="en-US" dirty="0"/>
          </a:p>
        </p:txBody>
      </p:sp>
    </p:spTree>
    <p:extLst>
      <p:ext uri="{BB962C8B-B14F-4D97-AF65-F5344CB8AC3E}">
        <p14:creationId xmlns:p14="http://schemas.microsoft.com/office/powerpoint/2010/main" val="23209159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26FC1-7416-D6B2-4E05-C8B1BB99201C}"/>
              </a:ext>
            </a:extLst>
          </p:cNvPr>
          <p:cNvSpPr>
            <a:spLocks noGrp="1"/>
          </p:cNvSpPr>
          <p:nvPr>
            <p:ph type="sldNum" sz="quarter" idx="12"/>
          </p:nvPr>
        </p:nvSpPr>
        <p:spPr/>
        <p:txBody>
          <a:bodyPr/>
          <a:lstStyle/>
          <a:p>
            <a:fld id="{3A98EE3D-8CD1-4C3F-BD1C-C98C9596463C}" type="slidenum">
              <a:rPr lang="en-US" smtClean="0"/>
              <a:t>17</a:t>
            </a:fld>
            <a:endParaRPr lang="en-US" dirty="0"/>
          </a:p>
        </p:txBody>
      </p:sp>
      <p:pic>
        <p:nvPicPr>
          <p:cNvPr id="8" name="Picture 7">
            <a:extLst>
              <a:ext uri="{FF2B5EF4-FFF2-40B4-BE49-F238E27FC236}">
                <a16:creationId xmlns:a16="http://schemas.microsoft.com/office/drawing/2014/main" id="{F0EC8A84-884C-1E9E-38AC-324B5E662ABC}"/>
              </a:ext>
            </a:extLst>
          </p:cNvPr>
          <p:cNvPicPr>
            <a:picLocks noChangeAspect="1"/>
          </p:cNvPicPr>
          <p:nvPr/>
        </p:nvPicPr>
        <p:blipFill rotWithShape="1">
          <a:blip r:embed="rId2"/>
          <a:srcRect l="26049" t="24659" r="28871" b="10239"/>
          <a:stretch/>
        </p:blipFill>
        <p:spPr>
          <a:xfrm>
            <a:off x="2803761" y="762000"/>
            <a:ext cx="7419546" cy="6027039"/>
          </a:xfrm>
          <a:prstGeom prst="rect">
            <a:avLst/>
          </a:prstGeom>
        </p:spPr>
      </p:pic>
    </p:spTree>
    <p:extLst>
      <p:ext uri="{BB962C8B-B14F-4D97-AF65-F5344CB8AC3E}">
        <p14:creationId xmlns:p14="http://schemas.microsoft.com/office/powerpoint/2010/main" val="31433710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92FF7-CB2C-4F64-738F-6A431A0ED51C}"/>
              </a:ext>
            </a:extLst>
          </p:cNvPr>
          <p:cNvSpPr>
            <a:spLocks noGrp="1"/>
          </p:cNvSpPr>
          <p:nvPr>
            <p:ph type="title"/>
          </p:nvPr>
        </p:nvSpPr>
        <p:spPr>
          <a:xfrm>
            <a:off x="581192" y="702156"/>
            <a:ext cx="11029616" cy="875632"/>
          </a:xfrm>
        </p:spPr>
        <p:txBody>
          <a:bodyPr/>
          <a:lstStyle/>
          <a:p>
            <a:r>
              <a:rPr lang="en-US" dirty="0"/>
              <a:t>Irs Announces it will use AI to audit Large Partnerships</a:t>
            </a:r>
          </a:p>
        </p:txBody>
      </p:sp>
      <p:sp>
        <p:nvSpPr>
          <p:cNvPr id="3" name="Content Placeholder 2">
            <a:extLst>
              <a:ext uri="{FF2B5EF4-FFF2-40B4-BE49-F238E27FC236}">
                <a16:creationId xmlns:a16="http://schemas.microsoft.com/office/drawing/2014/main" id="{1CAED934-AF83-586F-05EC-7F024DDA313D}"/>
              </a:ext>
            </a:extLst>
          </p:cNvPr>
          <p:cNvSpPr>
            <a:spLocks noGrp="1"/>
          </p:cNvSpPr>
          <p:nvPr>
            <p:ph idx="1"/>
          </p:nvPr>
        </p:nvSpPr>
        <p:spPr>
          <a:xfrm>
            <a:off x="1972235" y="1966452"/>
            <a:ext cx="8014447" cy="4008898"/>
          </a:xfrm>
        </p:spPr>
        <p:txBody>
          <a:bodyPr>
            <a:normAutofit/>
          </a:bodyPr>
          <a:lstStyle/>
          <a:p>
            <a:pPr>
              <a:lnSpc>
                <a:spcPct val="100000"/>
              </a:lnSpc>
              <a:spcBef>
                <a:spcPts val="0"/>
              </a:spcBef>
              <a:spcAft>
                <a:spcPts val="2400"/>
              </a:spcAft>
            </a:pPr>
            <a:r>
              <a:rPr lang="en-US" sz="2000" dirty="0"/>
              <a:t>IRS began announcing its plans after the GAO came out with a report in July, entitled: “IRS Audit Processes Can Be Strengthened to Address a Growing Number of Large, Complex Partnerships,” available here </a:t>
            </a:r>
            <a:r>
              <a:rPr lang="en-US" sz="2000" dirty="0">
                <a:solidFill>
                  <a:schemeClr val="accent1">
                    <a:lumMod val="75000"/>
                  </a:schemeClr>
                </a:solidFill>
                <a:hlinkClick r:id="rId2">
                  <a:extLst>
                    <a:ext uri="{A12FA001-AC4F-418D-AE19-62706E023703}">
                      <ahyp:hlinkClr xmlns:ahyp="http://schemas.microsoft.com/office/drawing/2018/hyperlinkcolor" val="tx"/>
                    </a:ext>
                  </a:extLst>
                </a:hlinkClick>
              </a:rPr>
              <a:t>https://www.gao.gov/products/gao-23-106020</a:t>
            </a:r>
            <a:r>
              <a:rPr lang="en-US" sz="2000" dirty="0"/>
              <a:t>. </a:t>
            </a:r>
          </a:p>
          <a:p>
            <a:pPr>
              <a:spcBef>
                <a:spcPts val="0"/>
              </a:spcBef>
              <a:spcAft>
                <a:spcPts val="2400"/>
              </a:spcAft>
            </a:pPr>
            <a:r>
              <a:rPr lang="en-US" sz="2000" dirty="0"/>
              <a:t>According to IRS Commissioner Werfel: </a:t>
            </a:r>
          </a:p>
          <a:p>
            <a:pPr marL="324000" lvl="1" indent="0">
              <a:spcBef>
                <a:spcPts val="0"/>
              </a:spcBef>
              <a:spcAft>
                <a:spcPts val="2400"/>
              </a:spcAft>
              <a:buNone/>
            </a:pPr>
            <a:r>
              <a:rPr lang="en-US" sz="2000" dirty="0"/>
              <a:t>"The IRS has simply not had enough resources or staffing to address partnerships. In a real sense, we've been overwhelmed in this area for years. That is beginning to change today." </a:t>
            </a:r>
          </a:p>
        </p:txBody>
      </p:sp>
      <p:sp>
        <p:nvSpPr>
          <p:cNvPr id="4" name="Slide Number Placeholder 3">
            <a:extLst>
              <a:ext uri="{FF2B5EF4-FFF2-40B4-BE49-F238E27FC236}">
                <a16:creationId xmlns:a16="http://schemas.microsoft.com/office/drawing/2014/main" id="{A3349F2E-3AFF-AFA3-26C7-4EC4111E2291}"/>
              </a:ext>
            </a:extLst>
          </p:cNvPr>
          <p:cNvSpPr>
            <a:spLocks noGrp="1"/>
          </p:cNvSpPr>
          <p:nvPr>
            <p:ph type="sldNum" sz="quarter" idx="12"/>
          </p:nvPr>
        </p:nvSpPr>
        <p:spPr/>
        <p:txBody>
          <a:bodyPr/>
          <a:lstStyle/>
          <a:p>
            <a:fld id="{3A98EE3D-8CD1-4C3F-BD1C-C98C9596463C}" type="slidenum">
              <a:rPr lang="en-US" smtClean="0"/>
              <a:t>18</a:t>
            </a:fld>
            <a:endParaRPr lang="en-US" dirty="0"/>
          </a:p>
        </p:txBody>
      </p:sp>
    </p:spTree>
    <p:extLst>
      <p:ext uri="{BB962C8B-B14F-4D97-AF65-F5344CB8AC3E}">
        <p14:creationId xmlns:p14="http://schemas.microsoft.com/office/powerpoint/2010/main" val="27186420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92FF7-CB2C-4F64-738F-6A431A0ED51C}"/>
              </a:ext>
            </a:extLst>
          </p:cNvPr>
          <p:cNvSpPr>
            <a:spLocks noGrp="1"/>
          </p:cNvSpPr>
          <p:nvPr>
            <p:ph type="title"/>
          </p:nvPr>
        </p:nvSpPr>
        <p:spPr>
          <a:xfrm>
            <a:off x="581192" y="702156"/>
            <a:ext cx="11029616" cy="910334"/>
          </a:xfrm>
        </p:spPr>
        <p:txBody>
          <a:bodyPr/>
          <a:lstStyle/>
          <a:p>
            <a:r>
              <a:rPr lang="en-US" dirty="0"/>
              <a:t>GAO Report – Discussion Groups with IRS Staff</a:t>
            </a:r>
          </a:p>
        </p:txBody>
      </p:sp>
      <p:sp>
        <p:nvSpPr>
          <p:cNvPr id="3" name="Content Placeholder 2">
            <a:extLst>
              <a:ext uri="{FF2B5EF4-FFF2-40B4-BE49-F238E27FC236}">
                <a16:creationId xmlns:a16="http://schemas.microsoft.com/office/drawing/2014/main" id="{1CAED934-AF83-586F-05EC-7F024DDA313D}"/>
              </a:ext>
            </a:extLst>
          </p:cNvPr>
          <p:cNvSpPr>
            <a:spLocks noGrp="1"/>
          </p:cNvSpPr>
          <p:nvPr>
            <p:ph idx="1"/>
          </p:nvPr>
        </p:nvSpPr>
        <p:spPr>
          <a:xfrm>
            <a:off x="2088777" y="1831981"/>
            <a:ext cx="7333130" cy="4008898"/>
          </a:xfrm>
        </p:spPr>
        <p:txBody>
          <a:bodyPr>
            <a:normAutofit/>
          </a:bodyPr>
          <a:lstStyle/>
          <a:p>
            <a:pPr>
              <a:lnSpc>
                <a:spcPct val="100000"/>
              </a:lnSpc>
              <a:spcBef>
                <a:spcPts val="0"/>
              </a:spcBef>
              <a:spcAft>
                <a:spcPts val="2400"/>
              </a:spcAft>
            </a:pPr>
            <a:r>
              <a:rPr lang="en-US" sz="2400" dirty="0"/>
              <a:t>In all four of our discussion groups with IRS staff, they </a:t>
            </a:r>
            <a:r>
              <a:rPr lang="en-US" sz="2400" dirty="0">
                <a:highlight>
                  <a:srgbClr val="FFFF00"/>
                </a:highlight>
              </a:rPr>
              <a:t>highlighted the level of complexity associated with partnership structures </a:t>
            </a:r>
            <a:r>
              <a:rPr lang="en-US" sz="2400" dirty="0"/>
              <a:t>as a challenge; three of our four discussion groups mentioned the complexity of partnership law and partnerships having multiple tiers and complex structures. In September 2022, IRS completed its overall partnership strategy in which it stated </a:t>
            </a:r>
            <a:r>
              <a:rPr lang="en-US" sz="2400" dirty="0">
                <a:highlight>
                  <a:srgbClr val="FFFF00"/>
                </a:highlight>
              </a:rPr>
              <a:t>partnership tax law is among the most complex in tax law.</a:t>
            </a:r>
          </a:p>
        </p:txBody>
      </p:sp>
      <p:sp>
        <p:nvSpPr>
          <p:cNvPr id="4" name="Slide Number Placeholder 3">
            <a:extLst>
              <a:ext uri="{FF2B5EF4-FFF2-40B4-BE49-F238E27FC236}">
                <a16:creationId xmlns:a16="http://schemas.microsoft.com/office/drawing/2014/main" id="{A3349F2E-3AFF-AFA3-26C7-4EC4111E2291}"/>
              </a:ext>
            </a:extLst>
          </p:cNvPr>
          <p:cNvSpPr>
            <a:spLocks noGrp="1"/>
          </p:cNvSpPr>
          <p:nvPr>
            <p:ph type="sldNum" sz="quarter" idx="12"/>
          </p:nvPr>
        </p:nvSpPr>
        <p:spPr/>
        <p:txBody>
          <a:bodyPr/>
          <a:lstStyle/>
          <a:p>
            <a:fld id="{3A98EE3D-8CD1-4C3F-BD1C-C98C9596463C}" type="slidenum">
              <a:rPr lang="en-US" smtClean="0"/>
              <a:t>19</a:t>
            </a:fld>
            <a:endParaRPr lang="en-US" dirty="0"/>
          </a:p>
        </p:txBody>
      </p:sp>
    </p:spTree>
    <p:extLst>
      <p:ext uri="{BB962C8B-B14F-4D97-AF65-F5344CB8AC3E}">
        <p14:creationId xmlns:p14="http://schemas.microsoft.com/office/powerpoint/2010/main" val="35924116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CA55F0C-59EF-462E-23FF-4096488CE561}"/>
              </a:ext>
            </a:extLst>
          </p:cNvPr>
          <p:cNvSpPr>
            <a:spLocks noGrp="1"/>
          </p:cNvSpPr>
          <p:nvPr>
            <p:ph type="title"/>
          </p:nvPr>
        </p:nvSpPr>
        <p:spPr>
          <a:xfrm>
            <a:off x="446533" y="1027034"/>
            <a:ext cx="11306196" cy="3703320"/>
          </a:xfrm>
        </p:spPr>
        <p:txBody>
          <a:bodyPr vert="horz" lIns="91440" tIns="45720" rIns="91440" bIns="45720" rtlCol="0" anchor="b">
            <a:normAutofit/>
          </a:bodyPr>
          <a:lstStyle/>
          <a:p>
            <a:r>
              <a:rPr lang="en-US" sz="4000" dirty="0">
                <a:solidFill>
                  <a:schemeClr val="tx2"/>
                </a:solidFill>
              </a:rPr>
              <a:t>Market-Based Sourcing</a:t>
            </a:r>
            <a:endParaRPr lang="en-US" sz="4000" b="0" kern="1200" cap="all" dirty="0">
              <a:solidFill>
                <a:schemeClr val="tx2"/>
              </a:solidFill>
              <a:latin typeface="+mj-lt"/>
              <a:ea typeface="+mj-ea"/>
              <a:cs typeface="+mj-cs"/>
            </a:endParaRPr>
          </a:p>
        </p:txBody>
      </p:sp>
      <p:sp>
        <p:nvSpPr>
          <p:cNvPr id="2" name="Slide Number Placeholder 1">
            <a:extLst>
              <a:ext uri="{FF2B5EF4-FFF2-40B4-BE49-F238E27FC236}">
                <a16:creationId xmlns:a16="http://schemas.microsoft.com/office/drawing/2014/main" id="{FB5A0DD7-58E4-5FE9-2DC5-FCE6E098DD2A}"/>
              </a:ext>
            </a:extLst>
          </p:cNvPr>
          <p:cNvSpPr>
            <a:spLocks noGrp="1"/>
          </p:cNvSpPr>
          <p:nvPr>
            <p:ph type="sldNum" sz="quarter" idx="12"/>
          </p:nvPr>
        </p:nvSpPr>
        <p:spPr>
          <a:xfrm>
            <a:off x="10558300" y="6028717"/>
            <a:ext cx="1016440" cy="365125"/>
          </a:xfrm>
        </p:spPr>
        <p:txBody>
          <a:bodyPr vert="horz" lIns="91440" tIns="45720" rIns="91440" bIns="45720" rtlCol="0" anchor="ctr">
            <a:normAutofit/>
          </a:bodyPr>
          <a:lstStyle/>
          <a:p>
            <a:pPr defTabSz="457200">
              <a:spcAft>
                <a:spcPts val="600"/>
              </a:spcAft>
            </a:pPr>
            <a:fld id="{3A98EE3D-8CD1-4C3F-BD1C-C98C9596463C}" type="slidenum">
              <a:rPr lang="en-US">
                <a:solidFill>
                  <a:srgbClr val="FFFFFF"/>
                </a:solidFill>
              </a:rPr>
              <a:pPr defTabSz="457200">
                <a:spcAft>
                  <a:spcPts val="600"/>
                </a:spcAft>
              </a:pPr>
              <a:t>2</a:t>
            </a:fld>
            <a:endParaRPr lang="en-US">
              <a:solidFill>
                <a:srgbClr val="FFFFFF"/>
              </a:solidFill>
            </a:endParaRPr>
          </a:p>
        </p:txBody>
      </p:sp>
    </p:spTree>
    <p:extLst>
      <p:ext uri="{BB962C8B-B14F-4D97-AF65-F5344CB8AC3E}">
        <p14:creationId xmlns:p14="http://schemas.microsoft.com/office/powerpoint/2010/main" val="29882550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92FF7-CB2C-4F64-738F-6A431A0ED51C}"/>
              </a:ext>
            </a:extLst>
          </p:cNvPr>
          <p:cNvSpPr>
            <a:spLocks noGrp="1"/>
          </p:cNvSpPr>
          <p:nvPr>
            <p:ph type="title"/>
          </p:nvPr>
        </p:nvSpPr>
        <p:spPr>
          <a:xfrm>
            <a:off x="581192" y="702156"/>
            <a:ext cx="11029616" cy="920167"/>
          </a:xfrm>
        </p:spPr>
        <p:txBody>
          <a:bodyPr/>
          <a:lstStyle/>
          <a:p>
            <a:r>
              <a:rPr lang="en-US" dirty="0"/>
              <a:t>According to Accounting Today (Sept. 8, 2023)</a:t>
            </a:r>
          </a:p>
        </p:txBody>
      </p:sp>
      <p:sp>
        <p:nvSpPr>
          <p:cNvPr id="3" name="Content Placeholder 2">
            <a:extLst>
              <a:ext uri="{FF2B5EF4-FFF2-40B4-BE49-F238E27FC236}">
                <a16:creationId xmlns:a16="http://schemas.microsoft.com/office/drawing/2014/main" id="{1CAED934-AF83-586F-05EC-7F024DDA313D}"/>
              </a:ext>
            </a:extLst>
          </p:cNvPr>
          <p:cNvSpPr>
            <a:spLocks noGrp="1"/>
          </p:cNvSpPr>
          <p:nvPr>
            <p:ph idx="1"/>
          </p:nvPr>
        </p:nvSpPr>
        <p:spPr>
          <a:xfrm>
            <a:off x="1981201" y="1966452"/>
            <a:ext cx="7772400" cy="4008898"/>
          </a:xfrm>
        </p:spPr>
        <p:txBody>
          <a:bodyPr>
            <a:normAutofit/>
          </a:bodyPr>
          <a:lstStyle/>
          <a:p>
            <a:r>
              <a:rPr lang="en-US" sz="2400" dirty="0"/>
              <a:t>IRS hopes that the use of AI technology will aid its efforts to audit large partnerships: </a:t>
            </a:r>
          </a:p>
          <a:p>
            <a:r>
              <a:rPr lang="en-US" sz="2400" dirty="0"/>
              <a:t>"The complex structures and tax issues present in large partnerships require a focused approach to best identify the highest-risk issues and apply resources accordingly," said Werfel. "We are using artificial intelligence to help with this effort.“</a:t>
            </a:r>
          </a:p>
        </p:txBody>
      </p:sp>
      <p:sp>
        <p:nvSpPr>
          <p:cNvPr id="4" name="Slide Number Placeholder 3">
            <a:extLst>
              <a:ext uri="{FF2B5EF4-FFF2-40B4-BE49-F238E27FC236}">
                <a16:creationId xmlns:a16="http://schemas.microsoft.com/office/drawing/2014/main" id="{A3349F2E-3AFF-AFA3-26C7-4EC4111E2291}"/>
              </a:ext>
            </a:extLst>
          </p:cNvPr>
          <p:cNvSpPr>
            <a:spLocks noGrp="1"/>
          </p:cNvSpPr>
          <p:nvPr>
            <p:ph type="sldNum" sz="quarter" idx="12"/>
          </p:nvPr>
        </p:nvSpPr>
        <p:spPr/>
        <p:txBody>
          <a:bodyPr/>
          <a:lstStyle/>
          <a:p>
            <a:fld id="{3A98EE3D-8CD1-4C3F-BD1C-C98C9596463C}" type="slidenum">
              <a:rPr lang="en-US" smtClean="0"/>
              <a:t>20</a:t>
            </a:fld>
            <a:endParaRPr lang="en-US" dirty="0"/>
          </a:p>
        </p:txBody>
      </p:sp>
    </p:spTree>
    <p:extLst>
      <p:ext uri="{BB962C8B-B14F-4D97-AF65-F5344CB8AC3E}">
        <p14:creationId xmlns:p14="http://schemas.microsoft.com/office/powerpoint/2010/main" val="13917878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92FF7-CB2C-4F64-738F-6A431A0ED51C}"/>
              </a:ext>
            </a:extLst>
          </p:cNvPr>
          <p:cNvSpPr>
            <a:spLocks noGrp="1"/>
          </p:cNvSpPr>
          <p:nvPr>
            <p:ph type="title"/>
          </p:nvPr>
        </p:nvSpPr>
        <p:spPr>
          <a:xfrm>
            <a:off x="581192" y="702156"/>
            <a:ext cx="11029616" cy="920167"/>
          </a:xfrm>
        </p:spPr>
        <p:txBody>
          <a:bodyPr/>
          <a:lstStyle/>
          <a:p>
            <a:r>
              <a:rPr lang="en-US" dirty="0"/>
              <a:t>According to Accounting Today (Sept. 8, 2023)</a:t>
            </a:r>
          </a:p>
        </p:txBody>
      </p:sp>
      <p:sp>
        <p:nvSpPr>
          <p:cNvPr id="3" name="Content Placeholder 2">
            <a:extLst>
              <a:ext uri="{FF2B5EF4-FFF2-40B4-BE49-F238E27FC236}">
                <a16:creationId xmlns:a16="http://schemas.microsoft.com/office/drawing/2014/main" id="{1CAED934-AF83-586F-05EC-7F024DDA313D}"/>
              </a:ext>
            </a:extLst>
          </p:cNvPr>
          <p:cNvSpPr>
            <a:spLocks noGrp="1"/>
          </p:cNvSpPr>
          <p:nvPr>
            <p:ph idx="1"/>
          </p:nvPr>
        </p:nvSpPr>
        <p:spPr>
          <a:xfrm>
            <a:off x="1828800" y="1966452"/>
            <a:ext cx="8534400" cy="4008898"/>
          </a:xfrm>
        </p:spPr>
        <p:txBody>
          <a:bodyPr>
            <a:normAutofit/>
          </a:bodyPr>
          <a:lstStyle/>
          <a:p>
            <a:r>
              <a:rPr lang="en-US" sz="2400" dirty="0"/>
              <a:t>"With the help of AI, the selection of these partnership returns for review is the result of groundbreaking collaboration among experts in data science and tax enforcement," said Werfel.  . . . Essentially, these new tools are helping us see patterns and trends that we could not see before. As a result, we have higher confidence on where to look and find where large partnerships are shielding income."</a:t>
            </a:r>
          </a:p>
        </p:txBody>
      </p:sp>
      <p:sp>
        <p:nvSpPr>
          <p:cNvPr id="4" name="Slide Number Placeholder 3">
            <a:extLst>
              <a:ext uri="{FF2B5EF4-FFF2-40B4-BE49-F238E27FC236}">
                <a16:creationId xmlns:a16="http://schemas.microsoft.com/office/drawing/2014/main" id="{A3349F2E-3AFF-AFA3-26C7-4EC4111E2291}"/>
              </a:ext>
            </a:extLst>
          </p:cNvPr>
          <p:cNvSpPr>
            <a:spLocks noGrp="1"/>
          </p:cNvSpPr>
          <p:nvPr>
            <p:ph type="sldNum" sz="quarter" idx="12"/>
          </p:nvPr>
        </p:nvSpPr>
        <p:spPr/>
        <p:txBody>
          <a:bodyPr/>
          <a:lstStyle/>
          <a:p>
            <a:fld id="{3A98EE3D-8CD1-4C3F-BD1C-C98C9596463C}" type="slidenum">
              <a:rPr lang="en-US" smtClean="0"/>
              <a:t>21</a:t>
            </a:fld>
            <a:endParaRPr lang="en-US" dirty="0"/>
          </a:p>
        </p:txBody>
      </p:sp>
    </p:spTree>
    <p:extLst>
      <p:ext uri="{BB962C8B-B14F-4D97-AF65-F5344CB8AC3E}">
        <p14:creationId xmlns:p14="http://schemas.microsoft.com/office/powerpoint/2010/main" val="34829669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92FF7-CB2C-4F64-738F-6A431A0ED51C}"/>
              </a:ext>
            </a:extLst>
          </p:cNvPr>
          <p:cNvSpPr>
            <a:spLocks noGrp="1"/>
          </p:cNvSpPr>
          <p:nvPr>
            <p:ph type="title"/>
          </p:nvPr>
        </p:nvSpPr>
        <p:spPr>
          <a:xfrm>
            <a:off x="581192" y="702156"/>
            <a:ext cx="11029616" cy="920167"/>
          </a:xfrm>
        </p:spPr>
        <p:txBody>
          <a:bodyPr/>
          <a:lstStyle/>
          <a:p>
            <a:r>
              <a:rPr lang="en-US" dirty="0"/>
              <a:t>According to Accounting Today (Sept. 8, 2023)</a:t>
            </a:r>
          </a:p>
        </p:txBody>
      </p:sp>
      <p:sp>
        <p:nvSpPr>
          <p:cNvPr id="3" name="Content Placeholder 2">
            <a:extLst>
              <a:ext uri="{FF2B5EF4-FFF2-40B4-BE49-F238E27FC236}">
                <a16:creationId xmlns:a16="http://schemas.microsoft.com/office/drawing/2014/main" id="{1CAED934-AF83-586F-05EC-7F024DDA313D}"/>
              </a:ext>
            </a:extLst>
          </p:cNvPr>
          <p:cNvSpPr>
            <a:spLocks noGrp="1"/>
          </p:cNvSpPr>
          <p:nvPr>
            <p:ph idx="1"/>
          </p:nvPr>
        </p:nvSpPr>
        <p:spPr>
          <a:xfrm>
            <a:off x="2187388" y="1966452"/>
            <a:ext cx="6849036" cy="4008898"/>
          </a:xfrm>
        </p:spPr>
        <p:txBody>
          <a:bodyPr>
            <a:normAutofit/>
          </a:bodyPr>
          <a:lstStyle/>
          <a:p>
            <a:r>
              <a:rPr lang="en-US" sz="2400" dirty="0"/>
              <a:t>The IRS will start with 75 specific partnerships, each with assets over $10 billion on average, "These are some of the largest in the U.S. that the AI tool helps us identify," said Werfel. "These organizations will be notified of the audit in the coming weeks." </a:t>
            </a:r>
          </a:p>
        </p:txBody>
      </p:sp>
      <p:sp>
        <p:nvSpPr>
          <p:cNvPr id="4" name="Slide Number Placeholder 3">
            <a:extLst>
              <a:ext uri="{FF2B5EF4-FFF2-40B4-BE49-F238E27FC236}">
                <a16:creationId xmlns:a16="http://schemas.microsoft.com/office/drawing/2014/main" id="{A3349F2E-3AFF-AFA3-26C7-4EC4111E2291}"/>
              </a:ext>
            </a:extLst>
          </p:cNvPr>
          <p:cNvSpPr>
            <a:spLocks noGrp="1"/>
          </p:cNvSpPr>
          <p:nvPr>
            <p:ph type="sldNum" sz="quarter" idx="12"/>
          </p:nvPr>
        </p:nvSpPr>
        <p:spPr/>
        <p:txBody>
          <a:bodyPr/>
          <a:lstStyle/>
          <a:p>
            <a:fld id="{3A98EE3D-8CD1-4C3F-BD1C-C98C9596463C}" type="slidenum">
              <a:rPr lang="en-US" smtClean="0"/>
              <a:t>22</a:t>
            </a:fld>
            <a:endParaRPr lang="en-US" dirty="0"/>
          </a:p>
        </p:txBody>
      </p:sp>
    </p:spTree>
    <p:extLst>
      <p:ext uri="{BB962C8B-B14F-4D97-AF65-F5344CB8AC3E}">
        <p14:creationId xmlns:p14="http://schemas.microsoft.com/office/powerpoint/2010/main" val="37785929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CA55F0C-59EF-462E-23FF-4096488CE561}"/>
              </a:ext>
            </a:extLst>
          </p:cNvPr>
          <p:cNvSpPr>
            <a:spLocks noGrp="1"/>
          </p:cNvSpPr>
          <p:nvPr>
            <p:ph type="title"/>
          </p:nvPr>
        </p:nvSpPr>
        <p:spPr>
          <a:xfrm>
            <a:off x="446533" y="1027034"/>
            <a:ext cx="11198620" cy="3703320"/>
          </a:xfrm>
        </p:spPr>
        <p:txBody>
          <a:bodyPr vert="horz" lIns="91440" tIns="45720" rIns="91440" bIns="45720" rtlCol="0" anchor="b">
            <a:normAutofit/>
          </a:bodyPr>
          <a:lstStyle/>
          <a:p>
            <a:r>
              <a:rPr lang="en-US" sz="4400" dirty="0">
                <a:solidFill>
                  <a:schemeClr val="tx2"/>
                </a:solidFill>
              </a:rPr>
              <a:t>Income Tax Nexus &amp; P.L. 86-272</a:t>
            </a:r>
            <a:endParaRPr lang="en-US" sz="4400" b="0" kern="1200" cap="all" dirty="0">
              <a:solidFill>
                <a:schemeClr val="tx2"/>
              </a:solidFill>
              <a:latin typeface="+mj-lt"/>
              <a:ea typeface="+mj-ea"/>
              <a:cs typeface="+mj-cs"/>
            </a:endParaRPr>
          </a:p>
        </p:txBody>
      </p:sp>
      <p:sp>
        <p:nvSpPr>
          <p:cNvPr id="2" name="Slide Number Placeholder 1">
            <a:extLst>
              <a:ext uri="{FF2B5EF4-FFF2-40B4-BE49-F238E27FC236}">
                <a16:creationId xmlns:a16="http://schemas.microsoft.com/office/drawing/2014/main" id="{FB5A0DD7-58E4-5FE9-2DC5-FCE6E098DD2A}"/>
              </a:ext>
            </a:extLst>
          </p:cNvPr>
          <p:cNvSpPr>
            <a:spLocks noGrp="1"/>
          </p:cNvSpPr>
          <p:nvPr>
            <p:ph type="sldNum" sz="quarter" idx="12"/>
          </p:nvPr>
        </p:nvSpPr>
        <p:spPr>
          <a:xfrm>
            <a:off x="10558300" y="6028717"/>
            <a:ext cx="1016440" cy="365125"/>
          </a:xfrm>
        </p:spPr>
        <p:txBody>
          <a:bodyPr vert="horz" lIns="91440" tIns="45720" rIns="91440" bIns="45720" rtlCol="0" anchor="ctr">
            <a:normAutofit/>
          </a:bodyPr>
          <a:lstStyle/>
          <a:p>
            <a:pPr defTabSz="457200">
              <a:spcAft>
                <a:spcPts val="600"/>
              </a:spcAft>
            </a:pPr>
            <a:fld id="{3A98EE3D-8CD1-4C3F-BD1C-C98C9596463C}" type="slidenum">
              <a:rPr lang="en-US">
                <a:solidFill>
                  <a:srgbClr val="FFFFFF"/>
                </a:solidFill>
              </a:rPr>
              <a:pPr defTabSz="457200">
                <a:spcAft>
                  <a:spcPts val="600"/>
                </a:spcAft>
              </a:pPr>
              <a:t>23</a:t>
            </a:fld>
            <a:endParaRPr lang="en-US">
              <a:solidFill>
                <a:srgbClr val="FFFFFF"/>
              </a:solidFill>
            </a:endParaRPr>
          </a:p>
        </p:txBody>
      </p:sp>
    </p:spTree>
    <p:extLst>
      <p:ext uri="{BB962C8B-B14F-4D97-AF65-F5344CB8AC3E}">
        <p14:creationId xmlns:p14="http://schemas.microsoft.com/office/powerpoint/2010/main" val="35498592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24AB1-0256-6304-8491-94620F831A47}"/>
              </a:ext>
            </a:extLst>
          </p:cNvPr>
          <p:cNvSpPr>
            <a:spLocks noGrp="1"/>
          </p:cNvSpPr>
          <p:nvPr>
            <p:ph type="title"/>
          </p:nvPr>
        </p:nvSpPr>
        <p:spPr>
          <a:xfrm>
            <a:off x="581192" y="702156"/>
            <a:ext cx="11029616" cy="723232"/>
          </a:xfrm>
        </p:spPr>
        <p:txBody>
          <a:bodyPr/>
          <a:lstStyle/>
          <a:p>
            <a:r>
              <a:rPr lang="en-US" dirty="0"/>
              <a:t>MTC Recommendations</a:t>
            </a:r>
          </a:p>
        </p:txBody>
      </p:sp>
      <p:sp>
        <p:nvSpPr>
          <p:cNvPr id="3" name="Content Placeholder 2">
            <a:extLst>
              <a:ext uri="{FF2B5EF4-FFF2-40B4-BE49-F238E27FC236}">
                <a16:creationId xmlns:a16="http://schemas.microsoft.com/office/drawing/2014/main" id="{3FE95400-D30B-0D5E-F3B3-434F71E140D0}"/>
              </a:ext>
            </a:extLst>
          </p:cNvPr>
          <p:cNvSpPr>
            <a:spLocks noGrp="1"/>
          </p:cNvSpPr>
          <p:nvPr>
            <p:ph idx="1"/>
          </p:nvPr>
        </p:nvSpPr>
        <p:spPr>
          <a:xfrm>
            <a:off x="1873624" y="1622612"/>
            <a:ext cx="7879976" cy="4352738"/>
          </a:xfrm>
        </p:spPr>
        <p:txBody>
          <a:bodyPr>
            <a:normAutofit/>
          </a:bodyPr>
          <a:lstStyle/>
          <a:p>
            <a:pPr>
              <a:lnSpc>
                <a:spcPct val="100000"/>
              </a:lnSpc>
              <a:spcBef>
                <a:spcPts val="0"/>
              </a:spcBef>
              <a:spcAft>
                <a:spcPts val="2400"/>
              </a:spcAft>
            </a:pPr>
            <a:r>
              <a:rPr lang="en-US" sz="2700" dirty="0"/>
              <a:t>At it’s 2022 meeting, the MTC adopted a resolution recommending that states that adopt the MTC’s revised statement on P.L. 86-272 also adopt the factor presence nexus standard, which the MTC adopted in 2002.</a:t>
            </a:r>
          </a:p>
          <a:p>
            <a:pPr>
              <a:lnSpc>
                <a:spcPct val="100000"/>
              </a:lnSpc>
              <a:spcBef>
                <a:spcPts val="0"/>
              </a:spcBef>
              <a:spcAft>
                <a:spcPts val="2400"/>
              </a:spcAft>
            </a:pPr>
            <a:r>
              <a:rPr lang="en-US" sz="2700" dirty="0"/>
              <a:t>States will also need to consider prospective adoption and application of the standard to any throw-back rules. </a:t>
            </a:r>
          </a:p>
        </p:txBody>
      </p:sp>
      <p:sp>
        <p:nvSpPr>
          <p:cNvPr id="4" name="Slide Number Placeholder 3">
            <a:extLst>
              <a:ext uri="{FF2B5EF4-FFF2-40B4-BE49-F238E27FC236}">
                <a16:creationId xmlns:a16="http://schemas.microsoft.com/office/drawing/2014/main" id="{5AA46522-CEB6-1C59-5805-B5C420E6D865}"/>
              </a:ext>
            </a:extLst>
          </p:cNvPr>
          <p:cNvSpPr>
            <a:spLocks noGrp="1"/>
          </p:cNvSpPr>
          <p:nvPr>
            <p:ph type="sldNum" sz="quarter" idx="12"/>
          </p:nvPr>
        </p:nvSpPr>
        <p:spPr/>
        <p:txBody>
          <a:bodyPr/>
          <a:lstStyle/>
          <a:p>
            <a:fld id="{3A98EE3D-8CD1-4C3F-BD1C-C98C9596463C}" type="slidenum">
              <a:rPr lang="en-US" smtClean="0"/>
              <a:t>24</a:t>
            </a:fld>
            <a:endParaRPr lang="en-US" dirty="0"/>
          </a:p>
        </p:txBody>
      </p:sp>
    </p:spTree>
    <p:extLst>
      <p:ext uri="{BB962C8B-B14F-4D97-AF65-F5344CB8AC3E}">
        <p14:creationId xmlns:p14="http://schemas.microsoft.com/office/powerpoint/2010/main" val="14569390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24AB1-0256-6304-8491-94620F831A47}"/>
              </a:ext>
            </a:extLst>
          </p:cNvPr>
          <p:cNvSpPr>
            <a:spLocks noGrp="1"/>
          </p:cNvSpPr>
          <p:nvPr>
            <p:ph type="title"/>
          </p:nvPr>
        </p:nvSpPr>
        <p:spPr>
          <a:xfrm>
            <a:off x="581192" y="702156"/>
            <a:ext cx="11029616" cy="723232"/>
          </a:xfrm>
        </p:spPr>
        <p:txBody>
          <a:bodyPr>
            <a:normAutofit/>
          </a:bodyPr>
          <a:lstStyle/>
          <a:p>
            <a:r>
              <a:rPr lang="en-US" dirty="0"/>
              <a:t>State actions –</a:t>
            </a:r>
          </a:p>
        </p:txBody>
      </p:sp>
      <p:sp>
        <p:nvSpPr>
          <p:cNvPr id="3" name="Content Placeholder 2">
            <a:extLst>
              <a:ext uri="{FF2B5EF4-FFF2-40B4-BE49-F238E27FC236}">
                <a16:creationId xmlns:a16="http://schemas.microsoft.com/office/drawing/2014/main" id="{3FE95400-D30B-0D5E-F3B3-434F71E140D0}"/>
              </a:ext>
            </a:extLst>
          </p:cNvPr>
          <p:cNvSpPr>
            <a:spLocks noGrp="1"/>
          </p:cNvSpPr>
          <p:nvPr>
            <p:ph idx="1"/>
          </p:nvPr>
        </p:nvSpPr>
        <p:spPr>
          <a:xfrm>
            <a:off x="1497105" y="1622612"/>
            <a:ext cx="9341223" cy="4352738"/>
          </a:xfrm>
        </p:spPr>
        <p:txBody>
          <a:bodyPr>
            <a:normAutofit/>
          </a:bodyPr>
          <a:lstStyle/>
          <a:p>
            <a:pPr lvl="1">
              <a:spcAft>
                <a:spcPts val="2400"/>
              </a:spcAft>
            </a:pPr>
            <a:r>
              <a:rPr lang="en-US" sz="2800" dirty="0"/>
              <a:t>In September, New Jersey updated guidance on economic nexus releasing a technical bulletin after </a:t>
            </a:r>
            <a:br>
              <a:rPr lang="en-US" sz="2800" dirty="0"/>
            </a:br>
            <a:r>
              <a:rPr lang="en-US" sz="2800" dirty="0"/>
              <a:t>state lawmakers enacted a bright-line threshold. </a:t>
            </a:r>
            <a:br>
              <a:rPr lang="en-US" sz="2800" dirty="0"/>
            </a:br>
            <a:r>
              <a:rPr lang="en-US" sz="2800" dirty="0"/>
              <a:t>The guidance generally follows the revised statement on P.L. 86-272 (and applies </a:t>
            </a:r>
            <a:r>
              <a:rPr lang="en-US" sz="2800" i="1" dirty="0"/>
              <a:t>Finnigan</a:t>
            </a:r>
            <a:r>
              <a:rPr lang="en-US" sz="2800" dirty="0"/>
              <a:t>). See here: </a:t>
            </a:r>
            <a:r>
              <a:rPr lang="en-US" sz="2400" dirty="0">
                <a:solidFill>
                  <a:schemeClr val="accent2">
                    <a:lumMod val="75000"/>
                  </a:schemeClr>
                </a:solidFill>
                <a:hlinkClick r:id="rId2">
                  <a:extLst>
                    <a:ext uri="{A12FA001-AC4F-418D-AE19-62706E023703}">
                      <ahyp:hlinkClr xmlns:ahyp="http://schemas.microsoft.com/office/drawing/2018/hyperlinkcolor" val="tx"/>
                    </a:ext>
                  </a:extLst>
                </a:hlinkClick>
              </a:rPr>
              <a:t>https://www.nj.gov/treasury/taxation/pdf/pubs/tb/tb108.pdf</a:t>
            </a:r>
            <a:r>
              <a:rPr lang="en-US" sz="2400" dirty="0">
                <a:solidFill>
                  <a:schemeClr val="accent2">
                    <a:lumMod val="75000"/>
                  </a:schemeClr>
                </a:solidFill>
              </a:rPr>
              <a:t>.</a:t>
            </a:r>
            <a:endParaRPr lang="en-US" sz="2800" dirty="0">
              <a:solidFill>
                <a:schemeClr val="accent2">
                  <a:lumMod val="75000"/>
                </a:schemeClr>
              </a:solidFill>
            </a:endParaRPr>
          </a:p>
        </p:txBody>
      </p:sp>
      <p:sp>
        <p:nvSpPr>
          <p:cNvPr id="4" name="Slide Number Placeholder 3">
            <a:extLst>
              <a:ext uri="{FF2B5EF4-FFF2-40B4-BE49-F238E27FC236}">
                <a16:creationId xmlns:a16="http://schemas.microsoft.com/office/drawing/2014/main" id="{5AA46522-CEB6-1C59-5805-B5C420E6D865}"/>
              </a:ext>
            </a:extLst>
          </p:cNvPr>
          <p:cNvSpPr>
            <a:spLocks noGrp="1"/>
          </p:cNvSpPr>
          <p:nvPr>
            <p:ph type="sldNum" sz="quarter" idx="12"/>
          </p:nvPr>
        </p:nvSpPr>
        <p:spPr/>
        <p:txBody>
          <a:bodyPr/>
          <a:lstStyle/>
          <a:p>
            <a:fld id="{3A98EE3D-8CD1-4C3F-BD1C-C98C9596463C}" type="slidenum">
              <a:rPr lang="en-US" smtClean="0"/>
              <a:t>25</a:t>
            </a:fld>
            <a:endParaRPr lang="en-US" dirty="0"/>
          </a:p>
        </p:txBody>
      </p:sp>
    </p:spTree>
    <p:extLst>
      <p:ext uri="{BB962C8B-B14F-4D97-AF65-F5344CB8AC3E}">
        <p14:creationId xmlns:p14="http://schemas.microsoft.com/office/powerpoint/2010/main" val="11124926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24AB1-0256-6304-8491-94620F831A47}"/>
              </a:ext>
            </a:extLst>
          </p:cNvPr>
          <p:cNvSpPr>
            <a:spLocks noGrp="1"/>
          </p:cNvSpPr>
          <p:nvPr>
            <p:ph type="title"/>
          </p:nvPr>
        </p:nvSpPr>
        <p:spPr>
          <a:xfrm>
            <a:off x="581192" y="702156"/>
            <a:ext cx="11029616" cy="723232"/>
          </a:xfrm>
        </p:spPr>
        <p:txBody>
          <a:bodyPr/>
          <a:lstStyle/>
          <a:p>
            <a:r>
              <a:rPr lang="en-US" dirty="0"/>
              <a:t>State actions –</a:t>
            </a:r>
          </a:p>
        </p:txBody>
      </p:sp>
      <p:sp>
        <p:nvSpPr>
          <p:cNvPr id="3" name="Content Placeholder 2">
            <a:extLst>
              <a:ext uri="{FF2B5EF4-FFF2-40B4-BE49-F238E27FC236}">
                <a16:creationId xmlns:a16="http://schemas.microsoft.com/office/drawing/2014/main" id="{3FE95400-D30B-0D5E-F3B3-434F71E140D0}"/>
              </a:ext>
            </a:extLst>
          </p:cNvPr>
          <p:cNvSpPr>
            <a:spLocks noGrp="1"/>
          </p:cNvSpPr>
          <p:nvPr>
            <p:ph idx="1"/>
          </p:nvPr>
        </p:nvSpPr>
        <p:spPr>
          <a:xfrm>
            <a:off x="1873624" y="1622612"/>
            <a:ext cx="8095129" cy="3756212"/>
          </a:xfrm>
        </p:spPr>
        <p:txBody>
          <a:bodyPr>
            <a:normAutofit/>
          </a:bodyPr>
          <a:lstStyle/>
          <a:p>
            <a:pPr>
              <a:spcAft>
                <a:spcPts val="2400"/>
              </a:spcAft>
            </a:pPr>
            <a:r>
              <a:rPr lang="en-US" sz="2700" dirty="0"/>
              <a:t>New York is in the process of considering comments on its proposed adoption of rules that also generally track the revised statement, including comments that related rules be given prospective effect.</a:t>
            </a:r>
          </a:p>
        </p:txBody>
      </p:sp>
      <p:sp>
        <p:nvSpPr>
          <p:cNvPr id="4" name="Slide Number Placeholder 3">
            <a:extLst>
              <a:ext uri="{FF2B5EF4-FFF2-40B4-BE49-F238E27FC236}">
                <a16:creationId xmlns:a16="http://schemas.microsoft.com/office/drawing/2014/main" id="{5AA46522-CEB6-1C59-5805-B5C420E6D865}"/>
              </a:ext>
            </a:extLst>
          </p:cNvPr>
          <p:cNvSpPr>
            <a:spLocks noGrp="1"/>
          </p:cNvSpPr>
          <p:nvPr>
            <p:ph type="sldNum" sz="quarter" idx="12"/>
          </p:nvPr>
        </p:nvSpPr>
        <p:spPr/>
        <p:txBody>
          <a:bodyPr/>
          <a:lstStyle/>
          <a:p>
            <a:fld id="{3A98EE3D-8CD1-4C3F-BD1C-C98C9596463C}" type="slidenum">
              <a:rPr lang="en-US" smtClean="0"/>
              <a:t>26</a:t>
            </a:fld>
            <a:endParaRPr lang="en-US" dirty="0"/>
          </a:p>
        </p:txBody>
      </p:sp>
    </p:spTree>
    <p:extLst>
      <p:ext uri="{BB962C8B-B14F-4D97-AF65-F5344CB8AC3E}">
        <p14:creationId xmlns:p14="http://schemas.microsoft.com/office/powerpoint/2010/main" val="28122269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CA55F0C-59EF-462E-23FF-4096488CE561}"/>
              </a:ext>
            </a:extLst>
          </p:cNvPr>
          <p:cNvSpPr>
            <a:spLocks noGrp="1"/>
          </p:cNvSpPr>
          <p:nvPr>
            <p:ph type="title"/>
          </p:nvPr>
        </p:nvSpPr>
        <p:spPr>
          <a:xfrm>
            <a:off x="446533" y="1027034"/>
            <a:ext cx="11128207" cy="3703320"/>
          </a:xfrm>
        </p:spPr>
        <p:txBody>
          <a:bodyPr vert="horz" lIns="91440" tIns="45720" rIns="91440" bIns="45720" rtlCol="0" anchor="b">
            <a:normAutofit/>
          </a:bodyPr>
          <a:lstStyle/>
          <a:p>
            <a:r>
              <a:rPr lang="en-US" sz="4400" dirty="0">
                <a:solidFill>
                  <a:schemeClr val="tx2"/>
                </a:solidFill>
              </a:rPr>
              <a:t>Combined Filing Requirements</a:t>
            </a:r>
            <a:endParaRPr lang="en-US" sz="4400" b="0" kern="1200" cap="all" dirty="0">
              <a:solidFill>
                <a:schemeClr val="tx2"/>
              </a:solidFill>
              <a:latin typeface="+mj-lt"/>
              <a:ea typeface="+mj-ea"/>
              <a:cs typeface="+mj-cs"/>
            </a:endParaRPr>
          </a:p>
        </p:txBody>
      </p:sp>
      <p:sp>
        <p:nvSpPr>
          <p:cNvPr id="2" name="Slide Number Placeholder 1">
            <a:extLst>
              <a:ext uri="{FF2B5EF4-FFF2-40B4-BE49-F238E27FC236}">
                <a16:creationId xmlns:a16="http://schemas.microsoft.com/office/drawing/2014/main" id="{FB5A0DD7-58E4-5FE9-2DC5-FCE6E098DD2A}"/>
              </a:ext>
            </a:extLst>
          </p:cNvPr>
          <p:cNvSpPr>
            <a:spLocks noGrp="1"/>
          </p:cNvSpPr>
          <p:nvPr>
            <p:ph type="sldNum" sz="quarter" idx="12"/>
          </p:nvPr>
        </p:nvSpPr>
        <p:spPr>
          <a:xfrm>
            <a:off x="10558300" y="6028717"/>
            <a:ext cx="1016440" cy="365125"/>
          </a:xfrm>
        </p:spPr>
        <p:txBody>
          <a:bodyPr vert="horz" lIns="91440" tIns="45720" rIns="91440" bIns="45720" rtlCol="0" anchor="ctr">
            <a:normAutofit/>
          </a:bodyPr>
          <a:lstStyle/>
          <a:p>
            <a:pPr defTabSz="457200">
              <a:spcAft>
                <a:spcPts val="600"/>
              </a:spcAft>
            </a:pPr>
            <a:fld id="{3A98EE3D-8CD1-4C3F-BD1C-C98C9596463C}" type="slidenum">
              <a:rPr lang="en-US">
                <a:solidFill>
                  <a:srgbClr val="FFFFFF"/>
                </a:solidFill>
              </a:rPr>
              <a:pPr defTabSz="457200">
                <a:spcAft>
                  <a:spcPts val="600"/>
                </a:spcAft>
              </a:pPr>
              <a:t>27</a:t>
            </a:fld>
            <a:endParaRPr lang="en-US">
              <a:solidFill>
                <a:srgbClr val="FFFFFF"/>
              </a:solidFill>
            </a:endParaRPr>
          </a:p>
        </p:txBody>
      </p:sp>
    </p:spTree>
    <p:extLst>
      <p:ext uri="{BB962C8B-B14F-4D97-AF65-F5344CB8AC3E}">
        <p14:creationId xmlns:p14="http://schemas.microsoft.com/office/powerpoint/2010/main" val="41720867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14E5C-971C-1359-E29C-2AC6805185A8}"/>
              </a:ext>
            </a:extLst>
          </p:cNvPr>
          <p:cNvSpPr>
            <a:spLocks noGrp="1"/>
          </p:cNvSpPr>
          <p:nvPr>
            <p:ph type="title"/>
          </p:nvPr>
        </p:nvSpPr>
        <p:spPr>
          <a:xfrm>
            <a:off x="581192" y="702157"/>
            <a:ext cx="11029616" cy="570832"/>
          </a:xfrm>
        </p:spPr>
        <p:txBody>
          <a:bodyPr/>
          <a:lstStyle/>
          <a:p>
            <a:r>
              <a:rPr lang="en-US" dirty="0"/>
              <a:t>Definition of the Water’s Edge Group</a:t>
            </a:r>
          </a:p>
        </p:txBody>
      </p:sp>
      <p:sp>
        <p:nvSpPr>
          <p:cNvPr id="3" name="Content Placeholder 2">
            <a:extLst>
              <a:ext uri="{FF2B5EF4-FFF2-40B4-BE49-F238E27FC236}">
                <a16:creationId xmlns:a16="http://schemas.microsoft.com/office/drawing/2014/main" id="{13198B27-90BF-128A-D97A-7860515EE3DB}"/>
              </a:ext>
            </a:extLst>
          </p:cNvPr>
          <p:cNvSpPr>
            <a:spLocks noGrp="1"/>
          </p:cNvSpPr>
          <p:nvPr>
            <p:ph idx="1"/>
          </p:nvPr>
        </p:nvSpPr>
        <p:spPr>
          <a:xfrm>
            <a:off x="1532965" y="1532964"/>
            <a:ext cx="8830235" cy="4442385"/>
          </a:xfrm>
        </p:spPr>
        <p:txBody>
          <a:bodyPr>
            <a:normAutofit/>
          </a:bodyPr>
          <a:lstStyle/>
          <a:p>
            <a:pPr>
              <a:spcAft>
                <a:spcPts val="2400"/>
              </a:spcAft>
            </a:pPr>
            <a:r>
              <a:rPr lang="en-US" sz="2400" b="0" i="1" dirty="0" err="1">
                <a:solidFill>
                  <a:srgbClr val="222222"/>
                </a:solidFill>
                <a:effectLst/>
                <a:latin typeface="Open Sans" panose="020B0606030504020204" pitchFamily="34" charset="0"/>
              </a:rPr>
              <a:t>Pepsico</a:t>
            </a:r>
            <a:r>
              <a:rPr lang="en-US" sz="2400" b="0" i="1" dirty="0">
                <a:solidFill>
                  <a:srgbClr val="222222"/>
                </a:solidFill>
                <a:effectLst/>
                <a:latin typeface="Open Sans" panose="020B0606030504020204" pitchFamily="34" charset="0"/>
              </a:rPr>
              <a:t> Inc. v. Illinois Department of Revenue </a:t>
            </a:r>
            <a:r>
              <a:rPr lang="en-US" sz="2400" dirty="0">
                <a:solidFill>
                  <a:srgbClr val="222222"/>
                </a:solidFill>
                <a:latin typeface="Open Sans" panose="020B0606030504020204" pitchFamily="34" charset="0"/>
              </a:rPr>
              <a:t>(on appeal) –  </a:t>
            </a:r>
            <a:r>
              <a:rPr lang="en-US" sz="2400" b="0" dirty="0">
                <a:solidFill>
                  <a:srgbClr val="222222"/>
                </a:solidFill>
                <a:effectLst/>
                <a:latin typeface="Open Sans" panose="020B0606030504020204" pitchFamily="34" charset="0"/>
              </a:rPr>
              <a:t>shows how excluding certain domestic subsidiaries from the water’s edge combined group allows corporations to easily shift profits to non-taxed entities. </a:t>
            </a:r>
          </a:p>
        </p:txBody>
      </p:sp>
      <p:sp>
        <p:nvSpPr>
          <p:cNvPr id="4" name="Slide Number Placeholder 3">
            <a:extLst>
              <a:ext uri="{FF2B5EF4-FFF2-40B4-BE49-F238E27FC236}">
                <a16:creationId xmlns:a16="http://schemas.microsoft.com/office/drawing/2014/main" id="{8F44AA59-C6CE-5F9C-4E46-7C5E33893566}"/>
              </a:ext>
            </a:extLst>
          </p:cNvPr>
          <p:cNvSpPr>
            <a:spLocks noGrp="1"/>
          </p:cNvSpPr>
          <p:nvPr>
            <p:ph type="sldNum" sz="quarter" idx="12"/>
          </p:nvPr>
        </p:nvSpPr>
        <p:spPr/>
        <p:txBody>
          <a:bodyPr/>
          <a:lstStyle/>
          <a:p>
            <a:fld id="{3A98EE3D-8CD1-4C3F-BD1C-C98C9596463C}" type="slidenum">
              <a:rPr lang="en-US" smtClean="0"/>
              <a:t>28</a:t>
            </a:fld>
            <a:endParaRPr lang="en-US" dirty="0"/>
          </a:p>
        </p:txBody>
      </p:sp>
    </p:spTree>
    <p:extLst>
      <p:ext uri="{BB962C8B-B14F-4D97-AF65-F5344CB8AC3E}">
        <p14:creationId xmlns:p14="http://schemas.microsoft.com/office/powerpoint/2010/main" val="17506454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14E5C-971C-1359-E29C-2AC6805185A8}"/>
              </a:ext>
            </a:extLst>
          </p:cNvPr>
          <p:cNvSpPr>
            <a:spLocks noGrp="1"/>
          </p:cNvSpPr>
          <p:nvPr>
            <p:ph type="title"/>
          </p:nvPr>
        </p:nvSpPr>
        <p:spPr>
          <a:xfrm>
            <a:off x="581192" y="702157"/>
            <a:ext cx="11029616" cy="570832"/>
          </a:xfrm>
        </p:spPr>
        <p:txBody>
          <a:bodyPr/>
          <a:lstStyle/>
          <a:p>
            <a:r>
              <a:rPr lang="en-US" dirty="0"/>
              <a:t>Problem of 80/20 Companies</a:t>
            </a:r>
          </a:p>
        </p:txBody>
      </p:sp>
      <p:sp>
        <p:nvSpPr>
          <p:cNvPr id="3" name="Content Placeholder 2">
            <a:extLst>
              <a:ext uri="{FF2B5EF4-FFF2-40B4-BE49-F238E27FC236}">
                <a16:creationId xmlns:a16="http://schemas.microsoft.com/office/drawing/2014/main" id="{13198B27-90BF-128A-D97A-7860515EE3DB}"/>
              </a:ext>
            </a:extLst>
          </p:cNvPr>
          <p:cNvSpPr>
            <a:spLocks noGrp="1"/>
          </p:cNvSpPr>
          <p:nvPr>
            <p:ph idx="1"/>
          </p:nvPr>
        </p:nvSpPr>
        <p:spPr>
          <a:xfrm>
            <a:off x="1532965" y="1532964"/>
            <a:ext cx="8328211" cy="4442385"/>
          </a:xfrm>
        </p:spPr>
        <p:txBody>
          <a:bodyPr>
            <a:normAutofit/>
          </a:bodyPr>
          <a:lstStyle/>
          <a:p>
            <a:pPr marL="0" indent="0">
              <a:lnSpc>
                <a:spcPct val="100000"/>
              </a:lnSpc>
              <a:spcBef>
                <a:spcPts val="0"/>
              </a:spcBef>
              <a:spcAft>
                <a:spcPts val="1800"/>
              </a:spcAft>
              <a:buNone/>
            </a:pPr>
            <a:r>
              <a:rPr lang="en-US" sz="2400" b="0" dirty="0">
                <a:solidFill>
                  <a:srgbClr val="222222"/>
                </a:solidFill>
                <a:effectLst/>
                <a:latin typeface="Open Sans" panose="020B0606030504020204" pitchFamily="34" charset="0"/>
              </a:rPr>
              <a:t>Under Illinois law, and the law </a:t>
            </a:r>
            <a:r>
              <a:rPr lang="en-US" sz="2400" dirty="0">
                <a:solidFill>
                  <a:srgbClr val="222222"/>
                </a:solidFill>
                <a:latin typeface="Open Sans" panose="020B0606030504020204" pitchFamily="34" charset="0"/>
              </a:rPr>
              <a:t>of a dozen other states: </a:t>
            </a:r>
          </a:p>
          <a:p>
            <a:pPr>
              <a:lnSpc>
                <a:spcPct val="100000"/>
              </a:lnSpc>
              <a:spcBef>
                <a:spcPts val="0"/>
              </a:spcBef>
              <a:spcAft>
                <a:spcPts val="1800"/>
              </a:spcAft>
            </a:pPr>
            <a:r>
              <a:rPr lang="en-US" sz="2400" b="0" dirty="0">
                <a:solidFill>
                  <a:srgbClr val="222222"/>
                </a:solidFill>
                <a:effectLst/>
                <a:latin typeface="Open Sans" panose="020B0606030504020204" pitchFamily="34" charset="0"/>
              </a:rPr>
              <a:t>The water’s edge group excludes entities:</a:t>
            </a:r>
            <a:r>
              <a:rPr lang="en-US" sz="2400" dirty="0">
                <a:solidFill>
                  <a:srgbClr val="222222"/>
                </a:solidFill>
                <a:latin typeface="Open Sans" panose="020B0606030504020204" pitchFamily="34" charset="0"/>
              </a:rPr>
              <a:t> </a:t>
            </a:r>
          </a:p>
          <a:p>
            <a:pPr lvl="1">
              <a:spcBef>
                <a:spcPts val="0"/>
              </a:spcBef>
              <a:spcAft>
                <a:spcPts val="1800"/>
              </a:spcAft>
            </a:pPr>
            <a:r>
              <a:rPr lang="en-US" sz="2200" dirty="0">
                <a:solidFill>
                  <a:srgbClr val="222222"/>
                </a:solidFill>
                <a:latin typeface="Open Sans" panose="020B0606030504020204" pitchFamily="34" charset="0"/>
              </a:rPr>
              <a:t>W</a:t>
            </a:r>
            <a:r>
              <a:rPr lang="en-US" sz="2200" b="0" dirty="0">
                <a:solidFill>
                  <a:srgbClr val="222222"/>
                </a:solidFill>
                <a:effectLst/>
                <a:latin typeface="Open Sans" panose="020B0606030504020204" pitchFamily="34" charset="0"/>
              </a:rPr>
              <a:t>herever incorporated or headquartered: </a:t>
            </a:r>
          </a:p>
          <a:p>
            <a:pPr lvl="1">
              <a:spcBef>
                <a:spcPts val="0"/>
              </a:spcBef>
              <a:spcAft>
                <a:spcPts val="1800"/>
              </a:spcAft>
            </a:pPr>
            <a:r>
              <a:rPr lang="en-US" sz="2200" b="0" dirty="0">
                <a:solidFill>
                  <a:srgbClr val="222222"/>
                </a:solidFill>
                <a:effectLst/>
                <a:latin typeface="Open Sans" panose="020B0606030504020204" pitchFamily="34" charset="0"/>
              </a:rPr>
              <a:t>“</a:t>
            </a:r>
            <a:r>
              <a:rPr lang="en-US" sz="2200" dirty="0">
                <a:solidFill>
                  <a:srgbClr val="222222"/>
                </a:solidFill>
                <a:latin typeface="Open Sans" panose="020B0606030504020204" pitchFamily="34" charset="0"/>
              </a:rPr>
              <a:t>W</a:t>
            </a:r>
            <a:r>
              <a:rPr lang="en-US" sz="2200" b="0" dirty="0">
                <a:solidFill>
                  <a:srgbClr val="222222"/>
                </a:solidFill>
                <a:effectLst/>
                <a:latin typeface="Open Sans" panose="020B0606030504020204" pitchFamily="34" charset="0"/>
              </a:rPr>
              <a:t>hose business activity outside the United States is 80 percent or more of [their] total business activity.” </a:t>
            </a:r>
          </a:p>
          <a:p>
            <a:pPr lvl="1">
              <a:spcBef>
                <a:spcPts val="0"/>
              </a:spcBef>
              <a:spcAft>
                <a:spcPts val="1800"/>
              </a:spcAft>
            </a:pPr>
            <a:r>
              <a:rPr lang="en-US" sz="2200" b="0" dirty="0">
                <a:solidFill>
                  <a:srgbClr val="222222"/>
                </a:solidFill>
                <a:effectLst/>
                <a:latin typeface="Open Sans" panose="020B0606030504020204" pitchFamily="34" charset="0"/>
              </a:rPr>
              <a:t>Business activity is measured solely by the amount of a business’s payroll and property.</a:t>
            </a:r>
          </a:p>
        </p:txBody>
      </p:sp>
      <p:sp>
        <p:nvSpPr>
          <p:cNvPr id="4" name="Slide Number Placeholder 3">
            <a:extLst>
              <a:ext uri="{FF2B5EF4-FFF2-40B4-BE49-F238E27FC236}">
                <a16:creationId xmlns:a16="http://schemas.microsoft.com/office/drawing/2014/main" id="{8F44AA59-C6CE-5F9C-4E46-7C5E33893566}"/>
              </a:ext>
            </a:extLst>
          </p:cNvPr>
          <p:cNvSpPr>
            <a:spLocks noGrp="1"/>
          </p:cNvSpPr>
          <p:nvPr>
            <p:ph type="sldNum" sz="quarter" idx="12"/>
          </p:nvPr>
        </p:nvSpPr>
        <p:spPr/>
        <p:txBody>
          <a:bodyPr/>
          <a:lstStyle/>
          <a:p>
            <a:fld id="{3A98EE3D-8CD1-4C3F-BD1C-C98C9596463C}" type="slidenum">
              <a:rPr lang="en-US" smtClean="0"/>
              <a:t>29</a:t>
            </a:fld>
            <a:endParaRPr lang="en-US" dirty="0"/>
          </a:p>
        </p:txBody>
      </p:sp>
    </p:spTree>
    <p:extLst>
      <p:ext uri="{BB962C8B-B14F-4D97-AF65-F5344CB8AC3E}">
        <p14:creationId xmlns:p14="http://schemas.microsoft.com/office/powerpoint/2010/main" val="25244576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1CF3C-95D8-E72D-4129-AA07D64D0BC3}"/>
              </a:ext>
            </a:extLst>
          </p:cNvPr>
          <p:cNvSpPr>
            <a:spLocks noGrp="1"/>
          </p:cNvSpPr>
          <p:nvPr>
            <p:ph type="title"/>
          </p:nvPr>
        </p:nvSpPr>
        <p:spPr>
          <a:xfrm>
            <a:off x="581192" y="702156"/>
            <a:ext cx="11029616" cy="669444"/>
          </a:xfrm>
        </p:spPr>
        <p:txBody>
          <a:bodyPr>
            <a:normAutofit/>
          </a:bodyPr>
          <a:lstStyle/>
          <a:p>
            <a:r>
              <a:rPr lang="en-US" dirty="0"/>
              <a:t>MTC Market-Based Sourcing Model Statute –</a:t>
            </a:r>
          </a:p>
        </p:txBody>
      </p:sp>
      <p:sp>
        <p:nvSpPr>
          <p:cNvPr id="3" name="Content Placeholder 2">
            <a:extLst>
              <a:ext uri="{FF2B5EF4-FFF2-40B4-BE49-F238E27FC236}">
                <a16:creationId xmlns:a16="http://schemas.microsoft.com/office/drawing/2014/main" id="{C6AC6930-A90F-F33D-E5E5-2C958031BAFD}"/>
              </a:ext>
            </a:extLst>
          </p:cNvPr>
          <p:cNvSpPr>
            <a:spLocks noGrp="1"/>
          </p:cNvSpPr>
          <p:nvPr>
            <p:ph idx="1"/>
          </p:nvPr>
        </p:nvSpPr>
        <p:spPr>
          <a:xfrm>
            <a:off x="1981200" y="2052918"/>
            <a:ext cx="8104094" cy="4192017"/>
          </a:xfrm>
        </p:spPr>
        <p:txBody>
          <a:bodyPr anchor="t">
            <a:normAutofit/>
          </a:bodyPr>
          <a:lstStyle/>
          <a:p>
            <a:pPr marL="151200" indent="0">
              <a:spcBef>
                <a:spcPts val="0"/>
              </a:spcBef>
              <a:buNone/>
            </a:pPr>
            <a:r>
              <a:rPr lang="en-US" sz="1800" dirty="0"/>
              <a:t>17. (a) “Receipts . . . .are in this State if the taxpayer’s market for the sales is in this state. The taxpayer’s market for sales is in this state: </a:t>
            </a:r>
          </a:p>
          <a:p>
            <a:pPr marL="151200" indent="0">
              <a:spcBef>
                <a:spcPts val="0"/>
              </a:spcBef>
              <a:spcAft>
                <a:spcPts val="12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 . . </a:t>
            </a:r>
          </a:p>
          <a:p>
            <a:pPr marL="151200" indent="0">
              <a:spcBef>
                <a:spcPts val="0"/>
              </a:spcBef>
              <a:spcAft>
                <a:spcPts val="1200"/>
              </a:spcAft>
              <a:buNone/>
            </a:pPr>
            <a:r>
              <a:rPr lang="en-US" sz="1800" dirty="0"/>
              <a:t>		(3) in the case of sale of a </a:t>
            </a:r>
            <a:r>
              <a:rPr lang="en-US" sz="1800" dirty="0">
                <a:highlight>
                  <a:srgbClr val="FFFF00"/>
                </a:highlight>
              </a:rPr>
              <a:t>service</a:t>
            </a:r>
            <a:r>
              <a:rPr lang="en-US" sz="1800" dirty="0"/>
              <a:t>, if and to the extent the service is </a:t>
            </a:r>
            <a:r>
              <a:rPr lang="en-US" sz="1800" dirty="0">
                <a:highlight>
                  <a:srgbClr val="FFFF00"/>
                </a:highlight>
              </a:rPr>
              <a:t>delivered to a location </a:t>
            </a:r>
            <a:r>
              <a:rPr lang="en-US" sz="1800" dirty="0"/>
              <a:t>in this state; and</a:t>
            </a:r>
          </a:p>
          <a:p>
            <a:pPr marL="151200" indent="0">
              <a:spcBef>
                <a:spcPts val="0"/>
              </a:spcBef>
              <a:spcAft>
                <a:spcPts val="1200"/>
              </a:spcAft>
              <a:buNone/>
            </a:pPr>
            <a:r>
              <a:rPr lang="en-US" sz="1800" dirty="0"/>
              <a:t>		(4) in the case of </a:t>
            </a:r>
            <a:r>
              <a:rPr lang="en-US" sz="1800" dirty="0">
                <a:highlight>
                  <a:srgbClr val="FFFF00"/>
                </a:highlight>
              </a:rPr>
              <a:t>intangible property </a:t>
            </a:r>
            <a:r>
              <a:rPr lang="en-US" sz="1800" dirty="0"/>
              <a:t>[generally based on </a:t>
            </a:r>
            <a:r>
              <a:rPr lang="en-US" sz="1800" dirty="0">
                <a:highlight>
                  <a:srgbClr val="FFFF00"/>
                </a:highlight>
              </a:rPr>
              <a:t>location of use</a:t>
            </a:r>
            <a:r>
              <a:rPr lang="en-US" sz="1800" dirty="0"/>
              <a:t>]</a:t>
            </a:r>
          </a:p>
          <a:p>
            <a:pPr marL="151200" indent="0">
              <a:spcBef>
                <a:spcPts val="0"/>
              </a:spcBef>
              <a:buNone/>
            </a:pPr>
            <a:r>
              <a:rPr lang="en-US" sz="1800" dirty="0"/>
              <a:t>(b) If the state or states of assignment under subsection (a) cannot be determined, the state or states of assignment shall be </a:t>
            </a:r>
            <a:r>
              <a:rPr lang="en-US" sz="1800" dirty="0">
                <a:highlight>
                  <a:srgbClr val="FFFF00"/>
                </a:highlight>
              </a:rPr>
              <a:t>reasonably approximated</a:t>
            </a:r>
            <a:r>
              <a:rPr lang="en-US" sz="1800" dirty="0"/>
              <a:t>.</a:t>
            </a:r>
          </a:p>
          <a:p>
            <a:pPr marL="151200" indent="0">
              <a:spcBef>
                <a:spcPts val="0"/>
              </a:spcBef>
              <a:spcAft>
                <a:spcPts val="12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 . . </a:t>
            </a:r>
          </a:p>
        </p:txBody>
      </p:sp>
      <p:sp>
        <p:nvSpPr>
          <p:cNvPr id="4" name="Slide Number Placeholder 3">
            <a:extLst>
              <a:ext uri="{FF2B5EF4-FFF2-40B4-BE49-F238E27FC236}">
                <a16:creationId xmlns:a16="http://schemas.microsoft.com/office/drawing/2014/main" id="{73630541-6184-87C4-2EE8-190A68CBECC0}"/>
              </a:ext>
            </a:extLst>
          </p:cNvPr>
          <p:cNvSpPr>
            <a:spLocks noGrp="1"/>
          </p:cNvSpPr>
          <p:nvPr>
            <p:ph type="sldNum" sz="quarter" idx="12"/>
          </p:nvPr>
        </p:nvSpPr>
        <p:spPr/>
        <p:txBody>
          <a:bodyPr/>
          <a:lstStyle/>
          <a:p>
            <a:fld id="{3A98EE3D-8CD1-4C3F-BD1C-C98C9596463C}" type="slidenum">
              <a:rPr lang="en-US" smtClean="0"/>
              <a:t>3</a:t>
            </a:fld>
            <a:endParaRPr lang="en-US" dirty="0"/>
          </a:p>
        </p:txBody>
      </p:sp>
    </p:spTree>
    <p:extLst>
      <p:ext uri="{BB962C8B-B14F-4D97-AF65-F5344CB8AC3E}">
        <p14:creationId xmlns:p14="http://schemas.microsoft.com/office/powerpoint/2010/main" val="25279233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14E5C-971C-1359-E29C-2AC6805185A8}"/>
              </a:ext>
            </a:extLst>
          </p:cNvPr>
          <p:cNvSpPr>
            <a:spLocks noGrp="1"/>
          </p:cNvSpPr>
          <p:nvPr>
            <p:ph type="title"/>
          </p:nvPr>
        </p:nvSpPr>
        <p:spPr>
          <a:xfrm>
            <a:off x="581192" y="702157"/>
            <a:ext cx="11029616" cy="570832"/>
          </a:xfrm>
        </p:spPr>
        <p:txBody>
          <a:bodyPr/>
          <a:lstStyle/>
          <a:p>
            <a:r>
              <a:rPr lang="en-US" dirty="0"/>
              <a:t>Problem of 80/20 Companies</a:t>
            </a:r>
          </a:p>
        </p:txBody>
      </p:sp>
      <p:sp>
        <p:nvSpPr>
          <p:cNvPr id="3" name="Content Placeholder 2">
            <a:extLst>
              <a:ext uri="{FF2B5EF4-FFF2-40B4-BE49-F238E27FC236}">
                <a16:creationId xmlns:a16="http://schemas.microsoft.com/office/drawing/2014/main" id="{13198B27-90BF-128A-D97A-7860515EE3DB}"/>
              </a:ext>
            </a:extLst>
          </p:cNvPr>
          <p:cNvSpPr>
            <a:spLocks noGrp="1"/>
          </p:cNvSpPr>
          <p:nvPr>
            <p:ph idx="1"/>
          </p:nvPr>
        </p:nvSpPr>
        <p:spPr>
          <a:xfrm>
            <a:off x="1532965" y="1532964"/>
            <a:ext cx="7790329" cy="4442385"/>
          </a:xfrm>
        </p:spPr>
        <p:txBody>
          <a:bodyPr>
            <a:normAutofit/>
          </a:bodyPr>
          <a:lstStyle/>
          <a:p>
            <a:pPr>
              <a:lnSpc>
                <a:spcPct val="100000"/>
              </a:lnSpc>
              <a:spcBef>
                <a:spcPts val="0"/>
              </a:spcBef>
              <a:spcAft>
                <a:spcPts val="2400"/>
              </a:spcAft>
            </a:pPr>
            <a:r>
              <a:rPr lang="en-US" sz="2400" dirty="0">
                <a:solidFill>
                  <a:srgbClr val="222222"/>
                </a:solidFill>
                <a:latin typeface="Open Sans" panose="020B0606030504020204" pitchFamily="34" charset="0"/>
              </a:rPr>
              <a:t>So – a domestic entity headquartered in the US might be excluded from the group if more than 80% of its payroll and property are outside the U.S. </a:t>
            </a:r>
          </a:p>
          <a:p>
            <a:pPr lvl="1">
              <a:spcBef>
                <a:spcPts val="0"/>
              </a:spcBef>
              <a:spcAft>
                <a:spcPts val="2400"/>
              </a:spcAft>
            </a:pPr>
            <a:r>
              <a:rPr lang="en-US" sz="2000" dirty="0">
                <a:solidFill>
                  <a:srgbClr val="222222"/>
                </a:solidFill>
                <a:latin typeface="Open Sans" panose="020B0606030504020204" pitchFamily="34" charset="0"/>
              </a:rPr>
              <a:t>Regardless of how much the entity might have in domestic receipts, and </a:t>
            </a:r>
          </a:p>
          <a:p>
            <a:pPr lvl="1">
              <a:spcBef>
                <a:spcPts val="0"/>
              </a:spcBef>
              <a:spcAft>
                <a:spcPts val="2400"/>
              </a:spcAft>
            </a:pPr>
            <a:r>
              <a:rPr lang="en-US" sz="2000" dirty="0">
                <a:solidFill>
                  <a:srgbClr val="222222"/>
                </a:solidFill>
                <a:latin typeface="Open Sans" panose="020B0606030504020204" pitchFamily="34" charset="0"/>
              </a:rPr>
              <a:t>Regardless of whether those receipts are from intercompany transactions.</a:t>
            </a:r>
          </a:p>
          <a:p>
            <a:pPr marL="324000" lvl="1" indent="0">
              <a:spcBef>
                <a:spcPts val="0"/>
              </a:spcBef>
              <a:spcAft>
                <a:spcPts val="2400"/>
              </a:spcAft>
              <a:buNone/>
            </a:pPr>
            <a:endParaRPr lang="en-US" sz="1700" dirty="0">
              <a:solidFill>
                <a:srgbClr val="222222"/>
              </a:solidFill>
              <a:latin typeface="Open Sans" panose="020B0606030504020204" pitchFamily="34" charset="0"/>
            </a:endParaRPr>
          </a:p>
        </p:txBody>
      </p:sp>
      <p:sp>
        <p:nvSpPr>
          <p:cNvPr id="4" name="Slide Number Placeholder 3">
            <a:extLst>
              <a:ext uri="{FF2B5EF4-FFF2-40B4-BE49-F238E27FC236}">
                <a16:creationId xmlns:a16="http://schemas.microsoft.com/office/drawing/2014/main" id="{8F44AA59-C6CE-5F9C-4E46-7C5E33893566}"/>
              </a:ext>
            </a:extLst>
          </p:cNvPr>
          <p:cNvSpPr>
            <a:spLocks noGrp="1"/>
          </p:cNvSpPr>
          <p:nvPr>
            <p:ph type="sldNum" sz="quarter" idx="12"/>
          </p:nvPr>
        </p:nvSpPr>
        <p:spPr/>
        <p:txBody>
          <a:bodyPr/>
          <a:lstStyle/>
          <a:p>
            <a:fld id="{3A98EE3D-8CD1-4C3F-BD1C-C98C9596463C}" type="slidenum">
              <a:rPr lang="en-US" smtClean="0"/>
              <a:t>30</a:t>
            </a:fld>
            <a:endParaRPr lang="en-US" dirty="0"/>
          </a:p>
        </p:txBody>
      </p:sp>
    </p:spTree>
    <p:extLst>
      <p:ext uri="{BB962C8B-B14F-4D97-AF65-F5344CB8AC3E}">
        <p14:creationId xmlns:p14="http://schemas.microsoft.com/office/powerpoint/2010/main" val="12311022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14E5C-971C-1359-E29C-2AC6805185A8}"/>
              </a:ext>
            </a:extLst>
          </p:cNvPr>
          <p:cNvSpPr>
            <a:spLocks noGrp="1"/>
          </p:cNvSpPr>
          <p:nvPr>
            <p:ph type="title"/>
          </p:nvPr>
        </p:nvSpPr>
        <p:spPr>
          <a:xfrm>
            <a:off x="581192" y="702157"/>
            <a:ext cx="11029616" cy="570832"/>
          </a:xfrm>
        </p:spPr>
        <p:txBody>
          <a:bodyPr/>
          <a:lstStyle/>
          <a:p>
            <a:r>
              <a:rPr lang="en-US" dirty="0"/>
              <a:t>Problem of 80/20 Companies</a:t>
            </a:r>
          </a:p>
        </p:txBody>
      </p:sp>
      <p:sp>
        <p:nvSpPr>
          <p:cNvPr id="3" name="Content Placeholder 2">
            <a:extLst>
              <a:ext uri="{FF2B5EF4-FFF2-40B4-BE49-F238E27FC236}">
                <a16:creationId xmlns:a16="http://schemas.microsoft.com/office/drawing/2014/main" id="{13198B27-90BF-128A-D97A-7860515EE3DB}"/>
              </a:ext>
            </a:extLst>
          </p:cNvPr>
          <p:cNvSpPr>
            <a:spLocks noGrp="1"/>
          </p:cNvSpPr>
          <p:nvPr>
            <p:ph idx="1"/>
          </p:nvPr>
        </p:nvSpPr>
        <p:spPr>
          <a:xfrm>
            <a:off x="1532965" y="1532964"/>
            <a:ext cx="8713694" cy="3639671"/>
          </a:xfrm>
        </p:spPr>
        <p:txBody>
          <a:bodyPr>
            <a:normAutofit/>
          </a:bodyPr>
          <a:lstStyle/>
          <a:p>
            <a:pPr>
              <a:spcAft>
                <a:spcPts val="2400"/>
              </a:spcAft>
            </a:pPr>
            <a:r>
              <a:rPr lang="en-US" sz="2800" b="0" dirty="0">
                <a:solidFill>
                  <a:srgbClr val="222222"/>
                </a:solidFill>
                <a:effectLst/>
                <a:latin typeface="Open Sans" panose="020B0606030504020204" pitchFamily="34" charset="0"/>
              </a:rPr>
              <a:t>Use of these so-called “80/20 companies”—</a:t>
            </a:r>
            <a:r>
              <a:rPr lang="en-US" sz="2800" dirty="0">
                <a:solidFill>
                  <a:srgbClr val="222222"/>
                </a:solidFill>
                <a:latin typeface="Open Sans" panose="020B0606030504020204" pitchFamily="34" charset="0"/>
              </a:rPr>
              <a:t>prompted </a:t>
            </a:r>
            <a:r>
              <a:rPr lang="en-US" sz="2800" b="0" dirty="0">
                <a:solidFill>
                  <a:srgbClr val="222222"/>
                </a:solidFill>
                <a:effectLst/>
                <a:latin typeface="Open Sans" panose="020B0606030504020204" pitchFamily="34" charset="0"/>
              </a:rPr>
              <a:t>counsel for the MTC to publish articles</a:t>
            </a:r>
            <a:r>
              <a:rPr lang="en-US" sz="2800" dirty="0">
                <a:solidFill>
                  <a:srgbClr val="222222"/>
                </a:solidFill>
                <a:latin typeface="Open Sans" panose="020B0606030504020204" pitchFamily="34" charset="0"/>
              </a:rPr>
              <a:t>:</a:t>
            </a:r>
            <a:endParaRPr lang="en-US" sz="2800" b="0" dirty="0">
              <a:solidFill>
                <a:srgbClr val="222222"/>
              </a:solidFill>
              <a:effectLst/>
              <a:latin typeface="Open Sans" panose="020B0606030504020204" pitchFamily="34" charset="0"/>
            </a:endParaRPr>
          </a:p>
          <a:p>
            <a:pPr lvl="1">
              <a:spcAft>
                <a:spcPts val="2400"/>
              </a:spcAft>
            </a:pPr>
            <a:r>
              <a:rPr lang="en-US" sz="1700" b="1" dirty="0">
                <a:solidFill>
                  <a:schemeClr val="accent1">
                    <a:lumMod val="75000"/>
                  </a:schemeClr>
                </a:solidFill>
                <a:effectLst/>
                <a:latin typeface="Open Sans" panose="020B0606030504020204" pitchFamily="34" charset="0"/>
              </a:rPr>
              <a:t>“Troubling Tax Behavior Illustrates Need to Change State Tax Codes,”</a:t>
            </a:r>
            <a:br>
              <a:rPr lang="en-US" sz="1700" b="1" dirty="0">
                <a:solidFill>
                  <a:schemeClr val="accent1">
                    <a:lumMod val="75000"/>
                  </a:schemeClr>
                </a:solidFill>
                <a:latin typeface="Open Sans" panose="020B0606030504020204" pitchFamily="34" charset="0"/>
              </a:rPr>
            </a:br>
            <a:r>
              <a:rPr lang="en-US" sz="1700" b="1" dirty="0">
                <a:solidFill>
                  <a:schemeClr val="accent1">
                    <a:lumMod val="75000"/>
                  </a:schemeClr>
                </a:solidFill>
                <a:effectLst/>
                <a:latin typeface="Open Sans" panose="020B0606030504020204" pitchFamily="34" charset="0"/>
              </a:rPr>
              <a:t>Brian Hamer, </a:t>
            </a:r>
            <a:r>
              <a:rPr lang="en-US" sz="1700" b="1" dirty="0">
                <a:solidFill>
                  <a:schemeClr val="accent1">
                    <a:lumMod val="75000"/>
                  </a:schemeClr>
                </a:solidFill>
                <a:latin typeface="Open Sans" panose="020B0606030504020204" pitchFamily="34" charset="0"/>
              </a:rPr>
              <a:t>Tax Notes – State, Jan. 30, 2023; and </a:t>
            </a:r>
          </a:p>
          <a:p>
            <a:pPr lvl="1">
              <a:spcAft>
                <a:spcPts val="2400"/>
              </a:spcAft>
            </a:pPr>
            <a:r>
              <a:rPr lang="en-US" sz="1700" b="1" dirty="0">
                <a:solidFill>
                  <a:schemeClr val="accent1">
                    <a:lumMod val="75000"/>
                  </a:schemeClr>
                </a:solidFill>
                <a:latin typeface="Open Sans" panose="020B0606030504020204" pitchFamily="34" charset="0"/>
              </a:rPr>
              <a:t>“Pepsi Tax Case Shows Why 80/20 Rules Hurt States,” </a:t>
            </a:r>
            <a:br>
              <a:rPr lang="en-US" sz="1700" b="1" dirty="0">
                <a:solidFill>
                  <a:schemeClr val="accent1">
                    <a:lumMod val="75000"/>
                  </a:schemeClr>
                </a:solidFill>
                <a:latin typeface="Open Sans" panose="020B0606030504020204" pitchFamily="34" charset="0"/>
              </a:rPr>
            </a:br>
            <a:r>
              <a:rPr lang="en-US" sz="1700" b="1" dirty="0">
                <a:solidFill>
                  <a:schemeClr val="accent1">
                    <a:lumMod val="75000"/>
                  </a:schemeClr>
                </a:solidFill>
                <a:latin typeface="Open Sans" panose="020B0606030504020204" pitchFamily="34" charset="0"/>
              </a:rPr>
              <a:t>Bruce Fort, Bloomberg Government, Nov. 7, 2023. </a:t>
            </a:r>
            <a:endParaRPr lang="en-US" sz="1700" b="1" dirty="0">
              <a:solidFill>
                <a:schemeClr val="accent1">
                  <a:lumMod val="75000"/>
                </a:schemeClr>
              </a:solidFill>
              <a:effectLst/>
              <a:latin typeface="Open Sans" panose="020B0606030504020204" pitchFamily="34" charset="0"/>
            </a:endParaRPr>
          </a:p>
        </p:txBody>
      </p:sp>
      <p:sp>
        <p:nvSpPr>
          <p:cNvPr id="4" name="Slide Number Placeholder 3">
            <a:extLst>
              <a:ext uri="{FF2B5EF4-FFF2-40B4-BE49-F238E27FC236}">
                <a16:creationId xmlns:a16="http://schemas.microsoft.com/office/drawing/2014/main" id="{8F44AA59-C6CE-5F9C-4E46-7C5E33893566}"/>
              </a:ext>
            </a:extLst>
          </p:cNvPr>
          <p:cNvSpPr>
            <a:spLocks noGrp="1"/>
          </p:cNvSpPr>
          <p:nvPr>
            <p:ph type="sldNum" sz="quarter" idx="12"/>
          </p:nvPr>
        </p:nvSpPr>
        <p:spPr/>
        <p:txBody>
          <a:bodyPr/>
          <a:lstStyle/>
          <a:p>
            <a:fld id="{3A98EE3D-8CD1-4C3F-BD1C-C98C9596463C}" type="slidenum">
              <a:rPr lang="en-US" smtClean="0"/>
              <a:t>31</a:t>
            </a:fld>
            <a:endParaRPr lang="en-US" dirty="0"/>
          </a:p>
        </p:txBody>
      </p:sp>
    </p:spTree>
    <p:extLst>
      <p:ext uri="{BB962C8B-B14F-4D97-AF65-F5344CB8AC3E}">
        <p14:creationId xmlns:p14="http://schemas.microsoft.com/office/powerpoint/2010/main" val="17130821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14E5C-971C-1359-E29C-2AC6805185A8}"/>
              </a:ext>
            </a:extLst>
          </p:cNvPr>
          <p:cNvSpPr>
            <a:spLocks noGrp="1"/>
          </p:cNvSpPr>
          <p:nvPr>
            <p:ph type="title"/>
          </p:nvPr>
        </p:nvSpPr>
        <p:spPr>
          <a:xfrm>
            <a:off x="581192" y="702157"/>
            <a:ext cx="11029616" cy="777020"/>
          </a:xfrm>
        </p:spPr>
        <p:txBody>
          <a:bodyPr/>
          <a:lstStyle/>
          <a:p>
            <a:r>
              <a:rPr lang="en-US" dirty="0"/>
              <a:t>MTC Combined filing Models (Joyce &amp; Finnigan)</a:t>
            </a:r>
          </a:p>
        </p:txBody>
      </p:sp>
      <p:sp>
        <p:nvSpPr>
          <p:cNvPr id="3" name="Content Placeholder 2">
            <a:extLst>
              <a:ext uri="{FF2B5EF4-FFF2-40B4-BE49-F238E27FC236}">
                <a16:creationId xmlns:a16="http://schemas.microsoft.com/office/drawing/2014/main" id="{13198B27-90BF-128A-D97A-7860515EE3DB}"/>
              </a:ext>
            </a:extLst>
          </p:cNvPr>
          <p:cNvSpPr>
            <a:spLocks noGrp="1"/>
          </p:cNvSpPr>
          <p:nvPr>
            <p:ph idx="1"/>
          </p:nvPr>
        </p:nvSpPr>
        <p:spPr>
          <a:xfrm>
            <a:off x="1972235" y="1694329"/>
            <a:ext cx="7790330" cy="4281021"/>
          </a:xfrm>
        </p:spPr>
        <p:txBody>
          <a:bodyPr>
            <a:normAutofit/>
          </a:bodyPr>
          <a:lstStyle/>
          <a:p>
            <a:pPr>
              <a:lnSpc>
                <a:spcPct val="100000"/>
              </a:lnSpc>
              <a:spcBef>
                <a:spcPts val="0"/>
              </a:spcBef>
              <a:spcAft>
                <a:spcPts val="2400"/>
              </a:spcAft>
            </a:pPr>
            <a:r>
              <a:rPr lang="en-US" sz="2400" dirty="0">
                <a:solidFill>
                  <a:srgbClr val="222222"/>
                </a:solidFill>
                <a:latin typeface="Open Sans" panose="020B0606030504020204" pitchFamily="34" charset="0"/>
              </a:rPr>
              <a:t>In comparison – the MTC combined filing models, would include the income and factors of all domestic entities as well as any foreign entities if 20% or more of the entity’s factors, </a:t>
            </a:r>
            <a:r>
              <a:rPr lang="en-US" sz="2400" i="1" dirty="0">
                <a:solidFill>
                  <a:srgbClr val="222222"/>
                </a:solidFill>
                <a:latin typeface="Open Sans" panose="020B0606030504020204" pitchFamily="34" charset="0"/>
              </a:rPr>
              <a:t>including sales</a:t>
            </a:r>
            <a:r>
              <a:rPr lang="en-US" sz="2400" dirty="0">
                <a:solidFill>
                  <a:srgbClr val="222222"/>
                </a:solidFill>
                <a:latin typeface="Open Sans" panose="020B0606030504020204" pitchFamily="34" charset="0"/>
              </a:rPr>
              <a:t>, are domestic. </a:t>
            </a:r>
          </a:p>
          <a:p>
            <a:pPr>
              <a:lnSpc>
                <a:spcPct val="100000"/>
              </a:lnSpc>
              <a:spcBef>
                <a:spcPts val="0"/>
              </a:spcBef>
              <a:spcAft>
                <a:spcPts val="2400"/>
              </a:spcAft>
            </a:pPr>
            <a:r>
              <a:rPr lang="en-US" sz="1900" dirty="0">
                <a:solidFill>
                  <a:srgbClr val="222222"/>
                </a:solidFill>
                <a:latin typeface="Open Sans" panose="020B0606030504020204" pitchFamily="34" charset="0"/>
              </a:rPr>
              <a:t>See those models, here: </a:t>
            </a:r>
            <a:r>
              <a:rPr lang="en-US" sz="1900" dirty="0">
                <a:solidFill>
                  <a:schemeClr val="accent2">
                    <a:lumMod val="75000"/>
                  </a:schemeClr>
                </a:solidFill>
                <a:latin typeface="Open Sans" panose="020B0606030504020204" pitchFamily="34" charset="0"/>
                <a:hlinkClick r:id="rId2">
                  <a:extLst>
                    <a:ext uri="{A12FA001-AC4F-418D-AE19-62706E023703}">
                      <ahyp:hlinkClr xmlns:ahyp="http://schemas.microsoft.com/office/drawing/2018/hyperlinkcolor" val="tx"/>
                    </a:ext>
                  </a:extLst>
                </a:hlinkClick>
              </a:rPr>
              <a:t>https://www.mtc.gov/uniformity/adopted-uniformity-recommendations/</a:t>
            </a:r>
            <a:r>
              <a:rPr lang="en-US" sz="1900" dirty="0">
                <a:solidFill>
                  <a:schemeClr val="accent2">
                    <a:lumMod val="75000"/>
                  </a:schemeClr>
                </a:solidFill>
                <a:latin typeface="Open Sans" panose="020B0606030504020204" pitchFamily="34" charset="0"/>
              </a:rPr>
              <a:t>.</a:t>
            </a:r>
            <a:r>
              <a:rPr lang="en-US" sz="1900" dirty="0">
                <a:solidFill>
                  <a:srgbClr val="222222"/>
                </a:solidFill>
                <a:latin typeface="Open Sans" panose="020B0606030504020204" pitchFamily="34" charset="0"/>
              </a:rPr>
              <a:t> </a:t>
            </a:r>
          </a:p>
          <a:p>
            <a:pPr>
              <a:lnSpc>
                <a:spcPct val="100000"/>
              </a:lnSpc>
              <a:spcBef>
                <a:spcPts val="0"/>
              </a:spcBef>
              <a:spcAft>
                <a:spcPts val="2400"/>
              </a:spcAft>
            </a:pPr>
            <a:r>
              <a:rPr lang="en-US" sz="2400" dirty="0">
                <a:solidFill>
                  <a:srgbClr val="222222"/>
                </a:solidFill>
                <a:latin typeface="Open Sans" panose="020B0606030504020204" pitchFamily="34" charset="0"/>
              </a:rPr>
              <a:t>Also, the MTC has a model requiring add-back of certain expenses from intercompany transactions.</a:t>
            </a:r>
          </a:p>
        </p:txBody>
      </p:sp>
      <p:sp>
        <p:nvSpPr>
          <p:cNvPr id="4" name="Slide Number Placeholder 3">
            <a:extLst>
              <a:ext uri="{FF2B5EF4-FFF2-40B4-BE49-F238E27FC236}">
                <a16:creationId xmlns:a16="http://schemas.microsoft.com/office/drawing/2014/main" id="{8F44AA59-C6CE-5F9C-4E46-7C5E33893566}"/>
              </a:ext>
            </a:extLst>
          </p:cNvPr>
          <p:cNvSpPr>
            <a:spLocks noGrp="1"/>
          </p:cNvSpPr>
          <p:nvPr>
            <p:ph type="sldNum" sz="quarter" idx="12"/>
          </p:nvPr>
        </p:nvSpPr>
        <p:spPr/>
        <p:txBody>
          <a:bodyPr/>
          <a:lstStyle/>
          <a:p>
            <a:fld id="{3A98EE3D-8CD1-4C3F-BD1C-C98C9596463C}" type="slidenum">
              <a:rPr lang="en-US" smtClean="0"/>
              <a:t>32</a:t>
            </a:fld>
            <a:endParaRPr lang="en-US" dirty="0"/>
          </a:p>
        </p:txBody>
      </p:sp>
    </p:spTree>
    <p:extLst>
      <p:ext uri="{BB962C8B-B14F-4D97-AF65-F5344CB8AC3E}">
        <p14:creationId xmlns:p14="http://schemas.microsoft.com/office/powerpoint/2010/main" val="33902715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CA55F0C-59EF-462E-23FF-4096488CE561}"/>
              </a:ext>
            </a:extLst>
          </p:cNvPr>
          <p:cNvSpPr>
            <a:spLocks noGrp="1"/>
          </p:cNvSpPr>
          <p:nvPr>
            <p:ph type="title"/>
          </p:nvPr>
        </p:nvSpPr>
        <p:spPr>
          <a:xfrm>
            <a:off x="446533" y="1027034"/>
            <a:ext cx="11198620" cy="3703320"/>
          </a:xfrm>
        </p:spPr>
        <p:txBody>
          <a:bodyPr vert="horz" lIns="91440" tIns="45720" rIns="91440" bIns="45720" rtlCol="0" anchor="b">
            <a:normAutofit/>
          </a:bodyPr>
          <a:lstStyle/>
          <a:p>
            <a:r>
              <a:rPr lang="en-US" sz="4400" dirty="0">
                <a:solidFill>
                  <a:schemeClr val="tx2"/>
                </a:solidFill>
              </a:rPr>
              <a:t>Other Uniformity Developments</a:t>
            </a:r>
            <a:endParaRPr lang="en-US" sz="4400" b="0" kern="1200" cap="all" dirty="0">
              <a:solidFill>
                <a:schemeClr val="tx2"/>
              </a:solidFill>
              <a:latin typeface="+mj-lt"/>
              <a:ea typeface="+mj-ea"/>
              <a:cs typeface="+mj-cs"/>
            </a:endParaRPr>
          </a:p>
        </p:txBody>
      </p:sp>
      <p:sp>
        <p:nvSpPr>
          <p:cNvPr id="2" name="Slide Number Placeholder 1">
            <a:extLst>
              <a:ext uri="{FF2B5EF4-FFF2-40B4-BE49-F238E27FC236}">
                <a16:creationId xmlns:a16="http://schemas.microsoft.com/office/drawing/2014/main" id="{FB5A0DD7-58E4-5FE9-2DC5-FCE6E098DD2A}"/>
              </a:ext>
            </a:extLst>
          </p:cNvPr>
          <p:cNvSpPr>
            <a:spLocks noGrp="1"/>
          </p:cNvSpPr>
          <p:nvPr>
            <p:ph type="sldNum" sz="quarter" idx="12"/>
          </p:nvPr>
        </p:nvSpPr>
        <p:spPr>
          <a:xfrm>
            <a:off x="10558300" y="6028717"/>
            <a:ext cx="1016440" cy="365125"/>
          </a:xfrm>
        </p:spPr>
        <p:txBody>
          <a:bodyPr vert="horz" lIns="91440" tIns="45720" rIns="91440" bIns="45720" rtlCol="0" anchor="ctr">
            <a:normAutofit/>
          </a:bodyPr>
          <a:lstStyle/>
          <a:p>
            <a:pPr defTabSz="457200">
              <a:spcAft>
                <a:spcPts val="600"/>
              </a:spcAft>
            </a:pPr>
            <a:fld id="{3A98EE3D-8CD1-4C3F-BD1C-C98C9596463C}" type="slidenum">
              <a:rPr lang="en-US">
                <a:solidFill>
                  <a:srgbClr val="FFFFFF"/>
                </a:solidFill>
              </a:rPr>
              <a:pPr defTabSz="457200">
                <a:spcAft>
                  <a:spcPts val="600"/>
                </a:spcAft>
              </a:pPr>
              <a:t>33</a:t>
            </a:fld>
            <a:endParaRPr lang="en-US">
              <a:solidFill>
                <a:srgbClr val="FFFFFF"/>
              </a:solidFill>
            </a:endParaRPr>
          </a:p>
        </p:txBody>
      </p:sp>
    </p:spTree>
    <p:extLst>
      <p:ext uri="{BB962C8B-B14F-4D97-AF65-F5344CB8AC3E}">
        <p14:creationId xmlns:p14="http://schemas.microsoft.com/office/powerpoint/2010/main" val="31687161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2C52C-3F3C-EE14-9E23-DABC17EFF023}"/>
              </a:ext>
            </a:extLst>
          </p:cNvPr>
          <p:cNvSpPr>
            <a:spLocks noGrp="1"/>
          </p:cNvSpPr>
          <p:nvPr>
            <p:ph type="title"/>
          </p:nvPr>
        </p:nvSpPr>
        <p:spPr>
          <a:xfrm>
            <a:off x="581192" y="702156"/>
            <a:ext cx="11029616" cy="866668"/>
          </a:xfrm>
        </p:spPr>
        <p:txBody>
          <a:bodyPr/>
          <a:lstStyle/>
          <a:p>
            <a:r>
              <a:rPr lang="en-US" i="1" dirty="0"/>
              <a:t>Moore</a:t>
            </a:r>
          </a:p>
        </p:txBody>
      </p:sp>
      <p:sp>
        <p:nvSpPr>
          <p:cNvPr id="3" name="Content Placeholder 2">
            <a:extLst>
              <a:ext uri="{FF2B5EF4-FFF2-40B4-BE49-F238E27FC236}">
                <a16:creationId xmlns:a16="http://schemas.microsoft.com/office/drawing/2014/main" id="{7A1636C9-C3E1-D208-8B0C-450C781BBA3A}"/>
              </a:ext>
            </a:extLst>
          </p:cNvPr>
          <p:cNvSpPr>
            <a:spLocks noGrp="1"/>
          </p:cNvSpPr>
          <p:nvPr>
            <p:ph idx="1"/>
          </p:nvPr>
        </p:nvSpPr>
        <p:spPr>
          <a:xfrm>
            <a:off x="1559859" y="1712259"/>
            <a:ext cx="9421906" cy="4263091"/>
          </a:xfrm>
        </p:spPr>
        <p:txBody>
          <a:bodyPr>
            <a:normAutofit/>
          </a:bodyPr>
          <a:lstStyle/>
          <a:p>
            <a:pPr>
              <a:lnSpc>
                <a:spcPct val="100000"/>
              </a:lnSpc>
              <a:spcBef>
                <a:spcPts val="0"/>
              </a:spcBef>
              <a:spcAft>
                <a:spcPts val="1800"/>
              </a:spcAft>
            </a:pPr>
            <a:r>
              <a:rPr lang="en-US" sz="2000" dirty="0"/>
              <a:t>States have long conformed to federal tax base, which simplifies the state income tax system and makes it more uniform.</a:t>
            </a:r>
          </a:p>
          <a:p>
            <a:pPr>
              <a:lnSpc>
                <a:spcPct val="100000"/>
              </a:lnSpc>
              <a:spcBef>
                <a:spcPts val="0"/>
              </a:spcBef>
              <a:spcAft>
                <a:spcPts val="1800"/>
              </a:spcAft>
            </a:pPr>
            <a:r>
              <a:rPr lang="en-US" sz="2000" dirty="0"/>
              <a:t>In </a:t>
            </a:r>
            <a:r>
              <a:rPr lang="en-US" sz="2000" i="1" dirty="0"/>
              <a:t>Moore v. United States, </a:t>
            </a:r>
            <a:r>
              <a:rPr lang="en-US" sz="2000" dirty="0"/>
              <a:t>the Supreme Court may void certain provisions of the Internal Revenue Code if they determine that the term “income” as used in the Sixteenth Amendment includes an implicit realization requirement.</a:t>
            </a:r>
          </a:p>
          <a:p>
            <a:pPr>
              <a:lnSpc>
                <a:spcPct val="100000"/>
              </a:lnSpc>
              <a:spcBef>
                <a:spcPts val="0"/>
              </a:spcBef>
              <a:spcAft>
                <a:spcPts val="1800"/>
              </a:spcAft>
            </a:pPr>
            <a:r>
              <a:rPr lang="en-US" sz="2000" dirty="0"/>
              <a:t>States that conform to the IRC, especially those that conform by starting their calculation of state tax with the amount of properly reported federal taxable income or AGI, may also be affected.</a:t>
            </a:r>
          </a:p>
          <a:p>
            <a:pPr>
              <a:lnSpc>
                <a:spcPct val="100000"/>
              </a:lnSpc>
              <a:spcBef>
                <a:spcPts val="0"/>
              </a:spcBef>
              <a:spcAft>
                <a:spcPts val="1800"/>
              </a:spcAft>
            </a:pPr>
            <a:r>
              <a:rPr lang="en-US" sz="2000" dirty="0"/>
              <a:t>Arguments in the case are to be held on December 5, 2023. </a:t>
            </a:r>
          </a:p>
        </p:txBody>
      </p:sp>
      <p:sp>
        <p:nvSpPr>
          <p:cNvPr id="4" name="Slide Number Placeholder 3">
            <a:extLst>
              <a:ext uri="{FF2B5EF4-FFF2-40B4-BE49-F238E27FC236}">
                <a16:creationId xmlns:a16="http://schemas.microsoft.com/office/drawing/2014/main" id="{F65BA03A-EDA6-8123-6E20-6E9B21058D6A}"/>
              </a:ext>
            </a:extLst>
          </p:cNvPr>
          <p:cNvSpPr>
            <a:spLocks noGrp="1"/>
          </p:cNvSpPr>
          <p:nvPr>
            <p:ph type="sldNum" sz="quarter" idx="12"/>
          </p:nvPr>
        </p:nvSpPr>
        <p:spPr/>
        <p:txBody>
          <a:bodyPr/>
          <a:lstStyle/>
          <a:p>
            <a:fld id="{3A98EE3D-8CD1-4C3F-BD1C-C98C9596463C}" type="slidenum">
              <a:rPr lang="en-US" smtClean="0"/>
              <a:t>34</a:t>
            </a:fld>
            <a:endParaRPr lang="en-US" dirty="0"/>
          </a:p>
        </p:txBody>
      </p:sp>
    </p:spTree>
    <p:extLst>
      <p:ext uri="{BB962C8B-B14F-4D97-AF65-F5344CB8AC3E}">
        <p14:creationId xmlns:p14="http://schemas.microsoft.com/office/powerpoint/2010/main" val="11194825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49FD5FB-F7B8-5A64-2361-253DB7EF9B61}"/>
              </a:ext>
            </a:extLst>
          </p:cNvPr>
          <p:cNvSpPr>
            <a:spLocks noGrp="1"/>
          </p:cNvSpPr>
          <p:nvPr>
            <p:ph type="title"/>
          </p:nvPr>
        </p:nvSpPr>
        <p:spPr/>
        <p:txBody>
          <a:bodyPr/>
          <a:lstStyle/>
          <a:p>
            <a:r>
              <a:rPr lang="en-US" dirty="0"/>
              <a:t>Questions?</a:t>
            </a:r>
          </a:p>
        </p:txBody>
      </p:sp>
      <p:sp>
        <p:nvSpPr>
          <p:cNvPr id="4" name="Slide Number Placeholder 3">
            <a:extLst>
              <a:ext uri="{FF2B5EF4-FFF2-40B4-BE49-F238E27FC236}">
                <a16:creationId xmlns:a16="http://schemas.microsoft.com/office/drawing/2014/main" id="{E14B9035-0068-8852-8F4B-D9B125891C7C}"/>
              </a:ext>
            </a:extLst>
          </p:cNvPr>
          <p:cNvSpPr>
            <a:spLocks noGrp="1"/>
          </p:cNvSpPr>
          <p:nvPr>
            <p:ph type="sldNum" sz="quarter" idx="12"/>
          </p:nvPr>
        </p:nvSpPr>
        <p:spPr/>
        <p:txBody>
          <a:bodyPr/>
          <a:lstStyle/>
          <a:p>
            <a:fld id="{3A98EE3D-8CD1-4C3F-BD1C-C98C9596463C}" type="slidenum">
              <a:rPr lang="en-US" smtClean="0"/>
              <a:t>35</a:t>
            </a:fld>
            <a:endParaRPr lang="en-US" dirty="0"/>
          </a:p>
        </p:txBody>
      </p:sp>
    </p:spTree>
    <p:extLst>
      <p:ext uri="{BB962C8B-B14F-4D97-AF65-F5344CB8AC3E}">
        <p14:creationId xmlns:p14="http://schemas.microsoft.com/office/powerpoint/2010/main" val="38827392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1CF3C-95D8-E72D-4129-AA07D64D0BC3}"/>
              </a:ext>
            </a:extLst>
          </p:cNvPr>
          <p:cNvSpPr>
            <a:spLocks noGrp="1"/>
          </p:cNvSpPr>
          <p:nvPr>
            <p:ph type="title"/>
          </p:nvPr>
        </p:nvSpPr>
        <p:spPr>
          <a:xfrm>
            <a:off x="581192" y="702156"/>
            <a:ext cx="11029616" cy="669444"/>
          </a:xfrm>
        </p:spPr>
        <p:txBody>
          <a:bodyPr/>
          <a:lstStyle/>
          <a:p>
            <a:r>
              <a:rPr lang="en-US" dirty="0"/>
              <a:t>OECD – Finalizing Pillar One Framework</a:t>
            </a:r>
          </a:p>
        </p:txBody>
      </p:sp>
      <p:sp>
        <p:nvSpPr>
          <p:cNvPr id="3" name="Content Placeholder 2">
            <a:extLst>
              <a:ext uri="{FF2B5EF4-FFF2-40B4-BE49-F238E27FC236}">
                <a16:creationId xmlns:a16="http://schemas.microsoft.com/office/drawing/2014/main" id="{C6AC6930-A90F-F33D-E5E5-2C958031BAFD}"/>
              </a:ext>
            </a:extLst>
          </p:cNvPr>
          <p:cNvSpPr>
            <a:spLocks noGrp="1"/>
          </p:cNvSpPr>
          <p:nvPr>
            <p:ph idx="1"/>
          </p:nvPr>
        </p:nvSpPr>
        <p:spPr>
          <a:xfrm>
            <a:off x="1981200" y="2142565"/>
            <a:ext cx="7781365" cy="3908612"/>
          </a:xfrm>
        </p:spPr>
        <p:txBody>
          <a:bodyPr anchor="t">
            <a:normAutofit/>
          </a:bodyPr>
          <a:lstStyle/>
          <a:p>
            <a:pPr marL="0" indent="0">
              <a:lnSpc>
                <a:spcPct val="100000"/>
              </a:lnSpc>
              <a:spcBef>
                <a:spcPts val="0"/>
              </a:spcBef>
              <a:spcAft>
                <a:spcPts val="1800"/>
              </a:spcAft>
              <a:buNone/>
            </a:pPr>
            <a:r>
              <a:rPr lang="en-US" sz="2800" dirty="0">
                <a:latin typeface="Calibri" panose="020F0502020204030204" pitchFamily="34" charset="0"/>
                <a:ea typeface="Calibri" panose="020F0502020204030204" pitchFamily="34" charset="0"/>
                <a:cs typeface="Times New Roman" panose="02020603050405020304" pitchFamily="18" charset="0"/>
              </a:rPr>
              <a:t>Pillar One is based on the determination that income from the digital economy cannot be sourced using the traditional separate accounting approach.</a:t>
            </a:r>
          </a:p>
          <a:p>
            <a:pPr marL="0" indent="0">
              <a:lnSpc>
                <a:spcPct val="100000"/>
              </a:lnSpc>
              <a:spcBef>
                <a:spcPts val="0"/>
              </a:spcBef>
              <a:spcAft>
                <a:spcPts val="1800"/>
              </a:spcAft>
              <a:buNone/>
            </a:pPr>
            <a:r>
              <a:rPr lang="en-US" sz="2000" dirty="0">
                <a:latin typeface="Calibri" panose="020F0502020204030204" pitchFamily="34" charset="0"/>
                <a:ea typeface="Calibri" panose="020F0502020204030204" pitchFamily="34" charset="0"/>
                <a:cs typeface="Times New Roman" panose="02020603050405020304" pitchFamily="18" charset="0"/>
              </a:rPr>
              <a:t>See r</a:t>
            </a:r>
            <a:r>
              <a:rPr lang="en-US" sz="2000" dirty="0">
                <a:effectLst/>
                <a:latin typeface="Calibri" panose="020F0502020204030204" pitchFamily="34" charset="0"/>
                <a:ea typeface="Calibri" panose="020F0502020204030204" pitchFamily="34" charset="0"/>
                <a:cs typeface="Times New Roman" panose="02020603050405020304" pitchFamily="18" charset="0"/>
              </a:rPr>
              <a:t>eport issued in October 2023 – </a:t>
            </a:r>
            <a:r>
              <a:rPr lang="en-US" sz="2000" dirty="0">
                <a:latin typeface="Calibri" panose="020F0502020204030204" pitchFamily="34" charset="0"/>
                <a:ea typeface="Calibri" panose="020F0502020204030204" pitchFamily="34" charset="0"/>
                <a:cs typeface="Times New Roman" panose="02020603050405020304" pitchFamily="18" charset="0"/>
              </a:rPr>
              <a:t>The Multilateral Convention to Implement Amount A of Pillar One – available here:</a:t>
            </a:r>
          </a:p>
          <a:p>
            <a:pPr marL="0" indent="0">
              <a:lnSpc>
                <a:spcPct val="100000"/>
              </a:lnSpc>
              <a:spcBef>
                <a:spcPts val="0"/>
              </a:spcBef>
              <a:spcAft>
                <a:spcPts val="1800"/>
              </a:spcAft>
              <a:buNone/>
            </a:pPr>
            <a:r>
              <a:rPr lang="en-US" sz="2000"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https://www.oecd.org/tax/beps/multilateral-convention-to-implement-amount-a-of-pillar-one.pdf</a:t>
            </a:r>
            <a:r>
              <a:rPr lang="en-US" sz="2000"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a:t>
            </a:r>
          </a:p>
          <a:p>
            <a:pPr marL="151200" indent="0">
              <a:spcBef>
                <a:spcPts val="0"/>
              </a:spcBef>
              <a:buNone/>
            </a:pP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73630541-6184-87C4-2EE8-190A68CBECC0}"/>
              </a:ext>
            </a:extLst>
          </p:cNvPr>
          <p:cNvSpPr>
            <a:spLocks noGrp="1"/>
          </p:cNvSpPr>
          <p:nvPr>
            <p:ph type="sldNum" sz="quarter" idx="12"/>
          </p:nvPr>
        </p:nvSpPr>
        <p:spPr/>
        <p:txBody>
          <a:bodyPr/>
          <a:lstStyle/>
          <a:p>
            <a:fld id="{3A98EE3D-8CD1-4C3F-BD1C-C98C9596463C}" type="slidenum">
              <a:rPr lang="en-US" smtClean="0"/>
              <a:t>4</a:t>
            </a:fld>
            <a:endParaRPr lang="en-US" dirty="0"/>
          </a:p>
        </p:txBody>
      </p:sp>
    </p:spTree>
    <p:extLst>
      <p:ext uri="{BB962C8B-B14F-4D97-AF65-F5344CB8AC3E}">
        <p14:creationId xmlns:p14="http://schemas.microsoft.com/office/powerpoint/2010/main" val="7491564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1CF3C-95D8-E72D-4129-AA07D64D0BC3}"/>
              </a:ext>
            </a:extLst>
          </p:cNvPr>
          <p:cNvSpPr>
            <a:spLocks noGrp="1"/>
          </p:cNvSpPr>
          <p:nvPr>
            <p:ph type="title"/>
          </p:nvPr>
        </p:nvSpPr>
        <p:spPr>
          <a:xfrm>
            <a:off x="581192" y="702156"/>
            <a:ext cx="11029616" cy="669444"/>
          </a:xfrm>
        </p:spPr>
        <p:txBody>
          <a:bodyPr/>
          <a:lstStyle/>
          <a:p>
            <a:r>
              <a:rPr lang="en-US" dirty="0"/>
              <a:t>OECD – Pillar One – In General</a:t>
            </a:r>
          </a:p>
        </p:txBody>
      </p:sp>
      <p:sp>
        <p:nvSpPr>
          <p:cNvPr id="3" name="Content Placeholder 2">
            <a:extLst>
              <a:ext uri="{FF2B5EF4-FFF2-40B4-BE49-F238E27FC236}">
                <a16:creationId xmlns:a16="http://schemas.microsoft.com/office/drawing/2014/main" id="{C6AC6930-A90F-F33D-E5E5-2C958031BAFD}"/>
              </a:ext>
            </a:extLst>
          </p:cNvPr>
          <p:cNvSpPr>
            <a:spLocks noGrp="1"/>
          </p:cNvSpPr>
          <p:nvPr>
            <p:ph idx="1"/>
          </p:nvPr>
        </p:nvSpPr>
        <p:spPr>
          <a:xfrm>
            <a:off x="1972234" y="1855694"/>
            <a:ext cx="8677837" cy="4389242"/>
          </a:xfrm>
        </p:spPr>
        <p:txBody>
          <a:bodyPr anchor="t">
            <a:normAutofit/>
          </a:bodyPr>
          <a:lstStyle/>
          <a:p>
            <a:pPr>
              <a:spcBef>
                <a:spcPts val="0"/>
              </a:spcBef>
              <a:spcAft>
                <a:spcPts val="2400"/>
              </a:spcAft>
            </a:pPr>
            <a:r>
              <a:rPr lang="en-US" sz="2400" dirty="0">
                <a:latin typeface="Calibri" panose="020F0502020204030204" pitchFamily="34" charset="0"/>
                <a:ea typeface="Calibri" panose="020F0502020204030204" pitchFamily="34" charset="0"/>
                <a:cs typeface="Times New Roman" panose="02020603050405020304" pitchFamily="18" charset="0"/>
              </a:rPr>
              <a:t>Excess profit (“Amount A”) of any large MNE is deemed to be from the digital economy.</a:t>
            </a:r>
          </a:p>
          <a:p>
            <a:pPr>
              <a:spcBef>
                <a:spcPts val="0"/>
              </a:spcBef>
              <a:spcAft>
                <a:spcPts val="2400"/>
              </a:spcAft>
            </a:pPr>
            <a:r>
              <a:rPr lang="en-US" sz="2400" dirty="0">
                <a:latin typeface="Calibri" panose="020F0502020204030204" pitchFamily="34" charset="0"/>
                <a:ea typeface="Calibri" panose="020F0502020204030204" pitchFamily="34" charset="0"/>
                <a:cs typeface="Times New Roman" panose="02020603050405020304" pitchFamily="18" charset="0"/>
              </a:rPr>
              <a:t>Amount A is apportioned using a s</a:t>
            </a:r>
            <a:r>
              <a:rPr lang="en-US" sz="2400" dirty="0">
                <a:effectLst/>
                <a:latin typeface="Calibri" panose="020F0502020204030204" pitchFamily="34" charset="0"/>
                <a:ea typeface="Calibri" panose="020F0502020204030204" pitchFamily="34" charset="0"/>
                <a:cs typeface="Times New Roman" panose="02020603050405020304" pitchFamily="18" charset="0"/>
              </a:rPr>
              <a:t>ingle receipts-factor formula</a:t>
            </a:r>
            <a:r>
              <a:rPr lang="en-US" sz="2400" dirty="0">
                <a:latin typeface="Calibri" panose="020F0502020204030204" pitchFamily="34" charset="0"/>
                <a:ea typeface="Calibri" panose="020F0502020204030204" pitchFamily="34" charset="0"/>
                <a:cs typeface="Times New Roman" panose="02020603050405020304" pitchFamily="18" charset="0"/>
              </a:rPr>
              <a:t> – with market-based sourcing.</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2400"/>
              </a:spcAft>
            </a:pPr>
            <a:r>
              <a:rPr lang="en-US" sz="2400" dirty="0">
                <a:latin typeface="Calibri" panose="020F0502020204030204" pitchFamily="34" charset="0"/>
                <a:ea typeface="Calibri" panose="020F0502020204030204" pitchFamily="34" charset="0"/>
                <a:cs typeface="Times New Roman" panose="02020603050405020304" pitchFamily="18" charset="0"/>
              </a:rPr>
              <a:t>Nexus to impose tax is also based on that sales factor.</a:t>
            </a:r>
          </a:p>
          <a:p>
            <a:pPr>
              <a:spcBef>
                <a:spcPts val="0"/>
              </a:spcBef>
              <a:spcAft>
                <a:spcPts val="2400"/>
              </a:spcAft>
            </a:pPr>
            <a:r>
              <a:rPr lang="en-US" sz="2400" dirty="0">
                <a:latin typeface="Calibri" panose="020F0502020204030204" pitchFamily="34" charset="0"/>
                <a:ea typeface="Calibri" panose="020F0502020204030204" pitchFamily="34" charset="0"/>
                <a:cs typeface="Times New Roman" panose="02020603050405020304" pitchFamily="18" charset="0"/>
              </a:rPr>
              <a:t>Relief is provided if excess income taxed in all jurisdictions exceeds total excess income. </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73630541-6184-87C4-2EE8-190A68CBECC0}"/>
              </a:ext>
            </a:extLst>
          </p:cNvPr>
          <p:cNvSpPr>
            <a:spLocks noGrp="1"/>
          </p:cNvSpPr>
          <p:nvPr>
            <p:ph type="sldNum" sz="quarter" idx="12"/>
          </p:nvPr>
        </p:nvSpPr>
        <p:spPr/>
        <p:txBody>
          <a:bodyPr/>
          <a:lstStyle/>
          <a:p>
            <a:fld id="{3A98EE3D-8CD1-4C3F-BD1C-C98C9596463C}" type="slidenum">
              <a:rPr lang="en-US" smtClean="0"/>
              <a:t>5</a:t>
            </a:fld>
            <a:endParaRPr lang="en-US" dirty="0"/>
          </a:p>
        </p:txBody>
      </p:sp>
    </p:spTree>
    <p:extLst>
      <p:ext uri="{BB962C8B-B14F-4D97-AF65-F5344CB8AC3E}">
        <p14:creationId xmlns:p14="http://schemas.microsoft.com/office/powerpoint/2010/main" val="14495739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1CF3C-95D8-E72D-4129-AA07D64D0BC3}"/>
              </a:ext>
            </a:extLst>
          </p:cNvPr>
          <p:cNvSpPr>
            <a:spLocks noGrp="1"/>
          </p:cNvSpPr>
          <p:nvPr>
            <p:ph type="title"/>
          </p:nvPr>
        </p:nvSpPr>
        <p:spPr>
          <a:xfrm>
            <a:off x="581192" y="702156"/>
            <a:ext cx="11029616" cy="669444"/>
          </a:xfrm>
        </p:spPr>
        <p:txBody>
          <a:bodyPr/>
          <a:lstStyle/>
          <a:p>
            <a:r>
              <a:rPr lang="en-US" dirty="0"/>
              <a:t>OECD – Pillar One – Sourcing Approach</a:t>
            </a:r>
          </a:p>
        </p:txBody>
      </p:sp>
      <p:sp>
        <p:nvSpPr>
          <p:cNvPr id="3" name="Content Placeholder 2">
            <a:extLst>
              <a:ext uri="{FF2B5EF4-FFF2-40B4-BE49-F238E27FC236}">
                <a16:creationId xmlns:a16="http://schemas.microsoft.com/office/drawing/2014/main" id="{C6AC6930-A90F-F33D-E5E5-2C958031BAFD}"/>
              </a:ext>
            </a:extLst>
          </p:cNvPr>
          <p:cNvSpPr>
            <a:spLocks noGrp="1"/>
          </p:cNvSpPr>
          <p:nvPr>
            <p:ph idx="1"/>
          </p:nvPr>
        </p:nvSpPr>
        <p:spPr>
          <a:xfrm>
            <a:off x="1972236" y="2034988"/>
            <a:ext cx="7888940" cy="4209947"/>
          </a:xfrm>
        </p:spPr>
        <p:txBody>
          <a:bodyPr anchor="t">
            <a:normAutofit/>
          </a:bodyPr>
          <a:lstStyle/>
          <a:p>
            <a:pPr>
              <a:lnSpc>
                <a:spcPct val="100000"/>
              </a:lnSpc>
              <a:spcBef>
                <a:spcPts val="0"/>
              </a:spcBef>
              <a:spcAft>
                <a:spcPts val="180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Market-based sourcing under Pillar One – </a:t>
            </a:r>
          </a:p>
          <a:p>
            <a:pPr lvl="1">
              <a:spcBef>
                <a:spcPts val="0"/>
              </a:spcBef>
              <a:spcAft>
                <a:spcPts val="180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Requires taxpayers use a “</a:t>
            </a:r>
            <a:r>
              <a:rPr lang="en-US" sz="2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reliable method</a:t>
            </a:r>
            <a:r>
              <a:rPr lang="en-US" sz="2800" dirty="0">
                <a:effectLst/>
                <a:latin typeface="Calibri" panose="020F0502020204030204" pitchFamily="34" charset="0"/>
                <a:ea typeface="Calibri" panose="020F0502020204030204" pitchFamily="34" charset="0"/>
                <a:cs typeface="Times New Roman" panose="02020603050405020304" pitchFamily="18" charset="0"/>
              </a:rPr>
              <a:t>”</a:t>
            </a:r>
          </a:p>
          <a:p>
            <a:pPr lvl="3">
              <a:spcBef>
                <a:spcPts val="0"/>
              </a:spcBef>
              <a:spcAft>
                <a:spcPts val="1800"/>
              </a:spcAft>
            </a:pPr>
            <a:r>
              <a:rPr lang="en-US" sz="2400" dirty="0">
                <a:latin typeface="Calibri" panose="020F0502020204030204" pitchFamily="34" charset="0"/>
                <a:ea typeface="Calibri" panose="020F0502020204030204" pitchFamily="34" charset="0"/>
                <a:cs typeface="Times New Roman" panose="02020603050405020304" pitchFamily="18" charset="0"/>
              </a:rPr>
              <a:t>C</a:t>
            </a:r>
            <a:r>
              <a:rPr lang="en-US" sz="2400" dirty="0">
                <a:effectLst/>
                <a:latin typeface="Calibri" panose="020F0502020204030204" pitchFamily="34" charset="0"/>
                <a:ea typeface="Calibri" panose="020F0502020204030204" pitchFamily="34" charset="0"/>
                <a:cs typeface="Times New Roman" panose="02020603050405020304" pitchFamily="18" charset="0"/>
              </a:rPr>
              <a:t>onsistent</a:t>
            </a:r>
            <a:r>
              <a:rPr lang="en-US" sz="2400" dirty="0">
                <a:latin typeface="Calibri" panose="020F0502020204030204" pitchFamily="34" charset="0"/>
                <a:ea typeface="Calibri" panose="020F0502020204030204" pitchFamily="34" charset="0"/>
                <a:cs typeface="Times New Roman" panose="02020603050405020304" pitchFamily="18" charset="0"/>
              </a:rPr>
              <a:t> over time and between jurisdictions </a:t>
            </a:r>
          </a:p>
          <a:p>
            <a:pPr lvl="3">
              <a:spcBef>
                <a:spcPts val="0"/>
              </a:spcBef>
              <a:spcAft>
                <a:spcPts val="1800"/>
              </a:spcAft>
            </a:pPr>
            <a:r>
              <a:rPr lang="en-US" sz="2400" dirty="0">
                <a:latin typeface="Calibri" panose="020F0502020204030204" pitchFamily="34" charset="0"/>
                <a:ea typeface="Calibri" panose="020F0502020204030204" pitchFamily="34" charset="0"/>
                <a:cs typeface="Times New Roman" panose="02020603050405020304" pitchFamily="18" charset="0"/>
              </a:rPr>
              <a:t>B</a:t>
            </a:r>
            <a:r>
              <a:rPr lang="en-US" sz="2400" dirty="0">
                <a:effectLst/>
                <a:latin typeface="Calibri" panose="020F0502020204030204" pitchFamily="34" charset="0"/>
                <a:ea typeface="Calibri" panose="020F0502020204030204" pitchFamily="34" charset="0"/>
                <a:cs typeface="Times New Roman" panose="02020603050405020304" pitchFamily="18" charset="0"/>
              </a:rPr>
              <a:t>ased on </a:t>
            </a:r>
            <a:r>
              <a:rPr lang="en-US" sz="2400" dirty="0">
                <a:latin typeface="Calibri" panose="020F0502020204030204" pitchFamily="34" charset="0"/>
                <a:ea typeface="Calibri" panose="020F0502020204030204" pitchFamily="34" charset="0"/>
                <a:cs typeface="Times New Roman" panose="02020603050405020304" pitchFamily="18" charset="0"/>
              </a:rPr>
              <a:t>proper records, etc.</a:t>
            </a:r>
          </a:p>
          <a:p>
            <a:pPr lvl="1">
              <a:spcBef>
                <a:spcPts val="0"/>
              </a:spcBef>
              <a:spcAft>
                <a:spcPts val="180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Reliable method must also be based on general “sourcing principles”.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73630541-6184-87C4-2EE8-190A68CBECC0}"/>
              </a:ext>
            </a:extLst>
          </p:cNvPr>
          <p:cNvSpPr>
            <a:spLocks noGrp="1"/>
          </p:cNvSpPr>
          <p:nvPr>
            <p:ph type="sldNum" sz="quarter" idx="12"/>
          </p:nvPr>
        </p:nvSpPr>
        <p:spPr/>
        <p:txBody>
          <a:bodyPr/>
          <a:lstStyle/>
          <a:p>
            <a:fld id="{3A98EE3D-8CD1-4C3F-BD1C-C98C9596463C}" type="slidenum">
              <a:rPr lang="en-US" smtClean="0"/>
              <a:t>6</a:t>
            </a:fld>
            <a:endParaRPr lang="en-US" dirty="0"/>
          </a:p>
        </p:txBody>
      </p:sp>
    </p:spTree>
    <p:extLst>
      <p:ext uri="{BB962C8B-B14F-4D97-AF65-F5344CB8AC3E}">
        <p14:creationId xmlns:p14="http://schemas.microsoft.com/office/powerpoint/2010/main" val="9629427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1CF3C-95D8-E72D-4129-AA07D64D0BC3}"/>
              </a:ext>
            </a:extLst>
          </p:cNvPr>
          <p:cNvSpPr>
            <a:spLocks noGrp="1"/>
          </p:cNvSpPr>
          <p:nvPr>
            <p:ph type="title"/>
          </p:nvPr>
        </p:nvSpPr>
        <p:spPr>
          <a:xfrm>
            <a:off x="581192" y="702156"/>
            <a:ext cx="11029616" cy="669444"/>
          </a:xfrm>
        </p:spPr>
        <p:txBody>
          <a:bodyPr/>
          <a:lstStyle/>
          <a:p>
            <a:r>
              <a:rPr lang="en-US" dirty="0"/>
              <a:t>Pillar One Sourcing Principles Include:</a:t>
            </a:r>
          </a:p>
        </p:txBody>
      </p:sp>
      <p:sp>
        <p:nvSpPr>
          <p:cNvPr id="3" name="Content Placeholder 2">
            <a:extLst>
              <a:ext uri="{FF2B5EF4-FFF2-40B4-BE49-F238E27FC236}">
                <a16:creationId xmlns:a16="http://schemas.microsoft.com/office/drawing/2014/main" id="{C6AC6930-A90F-F33D-E5E5-2C958031BAFD}"/>
              </a:ext>
            </a:extLst>
          </p:cNvPr>
          <p:cNvSpPr>
            <a:spLocks noGrp="1"/>
          </p:cNvSpPr>
          <p:nvPr>
            <p:ph idx="1"/>
          </p:nvPr>
        </p:nvSpPr>
        <p:spPr>
          <a:xfrm>
            <a:off x="1972235" y="2061882"/>
            <a:ext cx="7799294" cy="4183054"/>
          </a:xfrm>
        </p:spPr>
        <p:txBody>
          <a:bodyPr anchor="t">
            <a:normAutofit/>
          </a:bodyPr>
          <a:lstStyle/>
          <a:p>
            <a:pPr>
              <a:lnSpc>
                <a:spcPct val="100000"/>
              </a:lnSpc>
              <a:spcBef>
                <a:spcPts val="0"/>
              </a:spcBef>
              <a:spcAft>
                <a:spcPts val="240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Sale of goods – </a:t>
            </a:r>
            <a:r>
              <a:rPr lang="en-US" sz="2800" dirty="0">
                <a:latin typeface="Calibri" panose="020F0502020204030204" pitchFamily="34" charset="0"/>
                <a:ea typeface="Calibri" panose="020F0502020204030204" pitchFamily="34" charset="0"/>
                <a:cs typeface="Times New Roman" panose="02020603050405020304" pitchFamily="18" charset="0"/>
              </a:rPr>
              <a:t>Delivery to the ultimate customer.</a:t>
            </a:r>
          </a:p>
          <a:p>
            <a:pPr lvl="2">
              <a:spcBef>
                <a:spcPts val="0"/>
              </a:spcBef>
              <a:spcAft>
                <a:spcPts val="2400"/>
              </a:spcAft>
            </a:pPr>
            <a:r>
              <a:rPr lang="en-US" sz="2400" dirty="0">
                <a:latin typeface="Calibri" panose="020F0502020204030204" pitchFamily="34" charset="0"/>
                <a:ea typeface="Calibri" panose="020F0502020204030204" pitchFamily="34" charset="0"/>
                <a:cs typeface="Times New Roman" panose="02020603050405020304" pitchFamily="18" charset="0"/>
              </a:rPr>
              <a:t>If made to a business that resells or uses the goods as a component of the ultimate product – look through.</a:t>
            </a:r>
          </a:p>
          <a:p>
            <a:pPr lvl="2">
              <a:spcBef>
                <a:spcPts val="0"/>
              </a:spcBef>
              <a:spcAft>
                <a:spcPts val="2400"/>
              </a:spcAft>
            </a:pPr>
            <a:r>
              <a:rPr lang="en-US" sz="2400" dirty="0">
                <a:latin typeface="Calibri" panose="020F0502020204030204" pitchFamily="34" charset="0"/>
                <a:ea typeface="Calibri" panose="020F0502020204030204" pitchFamily="34" charset="0"/>
                <a:cs typeface="Times New Roman" panose="02020603050405020304" pitchFamily="18" charset="0"/>
              </a:rPr>
              <a:t>Otherwise – location of delivery to the business. </a:t>
            </a:r>
          </a:p>
          <a:p>
            <a:pPr marL="0" indent="0">
              <a:spcBef>
                <a:spcPts val="0"/>
              </a:spcBef>
              <a:spcAft>
                <a:spcPts val="200"/>
              </a:spcAft>
              <a:buNone/>
            </a:pPr>
            <a:endParaRPr lang="en-US" sz="2300" dirty="0">
              <a:effectLst/>
              <a:latin typeface="Calibri" panose="020F0502020204030204" pitchFamily="34" charset="0"/>
              <a:ea typeface="Calibri" panose="020F0502020204030204" pitchFamily="34" charset="0"/>
              <a:cs typeface="Times New Roman" panose="02020603050405020304" pitchFamily="18" charset="0"/>
            </a:endParaRPr>
          </a:p>
          <a:p>
            <a:pPr marL="324000" lvl="1" indent="0">
              <a:spcBef>
                <a:spcPts val="0"/>
              </a:spcBef>
              <a:spcAft>
                <a:spcPts val="200"/>
              </a:spcAft>
              <a:buNone/>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324000" lvl="1" indent="0">
              <a:spcBef>
                <a:spcPts val="0"/>
              </a:spcBef>
              <a:spcAft>
                <a:spcPts val="20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lvl="1">
              <a:spcBef>
                <a:spcPts val="0"/>
              </a:spcBef>
              <a:spcAft>
                <a:spcPts val="2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151200" indent="0">
              <a:spcBef>
                <a:spcPts val="0"/>
              </a:spcBef>
              <a:buNone/>
            </a:pP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73630541-6184-87C4-2EE8-190A68CBECC0}"/>
              </a:ext>
            </a:extLst>
          </p:cNvPr>
          <p:cNvSpPr>
            <a:spLocks noGrp="1"/>
          </p:cNvSpPr>
          <p:nvPr>
            <p:ph type="sldNum" sz="quarter" idx="12"/>
          </p:nvPr>
        </p:nvSpPr>
        <p:spPr/>
        <p:txBody>
          <a:bodyPr/>
          <a:lstStyle/>
          <a:p>
            <a:fld id="{3A98EE3D-8CD1-4C3F-BD1C-C98C9596463C}" type="slidenum">
              <a:rPr lang="en-US" smtClean="0"/>
              <a:t>7</a:t>
            </a:fld>
            <a:endParaRPr lang="en-US" dirty="0"/>
          </a:p>
        </p:txBody>
      </p:sp>
    </p:spTree>
    <p:extLst>
      <p:ext uri="{BB962C8B-B14F-4D97-AF65-F5344CB8AC3E}">
        <p14:creationId xmlns:p14="http://schemas.microsoft.com/office/powerpoint/2010/main" val="4217613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1CF3C-95D8-E72D-4129-AA07D64D0BC3}"/>
              </a:ext>
            </a:extLst>
          </p:cNvPr>
          <p:cNvSpPr>
            <a:spLocks noGrp="1"/>
          </p:cNvSpPr>
          <p:nvPr>
            <p:ph type="title"/>
          </p:nvPr>
        </p:nvSpPr>
        <p:spPr>
          <a:xfrm>
            <a:off x="581192" y="702156"/>
            <a:ext cx="11029616" cy="669444"/>
          </a:xfrm>
        </p:spPr>
        <p:txBody>
          <a:bodyPr/>
          <a:lstStyle/>
          <a:p>
            <a:r>
              <a:rPr lang="en-US" dirty="0"/>
              <a:t>Pillar One Sourcing Principles Include:</a:t>
            </a:r>
          </a:p>
        </p:txBody>
      </p:sp>
      <p:sp>
        <p:nvSpPr>
          <p:cNvPr id="3" name="Content Placeholder 2">
            <a:extLst>
              <a:ext uri="{FF2B5EF4-FFF2-40B4-BE49-F238E27FC236}">
                <a16:creationId xmlns:a16="http://schemas.microsoft.com/office/drawing/2014/main" id="{C6AC6930-A90F-F33D-E5E5-2C958031BAFD}"/>
              </a:ext>
            </a:extLst>
          </p:cNvPr>
          <p:cNvSpPr>
            <a:spLocks noGrp="1"/>
          </p:cNvSpPr>
          <p:nvPr>
            <p:ph idx="1"/>
          </p:nvPr>
        </p:nvSpPr>
        <p:spPr>
          <a:xfrm>
            <a:off x="1981200" y="2115670"/>
            <a:ext cx="7790329" cy="4129265"/>
          </a:xfrm>
        </p:spPr>
        <p:txBody>
          <a:bodyPr anchor="t">
            <a:normAutofit/>
          </a:bodyPr>
          <a:lstStyle/>
          <a:p>
            <a:pPr>
              <a:lnSpc>
                <a:spcPct val="100000"/>
              </a:lnSpc>
              <a:spcBef>
                <a:spcPts val="0"/>
              </a:spcBef>
              <a:spcAft>
                <a:spcPts val="240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Services – </a:t>
            </a:r>
          </a:p>
          <a:p>
            <a:pPr lvl="1">
              <a:spcBef>
                <a:spcPts val="0"/>
              </a:spcBef>
              <a:spcAft>
                <a:spcPts val="2400"/>
              </a:spcAft>
            </a:pPr>
            <a:r>
              <a:rPr lang="en-US" sz="2500" dirty="0">
                <a:effectLst/>
                <a:latin typeface="Calibri" panose="020F0502020204030204" pitchFamily="34" charset="0"/>
                <a:ea typeface="Calibri" panose="020F0502020204030204" pitchFamily="34" charset="0"/>
                <a:cs typeface="Times New Roman" panose="02020603050405020304" pitchFamily="18" charset="0"/>
              </a:rPr>
              <a:t>“</a:t>
            </a:r>
            <a:r>
              <a:rPr lang="en-US" sz="2500" dirty="0">
                <a:latin typeface="Calibri" panose="020F0502020204030204" pitchFamily="34" charset="0"/>
                <a:ea typeface="Calibri" panose="020F0502020204030204" pitchFamily="34" charset="0"/>
                <a:cs typeface="Times New Roman" panose="02020603050405020304" pitchFamily="18" charset="0"/>
              </a:rPr>
              <a:t>L</a:t>
            </a:r>
            <a:r>
              <a:rPr lang="en-US" sz="2500" dirty="0">
                <a:effectLst/>
                <a:latin typeface="Calibri" panose="020F0502020204030204" pitchFamily="34" charset="0"/>
                <a:ea typeface="Calibri" panose="020F0502020204030204" pitchFamily="34" charset="0"/>
                <a:cs typeface="Times New Roman" panose="02020603050405020304" pitchFamily="18" charset="0"/>
              </a:rPr>
              <a:t>ocation-specific” services performed on property – to location of property.</a:t>
            </a:r>
            <a:endParaRPr lang="en-US" sz="2500" dirty="0">
              <a:latin typeface="Calibri" panose="020F0502020204030204" pitchFamily="34" charset="0"/>
              <a:ea typeface="Calibri" panose="020F0502020204030204" pitchFamily="34" charset="0"/>
              <a:cs typeface="Times New Roman" panose="02020603050405020304" pitchFamily="18" charset="0"/>
            </a:endParaRPr>
          </a:p>
          <a:p>
            <a:pPr lvl="1">
              <a:spcBef>
                <a:spcPts val="0"/>
              </a:spcBef>
              <a:spcAft>
                <a:spcPts val="2400"/>
              </a:spcAft>
            </a:pPr>
            <a:r>
              <a:rPr lang="en-US" sz="2500" dirty="0">
                <a:latin typeface="Calibri" panose="020F0502020204030204" pitchFamily="34" charset="0"/>
                <a:ea typeface="Calibri" panose="020F0502020204030204" pitchFamily="34" charset="0"/>
                <a:cs typeface="Times New Roman" panose="02020603050405020304" pitchFamily="18" charset="0"/>
              </a:rPr>
              <a:t>O</a:t>
            </a:r>
            <a:r>
              <a:rPr lang="en-US" sz="2500" dirty="0">
                <a:effectLst/>
                <a:latin typeface="Calibri" panose="020F0502020204030204" pitchFamily="34" charset="0"/>
                <a:ea typeface="Calibri" panose="020F0502020204030204" pitchFamily="34" charset="0"/>
                <a:cs typeface="Times New Roman" panose="02020603050405020304" pitchFamily="18" charset="0"/>
              </a:rPr>
              <a:t>ther services –  to location where service is performed.</a:t>
            </a:r>
          </a:p>
          <a:p>
            <a:pPr marL="0" indent="0">
              <a:spcBef>
                <a:spcPts val="0"/>
              </a:spcBef>
              <a:spcAft>
                <a:spcPts val="200"/>
              </a:spcAft>
              <a:buNone/>
            </a:pPr>
            <a:endParaRPr lang="en-US" sz="2300" dirty="0">
              <a:effectLst/>
              <a:latin typeface="Calibri" panose="020F0502020204030204" pitchFamily="34" charset="0"/>
              <a:ea typeface="Calibri" panose="020F0502020204030204" pitchFamily="34" charset="0"/>
              <a:cs typeface="Times New Roman" panose="02020603050405020304" pitchFamily="18" charset="0"/>
            </a:endParaRPr>
          </a:p>
          <a:p>
            <a:pPr marL="324000" lvl="1" indent="0">
              <a:spcBef>
                <a:spcPts val="0"/>
              </a:spcBef>
              <a:spcAft>
                <a:spcPts val="200"/>
              </a:spcAft>
              <a:buNone/>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324000" lvl="1" indent="0">
              <a:spcBef>
                <a:spcPts val="0"/>
              </a:spcBef>
              <a:spcAft>
                <a:spcPts val="20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lvl="1">
              <a:spcBef>
                <a:spcPts val="0"/>
              </a:spcBef>
              <a:spcAft>
                <a:spcPts val="2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151200" indent="0">
              <a:spcBef>
                <a:spcPts val="0"/>
              </a:spcBef>
              <a:buNone/>
            </a:pP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73630541-6184-87C4-2EE8-190A68CBECC0}"/>
              </a:ext>
            </a:extLst>
          </p:cNvPr>
          <p:cNvSpPr>
            <a:spLocks noGrp="1"/>
          </p:cNvSpPr>
          <p:nvPr>
            <p:ph type="sldNum" sz="quarter" idx="12"/>
          </p:nvPr>
        </p:nvSpPr>
        <p:spPr/>
        <p:txBody>
          <a:bodyPr/>
          <a:lstStyle/>
          <a:p>
            <a:fld id="{3A98EE3D-8CD1-4C3F-BD1C-C98C9596463C}" type="slidenum">
              <a:rPr lang="en-US" smtClean="0"/>
              <a:t>8</a:t>
            </a:fld>
            <a:endParaRPr lang="en-US" dirty="0"/>
          </a:p>
        </p:txBody>
      </p:sp>
    </p:spTree>
    <p:extLst>
      <p:ext uri="{BB962C8B-B14F-4D97-AF65-F5344CB8AC3E}">
        <p14:creationId xmlns:p14="http://schemas.microsoft.com/office/powerpoint/2010/main" val="39123461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1CF3C-95D8-E72D-4129-AA07D64D0BC3}"/>
              </a:ext>
            </a:extLst>
          </p:cNvPr>
          <p:cNvSpPr>
            <a:spLocks noGrp="1"/>
          </p:cNvSpPr>
          <p:nvPr>
            <p:ph type="title"/>
          </p:nvPr>
        </p:nvSpPr>
        <p:spPr>
          <a:xfrm>
            <a:off x="581192" y="702156"/>
            <a:ext cx="11029616" cy="669444"/>
          </a:xfrm>
        </p:spPr>
        <p:txBody>
          <a:bodyPr/>
          <a:lstStyle/>
          <a:p>
            <a:r>
              <a:rPr lang="en-US" dirty="0"/>
              <a:t>Pillar One Sourcing Principles Include:</a:t>
            </a:r>
          </a:p>
        </p:txBody>
      </p:sp>
      <p:sp>
        <p:nvSpPr>
          <p:cNvPr id="3" name="Content Placeholder 2">
            <a:extLst>
              <a:ext uri="{FF2B5EF4-FFF2-40B4-BE49-F238E27FC236}">
                <a16:creationId xmlns:a16="http://schemas.microsoft.com/office/drawing/2014/main" id="{C6AC6930-A90F-F33D-E5E5-2C958031BAFD}"/>
              </a:ext>
            </a:extLst>
          </p:cNvPr>
          <p:cNvSpPr>
            <a:spLocks noGrp="1"/>
          </p:cNvSpPr>
          <p:nvPr>
            <p:ph idx="1"/>
          </p:nvPr>
        </p:nvSpPr>
        <p:spPr>
          <a:xfrm>
            <a:off x="2008094" y="1891552"/>
            <a:ext cx="7888941" cy="4353383"/>
          </a:xfrm>
        </p:spPr>
        <p:txBody>
          <a:bodyPr anchor="t">
            <a:normAutofit/>
          </a:bodyPr>
          <a:lstStyle/>
          <a:p>
            <a:pPr>
              <a:lnSpc>
                <a:spcPct val="100000"/>
              </a:lnSpc>
              <a:spcBef>
                <a:spcPts val="0"/>
              </a:spcBef>
              <a:spcAft>
                <a:spcPts val="2400"/>
              </a:spcAft>
            </a:pPr>
            <a:r>
              <a:rPr lang="en-US" sz="3200" dirty="0">
                <a:latin typeface="Calibri" panose="020F0502020204030204" pitchFamily="34" charset="0"/>
                <a:ea typeface="Calibri" panose="020F0502020204030204" pitchFamily="34" charset="0"/>
                <a:cs typeface="Times New Roman" panose="02020603050405020304" pitchFamily="18" charset="0"/>
              </a:rPr>
              <a:t>Intangible property – </a:t>
            </a:r>
          </a:p>
          <a:p>
            <a:pPr lvl="1">
              <a:spcBef>
                <a:spcPts val="0"/>
              </a:spcBef>
              <a:spcAft>
                <a:spcPts val="2400"/>
              </a:spcAft>
            </a:pPr>
            <a:r>
              <a:rPr lang="en-US" sz="2400" dirty="0">
                <a:latin typeface="Calibri" panose="020F0502020204030204" pitchFamily="34" charset="0"/>
                <a:ea typeface="Calibri" panose="020F0502020204030204" pitchFamily="34" charset="0"/>
                <a:cs typeface="Times New Roman" panose="02020603050405020304" pitchFamily="18" charset="0"/>
              </a:rPr>
              <a:t>If related to finished goods or components – to location where goods (including components) are delivered to the ultimate customer.</a:t>
            </a:r>
          </a:p>
          <a:p>
            <a:pPr lvl="1">
              <a:spcBef>
                <a:spcPts val="0"/>
              </a:spcBef>
              <a:spcAft>
                <a:spcPts val="2400"/>
              </a:spcAft>
            </a:pPr>
            <a:r>
              <a:rPr lang="en-US" sz="2400" dirty="0">
                <a:latin typeface="Calibri" panose="020F0502020204030204" pitchFamily="34" charset="0"/>
                <a:ea typeface="Calibri" panose="020F0502020204030204" pitchFamily="34" charset="0"/>
                <a:cs typeface="Times New Roman" panose="02020603050405020304" pitchFamily="18" charset="0"/>
              </a:rPr>
              <a:t>If the IP supports a service or digital content – to location where service or digital content is used.</a:t>
            </a:r>
          </a:p>
          <a:p>
            <a:pPr lvl="1">
              <a:spcBef>
                <a:spcPts val="0"/>
              </a:spcBef>
              <a:spcAft>
                <a:spcPts val="2400"/>
              </a:spcAft>
            </a:pPr>
            <a:r>
              <a:rPr lang="en-US" sz="2400" dirty="0">
                <a:latin typeface="Calibri" panose="020F0502020204030204" pitchFamily="34" charset="0"/>
                <a:ea typeface="Calibri" panose="020F0502020204030204" pitchFamily="34" charset="0"/>
                <a:cs typeface="Times New Roman" panose="02020603050405020304" pitchFamily="18" charset="0"/>
              </a:rPr>
              <a:t>Otherwise - to location of use.</a:t>
            </a:r>
          </a:p>
          <a:p>
            <a:pPr lvl="1">
              <a:spcBef>
                <a:spcPts val="0"/>
              </a:spcBef>
              <a:spcAft>
                <a:spcPts val="2400"/>
              </a:spcAft>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151200" indent="0">
              <a:spcBef>
                <a:spcPts val="0"/>
              </a:spcBef>
              <a:buNone/>
            </a:pP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73630541-6184-87C4-2EE8-190A68CBECC0}"/>
              </a:ext>
            </a:extLst>
          </p:cNvPr>
          <p:cNvSpPr>
            <a:spLocks noGrp="1"/>
          </p:cNvSpPr>
          <p:nvPr>
            <p:ph type="sldNum" sz="quarter" idx="12"/>
          </p:nvPr>
        </p:nvSpPr>
        <p:spPr/>
        <p:txBody>
          <a:bodyPr/>
          <a:lstStyle/>
          <a:p>
            <a:fld id="{3A98EE3D-8CD1-4C3F-BD1C-C98C9596463C}" type="slidenum">
              <a:rPr lang="en-US" smtClean="0"/>
              <a:t>9</a:t>
            </a:fld>
            <a:endParaRPr lang="en-US" dirty="0"/>
          </a:p>
        </p:txBody>
      </p:sp>
    </p:spTree>
    <p:extLst>
      <p:ext uri="{BB962C8B-B14F-4D97-AF65-F5344CB8AC3E}">
        <p14:creationId xmlns:p14="http://schemas.microsoft.com/office/powerpoint/2010/main" val="170654697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ividendVTI">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4520</TotalTime>
  <Words>1907</Words>
  <Application>Microsoft Office PowerPoint</Application>
  <PresentationFormat>Widescreen</PresentationFormat>
  <Paragraphs>170</Paragraphs>
  <Slides>35</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Arial</vt:lpstr>
      <vt:lpstr>Calibri</vt:lpstr>
      <vt:lpstr>Franklin Gothic Book</vt:lpstr>
      <vt:lpstr>Franklin Gothic Demi</vt:lpstr>
      <vt:lpstr>Open Sans</vt:lpstr>
      <vt:lpstr>Wingdings 2</vt:lpstr>
      <vt:lpstr>DividendVTI</vt:lpstr>
      <vt:lpstr>      Developments Affecting Uniformity  Report to the MTC Uniformity Committee</vt:lpstr>
      <vt:lpstr>Market-Based Sourcing</vt:lpstr>
      <vt:lpstr>MTC Market-Based Sourcing Model Statute –</vt:lpstr>
      <vt:lpstr>OECD – Finalizing Pillar One Framework</vt:lpstr>
      <vt:lpstr>OECD – Pillar One – In General</vt:lpstr>
      <vt:lpstr>OECD – Pillar One – Sourcing Approach</vt:lpstr>
      <vt:lpstr>Pillar One Sourcing Principles Include:</vt:lpstr>
      <vt:lpstr>Pillar One Sourcing Principles Include:</vt:lpstr>
      <vt:lpstr>Pillar One Sourcing Principles Include:</vt:lpstr>
      <vt:lpstr>Pillar One Sourcing Principles Include:</vt:lpstr>
      <vt:lpstr>Pillar One Sourcing Principles Include:</vt:lpstr>
      <vt:lpstr>Digital products</vt:lpstr>
      <vt:lpstr>Digital Transformation</vt:lpstr>
      <vt:lpstr>Digital Transformation - Examples</vt:lpstr>
      <vt:lpstr>Partnership Taxation</vt:lpstr>
      <vt:lpstr>Background</vt:lpstr>
      <vt:lpstr>PowerPoint Presentation</vt:lpstr>
      <vt:lpstr>Irs Announces it will use AI to audit Large Partnerships</vt:lpstr>
      <vt:lpstr>GAO Report – Discussion Groups with IRS Staff</vt:lpstr>
      <vt:lpstr>According to Accounting Today (Sept. 8, 2023)</vt:lpstr>
      <vt:lpstr>According to Accounting Today (Sept. 8, 2023)</vt:lpstr>
      <vt:lpstr>According to Accounting Today (Sept. 8, 2023)</vt:lpstr>
      <vt:lpstr>Income Tax Nexus &amp; P.L. 86-272</vt:lpstr>
      <vt:lpstr>MTC Recommendations</vt:lpstr>
      <vt:lpstr>State actions –</vt:lpstr>
      <vt:lpstr>State actions –</vt:lpstr>
      <vt:lpstr>Combined Filing Requirements</vt:lpstr>
      <vt:lpstr>Definition of the Water’s Edge Group</vt:lpstr>
      <vt:lpstr>Problem of 80/20 Companies</vt:lpstr>
      <vt:lpstr>Problem of 80/20 Companies</vt:lpstr>
      <vt:lpstr>Problem of 80/20 Companies</vt:lpstr>
      <vt:lpstr>MTC Combined filing Models (Joyce &amp; Finnigan)</vt:lpstr>
      <vt:lpstr>Other Uniformity Developments</vt:lpstr>
      <vt:lpstr>Moore</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Developments –  Report to the Uniformity Committee</dc:title>
  <dc:creator>Hecht</dc:creator>
  <cp:lastModifiedBy>Hecht</cp:lastModifiedBy>
  <cp:revision>1</cp:revision>
  <dcterms:created xsi:type="dcterms:W3CDTF">2023-11-07T13:06:40Z</dcterms:created>
  <dcterms:modified xsi:type="dcterms:W3CDTF">2023-11-10T16:44:58Z</dcterms:modified>
</cp:coreProperties>
</file>