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5"/>
  </p:notesMasterIdLst>
  <p:sldIdLst>
    <p:sldId id="257" r:id="rId5"/>
    <p:sldId id="260" r:id="rId6"/>
    <p:sldId id="258" r:id="rId7"/>
    <p:sldId id="259" r:id="rId8"/>
    <p:sldId id="261" r:id="rId9"/>
    <p:sldId id="264" r:id="rId10"/>
    <p:sldId id="263" r:id="rId11"/>
    <p:sldId id="262" r:id="rId12"/>
    <p:sldId id="265" r:id="rId13"/>
    <p:sldId id="266" r:id="rId14"/>
    <p:sldId id="267" r:id="rId15"/>
    <p:sldId id="268" r:id="rId16"/>
    <p:sldId id="274" r:id="rId17"/>
    <p:sldId id="272" r:id="rId18"/>
    <p:sldId id="271" r:id="rId19"/>
    <p:sldId id="270" r:id="rId20"/>
    <p:sldId id="269" r:id="rId21"/>
    <p:sldId id="275" r:id="rId22"/>
    <p:sldId id="276" r:id="rId23"/>
    <p:sldId id="277"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ummary Section" id="{58A55A48-3A18-4266-A89D-D10915A29725}">
          <p14:sldIdLst/>
        </p14:section>
        <p14:section name="      State Taxation of Partnerships –  Report to the Work Group" id="{0B577C49-0D30-401B-8E6D-873AF727A6D7}">
          <p14:sldIdLst>
            <p14:sldId id="257"/>
            <p14:sldId id="260"/>
            <p14:sldId id="258"/>
            <p14:sldId id="259"/>
            <p14:sldId id="261"/>
            <p14:sldId id="264"/>
          </p14:sldIdLst>
        </p14:section>
        <p14:section name="General Approach" id="{3DB00481-AEA9-4665-9963-35D32F45E527}">
          <p14:sldIdLst>
            <p14:sldId id="263"/>
            <p14:sldId id="262"/>
            <p14:sldId id="265"/>
            <p14:sldId id="266"/>
            <p14:sldId id="267"/>
          </p14:sldIdLst>
        </p14:section>
        <p14:section name="(e) Examples. General Assumptions:  In each of the examples below, assume Smith is a nonresident partner that holds an interest in Partnership X which has offices and activities in this state." id="{DE079648-274A-4911-8F37-0D5B247A4354}">
          <p14:sldIdLst>
            <p14:sldId id="268"/>
            <p14:sldId id="274"/>
            <p14:sldId id="272"/>
            <p14:sldId id="271"/>
            <p14:sldId id="270"/>
            <p14:sldId id="269"/>
            <p14:sldId id="275"/>
            <p14:sldId id="276"/>
            <p14:sldId id="2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421F"/>
    <a:srgbClr val="6B5327"/>
    <a:srgbClr val="3B505F"/>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6AE66F-363D-4BAA-B2D7-C065DEA70F41}" v="22" dt="2023-09-19T16:18:12.1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82" autoAdjust="0"/>
    <p:restoredTop sz="94619" autoAdjust="0"/>
  </p:normalViewPr>
  <p:slideViewPr>
    <p:cSldViewPr snapToGrid="0">
      <p:cViewPr varScale="1">
        <p:scale>
          <a:sx n="85" d="100"/>
          <a:sy n="85" d="100"/>
        </p:scale>
        <p:origin x="211" y="67"/>
      </p:cViewPr>
      <p:guideLst/>
    </p:cSldViewPr>
  </p:slideViewPr>
  <p:notesTextViewPr>
    <p:cViewPr>
      <p:scale>
        <a:sx n="1" d="1"/>
        <a:sy n="1" d="1"/>
      </p:scale>
      <p:origin x="0" y="0"/>
    </p:cViewPr>
  </p:notesTextViewPr>
  <p:notesViewPr>
    <p:cSldViewPr snapToGrid="0">
      <p:cViewPr varScale="1">
        <p:scale>
          <a:sx n="79" d="100"/>
          <a:sy n="79" d="100"/>
        </p:scale>
        <p:origin x="286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Hecht" userId="5ff6dfe4-d92f-45a1-a5aa-593c044744ed" providerId="ADAL" clId="{626AE66F-363D-4BAA-B2D7-C065DEA70F41}"/>
    <pc:docChg chg="undo redo custSel addSld delSld modSld modMainMaster addSection modSection">
      <pc:chgData name="Helen Hecht" userId="5ff6dfe4-d92f-45a1-a5aa-593c044744ed" providerId="ADAL" clId="{626AE66F-363D-4BAA-B2D7-C065DEA70F41}" dt="2023-09-19T16:18:12.184" v="37"/>
      <pc:docMkLst>
        <pc:docMk/>
      </pc:docMkLst>
      <pc:sldChg chg="addSp delSp modSp mod modTransition modAnim">
        <pc:chgData name="Helen Hecht" userId="5ff6dfe4-d92f-45a1-a5aa-593c044744ed" providerId="ADAL" clId="{626AE66F-363D-4BAA-B2D7-C065DEA70F41}" dt="2023-09-19T16:18:12.184" v="37"/>
        <pc:sldMkLst>
          <pc:docMk/>
          <pc:sldMk cId="2475805559" sldId="257"/>
        </pc:sldMkLst>
        <pc:graphicFrameChg chg="add del modGraphic">
          <ac:chgData name="Helen Hecht" userId="5ff6dfe4-d92f-45a1-a5aa-593c044744ed" providerId="ADAL" clId="{626AE66F-363D-4BAA-B2D7-C065DEA70F41}" dt="2023-09-19T16:02:07.416" v="3" actId="27309"/>
          <ac:graphicFrameMkLst>
            <pc:docMk/>
            <pc:sldMk cId="2475805559" sldId="257"/>
            <ac:graphicFrameMk id="7" creationId="{4EAB41BA-21D3-66C5-D687-3068DE84DE4A}"/>
          </ac:graphicFrameMkLst>
        </pc:graphicFrameChg>
      </pc:sldChg>
      <pc:sldChg chg="modTransition">
        <pc:chgData name="Helen Hecht" userId="5ff6dfe4-d92f-45a1-a5aa-593c044744ed" providerId="ADAL" clId="{626AE66F-363D-4BAA-B2D7-C065DEA70F41}" dt="2023-09-19T16:13:44.594" v="30"/>
        <pc:sldMkLst>
          <pc:docMk/>
          <pc:sldMk cId="2622045536" sldId="258"/>
        </pc:sldMkLst>
      </pc:sldChg>
      <pc:sldChg chg="modTransition">
        <pc:chgData name="Helen Hecht" userId="5ff6dfe4-d92f-45a1-a5aa-593c044744ed" providerId="ADAL" clId="{626AE66F-363D-4BAA-B2D7-C065DEA70F41}" dt="2023-09-19T16:13:44.594" v="30"/>
        <pc:sldMkLst>
          <pc:docMk/>
          <pc:sldMk cId="185297141" sldId="259"/>
        </pc:sldMkLst>
      </pc:sldChg>
      <pc:sldChg chg="addSp delSp mod modTransition">
        <pc:chgData name="Helen Hecht" userId="5ff6dfe4-d92f-45a1-a5aa-593c044744ed" providerId="ADAL" clId="{626AE66F-363D-4BAA-B2D7-C065DEA70F41}" dt="2023-09-19T16:16:59.787" v="35"/>
        <pc:sldMkLst>
          <pc:docMk/>
          <pc:sldMk cId="1879351170" sldId="260"/>
        </pc:sldMkLst>
        <pc:inkChg chg="add del">
          <ac:chgData name="Helen Hecht" userId="5ff6dfe4-d92f-45a1-a5aa-593c044744ed" providerId="ADAL" clId="{626AE66F-363D-4BAA-B2D7-C065DEA70F41}" dt="2023-09-19T16:09:35.784" v="15" actId="9405"/>
          <ac:inkMkLst>
            <pc:docMk/>
            <pc:sldMk cId="1879351170" sldId="260"/>
            <ac:inkMk id="5" creationId="{77708D88-E568-B111-CC9A-897A54F35FDD}"/>
          </ac:inkMkLst>
        </pc:inkChg>
        <pc:inkChg chg="add del">
          <ac:chgData name="Helen Hecht" userId="5ff6dfe4-d92f-45a1-a5aa-593c044744ed" providerId="ADAL" clId="{626AE66F-363D-4BAA-B2D7-C065DEA70F41}" dt="2023-09-19T16:09:35.529" v="14" actId="9405"/>
          <ac:inkMkLst>
            <pc:docMk/>
            <pc:sldMk cId="1879351170" sldId="260"/>
            <ac:inkMk id="6" creationId="{A18892FC-F85E-C29D-767D-A3F3634306EB}"/>
          </ac:inkMkLst>
        </pc:inkChg>
        <pc:inkChg chg="add del">
          <ac:chgData name="Helen Hecht" userId="5ff6dfe4-d92f-45a1-a5aa-593c044744ed" providerId="ADAL" clId="{626AE66F-363D-4BAA-B2D7-C065DEA70F41}" dt="2023-09-19T16:09:35.298" v="13" actId="9405"/>
          <ac:inkMkLst>
            <pc:docMk/>
            <pc:sldMk cId="1879351170" sldId="260"/>
            <ac:inkMk id="7" creationId="{7480D6BE-474F-B279-501B-261DE39E94F6}"/>
          </ac:inkMkLst>
        </pc:inkChg>
        <pc:inkChg chg="add del">
          <ac:chgData name="Helen Hecht" userId="5ff6dfe4-d92f-45a1-a5aa-593c044744ed" providerId="ADAL" clId="{626AE66F-363D-4BAA-B2D7-C065DEA70F41}" dt="2023-09-19T16:09:35.060" v="12" actId="9405"/>
          <ac:inkMkLst>
            <pc:docMk/>
            <pc:sldMk cId="1879351170" sldId="260"/>
            <ac:inkMk id="8" creationId="{0AB8F4A2-3A00-FCC6-5F67-50333213DE34}"/>
          </ac:inkMkLst>
        </pc:inkChg>
      </pc:sldChg>
      <pc:sldChg chg="modTransition">
        <pc:chgData name="Helen Hecht" userId="5ff6dfe4-d92f-45a1-a5aa-593c044744ed" providerId="ADAL" clId="{626AE66F-363D-4BAA-B2D7-C065DEA70F41}" dt="2023-09-19T16:13:44.594" v="30"/>
        <pc:sldMkLst>
          <pc:docMk/>
          <pc:sldMk cId="1351426308" sldId="261"/>
        </pc:sldMkLst>
      </pc:sldChg>
      <pc:sldChg chg="modTransition">
        <pc:chgData name="Helen Hecht" userId="5ff6dfe4-d92f-45a1-a5aa-593c044744ed" providerId="ADAL" clId="{626AE66F-363D-4BAA-B2D7-C065DEA70F41}" dt="2023-09-19T16:13:44.594" v="30"/>
        <pc:sldMkLst>
          <pc:docMk/>
          <pc:sldMk cId="1373666468" sldId="262"/>
        </pc:sldMkLst>
      </pc:sldChg>
      <pc:sldChg chg="modTransition modAnim">
        <pc:chgData name="Helen Hecht" userId="5ff6dfe4-d92f-45a1-a5aa-593c044744ed" providerId="ADAL" clId="{626AE66F-363D-4BAA-B2D7-C065DEA70F41}" dt="2023-09-19T16:15:04.510" v="33"/>
        <pc:sldMkLst>
          <pc:docMk/>
          <pc:sldMk cId="798932557" sldId="263"/>
        </pc:sldMkLst>
      </pc:sldChg>
      <pc:sldChg chg="modTransition">
        <pc:chgData name="Helen Hecht" userId="5ff6dfe4-d92f-45a1-a5aa-593c044744ed" providerId="ADAL" clId="{626AE66F-363D-4BAA-B2D7-C065DEA70F41}" dt="2023-09-19T16:13:44.594" v="30"/>
        <pc:sldMkLst>
          <pc:docMk/>
          <pc:sldMk cId="2562361770" sldId="264"/>
        </pc:sldMkLst>
      </pc:sldChg>
      <pc:sldChg chg="modTransition">
        <pc:chgData name="Helen Hecht" userId="5ff6dfe4-d92f-45a1-a5aa-593c044744ed" providerId="ADAL" clId="{626AE66F-363D-4BAA-B2D7-C065DEA70F41}" dt="2023-09-19T16:13:44.594" v="30"/>
        <pc:sldMkLst>
          <pc:docMk/>
          <pc:sldMk cId="1877581802" sldId="265"/>
        </pc:sldMkLst>
      </pc:sldChg>
      <pc:sldChg chg="modTransition">
        <pc:chgData name="Helen Hecht" userId="5ff6dfe4-d92f-45a1-a5aa-593c044744ed" providerId="ADAL" clId="{626AE66F-363D-4BAA-B2D7-C065DEA70F41}" dt="2023-09-19T16:13:44.594" v="30"/>
        <pc:sldMkLst>
          <pc:docMk/>
          <pc:sldMk cId="1121082342" sldId="266"/>
        </pc:sldMkLst>
      </pc:sldChg>
      <pc:sldChg chg="modTransition">
        <pc:chgData name="Helen Hecht" userId="5ff6dfe4-d92f-45a1-a5aa-593c044744ed" providerId="ADAL" clId="{626AE66F-363D-4BAA-B2D7-C065DEA70F41}" dt="2023-09-19T16:13:44.594" v="30"/>
        <pc:sldMkLst>
          <pc:docMk/>
          <pc:sldMk cId="1184607681" sldId="267"/>
        </pc:sldMkLst>
      </pc:sldChg>
      <pc:sldChg chg="modTransition">
        <pc:chgData name="Helen Hecht" userId="5ff6dfe4-d92f-45a1-a5aa-593c044744ed" providerId="ADAL" clId="{626AE66F-363D-4BAA-B2D7-C065DEA70F41}" dt="2023-09-19T16:13:44.594" v="30"/>
        <pc:sldMkLst>
          <pc:docMk/>
          <pc:sldMk cId="988571726" sldId="268"/>
        </pc:sldMkLst>
      </pc:sldChg>
      <pc:sldChg chg="modTransition">
        <pc:chgData name="Helen Hecht" userId="5ff6dfe4-d92f-45a1-a5aa-593c044744ed" providerId="ADAL" clId="{626AE66F-363D-4BAA-B2D7-C065DEA70F41}" dt="2023-09-19T16:13:44.594" v="30"/>
        <pc:sldMkLst>
          <pc:docMk/>
          <pc:sldMk cId="605304919" sldId="269"/>
        </pc:sldMkLst>
      </pc:sldChg>
      <pc:sldChg chg="modTransition">
        <pc:chgData name="Helen Hecht" userId="5ff6dfe4-d92f-45a1-a5aa-593c044744ed" providerId="ADAL" clId="{626AE66F-363D-4BAA-B2D7-C065DEA70F41}" dt="2023-09-19T16:13:44.594" v="30"/>
        <pc:sldMkLst>
          <pc:docMk/>
          <pc:sldMk cId="3307577653" sldId="270"/>
        </pc:sldMkLst>
      </pc:sldChg>
      <pc:sldChg chg="modTransition">
        <pc:chgData name="Helen Hecht" userId="5ff6dfe4-d92f-45a1-a5aa-593c044744ed" providerId="ADAL" clId="{626AE66F-363D-4BAA-B2D7-C065DEA70F41}" dt="2023-09-19T16:13:44.594" v="30"/>
        <pc:sldMkLst>
          <pc:docMk/>
          <pc:sldMk cId="855943031" sldId="271"/>
        </pc:sldMkLst>
      </pc:sldChg>
      <pc:sldChg chg="modTransition">
        <pc:chgData name="Helen Hecht" userId="5ff6dfe4-d92f-45a1-a5aa-593c044744ed" providerId="ADAL" clId="{626AE66F-363D-4BAA-B2D7-C065DEA70F41}" dt="2023-09-19T16:13:44.594" v="30"/>
        <pc:sldMkLst>
          <pc:docMk/>
          <pc:sldMk cId="1598943881" sldId="272"/>
        </pc:sldMkLst>
      </pc:sldChg>
      <pc:sldChg chg="modTransition">
        <pc:chgData name="Helen Hecht" userId="5ff6dfe4-d92f-45a1-a5aa-593c044744ed" providerId="ADAL" clId="{626AE66F-363D-4BAA-B2D7-C065DEA70F41}" dt="2023-09-19T16:13:44.594" v="30"/>
        <pc:sldMkLst>
          <pc:docMk/>
          <pc:sldMk cId="394767014" sldId="274"/>
        </pc:sldMkLst>
      </pc:sldChg>
      <pc:sldChg chg="modTransition">
        <pc:chgData name="Helen Hecht" userId="5ff6dfe4-d92f-45a1-a5aa-593c044744ed" providerId="ADAL" clId="{626AE66F-363D-4BAA-B2D7-C065DEA70F41}" dt="2023-09-19T16:13:44.594" v="30"/>
        <pc:sldMkLst>
          <pc:docMk/>
          <pc:sldMk cId="1604857612" sldId="275"/>
        </pc:sldMkLst>
      </pc:sldChg>
      <pc:sldChg chg="modTransition">
        <pc:chgData name="Helen Hecht" userId="5ff6dfe4-d92f-45a1-a5aa-593c044744ed" providerId="ADAL" clId="{626AE66F-363D-4BAA-B2D7-C065DEA70F41}" dt="2023-09-19T16:13:44.594" v="30"/>
        <pc:sldMkLst>
          <pc:docMk/>
          <pc:sldMk cId="2585015589" sldId="276"/>
        </pc:sldMkLst>
      </pc:sldChg>
      <pc:sldChg chg="modTransition">
        <pc:chgData name="Helen Hecht" userId="5ff6dfe4-d92f-45a1-a5aa-593c044744ed" providerId="ADAL" clId="{626AE66F-363D-4BAA-B2D7-C065DEA70F41}" dt="2023-09-19T16:13:44.594" v="30"/>
        <pc:sldMkLst>
          <pc:docMk/>
          <pc:sldMk cId="1486536303" sldId="277"/>
        </pc:sldMkLst>
      </pc:sldChg>
      <pc:sldChg chg="new del">
        <pc:chgData name="Helen Hecht" userId="5ff6dfe4-d92f-45a1-a5aa-593c044744ed" providerId="ADAL" clId="{626AE66F-363D-4BAA-B2D7-C065DEA70F41}" dt="2023-09-19T16:03:06.473" v="5" actId="680"/>
        <pc:sldMkLst>
          <pc:docMk/>
          <pc:sldMk cId="2335078866" sldId="278"/>
        </pc:sldMkLst>
      </pc:sldChg>
      <pc:sldChg chg="addSp modSp new add del mod">
        <pc:chgData name="Helen Hecht" userId="5ff6dfe4-d92f-45a1-a5aa-593c044744ed" providerId="ADAL" clId="{626AE66F-363D-4BAA-B2D7-C065DEA70F41}" dt="2023-09-19T16:10:03.638" v="19" actId="2696"/>
        <pc:sldMkLst>
          <pc:docMk/>
          <pc:sldMk cId="4028167057" sldId="278"/>
        </pc:sldMkLst>
        <pc:graphicFrameChg chg="add modGraphic">
          <ac:chgData name="Helen Hecht" userId="5ff6dfe4-d92f-45a1-a5aa-593c044744ed" providerId="ADAL" clId="{626AE66F-363D-4BAA-B2D7-C065DEA70F41}" dt="2023-09-19T15:58:34.774" v="0" actId="27022"/>
          <ac:graphicFrameMkLst>
            <pc:docMk/>
            <pc:sldMk cId="4028167057" sldId="278"/>
            <ac:graphicFrameMk id="6" creationId="{300147FC-858B-C112-6157-60D29517F6EE}"/>
          </ac:graphicFrameMkLst>
        </pc:graphicFrameChg>
      </pc:sldChg>
      <pc:sldMasterChg chg="modTransition modSldLayout">
        <pc:chgData name="Helen Hecht" userId="5ff6dfe4-d92f-45a1-a5aa-593c044744ed" providerId="ADAL" clId="{626AE66F-363D-4BAA-B2D7-C065DEA70F41}" dt="2023-09-19T16:13:44.594" v="30"/>
        <pc:sldMasterMkLst>
          <pc:docMk/>
          <pc:sldMasterMk cId="3000897896" sldId="2147483712"/>
        </pc:sldMasterMkLst>
        <pc:sldLayoutChg chg="modTransition">
          <pc:chgData name="Helen Hecht" userId="5ff6dfe4-d92f-45a1-a5aa-593c044744ed" providerId="ADAL" clId="{626AE66F-363D-4BAA-B2D7-C065DEA70F41}" dt="2023-09-19T16:13:44.594" v="30"/>
          <pc:sldLayoutMkLst>
            <pc:docMk/>
            <pc:sldMasterMk cId="3000897896" sldId="2147483712"/>
            <pc:sldLayoutMk cId="1261766693" sldId="2147483706"/>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1283591147" sldId="2147483707"/>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3388849626" sldId="2147483708"/>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3573289553" sldId="2147483709"/>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1748046589" sldId="2147483711"/>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490017585" sldId="2147483756"/>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852443411" sldId="2147483757"/>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366680978" sldId="2147483758"/>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2483323219" sldId="2147483759"/>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112936382" sldId="2147483760"/>
          </pc:sldLayoutMkLst>
        </pc:sldLayoutChg>
        <pc:sldLayoutChg chg="modTransition">
          <pc:chgData name="Helen Hecht" userId="5ff6dfe4-d92f-45a1-a5aa-593c044744ed" providerId="ADAL" clId="{626AE66F-363D-4BAA-B2D7-C065DEA70F41}" dt="2023-09-19T16:13:44.594" v="30"/>
          <pc:sldLayoutMkLst>
            <pc:docMk/>
            <pc:sldMasterMk cId="3000897896" sldId="2147483712"/>
            <pc:sldLayoutMk cId="1129494974" sldId="2147483762"/>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4889DB-E830-4E6A-B0C7-0420E27ABF9C}"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F035FBB2-2D39-42CE-BE08-3E89CAFAA835}">
      <dgm:prSet/>
      <dgm:spPr/>
      <dgm:t>
        <a:bodyPr/>
        <a:lstStyle/>
        <a:p>
          <a:r>
            <a:rPr lang="en-US" dirty="0"/>
            <a:t>Treatment is supported by existing state law.</a:t>
          </a:r>
        </a:p>
      </dgm:t>
    </dgm:pt>
    <dgm:pt modelId="{B992A7DB-3E26-4716-A17F-17E07F868FF8}" type="parTrans" cxnId="{0486E497-C11F-4AC3-B5AE-14433B940861}">
      <dgm:prSet/>
      <dgm:spPr/>
      <dgm:t>
        <a:bodyPr/>
        <a:lstStyle/>
        <a:p>
          <a:endParaRPr lang="en-US"/>
        </a:p>
      </dgm:t>
    </dgm:pt>
    <dgm:pt modelId="{090D0D4B-AFF4-4A1D-9EDE-03081D869983}" type="sibTrans" cxnId="{0486E497-C11F-4AC3-B5AE-14433B940861}">
      <dgm:prSet/>
      <dgm:spPr/>
      <dgm:t>
        <a:bodyPr/>
        <a:lstStyle/>
        <a:p>
          <a:endParaRPr lang="en-US"/>
        </a:p>
      </dgm:t>
    </dgm:pt>
    <dgm:pt modelId="{0C9BEFEC-70ED-49B1-AFD1-05F67FD97AF4}">
      <dgm:prSet/>
      <dgm:spPr/>
      <dgm:t>
        <a:bodyPr/>
        <a:lstStyle/>
        <a:p>
          <a:r>
            <a:rPr lang="en-US" dirty="0"/>
            <a:t>The goal here is to provide greater certainty in certain fact-specific situations, which is what regulations are typically used for. </a:t>
          </a:r>
        </a:p>
      </dgm:t>
    </dgm:pt>
    <dgm:pt modelId="{9106F7E2-E821-4B99-A23D-A11E532AD41D}" type="parTrans" cxnId="{3411A294-D6D7-426B-A217-6D48E7FC4F6C}">
      <dgm:prSet/>
      <dgm:spPr/>
      <dgm:t>
        <a:bodyPr/>
        <a:lstStyle/>
        <a:p>
          <a:endParaRPr lang="en-US"/>
        </a:p>
      </dgm:t>
    </dgm:pt>
    <dgm:pt modelId="{15842A59-87E9-43DA-9304-ED1E7A92FA29}" type="sibTrans" cxnId="{3411A294-D6D7-426B-A217-6D48E7FC4F6C}">
      <dgm:prSet/>
      <dgm:spPr/>
      <dgm:t>
        <a:bodyPr/>
        <a:lstStyle/>
        <a:p>
          <a:endParaRPr lang="en-US"/>
        </a:p>
      </dgm:t>
    </dgm:pt>
    <dgm:pt modelId="{6798E613-04FD-4247-9A36-E20881F9C5AE}">
      <dgm:prSet/>
      <dgm:spPr/>
      <dgm:t>
        <a:bodyPr/>
        <a:lstStyle/>
        <a:p>
          <a:r>
            <a:rPr lang="en-US" dirty="0"/>
            <a:t>States that currently have explicit statutory provisions could also adopt the rule in regulation form. </a:t>
          </a:r>
        </a:p>
      </dgm:t>
    </dgm:pt>
    <dgm:pt modelId="{CE5FE6F8-AE97-4B8F-B5F4-2C3E8F400256}" type="parTrans" cxnId="{89E85945-929C-4255-9201-C75418BECD3D}">
      <dgm:prSet/>
      <dgm:spPr/>
      <dgm:t>
        <a:bodyPr/>
        <a:lstStyle/>
        <a:p>
          <a:endParaRPr lang="en-US"/>
        </a:p>
      </dgm:t>
    </dgm:pt>
    <dgm:pt modelId="{A4D1C495-6669-4604-A755-013D87E6B30C}" type="sibTrans" cxnId="{89E85945-929C-4255-9201-C75418BECD3D}">
      <dgm:prSet/>
      <dgm:spPr/>
      <dgm:t>
        <a:bodyPr/>
        <a:lstStyle/>
        <a:p>
          <a:endParaRPr lang="en-US"/>
        </a:p>
      </dgm:t>
    </dgm:pt>
    <dgm:pt modelId="{13F88F36-279D-4816-B919-09B1B9B29C75}">
      <dgm:prSet/>
      <dgm:spPr/>
      <dgm:t>
        <a:bodyPr/>
        <a:lstStyle/>
        <a:p>
          <a:r>
            <a:rPr lang="en-US" dirty="0"/>
            <a:t>And, unlike statutes, regulations may include examples, which would be very useful here. </a:t>
          </a:r>
        </a:p>
      </dgm:t>
    </dgm:pt>
    <dgm:pt modelId="{A4B0E1B7-F3CE-4CDA-841B-EBD3A9395287}" type="parTrans" cxnId="{22F7FC16-DD80-488E-9D46-65AC6525EC62}">
      <dgm:prSet/>
      <dgm:spPr/>
      <dgm:t>
        <a:bodyPr/>
        <a:lstStyle/>
        <a:p>
          <a:endParaRPr lang="en-US"/>
        </a:p>
      </dgm:t>
    </dgm:pt>
    <dgm:pt modelId="{AA409FB9-9DD7-46EB-87EF-71E7D523D5D9}" type="sibTrans" cxnId="{22F7FC16-DD80-488E-9D46-65AC6525EC62}">
      <dgm:prSet/>
      <dgm:spPr/>
      <dgm:t>
        <a:bodyPr/>
        <a:lstStyle/>
        <a:p>
          <a:endParaRPr lang="en-US"/>
        </a:p>
      </dgm:t>
    </dgm:pt>
    <dgm:pt modelId="{C35F7AF3-4457-42AE-95F8-03CE09E2AAD9}" type="pres">
      <dgm:prSet presAssocID="{094889DB-E830-4E6A-B0C7-0420E27ABF9C}" presName="vert0" presStyleCnt="0">
        <dgm:presLayoutVars>
          <dgm:dir/>
          <dgm:animOne val="branch"/>
          <dgm:animLvl val="lvl"/>
        </dgm:presLayoutVars>
      </dgm:prSet>
      <dgm:spPr/>
    </dgm:pt>
    <dgm:pt modelId="{DB55B01C-22D9-4047-8238-208F759A52AD}" type="pres">
      <dgm:prSet presAssocID="{F035FBB2-2D39-42CE-BE08-3E89CAFAA835}" presName="thickLine" presStyleLbl="alignNode1" presStyleIdx="0" presStyleCnt="4"/>
      <dgm:spPr/>
    </dgm:pt>
    <dgm:pt modelId="{43580AE6-33ED-4069-A2DF-504EF7CACA16}" type="pres">
      <dgm:prSet presAssocID="{F035FBB2-2D39-42CE-BE08-3E89CAFAA835}" presName="horz1" presStyleCnt="0"/>
      <dgm:spPr/>
    </dgm:pt>
    <dgm:pt modelId="{273140FA-F605-4E76-96B5-67B829992075}" type="pres">
      <dgm:prSet presAssocID="{F035FBB2-2D39-42CE-BE08-3E89CAFAA835}" presName="tx1" presStyleLbl="revTx" presStyleIdx="0" presStyleCnt="4" custScaleY="55560"/>
      <dgm:spPr/>
    </dgm:pt>
    <dgm:pt modelId="{3A29C5D7-BF27-4B05-99DA-0CC3CB5E2CF2}" type="pres">
      <dgm:prSet presAssocID="{F035FBB2-2D39-42CE-BE08-3E89CAFAA835}" presName="vert1" presStyleCnt="0"/>
      <dgm:spPr/>
    </dgm:pt>
    <dgm:pt modelId="{DCED7942-EF26-4DFE-BC42-B01E6041AA4E}" type="pres">
      <dgm:prSet presAssocID="{0C9BEFEC-70ED-49B1-AFD1-05F67FD97AF4}" presName="thickLine" presStyleLbl="alignNode1" presStyleIdx="1" presStyleCnt="4"/>
      <dgm:spPr/>
    </dgm:pt>
    <dgm:pt modelId="{EFF7F1A0-97BE-484A-A55B-F5AD398927BB}" type="pres">
      <dgm:prSet presAssocID="{0C9BEFEC-70ED-49B1-AFD1-05F67FD97AF4}" presName="horz1" presStyleCnt="0"/>
      <dgm:spPr/>
    </dgm:pt>
    <dgm:pt modelId="{37A85D33-2E78-4DD5-A97B-C7D54CC8B0DD}" type="pres">
      <dgm:prSet presAssocID="{0C9BEFEC-70ED-49B1-AFD1-05F67FD97AF4}" presName="tx1" presStyleLbl="revTx" presStyleIdx="1" presStyleCnt="4"/>
      <dgm:spPr/>
    </dgm:pt>
    <dgm:pt modelId="{6E96AB37-444A-4912-89CA-F9C0BCB66503}" type="pres">
      <dgm:prSet presAssocID="{0C9BEFEC-70ED-49B1-AFD1-05F67FD97AF4}" presName="vert1" presStyleCnt="0"/>
      <dgm:spPr/>
    </dgm:pt>
    <dgm:pt modelId="{F170BCAA-CE6F-4DD5-B91F-7D9B362723F0}" type="pres">
      <dgm:prSet presAssocID="{6798E613-04FD-4247-9A36-E20881F9C5AE}" presName="thickLine" presStyleLbl="alignNode1" presStyleIdx="2" presStyleCnt="4"/>
      <dgm:spPr/>
    </dgm:pt>
    <dgm:pt modelId="{A99FCE3C-E3D5-4DC3-BBE0-5EBC9B4F2977}" type="pres">
      <dgm:prSet presAssocID="{6798E613-04FD-4247-9A36-E20881F9C5AE}" presName="horz1" presStyleCnt="0"/>
      <dgm:spPr/>
    </dgm:pt>
    <dgm:pt modelId="{A0838600-5B04-43E2-8A73-786B8D9E5FCF}" type="pres">
      <dgm:prSet presAssocID="{6798E613-04FD-4247-9A36-E20881F9C5AE}" presName="tx1" presStyleLbl="revTx" presStyleIdx="2" presStyleCnt="4"/>
      <dgm:spPr/>
    </dgm:pt>
    <dgm:pt modelId="{9E70EDE6-31F5-4D9C-84A2-7772EEB03554}" type="pres">
      <dgm:prSet presAssocID="{6798E613-04FD-4247-9A36-E20881F9C5AE}" presName="vert1" presStyleCnt="0"/>
      <dgm:spPr/>
    </dgm:pt>
    <dgm:pt modelId="{A5B76942-4259-4F05-8F46-1CBC76128A5A}" type="pres">
      <dgm:prSet presAssocID="{13F88F36-279D-4816-B919-09B1B9B29C75}" presName="thickLine" presStyleLbl="alignNode1" presStyleIdx="3" presStyleCnt="4"/>
      <dgm:spPr/>
    </dgm:pt>
    <dgm:pt modelId="{6D1D456C-8957-49C9-85A2-BE241132535D}" type="pres">
      <dgm:prSet presAssocID="{13F88F36-279D-4816-B919-09B1B9B29C75}" presName="horz1" presStyleCnt="0"/>
      <dgm:spPr/>
    </dgm:pt>
    <dgm:pt modelId="{200A61AF-3C42-49E8-A017-CDC4BCB91594}" type="pres">
      <dgm:prSet presAssocID="{13F88F36-279D-4816-B919-09B1B9B29C75}" presName="tx1" presStyleLbl="revTx" presStyleIdx="3" presStyleCnt="4" custScaleY="70313"/>
      <dgm:spPr/>
    </dgm:pt>
    <dgm:pt modelId="{B58E55B7-6BEA-4D99-BFC8-5C10E3A8634A}" type="pres">
      <dgm:prSet presAssocID="{13F88F36-279D-4816-B919-09B1B9B29C75}" presName="vert1" presStyleCnt="0"/>
      <dgm:spPr/>
    </dgm:pt>
  </dgm:ptLst>
  <dgm:cxnLst>
    <dgm:cxn modelId="{44616315-AF76-4F22-9554-AFEA2D33C939}" type="presOf" srcId="{0C9BEFEC-70ED-49B1-AFD1-05F67FD97AF4}" destId="{37A85D33-2E78-4DD5-A97B-C7D54CC8B0DD}" srcOrd="0" destOrd="0" presId="urn:microsoft.com/office/officeart/2008/layout/LinedList"/>
    <dgm:cxn modelId="{22F7FC16-DD80-488E-9D46-65AC6525EC62}" srcId="{094889DB-E830-4E6A-B0C7-0420E27ABF9C}" destId="{13F88F36-279D-4816-B919-09B1B9B29C75}" srcOrd="3" destOrd="0" parTransId="{A4B0E1B7-F3CE-4CDA-841B-EBD3A9395287}" sibTransId="{AA409FB9-9DD7-46EB-87EF-71E7D523D5D9}"/>
    <dgm:cxn modelId="{20F56338-4F42-4E61-8D2C-58437722F659}" type="presOf" srcId="{13F88F36-279D-4816-B919-09B1B9B29C75}" destId="{200A61AF-3C42-49E8-A017-CDC4BCB91594}" srcOrd="0" destOrd="0" presId="urn:microsoft.com/office/officeart/2008/layout/LinedList"/>
    <dgm:cxn modelId="{89E85945-929C-4255-9201-C75418BECD3D}" srcId="{094889DB-E830-4E6A-B0C7-0420E27ABF9C}" destId="{6798E613-04FD-4247-9A36-E20881F9C5AE}" srcOrd="2" destOrd="0" parTransId="{CE5FE6F8-AE97-4B8F-B5F4-2C3E8F400256}" sibTransId="{A4D1C495-6669-4604-A755-013D87E6B30C}"/>
    <dgm:cxn modelId="{F2E6F984-19D4-4D5C-96E1-041AA6197F81}" type="presOf" srcId="{F035FBB2-2D39-42CE-BE08-3E89CAFAA835}" destId="{273140FA-F605-4E76-96B5-67B829992075}" srcOrd="0" destOrd="0" presId="urn:microsoft.com/office/officeart/2008/layout/LinedList"/>
    <dgm:cxn modelId="{3411A294-D6D7-426B-A217-6D48E7FC4F6C}" srcId="{094889DB-E830-4E6A-B0C7-0420E27ABF9C}" destId="{0C9BEFEC-70ED-49B1-AFD1-05F67FD97AF4}" srcOrd="1" destOrd="0" parTransId="{9106F7E2-E821-4B99-A23D-A11E532AD41D}" sibTransId="{15842A59-87E9-43DA-9304-ED1E7A92FA29}"/>
    <dgm:cxn modelId="{0486E497-C11F-4AC3-B5AE-14433B940861}" srcId="{094889DB-E830-4E6A-B0C7-0420E27ABF9C}" destId="{F035FBB2-2D39-42CE-BE08-3E89CAFAA835}" srcOrd="0" destOrd="0" parTransId="{B992A7DB-3E26-4716-A17F-17E07F868FF8}" sibTransId="{090D0D4B-AFF4-4A1D-9EDE-03081D869983}"/>
    <dgm:cxn modelId="{6BB3C9AA-693D-4D18-B70A-8778C962999C}" type="presOf" srcId="{6798E613-04FD-4247-9A36-E20881F9C5AE}" destId="{A0838600-5B04-43E2-8A73-786B8D9E5FCF}" srcOrd="0" destOrd="0" presId="urn:microsoft.com/office/officeart/2008/layout/LinedList"/>
    <dgm:cxn modelId="{5E8805F5-FBEC-41C0-A7F2-2880C7FE2E4B}" type="presOf" srcId="{094889DB-E830-4E6A-B0C7-0420E27ABF9C}" destId="{C35F7AF3-4457-42AE-95F8-03CE09E2AAD9}" srcOrd="0" destOrd="0" presId="urn:microsoft.com/office/officeart/2008/layout/LinedList"/>
    <dgm:cxn modelId="{1041A407-2718-415D-B0F7-9FB293A32B8B}" type="presParOf" srcId="{C35F7AF3-4457-42AE-95F8-03CE09E2AAD9}" destId="{DB55B01C-22D9-4047-8238-208F759A52AD}" srcOrd="0" destOrd="0" presId="urn:microsoft.com/office/officeart/2008/layout/LinedList"/>
    <dgm:cxn modelId="{38B184E7-F433-43AA-BA26-94AD0769184F}" type="presParOf" srcId="{C35F7AF3-4457-42AE-95F8-03CE09E2AAD9}" destId="{43580AE6-33ED-4069-A2DF-504EF7CACA16}" srcOrd="1" destOrd="0" presId="urn:microsoft.com/office/officeart/2008/layout/LinedList"/>
    <dgm:cxn modelId="{0368F836-E1FC-4765-9DE0-F2F2CDD271D1}" type="presParOf" srcId="{43580AE6-33ED-4069-A2DF-504EF7CACA16}" destId="{273140FA-F605-4E76-96B5-67B829992075}" srcOrd="0" destOrd="0" presId="urn:microsoft.com/office/officeart/2008/layout/LinedList"/>
    <dgm:cxn modelId="{5CE09276-2F25-4362-9A89-2F932D15D68A}" type="presParOf" srcId="{43580AE6-33ED-4069-A2DF-504EF7CACA16}" destId="{3A29C5D7-BF27-4B05-99DA-0CC3CB5E2CF2}" srcOrd="1" destOrd="0" presId="urn:microsoft.com/office/officeart/2008/layout/LinedList"/>
    <dgm:cxn modelId="{3A79CAB7-B76D-4B1C-9266-13DA383857AC}" type="presParOf" srcId="{C35F7AF3-4457-42AE-95F8-03CE09E2AAD9}" destId="{DCED7942-EF26-4DFE-BC42-B01E6041AA4E}" srcOrd="2" destOrd="0" presId="urn:microsoft.com/office/officeart/2008/layout/LinedList"/>
    <dgm:cxn modelId="{71B602CA-7B20-4B5E-B29D-D7D55951C693}" type="presParOf" srcId="{C35F7AF3-4457-42AE-95F8-03CE09E2AAD9}" destId="{EFF7F1A0-97BE-484A-A55B-F5AD398927BB}" srcOrd="3" destOrd="0" presId="urn:microsoft.com/office/officeart/2008/layout/LinedList"/>
    <dgm:cxn modelId="{5C98BCBB-5527-4F5B-9D67-9A7A4BCABB2C}" type="presParOf" srcId="{EFF7F1A0-97BE-484A-A55B-F5AD398927BB}" destId="{37A85D33-2E78-4DD5-A97B-C7D54CC8B0DD}" srcOrd="0" destOrd="0" presId="urn:microsoft.com/office/officeart/2008/layout/LinedList"/>
    <dgm:cxn modelId="{3B4C9866-D7E3-4FBF-B545-F51814138F0F}" type="presParOf" srcId="{EFF7F1A0-97BE-484A-A55B-F5AD398927BB}" destId="{6E96AB37-444A-4912-89CA-F9C0BCB66503}" srcOrd="1" destOrd="0" presId="urn:microsoft.com/office/officeart/2008/layout/LinedList"/>
    <dgm:cxn modelId="{3910D0FB-222D-438E-994F-D30946D5A0D9}" type="presParOf" srcId="{C35F7AF3-4457-42AE-95F8-03CE09E2AAD9}" destId="{F170BCAA-CE6F-4DD5-B91F-7D9B362723F0}" srcOrd="4" destOrd="0" presId="urn:microsoft.com/office/officeart/2008/layout/LinedList"/>
    <dgm:cxn modelId="{BE27ECEE-416D-4642-BFCF-2036CAFDD757}" type="presParOf" srcId="{C35F7AF3-4457-42AE-95F8-03CE09E2AAD9}" destId="{A99FCE3C-E3D5-4DC3-BBE0-5EBC9B4F2977}" srcOrd="5" destOrd="0" presId="urn:microsoft.com/office/officeart/2008/layout/LinedList"/>
    <dgm:cxn modelId="{A685EE01-E414-40AD-9EBE-D979515F1B05}" type="presParOf" srcId="{A99FCE3C-E3D5-4DC3-BBE0-5EBC9B4F2977}" destId="{A0838600-5B04-43E2-8A73-786B8D9E5FCF}" srcOrd="0" destOrd="0" presId="urn:microsoft.com/office/officeart/2008/layout/LinedList"/>
    <dgm:cxn modelId="{C0916169-55B2-4E55-8FBE-C8753ACD5F29}" type="presParOf" srcId="{A99FCE3C-E3D5-4DC3-BBE0-5EBC9B4F2977}" destId="{9E70EDE6-31F5-4D9C-84A2-7772EEB03554}" srcOrd="1" destOrd="0" presId="urn:microsoft.com/office/officeart/2008/layout/LinedList"/>
    <dgm:cxn modelId="{67E0B8F4-EFD2-409F-964E-323D57EBB1E0}" type="presParOf" srcId="{C35F7AF3-4457-42AE-95F8-03CE09E2AAD9}" destId="{A5B76942-4259-4F05-8F46-1CBC76128A5A}" srcOrd="6" destOrd="0" presId="urn:microsoft.com/office/officeart/2008/layout/LinedList"/>
    <dgm:cxn modelId="{55084BBB-98B5-4E27-B334-E7760401F715}" type="presParOf" srcId="{C35F7AF3-4457-42AE-95F8-03CE09E2AAD9}" destId="{6D1D456C-8957-49C9-85A2-BE241132535D}" srcOrd="7" destOrd="0" presId="urn:microsoft.com/office/officeart/2008/layout/LinedList"/>
    <dgm:cxn modelId="{1C6B8EA4-BBB2-499A-A590-3B172B501F65}" type="presParOf" srcId="{6D1D456C-8957-49C9-85A2-BE241132535D}" destId="{200A61AF-3C42-49E8-A017-CDC4BCB91594}" srcOrd="0" destOrd="0" presId="urn:microsoft.com/office/officeart/2008/layout/LinedList"/>
    <dgm:cxn modelId="{9FBD4FAE-8C7A-4649-B780-DE8C1FE6F67E}" type="presParOf" srcId="{6D1D456C-8957-49C9-85A2-BE241132535D}" destId="{B58E55B7-6BEA-4D99-BFC8-5C10E3A8634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5B01C-22D9-4047-8238-208F759A52AD}">
      <dsp:nvSpPr>
        <dsp:cNvPr id="0" name=""/>
        <dsp:cNvSpPr/>
      </dsp:nvSpPr>
      <dsp:spPr>
        <a:xfrm>
          <a:off x="0" y="1931"/>
          <a:ext cx="7012370" cy="0"/>
        </a:xfrm>
        <a:prstGeom prst="line">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73140FA-F605-4E76-96B5-67B829992075}">
      <dsp:nvSpPr>
        <dsp:cNvPr id="0" name=""/>
        <dsp:cNvSpPr/>
      </dsp:nvSpPr>
      <dsp:spPr>
        <a:xfrm>
          <a:off x="0" y="1931"/>
          <a:ext cx="7012370" cy="888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Treatment is supported by existing state law.</a:t>
          </a:r>
        </a:p>
      </dsp:txBody>
      <dsp:txXfrm>
        <a:off x="0" y="1931"/>
        <a:ext cx="7012370" cy="888322"/>
      </dsp:txXfrm>
    </dsp:sp>
    <dsp:sp modelId="{DCED7942-EF26-4DFE-BC42-B01E6041AA4E}">
      <dsp:nvSpPr>
        <dsp:cNvPr id="0" name=""/>
        <dsp:cNvSpPr/>
      </dsp:nvSpPr>
      <dsp:spPr>
        <a:xfrm>
          <a:off x="0" y="890253"/>
          <a:ext cx="7012370"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37A85D33-2E78-4DD5-A97B-C7D54CC8B0DD}">
      <dsp:nvSpPr>
        <dsp:cNvPr id="0" name=""/>
        <dsp:cNvSpPr/>
      </dsp:nvSpPr>
      <dsp:spPr>
        <a:xfrm>
          <a:off x="0" y="890253"/>
          <a:ext cx="7012370" cy="1598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The goal here is to provide greater certainty in certain fact-specific situations, which is what regulations are typically used for. </a:t>
          </a:r>
        </a:p>
      </dsp:txBody>
      <dsp:txXfrm>
        <a:off x="0" y="890253"/>
        <a:ext cx="7012370" cy="1598851"/>
      </dsp:txXfrm>
    </dsp:sp>
    <dsp:sp modelId="{F170BCAA-CE6F-4DD5-B91F-7D9B362723F0}">
      <dsp:nvSpPr>
        <dsp:cNvPr id="0" name=""/>
        <dsp:cNvSpPr/>
      </dsp:nvSpPr>
      <dsp:spPr>
        <a:xfrm>
          <a:off x="0" y="2489105"/>
          <a:ext cx="7012370" cy="0"/>
        </a:xfrm>
        <a:prstGeom prst="line">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A0838600-5B04-43E2-8A73-786B8D9E5FCF}">
      <dsp:nvSpPr>
        <dsp:cNvPr id="0" name=""/>
        <dsp:cNvSpPr/>
      </dsp:nvSpPr>
      <dsp:spPr>
        <a:xfrm>
          <a:off x="0" y="2489105"/>
          <a:ext cx="7012370" cy="1598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States that currently have explicit statutory provisions could also adopt the rule in regulation form. </a:t>
          </a:r>
        </a:p>
      </dsp:txBody>
      <dsp:txXfrm>
        <a:off x="0" y="2489105"/>
        <a:ext cx="7012370" cy="1598851"/>
      </dsp:txXfrm>
    </dsp:sp>
    <dsp:sp modelId="{A5B76942-4259-4F05-8F46-1CBC76128A5A}">
      <dsp:nvSpPr>
        <dsp:cNvPr id="0" name=""/>
        <dsp:cNvSpPr/>
      </dsp:nvSpPr>
      <dsp:spPr>
        <a:xfrm>
          <a:off x="0" y="4087957"/>
          <a:ext cx="7012370" cy="0"/>
        </a:xfrm>
        <a:prstGeom prst="line">
          <a:avLst/>
        </a:prstGeom>
        <a:gradFill rotWithShape="0">
          <a:gsLst>
            <a:gs pos="0">
              <a:schemeClr val="accent5">
                <a:hueOff val="0"/>
                <a:satOff val="0"/>
                <a:lumOff val="0"/>
                <a:alphaOff val="0"/>
                <a:tint val="98000"/>
                <a:lumMod val="110000"/>
              </a:schemeClr>
            </a:gs>
            <a:gs pos="84000">
              <a:schemeClr val="accent5">
                <a:hueOff val="0"/>
                <a:satOff val="0"/>
                <a:lumOff val="0"/>
                <a:alphaOff val="0"/>
                <a:shade val="90000"/>
                <a:lumMod val="88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00A61AF-3C42-49E8-A017-CDC4BCB91594}">
      <dsp:nvSpPr>
        <dsp:cNvPr id="0" name=""/>
        <dsp:cNvSpPr/>
      </dsp:nvSpPr>
      <dsp:spPr>
        <a:xfrm>
          <a:off x="0" y="4087957"/>
          <a:ext cx="7012370" cy="112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And, unlike statutes, regulations may include examples, which would be very useful here. </a:t>
          </a:r>
        </a:p>
      </dsp:txBody>
      <dsp:txXfrm>
        <a:off x="0" y="4087957"/>
        <a:ext cx="7012370" cy="11242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57480" y="35560"/>
            <a:ext cx="4048760" cy="227742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462280" y="2449830"/>
            <a:ext cx="5928360" cy="625729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163" y="34925"/>
            <a:ext cx="4049712" cy="22780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B7494C42-5034-4A46-9B78-EE3919A245F5}" type="slidenum">
              <a:rPr lang="en-US" smtClean="0"/>
              <a:t>1</a:t>
            </a:fld>
            <a:endParaRPr lang="en-US" dirty="0"/>
          </a:p>
        </p:txBody>
      </p:sp>
    </p:spTree>
    <p:extLst>
      <p:ext uri="{BB962C8B-B14F-4D97-AF65-F5344CB8AC3E}">
        <p14:creationId xmlns:p14="http://schemas.microsoft.com/office/powerpoint/2010/main" val="473196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6215E3FE-2A52-4BFD-866F-7468E077B710}" type="datetime1">
              <a:rPr lang="en-US" smtClean="0"/>
              <a:t>9/19/2023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CF3C1-CD21-49DD-B007-0E3BB43F67F8}" type="datetime1">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51A75AEC-37D3-4D1C-B3F1-20813135198E}" type="datetime1">
              <a:rPr lang="en-US" smtClean="0"/>
              <a:t>9/19/2023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F56EA5F0-CC34-482B-B7D7-9B41821823C8}" type="datetime1">
              <a:rPr lang="en-US" smtClean="0"/>
              <a:t>9/19/2023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F35DAB7C-C874-4098-B6FA-7A7D41D46054}" type="datetime1">
              <a:rPr lang="en-US" smtClean="0"/>
              <a:t>9/19/2023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ED2E2-1542-4766-B14D-910888DE2F40}" type="datetime1">
              <a:rPr lang="en-US" smtClean="0"/>
              <a:t>9/19/2023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39CAA-DE3D-430A-BBEB-611F0ABD547B}" type="datetime1">
              <a:rPr lang="en-US" smtClean="0"/>
              <a:t>9/19/2023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3BBB6-D452-44CA-BE48-69C7636B069C}" type="datetime1">
              <a:rPr lang="en-US" smtClean="0"/>
              <a:t>9/19/2023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A268C-8FB5-4886-8264-FC595AF8391B}" type="datetime1">
              <a:rPr lang="en-US" smtClean="0"/>
              <a:t>9/19/2023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C277F93F-B245-4FE5-8EF7-CE30EA2F06A3}" type="datetime1">
              <a:rPr lang="en-US" smtClean="0"/>
              <a:t>9/19/2023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505B9-AE01-4BC3-856D-BB132BF34314}" type="datetime1">
              <a:rPr lang="en-US" smtClean="0"/>
              <a:t>9/19/2023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64E5414-ECEC-412A-94F2-109BABC55DD1}" type="datetime1">
              <a:rPr lang="en-US" smtClean="0"/>
              <a:t>9/19/2023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Report to the Work Group</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08049" y="3909268"/>
            <a:ext cx="5829685" cy="637565"/>
          </a:xfrm>
        </p:spPr>
        <p:txBody>
          <a:bodyPr>
            <a:noAutofit/>
          </a:bodyPr>
          <a:lstStyle/>
          <a:p>
            <a:r>
              <a:rPr lang="en-US" sz="2400" dirty="0"/>
              <a:t>June 21,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898039" y="2490291"/>
            <a:ext cx="3053422"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a:xfrm>
            <a:off x="581192" y="702156"/>
            <a:ext cx="11029616" cy="584033"/>
          </a:xfrm>
        </p:spPr>
        <p:txBody>
          <a:bodyPr/>
          <a:lstStyle/>
          <a:p>
            <a:r>
              <a:rPr lang="en-US" cap="none" dirty="0"/>
              <a:t>(c)  “Qualified Investment Partnership.” </a:t>
            </a:r>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467059"/>
            <a:ext cx="9623003" cy="4508291"/>
          </a:xfrm>
        </p:spPr>
        <p:txBody>
          <a:bodyPr/>
          <a:lstStyle/>
          <a:p>
            <a:pPr marL="0" indent="0">
              <a:buNone/>
            </a:pPr>
            <a:r>
              <a:rPr lang="en-US" sz="2000" dirty="0"/>
              <a:t>A qualified investment partnership, as used in this regulation, means a partnership that:</a:t>
            </a:r>
          </a:p>
          <a:p>
            <a:pPr marL="0" indent="0">
              <a:buNone/>
            </a:pPr>
            <a:r>
              <a:rPr lang="en-US" sz="2000" dirty="0"/>
              <a:t>(1) does not act as a dealer under 26 U.S.C. § 475(c); </a:t>
            </a:r>
          </a:p>
          <a:p>
            <a:pPr marL="0" indent="0">
              <a:buNone/>
            </a:pPr>
            <a:r>
              <a:rPr lang="en-US" sz="2000" dirty="0"/>
              <a:t>(2) does not act as a financial institution as defined by [reference to state law]; and </a:t>
            </a:r>
          </a:p>
          <a:p>
            <a:pPr marL="0" indent="0">
              <a:buNone/>
            </a:pPr>
            <a:r>
              <a:rPr lang="en-US" sz="2000" dirty="0"/>
              <a:t>(3) holds assets solely for investment purposes and: </a:t>
            </a:r>
          </a:p>
          <a:p>
            <a:pPr marL="0" indent="0">
              <a:buNone/>
            </a:pPr>
            <a:r>
              <a:rPr lang="en-US" sz="2000" dirty="0"/>
              <a:t>	(i) does not materially participate or otherwise actively engage in the activities of the businesses in which it holds interests;</a:t>
            </a:r>
          </a:p>
          <a:p>
            <a:pPr marL="0" indent="0">
              <a:buNone/>
            </a:pPr>
            <a:r>
              <a:rPr lang="en-US" sz="2000" dirty="0"/>
              <a:t>	(ii) is not unitary with a business in which it holds interests; and</a:t>
            </a:r>
          </a:p>
          <a:p>
            <a:pPr marL="0" indent="0">
              <a:buNone/>
            </a:pPr>
            <a:r>
              <a:rPr lang="en-US" sz="2000" dirty="0"/>
              <a:t>	(iii) does not use or employ assets in any way other than for investment.</a:t>
            </a: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112108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a:xfrm>
            <a:off x="581192" y="702156"/>
            <a:ext cx="11029616" cy="553888"/>
          </a:xfrm>
        </p:spPr>
        <p:txBody>
          <a:bodyPr/>
          <a:lstStyle/>
          <a:p>
            <a:r>
              <a:rPr lang="en-US" cap="none" dirty="0"/>
              <a:t>(d) Safe Harbor.</a:t>
            </a:r>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326382"/>
            <a:ext cx="9428671" cy="5160682"/>
          </a:xfrm>
        </p:spPr>
        <p:txBody>
          <a:bodyPr>
            <a:normAutofit/>
          </a:bodyPr>
          <a:lstStyle/>
          <a:p>
            <a:pPr marL="0" indent="0">
              <a:buNone/>
            </a:pPr>
            <a:r>
              <a:rPr lang="en-US" sz="1800" dirty="0"/>
              <a:t>A partnership will be presumed to be a qualified investment partnership if, during the tax period in which the income is recognized, no less than 90 percent of the cost of the partnership’s total assets consists of the following: </a:t>
            </a:r>
          </a:p>
          <a:p>
            <a:pPr marL="0" indent="0">
              <a:buNone/>
            </a:pPr>
            <a:endParaRPr lang="en-US" sz="1800" dirty="0"/>
          </a:p>
          <a:p>
            <a:pPr marL="0" indent="0">
              <a:buNone/>
            </a:pPr>
            <a:r>
              <a:rPr lang="en-US" sz="1800" dirty="0"/>
              <a:t>. . .[LIST OF INVESTMENTS] . . .</a:t>
            </a: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[DRAFTER’s NOTE: The state may wish to include other types of investments in this safe harbor provision to the extent their inclusion would be consistent with state sourcing rules generally.]</a:t>
            </a:r>
          </a:p>
          <a:p>
            <a:pPr marL="0" marR="0" indent="0">
              <a:lnSpc>
                <a:spcPct val="110000"/>
              </a:lnSpc>
              <a:spcBef>
                <a:spcPts val="0"/>
              </a:spcBef>
              <a:spcAft>
                <a:spcPts val="6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presumption provided here is intended to act as a safe harbor and does not limit the application of the general rule provided in Section (c) of this regulation. The presumption provided by this Section (d) can be rebutted if the [state tax agency] can show that the investment partnership lacks economic substance or was put into place to evade tax. </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1184607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890876"/>
            <a:ext cx="9428671" cy="4596188"/>
          </a:xfrm>
        </p:spPr>
        <p:txBody>
          <a:bodyPr>
            <a:normAutofit/>
          </a:bodyPr>
          <a:lstStyle/>
          <a:p>
            <a:pPr marL="0" indent="0">
              <a:buNone/>
            </a:pPr>
            <a:r>
              <a:rPr lang="en-US" sz="2000" dirty="0"/>
              <a:t>(1) Simple Example: </a:t>
            </a:r>
          </a:p>
          <a:p>
            <a:pPr marL="0" indent="0">
              <a:buNone/>
            </a:pPr>
            <a:r>
              <a:rPr lang="en-US" sz="2000" dirty="0"/>
              <a:t>•	Smith meets the criteria of Section (b) of this regulation. </a:t>
            </a:r>
          </a:p>
          <a:p>
            <a:pPr marL="0" indent="0">
              <a:buNone/>
            </a:pPr>
            <a:r>
              <a:rPr lang="en-US" sz="2000" dirty="0"/>
              <a:t>•	X meets the safe harbor of Section (d) of this regulation. </a:t>
            </a:r>
          </a:p>
          <a:p>
            <a:pPr marL="0" indent="0">
              <a:buNone/>
            </a:pPr>
            <a:r>
              <a:rPr lang="en-US" sz="2000" dirty="0"/>
              <a:t>•	X has dividends from corporate stock. </a:t>
            </a:r>
          </a:p>
          <a:p>
            <a:pPr marL="0" indent="0">
              <a:buNone/>
            </a:pPr>
            <a:r>
              <a:rPr lang="en-US" sz="2000" dirty="0"/>
              <a:t>The activities of X in this state do not determine how Smith’s distributive share of the dividends are sourced. Rather, under state statutes and regulations, such dividends from investment in corporate stock recognized by an individual would be sourced to the individual’s state of residence. [Insert reference to statutes and regulations.] Therefore, Smith’s distributive share of the dividend income of X is not sourced to this state.</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988571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890876"/>
            <a:ext cx="9428671" cy="4596188"/>
          </a:xfrm>
        </p:spPr>
        <p:txBody>
          <a:bodyPr>
            <a:normAutofit/>
          </a:bodyPr>
          <a:lstStyle/>
          <a:p>
            <a:pPr marL="0" indent="0">
              <a:buNone/>
            </a:pPr>
            <a:r>
              <a:rPr lang="en-US" sz="1800" dirty="0"/>
              <a:t>(2) Partnership X Meets General Criteria but not Safe Harbor: </a:t>
            </a:r>
          </a:p>
          <a:p>
            <a:pPr marL="0" indent="0">
              <a:buNone/>
            </a:pPr>
            <a:r>
              <a:rPr lang="en-US" sz="1800" dirty="0"/>
              <a:t>•	Smith meets the criteria of Section (b) of this regulation.</a:t>
            </a:r>
          </a:p>
          <a:p>
            <a:pPr marL="0" indent="0">
              <a:buNone/>
            </a:pPr>
            <a:r>
              <a:rPr lang="en-US" sz="1800" dirty="0"/>
              <a:t>•	 X does not meet the safe harbor of Section (d) of this regulation, but otherwise meets the definition of a qualified investment partnership under Section (c). </a:t>
            </a:r>
          </a:p>
          <a:p>
            <a:pPr marL="0" indent="0">
              <a:buNone/>
            </a:pPr>
            <a:r>
              <a:rPr lang="en-US" sz="1800" dirty="0"/>
              <a:t>•	X has dividends from corporate stock. </a:t>
            </a:r>
          </a:p>
          <a:p>
            <a:pPr marL="0" indent="0">
              <a:buNone/>
            </a:pPr>
            <a:r>
              <a:rPr lang="en-US" sz="1800" dirty="0"/>
              <a:t>The fact that X is not presumed to be a qualified investment partnership does not prevent it from being treated as one. The activities of X in this state do not determine how Smith’s distributive share of the dividends are sourced. Rather, under state statutes and regulations, such dividends from corporate stock recognized by an individual would be sourced to the individual’s state of residence. [Insert reference to statutes and regulations.] Therefore, Smith’s distributive share of the dividend income of X is not sourced to this state.</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94767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2070340"/>
            <a:ext cx="9428671" cy="4416724"/>
          </a:xfrm>
        </p:spPr>
        <p:txBody>
          <a:bodyPr>
            <a:normAutofit/>
          </a:bodyPr>
          <a:lstStyle/>
          <a:p>
            <a:pPr marL="0" indent="0">
              <a:buNone/>
            </a:pPr>
            <a:r>
              <a:rPr lang="en-US" dirty="0"/>
              <a:t>(3) Partnership X has Gain from Sale of Real Property in this State:</a:t>
            </a:r>
          </a:p>
          <a:p>
            <a:pPr marL="0" indent="0">
              <a:buNone/>
            </a:pPr>
            <a:r>
              <a:rPr lang="en-US" dirty="0"/>
              <a:t>•	Partner Smith owns an interest in Partnership X. </a:t>
            </a:r>
          </a:p>
          <a:p>
            <a:pPr marL="0" indent="0">
              <a:buNone/>
            </a:pPr>
            <a:r>
              <a:rPr lang="en-US" dirty="0"/>
              <a:t>•	Smith meets the criteria of Section (b) of this regulation. </a:t>
            </a:r>
          </a:p>
          <a:p>
            <a:pPr marL="0" indent="0">
              <a:buNone/>
            </a:pPr>
            <a:r>
              <a:rPr lang="en-US" dirty="0"/>
              <a:t>•	X does not meet the safe harbor of Section (d) of this regulation, but otherwise meets the definition of a qualified investment partnership under Section (c). </a:t>
            </a:r>
          </a:p>
          <a:p>
            <a:pPr marL="0" indent="0">
              <a:buNone/>
            </a:pPr>
            <a:r>
              <a:rPr lang="en-US" dirty="0"/>
              <a:t>•	X has a capital gain from the sale of real property in this state. </a:t>
            </a:r>
          </a:p>
          <a:p>
            <a:pPr marL="0" indent="0">
              <a:buNone/>
            </a:pPr>
            <a:r>
              <a:rPr lang="en-US" dirty="0"/>
              <a:t>The fact that X is not presumed to be a qualified investment partnership does not prevent it from being treated as one. As such, the activities of X in this state do not determine how Smith’s distributive share of the capital gain is sourced. Rather, under state statutes and regulations, such capital gains from real property in the state that are recognized by an individual would be sourced to this state. [Insert reference to statutes and regulations.] Therefore, Smith’s distributive share of the capital gains is sourced to this state.</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1598943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2340864"/>
            <a:ext cx="9428671" cy="3093778"/>
          </a:xfrm>
        </p:spPr>
        <p:txBody>
          <a:bodyPr>
            <a:normAutofit/>
          </a:bodyPr>
          <a:lstStyle/>
          <a:p>
            <a:pPr marL="0" indent="0">
              <a:buNone/>
            </a:pPr>
            <a:r>
              <a:rPr lang="en-US" dirty="0"/>
              <a:t>(3) Partnership X has Gain from Sale of Real Property in this State (continued):</a:t>
            </a:r>
          </a:p>
          <a:p>
            <a:pPr marL="0" indent="0">
              <a:buNone/>
            </a:pPr>
            <a:r>
              <a:rPr lang="en-US" dirty="0"/>
              <a:t>If X were found not to meet the definition of a qualified investment partnership under Section (c), then X’s activities in the state might affect the sourcing of the gain from the sale of real property. If the gain were determined to be part of X’s unitary business, then the gain would be apportioned as part of X’s business income using [reference to state’s apportionment rules applied to partnerships]. If the gain were determined to be nonbusiness [or nonapportionable] income of X, then the gain would be allocated under [reference to state’s rules for sourcing nonbusiness income].</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855943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890876"/>
            <a:ext cx="9428671" cy="4328769"/>
          </a:xfrm>
        </p:spPr>
        <p:txBody>
          <a:bodyPr>
            <a:normAutofit/>
          </a:bodyPr>
          <a:lstStyle/>
          <a:p>
            <a:pPr marL="0" indent="0">
              <a:buNone/>
            </a:pPr>
            <a:r>
              <a:rPr lang="en-US" dirty="0"/>
              <a:t>(4) Partnership has in Distributive Share Income from Another Partnership: </a:t>
            </a:r>
          </a:p>
          <a:p>
            <a:pPr marL="0" indent="0">
              <a:buNone/>
            </a:pPr>
            <a:r>
              <a:rPr lang="en-US" dirty="0"/>
              <a:t>•	Smith meets the criteria of Section (b) of this regulation. </a:t>
            </a:r>
          </a:p>
          <a:p>
            <a:pPr marL="0" indent="0">
              <a:buNone/>
            </a:pPr>
            <a:r>
              <a:rPr lang="en-US" dirty="0"/>
              <a:t>•	X does not meet the safe harbor of Section (d) of this regulation, but otherwise meets the definition of a qualified investment partnership under Section (c). </a:t>
            </a:r>
          </a:p>
          <a:p>
            <a:pPr marL="0" indent="0">
              <a:buNone/>
            </a:pPr>
            <a:r>
              <a:rPr lang="en-US" dirty="0"/>
              <a:t>•	X has distributive share income from an interest in Partnership Y, doing business in this state. </a:t>
            </a:r>
          </a:p>
          <a:p>
            <a:pPr marL="0" indent="0">
              <a:buNone/>
            </a:pPr>
            <a:r>
              <a:rPr lang="en-US" dirty="0"/>
              <a:t>The fact that X is not presumed to be a qualified investment partnership does not prevent it from being treated as one. The activities of X in this state do not determine how Smith’s distributive share of the capital gain is sourced. Rather, under state statutes and regulations, such distributive share income recognized by an individual would be sourced to this state based on the activities of Partnership Y. [Insert reference to statutes and regulations.] Therefore, Smith’s distributive share of the income of Partnership Y, flowing through Partnership X, is sourced to this state based on the activities of Partnership Y.	</a:t>
            </a:r>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16</a:t>
            </a:fld>
            <a:endParaRPr lang="en-US" dirty="0"/>
          </a:p>
        </p:txBody>
      </p:sp>
    </p:spTree>
    <p:extLst>
      <p:ext uri="{BB962C8B-B14F-4D97-AF65-F5344CB8AC3E}">
        <p14:creationId xmlns:p14="http://schemas.microsoft.com/office/powerpoint/2010/main" val="3307577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890876"/>
            <a:ext cx="9428671" cy="3466128"/>
          </a:xfrm>
        </p:spPr>
        <p:txBody>
          <a:bodyPr>
            <a:normAutofit/>
          </a:bodyPr>
          <a:lstStyle/>
          <a:p>
            <a:pPr marL="0" indent="0">
              <a:buNone/>
            </a:pPr>
            <a:r>
              <a:rPr lang="en-US" dirty="0"/>
              <a:t>(5) Partnership X is a Qualified Investment Partnership but Smith is a Dealer:</a:t>
            </a:r>
          </a:p>
          <a:p>
            <a:pPr marL="0" indent="0">
              <a:buNone/>
            </a:pPr>
            <a:r>
              <a:rPr lang="en-US" dirty="0"/>
              <a:t>•	Smith meets the criteria of Section (b) of this regulation. </a:t>
            </a:r>
          </a:p>
          <a:p>
            <a:pPr marL="0" indent="0">
              <a:buNone/>
            </a:pPr>
            <a:r>
              <a:rPr lang="en-US" dirty="0"/>
              <a:t>•	X meets the safe harbor of Section (d) of this regulation. </a:t>
            </a:r>
          </a:p>
          <a:p>
            <a:pPr marL="0" indent="0">
              <a:buNone/>
            </a:pPr>
            <a:r>
              <a:rPr lang="en-US" dirty="0"/>
              <a:t>•	Smith acts as a dealer in investments and has customers in this state. </a:t>
            </a:r>
          </a:p>
          <a:p>
            <a:pPr marL="0" indent="0">
              <a:buNone/>
            </a:pPr>
            <a:r>
              <a:rPr lang="en-US" dirty="0"/>
              <a:t>The activities of X in this state do not determine how Smith’s distributive share of the dividends are sourced. Rather, under state statutes and regulations, Smith’s investment in X would be considered part of the inventory of assets with respect to which Smith acts as a dealer. [Insert reference to statutes and regulations.] Therefore, Smith’s distributive share from X is sourced to this state as part of the income of Smith’s business as a dealer in this state.</a:t>
            </a:r>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17</a:t>
            </a:fld>
            <a:endParaRPr lang="en-US" dirty="0"/>
          </a:p>
        </p:txBody>
      </p:sp>
    </p:spTree>
    <p:extLst>
      <p:ext uri="{BB962C8B-B14F-4D97-AF65-F5344CB8AC3E}">
        <p14:creationId xmlns:p14="http://schemas.microsoft.com/office/powerpoint/2010/main" val="605304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992702"/>
            <a:ext cx="9428671" cy="3614468"/>
          </a:xfrm>
        </p:spPr>
        <p:txBody>
          <a:bodyPr>
            <a:normAutofit/>
          </a:bodyPr>
          <a:lstStyle/>
          <a:p>
            <a:pPr marL="0" indent="0">
              <a:buNone/>
            </a:pPr>
            <a:r>
              <a:rPr lang="en-US" dirty="0"/>
              <a:t>(6) Smith Uses Investment in Partnership X in Another Business:</a:t>
            </a:r>
          </a:p>
          <a:p>
            <a:pPr marL="0" indent="0">
              <a:buNone/>
            </a:pPr>
            <a:r>
              <a:rPr lang="en-US" dirty="0"/>
              <a:t>•	Smith meets the criteria of Section (b) of this regulation. </a:t>
            </a:r>
          </a:p>
          <a:p>
            <a:pPr marL="0" indent="0">
              <a:buNone/>
            </a:pPr>
            <a:r>
              <a:rPr lang="en-US" dirty="0"/>
              <a:t>•	X meets the safe harbor of Section (d) of this regulation. </a:t>
            </a:r>
          </a:p>
          <a:p>
            <a:pPr marL="0" indent="0">
              <a:buNone/>
            </a:pPr>
            <a:r>
              <a:rPr lang="en-US" dirty="0"/>
              <a:t>•	Smith operates Business Y, a sole proprietorship, in this state. </a:t>
            </a:r>
          </a:p>
          <a:p>
            <a:pPr marL="0" indent="0">
              <a:buNone/>
            </a:pPr>
            <a:r>
              <a:rPr lang="en-US" dirty="0"/>
              <a:t>•	Under state statutes and regulations, Smith’s investment in X would be considered part of the business income of Business Y.  [Insert reference to statutes and regulations.] </a:t>
            </a:r>
          </a:p>
          <a:p>
            <a:pPr marL="0" indent="0">
              <a:buNone/>
            </a:pPr>
            <a:r>
              <a:rPr lang="en-US" dirty="0"/>
              <a:t>The activities of X in this state do not determine how Smith’s distributive share of the dividends are sourced. Rather, under state statutes and regulations, the distributive share from X would be sourced to this state as part of the income of Business Y.</a:t>
            </a:r>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18</a:t>
            </a:fld>
            <a:endParaRPr lang="en-US" dirty="0"/>
          </a:p>
        </p:txBody>
      </p:sp>
    </p:spTree>
    <p:extLst>
      <p:ext uri="{BB962C8B-B14F-4D97-AF65-F5344CB8AC3E}">
        <p14:creationId xmlns:p14="http://schemas.microsoft.com/office/powerpoint/2010/main" val="1604857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992703"/>
            <a:ext cx="9428671" cy="3295290"/>
          </a:xfrm>
        </p:spPr>
        <p:txBody>
          <a:bodyPr>
            <a:normAutofit/>
          </a:bodyPr>
          <a:lstStyle/>
          <a:p>
            <a:pPr marL="0" indent="0">
              <a:buNone/>
            </a:pPr>
            <a:r>
              <a:rPr lang="en-US" dirty="0"/>
              <a:t>(7) Smith Participates in the Management of the Qualified Investment Partnership:</a:t>
            </a:r>
          </a:p>
          <a:p>
            <a:pPr marL="0" indent="0">
              <a:buNone/>
            </a:pPr>
            <a:r>
              <a:rPr lang="en-US" dirty="0"/>
              <a:t>•	Smith is a minority partner but participates in the management of X and receives a carried interest (profits interest) for the services Smith performs.</a:t>
            </a:r>
          </a:p>
          <a:p>
            <a:pPr marL="0" indent="0">
              <a:buNone/>
            </a:pPr>
            <a:r>
              <a:rPr lang="en-US" dirty="0"/>
              <a:t>•	X has dividends from corporate stock. </a:t>
            </a:r>
          </a:p>
          <a:p>
            <a:pPr marL="0" indent="0">
              <a:buNone/>
            </a:pPr>
            <a:r>
              <a:rPr lang="en-US" dirty="0"/>
              <a:t>Because Smith is engaging in the management of X, Smith’s distributive share of income from X, including the share of dividends from corporate stock, is allocated and apportioned to this state based on the activities of X in this state.</a:t>
            </a:r>
          </a:p>
          <a:p>
            <a:pPr marL="0" indent="0">
              <a:buNone/>
            </a:pPr>
            <a:endParaRPr lang="en-US" dirty="0"/>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258501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B498B02-4C9C-2794-7C52-28E68E0090A0}"/>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Sourcing Investment partnership income </a:t>
            </a:r>
          </a:p>
        </p:txBody>
      </p:sp>
      <p:sp>
        <p:nvSpPr>
          <p:cNvPr id="3" name="Content Placeholder 2">
            <a:extLst>
              <a:ext uri="{FF2B5EF4-FFF2-40B4-BE49-F238E27FC236}">
                <a16:creationId xmlns:a16="http://schemas.microsoft.com/office/drawing/2014/main" id="{AEB9E04C-B300-6AD8-7447-3A7811F1DA4B}"/>
              </a:ext>
            </a:extLst>
          </p:cNvPr>
          <p:cNvSpPr>
            <a:spLocks noGrp="1"/>
          </p:cNvSpPr>
          <p:nvPr>
            <p:ph idx="1"/>
          </p:nvPr>
        </p:nvSpPr>
        <p:spPr>
          <a:xfrm>
            <a:off x="4534935" y="1037968"/>
            <a:ext cx="7000573" cy="4820832"/>
          </a:xfrm>
        </p:spPr>
        <p:txBody>
          <a:bodyPr>
            <a:normAutofit/>
          </a:bodyPr>
          <a:lstStyle/>
          <a:p>
            <a:r>
              <a:rPr lang="en-US" sz="2400" dirty="0"/>
              <a:t>Applies ONLY to Nonresident Individual Partners – </a:t>
            </a:r>
          </a:p>
          <a:p>
            <a:pPr lvl="1"/>
            <a:r>
              <a:rPr lang="en-US" sz="2000" dirty="0"/>
              <a:t>Resident partners pay tax on 100% of their income (with a credit for taxes paid to other states).</a:t>
            </a:r>
          </a:p>
          <a:p>
            <a:pPr lvl="1"/>
            <a:r>
              <a:rPr lang="en-US" sz="2000" dirty="0"/>
              <a:t>Corporations and pass-through partners source income applying state allocation and apportionment rules at the entity or unitary business level.  </a:t>
            </a:r>
          </a:p>
          <a:p>
            <a:pPr lvl="1"/>
            <a:r>
              <a:rPr lang="en-US" sz="2000" dirty="0"/>
              <a:t>In comparison, states have specific rules for sourcing the income of nonresidents which look to the type of income and the type of asset. </a:t>
            </a:r>
          </a:p>
          <a:p>
            <a:pPr lvl="1"/>
            <a:endParaRPr lang="en-US" dirty="0"/>
          </a:p>
        </p:txBody>
      </p:sp>
      <p:sp>
        <p:nvSpPr>
          <p:cNvPr id="4" name="Slide Number Placeholder 3">
            <a:extLst>
              <a:ext uri="{FF2B5EF4-FFF2-40B4-BE49-F238E27FC236}">
                <a16:creationId xmlns:a16="http://schemas.microsoft.com/office/drawing/2014/main" id="{0AA4CB2D-ED3A-9D48-9260-ECB5C39EF577}"/>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smtClean="0"/>
              <a:pPr>
                <a:spcAft>
                  <a:spcPts val="600"/>
                </a:spcAft>
              </a:pPr>
              <a:t>2</a:t>
            </a:fld>
            <a:endParaRPr lang="en-US" dirty="0"/>
          </a:p>
        </p:txBody>
      </p:sp>
    </p:spTree>
    <p:extLst>
      <p:ext uri="{BB962C8B-B14F-4D97-AF65-F5344CB8AC3E}">
        <p14:creationId xmlns:p14="http://schemas.microsoft.com/office/powerpoint/2010/main" val="187935117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p:txBody>
          <a:bodyPr>
            <a:normAutofit/>
          </a:bodyPr>
          <a:lstStyle/>
          <a:p>
            <a:r>
              <a:rPr lang="en-US" cap="none" dirty="0"/>
              <a:t>(e) Examples. General Assumptions: </a:t>
            </a:r>
            <a:br>
              <a:rPr lang="en-US" cap="none" dirty="0"/>
            </a:br>
            <a:r>
              <a:rPr lang="en-US" sz="2000" cap="none" dirty="0"/>
              <a:t>In each of the examples below, assume Smith is a nonresident partner that holds an interest in Partnership X which has offices and activities in this state.</a:t>
            </a:r>
            <a:endParaRPr lang="en-US" cap="none" dirty="0"/>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2070340"/>
            <a:ext cx="9428671" cy="2122098"/>
          </a:xfrm>
        </p:spPr>
        <p:txBody>
          <a:bodyPr>
            <a:normAutofit/>
          </a:bodyPr>
          <a:lstStyle/>
          <a:p>
            <a:pPr marL="0" indent="0">
              <a:buNone/>
            </a:pPr>
            <a:r>
              <a:rPr lang="en-US" dirty="0"/>
              <a:t>(8) Smith Owns a Share of an S Corporation which Owns an Interest in Partnership X. </a:t>
            </a:r>
          </a:p>
          <a:p>
            <a:pPr marL="0" indent="0">
              <a:buNone/>
            </a:pPr>
            <a:r>
              <a:rPr lang="en-US" dirty="0"/>
              <a:t>Because the partner in this case, the S corporation, does not meet the criteria of Section (b) of this regulation, this regulation does not apply. Instead sourcing rules under [reference to sourcing of S Corporation income] would apply. </a:t>
            </a:r>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20</a:t>
            </a:fld>
            <a:endParaRPr lang="en-US" dirty="0"/>
          </a:p>
        </p:txBody>
      </p:sp>
    </p:spTree>
    <p:extLst>
      <p:ext uri="{BB962C8B-B14F-4D97-AF65-F5344CB8AC3E}">
        <p14:creationId xmlns:p14="http://schemas.microsoft.com/office/powerpoint/2010/main" val="148653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7C35-58B3-79F0-BB54-BD4FACFACD39}"/>
              </a:ext>
            </a:extLst>
          </p:cNvPr>
          <p:cNvSpPr>
            <a:spLocks noGrp="1"/>
          </p:cNvSpPr>
          <p:nvPr>
            <p:ph type="title"/>
          </p:nvPr>
        </p:nvSpPr>
        <p:spPr/>
        <p:txBody>
          <a:bodyPr/>
          <a:lstStyle/>
          <a:p>
            <a:r>
              <a:rPr lang="en-US" dirty="0"/>
              <a:t>Sourcing of Investment Partnership Income – Option 1</a:t>
            </a:r>
          </a:p>
        </p:txBody>
      </p:sp>
      <p:sp>
        <p:nvSpPr>
          <p:cNvPr id="5" name="Text Placeholder 4">
            <a:extLst>
              <a:ext uri="{FF2B5EF4-FFF2-40B4-BE49-F238E27FC236}">
                <a16:creationId xmlns:a16="http://schemas.microsoft.com/office/drawing/2014/main" id="{C62163F8-F26C-B4D3-926B-30F68BAE72E8}"/>
              </a:ext>
            </a:extLst>
          </p:cNvPr>
          <p:cNvSpPr>
            <a:spLocks noGrp="1"/>
          </p:cNvSpPr>
          <p:nvPr>
            <p:ph type="body" idx="1"/>
          </p:nvPr>
        </p:nvSpPr>
        <p:spPr/>
        <p:txBody>
          <a:bodyPr/>
          <a:lstStyle/>
          <a:p>
            <a:r>
              <a:rPr lang="en-US" sz="2400" b="1" dirty="0"/>
              <a:t>Entity Level Sourcing</a:t>
            </a:r>
          </a:p>
        </p:txBody>
      </p:sp>
      <p:sp>
        <p:nvSpPr>
          <p:cNvPr id="6" name="Content Placeholder 5">
            <a:extLst>
              <a:ext uri="{FF2B5EF4-FFF2-40B4-BE49-F238E27FC236}">
                <a16:creationId xmlns:a16="http://schemas.microsoft.com/office/drawing/2014/main" id="{583308AB-D45A-FBF5-FD11-EA885DE59665}"/>
              </a:ext>
            </a:extLst>
          </p:cNvPr>
          <p:cNvSpPr>
            <a:spLocks noGrp="1"/>
          </p:cNvSpPr>
          <p:nvPr>
            <p:ph sz="half" idx="2"/>
          </p:nvPr>
        </p:nvSpPr>
        <p:spPr>
          <a:xfrm>
            <a:off x="581194" y="2926052"/>
            <a:ext cx="4101338" cy="2934999"/>
          </a:xfrm>
        </p:spPr>
        <p:txBody>
          <a:bodyPr/>
          <a:lstStyle/>
          <a:p>
            <a:r>
              <a:rPr lang="en-US" dirty="0"/>
              <a:t>Use the default rule of sourcing partnership income which applies state allocation and apportionment rules at the partnership level.</a:t>
            </a:r>
          </a:p>
        </p:txBody>
      </p:sp>
      <p:sp>
        <p:nvSpPr>
          <p:cNvPr id="7" name="Text Placeholder 6">
            <a:extLst>
              <a:ext uri="{FF2B5EF4-FFF2-40B4-BE49-F238E27FC236}">
                <a16:creationId xmlns:a16="http://schemas.microsoft.com/office/drawing/2014/main" id="{58BEEF90-6BCF-E501-61F3-F089E4479776}"/>
              </a:ext>
            </a:extLst>
          </p:cNvPr>
          <p:cNvSpPr>
            <a:spLocks noGrp="1"/>
          </p:cNvSpPr>
          <p:nvPr>
            <p:ph type="body" sz="quarter" idx="3"/>
          </p:nvPr>
        </p:nvSpPr>
        <p:spPr/>
        <p:txBody>
          <a:bodyPr/>
          <a:lstStyle/>
          <a:p>
            <a:r>
              <a:rPr lang="en-US" sz="2400" b="1" dirty="0"/>
              <a:t>Residency Sourcing</a:t>
            </a:r>
          </a:p>
        </p:txBody>
      </p:sp>
      <p:sp>
        <p:nvSpPr>
          <p:cNvPr id="8" name="Content Placeholder 7">
            <a:extLst>
              <a:ext uri="{FF2B5EF4-FFF2-40B4-BE49-F238E27FC236}">
                <a16:creationId xmlns:a16="http://schemas.microsoft.com/office/drawing/2014/main" id="{85C14991-AAA9-7642-889E-1E590D327B38}"/>
              </a:ext>
            </a:extLst>
          </p:cNvPr>
          <p:cNvSpPr>
            <a:spLocks noGrp="1"/>
          </p:cNvSpPr>
          <p:nvPr>
            <p:ph sz="quarter" idx="4"/>
          </p:nvPr>
        </p:nvSpPr>
        <p:spPr>
          <a:xfrm>
            <a:off x="6416037" y="2926052"/>
            <a:ext cx="4838117" cy="2934999"/>
          </a:xfrm>
        </p:spPr>
        <p:txBody>
          <a:bodyPr/>
          <a:lstStyle/>
          <a:p>
            <a:r>
              <a:rPr lang="en-US" dirty="0"/>
              <a:t>Source all the income of an investment partnership based on the residence of the partner.</a:t>
            </a:r>
          </a:p>
        </p:txBody>
      </p:sp>
      <p:sp>
        <p:nvSpPr>
          <p:cNvPr id="4" name="Slide Number Placeholder 3">
            <a:extLst>
              <a:ext uri="{FF2B5EF4-FFF2-40B4-BE49-F238E27FC236}">
                <a16:creationId xmlns:a16="http://schemas.microsoft.com/office/drawing/2014/main" id="{5C4C2032-0C87-AD59-FFD6-75514C598676}"/>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9" name="TextBox 8">
            <a:extLst>
              <a:ext uri="{FF2B5EF4-FFF2-40B4-BE49-F238E27FC236}">
                <a16:creationId xmlns:a16="http://schemas.microsoft.com/office/drawing/2014/main" id="{F67E46C7-2F3E-DB97-2E94-CE60C9FD76FB}"/>
              </a:ext>
            </a:extLst>
          </p:cNvPr>
          <p:cNvSpPr txBox="1"/>
          <p:nvPr/>
        </p:nvSpPr>
        <p:spPr>
          <a:xfrm>
            <a:off x="5169212" y="2926052"/>
            <a:ext cx="760144" cy="646331"/>
          </a:xfrm>
          <a:prstGeom prst="rect">
            <a:avLst/>
          </a:prstGeom>
          <a:noFill/>
        </p:spPr>
        <p:txBody>
          <a:bodyPr wrap="none" rtlCol="0">
            <a:spAutoFit/>
          </a:bodyPr>
          <a:lstStyle/>
          <a:p>
            <a:r>
              <a:rPr lang="en-US" sz="3600" b="1" dirty="0">
                <a:solidFill>
                  <a:schemeClr val="accent1">
                    <a:lumMod val="75000"/>
                  </a:schemeClr>
                </a:solidFill>
              </a:rPr>
              <a:t>OR</a:t>
            </a:r>
            <a:endParaRPr lang="en-US" b="1" dirty="0">
              <a:solidFill>
                <a:schemeClr val="accent1">
                  <a:lumMod val="75000"/>
                </a:schemeClr>
              </a:solidFill>
            </a:endParaRPr>
          </a:p>
        </p:txBody>
      </p:sp>
    </p:spTree>
    <p:extLst>
      <p:ext uri="{BB962C8B-B14F-4D97-AF65-F5344CB8AC3E}">
        <p14:creationId xmlns:p14="http://schemas.microsoft.com/office/powerpoint/2010/main" val="262204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7C35-58B3-79F0-BB54-BD4FACFACD39}"/>
              </a:ext>
            </a:extLst>
          </p:cNvPr>
          <p:cNvSpPr>
            <a:spLocks noGrp="1"/>
          </p:cNvSpPr>
          <p:nvPr>
            <p:ph type="title"/>
          </p:nvPr>
        </p:nvSpPr>
        <p:spPr/>
        <p:txBody>
          <a:bodyPr/>
          <a:lstStyle/>
          <a:p>
            <a:r>
              <a:rPr lang="en-US" dirty="0"/>
              <a:t>Sourcing of Investment Partnership Income – Option 2</a:t>
            </a:r>
          </a:p>
        </p:txBody>
      </p:sp>
      <p:sp>
        <p:nvSpPr>
          <p:cNvPr id="5" name="Text Placeholder 4">
            <a:extLst>
              <a:ext uri="{FF2B5EF4-FFF2-40B4-BE49-F238E27FC236}">
                <a16:creationId xmlns:a16="http://schemas.microsoft.com/office/drawing/2014/main" id="{C62163F8-F26C-B4D3-926B-30F68BAE72E8}"/>
              </a:ext>
            </a:extLst>
          </p:cNvPr>
          <p:cNvSpPr>
            <a:spLocks noGrp="1"/>
          </p:cNvSpPr>
          <p:nvPr>
            <p:ph type="body" idx="1"/>
          </p:nvPr>
        </p:nvSpPr>
        <p:spPr/>
        <p:txBody>
          <a:bodyPr/>
          <a:lstStyle/>
          <a:p>
            <a:r>
              <a:rPr lang="en-US" b="1" dirty="0"/>
              <a:t>Entity Level Sourcing</a:t>
            </a:r>
          </a:p>
        </p:txBody>
      </p:sp>
      <p:sp>
        <p:nvSpPr>
          <p:cNvPr id="6" name="Content Placeholder 5">
            <a:extLst>
              <a:ext uri="{FF2B5EF4-FFF2-40B4-BE49-F238E27FC236}">
                <a16:creationId xmlns:a16="http://schemas.microsoft.com/office/drawing/2014/main" id="{583308AB-D45A-FBF5-FD11-EA885DE59665}"/>
              </a:ext>
            </a:extLst>
          </p:cNvPr>
          <p:cNvSpPr>
            <a:spLocks noGrp="1"/>
          </p:cNvSpPr>
          <p:nvPr>
            <p:ph sz="half" idx="2"/>
          </p:nvPr>
        </p:nvSpPr>
        <p:spPr>
          <a:xfrm>
            <a:off x="581194" y="2926052"/>
            <a:ext cx="4120202" cy="2934999"/>
          </a:xfrm>
        </p:spPr>
        <p:txBody>
          <a:bodyPr/>
          <a:lstStyle/>
          <a:p>
            <a:r>
              <a:rPr lang="en-US" dirty="0"/>
              <a:t>Use the default rule of sourcing partnership income which applies state allocation and apportionment rules at the partnership level.</a:t>
            </a:r>
          </a:p>
        </p:txBody>
      </p:sp>
      <p:sp>
        <p:nvSpPr>
          <p:cNvPr id="7" name="Text Placeholder 6">
            <a:extLst>
              <a:ext uri="{FF2B5EF4-FFF2-40B4-BE49-F238E27FC236}">
                <a16:creationId xmlns:a16="http://schemas.microsoft.com/office/drawing/2014/main" id="{58BEEF90-6BCF-E501-61F3-F089E4479776}"/>
              </a:ext>
            </a:extLst>
          </p:cNvPr>
          <p:cNvSpPr>
            <a:spLocks noGrp="1"/>
          </p:cNvSpPr>
          <p:nvPr>
            <p:ph type="body" sz="quarter" idx="3"/>
          </p:nvPr>
        </p:nvSpPr>
        <p:spPr/>
        <p:txBody>
          <a:bodyPr/>
          <a:lstStyle/>
          <a:p>
            <a:r>
              <a:rPr lang="en-US" b="1" dirty="0"/>
              <a:t>Look-Through Sourcing</a:t>
            </a:r>
          </a:p>
        </p:txBody>
      </p:sp>
      <p:sp>
        <p:nvSpPr>
          <p:cNvPr id="8" name="Content Placeholder 7">
            <a:extLst>
              <a:ext uri="{FF2B5EF4-FFF2-40B4-BE49-F238E27FC236}">
                <a16:creationId xmlns:a16="http://schemas.microsoft.com/office/drawing/2014/main" id="{85C14991-AAA9-7642-889E-1E590D327B38}"/>
              </a:ext>
            </a:extLst>
          </p:cNvPr>
          <p:cNvSpPr>
            <a:spLocks noGrp="1"/>
          </p:cNvSpPr>
          <p:nvPr>
            <p:ph sz="quarter" idx="4"/>
          </p:nvPr>
        </p:nvSpPr>
        <p:spPr>
          <a:xfrm>
            <a:off x="6416037" y="2926052"/>
            <a:ext cx="4513631" cy="2934999"/>
          </a:xfrm>
        </p:spPr>
        <p:txBody>
          <a:bodyPr/>
          <a:lstStyle/>
          <a:p>
            <a:r>
              <a:rPr lang="en-US" dirty="0"/>
              <a:t>Ignore the investment partnership’s activities when sourcing the income and look instead to the state sourcing rules applied as if the partner were engaging directly in the activities giving rise to the item of income.</a:t>
            </a:r>
          </a:p>
        </p:txBody>
      </p:sp>
      <p:sp>
        <p:nvSpPr>
          <p:cNvPr id="4" name="Slide Number Placeholder 3">
            <a:extLst>
              <a:ext uri="{FF2B5EF4-FFF2-40B4-BE49-F238E27FC236}">
                <a16:creationId xmlns:a16="http://schemas.microsoft.com/office/drawing/2014/main" id="{5C4C2032-0C87-AD59-FFD6-75514C598676}"/>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3" name="TextBox 2">
            <a:extLst>
              <a:ext uri="{FF2B5EF4-FFF2-40B4-BE49-F238E27FC236}">
                <a16:creationId xmlns:a16="http://schemas.microsoft.com/office/drawing/2014/main" id="{A25A0484-CF98-6DC1-24C5-747E0E0882CF}"/>
              </a:ext>
            </a:extLst>
          </p:cNvPr>
          <p:cNvSpPr txBox="1"/>
          <p:nvPr/>
        </p:nvSpPr>
        <p:spPr>
          <a:xfrm>
            <a:off x="5169212" y="2926052"/>
            <a:ext cx="760144" cy="646331"/>
          </a:xfrm>
          <a:prstGeom prst="rect">
            <a:avLst/>
          </a:prstGeom>
          <a:noFill/>
        </p:spPr>
        <p:txBody>
          <a:bodyPr wrap="none" rtlCol="0">
            <a:spAutoFit/>
          </a:bodyPr>
          <a:lstStyle/>
          <a:p>
            <a:r>
              <a:rPr lang="en-US" sz="3600" b="1" dirty="0">
                <a:solidFill>
                  <a:schemeClr val="accent1">
                    <a:lumMod val="75000"/>
                  </a:schemeClr>
                </a:solidFill>
              </a:rPr>
              <a:t>OR</a:t>
            </a:r>
            <a:endParaRPr lang="en-US" b="1" dirty="0">
              <a:solidFill>
                <a:schemeClr val="accent1">
                  <a:lumMod val="75000"/>
                </a:schemeClr>
              </a:solidFill>
            </a:endParaRPr>
          </a:p>
        </p:txBody>
      </p:sp>
    </p:spTree>
    <p:extLst>
      <p:ext uri="{BB962C8B-B14F-4D97-AF65-F5344CB8AC3E}">
        <p14:creationId xmlns:p14="http://schemas.microsoft.com/office/powerpoint/2010/main" val="18529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751CB9-7B25-4EB8-9A6F-82F822549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1317383-CF3B-4B02-9512-BECBEF636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18">
            <a:extLst>
              <a:ext uri="{FF2B5EF4-FFF2-40B4-BE49-F238E27FC236}">
                <a16:creationId xmlns:a16="http://schemas.microsoft.com/office/drawing/2014/main" id="{B1D4C7A0-6DF2-4F2D-A45D-F111582974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DBF3943D-BCB6-4B31-809D-A00568648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39373A6F-2E1F-4613-8E1D-D68057D29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01200"/>
            <a:ext cx="3707477" cy="562497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le 7">
            <a:extLst>
              <a:ext uri="{FF2B5EF4-FFF2-40B4-BE49-F238E27FC236}">
                <a16:creationId xmlns:a16="http://schemas.microsoft.com/office/drawing/2014/main" id="{93F0C0D9-892F-5B28-9FC0-871172CBC20C}"/>
              </a:ext>
            </a:extLst>
          </p:cNvPr>
          <p:cNvSpPr>
            <a:spLocks noGrp="1"/>
          </p:cNvSpPr>
          <p:nvPr>
            <p:ph type="title"/>
          </p:nvPr>
        </p:nvSpPr>
        <p:spPr>
          <a:xfrm>
            <a:off x="601255" y="702155"/>
            <a:ext cx="3409783" cy="2895060"/>
          </a:xfrm>
        </p:spPr>
        <p:txBody>
          <a:bodyPr>
            <a:normAutofit/>
          </a:bodyPr>
          <a:lstStyle/>
          <a:p>
            <a:r>
              <a:rPr lang="en-US" dirty="0">
                <a:solidFill>
                  <a:srgbClr val="FFFFFF"/>
                </a:solidFill>
              </a:rPr>
              <a:t>Option 2 treatment is supported by existing state sourcing rules:</a:t>
            </a:r>
          </a:p>
        </p:txBody>
      </p:sp>
      <p:sp>
        <p:nvSpPr>
          <p:cNvPr id="7" name="Slide Number Placeholder 6">
            <a:extLst>
              <a:ext uri="{FF2B5EF4-FFF2-40B4-BE49-F238E27FC236}">
                <a16:creationId xmlns:a16="http://schemas.microsoft.com/office/drawing/2014/main" id="{A3029DD8-0FF6-D219-A2B3-DF45F3A672DC}"/>
              </a:ext>
            </a:extLst>
          </p:cNvPr>
          <p:cNvSpPr>
            <a:spLocks noGrp="1"/>
          </p:cNvSpPr>
          <p:nvPr>
            <p:ph type="sldNum" sz="quarter" idx="12"/>
          </p:nvPr>
        </p:nvSpPr>
        <p:spPr>
          <a:xfrm>
            <a:off x="10558300" y="6400800"/>
            <a:ext cx="1052508" cy="365125"/>
          </a:xfrm>
        </p:spPr>
        <p:txBody>
          <a:bodyPr>
            <a:normAutofit/>
          </a:bodyPr>
          <a:lstStyle/>
          <a:p>
            <a:pPr>
              <a:spcAft>
                <a:spcPts val="600"/>
              </a:spcAft>
            </a:pPr>
            <a:fld id="{3A98EE3D-8CD1-4C3F-BD1C-C98C9596463C}" type="slidenum">
              <a:rPr lang="en-US">
                <a:solidFill>
                  <a:srgbClr val="465359"/>
                </a:solidFill>
              </a:rPr>
              <a:pPr>
                <a:spcAft>
                  <a:spcPts val="600"/>
                </a:spcAft>
              </a:pPr>
              <a:t>5</a:t>
            </a:fld>
            <a:endParaRPr lang="en-US" dirty="0">
              <a:solidFill>
                <a:srgbClr val="465359"/>
              </a:solidFill>
            </a:endParaRPr>
          </a:p>
        </p:txBody>
      </p:sp>
      <p:graphicFrame>
        <p:nvGraphicFramePr>
          <p:cNvPr id="10" name="Table 9">
            <a:extLst>
              <a:ext uri="{FF2B5EF4-FFF2-40B4-BE49-F238E27FC236}">
                <a16:creationId xmlns:a16="http://schemas.microsoft.com/office/drawing/2014/main" id="{7E238F31-BBFD-73BA-70C8-5E6E1FA4F0C8}"/>
              </a:ext>
            </a:extLst>
          </p:cNvPr>
          <p:cNvGraphicFramePr>
            <a:graphicFrameLocks noGrp="1"/>
          </p:cNvGraphicFramePr>
          <p:nvPr>
            <p:extLst>
              <p:ext uri="{D42A27DB-BD31-4B8C-83A1-F6EECF244321}">
                <p14:modId xmlns:p14="http://schemas.microsoft.com/office/powerpoint/2010/main" val="2212087820"/>
              </p:ext>
            </p:extLst>
          </p:nvPr>
        </p:nvGraphicFramePr>
        <p:xfrm>
          <a:off x="4592231" y="1201421"/>
          <a:ext cx="6831503" cy="4437748"/>
        </p:xfrm>
        <a:graphic>
          <a:graphicData uri="http://schemas.openxmlformats.org/drawingml/2006/table">
            <a:tbl>
              <a:tblPr firstRow="1" firstCol="1" bandRow="1">
                <a:tableStyleId>{5C22544A-7EE6-4342-B048-85BDC9FD1C3A}</a:tableStyleId>
              </a:tblPr>
              <a:tblGrid>
                <a:gridCol w="6831503">
                  <a:extLst>
                    <a:ext uri="{9D8B030D-6E8A-4147-A177-3AD203B41FA5}">
                      <a16:colId xmlns:a16="http://schemas.microsoft.com/office/drawing/2014/main" val="2977475110"/>
                    </a:ext>
                  </a:extLst>
                </a:gridCol>
              </a:tblGrid>
              <a:tr h="654303">
                <a:tc>
                  <a:txBody>
                    <a:bodyPr/>
                    <a:lstStyle/>
                    <a:p>
                      <a:pPr marL="457200" marR="0" indent="-457200">
                        <a:lnSpc>
                          <a:spcPct val="110000"/>
                        </a:lnSpc>
                        <a:spcBef>
                          <a:spcPts val="0"/>
                        </a:spcBef>
                        <a:spcAft>
                          <a:spcPts val="600"/>
                        </a:spcAft>
                        <a:buFont typeface="+mj-lt"/>
                        <a:buAutoNum type="arabicPeriod"/>
                      </a:pPr>
                      <a:r>
                        <a:rPr lang="en-US" sz="2000" dirty="0">
                          <a:effectLst/>
                        </a:rPr>
                        <a:t>States conform to Subchapter K’s conduit approach.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9909" marR="99909" marT="133213" marB="133213" anchor="ctr"/>
                </a:tc>
                <a:extLst>
                  <a:ext uri="{0D108BD9-81ED-4DB2-BD59-A6C34878D82A}">
                    <a16:rowId xmlns:a16="http://schemas.microsoft.com/office/drawing/2014/main" val="3117627014"/>
                  </a:ext>
                </a:extLst>
              </a:tr>
              <a:tr h="988068">
                <a:tc>
                  <a:txBody>
                    <a:bodyPr/>
                    <a:lstStyle/>
                    <a:p>
                      <a:pPr marL="457200" marR="0" indent="-457200">
                        <a:lnSpc>
                          <a:spcPct val="110000"/>
                        </a:lnSpc>
                        <a:spcBef>
                          <a:spcPts val="0"/>
                        </a:spcBef>
                        <a:spcAft>
                          <a:spcPts val="600"/>
                        </a:spcAft>
                        <a:buFont typeface="+mj-lt"/>
                        <a:buAutoNum type="arabicPeriod" startAt="2"/>
                      </a:pPr>
                      <a:r>
                        <a:rPr lang="en-US" sz="2000" dirty="0">
                          <a:effectLst/>
                        </a:rPr>
                        <a:t>States do not apply the federal sourcing rules to partnership items in the interstate context.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9909" marR="99909" marT="133213" marB="133213" anchor="ctr"/>
                </a:tc>
                <a:extLst>
                  <a:ext uri="{0D108BD9-81ED-4DB2-BD59-A6C34878D82A}">
                    <a16:rowId xmlns:a16="http://schemas.microsoft.com/office/drawing/2014/main" val="4238787890"/>
                  </a:ext>
                </a:extLst>
              </a:tr>
              <a:tr h="1321833">
                <a:tc>
                  <a:txBody>
                    <a:bodyPr/>
                    <a:lstStyle/>
                    <a:p>
                      <a:pPr marL="457200" marR="0" indent="-457200">
                        <a:lnSpc>
                          <a:spcPct val="110000"/>
                        </a:lnSpc>
                        <a:spcBef>
                          <a:spcPts val="0"/>
                        </a:spcBef>
                        <a:spcAft>
                          <a:spcPts val="600"/>
                        </a:spcAft>
                        <a:buFont typeface="+mj-lt"/>
                        <a:buAutoNum type="arabicPeriod" startAt="3"/>
                      </a:pPr>
                      <a:r>
                        <a:rPr lang="en-US" sz="2000" dirty="0">
                          <a:effectLst/>
                        </a:rPr>
                        <a:t>States source direct nonbusiness investment income of nonresidents using specific rules based on the type of income or asset.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9909" marR="99909" marT="133213" marB="133213" anchor="ctr"/>
                </a:tc>
                <a:extLst>
                  <a:ext uri="{0D108BD9-81ED-4DB2-BD59-A6C34878D82A}">
                    <a16:rowId xmlns:a16="http://schemas.microsoft.com/office/drawing/2014/main" val="134231085"/>
                  </a:ext>
                </a:extLst>
              </a:tr>
              <a:tr h="1473544">
                <a:tc>
                  <a:txBody>
                    <a:bodyPr/>
                    <a:lstStyle/>
                    <a:p>
                      <a:pPr marL="457200" marR="0" indent="-457200">
                        <a:lnSpc>
                          <a:spcPct val="110000"/>
                        </a:lnSpc>
                        <a:spcBef>
                          <a:spcPts val="0"/>
                        </a:spcBef>
                        <a:spcAft>
                          <a:spcPts val="600"/>
                        </a:spcAft>
                        <a:buFont typeface="+mj-lt"/>
                        <a:buAutoNum type="arabicPeriod" startAt="4"/>
                      </a:pPr>
                      <a:r>
                        <a:rPr lang="en-US" sz="2000" dirty="0">
                          <a:effectLst/>
                        </a:rPr>
                        <a:t>States generally source partnership income using an entity approach.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9909" marR="99909" marT="133213" marB="133213" anchor="ctr"/>
                </a:tc>
                <a:extLst>
                  <a:ext uri="{0D108BD9-81ED-4DB2-BD59-A6C34878D82A}">
                    <a16:rowId xmlns:a16="http://schemas.microsoft.com/office/drawing/2014/main" val="3964834448"/>
                  </a:ext>
                </a:extLst>
              </a:tr>
            </a:tbl>
          </a:graphicData>
        </a:graphic>
      </p:graphicFrame>
    </p:spTree>
    <p:extLst>
      <p:ext uri="{BB962C8B-B14F-4D97-AF65-F5344CB8AC3E}">
        <p14:creationId xmlns:p14="http://schemas.microsoft.com/office/powerpoint/2010/main" val="135142630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AB3F216-E863-8BF9-63C6-65F1F477DBF4}"/>
              </a:ext>
            </a:extLst>
          </p:cNvPr>
          <p:cNvSpPr>
            <a:spLocks noGrp="1"/>
          </p:cNvSpPr>
          <p:nvPr>
            <p:ph type="title"/>
          </p:nvPr>
        </p:nvSpPr>
        <p:spPr>
          <a:xfrm>
            <a:off x="746228" y="1037967"/>
            <a:ext cx="3054091" cy="4709131"/>
          </a:xfrm>
        </p:spPr>
        <p:txBody>
          <a:bodyPr anchor="ctr">
            <a:normAutofit/>
          </a:bodyPr>
          <a:lstStyle/>
          <a:p>
            <a:r>
              <a:rPr lang="en-US" dirty="0">
                <a:solidFill>
                  <a:schemeClr val="bg1">
                    <a:lumMod val="85000"/>
                    <a:lumOff val="15000"/>
                  </a:schemeClr>
                </a:solidFill>
              </a:rPr>
              <a:t>Why Regulation Form</a:t>
            </a:r>
          </a:p>
        </p:txBody>
      </p:sp>
      <p:sp>
        <p:nvSpPr>
          <p:cNvPr id="12" name="Rectangle 11">
            <a:extLst>
              <a:ext uri="{FF2B5EF4-FFF2-40B4-BE49-F238E27FC236}">
                <a16:creationId xmlns:a16="http://schemas.microsoft.com/office/drawing/2014/main" id="{2987D6F4-EC95-4EF1-A8AD-4B70386CE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F5F792DF-9D0A-4DB6-9A9E-7312F5A7E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7498080"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Slide Number Placeholder 3">
            <a:extLst>
              <a:ext uri="{FF2B5EF4-FFF2-40B4-BE49-F238E27FC236}">
                <a16:creationId xmlns:a16="http://schemas.microsoft.com/office/drawing/2014/main" id="{BE7722DB-6D9B-59C9-9157-B67A7EB67FF7}"/>
              </a:ext>
            </a:extLst>
          </p:cNvPr>
          <p:cNvSpPr>
            <a:spLocks noGrp="1"/>
          </p:cNvSpPr>
          <p:nvPr>
            <p:ph type="sldNum" sz="quarter" idx="12"/>
          </p:nvPr>
        </p:nvSpPr>
        <p:spPr>
          <a:xfrm>
            <a:off x="10558300" y="6423656"/>
            <a:ext cx="1052510" cy="365125"/>
          </a:xfrm>
        </p:spPr>
        <p:txBody>
          <a:bodyPr>
            <a:normAutofit/>
          </a:bodyPr>
          <a:lstStyle/>
          <a:p>
            <a:pPr>
              <a:spcAft>
                <a:spcPts val="600"/>
              </a:spcAft>
            </a:pPr>
            <a:fld id="{3A98EE3D-8CD1-4C3F-BD1C-C98C9596463C}" type="slidenum">
              <a:rPr lang="en-US">
                <a:solidFill>
                  <a:schemeClr val="bg1">
                    <a:lumMod val="85000"/>
                    <a:lumOff val="15000"/>
                  </a:schemeClr>
                </a:solidFill>
              </a:rPr>
              <a:pPr>
                <a:spcAft>
                  <a:spcPts val="600"/>
                </a:spcAft>
              </a:pPr>
              <a:t>6</a:t>
            </a:fld>
            <a:endParaRPr lang="en-US" dirty="0">
              <a:solidFill>
                <a:schemeClr val="bg1">
                  <a:lumMod val="85000"/>
                  <a:lumOff val="15000"/>
                </a:schemeClr>
              </a:solidFill>
            </a:endParaRPr>
          </a:p>
        </p:txBody>
      </p:sp>
      <p:graphicFrame>
        <p:nvGraphicFramePr>
          <p:cNvPr id="6" name="Content Placeholder 2">
            <a:extLst>
              <a:ext uri="{FF2B5EF4-FFF2-40B4-BE49-F238E27FC236}">
                <a16:creationId xmlns:a16="http://schemas.microsoft.com/office/drawing/2014/main" id="{D87F9385-4C14-06D2-AFA1-85622A6F6BD6}"/>
              </a:ext>
            </a:extLst>
          </p:cNvPr>
          <p:cNvGraphicFramePr>
            <a:graphicFrameLocks noGrp="1"/>
          </p:cNvGraphicFramePr>
          <p:nvPr>
            <p:ph idx="1"/>
            <p:extLst>
              <p:ext uri="{D42A27DB-BD31-4B8C-83A1-F6EECF244321}">
                <p14:modId xmlns:p14="http://schemas.microsoft.com/office/powerpoint/2010/main" val="959424443"/>
              </p:ext>
            </p:extLst>
          </p:nvPr>
        </p:nvGraphicFramePr>
        <p:xfrm>
          <a:off x="4598438" y="1005841"/>
          <a:ext cx="7012370" cy="5214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236177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77770-F90B-92C4-E8D9-256256F76CF3}"/>
              </a:ext>
            </a:extLst>
          </p:cNvPr>
          <p:cNvSpPr>
            <a:spLocks noGrp="1"/>
          </p:cNvSpPr>
          <p:nvPr>
            <p:ph type="title"/>
          </p:nvPr>
        </p:nvSpPr>
        <p:spPr/>
        <p:txBody>
          <a:bodyPr/>
          <a:lstStyle/>
          <a:p>
            <a:r>
              <a:rPr lang="en-US" dirty="0"/>
              <a:t>General Approach</a:t>
            </a:r>
          </a:p>
        </p:txBody>
      </p:sp>
      <p:sp>
        <p:nvSpPr>
          <p:cNvPr id="3" name="Content Placeholder 2">
            <a:extLst>
              <a:ext uri="{FF2B5EF4-FFF2-40B4-BE49-F238E27FC236}">
                <a16:creationId xmlns:a16="http://schemas.microsoft.com/office/drawing/2014/main" id="{405844AD-C6A5-EE15-C99F-9F5BAFA4CE5D}"/>
              </a:ext>
            </a:extLst>
          </p:cNvPr>
          <p:cNvSpPr>
            <a:spLocks noGrp="1"/>
          </p:cNvSpPr>
          <p:nvPr>
            <p:ph idx="1"/>
          </p:nvPr>
        </p:nvSpPr>
        <p:spPr>
          <a:xfrm>
            <a:off x="581192" y="2340864"/>
            <a:ext cx="11029615" cy="2886744"/>
          </a:xfrm>
        </p:spPr>
        <p:txBody>
          <a:bodyPr>
            <a:normAutofit/>
          </a:bodyPr>
          <a:lstStyle/>
          <a:p>
            <a:r>
              <a:rPr lang="en-US" sz="2000" dirty="0"/>
              <a:t>The regulation, like the prior draft, does not apply to all investment partnership income. </a:t>
            </a:r>
          </a:p>
          <a:p>
            <a:r>
              <a:rPr lang="en-US" sz="2000" dirty="0"/>
              <a:t>The general rule in Section 1 is restatement of the general principles above.</a:t>
            </a:r>
          </a:p>
          <a:p>
            <a:r>
              <a:rPr lang="en-US" sz="2000" dirty="0"/>
              <a:t>“Qualified investment partnership” is defined generally. </a:t>
            </a:r>
          </a:p>
          <a:p>
            <a:r>
              <a:rPr lang="en-US" sz="2000" dirty="0"/>
              <a:t>The safe harbor is formulated as a rebuttable presumption. </a:t>
            </a:r>
          </a:p>
          <a:p>
            <a:r>
              <a:rPr lang="en-US" sz="2000" dirty="0"/>
              <a:t>Examples are used to illustrate application.</a:t>
            </a:r>
          </a:p>
          <a:p>
            <a:endParaRPr lang="en-US" dirty="0"/>
          </a:p>
        </p:txBody>
      </p:sp>
      <p:sp>
        <p:nvSpPr>
          <p:cNvPr id="4" name="Slide Number Placeholder 3">
            <a:extLst>
              <a:ext uri="{FF2B5EF4-FFF2-40B4-BE49-F238E27FC236}">
                <a16:creationId xmlns:a16="http://schemas.microsoft.com/office/drawing/2014/main" id="{5FCE248F-AA53-7CB3-1C1B-DDEE34AB012A}"/>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79893255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C50E-B51B-985E-2301-6BB936E02129}"/>
              </a:ext>
            </a:extLst>
          </p:cNvPr>
          <p:cNvSpPr>
            <a:spLocks noGrp="1"/>
          </p:cNvSpPr>
          <p:nvPr>
            <p:ph type="title"/>
          </p:nvPr>
        </p:nvSpPr>
        <p:spPr>
          <a:xfrm>
            <a:off x="581192" y="702156"/>
            <a:ext cx="11029616" cy="624226"/>
          </a:xfrm>
        </p:spPr>
        <p:txBody>
          <a:bodyPr/>
          <a:lstStyle/>
          <a:p>
            <a:r>
              <a:rPr lang="en-US" cap="none" dirty="0"/>
              <a:t>(a) General Rule.</a:t>
            </a:r>
          </a:p>
        </p:txBody>
      </p:sp>
      <p:sp>
        <p:nvSpPr>
          <p:cNvPr id="3" name="Content Placeholder 2">
            <a:extLst>
              <a:ext uri="{FF2B5EF4-FFF2-40B4-BE49-F238E27FC236}">
                <a16:creationId xmlns:a16="http://schemas.microsoft.com/office/drawing/2014/main" id="{B7BF3CD6-AF5F-43E2-7E95-25AACF7D5855}"/>
              </a:ext>
            </a:extLst>
          </p:cNvPr>
          <p:cNvSpPr>
            <a:spLocks noGrp="1"/>
          </p:cNvSpPr>
          <p:nvPr>
            <p:ph idx="1"/>
          </p:nvPr>
        </p:nvSpPr>
        <p:spPr>
          <a:xfrm>
            <a:off x="1250830" y="1507253"/>
            <a:ext cx="9411419" cy="4468097"/>
          </a:xfrm>
        </p:spPr>
        <p:txBody>
          <a:bodyPr/>
          <a:lstStyle/>
          <a:p>
            <a:pPr marL="0" indent="0">
              <a:buNone/>
            </a:pPr>
            <a:r>
              <a:rPr lang="en-US" sz="1800" dirty="0"/>
              <a:t>Under the [reference to state’s individual income tax], a nonresident partner’s distributive share of partnership income is generally allocated and apportioned to this state at the partnership level based on the partnership’s business or other activities in this state. See [insert reference to applicable statutes and regulations, including UDITPA if applicable, and to IRC § 702]. But the investment related activities of a qualified investment partnership in this state do not affect how certain nonresident partners source their distributive share of that partnership’s investment income. Rather, the sourcing rules for nonresidents apply to the items of income making up the partner’s distributive share from the qualified investment partnership as though the partner earned (or incurred) the items directly. See [reference to applicable statutes and regulations governing sourcing of income for nonresidents]. </a:t>
            </a:r>
          </a:p>
          <a:p>
            <a:endParaRPr lang="en-US" dirty="0"/>
          </a:p>
        </p:txBody>
      </p:sp>
      <p:sp>
        <p:nvSpPr>
          <p:cNvPr id="4" name="Slide Number Placeholder 3">
            <a:extLst>
              <a:ext uri="{FF2B5EF4-FFF2-40B4-BE49-F238E27FC236}">
                <a16:creationId xmlns:a16="http://schemas.microsoft.com/office/drawing/2014/main" id="{F6371691-84D2-1467-78E3-B220CF246575}"/>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137366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D590-E18B-E043-BAAA-320C926DBEE5}"/>
              </a:ext>
            </a:extLst>
          </p:cNvPr>
          <p:cNvSpPr>
            <a:spLocks noGrp="1"/>
          </p:cNvSpPr>
          <p:nvPr>
            <p:ph type="title"/>
          </p:nvPr>
        </p:nvSpPr>
        <p:spPr>
          <a:xfrm>
            <a:off x="581192" y="702156"/>
            <a:ext cx="11029616" cy="604130"/>
          </a:xfrm>
        </p:spPr>
        <p:txBody>
          <a:bodyPr/>
          <a:lstStyle/>
          <a:p>
            <a:r>
              <a:rPr lang="en-US" cap="none" dirty="0"/>
              <a:t>(b) Applicability to Certain Nonresident Partners. </a:t>
            </a:r>
          </a:p>
        </p:txBody>
      </p:sp>
      <p:sp>
        <p:nvSpPr>
          <p:cNvPr id="3" name="Content Placeholder 2">
            <a:extLst>
              <a:ext uri="{FF2B5EF4-FFF2-40B4-BE49-F238E27FC236}">
                <a16:creationId xmlns:a16="http://schemas.microsoft.com/office/drawing/2014/main" id="{9B76B1C2-AFB5-5D33-CF01-99E246643C81}"/>
              </a:ext>
            </a:extLst>
          </p:cNvPr>
          <p:cNvSpPr>
            <a:spLocks noGrp="1"/>
          </p:cNvSpPr>
          <p:nvPr>
            <p:ph idx="1"/>
          </p:nvPr>
        </p:nvSpPr>
        <p:spPr>
          <a:xfrm>
            <a:off x="1199072" y="1607736"/>
            <a:ext cx="9428671" cy="4367614"/>
          </a:xfrm>
        </p:spPr>
        <p:txBody>
          <a:bodyPr>
            <a:normAutofit/>
          </a:bodyPr>
          <a:lstStyle/>
          <a:p>
            <a:pPr marL="0" indent="0">
              <a:buNone/>
            </a:pPr>
            <a:r>
              <a:rPr lang="en-US" sz="2000" dirty="0"/>
              <a:t>This rule, which provides that the investment related activities of a qualified investment partnership in this state will not affect the sourcing of distributive share income from that partnership, applies to the partners of the qualified investment partnership who are nonresident individuals [and trusts and/or estates, if applicable], and therefore pay tax on a source basis to the state, and who do not actively engage in the management of the qualified investment partnership, including recruiting investors, overseeing investments, performing administrative functions, and similar activities. </a:t>
            </a:r>
          </a:p>
        </p:txBody>
      </p:sp>
      <p:sp>
        <p:nvSpPr>
          <p:cNvPr id="4" name="Slide Number Placeholder 3">
            <a:extLst>
              <a:ext uri="{FF2B5EF4-FFF2-40B4-BE49-F238E27FC236}">
                <a16:creationId xmlns:a16="http://schemas.microsoft.com/office/drawing/2014/main" id="{FE279F45-4AC7-1539-2C10-62FCEBAC09DE}"/>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18775818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15317</TotalTime>
  <Words>2575</Words>
  <Application>Microsoft Office PowerPoint</Application>
  <PresentationFormat>Widescreen</PresentationFormat>
  <Paragraphs>124</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Franklin Gothic Book</vt:lpstr>
      <vt:lpstr>Franklin Gothic Demi</vt:lpstr>
      <vt:lpstr>Wingdings 2</vt:lpstr>
      <vt:lpstr>DividendVTI</vt:lpstr>
      <vt:lpstr>      State Taxation of Partnerships –  Report to the Work Group</vt:lpstr>
      <vt:lpstr>Sourcing Investment partnership income </vt:lpstr>
      <vt:lpstr>Sourcing of Investment Partnership Income – Option 1</vt:lpstr>
      <vt:lpstr>Sourcing of Investment Partnership Income – Option 2</vt:lpstr>
      <vt:lpstr>Option 2 treatment is supported by existing state sourcing rules:</vt:lpstr>
      <vt:lpstr>Why Regulation Form</vt:lpstr>
      <vt:lpstr>General Approach</vt:lpstr>
      <vt:lpstr>(a) General Rule.</vt:lpstr>
      <vt:lpstr>(b) Applicability to Certain Nonresident Partners. </vt:lpstr>
      <vt:lpstr>(c)  “Qualified Investment Partnership.” </vt:lpstr>
      <vt:lpstr>(d) Safe Harbor.</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lpstr>(e) Examples. General Assumptions:  In each of the examples below, assume Smith is a nonresident partner that holds an interest in Partnership X which has offices and activities in this state.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Hecht</cp:lastModifiedBy>
  <cp:revision>34</cp:revision>
  <dcterms:created xsi:type="dcterms:W3CDTF">2021-11-02T14:40:59Z</dcterms:created>
  <dcterms:modified xsi:type="dcterms:W3CDTF">2023-09-19T16:18:20Z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ies>
</file>