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4" r:id="rId1"/>
  </p:sldMasterIdLst>
  <p:notesMasterIdLst>
    <p:notesMasterId r:id="rId20"/>
  </p:notesMasterIdLst>
  <p:handoutMasterIdLst>
    <p:handoutMasterId r:id="rId21"/>
  </p:handoutMasterIdLst>
  <p:sldIdLst>
    <p:sldId id="256" r:id="rId2"/>
    <p:sldId id="261" r:id="rId3"/>
    <p:sldId id="277" r:id="rId4"/>
    <p:sldId id="282" r:id="rId5"/>
    <p:sldId id="296" r:id="rId6"/>
    <p:sldId id="283" r:id="rId7"/>
    <p:sldId id="292" r:id="rId8"/>
    <p:sldId id="293" r:id="rId9"/>
    <p:sldId id="297" r:id="rId10"/>
    <p:sldId id="294" r:id="rId11"/>
    <p:sldId id="303" r:id="rId12"/>
    <p:sldId id="298" r:id="rId13"/>
    <p:sldId id="304" r:id="rId14"/>
    <p:sldId id="301" r:id="rId15"/>
    <p:sldId id="306" r:id="rId16"/>
    <p:sldId id="305" r:id="rId17"/>
    <p:sldId id="279" r:id="rId18"/>
    <p:sldId id="29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1D13"/>
    <a:srgbClr val="A32619"/>
    <a:srgbClr val="9222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81852C-4776-4D3C-9210-7BFE8BFC75AE}" v="3" dt="2023-07-21T21:05:05.0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30" autoAdjust="0"/>
    <p:restoredTop sz="42553" autoAdjust="0"/>
  </p:normalViewPr>
  <p:slideViewPr>
    <p:cSldViewPr snapToGrid="0">
      <p:cViewPr varScale="1">
        <p:scale>
          <a:sx n="89" d="100"/>
          <a:sy n="89" d="100"/>
        </p:scale>
        <p:origin x="586" y="72"/>
      </p:cViewPr>
      <p:guideLst/>
    </p:cSldViewPr>
  </p:slideViewPr>
  <p:outlineViewPr>
    <p:cViewPr>
      <p:scale>
        <a:sx n="33" d="100"/>
        <a:sy n="33" d="100"/>
      </p:scale>
      <p:origin x="0" y="-2229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10" d="100"/>
          <a:sy n="110" d="100"/>
        </p:scale>
        <p:origin x="3348" y="-5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C8BE68-8C10-42C8-8938-544BB52D32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8A8CE28-A1B9-479B-B44D-57D45FB43B3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193859-4EAC-4144-9AED-8CF4B964B4A2}" type="datetimeFigureOut">
              <a:rPr lang="en-US" smtClean="0"/>
              <a:t>7/21/2023</a:t>
            </a:fld>
            <a:endParaRPr lang="en-US"/>
          </a:p>
        </p:txBody>
      </p:sp>
      <p:sp>
        <p:nvSpPr>
          <p:cNvPr id="4" name="Footer Placeholder 3">
            <a:extLst>
              <a:ext uri="{FF2B5EF4-FFF2-40B4-BE49-F238E27FC236}">
                <a16:creationId xmlns:a16="http://schemas.microsoft.com/office/drawing/2014/main" id="{B9C6BAF3-0648-440A-AA05-0CF6F1FB85E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266815-7827-4FE1-B089-B7B5B384587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881B0C-9A1D-4B78-9590-997721AE2183}" type="slidenum">
              <a:rPr lang="en-US" smtClean="0"/>
              <a:t>‹#›</a:t>
            </a:fld>
            <a:endParaRPr lang="en-US"/>
          </a:p>
        </p:txBody>
      </p:sp>
    </p:spTree>
    <p:extLst>
      <p:ext uri="{BB962C8B-B14F-4D97-AF65-F5344CB8AC3E}">
        <p14:creationId xmlns:p14="http://schemas.microsoft.com/office/powerpoint/2010/main" val="1701298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89294" y="191717"/>
            <a:ext cx="4079410" cy="229466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7500" y="2624866"/>
            <a:ext cx="5942999" cy="621792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6638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DD985600-6F89-4B16-80F7-DED35C061640}"/>
              </a:ext>
            </a:extLst>
          </p:cNvPr>
          <p:cNvSpPr>
            <a:spLocks noGrp="1" noRot="1" noChangeAspect="1" noChangeArrowheads="1" noTextEdit="1"/>
          </p:cNvSpPr>
          <p:nvPr>
            <p:ph type="sldImg"/>
          </p:nvPr>
        </p:nvSpPr>
        <p:spPr bwMode="auto">
          <a:xfrm>
            <a:off x="1285875" y="212725"/>
            <a:ext cx="4286250" cy="2411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C8152A93-7F99-4946-89CD-52F3274E2A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5364" name="Slide Number Placeholder 3">
            <a:extLst>
              <a:ext uri="{FF2B5EF4-FFF2-40B4-BE49-F238E27FC236}">
                <a16:creationId xmlns:a16="http://schemas.microsoft.com/office/drawing/2014/main" id="{99F5E63E-B24A-45EC-8373-6C6C863232E0}"/>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A211F7F-500A-4F80-8EE4-E9FC83B27CDE}" type="slidenum">
              <a:rPr lang="en-US" altLang="en-US"/>
              <a:pPr fontAlgn="base">
                <a:spcBef>
                  <a:spcPct val="0"/>
                </a:spcBef>
                <a:spcAft>
                  <a:spcPct val="0"/>
                </a:spcAft>
              </a:pPr>
              <a:t>1</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93F621-7272-4222-B929-95E8D3F88F0B}" type="datetime1">
              <a:rPr lang="en-US" smtClean="0"/>
              <a:t>7/21/2023</a:t>
            </a:fld>
            <a:endParaRPr lang="en-US" dirty="0"/>
          </a:p>
        </p:txBody>
      </p:sp>
      <p:sp>
        <p:nvSpPr>
          <p:cNvPr id="5" name="Footer Placeholder 4"/>
          <p:cNvSpPr>
            <a:spLocks noGrp="1"/>
          </p:cNvSpPr>
          <p:nvPr>
            <p:ph type="ftr" sz="quarter" idx="11"/>
          </p:nvPr>
        </p:nvSpPr>
        <p:spPr/>
        <p:txBody>
          <a:bodyPr/>
          <a:lstStyle/>
          <a:p>
            <a:r>
              <a:rPr lang="en-US"/>
              <a:t>Report of Regulation Review Work Group – November 15, 2022</a:t>
            </a:r>
            <a:endParaRPr lang="en-US" dirty="0"/>
          </a:p>
        </p:txBody>
      </p:sp>
      <p:sp>
        <p:nvSpPr>
          <p:cNvPr id="6" name="Slide Number Placeholder 5"/>
          <p:cNvSpPr>
            <a:spLocks noGrp="1"/>
          </p:cNvSpPr>
          <p:nvPr>
            <p:ph type="sldNum" sz="quarter" idx="12"/>
          </p:nvPr>
        </p:nvSpPr>
        <p:spPr/>
        <p:txBody>
          <a:bodyPr/>
          <a:lstStyle/>
          <a:p>
            <a:fld id="{596BA77D-E0F3-4B80-A65E-88527CDE7779}" type="slidenum">
              <a:rPr lang="en-US" smtClean="0"/>
              <a:pPr/>
              <a:t>‹#›</a:t>
            </a:fld>
            <a:endParaRPr lang="en-US" dirty="0"/>
          </a:p>
        </p:txBody>
      </p:sp>
    </p:spTree>
    <p:extLst>
      <p:ext uri="{BB962C8B-B14F-4D97-AF65-F5344CB8AC3E}">
        <p14:creationId xmlns:p14="http://schemas.microsoft.com/office/powerpoint/2010/main" val="224351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747420-C600-4E2F-A11D-EC398F1A2EAD}" type="datetime1">
              <a:rPr lang="en-US" smtClean="0"/>
              <a:t>7/21/2023</a:t>
            </a:fld>
            <a:endParaRPr lang="en-US" dirty="0"/>
          </a:p>
        </p:txBody>
      </p:sp>
      <p:sp>
        <p:nvSpPr>
          <p:cNvPr id="5" name="Footer Placeholder 4"/>
          <p:cNvSpPr>
            <a:spLocks noGrp="1"/>
          </p:cNvSpPr>
          <p:nvPr>
            <p:ph type="ftr" sz="quarter" idx="11"/>
          </p:nvPr>
        </p:nvSpPr>
        <p:spPr/>
        <p:txBody>
          <a:bodyPr/>
          <a:lstStyle/>
          <a:p>
            <a:r>
              <a:rPr lang="en-US"/>
              <a:t>Report of Regulation Review Work Group – November 15, 2022</a:t>
            </a:r>
            <a:endParaRPr lang="en-US" dirty="0"/>
          </a:p>
        </p:txBody>
      </p:sp>
      <p:sp>
        <p:nvSpPr>
          <p:cNvPr id="6" name="Slide Number Placeholder 5"/>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1878082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AA39B4-1413-4CDA-8704-00D89A802A32}" type="datetime1">
              <a:rPr lang="en-US" smtClean="0"/>
              <a:t>7/21/2023</a:t>
            </a:fld>
            <a:endParaRPr lang="en-US" dirty="0"/>
          </a:p>
        </p:txBody>
      </p:sp>
      <p:sp>
        <p:nvSpPr>
          <p:cNvPr id="5" name="Footer Placeholder 4"/>
          <p:cNvSpPr>
            <a:spLocks noGrp="1"/>
          </p:cNvSpPr>
          <p:nvPr>
            <p:ph type="ftr" sz="quarter" idx="11"/>
          </p:nvPr>
        </p:nvSpPr>
        <p:spPr/>
        <p:txBody>
          <a:bodyPr/>
          <a:lstStyle/>
          <a:p>
            <a:r>
              <a:rPr lang="en-US"/>
              <a:t>Report of Regulation Review Work Group – November 15, 2022</a:t>
            </a:r>
            <a:endParaRPr lang="en-US" dirty="0"/>
          </a:p>
        </p:txBody>
      </p:sp>
      <p:sp>
        <p:nvSpPr>
          <p:cNvPr id="6" name="Slide Number Placeholder 5"/>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2525730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91629-B3D1-4E55-8B4C-40923E82FCBC}"/>
              </a:ext>
            </a:extLst>
          </p:cNvPr>
          <p:cNvSpPr>
            <a:spLocks noGrp="1"/>
          </p:cNvSpPr>
          <p:nvPr>
            <p:ph type="title"/>
          </p:nvPr>
        </p:nvSpPr>
        <p:spPr>
          <a:xfrm>
            <a:off x="0" y="1677371"/>
            <a:ext cx="12192000" cy="1082014"/>
          </a:xfrm>
        </p:spPr>
        <p:txBody>
          <a:bodyPr anchor="ctr">
            <a:normAutofit/>
          </a:bodyPr>
          <a:lstStyle>
            <a:lvl1pPr algn="ctr">
              <a:defRPr sz="4000" cap="small" baseline="0">
                <a:latin typeface="Baskerville Old Face" panose="02020602080505020303" pitchFamily="18"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B629F1A8-3671-44DF-8EFE-868DE0A80FF0}"/>
              </a:ext>
            </a:extLst>
          </p:cNvPr>
          <p:cNvSpPr>
            <a:spLocks noGrp="1"/>
          </p:cNvSpPr>
          <p:nvPr>
            <p:ph type="sldNum" sz="quarter" idx="12"/>
          </p:nvPr>
        </p:nvSpPr>
        <p:spPr/>
        <p:txBody>
          <a:bodyPr/>
          <a:lstStyle/>
          <a:p>
            <a:fld id="{596BA77D-E0F3-4B80-A65E-88527CDE7779}" type="slidenum">
              <a:rPr lang="en-US" smtClean="0"/>
              <a:t>‹#›</a:t>
            </a:fld>
            <a:endParaRPr lang="en-US"/>
          </a:p>
        </p:txBody>
      </p:sp>
      <p:pic>
        <p:nvPicPr>
          <p:cNvPr id="7" name="Picture 6">
            <a:extLst>
              <a:ext uri="{FF2B5EF4-FFF2-40B4-BE49-F238E27FC236}">
                <a16:creationId xmlns:a16="http://schemas.microsoft.com/office/drawing/2014/main" id="{E9C6A971-79CF-42F1-9EBF-F3F08235F5D5}"/>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58113" y="6295604"/>
            <a:ext cx="1113765" cy="562396"/>
          </a:xfrm>
          <a:prstGeom prst="rect">
            <a:avLst/>
          </a:prstGeom>
        </p:spPr>
      </p:pic>
      <p:sp>
        <p:nvSpPr>
          <p:cNvPr id="11" name="Content Placeholder 10">
            <a:extLst>
              <a:ext uri="{FF2B5EF4-FFF2-40B4-BE49-F238E27FC236}">
                <a16:creationId xmlns:a16="http://schemas.microsoft.com/office/drawing/2014/main" id="{2FD71E61-6E56-4285-9E59-3DF8650887A6}"/>
              </a:ext>
            </a:extLst>
          </p:cNvPr>
          <p:cNvSpPr>
            <a:spLocks noGrp="1"/>
          </p:cNvSpPr>
          <p:nvPr>
            <p:ph sz="quarter" idx="13"/>
          </p:nvPr>
        </p:nvSpPr>
        <p:spPr>
          <a:xfrm>
            <a:off x="838200" y="2913063"/>
            <a:ext cx="10515600" cy="515937"/>
          </a:xfrm>
        </p:spPr>
        <p:txBody>
          <a:bodyPr>
            <a:noAutofit/>
          </a:bodyPr>
          <a:lstStyle>
            <a:lvl1pPr algn="ctr">
              <a:defRPr sz="3600" b="1">
                <a:solidFill>
                  <a:srgbClr val="7F1D13"/>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3970643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8224C7-C957-41D9-BC87-17E86B3FF947}"/>
              </a:ext>
            </a:extLst>
          </p:cNvPr>
          <p:cNvSpPr>
            <a:spLocks noGrp="1"/>
          </p:cNvSpPr>
          <p:nvPr>
            <p:ph idx="1"/>
          </p:nvPr>
        </p:nvSpPr>
        <p:spPr>
          <a:xfrm>
            <a:off x="992811" y="891630"/>
            <a:ext cx="10067731" cy="5240722"/>
          </a:xfrm>
        </p:spPr>
        <p:txBody>
          <a:bodyPr/>
          <a:lstStyle>
            <a:lvl1pPr>
              <a:lnSpc>
                <a:spcPct val="100000"/>
              </a:lnSpc>
              <a:spcBef>
                <a:spcPts val="800"/>
              </a:spcBef>
              <a:spcAft>
                <a:spcPts val="800"/>
              </a:spcAft>
              <a:defRPr/>
            </a:lvl1pPr>
            <a:lvl2pPr indent="-182880">
              <a:lnSpc>
                <a:spcPct val="100000"/>
              </a:lnSpc>
              <a:spcBef>
                <a:spcPts val="800"/>
              </a:spcBef>
              <a:spcAft>
                <a:spcPts val="800"/>
              </a:spcAft>
              <a:defRPr/>
            </a:lvl2pPr>
            <a:lvl3pPr indent="-182880">
              <a:lnSpc>
                <a:spcPct val="100000"/>
              </a:lnSpc>
              <a:spcBef>
                <a:spcPts val="800"/>
              </a:spcBef>
              <a:spcAft>
                <a:spcPts val="800"/>
              </a:spcAft>
              <a:defRPr/>
            </a:lvl3pPr>
            <a:lvl4pPr indent="-182880">
              <a:lnSpc>
                <a:spcPct val="100000"/>
              </a:lnSpc>
              <a:spcBef>
                <a:spcPts val="800"/>
              </a:spcBef>
              <a:spcAft>
                <a:spcPts val="800"/>
              </a:spcAft>
              <a:defRPr/>
            </a:lvl4pPr>
            <a:lvl5pPr indent="-182880">
              <a:lnSpc>
                <a:spcPct val="100000"/>
              </a:lnSpc>
              <a:spcBef>
                <a:spcPts val="800"/>
              </a:spcBef>
              <a:spcAft>
                <a:spcPts val="8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231A2E1-509C-45AA-8990-B5B380515EE2}"/>
              </a:ext>
            </a:extLst>
          </p:cNvPr>
          <p:cNvSpPr>
            <a:spLocks noGrp="1"/>
          </p:cNvSpPr>
          <p:nvPr>
            <p:ph type="sldNum" sz="quarter" idx="12"/>
          </p:nvPr>
        </p:nvSpPr>
        <p:spPr/>
        <p:txBody>
          <a:bodyPr/>
          <a:lstStyle/>
          <a:p>
            <a:fld id="{596BA77D-E0F3-4B80-A65E-88527CDE7779}" type="slidenum">
              <a:rPr lang="en-US" smtClean="0"/>
              <a:t>‹#›</a:t>
            </a:fld>
            <a:endParaRPr lang="en-US"/>
          </a:p>
        </p:txBody>
      </p:sp>
      <p:pic>
        <p:nvPicPr>
          <p:cNvPr id="8" name="Picture 7">
            <a:extLst>
              <a:ext uri="{FF2B5EF4-FFF2-40B4-BE49-F238E27FC236}">
                <a16:creationId xmlns:a16="http://schemas.microsoft.com/office/drawing/2014/main" id="{61BF0854-6A88-48BD-AE45-415E0DDBDAE5}"/>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83616" y="6317486"/>
            <a:ext cx="1070430" cy="540514"/>
          </a:xfrm>
          <a:prstGeom prst="rect">
            <a:avLst/>
          </a:prstGeom>
        </p:spPr>
      </p:pic>
      <p:sp>
        <p:nvSpPr>
          <p:cNvPr id="7" name="Title Placeholder 1">
            <a:extLst>
              <a:ext uri="{FF2B5EF4-FFF2-40B4-BE49-F238E27FC236}">
                <a16:creationId xmlns:a16="http://schemas.microsoft.com/office/drawing/2014/main" id="{80B3E9FC-DC5B-475D-B483-C0A647298D65}"/>
              </a:ext>
            </a:extLst>
          </p:cNvPr>
          <p:cNvSpPr>
            <a:spLocks noGrp="1"/>
          </p:cNvSpPr>
          <p:nvPr>
            <p:ph type="title" hasCustomPrompt="1"/>
          </p:nvPr>
        </p:nvSpPr>
        <p:spPr>
          <a:xfrm>
            <a:off x="1" y="1"/>
            <a:ext cx="7306654" cy="564022"/>
          </a:xfrm>
          <a:prstGeom prst="rect">
            <a:avLst/>
          </a:prstGeom>
          <a:solidFill>
            <a:srgbClr val="7F1D13"/>
          </a:solidFill>
        </p:spPr>
        <p:txBody>
          <a:bodyPr vert="horz" lIns="91440" tIns="45720" rIns="91440" bIns="45720" rtlCol="0" anchor="ctr">
            <a:normAutofit/>
          </a:bodyPr>
          <a:lstStyle>
            <a:lvl1pPr>
              <a:defRPr/>
            </a:lvl1pPr>
          </a:lstStyle>
          <a:p>
            <a:r>
              <a:rPr lang="en-US" dirty="0"/>
              <a:t>	Click to edit Master title style</a:t>
            </a:r>
          </a:p>
        </p:txBody>
      </p:sp>
    </p:spTree>
    <p:extLst>
      <p:ext uri="{BB962C8B-B14F-4D97-AF65-F5344CB8AC3E}">
        <p14:creationId xmlns:p14="http://schemas.microsoft.com/office/powerpoint/2010/main" val="1432268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23FD5-9542-4509-97FD-E674EADDF5E6}"/>
              </a:ext>
            </a:extLst>
          </p:cNvPr>
          <p:cNvSpPr>
            <a:spLocks noGrp="1"/>
          </p:cNvSpPr>
          <p:nvPr>
            <p:ph type="ctrTitle"/>
          </p:nvPr>
        </p:nvSpPr>
        <p:spPr>
          <a:xfrm>
            <a:off x="0" y="1791979"/>
            <a:ext cx="12192000" cy="1637021"/>
          </a:xfrm>
          <a:ln>
            <a:solidFill>
              <a:schemeClr val="tx1"/>
            </a:solidFill>
          </a:ln>
        </p:spPr>
        <p:txBody>
          <a:bodyPr anchor="ctr">
            <a:normAutofit/>
          </a:bodyPr>
          <a:lstStyle>
            <a:lvl1pPr algn="ctr">
              <a:defRPr sz="4800" cap="small" baseline="0">
                <a:latin typeface="Baskerville Old Face" panose="02020602080505020303" pitchFamily="18" charset="0"/>
              </a:defRPr>
            </a:lvl1pPr>
          </a:lstStyle>
          <a:p>
            <a:r>
              <a:rPr lang="en-US" dirty="0"/>
              <a:t>Click to edit Master title style</a:t>
            </a:r>
          </a:p>
        </p:txBody>
      </p:sp>
    </p:spTree>
    <p:extLst>
      <p:ext uri="{BB962C8B-B14F-4D97-AF65-F5344CB8AC3E}">
        <p14:creationId xmlns:p14="http://schemas.microsoft.com/office/powerpoint/2010/main" val="81284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12192000" cy="1105456"/>
          </a:xfrm>
          <a:noFill/>
        </p:spPr>
        <p:txBody>
          <a:bodyPr/>
          <a:lstStyle>
            <a:lvl1pPr algn="ctr">
              <a:defRPr>
                <a:solidFill>
                  <a:srgbClr val="7F1D13"/>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FC7121A-1D20-4EC9-B3B1-729D50256FAF}" type="datetime1">
              <a:rPr lang="en-US" smtClean="0"/>
              <a:t>7/21/2023</a:t>
            </a:fld>
            <a:endParaRPr lang="en-US" dirty="0"/>
          </a:p>
        </p:txBody>
      </p:sp>
      <p:sp>
        <p:nvSpPr>
          <p:cNvPr id="5" name="Footer Placeholder 4"/>
          <p:cNvSpPr>
            <a:spLocks noGrp="1"/>
          </p:cNvSpPr>
          <p:nvPr>
            <p:ph type="ftr" sz="quarter" idx="11"/>
          </p:nvPr>
        </p:nvSpPr>
        <p:spPr/>
        <p:txBody>
          <a:bodyPr/>
          <a:lstStyle/>
          <a:p>
            <a:r>
              <a:rPr lang="en-US"/>
              <a:t>Report of Regulation Review Work Group – November 15, 2022</a:t>
            </a:r>
            <a:endParaRPr lang="en-US" dirty="0"/>
          </a:p>
        </p:txBody>
      </p:sp>
      <p:sp>
        <p:nvSpPr>
          <p:cNvPr id="6" name="Slide Number Placeholder 5"/>
          <p:cNvSpPr>
            <a:spLocks noGrp="1"/>
          </p:cNvSpPr>
          <p:nvPr>
            <p:ph type="sldNum" sz="quarter" idx="12"/>
          </p:nvPr>
        </p:nvSpPr>
        <p:spPr/>
        <p:txBody>
          <a:bodyPr/>
          <a:lstStyle/>
          <a:p>
            <a:fld id="{596BA77D-E0F3-4B80-A65E-88527CDE7779}" type="slidenum">
              <a:rPr lang="en-US" smtClean="0"/>
              <a:t>‹#›</a:t>
            </a:fld>
            <a:endParaRPr lang="en-US"/>
          </a:p>
        </p:txBody>
      </p:sp>
      <p:pic>
        <p:nvPicPr>
          <p:cNvPr id="7" name="Picture 6">
            <a:extLst>
              <a:ext uri="{FF2B5EF4-FFF2-40B4-BE49-F238E27FC236}">
                <a16:creationId xmlns:a16="http://schemas.microsoft.com/office/drawing/2014/main" id="{0DECDE64-924F-6642-D9FE-14964F7B760B}"/>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83616" y="6317486"/>
            <a:ext cx="1070430" cy="540514"/>
          </a:xfrm>
          <a:prstGeom prst="rect">
            <a:avLst/>
          </a:prstGeom>
        </p:spPr>
      </p:pic>
    </p:spTree>
    <p:extLst>
      <p:ext uri="{BB962C8B-B14F-4D97-AF65-F5344CB8AC3E}">
        <p14:creationId xmlns:p14="http://schemas.microsoft.com/office/powerpoint/2010/main" val="4111833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33F290-F9E1-4143-875D-6B33864F4725}" type="datetime1">
              <a:rPr lang="en-US" smtClean="0"/>
              <a:t>7/21/2023</a:t>
            </a:fld>
            <a:endParaRPr lang="en-US" dirty="0"/>
          </a:p>
        </p:txBody>
      </p:sp>
      <p:sp>
        <p:nvSpPr>
          <p:cNvPr id="5" name="Footer Placeholder 4"/>
          <p:cNvSpPr>
            <a:spLocks noGrp="1"/>
          </p:cNvSpPr>
          <p:nvPr>
            <p:ph type="ftr" sz="quarter" idx="11"/>
          </p:nvPr>
        </p:nvSpPr>
        <p:spPr/>
        <p:txBody>
          <a:bodyPr/>
          <a:lstStyle/>
          <a:p>
            <a:r>
              <a:rPr lang="en-US"/>
              <a:t>Report of Regulation Review Work Group – November 15, 2022</a:t>
            </a:r>
            <a:endParaRPr lang="en-US" dirty="0"/>
          </a:p>
        </p:txBody>
      </p:sp>
      <p:sp>
        <p:nvSpPr>
          <p:cNvPr id="6" name="Slide Number Placeholder 5"/>
          <p:cNvSpPr>
            <a:spLocks noGrp="1"/>
          </p:cNvSpPr>
          <p:nvPr>
            <p:ph type="sldNum" sz="quarter" idx="12"/>
          </p:nvPr>
        </p:nvSpPr>
        <p:spPr/>
        <p:txBody>
          <a:bodyPr/>
          <a:lstStyle/>
          <a:p>
            <a:fld id="{596BA77D-E0F3-4B80-A65E-88527CDE7779}" type="slidenum">
              <a:rPr lang="en-US" smtClean="0"/>
              <a:pPr/>
              <a:t>‹#›</a:t>
            </a:fld>
            <a:endParaRPr lang="en-US" dirty="0"/>
          </a:p>
        </p:txBody>
      </p:sp>
    </p:spTree>
    <p:extLst>
      <p:ext uri="{BB962C8B-B14F-4D97-AF65-F5344CB8AC3E}">
        <p14:creationId xmlns:p14="http://schemas.microsoft.com/office/powerpoint/2010/main" val="3320229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091CBF-F722-48B1-B359-81BD573C7321}" type="datetime1">
              <a:rPr lang="en-US" smtClean="0"/>
              <a:t>7/21/2023</a:t>
            </a:fld>
            <a:endParaRPr lang="en-US"/>
          </a:p>
        </p:txBody>
      </p:sp>
      <p:sp>
        <p:nvSpPr>
          <p:cNvPr id="6" name="Footer Placeholder 5"/>
          <p:cNvSpPr>
            <a:spLocks noGrp="1"/>
          </p:cNvSpPr>
          <p:nvPr>
            <p:ph type="ftr" sz="quarter" idx="11"/>
          </p:nvPr>
        </p:nvSpPr>
        <p:spPr/>
        <p:txBody>
          <a:bodyPr/>
          <a:lstStyle/>
          <a:p>
            <a:r>
              <a:rPr lang="en-US"/>
              <a:t>Report of Regulation Review Work Group – November 15, 2022</a:t>
            </a:r>
            <a:endParaRPr lang="en-US" dirty="0"/>
          </a:p>
        </p:txBody>
      </p:sp>
      <p:sp>
        <p:nvSpPr>
          <p:cNvPr id="7" name="Slide Number Placeholder 6"/>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315975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AA5A3C-486B-43AE-8764-8371F25F02DE}" type="datetime1">
              <a:rPr lang="en-US" smtClean="0"/>
              <a:t>7/21/2023</a:t>
            </a:fld>
            <a:endParaRPr lang="en-US" dirty="0"/>
          </a:p>
        </p:txBody>
      </p:sp>
      <p:sp>
        <p:nvSpPr>
          <p:cNvPr id="8" name="Footer Placeholder 7"/>
          <p:cNvSpPr>
            <a:spLocks noGrp="1"/>
          </p:cNvSpPr>
          <p:nvPr>
            <p:ph type="ftr" sz="quarter" idx="11"/>
          </p:nvPr>
        </p:nvSpPr>
        <p:spPr/>
        <p:txBody>
          <a:bodyPr/>
          <a:lstStyle/>
          <a:p>
            <a:r>
              <a:rPr lang="en-US"/>
              <a:t>Report of Regulation Review Work Group – November 15, 2022</a:t>
            </a:r>
            <a:endParaRPr lang="en-US" dirty="0"/>
          </a:p>
        </p:txBody>
      </p:sp>
      <p:sp>
        <p:nvSpPr>
          <p:cNvPr id="9" name="Slide Number Placeholder 8"/>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3494562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DC4AF5-ABED-433A-9C59-D1BB1D9D3621}" type="datetime1">
              <a:rPr lang="en-US" smtClean="0"/>
              <a:t>7/21/2023</a:t>
            </a:fld>
            <a:endParaRPr lang="en-US" dirty="0"/>
          </a:p>
        </p:txBody>
      </p:sp>
      <p:sp>
        <p:nvSpPr>
          <p:cNvPr id="4" name="Footer Placeholder 3"/>
          <p:cNvSpPr>
            <a:spLocks noGrp="1"/>
          </p:cNvSpPr>
          <p:nvPr>
            <p:ph type="ftr" sz="quarter" idx="11"/>
          </p:nvPr>
        </p:nvSpPr>
        <p:spPr/>
        <p:txBody>
          <a:bodyPr/>
          <a:lstStyle/>
          <a:p>
            <a:r>
              <a:rPr lang="en-US"/>
              <a:t>Report of Regulation Review Work Group – November 15, 2022</a:t>
            </a:r>
            <a:endParaRPr lang="en-US" dirty="0"/>
          </a:p>
        </p:txBody>
      </p:sp>
      <p:sp>
        <p:nvSpPr>
          <p:cNvPr id="5" name="Slide Number Placeholder 4"/>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3562654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24567-BA0E-4E01-9EA5-54978B1B1F09}" type="datetime1">
              <a:rPr lang="en-US" smtClean="0"/>
              <a:t>7/21/2023</a:t>
            </a:fld>
            <a:endParaRPr lang="en-US" dirty="0"/>
          </a:p>
        </p:txBody>
      </p:sp>
      <p:sp>
        <p:nvSpPr>
          <p:cNvPr id="3" name="Footer Placeholder 2"/>
          <p:cNvSpPr>
            <a:spLocks noGrp="1"/>
          </p:cNvSpPr>
          <p:nvPr>
            <p:ph type="ftr" sz="quarter" idx="11"/>
          </p:nvPr>
        </p:nvSpPr>
        <p:spPr/>
        <p:txBody>
          <a:bodyPr/>
          <a:lstStyle/>
          <a:p>
            <a:r>
              <a:rPr lang="en-US"/>
              <a:t>Report of Regulation Review Work Group – November 15, 2022</a:t>
            </a:r>
            <a:endParaRPr lang="en-US" dirty="0"/>
          </a:p>
        </p:txBody>
      </p:sp>
      <p:sp>
        <p:nvSpPr>
          <p:cNvPr id="4" name="Slide Number Placeholder 3"/>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265428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5C9E09-17F4-4B6F-83DF-D248B0654EEC}" type="datetime1">
              <a:rPr lang="en-US" smtClean="0"/>
              <a:t>7/21/2023</a:t>
            </a:fld>
            <a:endParaRPr lang="en-US" dirty="0"/>
          </a:p>
        </p:txBody>
      </p:sp>
      <p:sp>
        <p:nvSpPr>
          <p:cNvPr id="6" name="Footer Placeholder 5"/>
          <p:cNvSpPr>
            <a:spLocks noGrp="1"/>
          </p:cNvSpPr>
          <p:nvPr>
            <p:ph type="ftr" sz="quarter" idx="11"/>
          </p:nvPr>
        </p:nvSpPr>
        <p:spPr/>
        <p:txBody>
          <a:bodyPr/>
          <a:lstStyle/>
          <a:p>
            <a:r>
              <a:rPr lang="en-US"/>
              <a:t>Report of Regulation Review Work Group – November 15, 2022</a:t>
            </a:r>
            <a:endParaRPr lang="en-US" dirty="0"/>
          </a:p>
        </p:txBody>
      </p:sp>
      <p:sp>
        <p:nvSpPr>
          <p:cNvPr id="7" name="Slide Number Placeholder 6"/>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4174820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56167E-198D-4DD3-B365-54B58F6D04BB}" type="datetime1">
              <a:rPr lang="en-US" smtClean="0"/>
              <a:t>7/21/2023</a:t>
            </a:fld>
            <a:endParaRPr lang="en-US" dirty="0"/>
          </a:p>
        </p:txBody>
      </p:sp>
      <p:sp>
        <p:nvSpPr>
          <p:cNvPr id="6" name="Footer Placeholder 5"/>
          <p:cNvSpPr>
            <a:spLocks noGrp="1"/>
          </p:cNvSpPr>
          <p:nvPr>
            <p:ph type="ftr" sz="quarter" idx="11"/>
          </p:nvPr>
        </p:nvSpPr>
        <p:spPr/>
        <p:txBody>
          <a:bodyPr/>
          <a:lstStyle/>
          <a:p>
            <a:r>
              <a:rPr lang="en-US"/>
              <a:t>Report of Regulation Review Work Group – November 15, 2022</a:t>
            </a:r>
            <a:endParaRPr lang="en-US" dirty="0"/>
          </a:p>
        </p:txBody>
      </p:sp>
      <p:sp>
        <p:nvSpPr>
          <p:cNvPr id="7" name="Slide Number Placeholder 6"/>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815301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E1377F-F1EC-488B-A652-1CDE84C630BD}" type="datetime1">
              <a:rPr lang="en-US" smtClean="0"/>
              <a:t>7/21/2023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Report of Regulation Review Work Group – November 15, 2022</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5E60CA-FCEF-459B-81A7-E5180B405687}" type="slidenum">
              <a:rPr lang="en-US" smtClean="0"/>
              <a:pPr/>
              <a:t>‹#›</a:t>
            </a:fld>
            <a:endParaRPr lang="en-US" dirty="0"/>
          </a:p>
        </p:txBody>
      </p:sp>
      <p:pic>
        <p:nvPicPr>
          <p:cNvPr id="8" name="Picture 7">
            <a:extLst>
              <a:ext uri="{FF2B5EF4-FFF2-40B4-BE49-F238E27FC236}">
                <a16:creationId xmlns:a16="http://schemas.microsoft.com/office/drawing/2014/main" id="{10254F44-4E7C-0A12-8E62-B4F28E322278}"/>
              </a:ext>
            </a:extLst>
          </p:cNvPr>
          <p:cNvPicPr>
            <a:picLocks noChangeAspect="1"/>
          </p:cNvPicPr>
          <p:nvPr userDrawn="1"/>
        </p:nvPicPr>
        <p:blipFill>
          <a:blip r:embed="rId16">
            <a:extLst>
              <a:ext uri="{BEBA8EAE-BF5A-486C-A8C5-ECC9F3942E4B}">
                <a14:imgProps xmlns:a14="http://schemas.microsoft.com/office/drawing/2010/main">
                  <a14:imgLayer r:embed="rId17">
                    <a14:imgEffect>
                      <a14:saturation sat="42000"/>
                    </a14:imgEffect>
                  </a14:imgLayer>
                </a14:imgProps>
              </a:ext>
            </a:extLst>
          </a:blip>
          <a:stretch>
            <a:fillRect/>
          </a:stretch>
        </p:blipFill>
        <p:spPr>
          <a:xfrm>
            <a:off x="83616" y="6317486"/>
            <a:ext cx="1070430" cy="540514"/>
          </a:xfrm>
          <a:prstGeom prst="rect">
            <a:avLst/>
          </a:prstGeom>
        </p:spPr>
      </p:pic>
    </p:spTree>
    <p:extLst>
      <p:ext uri="{BB962C8B-B14F-4D97-AF65-F5344CB8AC3E}">
        <p14:creationId xmlns:p14="http://schemas.microsoft.com/office/powerpoint/2010/main" val="219209620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7" r:id="rId12"/>
    <p:sldLayoutId id="2147483650" r:id="rId13"/>
    <p:sldLayoutId id="2147483688" r:id="rId14"/>
  </p:sldLayoutIdLst>
  <p:hf hdr="0" ftr="0" dt="0"/>
  <p:txStyles>
    <p:titleStyle>
      <a:lvl1pPr algn="ctr" defTabSz="914400" rtl="0" eaLnBrk="1" latinLnBrk="0" hangingPunct="1">
        <a:lnSpc>
          <a:spcPct val="90000"/>
        </a:lnSpc>
        <a:spcBef>
          <a:spcPct val="0"/>
        </a:spcBef>
        <a:buNone/>
        <a:defRPr sz="4400" b="1" kern="1200">
          <a:solidFill>
            <a:srgbClr val="7F1D13"/>
          </a:solidFill>
          <a:latin typeface="+mn-lt"/>
          <a:ea typeface="+mj-ea"/>
          <a:cs typeface="+mj-cs"/>
        </a:defRPr>
      </a:lvl1pPr>
    </p:titleStyle>
    <p:bodyStyle>
      <a:lvl1pPr marL="228600" indent="-228600" algn="l" defTabSz="914400" rtl="0" eaLnBrk="1" latinLnBrk="0" hangingPunct="1">
        <a:lnSpc>
          <a:spcPct val="80000"/>
        </a:lnSpc>
        <a:spcBef>
          <a:spcPts val="18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80000"/>
        </a:lnSpc>
        <a:spcBef>
          <a:spcPts val="18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80000"/>
        </a:lnSpc>
        <a:spcBef>
          <a:spcPts val="18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80000"/>
        </a:lnSpc>
        <a:spcBef>
          <a:spcPts val="18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80000"/>
        </a:lnSpc>
        <a:spcBef>
          <a:spcPts val="18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hhecht@mtc.gov" TargetMode="External"/><Relationship Id="rId2" Type="http://schemas.openxmlformats.org/officeDocument/2006/relationships/hyperlink" Target="mailto:bhamer@mtc.gov" TargetMode="Externa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1451D16E-A3B3-4E95-90C2-7891671C8420}"/>
              </a:ext>
            </a:extLst>
          </p:cNvPr>
          <p:cNvSpPr>
            <a:spLocks noGrp="1" noChangeArrowheads="1"/>
          </p:cNvSpPr>
          <p:nvPr>
            <p:ph type="ctrTitle"/>
          </p:nvPr>
        </p:nvSpPr>
        <p:spPr>
          <a:xfrm>
            <a:off x="-5819" y="435404"/>
            <a:ext cx="12192000" cy="1336836"/>
          </a:xfr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path path="circle">
              <a:fillToRect l="50000" t="50000" r="50000" b="50000"/>
            </a:path>
            <a:tileRect/>
          </a:gradFill>
          <a:ln>
            <a:noFill/>
          </a:ln>
        </p:spPr>
        <p:txBody>
          <a:bodyPr>
            <a:normAutofit/>
          </a:bodyPr>
          <a:lstStyle/>
          <a:p>
            <a:r>
              <a:rPr lang="en-US" altLang="en-US" sz="4400" b="1" dirty="0">
                <a:solidFill>
                  <a:schemeClr val="bg1"/>
                </a:solidFill>
                <a:latin typeface="+mn-lt"/>
              </a:rPr>
              <a:t>Model Receipts Sourcing Regulation Review Project</a:t>
            </a:r>
          </a:p>
        </p:txBody>
      </p:sp>
      <p:sp>
        <p:nvSpPr>
          <p:cNvPr id="2" name="TextBox 1">
            <a:extLst>
              <a:ext uri="{FF2B5EF4-FFF2-40B4-BE49-F238E27FC236}">
                <a16:creationId xmlns:a16="http://schemas.microsoft.com/office/drawing/2014/main" id="{66289BBA-320D-45FA-AA58-EDCEF41B5CF7}"/>
              </a:ext>
            </a:extLst>
          </p:cNvPr>
          <p:cNvSpPr txBox="1"/>
          <p:nvPr/>
        </p:nvSpPr>
        <p:spPr>
          <a:xfrm>
            <a:off x="527392" y="2144502"/>
            <a:ext cx="10946673" cy="4278094"/>
          </a:xfrm>
          <a:prstGeom prst="rect">
            <a:avLst/>
          </a:prstGeom>
          <a:noFill/>
        </p:spPr>
        <p:txBody>
          <a:bodyPr wrap="square" rtlCol="0">
            <a:spAutoFit/>
          </a:bodyPr>
          <a:lstStyle/>
          <a:p>
            <a:pPr algn="ctr"/>
            <a:endParaRPr lang="en-US" sz="2400" b="1" dirty="0"/>
          </a:p>
          <a:p>
            <a:pPr algn="ctr"/>
            <a:r>
              <a:rPr lang="en-US" sz="4200" b="1" dirty="0">
                <a:solidFill>
                  <a:srgbClr val="7F1D13"/>
                </a:solidFill>
              </a:rPr>
              <a:t>Status Report to the Uniformity Committee</a:t>
            </a:r>
          </a:p>
          <a:p>
            <a:pPr algn="ctr"/>
            <a:r>
              <a:rPr lang="en-US" sz="2200" b="1" dirty="0"/>
              <a:t>Austin, Texas </a:t>
            </a:r>
          </a:p>
          <a:p>
            <a:pPr algn="ctr"/>
            <a:r>
              <a:rPr lang="en-US" sz="2200" b="1" dirty="0"/>
              <a:t>July 25, 2023</a:t>
            </a:r>
          </a:p>
          <a:p>
            <a:pPr algn="ctr"/>
            <a:endParaRPr lang="en-US" sz="2400" dirty="0"/>
          </a:p>
          <a:p>
            <a:pPr algn="ctr"/>
            <a:endParaRPr lang="en-US" sz="2400" dirty="0"/>
          </a:p>
          <a:p>
            <a:pPr algn="ctr"/>
            <a:r>
              <a:rPr lang="en-US" sz="2200" dirty="0"/>
              <a:t>Katie Frank, California Franchise Tax Board</a:t>
            </a:r>
          </a:p>
          <a:p>
            <a:pPr algn="ctr"/>
            <a:r>
              <a:rPr lang="en-US" sz="2200" dirty="0"/>
              <a:t>Work Group Chair</a:t>
            </a:r>
          </a:p>
          <a:p>
            <a:pPr algn="ctr"/>
            <a:endParaRPr lang="en-US" sz="2200" dirty="0"/>
          </a:p>
          <a:p>
            <a:pPr algn="ctr"/>
            <a:r>
              <a:rPr lang="en-US" sz="2200" dirty="0"/>
              <a:t>Brian Hamer, MTC </a:t>
            </a:r>
          </a:p>
          <a:p>
            <a:pPr algn="ct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C8294-0A74-CE74-8BA8-9DBA2C24C180}"/>
              </a:ext>
            </a:extLst>
          </p:cNvPr>
          <p:cNvSpPr>
            <a:spLocks noGrp="1"/>
          </p:cNvSpPr>
          <p:nvPr>
            <p:ph type="title"/>
          </p:nvPr>
        </p:nvSpPr>
        <p:spPr>
          <a:xfrm>
            <a:off x="0" y="215660"/>
            <a:ext cx="12192000" cy="664234"/>
          </a:xfrm>
        </p:spPr>
        <p:txBody>
          <a:bodyPr>
            <a:noAutofit/>
          </a:bodyPr>
          <a:lstStyle/>
          <a:p>
            <a:r>
              <a:rPr lang="en-US" sz="2800" dirty="0"/>
              <a:t>Two-Factor Approach</a:t>
            </a:r>
          </a:p>
        </p:txBody>
      </p:sp>
      <p:graphicFrame>
        <p:nvGraphicFramePr>
          <p:cNvPr id="5" name="Content Placeholder 4">
            <a:extLst>
              <a:ext uri="{FF2B5EF4-FFF2-40B4-BE49-F238E27FC236}">
                <a16:creationId xmlns:a16="http://schemas.microsoft.com/office/drawing/2014/main" id="{B41136F7-66F0-AE31-DFB9-63BD48737910}"/>
              </a:ext>
            </a:extLst>
          </p:cNvPr>
          <p:cNvGraphicFramePr>
            <a:graphicFrameLocks noGrp="1"/>
          </p:cNvGraphicFramePr>
          <p:nvPr>
            <p:ph idx="1"/>
            <p:extLst>
              <p:ext uri="{D42A27DB-BD31-4B8C-83A1-F6EECF244321}">
                <p14:modId xmlns:p14="http://schemas.microsoft.com/office/powerpoint/2010/main" val="739019050"/>
              </p:ext>
            </p:extLst>
          </p:nvPr>
        </p:nvGraphicFramePr>
        <p:xfrm>
          <a:off x="750498" y="940280"/>
          <a:ext cx="10705382" cy="5098211"/>
        </p:xfrm>
        <a:graphic>
          <a:graphicData uri="http://schemas.openxmlformats.org/drawingml/2006/table">
            <a:tbl>
              <a:tblPr firstRow="1" firstCol="1" bandRow="1"/>
              <a:tblGrid>
                <a:gridCol w="5352691">
                  <a:extLst>
                    <a:ext uri="{9D8B030D-6E8A-4147-A177-3AD203B41FA5}">
                      <a16:colId xmlns:a16="http://schemas.microsoft.com/office/drawing/2014/main" val="892451548"/>
                    </a:ext>
                  </a:extLst>
                </a:gridCol>
                <a:gridCol w="5352691">
                  <a:extLst>
                    <a:ext uri="{9D8B030D-6E8A-4147-A177-3AD203B41FA5}">
                      <a16:colId xmlns:a16="http://schemas.microsoft.com/office/drawing/2014/main" val="1033659936"/>
                    </a:ext>
                  </a:extLst>
                </a:gridCol>
              </a:tblGrid>
              <a:tr h="452244">
                <a:tc>
                  <a:txBody>
                    <a:bodyPr/>
                    <a:lstStyle/>
                    <a:p>
                      <a:pPr marL="0" marR="0">
                        <a:lnSpc>
                          <a:spcPct val="107000"/>
                        </a:lnSpc>
                        <a:spcBef>
                          <a:spcPts val="0"/>
                        </a:spcBef>
                        <a:spcAft>
                          <a:spcPts val="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Possible arguments for:</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Possible arguments against:</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7120063"/>
                  </a:ext>
                </a:extLst>
              </a:tr>
              <a:tr h="694298">
                <a:tc>
                  <a:txBody>
                    <a:bodyPr/>
                    <a:lstStyle/>
                    <a:p>
                      <a:pPr marL="0" marR="0">
                        <a:lnSpc>
                          <a:spcPct val="107000"/>
                        </a:lnSpc>
                        <a:spcBef>
                          <a:spcPts val="0"/>
                        </a:spcBef>
                        <a:spcAft>
                          <a:spcPts val="0"/>
                        </a:spcAft>
                      </a:pPr>
                      <a:r>
                        <a:rPr lang="en-US" sz="1600" b="0" kern="100" dirty="0">
                          <a:effectLst/>
                          <a:latin typeface="Calibri" panose="020F0502020204030204" pitchFamily="34" charset="0"/>
                          <a:ea typeface="Calibri" panose="020F0502020204030204" pitchFamily="34" charset="0"/>
                          <a:cs typeface="Times New Roman" panose="02020603050405020304" pitchFamily="18" charset="0"/>
                        </a:rPr>
                        <a:t>Two factors may better reflect the multiplicity of activities that constitute modern transportation/logistics.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0" kern="100" dirty="0">
                          <a:effectLst/>
                          <a:latin typeface="Calibri" panose="020F0502020204030204" pitchFamily="34" charset="0"/>
                          <a:ea typeface="Calibri" panose="020F0502020204030204" pitchFamily="34" charset="0"/>
                          <a:cs typeface="Times New Roman" panose="02020603050405020304" pitchFamily="18" charset="0"/>
                        </a:rPr>
                        <a:t>A two-factor approach adds complexity to the tax system.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9177338"/>
                  </a:ext>
                </a:extLst>
              </a:tr>
              <a:tr h="929193">
                <a:tc>
                  <a:txBody>
                    <a:bodyPr/>
                    <a:lstStyle/>
                    <a:p>
                      <a:pPr marL="0" marR="0">
                        <a:lnSpc>
                          <a:spcPct val="107000"/>
                        </a:lnSpc>
                        <a:spcBef>
                          <a:spcPts val="0"/>
                        </a:spcBef>
                        <a:spcAft>
                          <a:spcPts val="0"/>
                        </a:spcAft>
                      </a:pPr>
                      <a:r>
                        <a:rPr lang="en-US" sz="1600" b="0" kern="100" dirty="0">
                          <a:effectLst/>
                          <a:latin typeface="Calibri" panose="020F0502020204030204" pitchFamily="34" charset="0"/>
                          <a:ea typeface="Calibri" panose="020F0502020204030204" pitchFamily="34" charset="0"/>
                          <a:cs typeface="Times New Roman" panose="02020603050405020304" pitchFamily="18" charset="0"/>
                        </a:rPr>
                        <a:t>To date, it appears that there is no consensus among work group members over which single methodology (miles or pickups/deliveries) best reflects a market approach.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0" kern="100" dirty="0">
                          <a:effectLst/>
                          <a:latin typeface="Calibri" panose="020F0502020204030204" pitchFamily="34" charset="0"/>
                          <a:ea typeface="Calibri" panose="020F0502020204030204" pitchFamily="34" charset="0"/>
                          <a:cs typeface="Times New Roman" panose="02020603050405020304" pitchFamily="18" charset="0"/>
                        </a:rPr>
                        <a:t>The current single factor mileage approach (with occasional adjustments to avoid distortion) is working well.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4846723"/>
                  </a:ext>
                </a:extLst>
              </a:tr>
              <a:tr h="694298">
                <a:tc>
                  <a:txBody>
                    <a:bodyPr/>
                    <a:lstStyle/>
                    <a:p>
                      <a:pPr marL="0" marR="0">
                        <a:lnSpc>
                          <a:spcPct val="107000"/>
                        </a:lnSpc>
                        <a:spcBef>
                          <a:spcPts val="0"/>
                        </a:spcBef>
                        <a:spcAft>
                          <a:spcPts val="0"/>
                        </a:spcAft>
                      </a:pPr>
                      <a:r>
                        <a:rPr lang="en-US" sz="1600" b="0" kern="100" dirty="0">
                          <a:effectLst/>
                          <a:latin typeface="Calibri" panose="020F0502020204030204" pitchFamily="34" charset="0"/>
                          <a:ea typeface="Calibri" panose="020F0502020204030204" pitchFamily="34" charset="0"/>
                          <a:cs typeface="Times New Roman" panose="02020603050405020304" pitchFamily="18" charset="0"/>
                        </a:rPr>
                        <a:t>The question of where the market arguably is fuzzy in this context.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0" kern="100" dirty="0">
                          <a:effectLst/>
                          <a:latin typeface="Calibri" panose="020F0502020204030204" pitchFamily="34" charset="0"/>
                          <a:ea typeface="Calibri" panose="020F0502020204030204" pitchFamily="34" charset="0"/>
                          <a:cs typeface="Times New Roman" panose="02020603050405020304" pitchFamily="18" charset="0"/>
                        </a:rPr>
                        <a:t>Mileage should not be considered since it does not comport with a market approach to sourcing.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544773"/>
                  </a:ext>
                </a:extLst>
              </a:tr>
              <a:tr h="1398985">
                <a:tc>
                  <a:txBody>
                    <a:bodyPr/>
                    <a:lstStyle/>
                    <a:p>
                      <a:pPr marL="0" marR="0">
                        <a:lnSpc>
                          <a:spcPct val="107000"/>
                        </a:lnSpc>
                        <a:spcBef>
                          <a:spcPts val="0"/>
                        </a:spcBef>
                        <a:spcAft>
                          <a:spcPts val="0"/>
                        </a:spcAft>
                      </a:pPr>
                      <a:r>
                        <a:rPr lang="en-US" sz="1600" b="0" kern="100" dirty="0">
                          <a:effectLst/>
                          <a:latin typeface="Calibri" panose="020F0502020204030204" pitchFamily="34" charset="0"/>
                          <a:ea typeface="Calibri" panose="020F0502020204030204" pitchFamily="34" charset="0"/>
                          <a:cs typeface="Times New Roman" panose="02020603050405020304" pitchFamily="18" charset="0"/>
                        </a:rPr>
                        <a:t>We have discussed two decisions concluding that the mileage approach created distortion in their state; at the same time at least one work group participant has argued that the pickups/deliveries approach may cause distortion in some states.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0" kern="100" dirty="0">
                          <a:effectLst/>
                          <a:latin typeface="Calibri" panose="020F0502020204030204" pitchFamily="34" charset="0"/>
                          <a:ea typeface="Calibri" panose="020F0502020204030204" pitchFamily="34" charset="0"/>
                          <a:cs typeface="Times New Roman" panose="02020603050405020304" pitchFamily="18" charset="0"/>
                        </a:rPr>
                        <a:t>Pickup locations and/or delivery locations should not be considered since they do not comport with a market approach to sourcing.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4838853"/>
                  </a:ext>
                </a:extLst>
              </a:tr>
              <a:tr h="929193">
                <a:tc>
                  <a:txBody>
                    <a:bodyPr/>
                    <a:lstStyle/>
                    <a:p>
                      <a:pPr marL="0" marR="0">
                        <a:lnSpc>
                          <a:spcPct val="107000"/>
                        </a:lnSpc>
                        <a:spcBef>
                          <a:spcPts val="0"/>
                        </a:spcBef>
                        <a:spcAft>
                          <a:spcPts val="0"/>
                        </a:spcAft>
                      </a:pPr>
                      <a:r>
                        <a:rPr lang="en-US" sz="1600" b="0" kern="100" dirty="0">
                          <a:effectLst/>
                          <a:latin typeface="Calibri" panose="020F0502020204030204" pitchFamily="34" charset="0"/>
                          <a:ea typeface="Calibri" panose="020F0502020204030204" pitchFamily="34" charset="0"/>
                          <a:cs typeface="Times New Roman" panose="02020603050405020304" pitchFamily="18" charset="0"/>
                        </a:rPr>
                        <a:t>Given the different sizes and population densities of states, two factors might serve as a compromise that can work across the country.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0" kern="100" dirty="0">
                          <a:effectLst/>
                          <a:latin typeface="Calibri" panose="020F0502020204030204" pitchFamily="34" charset="0"/>
                          <a:ea typeface="Calibri" panose="020F0502020204030204" pitchFamily="34" charset="0"/>
                          <a:cs typeface="Times New Roman" panose="02020603050405020304" pitchFamily="18" charset="0"/>
                        </a:rPr>
                        <a:t>The location of pickups and deliveries have little relevance in the case of certain traditional trucking.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3193724"/>
                  </a:ext>
                </a:extLst>
              </a:tr>
            </a:tbl>
          </a:graphicData>
        </a:graphic>
      </p:graphicFrame>
      <p:sp>
        <p:nvSpPr>
          <p:cNvPr id="4" name="Slide Number Placeholder 3">
            <a:extLst>
              <a:ext uri="{FF2B5EF4-FFF2-40B4-BE49-F238E27FC236}">
                <a16:creationId xmlns:a16="http://schemas.microsoft.com/office/drawing/2014/main" id="{30190814-882A-CFF5-34A7-2265457F2CB9}"/>
              </a:ext>
            </a:extLst>
          </p:cNvPr>
          <p:cNvSpPr>
            <a:spLocks noGrp="1"/>
          </p:cNvSpPr>
          <p:nvPr>
            <p:ph type="sldNum" sz="quarter" idx="12"/>
          </p:nvPr>
        </p:nvSpPr>
        <p:spPr/>
        <p:txBody>
          <a:bodyPr/>
          <a:lstStyle/>
          <a:p>
            <a:fld id="{596BA77D-E0F3-4B80-A65E-88527CDE7779}" type="slidenum">
              <a:rPr lang="en-US" smtClean="0"/>
              <a:t>10</a:t>
            </a:fld>
            <a:endParaRPr lang="en-US"/>
          </a:p>
        </p:txBody>
      </p:sp>
    </p:spTree>
    <p:extLst>
      <p:ext uri="{BB962C8B-B14F-4D97-AF65-F5344CB8AC3E}">
        <p14:creationId xmlns:p14="http://schemas.microsoft.com/office/powerpoint/2010/main" val="3032540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04715-90AC-3DDC-FD15-018D18C0BCCF}"/>
              </a:ext>
            </a:extLst>
          </p:cNvPr>
          <p:cNvSpPr>
            <a:spLocks noGrp="1"/>
          </p:cNvSpPr>
          <p:nvPr>
            <p:ph type="title"/>
          </p:nvPr>
        </p:nvSpPr>
        <p:spPr>
          <a:xfrm>
            <a:off x="838199" y="365126"/>
            <a:ext cx="10358887" cy="652791"/>
          </a:xfrm>
        </p:spPr>
        <p:txBody>
          <a:bodyPr>
            <a:normAutofit fontScale="90000"/>
          </a:bodyPr>
          <a:lstStyle/>
          <a:p>
            <a:pPr algn="l"/>
            <a:r>
              <a:rPr lang="en-US" dirty="0"/>
              <a:t>Another suggestion proposed</a:t>
            </a:r>
          </a:p>
        </p:txBody>
      </p:sp>
      <p:sp>
        <p:nvSpPr>
          <p:cNvPr id="3" name="Content Placeholder 2">
            <a:extLst>
              <a:ext uri="{FF2B5EF4-FFF2-40B4-BE49-F238E27FC236}">
                <a16:creationId xmlns:a16="http://schemas.microsoft.com/office/drawing/2014/main" id="{64D339B8-759F-372E-FB5A-181DFCB5D0AF}"/>
              </a:ext>
            </a:extLst>
          </p:cNvPr>
          <p:cNvSpPr>
            <a:spLocks noGrp="1"/>
          </p:cNvSpPr>
          <p:nvPr>
            <p:ph idx="1"/>
          </p:nvPr>
        </p:nvSpPr>
        <p:spPr>
          <a:xfrm>
            <a:off x="1561380" y="1276709"/>
            <a:ext cx="8479767" cy="4900254"/>
          </a:xfrm>
        </p:spPr>
        <p:txBody>
          <a:bodyPr/>
          <a:lstStyle/>
          <a:p>
            <a:pPr marL="0" indent="0">
              <a:buNone/>
            </a:pPr>
            <a:r>
              <a:rPr lang="en-US" dirty="0"/>
              <a:t>During the course of the discussion whether to adopt a two-factor approach, a related idea was suggested - </a:t>
            </a:r>
          </a:p>
          <a:p>
            <a:pPr marL="0" indent="0">
              <a:buNone/>
            </a:pPr>
            <a:r>
              <a:rPr lang="en-US" dirty="0"/>
              <a:t>  </a:t>
            </a:r>
          </a:p>
          <a:p>
            <a:pPr marL="0" indent="0">
              <a:buNone/>
            </a:pPr>
            <a:endParaRPr lang="en-US" dirty="0"/>
          </a:p>
          <a:p>
            <a:pPr marL="0" indent="0">
              <a:buNone/>
            </a:pPr>
            <a:r>
              <a:rPr lang="en-US" dirty="0"/>
              <a:t>Authorize trucking companies to elect whether to apply the mileage rule or the pickup/delivery rule </a:t>
            </a:r>
          </a:p>
          <a:p>
            <a:pPr marL="0" indent="0">
              <a:buNone/>
            </a:pPr>
            <a:r>
              <a:rPr lang="en-US" dirty="0"/>
              <a:t>				BUT</a:t>
            </a:r>
          </a:p>
          <a:p>
            <a:pPr marL="0" indent="0">
              <a:buNone/>
            </a:pPr>
            <a:r>
              <a:rPr lang="en-US" dirty="0"/>
              <a:t>Require each company to apply that election in all states in which it operates. </a:t>
            </a:r>
          </a:p>
        </p:txBody>
      </p:sp>
      <p:sp>
        <p:nvSpPr>
          <p:cNvPr id="4" name="Slide Number Placeholder 3">
            <a:extLst>
              <a:ext uri="{FF2B5EF4-FFF2-40B4-BE49-F238E27FC236}">
                <a16:creationId xmlns:a16="http://schemas.microsoft.com/office/drawing/2014/main" id="{2C901E56-8868-C8FD-BBAF-69A9F7DB6A7A}"/>
              </a:ext>
            </a:extLst>
          </p:cNvPr>
          <p:cNvSpPr>
            <a:spLocks noGrp="1"/>
          </p:cNvSpPr>
          <p:nvPr>
            <p:ph type="sldNum" sz="quarter" idx="12"/>
          </p:nvPr>
        </p:nvSpPr>
        <p:spPr/>
        <p:txBody>
          <a:bodyPr/>
          <a:lstStyle/>
          <a:p>
            <a:fld id="{596BA77D-E0F3-4B80-A65E-88527CDE7779}" type="slidenum">
              <a:rPr lang="en-US" smtClean="0"/>
              <a:t>11</a:t>
            </a:fld>
            <a:endParaRPr lang="en-US"/>
          </a:p>
        </p:txBody>
      </p:sp>
      <p:sp>
        <p:nvSpPr>
          <p:cNvPr id="5" name="Arrow: Down 4">
            <a:extLst>
              <a:ext uri="{FF2B5EF4-FFF2-40B4-BE49-F238E27FC236}">
                <a16:creationId xmlns:a16="http://schemas.microsoft.com/office/drawing/2014/main" id="{ACF23185-907E-20DB-0EE8-5E081BF20505}"/>
              </a:ext>
            </a:extLst>
          </p:cNvPr>
          <p:cNvSpPr/>
          <p:nvPr/>
        </p:nvSpPr>
        <p:spPr>
          <a:xfrm>
            <a:off x="5316631" y="211992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7706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4E530-63E6-76A8-1474-7A42177CD975}"/>
              </a:ext>
            </a:extLst>
          </p:cNvPr>
          <p:cNvSpPr>
            <a:spLocks noGrp="1"/>
          </p:cNvSpPr>
          <p:nvPr>
            <p:ph type="title"/>
          </p:nvPr>
        </p:nvSpPr>
        <p:spPr>
          <a:xfrm>
            <a:off x="838200" y="270236"/>
            <a:ext cx="11353800" cy="678670"/>
          </a:xfrm>
        </p:spPr>
        <p:txBody>
          <a:bodyPr>
            <a:normAutofit/>
          </a:bodyPr>
          <a:lstStyle/>
          <a:p>
            <a:pPr algn="l"/>
            <a:r>
              <a:rPr lang="en-US" sz="3600" dirty="0"/>
              <a:t>Status of trucking company deliberations -</a:t>
            </a:r>
          </a:p>
        </p:txBody>
      </p:sp>
      <p:sp>
        <p:nvSpPr>
          <p:cNvPr id="3" name="Content Placeholder 2">
            <a:extLst>
              <a:ext uri="{FF2B5EF4-FFF2-40B4-BE49-F238E27FC236}">
                <a16:creationId xmlns:a16="http://schemas.microsoft.com/office/drawing/2014/main" id="{262AEDF8-BD6B-6C2A-7FF9-844BA01DA626}"/>
              </a:ext>
            </a:extLst>
          </p:cNvPr>
          <p:cNvSpPr>
            <a:spLocks noGrp="1"/>
          </p:cNvSpPr>
          <p:nvPr>
            <p:ph idx="1"/>
          </p:nvPr>
        </p:nvSpPr>
        <p:spPr>
          <a:xfrm>
            <a:off x="1397479" y="1078302"/>
            <a:ext cx="8971472" cy="5292271"/>
          </a:xfrm>
        </p:spPr>
        <p:txBody>
          <a:bodyPr>
            <a:normAutofit fontScale="92500" lnSpcReduction="10000"/>
          </a:bodyPr>
          <a:lstStyle/>
          <a:p>
            <a:pPr>
              <a:lnSpc>
                <a:spcPct val="100000"/>
              </a:lnSpc>
            </a:pPr>
            <a:r>
              <a:rPr lang="en-US" dirty="0"/>
              <a:t>An informal poll was taken in April to assess the pulse of the work group with respect to whether the trucking company rule should be modified and if so how.  </a:t>
            </a:r>
          </a:p>
          <a:p>
            <a:pPr>
              <a:lnSpc>
                <a:spcPct val="100000"/>
              </a:lnSpc>
            </a:pPr>
            <a:r>
              <a:rPr lang="en-US" dirty="0"/>
              <a:t>It was emphasized that the vote of work group members did not necessarily represent the position of their agency or state.  </a:t>
            </a:r>
          </a:p>
          <a:p>
            <a:pPr>
              <a:lnSpc>
                <a:spcPct val="100000"/>
              </a:lnSpc>
            </a:pPr>
            <a:r>
              <a:rPr lang="en-US" dirty="0"/>
              <a:t>Members from eight states participated in the poll (including abstentions). A plurality of voters indicated that the current mileage rule should be maintained but there was no clear consensus.  </a:t>
            </a:r>
          </a:p>
          <a:p>
            <a:pPr>
              <a:lnSpc>
                <a:spcPct val="100000"/>
              </a:lnSpc>
            </a:pPr>
            <a:r>
              <a:rPr lang="en-US" dirty="0"/>
              <a:t>Subsequently, a number of work group participants expressed an interest in continuing to explore possible alternatives to the current trucking company rule.</a:t>
            </a:r>
          </a:p>
          <a:p>
            <a:pPr marL="0" indent="0">
              <a:buNone/>
            </a:pPr>
            <a:endParaRPr lang="en-US" dirty="0"/>
          </a:p>
        </p:txBody>
      </p:sp>
      <p:sp>
        <p:nvSpPr>
          <p:cNvPr id="4" name="Slide Number Placeholder 3">
            <a:extLst>
              <a:ext uri="{FF2B5EF4-FFF2-40B4-BE49-F238E27FC236}">
                <a16:creationId xmlns:a16="http://schemas.microsoft.com/office/drawing/2014/main" id="{229D277A-1ED7-94ED-AC13-ADCBBACEEF17}"/>
              </a:ext>
            </a:extLst>
          </p:cNvPr>
          <p:cNvSpPr>
            <a:spLocks noGrp="1"/>
          </p:cNvSpPr>
          <p:nvPr>
            <p:ph type="sldNum" sz="quarter" idx="12"/>
          </p:nvPr>
        </p:nvSpPr>
        <p:spPr/>
        <p:txBody>
          <a:bodyPr/>
          <a:lstStyle/>
          <a:p>
            <a:fld id="{596BA77D-E0F3-4B80-A65E-88527CDE7779}" type="slidenum">
              <a:rPr lang="en-US" smtClean="0"/>
              <a:t>12</a:t>
            </a:fld>
            <a:endParaRPr lang="en-US"/>
          </a:p>
        </p:txBody>
      </p:sp>
    </p:spTree>
    <p:extLst>
      <p:ext uri="{BB962C8B-B14F-4D97-AF65-F5344CB8AC3E}">
        <p14:creationId xmlns:p14="http://schemas.microsoft.com/office/powerpoint/2010/main" val="2723506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8BC75C-7964-E922-8132-1F460E1E874A}"/>
              </a:ext>
            </a:extLst>
          </p:cNvPr>
          <p:cNvSpPr>
            <a:spLocks noGrp="1"/>
          </p:cNvSpPr>
          <p:nvPr>
            <p:ph idx="1"/>
          </p:nvPr>
        </p:nvSpPr>
        <p:spPr>
          <a:xfrm>
            <a:off x="1846053" y="1009292"/>
            <a:ext cx="8609162" cy="5237318"/>
          </a:xfrm>
        </p:spPr>
        <p:txBody>
          <a:bodyPr>
            <a:normAutofit lnSpcReduction="10000"/>
          </a:bodyPr>
          <a:lstStyle/>
          <a:p>
            <a:r>
              <a:rPr lang="en-US" dirty="0"/>
              <a:t>In response, the work group chair and MTC staff have suggested that a small study group be convened to drill down deeper on pros and cons of different options, conduct further research, and then report back to the Work Group.  </a:t>
            </a:r>
          </a:p>
          <a:p>
            <a:r>
              <a:rPr lang="en-US" dirty="0"/>
              <a:t>This study group would consist of both state and industry volunteers.  </a:t>
            </a:r>
          </a:p>
          <a:p>
            <a:r>
              <a:rPr lang="en-US" dirty="0"/>
              <a:t>The study group would not be a decision-making body. Its sessions would not need to be public. The work group would still be responsible for making any recommendations to the Uniformity Committee after vetting any work product from the study group.  </a:t>
            </a:r>
          </a:p>
          <a:p>
            <a:pPr marL="0" indent="0">
              <a:buNone/>
            </a:pPr>
            <a:r>
              <a:rPr lang="en-US" sz="3000" b="1" dirty="0">
                <a:solidFill>
                  <a:schemeClr val="accent1"/>
                </a:solidFill>
              </a:rPr>
              <a:t>We are looking for feedback from the Uniformity Committee on creating this study group.  </a:t>
            </a:r>
          </a:p>
        </p:txBody>
      </p:sp>
      <p:sp>
        <p:nvSpPr>
          <p:cNvPr id="4" name="Slide Number Placeholder 3">
            <a:extLst>
              <a:ext uri="{FF2B5EF4-FFF2-40B4-BE49-F238E27FC236}">
                <a16:creationId xmlns:a16="http://schemas.microsoft.com/office/drawing/2014/main" id="{9857F0A7-0E24-1B3F-787F-3F2D14C4D857}"/>
              </a:ext>
            </a:extLst>
          </p:cNvPr>
          <p:cNvSpPr>
            <a:spLocks noGrp="1"/>
          </p:cNvSpPr>
          <p:nvPr>
            <p:ph type="sldNum" sz="quarter" idx="12"/>
          </p:nvPr>
        </p:nvSpPr>
        <p:spPr/>
        <p:txBody>
          <a:bodyPr/>
          <a:lstStyle/>
          <a:p>
            <a:fld id="{596BA77D-E0F3-4B80-A65E-88527CDE7779}" type="slidenum">
              <a:rPr lang="en-US" smtClean="0"/>
              <a:t>13</a:t>
            </a:fld>
            <a:endParaRPr lang="en-US"/>
          </a:p>
        </p:txBody>
      </p:sp>
      <p:sp>
        <p:nvSpPr>
          <p:cNvPr id="7" name="Title 1">
            <a:extLst>
              <a:ext uri="{FF2B5EF4-FFF2-40B4-BE49-F238E27FC236}">
                <a16:creationId xmlns:a16="http://schemas.microsoft.com/office/drawing/2014/main" id="{76EC9CDF-9FC2-317D-F0CA-F01B21997444}"/>
              </a:ext>
            </a:extLst>
          </p:cNvPr>
          <p:cNvSpPr>
            <a:spLocks noGrp="1"/>
          </p:cNvSpPr>
          <p:nvPr>
            <p:ph type="title"/>
          </p:nvPr>
        </p:nvSpPr>
        <p:spPr>
          <a:xfrm>
            <a:off x="838200" y="270236"/>
            <a:ext cx="11353800" cy="678670"/>
          </a:xfrm>
        </p:spPr>
        <p:txBody>
          <a:bodyPr>
            <a:normAutofit/>
          </a:bodyPr>
          <a:lstStyle/>
          <a:p>
            <a:pPr algn="l"/>
            <a:r>
              <a:rPr lang="en-US" sz="3600" dirty="0"/>
              <a:t>Status of trucking company deliberations -</a:t>
            </a:r>
          </a:p>
        </p:txBody>
      </p:sp>
    </p:spTree>
    <p:extLst>
      <p:ext uri="{BB962C8B-B14F-4D97-AF65-F5344CB8AC3E}">
        <p14:creationId xmlns:p14="http://schemas.microsoft.com/office/powerpoint/2010/main" val="794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54EC1-90C9-7A83-4E78-A6682059BE49}"/>
              </a:ext>
            </a:extLst>
          </p:cNvPr>
          <p:cNvSpPr>
            <a:spLocks noGrp="1"/>
          </p:cNvSpPr>
          <p:nvPr>
            <p:ph type="title"/>
          </p:nvPr>
        </p:nvSpPr>
        <p:spPr>
          <a:xfrm>
            <a:off x="0" y="365126"/>
            <a:ext cx="12192000" cy="575153"/>
          </a:xfrm>
        </p:spPr>
        <p:txBody>
          <a:bodyPr>
            <a:noAutofit/>
          </a:bodyPr>
          <a:lstStyle/>
          <a:p>
            <a:r>
              <a:rPr lang="en-US" sz="3600" dirty="0"/>
              <a:t>Whether to Revise the MTC Model Special Rule for Airlines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5090202-3D23-8C11-055C-8ECE61B8DF46}"/>
                  </a:ext>
                </a:extLst>
              </p:cNvPr>
              <p:cNvSpPr>
                <a:spLocks noGrp="1"/>
              </p:cNvSpPr>
              <p:nvPr>
                <p:ph idx="1"/>
              </p:nvPr>
            </p:nvSpPr>
            <p:spPr>
              <a:xfrm>
                <a:off x="785003" y="1061049"/>
                <a:ext cx="10739887" cy="5080959"/>
              </a:xfrm>
            </p:spPr>
            <p:txBody>
              <a:bodyPr>
                <a:normAutofit fontScale="55000" lnSpcReduction="20000"/>
              </a:bodyPr>
              <a:lstStyle/>
              <a:p>
                <a:pPr marL="0" indent="0">
                  <a:lnSpc>
                    <a:spcPct val="110000"/>
                  </a:lnSpc>
                  <a:buNone/>
                </a:pPr>
                <a:r>
                  <a:rPr lang="en-US" sz="4400" dirty="0"/>
                  <a:t>Last year, the Oregon Tax Court ruled that airline code share and capacity purchase revenue (i.e., revenue generated by the sale of tickets on other airlines pursuant to various agreements among airline companies) do not constitute “transportation revenue” under Oregon law—which reflects the MTC model special airlines rule.  </a:t>
                </a:r>
              </a:p>
              <a:p>
                <a:pPr marL="0" indent="0">
                  <a:lnSpc>
                    <a:spcPct val="110000"/>
                  </a:lnSpc>
                  <a:buNone/>
                </a:pPr>
                <a:r>
                  <a:rPr lang="en-US" sz="4400" dirty="0"/>
                  <a:t>The affect of that decision was that no part of code share/capacity purchase revenues are included in the numerator of the receipts factor:</a:t>
                </a:r>
              </a:p>
              <a:p>
                <a:pPr marL="0" indent="0">
                  <a:buNone/>
                </a:pPr>
                <a:endParaRPr lang="en-US" dirty="0">
                  <a:latin typeface="Amasis MT Pro Black" panose="02040A04050005020304" pitchFamily="18" charset="0"/>
                </a:endParaRPr>
              </a:p>
              <a:p>
                <a:pPr marL="0" marR="0" indent="0">
                  <a:lnSpc>
                    <a:spcPct val="107000"/>
                  </a:lnSpc>
                  <a:spcBef>
                    <a:spcPts val="0"/>
                  </a:spcBef>
                  <a:spcAft>
                    <a:spcPts val="800"/>
                  </a:spcAft>
                  <a:buNone/>
                </a:pPr>
                <a:r>
                  <a:rPr lang="en-US" sz="4600" dirty="0">
                    <a:solidFill>
                      <a:srgbClr val="0070C0"/>
                    </a:solidFill>
                    <a:effectLst/>
                    <a:latin typeface="Amasis MT Pro Black" panose="02040A040500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3600" b="1" i="1">
                            <a:solidFill>
                              <a:srgbClr val="0070C0"/>
                            </a:solidFill>
                            <a:effectLst/>
                            <a:latin typeface="Cambria Math" panose="02040503050406030204" pitchFamily="18" charset="0"/>
                            <a:ea typeface="Calibri" panose="020F0502020204030204" pitchFamily="34" charset="0"/>
                            <a:cs typeface="Calibri" panose="020F0502020204030204" pitchFamily="34" charset="0"/>
                          </a:rPr>
                        </m:ctrlPr>
                      </m:fPr>
                      <m:num>
                        <m:r>
                          <a:rPr lang="en-US" sz="3600" b="1" i="1">
                            <a:solidFill>
                              <a:srgbClr val="0070C0"/>
                            </a:solidFill>
                            <a:effectLst/>
                            <a:latin typeface="Cambria Math" panose="02040503050406030204" pitchFamily="18" charset="0"/>
                            <a:ea typeface="Calibri" panose="020F0502020204030204" pitchFamily="34" charset="0"/>
                            <a:cs typeface="Calibri" panose="020F0502020204030204" pitchFamily="34" charset="0"/>
                          </a:rPr>
                          <m:t>𝒘𝒆𝒊𝒈𝒉𝒕𝒆𝒅</m:t>
                        </m:r>
                        <m:r>
                          <a:rPr lang="en-US" sz="3600" b="1" i="1">
                            <a:solidFill>
                              <a:srgbClr val="0070C0"/>
                            </a:solidFill>
                            <a:effectLst/>
                            <a:latin typeface="Cambria Math" panose="02040503050406030204" pitchFamily="18" charset="0"/>
                            <a:ea typeface="Calibri" panose="020F0502020204030204" pitchFamily="34" charset="0"/>
                            <a:cs typeface="Calibri" panose="020F0502020204030204" pitchFamily="34" charset="0"/>
                          </a:rPr>
                          <m:t> </m:t>
                        </m:r>
                        <m:r>
                          <a:rPr lang="en-US" sz="3600" b="1" i="1">
                            <a:solidFill>
                              <a:srgbClr val="0070C0"/>
                            </a:solidFill>
                            <a:effectLst/>
                            <a:latin typeface="Cambria Math" panose="02040503050406030204" pitchFamily="18" charset="0"/>
                            <a:ea typeface="Calibri" panose="020F0502020204030204" pitchFamily="34" charset="0"/>
                            <a:cs typeface="Calibri" panose="020F0502020204030204" pitchFamily="34" charset="0"/>
                          </a:rPr>
                          <m:t>𝒊𝒏</m:t>
                        </m:r>
                        <m:r>
                          <a:rPr lang="en-US" sz="3600" b="1" i="1">
                            <a:solidFill>
                              <a:srgbClr val="0070C0"/>
                            </a:solidFill>
                            <a:effectLst/>
                            <a:latin typeface="Cambria Math" panose="02040503050406030204" pitchFamily="18" charset="0"/>
                            <a:ea typeface="Calibri" panose="020F0502020204030204" pitchFamily="34" charset="0"/>
                            <a:cs typeface="Calibri" panose="020F0502020204030204" pitchFamily="34" charset="0"/>
                          </a:rPr>
                          <m:t>−</m:t>
                        </m:r>
                        <m:r>
                          <a:rPr lang="en-US" sz="3600" b="1" i="1">
                            <a:solidFill>
                              <a:srgbClr val="0070C0"/>
                            </a:solidFill>
                            <a:effectLst/>
                            <a:latin typeface="Cambria Math" panose="02040503050406030204" pitchFamily="18" charset="0"/>
                            <a:ea typeface="Calibri" panose="020F0502020204030204" pitchFamily="34" charset="0"/>
                            <a:cs typeface="Calibri" panose="020F0502020204030204" pitchFamily="34" charset="0"/>
                          </a:rPr>
                          <m:t>𝒔𝒕𝒂𝒕𝒆</m:t>
                        </m:r>
                        <m:r>
                          <a:rPr lang="en-US" sz="3600" b="1" i="1">
                            <a:solidFill>
                              <a:srgbClr val="0070C0"/>
                            </a:solidFill>
                            <a:effectLst/>
                            <a:latin typeface="Cambria Math" panose="02040503050406030204" pitchFamily="18" charset="0"/>
                            <a:ea typeface="Calibri" panose="020F0502020204030204" pitchFamily="34" charset="0"/>
                            <a:cs typeface="Calibri" panose="020F0502020204030204" pitchFamily="34" charset="0"/>
                          </a:rPr>
                          <m:t> </m:t>
                        </m:r>
                        <m:r>
                          <a:rPr lang="en-US" sz="3600" b="1" i="1">
                            <a:solidFill>
                              <a:srgbClr val="0070C0"/>
                            </a:solidFill>
                            <a:effectLst/>
                            <a:latin typeface="Cambria Math" panose="02040503050406030204" pitchFamily="18" charset="0"/>
                            <a:ea typeface="Calibri" panose="020F0502020204030204" pitchFamily="34" charset="0"/>
                            <a:cs typeface="Calibri" panose="020F0502020204030204" pitchFamily="34" charset="0"/>
                          </a:rPr>
                          <m:t>𝒅𝒆𝒑𝒂𝒓𝒕𝒖𝒓𝒆𝒔</m:t>
                        </m:r>
                      </m:num>
                      <m:den>
                        <m:r>
                          <a:rPr lang="en-US" sz="3600" b="1" i="1">
                            <a:solidFill>
                              <a:srgbClr val="0070C0"/>
                            </a:solidFill>
                            <a:effectLst/>
                            <a:latin typeface="Cambria Math" panose="02040503050406030204" pitchFamily="18" charset="0"/>
                            <a:ea typeface="Calibri" panose="020F0502020204030204" pitchFamily="34" charset="0"/>
                            <a:cs typeface="Calibri" panose="020F0502020204030204" pitchFamily="34" charset="0"/>
                          </a:rPr>
                          <m:t>𝒘𝒆𝒊𝒈𝒉𝒕𝒆𝒅</m:t>
                        </m:r>
                        <m:r>
                          <a:rPr lang="en-US" sz="3600" b="1" i="1">
                            <a:solidFill>
                              <a:srgbClr val="0070C0"/>
                            </a:solidFill>
                            <a:effectLst/>
                            <a:latin typeface="Cambria Math" panose="02040503050406030204" pitchFamily="18" charset="0"/>
                            <a:ea typeface="Calibri" panose="020F0502020204030204" pitchFamily="34" charset="0"/>
                            <a:cs typeface="Calibri" panose="020F0502020204030204" pitchFamily="34" charset="0"/>
                          </a:rPr>
                          <m:t> </m:t>
                        </m:r>
                        <m:r>
                          <a:rPr lang="en-US" sz="3600" b="1" i="1">
                            <a:solidFill>
                              <a:srgbClr val="0070C0"/>
                            </a:solidFill>
                            <a:effectLst/>
                            <a:latin typeface="Cambria Math" panose="02040503050406030204" pitchFamily="18" charset="0"/>
                            <a:ea typeface="Calibri" panose="020F0502020204030204" pitchFamily="34" charset="0"/>
                            <a:cs typeface="Calibri" panose="020F0502020204030204" pitchFamily="34" charset="0"/>
                          </a:rPr>
                          <m:t>𝒕𝒐𝒕𝒂𝒍</m:t>
                        </m:r>
                        <m:r>
                          <a:rPr lang="en-US" sz="3600" b="1" i="1">
                            <a:solidFill>
                              <a:srgbClr val="0070C0"/>
                            </a:solidFill>
                            <a:effectLst/>
                            <a:latin typeface="Cambria Math" panose="02040503050406030204" pitchFamily="18" charset="0"/>
                            <a:ea typeface="Calibri" panose="020F0502020204030204" pitchFamily="34" charset="0"/>
                            <a:cs typeface="Calibri" panose="020F0502020204030204" pitchFamily="34" charset="0"/>
                          </a:rPr>
                          <m:t> </m:t>
                        </m:r>
                        <m:r>
                          <a:rPr lang="en-US" sz="3600" b="1" i="1">
                            <a:solidFill>
                              <a:srgbClr val="0070C0"/>
                            </a:solidFill>
                            <a:effectLst/>
                            <a:latin typeface="Cambria Math" panose="02040503050406030204" pitchFamily="18" charset="0"/>
                            <a:ea typeface="Calibri" panose="020F0502020204030204" pitchFamily="34" charset="0"/>
                            <a:cs typeface="Calibri" panose="020F0502020204030204" pitchFamily="34" charset="0"/>
                          </a:rPr>
                          <m:t>𝒅𝒆𝒑𝒂𝒓𝒕𝒖𝒓𝒆𝒔</m:t>
                        </m:r>
                      </m:den>
                    </m:f>
                  </m:oMath>
                </a14:m>
                <a:r>
                  <a:rPr lang="en-US" sz="2600" dirty="0">
                    <a:solidFill>
                      <a:srgbClr val="0070C0"/>
                    </a:solidFill>
                    <a:effectLst/>
                    <a:latin typeface="Amasis MT Pro Black" panose="02040A04050005020304" pitchFamily="18" charset="0"/>
                    <a:ea typeface="Times New Roman" panose="02020603050405020304" pitchFamily="18" charset="0"/>
                    <a:cs typeface="Times New Roman" panose="02020603050405020304" pitchFamily="18" charset="0"/>
                  </a:rPr>
                  <a:t>  </a:t>
                </a:r>
                <a:r>
                  <a:rPr lang="en-US" sz="2500" dirty="0">
                    <a:solidFill>
                      <a:srgbClr val="0070C0"/>
                    </a:solidFill>
                    <a:effectLst/>
                    <a:latin typeface="Amasis MT Pro Black" panose="02040A04050005020304" pitchFamily="18" charset="0"/>
                    <a:ea typeface="Times New Roman" panose="02020603050405020304" pitchFamily="18" charset="0"/>
                    <a:cs typeface="Times New Roman" panose="02020603050405020304" pitchFamily="18" charset="0"/>
                  </a:rPr>
                  <a:t>x  transportation revenue) + non-flight revenues directly attributable to this </a:t>
                </a:r>
                <a:r>
                  <a:rPr lang="en-US" sz="2900" dirty="0">
                    <a:solidFill>
                      <a:srgbClr val="0070C0"/>
                    </a:solidFill>
                    <a:effectLst/>
                    <a:latin typeface="Amasis MT Pro Black" panose="02040A04050005020304" pitchFamily="18" charset="0"/>
                    <a:ea typeface="Times New Roman" panose="02020603050405020304" pitchFamily="18" charset="0"/>
                    <a:cs typeface="Times New Roman" panose="02020603050405020304" pitchFamily="18" charset="0"/>
                  </a:rPr>
                  <a:t>state</a:t>
                </a:r>
              </a:p>
              <a:p>
                <a:pPr marL="0" marR="0" indent="0">
                  <a:lnSpc>
                    <a:spcPct val="107000"/>
                  </a:lnSpc>
                  <a:spcBef>
                    <a:spcPts val="0"/>
                  </a:spcBef>
                  <a:spcAft>
                    <a:spcPts val="800"/>
                  </a:spcAft>
                  <a:buNone/>
                </a:pPr>
                <a:r>
                  <a:rPr lang="en-US" sz="2100" b="1" dirty="0">
                    <a:solidFill>
                      <a:srgbClr val="0070C0"/>
                    </a:solidFill>
                    <a:effectLst/>
                    <a:latin typeface="Amasis MT Pro Black" panose="02040A04050005020304" pitchFamily="18" charset="0"/>
                    <a:ea typeface="Times New Roman" panose="02020603050405020304" pitchFamily="18" charset="0"/>
                    <a:cs typeface="Times New Roman" panose="02020603050405020304" pitchFamily="18" charset="0"/>
                  </a:rPr>
                  <a:t>______________________________________________________________________________________________________________</a:t>
                </a:r>
                <a:endParaRPr lang="en-US" sz="2100" dirty="0">
                  <a:solidFill>
                    <a:srgbClr val="0070C0"/>
                  </a:solidFill>
                  <a:effectLst/>
                  <a:latin typeface="Amasis MT Pro Black" panose="02040A040500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800" dirty="0">
                    <a:solidFill>
                      <a:srgbClr val="0070C0"/>
                    </a:solidFill>
                    <a:effectLst/>
                    <a:latin typeface="Amasis MT Pro Black" panose="02040A04050005020304" pitchFamily="18" charset="0"/>
                    <a:ea typeface="Calibri" panose="020F0502020204030204" pitchFamily="34" charset="0"/>
                    <a:cs typeface="Times New Roman" panose="02020603050405020304" pitchFamily="18" charset="0"/>
                  </a:rPr>
                  <a:t>                                     </a:t>
                </a:r>
                <a:r>
                  <a:rPr lang="en-US" sz="2600" dirty="0">
                    <a:solidFill>
                      <a:srgbClr val="0070C0"/>
                    </a:solidFill>
                    <a:latin typeface="Amasis MT Pro Black" panose="02040A04050005020304" pitchFamily="18" charset="0"/>
                    <a:ea typeface="Calibri" panose="020F0502020204030204" pitchFamily="34" charset="0"/>
                    <a:cs typeface="Times New Roman" panose="02020603050405020304" pitchFamily="18" charset="0"/>
                  </a:rPr>
                  <a:t>Total T</a:t>
                </a:r>
                <a:r>
                  <a:rPr lang="en-US" sz="2600" dirty="0">
                    <a:solidFill>
                      <a:srgbClr val="0070C0"/>
                    </a:solidFill>
                    <a:effectLst/>
                    <a:latin typeface="Amasis MT Pro Black" panose="02040A04050005020304" pitchFamily="18" charset="0"/>
                    <a:ea typeface="Calibri" panose="020F0502020204030204" pitchFamily="34" charset="0"/>
                    <a:cs typeface="Times New Roman" panose="02020603050405020304" pitchFamily="18" charset="0"/>
                  </a:rPr>
                  <a:t>ransportation </a:t>
                </a:r>
                <a:r>
                  <a:rPr lang="en-US" sz="2600" dirty="0">
                    <a:solidFill>
                      <a:srgbClr val="0070C0"/>
                    </a:solidFill>
                    <a:latin typeface="Amasis MT Pro Black" panose="02040A04050005020304" pitchFamily="18" charset="0"/>
                    <a:ea typeface="Calibri" panose="020F0502020204030204" pitchFamily="34" charset="0"/>
                    <a:cs typeface="Times New Roman" panose="02020603050405020304" pitchFamily="18" charset="0"/>
                  </a:rPr>
                  <a:t>R</a:t>
                </a:r>
                <a:r>
                  <a:rPr lang="en-US" sz="2600" dirty="0">
                    <a:solidFill>
                      <a:srgbClr val="0070C0"/>
                    </a:solidFill>
                    <a:effectLst/>
                    <a:latin typeface="Amasis MT Pro Black" panose="02040A04050005020304" pitchFamily="18" charset="0"/>
                    <a:ea typeface="Calibri" panose="020F0502020204030204" pitchFamily="34" charset="0"/>
                    <a:cs typeface="Times New Roman" panose="02020603050405020304" pitchFamily="18" charset="0"/>
                  </a:rPr>
                  <a:t>evenue + Miscellaneous sales of merchandise, etc. </a:t>
                </a:r>
              </a:p>
              <a:p>
                <a:pPr marL="0" marR="0" indent="0">
                  <a:lnSpc>
                    <a:spcPct val="107000"/>
                  </a:lnSpc>
                  <a:spcBef>
                    <a:spcPts val="0"/>
                  </a:spcBef>
                  <a:spcAft>
                    <a:spcPts val="800"/>
                  </a:spcAft>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3600" dirty="0">
                    <a:effectLst/>
                    <a:latin typeface="Calibri" panose="020F0502020204030204" pitchFamily="34" charset="0"/>
                    <a:ea typeface="Calibri" panose="020F0502020204030204" pitchFamily="34" charset="0"/>
                    <a:cs typeface="Times New Roman" panose="02020603050405020304" pitchFamily="18" charset="0"/>
                  </a:rPr>
                  <a:t>“Transportation revenue” means revenue earned by transporting passengers, freight and mail as well as revenue earned from liquor sales, pet crate rentals, etc.  </a:t>
                </a:r>
                <a:endParaRPr lang="en-US" sz="3600" dirty="0"/>
              </a:p>
            </p:txBody>
          </p:sp>
        </mc:Choice>
        <mc:Fallback>
          <p:sp>
            <p:nvSpPr>
              <p:cNvPr id="3" name="Content Placeholder 2">
                <a:extLst>
                  <a:ext uri="{FF2B5EF4-FFF2-40B4-BE49-F238E27FC236}">
                    <a16:creationId xmlns:a16="http://schemas.microsoft.com/office/drawing/2014/main" id="{65090202-3D23-8C11-055C-8ECE61B8DF46}"/>
                  </a:ext>
                </a:extLst>
              </p:cNvPr>
              <p:cNvSpPr>
                <a:spLocks noGrp="1" noRot="1" noChangeAspect="1" noMove="1" noResize="1" noEditPoints="1" noAdjustHandles="1" noChangeArrowheads="1" noChangeShapeType="1" noTextEdit="1"/>
              </p:cNvSpPr>
              <p:nvPr>
                <p:ph idx="1"/>
              </p:nvPr>
            </p:nvSpPr>
            <p:spPr>
              <a:xfrm>
                <a:off x="785003" y="1061049"/>
                <a:ext cx="10739887" cy="5080959"/>
              </a:xfrm>
              <a:blipFill>
                <a:blip r:embed="rId2"/>
                <a:stretch>
                  <a:fillRect l="-908" t="-1679" r="-22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1708A3A-85D8-C2BC-1B7A-AEB4C0090A2D}"/>
              </a:ext>
            </a:extLst>
          </p:cNvPr>
          <p:cNvSpPr>
            <a:spLocks noGrp="1"/>
          </p:cNvSpPr>
          <p:nvPr>
            <p:ph type="sldNum" sz="quarter" idx="12"/>
          </p:nvPr>
        </p:nvSpPr>
        <p:spPr/>
        <p:txBody>
          <a:bodyPr/>
          <a:lstStyle/>
          <a:p>
            <a:fld id="{596BA77D-E0F3-4B80-A65E-88527CDE7779}" type="slidenum">
              <a:rPr lang="en-US" smtClean="0"/>
              <a:t>14</a:t>
            </a:fld>
            <a:endParaRPr lang="en-US"/>
          </a:p>
        </p:txBody>
      </p:sp>
    </p:spTree>
    <p:extLst>
      <p:ext uri="{BB962C8B-B14F-4D97-AF65-F5344CB8AC3E}">
        <p14:creationId xmlns:p14="http://schemas.microsoft.com/office/powerpoint/2010/main" val="1468382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9D150-DBFC-0FD3-0C42-A3E3731D9D56}"/>
              </a:ext>
            </a:extLst>
          </p:cNvPr>
          <p:cNvSpPr>
            <a:spLocks noGrp="1"/>
          </p:cNvSpPr>
          <p:nvPr>
            <p:ph type="title"/>
          </p:nvPr>
        </p:nvSpPr>
        <p:spPr>
          <a:xfrm>
            <a:off x="0" y="365126"/>
            <a:ext cx="12192000" cy="626912"/>
          </a:xfrm>
        </p:spPr>
        <p:txBody>
          <a:bodyPr>
            <a:noAutofit/>
          </a:bodyPr>
          <a:lstStyle/>
          <a:p>
            <a:r>
              <a:rPr lang="en-US" sz="3600" dirty="0"/>
              <a:t>Whether to Revise the MTC Model Special Rule for Airlines</a:t>
            </a:r>
          </a:p>
        </p:txBody>
      </p:sp>
      <p:sp>
        <p:nvSpPr>
          <p:cNvPr id="3" name="Content Placeholder 2">
            <a:extLst>
              <a:ext uri="{FF2B5EF4-FFF2-40B4-BE49-F238E27FC236}">
                <a16:creationId xmlns:a16="http://schemas.microsoft.com/office/drawing/2014/main" id="{FF300264-C86C-EC1A-86B5-851FDB830015}"/>
              </a:ext>
            </a:extLst>
          </p:cNvPr>
          <p:cNvSpPr>
            <a:spLocks noGrp="1"/>
          </p:cNvSpPr>
          <p:nvPr>
            <p:ph idx="1"/>
          </p:nvPr>
        </p:nvSpPr>
        <p:spPr>
          <a:xfrm>
            <a:off x="1053548" y="1242204"/>
            <a:ext cx="9375788" cy="5250669"/>
          </a:xfrm>
        </p:spPr>
        <p:txBody>
          <a:bodyPr>
            <a:normAutofit fontScale="85000" lnSpcReduction="20000"/>
          </a:bodyPr>
          <a:lstStyle/>
          <a:p>
            <a:pPr>
              <a:lnSpc>
                <a:spcPct val="110000"/>
              </a:lnSpc>
            </a:pPr>
            <a:r>
              <a:rPr lang="en-US" dirty="0"/>
              <a:t>An Oregon attorney who litigated that case proposed that the work group review the MTC special airlines rule and recommend that the definition of </a:t>
            </a:r>
            <a:r>
              <a:rPr lang="en-US" dirty="0">
                <a:solidFill>
                  <a:srgbClr val="0070C0"/>
                </a:solidFill>
              </a:rPr>
              <a:t>transportation revenue</a:t>
            </a:r>
            <a:r>
              <a:rPr lang="en-US" dirty="0"/>
              <a:t> be modified to clearly capture code share/capacity purchase revenue.</a:t>
            </a:r>
          </a:p>
          <a:p>
            <a:pPr>
              <a:lnSpc>
                <a:spcPct val="110000"/>
              </a:lnSpc>
              <a:spcBef>
                <a:spcPts val="1200"/>
              </a:spcBef>
              <a:spcAft>
                <a:spcPts val="600"/>
              </a:spcAft>
            </a:pPr>
            <a:r>
              <a:rPr lang="en-US" dirty="0"/>
              <a:t>Subsequent work group discussions have focused on whether the definition of transportation revenue clearly includes:</a:t>
            </a:r>
          </a:p>
          <a:p>
            <a:pPr lvl="1">
              <a:lnSpc>
                <a:spcPct val="110000"/>
              </a:lnSpc>
              <a:spcBef>
                <a:spcPts val="1200"/>
              </a:spcBef>
            </a:pPr>
            <a:r>
              <a:rPr lang="en-US" dirty="0"/>
              <a:t>codeshare/capacity purchase revenue </a:t>
            </a:r>
          </a:p>
          <a:p>
            <a:pPr lvl="1">
              <a:lnSpc>
                <a:spcPct val="110000"/>
              </a:lnSpc>
              <a:spcBef>
                <a:spcPts val="1200"/>
              </a:spcBef>
            </a:pPr>
            <a:r>
              <a:rPr lang="en-US" dirty="0"/>
              <a:t>ancillary revenue streams that did not exist at the time the rule was adopted (e.g., baggage fees, charges for meals and entertainment)</a:t>
            </a:r>
          </a:p>
          <a:p>
            <a:pPr lvl="1">
              <a:lnSpc>
                <a:spcPct val="110000"/>
              </a:lnSpc>
            </a:pPr>
            <a:r>
              <a:rPr lang="en-US" dirty="0"/>
              <a:t>revenue from the sales of point/miles</a:t>
            </a:r>
          </a:p>
          <a:p>
            <a:pPr>
              <a:lnSpc>
                <a:spcPct val="110000"/>
              </a:lnSpc>
            </a:pPr>
            <a:r>
              <a:rPr lang="en-US" dirty="0"/>
              <a:t>At the July 20, 2022 meeting, when asked whether anyone objected to including the above in transportation revenue, no objection was received.</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C87E12B2-8645-4518-75B8-2CB045A2037B}"/>
              </a:ext>
            </a:extLst>
          </p:cNvPr>
          <p:cNvSpPr>
            <a:spLocks noGrp="1"/>
          </p:cNvSpPr>
          <p:nvPr>
            <p:ph type="sldNum" sz="quarter" idx="12"/>
          </p:nvPr>
        </p:nvSpPr>
        <p:spPr/>
        <p:txBody>
          <a:bodyPr/>
          <a:lstStyle/>
          <a:p>
            <a:fld id="{596BA77D-E0F3-4B80-A65E-88527CDE7779}" type="slidenum">
              <a:rPr lang="en-US" smtClean="0"/>
              <a:t>15</a:t>
            </a:fld>
            <a:endParaRPr lang="en-US"/>
          </a:p>
        </p:txBody>
      </p:sp>
    </p:spTree>
    <p:extLst>
      <p:ext uri="{BB962C8B-B14F-4D97-AF65-F5344CB8AC3E}">
        <p14:creationId xmlns:p14="http://schemas.microsoft.com/office/powerpoint/2010/main" val="955017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ADE82-1E01-9BE9-F032-BCE3CF1D4129}"/>
              </a:ext>
            </a:extLst>
          </p:cNvPr>
          <p:cNvSpPr>
            <a:spLocks noGrp="1"/>
          </p:cNvSpPr>
          <p:nvPr>
            <p:ph type="title"/>
          </p:nvPr>
        </p:nvSpPr>
        <p:spPr>
          <a:xfrm>
            <a:off x="0" y="365126"/>
            <a:ext cx="12192000" cy="566527"/>
          </a:xfrm>
        </p:spPr>
        <p:txBody>
          <a:bodyPr>
            <a:normAutofit fontScale="90000"/>
          </a:bodyPr>
          <a:lstStyle/>
          <a:p>
            <a:r>
              <a:rPr lang="en-US" dirty="0"/>
              <a:t>GOING FORWARD</a:t>
            </a:r>
          </a:p>
        </p:txBody>
      </p:sp>
      <p:sp>
        <p:nvSpPr>
          <p:cNvPr id="3" name="Content Placeholder 2">
            <a:extLst>
              <a:ext uri="{FF2B5EF4-FFF2-40B4-BE49-F238E27FC236}">
                <a16:creationId xmlns:a16="http://schemas.microsoft.com/office/drawing/2014/main" id="{AA2CBC10-C46F-1A0C-B0CC-601AA4DEBA9F}"/>
              </a:ext>
            </a:extLst>
          </p:cNvPr>
          <p:cNvSpPr>
            <a:spLocks noGrp="1"/>
          </p:cNvSpPr>
          <p:nvPr>
            <p:ph idx="1"/>
          </p:nvPr>
        </p:nvSpPr>
        <p:spPr>
          <a:xfrm>
            <a:off x="1388854" y="1061049"/>
            <a:ext cx="9238890" cy="5295301"/>
          </a:xfrm>
        </p:spPr>
        <p:txBody>
          <a:bodyPr>
            <a:normAutofit fontScale="85000" lnSpcReduction="10000"/>
          </a:bodyPr>
          <a:lstStyle/>
          <a:p>
            <a:pPr marL="0" indent="0">
              <a:lnSpc>
                <a:spcPct val="110000"/>
              </a:lnSpc>
              <a:buNone/>
            </a:pPr>
            <a:r>
              <a:rPr lang="en-US" dirty="0"/>
              <a:t>The work group’s deliberations have raised the question of whether the MTC should move away from some industry specific rules and instead address their major revenue streams within the §17 market-based sourcing regulations:  </a:t>
            </a:r>
          </a:p>
          <a:p>
            <a:pPr lvl="1">
              <a:lnSpc>
                <a:spcPct val="110000"/>
              </a:lnSpc>
              <a:spcBef>
                <a:spcPts val="1200"/>
              </a:spcBef>
            </a:pPr>
            <a:r>
              <a:rPr lang="en-US" sz="2800" dirty="0"/>
              <a:t>In the modern economy, it is often difficult to define an industry  </a:t>
            </a:r>
          </a:p>
          <a:p>
            <a:pPr lvl="1">
              <a:lnSpc>
                <a:spcPct val="110000"/>
              </a:lnSpc>
              <a:spcBef>
                <a:spcPts val="1200"/>
              </a:spcBef>
            </a:pPr>
            <a:r>
              <a:rPr lang="en-US" sz="2800" dirty="0"/>
              <a:t>Multiple industries may engage in similar activities  </a:t>
            </a:r>
          </a:p>
          <a:p>
            <a:pPr lvl="1">
              <a:lnSpc>
                <a:spcPct val="110000"/>
              </a:lnSpc>
              <a:spcBef>
                <a:spcPts val="1200"/>
              </a:spcBef>
            </a:pPr>
            <a:r>
              <a:rPr lang="en-US" sz="2800" dirty="0"/>
              <a:t>Individual businesses may engage in vastly disparate activities. </a:t>
            </a:r>
          </a:p>
          <a:p>
            <a:pPr marL="0" indent="0">
              <a:lnSpc>
                <a:spcPct val="110000"/>
              </a:lnSpc>
              <a:buNone/>
            </a:pPr>
            <a:r>
              <a:rPr lang="en-US" b="1" dirty="0"/>
              <a:t>Therefore, going forward, we plan to include as part of our deliberations whether to address specific activities giving rise to receipts rather than to address particular industries. </a:t>
            </a:r>
          </a:p>
          <a:p>
            <a:pPr marL="0" indent="0">
              <a:lnSpc>
                <a:spcPct val="110000"/>
              </a:lnSpc>
              <a:buNone/>
            </a:pPr>
            <a:r>
              <a:rPr lang="en-US" sz="3200" dirty="0">
                <a:solidFill>
                  <a:schemeClr val="accent1"/>
                </a:solidFill>
              </a:rPr>
              <a:t>			                    </a:t>
            </a:r>
            <a:r>
              <a:rPr lang="en-US" sz="4300" b="1" dirty="0">
                <a:solidFill>
                  <a:schemeClr val="accent1"/>
                </a:solidFill>
              </a:rPr>
              <a:t>Thoughts?</a:t>
            </a:r>
            <a:r>
              <a:rPr lang="en-US" sz="4300" b="1" dirty="0"/>
              <a:t> </a:t>
            </a:r>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31994BA1-1A0B-15CF-0788-5283118E97D5}"/>
              </a:ext>
            </a:extLst>
          </p:cNvPr>
          <p:cNvSpPr>
            <a:spLocks noGrp="1"/>
          </p:cNvSpPr>
          <p:nvPr>
            <p:ph type="sldNum" sz="quarter" idx="12"/>
          </p:nvPr>
        </p:nvSpPr>
        <p:spPr/>
        <p:txBody>
          <a:bodyPr/>
          <a:lstStyle/>
          <a:p>
            <a:fld id="{596BA77D-E0F3-4B80-A65E-88527CDE7779}" type="slidenum">
              <a:rPr lang="en-US" smtClean="0"/>
              <a:t>16</a:t>
            </a:fld>
            <a:endParaRPr lang="en-US"/>
          </a:p>
        </p:txBody>
      </p:sp>
    </p:spTree>
    <p:extLst>
      <p:ext uri="{BB962C8B-B14F-4D97-AF65-F5344CB8AC3E}">
        <p14:creationId xmlns:p14="http://schemas.microsoft.com/office/powerpoint/2010/main" val="3426165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6C9F4-3626-7165-FFE7-335D556B0A3E}"/>
              </a:ext>
            </a:extLst>
          </p:cNvPr>
          <p:cNvSpPr>
            <a:spLocks noGrp="1"/>
          </p:cNvSpPr>
          <p:nvPr>
            <p:ph type="title"/>
          </p:nvPr>
        </p:nvSpPr>
        <p:spPr>
          <a:xfrm>
            <a:off x="1058252" y="627565"/>
            <a:ext cx="8196190" cy="1033770"/>
          </a:xfrm>
        </p:spPr>
        <p:txBody>
          <a:bodyPr vert="horz" lIns="91440" tIns="45720" rIns="91440" bIns="45720" rtlCol="0" anchor="ctr">
            <a:noAutofit/>
          </a:bodyPr>
          <a:lstStyle/>
          <a:p>
            <a:pPr algn="l"/>
            <a:r>
              <a:rPr lang="en-US" b="1" kern="1200" dirty="0">
                <a:solidFill>
                  <a:srgbClr val="7F1D13"/>
                </a:solidFill>
                <a:latin typeface="+mn-lt"/>
                <a:ea typeface="+mj-ea"/>
                <a:cs typeface="+mj-cs"/>
              </a:rPr>
              <a:t>Invitation to tax administrators, taxpayers and </a:t>
            </a:r>
            <a:r>
              <a:rPr lang="en-US" dirty="0">
                <a:latin typeface="+mn-lt"/>
              </a:rPr>
              <a:t>Industry</a:t>
            </a:r>
            <a:r>
              <a:rPr lang="en-US" b="1" kern="1200" dirty="0">
                <a:solidFill>
                  <a:srgbClr val="7F1D13"/>
                </a:solidFill>
                <a:latin typeface="+mn-lt"/>
                <a:ea typeface="+mj-ea"/>
                <a:cs typeface="+mj-cs"/>
              </a:rPr>
              <a:t> representatives:</a:t>
            </a:r>
          </a:p>
        </p:txBody>
      </p:sp>
      <p:sp>
        <p:nvSpPr>
          <p:cNvPr id="4" name="Content Placeholder 3">
            <a:extLst>
              <a:ext uri="{FF2B5EF4-FFF2-40B4-BE49-F238E27FC236}">
                <a16:creationId xmlns:a16="http://schemas.microsoft.com/office/drawing/2014/main" id="{C7287255-23C9-687F-5446-9D621412AADA}"/>
              </a:ext>
            </a:extLst>
          </p:cNvPr>
          <p:cNvSpPr>
            <a:spLocks noGrp="1"/>
          </p:cNvSpPr>
          <p:nvPr>
            <p:ph sz="quarter" idx="13"/>
          </p:nvPr>
        </p:nvSpPr>
        <p:spPr>
          <a:xfrm>
            <a:off x="1058252" y="1863307"/>
            <a:ext cx="7778971" cy="4367130"/>
          </a:xfrm>
        </p:spPr>
        <p:txBody>
          <a:bodyPr vert="horz" lIns="91440" tIns="45720" rIns="91440" bIns="45720" rtlCol="0" anchor="ctr">
            <a:normAutofit/>
          </a:bodyPr>
          <a:lstStyle/>
          <a:p>
            <a:pPr algn="l"/>
            <a:r>
              <a:rPr lang="en-US" sz="2400" dirty="0">
                <a:solidFill>
                  <a:schemeClr val="tx1"/>
                </a:solidFill>
                <a:highlight>
                  <a:srgbClr val="FFFF00"/>
                </a:highlight>
              </a:rPr>
              <a:t>Your input is invaluable to ensure a thorough review of the issues.  Please consider attending the meetings and providing your thoughts on the matters reviewed.</a:t>
            </a:r>
          </a:p>
          <a:p>
            <a:pPr algn="l"/>
            <a:r>
              <a:rPr lang="en-US" sz="2400" dirty="0">
                <a:solidFill>
                  <a:schemeClr val="tx1"/>
                </a:solidFill>
              </a:rPr>
              <a:t>Improve taxpayer guidance by suggesting topics for consideration by the model regs review work group . . . at this meeting, and/or at work group meetings, and/or reach out to:</a:t>
            </a:r>
          </a:p>
          <a:p>
            <a:pPr marL="228600" lvl="1"/>
            <a:endParaRPr lang="en-US" dirty="0">
              <a:solidFill>
                <a:schemeClr val="tx1"/>
              </a:solidFill>
            </a:endParaRPr>
          </a:p>
          <a:p>
            <a:pPr marL="228600" lvl="1"/>
            <a:r>
              <a:rPr lang="en-US" dirty="0">
                <a:solidFill>
                  <a:schemeClr val="tx1"/>
                </a:solidFill>
              </a:rPr>
              <a:t>Brian Hamer, MTC Counsel, at </a:t>
            </a:r>
            <a:r>
              <a:rPr lang="en-US" dirty="0">
                <a:solidFill>
                  <a:schemeClr val="tx1"/>
                </a:solidFill>
                <a:hlinkClick r:id="rId2"/>
              </a:rPr>
              <a:t>bhamer@mtc.gov</a:t>
            </a:r>
            <a:endParaRPr lang="en-US" dirty="0">
              <a:solidFill>
                <a:schemeClr val="tx1"/>
              </a:solidFill>
            </a:endParaRPr>
          </a:p>
          <a:p>
            <a:pPr marL="228600" lvl="1"/>
            <a:r>
              <a:rPr lang="en-US" dirty="0">
                <a:solidFill>
                  <a:schemeClr val="tx1"/>
                </a:solidFill>
              </a:rPr>
              <a:t>Helen Hecht, MTC Uniformity Counsel, at </a:t>
            </a:r>
            <a:r>
              <a:rPr lang="en-US" dirty="0">
                <a:solidFill>
                  <a:schemeClr val="tx1"/>
                </a:solidFill>
                <a:hlinkClick r:id="rId3"/>
              </a:rPr>
              <a:t>hhecht@mtc.gov</a:t>
            </a:r>
            <a:endParaRPr lang="en-US" dirty="0">
              <a:solidFill>
                <a:schemeClr val="tx1"/>
              </a:solidFill>
            </a:endParaRPr>
          </a:p>
          <a:p>
            <a:pPr marL="0" algn="l"/>
            <a:endParaRPr lang="en-US" sz="2200" dirty="0">
              <a:solidFill>
                <a:schemeClr val="tx1"/>
              </a:solidFill>
            </a:endParaRPr>
          </a:p>
        </p:txBody>
      </p:sp>
      <p:sp>
        <p:nvSpPr>
          <p:cNvPr id="24" name="Rectangle 2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572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990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0293896-CB98-FD3A-7E1A-2D4ED1F713ED}"/>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9254442" y="3056494"/>
            <a:ext cx="1462088" cy="745012"/>
          </a:xfrm>
          <a:prstGeom prst="rect">
            <a:avLst/>
          </a:prstGeom>
          <a:noFill/>
        </p:spPr>
      </p:pic>
      <p:sp>
        <p:nvSpPr>
          <p:cNvPr id="3" name="Slide Number Placeholder 2">
            <a:extLst>
              <a:ext uri="{FF2B5EF4-FFF2-40B4-BE49-F238E27FC236}">
                <a16:creationId xmlns:a16="http://schemas.microsoft.com/office/drawing/2014/main" id="{90BF9F64-727A-6D2E-69C5-09CF044DF712}"/>
              </a:ext>
            </a:extLst>
          </p:cNvPr>
          <p:cNvSpPr>
            <a:spLocks noGrp="1"/>
          </p:cNvSpPr>
          <p:nvPr>
            <p:ph type="sldNum" sz="quarter" idx="12"/>
          </p:nvPr>
        </p:nvSpPr>
        <p:spPr>
          <a:xfrm>
            <a:off x="10341428" y="6356350"/>
            <a:ext cx="1012371" cy="365125"/>
          </a:xfrm>
        </p:spPr>
        <p:txBody>
          <a:bodyPr vert="horz" lIns="91440" tIns="45720" rIns="91440" bIns="45720" rtlCol="0" anchor="ctr">
            <a:normAutofit/>
          </a:bodyPr>
          <a:lstStyle/>
          <a:p>
            <a:pPr defTabSz="914400">
              <a:spcAft>
                <a:spcPts val="600"/>
              </a:spcAft>
            </a:pPr>
            <a:fld id="{596BA77D-E0F3-4B80-A65E-88527CDE7779}" type="slidenum">
              <a:rPr lang="en-US">
                <a:solidFill>
                  <a:srgbClr val="FFFFFF"/>
                </a:solidFill>
              </a:rPr>
              <a:pPr defTabSz="914400">
                <a:spcAft>
                  <a:spcPts val="600"/>
                </a:spcAft>
              </a:pPr>
              <a:t>17</a:t>
            </a:fld>
            <a:endParaRPr lang="en-US">
              <a:solidFill>
                <a:srgbClr val="FFFFFF"/>
              </a:solidFill>
            </a:endParaRPr>
          </a:p>
        </p:txBody>
      </p:sp>
    </p:spTree>
    <p:extLst>
      <p:ext uri="{BB962C8B-B14F-4D97-AF65-F5344CB8AC3E}">
        <p14:creationId xmlns:p14="http://schemas.microsoft.com/office/powerpoint/2010/main" val="3432101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A28D7-9A11-B826-5806-1C18CD1FEC75}"/>
              </a:ext>
            </a:extLst>
          </p:cNvPr>
          <p:cNvSpPr>
            <a:spLocks noGrp="1"/>
          </p:cNvSpPr>
          <p:nvPr>
            <p:ph type="title"/>
          </p:nvPr>
        </p:nvSpPr>
        <p:spPr/>
        <p:txBody>
          <a:bodyPr>
            <a:normAutofit fontScale="90000"/>
          </a:bodyPr>
          <a:lstStyle/>
          <a:p>
            <a:r>
              <a:rPr lang="en-US" dirty="0"/>
              <a:t>Consider becoming a regular work group participant</a:t>
            </a:r>
          </a:p>
        </p:txBody>
      </p:sp>
      <p:sp>
        <p:nvSpPr>
          <p:cNvPr id="3" name="Content Placeholder 2">
            <a:extLst>
              <a:ext uri="{FF2B5EF4-FFF2-40B4-BE49-F238E27FC236}">
                <a16:creationId xmlns:a16="http://schemas.microsoft.com/office/drawing/2014/main" id="{67FD962C-4D2E-CC92-FE42-65F4AAE39D80}"/>
              </a:ext>
            </a:extLst>
          </p:cNvPr>
          <p:cNvSpPr>
            <a:spLocks noGrp="1"/>
          </p:cNvSpPr>
          <p:nvPr>
            <p:ph idx="1"/>
          </p:nvPr>
        </p:nvSpPr>
        <p:spPr>
          <a:xfrm>
            <a:off x="1380226" y="1470582"/>
            <a:ext cx="9506310" cy="4618553"/>
          </a:xfrm>
        </p:spPr>
        <p:txBody>
          <a:bodyPr>
            <a:normAutofit/>
          </a:bodyPr>
          <a:lstStyle/>
          <a:p>
            <a:pPr>
              <a:spcBef>
                <a:spcPts val="2400"/>
              </a:spcBef>
            </a:pPr>
            <a:r>
              <a:rPr lang="en-US" dirty="0"/>
              <a:t>Staff from 12 states are currently serving as regular group participants. </a:t>
            </a:r>
          </a:p>
          <a:p>
            <a:pPr>
              <a:spcBef>
                <a:spcPts val="2400"/>
              </a:spcBef>
            </a:pPr>
            <a:r>
              <a:rPr lang="en-US" dirty="0"/>
              <a:t>Serving as a regular group participant means that you will be a contact person on the project, that you will try to join the calls and follow the work and provide input when you feel you have something to offer, and that if the work group decides to take a vote on a question, we will look to you or colleagues in your state (you can always abstain; one vote per state).  </a:t>
            </a:r>
          </a:p>
          <a:p>
            <a:pPr>
              <a:spcBef>
                <a:spcPts val="2400"/>
              </a:spcBef>
            </a:pPr>
            <a:r>
              <a:rPr lang="en-US" dirty="0"/>
              <a:t>Casting a vote at a work group meeting does not mean that you are expressing your state’s official position.</a:t>
            </a:r>
          </a:p>
        </p:txBody>
      </p:sp>
      <p:sp>
        <p:nvSpPr>
          <p:cNvPr id="4" name="Slide Number Placeholder 3">
            <a:extLst>
              <a:ext uri="{FF2B5EF4-FFF2-40B4-BE49-F238E27FC236}">
                <a16:creationId xmlns:a16="http://schemas.microsoft.com/office/drawing/2014/main" id="{9783C387-D6D0-2352-731B-81AB8FDBB0FC}"/>
              </a:ext>
            </a:extLst>
          </p:cNvPr>
          <p:cNvSpPr>
            <a:spLocks noGrp="1"/>
          </p:cNvSpPr>
          <p:nvPr>
            <p:ph type="sldNum" sz="quarter" idx="12"/>
          </p:nvPr>
        </p:nvSpPr>
        <p:spPr/>
        <p:txBody>
          <a:bodyPr/>
          <a:lstStyle/>
          <a:p>
            <a:fld id="{596BA77D-E0F3-4B80-A65E-88527CDE7779}" type="slidenum">
              <a:rPr lang="en-US" smtClean="0"/>
              <a:t>18</a:t>
            </a:fld>
            <a:endParaRPr lang="en-US"/>
          </a:p>
        </p:txBody>
      </p:sp>
    </p:spTree>
    <p:extLst>
      <p:ext uri="{BB962C8B-B14F-4D97-AF65-F5344CB8AC3E}">
        <p14:creationId xmlns:p14="http://schemas.microsoft.com/office/powerpoint/2010/main" val="547197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F3191B-5C60-4B9B-ACF9-55E6E332D4A6}"/>
              </a:ext>
            </a:extLst>
          </p:cNvPr>
          <p:cNvSpPr>
            <a:spLocks noGrp="1"/>
          </p:cNvSpPr>
          <p:nvPr>
            <p:ph type="title"/>
          </p:nvPr>
        </p:nvSpPr>
        <p:spPr/>
        <p:txBody>
          <a:bodyPr>
            <a:normAutofit/>
          </a:bodyPr>
          <a:lstStyle/>
          <a:p>
            <a:r>
              <a:rPr lang="en-US" sz="4800" b="1" dirty="0">
                <a:solidFill>
                  <a:srgbClr val="7F1D13"/>
                </a:solidFill>
                <a:latin typeface="+mn-lt"/>
              </a:rPr>
              <a:t>Description of Project</a:t>
            </a:r>
          </a:p>
        </p:txBody>
      </p:sp>
      <p:sp>
        <p:nvSpPr>
          <p:cNvPr id="6" name="Content Placeholder 5">
            <a:extLst>
              <a:ext uri="{FF2B5EF4-FFF2-40B4-BE49-F238E27FC236}">
                <a16:creationId xmlns:a16="http://schemas.microsoft.com/office/drawing/2014/main" id="{FC70CDEB-5B0F-4816-B005-D7EDFB278246}"/>
              </a:ext>
            </a:extLst>
          </p:cNvPr>
          <p:cNvSpPr>
            <a:spLocks noGrp="1"/>
          </p:cNvSpPr>
          <p:nvPr>
            <p:ph idx="1"/>
          </p:nvPr>
        </p:nvSpPr>
        <p:spPr>
          <a:xfrm>
            <a:off x="1190444" y="1526877"/>
            <a:ext cx="9549443" cy="4632385"/>
          </a:xfrm>
        </p:spPr>
        <p:txBody>
          <a:bodyPr>
            <a:normAutofit lnSpcReduction="10000"/>
          </a:bodyPr>
          <a:lstStyle/>
          <a:p>
            <a:pPr algn="l">
              <a:lnSpc>
                <a:spcPct val="100000"/>
              </a:lnSpc>
              <a:spcBef>
                <a:spcPts val="3600"/>
              </a:spcBef>
              <a:spcAft>
                <a:spcPts val="1800"/>
              </a:spcAft>
            </a:pPr>
            <a:r>
              <a:rPr lang="en-US" b="0" dirty="0">
                <a:solidFill>
                  <a:schemeClr val="tx1"/>
                </a:solidFill>
              </a:rPr>
              <a:t>August 2, 2022 </a:t>
            </a:r>
            <a:r>
              <a:rPr lang="en-US" dirty="0"/>
              <a:t>– </a:t>
            </a:r>
            <a:r>
              <a:rPr lang="en-US" b="0" dirty="0">
                <a:solidFill>
                  <a:schemeClr val="tx1"/>
                </a:solidFill>
              </a:rPr>
              <a:t>the Uniformity Committee agreed to undertake a project and form a work group to review </a:t>
            </a:r>
            <a:r>
              <a:rPr lang="en-US" dirty="0"/>
              <a:t>the MTC’s</a:t>
            </a:r>
            <a:r>
              <a:rPr lang="en-US" b="0" dirty="0">
                <a:solidFill>
                  <a:schemeClr val="tx1"/>
                </a:solidFill>
              </a:rPr>
              <a:t> model receipts sourcing regulations, including the MTC’s special industry regulations and its market-based sourcing (“Section 17”) regulations. </a:t>
            </a:r>
          </a:p>
          <a:p>
            <a:pPr algn="l">
              <a:lnSpc>
                <a:spcPct val="100000"/>
              </a:lnSpc>
              <a:spcBef>
                <a:spcPts val="3600"/>
              </a:spcBef>
            </a:pPr>
            <a:r>
              <a:rPr lang="en-US" dirty="0"/>
              <a:t>The</a:t>
            </a:r>
            <a:r>
              <a:rPr lang="en-US" b="0" dirty="0">
                <a:solidFill>
                  <a:schemeClr val="tx1"/>
                </a:solidFill>
              </a:rPr>
              <a:t> goal of this project is to identify updates, corrections or conforming changes, to consider issues that may not be sufficiently addressed by existing model regulations, and to make recommendations to the Uniformity Committee for its action. </a:t>
            </a:r>
          </a:p>
        </p:txBody>
      </p:sp>
      <p:sp>
        <p:nvSpPr>
          <p:cNvPr id="3" name="Slide Number Placeholder 2">
            <a:extLst>
              <a:ext uri="{FF2B5EF4-FFF2-40B4-BE49-F238E27FC236}">
                <a16:creationId xmlns:a16="http://schemas.microsoft.com/office/drawing/2014/main" id="{36E29B2B-5F7F-4F2C-9B28-123B5F47C751}"/>
              </a:ext>
            </a:extLst>
          </p:cNvPr>
          <p:cNvSpPr>
            <a:spLocks noGrp="1"/>
          </p:cNvSpPr>
          <p:nvPr>
            <p:ph type="sldNum" sz="quarter" idx="12"/>
          </p:nvPr>
        </p:nvSpPr>
        <p:spPr/>
        <p:txBody>
          <a:bodyPr/>
          <a:lstStyle/>
          <a:p>
            <a:fld id="{596BA77D-E0F3-4B80-A65E-88527CDE7779}" type="slidenum">
              <a:rPr lang="en-US" smtClean="0"/>
              <a:t>2</a:t>
            </a:fld>
            <a:endParaRPr lang="en-US"/>
          </a:p>
        </p:txBody>
      </p:sp>
    </p:spTree>
    <p:extLst>
      <p:ext uri="{BB962C8B-B14F-4D97-AF65-F5344CB8AC3E}">
        <p14:creationId xmlns:p14="http://schemas.microsoft.com/office/powerpoint/2010/main" val="2261559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39079-9B2C-45DF-9D71-E3216712E57F}"/>
              </a:ext>
            </a:extLst>
          </p:cNvPr>
          <p:cNvSpPr>
            <a:spLocks noGrp="1"/>
          </p:cNvSpPr>
          <p:nvPr>
            <p:ph type="title"/>
          </p:nvPr>
        </p:nvSpPr>
        <p:spPr/>
        <p:txBody>
          <a:bodyPr>
            <a:normAutofit fontScale="90000"/>
          </a:bodyPr>
          <a:lstStyle/>
          <a:p>
            <a:r>
              <a:rPr lang="en-US" b="1" dirty="0">
                <a:solidFill>
                  <a:srgbClr val="7F1D13"/>
                </a:solidFill>
                <a:latin typeface="+mn-lt"/>
              </a:rPr>
              <a:t>Initial Topics for Consideration </a:t>
            </a:r>
            <a:br>
              <a:rPr lang="en-US" b="1" dirty="0">
                <a:solidFill>
                  <a:srgbClr val="7F1D13"/>
                </a:solidFill>
                <a:latin typeface="+mn-lt"/>
              </a:rPr>
            </a:br>
            <a:r>
              <a:rPr lang="en-US" b="1" dirty="0">
                <a:solidFill>
                  <a:srgbClr val="7F1D13"/>
                </a:solidFill>
                <a:latin typeface="+mn-lt"/>
              </a:rPr>
              <a:t>by the Work </a:t>
            </a:r>
            <a:r>
              <a:rPr lang="en-US" dirty="0"/>
              <a:t>G</a:t>
            </a:r>
            <a:r>
              <a:rPr lang="en-US" b="1" dirty="0">
                <a:solidFill>
                  <a:srgbClr val="7F1D13"/>
                </a:solidFill>
                <a:latin typeface="+mn-lt"/>
              </a:rPr>
              <a:t>roup</a:t>
            </a:r>
          </a:p>
        </p:txBody>
      </p:sp>
      <p:sp>
        <p:nvSpPr>
          <p:cNvPr id="4" name="Content Placeholder 3">
            <a:extLst>
              <a:ext uri="{FF2B5EF4-FFF2-40B4-BE49-F238E27FC236}">
                <a16:creationId xmlns:a16="http://schemas.microsoft.com/office/drawing/2014/main" id="{3111B032-82CA-4BB8-9EFC-243B670E0BD2}"/>
              </a:ext>
            </a:extLst>
          </p:cNvPr>
          <p:cNvSpPr>
            <a:spLocks noGrp="1"/>
          </p:cNvSpPr>
          <p:nvPr>
            <p:ph idx="1"/>
          </p:nvPr>
        </p:nvSpPr>
        <p:spPr>
          <a:xfrm>
            <a:off x="1639018" y="1647646"/>
            <a:ext cx="8721307" cy="4390652"/>
          </a:xfrm>
        </p:spPr>
        <p:txBody>
          <a:bodyPr>
            <a:normAutofit fontScale="92500" lnSpcReduction="10000"/>
          </a:bodyPr>
          <a:lstStyle/>
          <a:p>
            <a:pPr marL="514350" indent="-514350" algn="l">
              <a:lnSpc>
                <a:spcPct val="100000"/>
              </a:lnSpc>
              <a:spcBef>
                <a:spcPts val="1200"/>
              </a:spcBef>
              <a:buAutoNum type="arabicPeriod"/>
            </a:pPr>
            <a:r>
              <a:rPr lang="en-US" sz="3200" b="0" dirty="0">
                <a:solidFill>
                  <a:schemeClr val="tx1"/>
                </a:solidFill>
              </a:rPr>
              <a:t>Sourcing of receipts of trucking companies/package delivery </a:t>
            </a:r>
            <a:r>
              <a:rPr lang="en-US" sz="3200" dirty="0"/>
              <a:t>companies</a:t>
            </a:r>
          </a:p>
          <a:p>
            <a:pPr marL="514350" indent="-514350" algn="l">
              <a:lnSpc>
                <a:spcPct val="100000"/>
              </a:lnSpc>
              <a:spcBef>
                <a:spcPts val="1200"/>
              </a:spcBef>
              <a:buAutoNum type="arabicPeriod"/>
            </a:pPr>
            <a:r>
              <a:rPr lang="en-US" sz="3200" dirty="0"/>
              <a:t>Sourcing of receipts of airlines from –</a:t>
            </a:r>
          </a:p>
          <a:p>
            <a:pPr lvl="1">
              <a:lnSpc>
                <a:spcPct val="100000"/>
              </a:lnSpc>
              <a:spcBef>
                <a:spcPts val="1200"/>
              </a:spcBef>
            </a:pPr>
            <a:r>
              <a:rPr lang="en-US" sz="2800" dirty="0"/>
              <a:t>Selling tickets for travel on unrelated airlines pursuant to code sharing arrangements and capacity purchase agreements	</a:t>
            </a:r>
          </a:p>
          <a:p>
            <a:pPr lvl="1">
              <a:lnSpc>
                <a:spcPct val="100000"/>
              </a:lnSpc>
              <a:spcBef>
                <a:spcPts val="1200"/>
              </a:spcBef>
            </a:pPr>
            <a:r>
              <a:rPr lang="en-US" sz="2800" dirty="0"/>
              <a:t>Ancillary activities such as transporting a passenger’s baggage and selling food</a:t>
            </a:r>
          </a:p>
          <a:p>
            <a:pPr lvl="1">
              <a:lnSpc>
                <a:spcPct val="100000"/>
              </a:lnSpc>
              <a:spcBef>
                <a:spcPts val="1200"/>
              </a:spcBef>
            </a:pPr>
            <a:r>
              <a:rPr lang="en-US" sz="2800" dirty="0"/>
              <a:t>Sale of airline points/miles to credit card banks and others</a:t>
            </a:r>
          </a:p>
        </p:txBody>
      </p:sp>
      <p:sp>
        <p:nvSpPr>
          <p:cNvPr id="3" name="Slide Number Placeholder 2">
            <a:extLst>
              <a:ext uri="{FF2B5EF4-FFF2-40B4-BE49-F238E27FC236}">
                <a16:creationId xmlns:a16="http://schemas.microsoft.com/office/drawing/2014/main" id="{6AFD2E79-10DC-40CE-A4A2-A291EEFFEE0B}"/>
              </a:ext>
            </a:extLst>
          </p:cNvPr>
          <p:cNvSpPr>
            <a:spLocks noGrp="1"/>
          </p:cNvSpPr>
          <p:nvPr>
            <p:ph type="sldNum" sz="quarter" idx="12"/>
          </p:nvPr>
        </p:nvSpPr>
        <p:spPr/>
        <p:txBody>
          <a:bodyPr/>
          <a:lstStyle/>
          <a:p>
            <a:fld id="{596BA77D-E0F3-4B80-A65E-88527CDE7779}" type="slidenum">
              <a:rPr lang="en-US" smtClean="0"/>
              <a:t>3</a:t>
            </a:fld>
            <a:endParaRPr lang="en-US"/>
          </a:p>
        </p:txBody>
      </p:sp>
    </p:spTree>
    <p:extLst>
      <p:ext uri="{BB962C8B-B14F-4D97-AF65-F5344CB8AC3E}">
        <p14:creationId xmlns:p14="http://schemas.microsoft.com/office/powerpoint/2010/main" val="107779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3DF6A-4F85-C258-E31C-D4C9AA0DFB66}"/>
              </a:ext>
            </a:extLst>
          </p:cNvPr>
          <p:cNvSpPr>
            <a:spLocks noGrp="1"/>
          </p:cNvSpPr>
          <p:nvPr>
            <p:ph type="title"/>
          </p:nvPr>
        </p:nvSpPr>
        <p:spPr>
          <a:xfrm>
            <a:off x="543464" y="365126"/>
            <a:ext cx="11648536" cy="1105456"/>
          </a:xfrm>
        </p:spPr>
        <p:txBody>
          <a:bodyPr>
            <a:noAutofit/>
          </a:bodyPr>
          <a:lstStyle/>
          <a:p>
            <a:pPr algn="l"/>
            <a:r>
              <a:rPr lang="en-US" sz="3400" dirty="0"/>
              <a:t>Whether to Revise the MTC Model Special Rule</a:t>
            </a:r>
            <a:br>
              <a:rPr lang="en-US" sz="3400" dirty="0"/>
            </a:br>
            <a:r>
              <a:rPr lang="en-US" sz="3400" dirty="0"/>
              <a:t> for Trucking Companies –</a:t>
            </a:r>
          </a:p>
        </p:txBody>
      </p:sp>
      <p:sp>
        <p:nvSpPr>
          <p:cNvPr id="3" name="Content Placeholder 2">
            <a:extLst>
              <a:ext uri="{FF2B5EF4-FFF2-40B4-BE49-F238E27FC236}">
                <a16:creationId xmlns:a16="http://schemas.microsoft.com/office/drawing/2014/main" id="{F64B8774-4FCC-5525-B0F9-B5993FAB9754}"/>
              </a:ext>
            </a:extLst>
          </p:cNvPr>
          <p:cNvSpPr>
            <a:spLocks noGrp="1"/>
          </p:cNvSpPr>
          <p:nvPr>
            <p:ph idx="1"/>
          </p:nvPr>
        </p:nvSpPr>
        <p:spPr>
          <a:xfrm>
            <a:off x="1388853" y="1690777"/>
            <a:ext cx="9333782" cy="4546121"/>
          </a:xfrm>
        </p:spPr>
        <p:txBody>
          <a:bodyPr>
            <a:normAutofit lnSpcReduction="10000"/>
          </a:bodyPr>
          <a:lstStyle/>
          <a:p>
            <a:pPr>
              <a:lnSpc>
                <a:spcPct val="100000"/>
              </a:lnSpc>
              <a:spcBef>
                <a:spcPts val="2400"/>
              </a:spcBef>
            </a:pPr>
            <a:r>
              <a:rPr lang="en-US" sz="2600" dirty="0"/>
              <a:t>The work group has focused on whether to revise the MTC’s special rule for trucking companies in the wake of the MTC’s adoption of market sourcing. </a:t>
            </a:r>
          </a:p>
          <a:p>
            <a:pPr>
              <a:lnSpc>
                <a:spcPct val="100000"/>
              </a:lnSpc>
              <a:spcBef>
                <a:spcPts val="2400"/>
              </a:spcBef>
            </a:pPr>
            <a:r>
              <a:rPr lang="en-US" sz="2600" dirty="0"/>
              <a:t>The trucking company ruled, revised most recently in 1989, applies a mileage approach to the sourcing of receipts of trucking companies. </a:t>
            </a:r>
          </a:p>
          <a:p>
            <a:pPr>
              <a:lnSpc>
                <a:spcPct val="100000"/>
              </a:lnSpc>
              <a:spcBef>
                <a:spcPts val="2400"/>
              </a:spcBef>
            </a:pPr>
            <a:r>
              <a:rPr lang="en-US" sz="2600" dirty="0"/>
              <a:t>The rule defines "trucking company“ as “a motor common carrier, a motor contract carrier, or an express carrier which primarily transports tangible personal property of others by motor vehicle for compensation. . . .”</a:t>
            </a:r>
          </a:p>
          <a:p>
            <a:pPr marL="0" indent="0">
              <a:buNone/>
            </a:pPr>
            <a:endParaRPr lang="en-US" dirty="0"/>
          </a:p>
        </p:txBody>
      </p:sp>
      <p:sp>
        <p:nvSpPr>
          <p:cNvPr id="4" name="Slide Number Placeholder 3">
            <a:extLst>
              <a:ext uri="{FF2B5EF4-FFF2-40B4-BE49-F238E27FC236}">
                <a16:creationId xmlns:a16="http://schemas.microsoft.com/office/drawing/2014/main" id="{95219D7E-8CD4-21E7-E29D-3AE78DBFF753}"/>
              </a:ext>
            </a:extLst>
          </p:cNvPr>
          <p:cNvSpPr>
            <a:spLocks noGrp="1"/>
          </p:cNvSpPr>
          <p:nvPr>
            <p:ph type="sldNum" sz="quarter" idx="12"/>
          </p:nvPr>
        </p:nvSpPr>
        <p:spPr/>
        <p:txBody>
          <a:bodyPr/>
          <a:lstStyle/>
          <a:p>
            <a:fld id="{596BA77D-E0F3-4B80-A65E-88527CDE7779}" type="slidenum">
              <a:rPr lang="en-US" smtClean="0"/>
              <a:t>4</a:t>
            </a:fld>
            <a:endParaRPr lang="en-US"/>
          </a:p>
        </p:txBody>
      </p:sp>
    </p:spTree>
    <p:extLst>
      <p:ext uri="{BB962C8B-B14F-4D97-AF65-F5344CB8AC3E}">
        <p14:creationId xmlns:p14="http://schemas.microsoft.com/office/powerpoint/2010/main" val="2911233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FDA08-E022-AE2E-FAEA-24B0333A39F0}"/>
              </a:ext>
            </a:extLst>
          </p:cNvPr>
          <p:cNvSpPr>
            <a:spLocks noGrp="1"/>
          </p:cNvSpPr>
          <p:nvPr>
            <p:ph type="title"/>
          </p:nvPr>
        </p:nvSpPr>
        <p:spPr>
          <a:xfrm>
            <a:off x="636104" y="365126"/>
            <a:ext cx="10526477" cy="920210"/>
          </a:xfrm>
        </p:spPr>
        <p:txBody>
          <a:bodyPr>
            <a:normAutofit/>
          </a:bodyPr>
          <a:lstStyle/>
          <a:p>
            <a:pPr algn="l"/>
            <a:r>
              <a:rPr lang="en-US" sz="3600" dirty="0"/>
              <a:t>Why Review the Trucking Rule?</a:t>
            </a:r>
          </a:p>
        </p:txBody>
      </p:sp>
      <p:sp>
        <p:nvSpPr>
          <p:cNvPr id="3" name="Content Placeholder 2">
            <a:extLst>
              <a:ext uri="{FF2B5EF4-FFF2-40B4-BE49-F238E27FC236}">
                <a16:creationId xmlns:a16="http://schemas.microsoft.com/office/drawing/2014/main" id="{08C0E46E-2658-584B-FDB3-FDE9C29DB3AF}"/>
              </a:ext>
            </a:extLst>
          </p:cNvPr>
          <p:cNvSpPr>
            <a:spLocks noGrp="1"/>
          </p:cNvSpPr>
          <p:nvPr>
            <p:ph idx="1"/>
          </p:nvPr>
        </p:nvSpPr>
        <p:spPr>
          <a:xfrm>
            <a:off x="1259457" y="1470582"/>
            <a:ext cx="9247518" cy="5250893"/>
          </a:xfrm>
        </p:spPr>
        <p:txBody>
          <a:bodyPr>
            <a:normAutofit lnSpcReduction="10000"/>
          </a:bodyPr>
          <a:lstStyle/>
          <a:p>
            <a:pPr marL="0" indent="0">
              <a:buNone/>
            </a:pPr>
            <a:r>
              <a:rPr lang="en-US" dirty="0"/>
              <a:t>At least two factors motivated the review:</a:t>
            </a:r>
          </a:p>
          <a:p>
            <a:r>
              <a:rPr lang="en-US" dirty="0"/>
              <a:t>The trucking company rule proceeded adoption of the MTC’s new Section 17 sourcing rules which apply market-based sourcing principles, raising the question of whether the trucking rule comported with the MTC’s current approach to sourcing receipts.</a:t>
            </a:r>
          </a:p>
          <a:p>
            <a:r>
              <a:rPr lang="en-US" dirty="0"/>
              <a:t>Two published decisions have held that applying the mileage approach to UPS resulted in distortion:  </a:t>
            </a:r>
          </a:p>
          <a:p>
            <a:pPr lvl="1"/>
            <a:r>
              <a:rPr lang="en-US" i="1" dirty="0"/>
              <a:t>Montana Dep’t of Revenue v. United Parcel Service, Inc., </a:t>
            </a:r>
            <a:r>
              <a:rPr lang="en-US" dirty="0"/>
              <a:t>830 P.2d 1259 (1992)</a:t>
            </a:r>
          </a:p>
          <a:p>
            <a:pPr lvl="1"/>
            <a:r>
              <a:rPr lang="en-US" dirty="0"/>
              <a:t>New Mexico Public Dec. No. 19-27 (</a:t>
            </a:r>
            <a:r>
              <a:rPr lang="en-US" i="1" dirty="0"/>
              <a:t>In the Matter of the Protest of United Parcel Service Inc.</a:t>
            </a:r>
            <a:r>
              <a:rPr lang="en-US" dirty="0"/>
              <a:t>), </a:t>
            </a:r>
            <a:r>
              <a:rPr lang="en-US" i="1" dirty="0"/>
              <a:t>affirmed</a:t>
            </a:r>
            <a:r>
              <a:rPr lang="en-US" dirty="0"/>
              <a:t>, N.M. Ct. of Appeals, </a:t>
            </a:r>
            <a:r>
              <a:rPr lang="es-ES" dirty="0"/>
              <a:t>No. A-1-CA-385855 </a:t>
            </a:r>
            <a:br>
              <a:rPr lang="en-US" sz="2000" dirty="0"/>
            </a:br>
            <a:endParaRPr lang="en-US" sz="2000" dirty="0"/>
          </a:p>
          <a:p>
            <a:endParaRPr lang="en-US" dirty="0"/>
          </a:p>
        </p:txBody>
      </p:sp>
      <p:sp>
        <p:nvSpPr>
          <p:cNvPr id="4" name="Slide Number Placeholder 3">
            <a:extLst>
              <a:ext uri="{FF2B5EF4-FFF2-40B4-BE49-F238E27FC236}">
                <a16:creationId xmlns:a16="http://schemas.microsoft.com/office/drawing/2014/main" id="{6D5F86AB-0911-D58B-22E0-26C72458D3FC}"/>
              </a:ext>
            </a:extLst>
          </p:cNvPr>
          <p:cNvSpPr>
            <a:spLocks noGrp="1"/>
          </p:cNvSpPr>
          <p:nvPr>
            <p:ph type="sldNum" sz="quarter" idx="12"/>
          </p:nvPr>
        </p:nvSpPr>
        <p:spPr/>
        <p:txBody>
          <a:bodyPr/>
          <a:lstStyle/>
          <a:p>
            <a:fld id="{596BA77D-E0F3-4B80-A65E-88527CDE7779}" type="slidenum">
              <a:rPr lang="en-US" smtClean="0"/>
              <a:t>5</a:t>
            </a:fld>
            <a:endParaRPr lang="en-US"/>
          </a:p>
        </p:txBody>
      </p:sp>
    </p:spTree>
    <p:extLst>
      <p:ext uri="{BB962C8B-B14F-4D97-AF65-F5344CB8AC3E}">
        <p14:creationId xmlns:p14="http://schemas.microsoft.com/office/powerpoint/2010/main" val="2410114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C0250-EB69-AA07-5DF3-BB9111E7A3DF}"/>
              </a:ext>
            </a:extLst>
          </p:cNvPr>
          <p:cNvSpPr>
            <a:spLocks noGrp="1"/>
          </p:cNvSpPr>
          <p:nvPr>
            <p:ph type="title"/>
          </p:nvPr>
        </p:nvSpPr>
        <p:spPr>
          <a:xfrm>
            <a:off x="838200" y="365126"/>
            <a:ext cx="9849928" cy="825319"/>
          </a:xfrm>
        </p:spPr>
        <p:txBody>
          <a:bodyPr>
            <a:normAutofit/>
          </a:bodyPr>
          <a:lstStyle/>
          <a:p>
            <a:pPr algn="l"/>
            <a:r>
              <a:rPr lang="en-US" sz="4000" dirty="0"/>
              <a:t>Possible approaches -</a:t>
            </a:r>
          </a:p>
        </p:txBody>
      </p:sp>
      <p:sp>
        <p:nvSpPr>
          <p:cNvPr id="3" name="Content Placeholder 2">
            <a:extLst>
              <a:ext uri="{FF2B5EF4-FFF2-40B4-BE49-F238E27FC236}">
                <a16:creationId xmlns:a16="http://schemas.microsoft.com/office/drawing/2014/main" id="{66AC1188-941F-652C-C192-1591B2211AF0}"/>
              </a:ext>
            </a:extLst>
          </p:cNvPr>
          <p:cNvSpPr>
            <a:spLocks noGrp="1"/>
          </p:cNvSpPr>
          <p:nvPr>
            <p:ph idx="1"/>
          </p:nvPr>
        </p:nvSpPr>
        <p:spPr>
          <a:xfrm>
            <a:off x="2139350" y="1337094"/>
            <a:ext cx="7228937" cy="4839869"/>
          </a:xfrm>
        </p:spPr>
        <p:txBody>
          <a:bodyPr>
            <a:normAutofit/>
          </a:bodyPr>
          <a:lstStyle/>
          <a:p>
            <a:pPr marL="0" indent="0">
              <a:buNone/>
            </a:pPr>
            <a:r>
              <a:rPr lang="en-US" sz="3200" dirty="0"/>
              <a:t>The work group initially considered whether to retain the </a:t>
            </a:r>
            <a:r>
              <a:rPr lang="en-US" sz="3200" dirty="0">
                <a:solidFill>
                  <a:srgbClr val="0070C0"/>
                </a:solidFill>
              </a:rPr>
              <a:t>mileage approach </a:t>
            </a:r>
            <a:br>
              <a:rPr lang="en-US" sz="3200" dirty="0">
                <a:solidFill>
                  <a:srgbClr val="0070C0"/>
                </a:solidFill>
              </a:rPr>
            </a:br>
            <a:r>
              <a:rPr lang="en-US" sz="3200" dirty="0"/>
              <a:t>or to propose the methodology recently adopted by Massachusetts: looking to the location of </a:t>
            </a:r>
            <a:r>
              <a:rPr lang="en-US" sz="3200" dirty="0">
                <a:solidFill>
                  <a:srgbClr val="0070C0"/>
                </a:solidFill>
              </a:rPr>
              <a:t>pickups and deliveries</a:t>
            </a:r>
            <a:r>
              <a:rPr lang="en-US" sz="3200" dirty="0"/>
              <a:t>.  </a:t>
            </a:r>
          </a:p>
          <a:p>
            <a:pPr marL="0" indent="0">
              <a:buNone/>
            </a:pPr>
            <a:endParaRPr lang="en-US" sz="3200" dirty="0"/>
          </a:p>
          <a:p>
            <a:pPr marL="0" indent="0">
              <a:buNone/>
            </a:pPr>
            <a:r>
              <a:rPr lang="en-US" sz="3200" dirty="0"/>
              <a:t>The work group discussed the pros and cons of each approach.</a:t>
            </a:r>
          </a:p>
        </p:txBody>
      </p:sp>
      <p:sp>
        <p:nvSpPr>
          <p:cNvPr id="4" name="Slide Number Placeholder 3">
            <a:extLst>
              <a:ext uri="{FF2B5EF4-FFF2-40B4-BE49-F238E27FC236}">
                <a16:creationId xmlns:a16="http://schemas.microsoft.com/office/drawing/2014/main" id="{6AF07854-EF94-C250-5196-4C489A4D6555}"/>
              </a:ext>
            </a:extLst>
          </p:cNvPr>
          <p:cNvSpPr>
            <a:spLocks noGrp="1"/>
          </p:cNvSpPr>
          <p:nvPr>
            <p:ph type="sldNum" sz="quarter" idx="12"/>
          </p:nvPr>
        </p:nvSpPr>
        <p:spPr/>
        <p:txBody>
          <a:bodyPr/>
          <a:lstStyle/>
          <a:p>
            <a:fld id="{596BA77D-E0F3-4B80-A65E-88527CDE7779}" type="slidenum">
              <a:rPr lang="en-US" smtClean="0"/>
              <a:t>6</a:t>
            </a:fld>
            <a:endParaRPr lang="en-US"/>
          </a:p>
        </p:txBody>
      </p:sp>
      <p:sp>
        <p:nvSpPr>
          <p:cNvPr id="5" name="Arrow: Right 4">
            <a:extLst>
              <a:ext uri="{FF2B5EF4-FFF2-40B4-BE49-F238E27FC236}">
                <a16:creationId xmlns:a16="http://schemas.microsoft.com/office/drawing/2014/main" id="{C54C9049-A978-9F82-388C-E385E575225A}"/>
              </a:ext>
            </a:extLst>
          </p:cNvPr>
          <p:cNvSpPr/>
          <p:nvPr/>
        </p:nvSpPr>
        <p:spPr>
          <a:xfrm>
            <a:off x="5200815" y="513433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3700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C9124-006B-58E7-78A6-5D22325A7A79}"/>
              </a:ext>
            </a:extLst>
          </p:cNvPr>
          <p:cNvSpPr>
            <a:spLocks noGrp="1"/>
          </p:cNvSpPr>
          <p:nvPr>
            <p:ph type="title"/>
          </p:nvPr>
        </p:nvSpPr>
        <p:spPr>
          <a:xfrm>
            <a:off x="0" y="365126"/>
            <a:ext cx="12192000" cy="601032"/>
          </a:xfrm>
        </p:spPr>
        <p:txBody>
          <a:bodyPr>
            <a:normAutofit fontScale="90000"/>
          </a:bodyPr>
          <a:lstStyle/>
          <a:p>
            <a:r>
              <a:rPr lang="en-US" sz="4000" dirty="0"/>
              <a:t>Mileage Approach</a:t>
            </a:r>
          </a:p>
        </p:txBody>
      </p:sp>
      <p:graphicFrame>
        <p:nvGraphicFramePr>
          <p:cNvPr id="5" name="Content Placeholder 4">
            <a:extLst>
              <a:ext uri="{FF2B5EF4-FFF2-40B4-BE49-F238E27FC236}">
                <a16:creationId xmlns:a16="http://schemas.microsoft.com/office/drawing/2014/main" id="{84F6A8B2-D68B-824D-CCBA-32AB5AC27962}"/>
              </a:ext>
            </a:extLst>
          </p:cNvPr>
          <p:cNvGraphicFramePr>
            <a:graphicFrameLocks noGrp="1"/>
          </p:cNvGraphicFramePr>
          <p:nvPr>
            <p:ph idx="1"/>
          </p:nvPr>
        </p:nvGraphicFramePr>
        <p:xfrm>
          <a:off x="1104181" y="1190446"/>
          <a:ext cx="10110159" cy="4744274"/>
        </p:xfrm>
        <a:graphic>
          <a:graphicData uri="http://schemas.openxmlformats.org/drawingml/2006/table">
            <a:tbl>
              <a:tblPr firstRow="1" firstCol="1" bandRow="1"/>
              <a:tblGrid>
                <a:gridCol w="4853280">
                  <a:extLst>
                    <a:ext uri="{9D8B030D-6E8A-4147-A177-3AD203B41FA5}">
                      <a16:colId xmlns:a16="http://schemas.microsoft.com/office/drawing/2014/main" val="3197462013"/>
                    </a:ext>
                  </a:extLst>
                </a:gridCol>
                <a:gridCol w="5256879">
                  <a:extLst>
                    <a:ext uri="{9D8B030D-6E8A-4147-A177-3AD203B41FA5}">
                      <a16:colId xmlns:a16="http://schemas.microsoft.com/office/drawing/2014/main" val="1637329352"/>
                    </a:ext>
                  </a:extLst>
                </a:gridCol>
              </a:tblGrid>
              <a:tr h="621101">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Pros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Cons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8559257"/>
                  </a:ext>
                </a:extLst>
              </a:tr>
              <a:tr h="781158">
                <a:tc>
                  <a:txBody>
                    <a:bodyPr/>
                    <a:lstStyle/>
                    <a:p>
                      <a:pPr marL="0" marR="0" algn="l">
                        <a:lnSpc>
                          <a:spcPct val="100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Most states currently use some form of the mileage approach.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Possible legal problems in some states (see Montana and New Mexico court decisions).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423315"/>
                  </a:ext>
                </a:extLst>
              </a:tr>
              <a:tr h="706025">
                <a:tc>
                  <a:txBody>
                    <a:bodyPr/>
                    <a:lstStyle/>
                    <a:p>
                      <a:pPr marL="0" marR="0" algn="l">
                        <a:lnSpc>
                          <a:spcPct val="100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Can be said to reflect where the service is delivered (but see below).</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May not reflect the many aspects of modern logistics.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7689719"/>
                  </a:ext>
                </a:extLst>
              </a:tr>
              <a:tr h="1568914">
                <a:tc>
                  <a:txBody>
                    <a:bodyPr/>
                    <a:lstStyle/>
                    <a:p>
                      <a:pPr marL="0" marR="0" algn="l">
                        <a:lnSpc>
                          <a:spcPct val="100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Appears to be a workable approach.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Differs from the sourcing rule applied to air transportation, or to ground transportation provided by companies that do not fall under the definition of “trucking company”.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206547"/>
                  </a:ext>
                </a:extLst>
              </a:tr>
              <a:tr h="1067076">
                <a:tc>
                  <a:txBody>
                    <a:bodyPr/>
                    <a:lstStyle/>
                    <a:p>
                      <a:pPr marL="0" marR="0" algn="l">
                        <a:lnSpc>
                          <a:spcPct val="100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Takes into account that length of trip is a major component of the service that is provided.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Does not reflect the taxpayer’s market in a general sense.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8985288"/>
                  </a:ext>
                </a:extLst>
              </a:tr>
            </a:tbl>
          </a:graphicData>
        </a:graphic>
      </p:graphicFrame>
      <p:sp>
        <p:nvSpPr>
          <p:cNvPr id="4" name="Slide Number Placeholder 3">
            <a:extLst>
              <a:ext uri="{FF2B5EF4-FFF2-40B4-BE49-F238E27FC236}">
                <a16:creationId xmlns:a16="http://schemas.microsoft.com/office/drawing/2014/main" id="{4717A9A7-D966-13FB-9093-56FB87D1B99B}"/>
              </a:ext>
            </a:extLst>
          </p:cNvPr>
          <p:cNvSpPr>
            <a:spLocks noGrp="1"/>
          </p:cNvSpPr>
          <p:nvPr>
            <p:ph type="sldNum" sz="quarter" idx="12"/>
          </p:nvPr>
        </p:nvSpPr>
        <p:spPr/>
        <p:txBody>
          <a:bodyPr/>
          <a:lstStyle/>
          <a:p>
            <a:fld id="{596BA77D-E0F3-4B80-A65E-88527CDE7779}" type="slidenum">
              <a:rPr lang="en-US" smtClean="0"/>
              <a:t>7</a:t>
            </a:fld>
            <a:endParaRPr lang="en-US"/>
          </a:p>
        </p:txBody>
      </p:sp>
    </p:spTree>
    <p:extLst>
      <p:ext uri="{BB962C8B-B14F-4D97-AF65-F5344CB8AC3E}">
        <p14:creationId xmlns:p14="http://schemas.microsoft.com/office/powerpoint/2010/main" val="568861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DA6C6-6507-9DAE-58D0-77340ED0F269}"/>
              </a:ext>
            </a:extLst>
          </p:cNvPr>
          <p:cNvSpPr>
            <a:spLocks noGrp="1"/>
          </p:cNvSpPr>
          <p:nvPr>
            <p:ph type="title"/>
          </p:nvPr>
        </p:nvSpPr>
        <p:spPr>
          <a:xfrm>
            <a:off x="0" y="365126"/>
            <a:ext cx="12192000" cy="616685"/>
          </a:xfrm>
        </p:spPr>
        <p:txBody>
          <a:bodyPr>
            <a:normAutofit fontScale="90000"/>
          </a:bodyPr>
          <a:lstStyle/>
          <a:p>
            <a:r>
              <a:rPr lang="en-US" dirty="0"/>
              <a:t>Pickup/Delivery Approach</a:t>
            </a:r>
          </a:p>
        </p:txBody>
      </p:sp>
      <p:graphicFrame>
        <p:nvGraphicFramePr>
          <p:cNvPr id="5" name="Content Placeholder 4">
            <a:extLst>
              <a:ext uri="{FF2B5EF4-FFF2-40B4-BE49-F238E27FC236}">
                <a16:creationId xmlns:a16="http://schemas.microsoft.com/office/drawing/2014/main" id="{AA465F10-5A9D-7BBC-F541-3F9AED5B44F0}"/>
              </a:ext>
            </a:extLst>
          </p:cNvPr>
          <p:cNvGraphicFramePr>
            <a:graphicFrameLocks noGrp="1"/>
          </p:cNvGraphicFramePr>
          <p:nvPr>
            <p:ph idx="1"/>
          </p:nvPr>
        </p:nvGraphicFramePr>
        <p:xfrm>
          <a:off x="1526873" y="1423358"/>
          <a:ext cx="8962848" cy="4192437"/>
        </p:xfrm>
        <a:graphic>
          <a:graphicData uri="http://schemas.openxmlformats.org/drawingml/2006/table">
            <a:tbl>
              <a:tblPr firstRow="1" firstCol="1" bandRow="1"/>
              <a:tblGrid>
                <a:gridCol w="4481424">
                  <a:extLst>
                    <a:ext uri="{9D8B030D-6E8A-4147-A177-3AD203B41FA5}">
                      <a16:colId xmlns:a16="http://schemas.microsoft.com/office/drawing/2014/main" val="2001624914"/>
                    </a:ext>
                  </a:extLst>
                </a:gridCol>
                <a:gridCol w="4481424">
                  <a:extLst>
                    <a:ext uri="{9D8B030D-6E8A-4147-A177-3AD203B41FA5}">
                      <a16:colId xmlns:a16="http://schemas.microsoft.com/office/drawing/2014/main" val="256183672"/>
                    </a:ext>
                  </a:extLst>
                </a:gridCol>
              </a:tblGrid>
              <a:tr h="675247">
                <a:tc>
                  <a:txBody>
                    <a:bodyPr/>
                    <a:lstStyle/>
                    <a:p>
                      <a:pPr marL="0" marR="0" algn="ctr">
                        <a:lnSpc>
                          <a:spcPct val="107000"/>
                        </a:lnSpc>
                        <a:spcBef>
                          <a:spcPts val="0"/>
                        </a:spcBef>
                        <a:spcAft>
                          <a:spcPts val="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Pros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Cons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220286"/>
                  </a:ext>
                </a:extLst>
              </a:tr>
              <a:tr h="716589">
                <a:tc>
                  <a:txBody>
                    <a:bodyPr/>
                    <a:lstStyle/>
                    <a:p>
                      <a:pPr marL="0" marR="0" algn="l">
                        <a:lnSpc>
                          <a:spcPct val="10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Can be said to reflect where the service is delivered (but see above)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Would require a shift by most states in order to achieve uniformity.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6845026"/>
                  </a:ext>
                </a:extLst>
              </a:tr>
              <a:tr h="953748">
                <a:tc>
                  <a:txBody>
                    <a:bodyPr/>
                    <a:lstStyle/>
                    <a:p>
                      <a:pPr marL="0" marR="0" algn="l">
                        <a:lnSpc>
                          <a:spcPct val="10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Avoids legal problems identified in Montana and New Mexico decisions.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Requires many businesses to change their current reporting and record-keeping for taxes.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1301063"/>
                  </a:ext>
                </a:extLst>
              </a:tr>
              <a:tr h="957561">
                <a:tc>
                  <a:txBody>
                    <a:bodyPr/>
                    <a:lstStyle/>
                    <a:p>
                      <a:pPr marL="0" marR="0" algn="l">
                        <a:lnSpc>
                          <a:spcPct val="10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Comports with the way that many states source air transportation.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Does not take into account that length of trip is a major component of the service which is provided.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1229548"/>
                  </a:ext>
                </a:extLst>
              </a:tr>
              <a:tr h="889292">
                <a:tc>
                  <a:txBody>
                    <a:bodyPr/>
                    <a:lstStyle/>
                    <a:p>
                      <a:pPr marL="0" marR="0" algn="l">
                        <a:lnSpc>
                          <a:spcPct val="10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Reflects the taxpayer’s market in a general sense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8378535"/>
                  </a:ext>
                </a:extLst>
              </a:tr>
            </a:tbl>
          </a:graphicData>
        </a:graphic>
      </p:graphicFrame>
      <p:sp>
        <p:nvSpPr>
          <p:cNvPr id="4" name="Slide Number Placeholder 3">
            <a:extLst>
              <a:ext uri="{FF2B5EF4-FFF2-40B4-BE49-F238E27FC236}">
                <a16:creationId xmlns:a16="http://schemas.microsoft.com/office/drawing/2014/main" id="{34877DF8-AB54-8662-7035-D3992C4BECA3}"/>
              </a:ext>
            </a:extLst>
          </p:cNvPr>
          <p:cNvSpPr>
            <a:spLocks noGrp="1"/>
          </p:cNvSpPr>
          <p:nvPr>
            <p:ph type="sldNum" sz="quarter" idx="12"/>
          </p:nvPr>
        </p:nvSpPr>
        <p:spPr/>
        <p:txBody>
          <a:bodyPr/>
          <a:lstStyle/>
          <a:p>
            <a:fld id="{596BA77D-E0F3-4B80-A65E-88527CDE7779}" type="slidenum">
              <a:rPr lang="en-US" smtClean="0"/>
              <a:t>8</a:t>
            </a:fld>
            <a:endParaRPr lang="en-US"/>
          </a:p>
        </p:txBody>
      </p:sp>
    </p:spTree>
    <p:extLst>
      <p:ext uri="{BB962C8B-B14F-4D97-AF65-F5344CB8AC3E}">
        <p14:creationId xmlns:p14="http://schemas.microsoft.com/office/powerpoint/2010/main" val="1885902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50C58-4F2B-404B-A71E-F12C26EB5CF4}"/>
              </a:ext>
            </a:extLst>
          </p:cNvPr>
          <p:cNvSpPr>
            <a:spLocks noGrp="1"/>
          </p:cNvSpPr>
          <p:nvPr>
            <p:ph type="title"/>
          </p:nvPr>
        </p:nvSpPr>
        <p:spPr>
          <a:xfrm>
            <a:off x="0" y="365126"/>
            <a:ext cx="12192000" cy="687297"/>
          </a:xfrm>
        </p:spPr>
        <p:txBody>
          <a:bodyPr>
            <a:normAutofit/>
          </a:bodyPr>
          <a:lstStyle/>
          <a:p>
            <a:r>
              <a:rPr lang="en-US" sz="3600" dirty="0"/>
              <a:t>Work Group deliberations</a:t>
            </a:r>
          </a:p>
        </p:txBody>
      </p:sp>
      <p:sp>
        <p:nvSpPr>
          <p:cNvPr id="3" name="Content Placeholder 2">
            <a:extLst>
              <a:ext uri="{FF2B5EF4-FFF2-40B4-BE49-F238E27FC236}">
                <a16:creationId xmlns:a16="http://schemas.microsoft.com/office/drawing/2014/main" id="{539D1CB5-8570-0CF2-2346-0A49B30C6E4F}"/>
              </a:ext>
            </a:extLst>
          </p:cNvPr>
          <p:cNvSpPr>
            <a:spLocks noGrp="1"/>
          </p:cNvSpPr>
          <p:nvPr>
            <p:ph idx="1"/>
          </p:nvPr>
        </p:nvSpPr>
        <p:spPr>
          <a:xfrm>
            <a:off x="1673525" y="1242204"/>
            <a:ext cx="8928339" cy="4934759"/>
          </a:xfrm>
        </p:spPr>
        <p:txBody>
          <a:bodyPr>
            <a:normAutofit fontScale="77500" lnSpcReduction="20000"/>
          </a:bodyPr>
          <a:lstStyle/>
          <a:p>
            <a:pPr>
              <a:lnSpc>
                <a:spcPct val="110000"/>
              </a:lnSpc>
              <a:spcBef>
                <a:spcPts val="2400"/>
              </a:spcBef>
            </a:pPr>
            <a:r>
              <a:rPr lang="en-US" dirty="0"/>
              <a:t>Interestingly, members of the work group divided on whether the current mileage approach was or was not a market-based approach.</a:t>
            </a:r>
          </a:p>
          <a:p>
            <a:pPr>
              <a:lnSpc>
                <a:spcPct val="110000"/>
              </a:lnSpc>
              <a:spcBef>
                <a:spcPts val="2400"/>
              </a:spcBef>
            </a:pPr>
            <a:r>
              <a:rPr lang="en-US" dirty="0"/>
              <a:t>Some members of the work group suggested that the work group consider whether to consider a </a:t>
            </a:r>
            <a:r>
              <a:rPr lang="en-US" dirty="0">
                <a:solidFill>
                  <a:srgbClr val="0070C0"/>
                </a:solidFill>
              </a:rPr>
              <a:t>two-factor rule</a:t>
            </a:r>
            <a:r>
              <a:rPr lang="en-US" dirty="0"/>
              <a:t>, applying perhaps the mileage approach </a:t>
            </a:r>
            <a:r>
              <a:rPr lang="en-US" dirty="0">
                <a:solidFill>
                  <a:srgbClr val="0070C0"/>
                </a:solidFill>
              </a:rPr>
              <a:t>and</a:t>
            </a:r>
            <a:r>
              <a:rPr lang="en-US" dirty="0"/>
              <a:t> the pickup/delivery approach.</a:t>
            </a:r>
          </a:p>
          <a:p>
            <a:pPr>
              <a:lnSpc>
                <a:spcPct val="110000"/>
              </a:lnSpc>
              <a:spcBef>
                <a:spcPts val="2400"/>
              </a:spcBef>
            </a:pPr>
            <a:r>
              <a:rPr lang="en-US" dirty="0"/>
              <a:t>There is precedent for adopting a multi-factor receipts approach for transportation:  9 states have adopted a multi-factor approach when sourcing the receipts of airlines.  </a:t>
            </a:r>
          </a:p>
          <a:p>
            <a:pPr>
              <a:lnSpc>
                <a:spcPct val="110000"/>
              </a:lnSpc>
              <a:spcBef>
                <a:spcPts val="2400"/>
              </a:spcBef>
            </a:pPr>
            <a:r>
              <a:rPr lang="en-US" dirty="0"/>
              <a:t>The work group considered various arguments for and against applying a two-factor approach to trucking companies and also whether such an approach should be applied to all trucking companies or just to a segment of the industry</a:t>
            </a:r>
          </a:p>
        </p:txBody>
      </p:sp>
      <p:sp>
        <p:nvSpPr>
          <p:cNvPr id="4" name="Slide Number Placeholder 3">
            <a:extLst>
              <a:ext uri="{FF2B5EF4-FFF2-40B4-BE49-F238E27FC236}">
                <a16:creationId xmlns:a16="http://schemas.microsoft.com/office/drawing/2014/main" id="{4D7155FD-13FB-B2EC-72F4-1A6FBE3BDE7D}"/>
              </a:ext>
            </a:extLst>
          </p:cNvPr>
          <p:cNvSpPr>
            <a:spLocks noGrp="1"/>
          </p:cNvSpPr>
          <p:nvPr>
            <p:ph type="sldNum" sz="quarter" idx="12"/>
          </p:nvPr>
        </p:nvSpPr>
        <p:spPr/>
        <p:txBody>
          <a:bodyPr/>
          <a:lstStyle/>
          <a:p>
            <a:fld id="{596BA77D-E0F3-4B80-A65E-88527CDE7779}" type="slidenum">
              <a:rPr lang="en-US" smtClean="0"/>
              <a:t>9</a:t>
            </a:fld>
            <a:endParaRPr lang="en-US"/>
          </a:p>
        </p:txBody>
      </p:sp>
      <p:sp>
        <p:nvSpPr>
          <p:cNvPr id="5" name="Arrow: Right 4">
            <a:extLst>
              <a:ext uri="{FF2B5EF4-FFF2-40B4-BE49-F238E27FC236}">
                <a16:creationId xmlns:a16="http://schemas.microsoft.com/office/drawing/2014/main" id="{FB783D5D-2177-D1E5-8ED3-16EA342C8D5D}"/>
              </a:ext>
            </a:extLst>
          </p:cNvPr>
          <p:cNvSpPr/>
          <p:nvPr/>
        </p:nvSpPr>
        <p:spPr>
          <a:xfrm>
            <a:off x="10751928" y="525238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68315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1934</Words>
  <Application>Microsoft Office PowerPoint</Application>
  <PresentationFormat>Widescreen</PresentationFormat>
  <Paragraphs>143</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Amasis MT Pro Black</vt:lpstr>
      <vt:lpstr>Arial</vt:lpstr>
      <vt:lpstr>Baskerville Old Face</vt:lpstr>
      <vt:lpstr>Calibri</vt:lpstr>
      <vt:lpstr>Cambria Math</vt:lpstr>
      <vt:lpstr>Office Theme</vt:lpstr>
      <vt:lpstr>Model Receipts Sourcing Regulation Review Project</vt:lpstr>
      <vt:lpstr>Description of Project</vt:lpstr>
      <vt:lpstr>Initial Topics for Consideration  by the Work Group</vt:lpstr>
      <vt:lpstr>Whether to Revise the MTC Model Special Rule  for Trucking Companies –</vt:lpstr>
      <vt:lpstr>Why Review the Trucking Rule?</vt:lpstr>
      <vt:lpstr>Possible approaches -</vt:lpstr>
      <vt:lpstr>Mileage Approach</vt:lpstr>
      <vt:lpstr>Pickup/Delivery Approach</vt:lpstr>
      <vt:lpstr>Work Group deliberations</vt:lpstr>
      <vt:lpstr>Two-Factor Approach</vt:lpstr>
      <vt:lpstr>Another suggestion proposed</vt:lpstr>
      <vt:lpstr>Status of trucking company deliberations -</vt:lpstr>
      <vt:lpstr>Status of trucking company deliberations -</vt:lpstr>
      <vt:lpstr>Whether to Revise the MTC Model Special Rule for Airlines</vt:lpstr>
      <vt:lpstr>Whether to Revise the MTC Model Special Rule for Airlines</vt:lpstr>
      <vt:lpstr>GOING FORWARD</vt:lpstr>
      <vt:lpstr>Invitation to tax administrators, taxpayers and Industry representatives:</vt:lpstr>
      <vt:lpstr>Consider becoming a regular work group participant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2022-03-11T18:25:33Z</dcterms:created>
  <dcterms:modified xsi:type="dcterms:W3CDTF">2023-07-21T22:22:52Z</dcterms:modified>
</cp:coreProperties>
</file>