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0.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1.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notesMasterIdLst>
    <p:notesMasterId r:id="rId25"/>
  </p:notesMasterIdLst>
  <p:sldIdLst>
    <p:sldId id="257" r:id="rId5"/>
    <p:sldId id="386" r:id="rId6"/>
    <p:sldId id="258" r:id="rId7"/>
    <p:sldId id="274" r:id="rId8"/>
    <p:sldId id="384" r:id="rId9"/>
    <p:sldId id="385" r:id="rId10"/>
    <p:sldId id="374" r:id="rId11"/>
    <p:sldId id="375" r:id="rId12"/>
    <p:sldId id="376" r:id="rId13"/>
    <p:sldId id="263" r:id="rId14"/>
    <p:sldId id="377" r:id="rId15"/>
    <p:sldId id="378" r:id="rId16"/>
    <p:sldId id="380" r:id="rId17"/>
    <p:sldId id="383" r:id="rId18"/>
    <p:sldId id="381" r:id="rId19"/>
    <p:sldId id="379" r:id="rId20"/>
    <p:sldId id="382" r:id="rId21"/>
    <p:sldId id="387" r:id="rId22"/>
    <p:sldId id="388" r:id="rId23"/>
    <p:sldId id="294" r:id="rId24"/>
  </p:sldIdLst>
  <p:sldSz cx="12192000" cy="6858000"/>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la D. Disque" initials="LDD" lastIdx="2" clrIdx="0">
    <p:extLst>
      <p:ext uri="{19B8F6BF-5375-455C-9EA6-DF929625EA0E}">
        <p15:presenceInfo xmlns:p15="http://schemas.microsoft.com/office/powerpoint/2012/main" userId="S::LDD@mtc.gov::52bcf8c2-3b55-4308-ab8d-73e859b5e9fe" providerId="AD"/>
      </p:ext>
    </p:extLst>
  </p:cmAuthor>
  <p:cmAuthor id="2" name="Nancy L. Prosser" initials="NLP" lastIdx="5" clrIdx="1">
    <p:extLst>
      <p:ext uri="{19B8F6BF-5375-455C-9EA6-DF929625EA0E}">
        <p15:presenceInfo xmlns:p15="http://schemas.microsoft.com/office/powerpoint/2012/main" userId="S::NLP@mtc.gov::f0a96bee-58cf-44a1-8fce-b533dcd7acf2" providerId="AD"/>
      </p:ext>
    </p:extLst>
  </p:cmAuthor>
  <p:cmAuthor id="3" name="Hecht" initials="HH" lastIdx="3" clrIdx="2">
    <p:extLst>
      <p:ext uri="{19B8F6BF-5375-455C-9EA6-DF929625EA0E}">
        <p15:presenceInfo xmlns:p15="http://schemas.microsoft.com/office/powerpoint/2012/main" userId="Hech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505F"/>
    <a:srgbClr val="1A1D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06CCC9-74EE-42D0-95EE-92C7E9FD7B8A}" v="283" dt="2023-07-20T18:17:58.399"/>
    <p1510:client id="{EDF3624C-3AFC-4B1C-AB50-A5D732DF03B6}" v="3" dt="2023-07-20T22:33:58.8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31" autoAdjust="0"/>
    <p:restoredTop sz="94619" autoAdjust="0"/>
  </p:normalViewPr>
  <p:slideViewPr>
    <p:cSldViewPr snapToGrid="0">
      <p:cViewPr varScale="1">
        <p:scale>
          <a:sx n="89" d="100"/>
          <a:sy n="89" d="100"/>
        </p:scale>
        <p:origin x="264" y="72"/>
      </p:cViewPr>
      <p:guideLst/>
    </p:cSldViewPr>
  </p:slideViewPr>
  <p:notesTextViewPr>
    <p:cViewPr>
      <p:scale>
        <a:sx n="1" d="1"/>
        <a:sy n="1" d="1"/>
      </p:scale>
      <p:origin x="0" y="0"/>
    </p:cViewPr>
  </p:notesTextViewPr>
  <p:notesViewPr>
    <p:cSldViewPr snapToGrid="0">
      <p:cViewPr varScale="1">
        <p:scale>
          <a:sx n="79" d="100"/>
          <a:sy n="79" d="100"/>
        </p:scale>
        <p:origin x="286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A28D54-CBAB-49FD-862B-BA143422F6C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E6DA670C-30F3-4D88-9A46-E04CD6467401}">
      <dgm:prSet phldrT="[Text]" custT="1"/>
      <dgm:spPr>
        <a:solidFill>
          <a:srgbClr val="1A1D2C"/>
        </a:solidFill>
        <a:ln>
          <a:solidFill>
            <a:srgbClr val="1A1D2C"/>
          </a:solidFill>
        </a:ln>
      </dgm:spPr>
      <dgm:t>
        <a:bodyPr/>
        <a:lstStyle/>
        <a:p>
          <a:pPr algn="l"/>
          <a:r>
            <a:rPr lang="en-US" sz="1800" dirty="0"/>
            <a:t>Comprehensive Issue Outline – Ongoing</a:t>
          </a:r>
        </a:p>
        <a:p>
          <a:pPr algn="l"/>
          <a:br>
            <a:rPr lang="en-US" sz="1800" dirty="0"/>
          </a:br>
          <a:r>
            <a:rPr lang="en-US" sz="1800" dirty="0"/>
            <a:t>– Nexus and Jurisdiction </a:t>
          </a:r>
          <a:br>
            <a:rPr lang="en-US" sz="1800" dirty="0"/>
          </a:br>
          <a:r>
            <a:rPr lang="en-US" sz="1800" dirty="0"/>
            <a:t>– Tax Base </a:t>
          </a:r>
          <a:br>
            <a:rPr lang="en-US" sz="1800" dirty="0"/>
          </a:br>
          <a:r>
            <a:rPr lang="en-US" sz="1800" dirty="0"/>
            <a:t>– Sourcing </a:t>
          </a:r>
          <a:br>
            <a:rPr lang="en-US" sz="1800" dirty="0"/>
          </a:br>
          <a:r>
            <a:rPr lang="en-US" sz="1800" dirty="0"/>
            <a:t>– Gain on Sale of Interest </a:t>
          </a:r>
          <a:br>
            <a:rPr lang="en-US" sz="1800" dirty="0"/>
          </a:br>
          <a:r>
            <a:rPr lang="en-US" sz="1800" dirty="0"/>
            <a:t>– Administrative and Enforcement</a:t>
          </a:r>
        </a:p>
      </dgm:t>
    </dgm:pt>
    <dgm:pt modelId="{026D0385-CF2D-42DE-83B4-BE341A03CA61}" type="parTrans" cxnId="{32C25A95-A285-4D2E-A34D-3892AA635791}">
      <dgm:prSet/>
      <dgm:spPr/>
      <dgm:t>
        <a:bodyPr/>
        <a:lstStyle/>
        <a:p>
          <a:endParaRPr lang="en-US"/>
        </a:p>
      </dgm:t>
    </dgm:pt>
    <dgm:pt modelId="{DF429F6D-9A10-4CF6-99EB-DEB3ED502087}" type="sibTrans" cxnId="{32C25A95-A285-4D2E-A34D-3892AA635791}">
      <dgm:prSet/>
      <dgm:spPr/>
      <dgm:t>
        <a:bodyPr/>
        <a:lstStyle/>
        <a:p>
          <a:endParaRPr lang="en-US"/>
        </a:p>
      </dgm:t>
    </dgm:pt>
    <dgm:pt modelId="{0A776F8D-61DB-49ED-9776-6FD5E3AA60DA}" type="pres">
      <dgm:prSet presAssocID="{F0A28D54-CBAB-49FD-862B-BA143422F6CD}" presName="outerComposite" presStyleCnt="0">
        <dgm:presLayoutVars>
          <dgm:chMax val="5"/>
          <dgm:dir/>
          <dgm:resizeHandles val="exact"/>
        </dgm:presLayoutVars>
      </dgm:prSet>
      <dgm:spPr/>
    </dgm:pt>
    <dgm:pt modelId="{F41E7AF8-AA5F-4EBF-BE30-145800859112}" type="pres">
      <dgm:prSet presAssocID="{F0A28D54-CBAB-49FD-862B-BA143422F6CD}" presName="dummyMaxCanvas" presStyleCnt="0">
        <dgm:presLayoutVars/>
      </dgm:prSet>
      <dgm:spPr/>
    </dgm:pt>
    <dgm:pt modelId="{A8EDE25D-C069-40B7-97E2-28086CB33F5F}" type="pres">
      <dgm:prSet presAssocID="{F0A28D54-CBAB-49FD-862B-BA143422F6CD}" presName="OneNode_1" presStyleLbl="node1" presStyleIdx="0" presStyleCnt="1" custScaleY="66238" custLinFactNeighborX="-88" custLinFactNeighborY="-62346">
        <dgm:presLayoutVars>
          <dgm:bulletEnabled val="1"/>
        </dgm:presLayoutVars>
      </dgm:prSet>
      <dgm:spPr/>
    </dgm:pt>
  </dgm:ptLst>
  <dgm:cxnLst>
    <dgm:cxn modelId="{D7AAF64F-8587-456B-9368-BBB233B92A25}" type="presOf" srcId="{F0A28D54-CBAB-49FD-862B-BA143422F6CD}" destId="{0A776F8D-61DB-49ED-9776-6FD5E3AA60DA}" srcOrd="0" destOrd="0" presId="urn:microsoft.com/office/officeart/2005/8/layout/vProcess5"/>
    <dgm:cxn modelId="{32C25A95-A285-4D2E-A34D-3892AA635791}" srcId="{F0A28D54-CBAB-49FD-862B-BA143422F6CD}" destId="{E6DA670C-30F3-4D88-9A46-E04CD6467401}" srcOrd="0" destOrd="0" parTransId="{026D0385-CF2D-42DE-83B4-BE341A03CA61}" sibTransId="{DF429F6D-9A10-4CF6-99EB-DEB3ED502087}"/>
    <dgm:cxn modelId="{87205DAF-00BD-4738-9D2C-13D1A7ABA3F3}" type="presOf" srcId="{E6DA670C-30F3-4D88-9A46-E04CD6467401}" destId="{A8EDE25D-C069-40B7-97E2-28086CB33F5F}" srcOrd="0" destOrd="0" presId="urn:microsoft.com/office/officeart/2005/8/layout/vProcess5"/>
    <dgm:cxn modelId="{464A8F59-BB02-4F01-9313-34AD1668CCAC}" type="presParOf" srcId="{0A776F8D-61DB-49ED-9776-6FD5E3AA60DA}" destId="{F41E7AF8-AA5F-4EBF-BE30-145800859112}" srcOrd="0" destOrd="0" presId="urn:microsoft.com/office/officeart/2005/8/layout/vProcess5"/>
    <dgm:cxn modelId="{01CCAB60-F4CC-4634-AF01-C2B646027B14}" type="presParOf" srcId="{0A776F8D-61DB-49ED-9776-6FD5E3AA60DA}" destId="{A8EDE25D-C069-40B7-97E2-28086CB33F5F}" srcOrd="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A28D54-CBAB-49FD-862B-BA143422F6C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E6DA670C-30F3-4D88-9A46-E04CD6467401}">
      <dgm:prSet phldrT="[Text]" custT="1"/>
      <dgm:spPr>
        <a:solidFill>
          <a:srgbClr val="1A1D2C"/>
        </a:solidFill>
        <a:ln>
          <a:solidFill>
            <a:srgbClr val="1A1D2C"/>
          </a:solidFill>
        </a:ln>
      </dgm:spPr>
      <dgm:t>
        <a:bodyPr/>
        <a:lstStyle/>
        <a:p>
          <a:r>
            <a:rPr lang="en-US" sz="1800" dirty="0"/>
            <a:t>Comprehensive Issue Outline – Ongoing</a:t>
          </a:r>
        </a:p>
        <a:p>
          <a:br>
            <a:rPr lang="en-US" sz="1800" dirty="0"/>
          </a:br>
          <a:r>
            <a:rPr lang="en-US" sz="1800" dirty="0"/>
            <a:t>– Nexus and Jurisdiction </a:t>
          </a:r>
          <a:br>
            <a:rPr lang="en-US" sz="1800" dirty="0"/>
          </a:br>
          <a:r>
            <a:rPr lang="en-US" sz="1800" dirty="0"/>
            <a:t>– Tax Base </a:t>
          </a:r>
          <a:br>
            <a:rPr lang="en-US" sz="1800" dirty="0"/>
          </a:br>
          <a:r>
            <a:rPr lang="en-US" sz="1800" dirty="0"/>
            <a:t>– Sourcing </a:t>
          </a:r>
          <a:br>
            <a:rPr lang="en-US" sz="1800" dirty="0"/>
          </a:br>
          <a:r>
            <a:rPr lang="en-US" sz="1800" dirty="0"/>
            <a:t>– Gain on Sale of Interest </a:t>
          </a:r>
          <a:br>
            <a:rPr lang="en-US" sz="1800" dirty="0"/>
          </a:br>
          <a:r>
            <a:rPr lang="en-US" sz="1800" dirty="0"/>
            <a:t>– Administrative and Enforcement</a:t>
          </a:r>
        </a:p>
      </dgm:t>
    </dgm:pt>
    <dgm:pt modelId="{026D0385-CF2D-42DE-83B4-BE341A03CA61}" type="parTrans" cxnId="{32C25A95-A285-4D2E-A34D-3892AA635791}">
      <dgm:prSet/>
      <dgm:spPr/>
      <dgm:t>
        <a:bodyPr/>
        <a:lstStyle/>
        <a:p>
          <a:endParaRPr lang="en-US"/>
        </a:p>
      </dgm:t>
    </dgm:pt>
    <dgm:pt modelId="{DF429F6D-9A10-4CF6-99EB-DEB3ED502087}" type="sibTrans" cxnId="{32C25A95-A285-4D2E-A34D-3892AA635791}">
      <dgm:prSet/>
      <dgm:spPr/>
      <dgm:t>
        <a:bodyPr/>
        <a:lstStyle/>
        <a:p>
          <a:endParaRPr lang="en-US"/>
        </a:p>
      </dgm:t>
    </dgm:pt>
    <dgm:pt modelId="{1317A233-E08F-463C-9FDA-B84959D4F902}">
      <dgm:prSet phldrT="[Text]" custT="1"/>
      <dgm:spPr>
        <a:solidFill>
          <a:srgbClr val="3B505F"/>
        </a:solidFill>
      </dgm:spPr>
      <dgm:t>
        <a:bodyPr/>
        <a:lstStyle/>
        <a:p>
          <a:r>
            <a:rPr lang="en-US" sz="1800" dirty="0"/>
            <a:t>Investment Partnerships</a:t>
          </a:r>
        </a:p>
        <a:p>
          <a:r>
            <a:rPr lang="en-US" sz="1800" dirty="0"/>
            <a:t> </a:t>
          </a:r>
          <a:br>
            <a:rPr lang="en-US" sz="1800" dirty="0"/>
          </a:br>
          <a:r>
            <a:rPr lang="en-US" sz="1800" dirty="0"/>
            <a:t>– White Paper </a:t>
          </a:r>
          <a:br>
            <a:rPr lang="en-US" sz="1800" dirty="0"/>
          </a:br>
          <a:r>
            <a:rPr lang="en-US" sz="1800" dirty="0"/>
            <a:t>– Draft Model </a:t>
          </a:r>
          <a:br>
            <a:rPr lang="en-US" sz="1800" dirty="0"/>
          </a:br>
          <a:r>
            <a:rPr lang="en-US" sz="1800" dirty="0"/>
            <a:t>– Converted to the Form of a Regulation</a:t>
          </a:r>
        </a:p>
      </dgm:t>
    </dgm:pt>
    <dgm:pt modelId="{54EDD79F-E9DA-43BA-A49F-25D4AD2C55CC}" type="parTrans" cxnId="{07D8DADA-09EF-4AB9-8C16-6162602C020B}">
      <dgm:prSet/>
      <dgm:spPr/>
      <dgm:t>
        <a:bodyPr/>
        <a:lstStyle/>
        <a:p>
          <a:endParaRPr lang="en-US"/>
        </a:p>
      </dgm:t>
    </dgm:pt>
    <dgm:pt modelId="{56F2B47F-0F5F-40C1-A272-F91A6F82EEF8}" type="sibTrans" cxnId="{07D8DADA-09EF-4AB9-8C16-6162602C020B}">
      <dgm:prSet/>
      <dgm:spPr/>
      <dgm:t>
        <a:bodyPr/>
        <a:lstStyle/>
        <a:p>
          <a:endParaRPr lang="en-US"/>
        </a:p>
      </dgm:t>
    </dgm:pt>
    <dgm:pt modelId="{0A776F8D-61DB-49ED-9776-6FD5E3AA60DA}" type="pres">
      <dgm:prSet presAssocID="{F0A28D54-CBAB-49FD-862B-BA143422F6CD}" presName="outerComposite" presStyleCnt="0">
        <dgm:presLayoutVars>
          <dgm:chMax val="5"/>
          <dgm:dir/>
          <dgm:resizeHandles val="exact"/>
        </dgm:presLayoutVars>
      </dgm:prSet>
      <dgm:spPr/>
    </dgm:pt>
    <dgm:pt modelId="{F41E7AF8-AA5F-4EBF-BE30-145800859112}" type="pres">
      <dgm:prSet presAssocID="{F0A28D54-CBAB-49FD-862B-BA143422F6CD}" presName="dummyMaxCanvas" presStyleCnt="0">
        <dgm:presLayoutVars/>
      </dgm:prSet>
      <dgm:spPr/>
    </dgm:pt>
    <dgm:pt modelId="{8CAEDD60-7785-4E30-B076-C163564D5385}" type="pres">
      <dgm:prSet presAssocID="{F0A28D54-CBAB-49FD-862B-BA143422F6CD}" presName="TwoNodes_1" presStyleLbl="node1" presStyleIdx="0" presStyleCnt="2" custScaleY="71283" custLinFactNeighborY="-7004">
        <dgm:presLayoutVars>
          <dgm:bulletEnabled val="1"/>
        </dgm:presLayoutVars>
      </dgm:prSet>
      <dgm:spPr/>
    </dgm:pt>
    <dgm:pt modelId="{66349CF0-9BC7-46F7-8E6E-6BD5DF5FDF4E}" type="pres">
      <dgm:prSet presAssocID="{F0A28D54-CBAB-49FD-862B-BA143422F6CD}" presName="TwoNodes_2" presStyleLbl="node1" presStyleIdx="1" presStyleCnt="2" custScaleY="61796" custLinFactNeighborX="-8570" custLinFactNeighborY="-56670">
        <dgm:presLayoutVars>
          <dgm:bulletEnabled val="1"/>
        </dgm:presLayoutVars>
      </dgm:prSet>
      <dgm:spPr/>
    </dgm:pt>
    <dgm:pt modelId="{AD070CE9-47FC-4639-9498-B37CFB842174}" type="pres">
      <dgm:prSet presAssocID="{F0A28D54-CBAB-49FD-862B-BA143422F6CD}" presName="TwoConn_1-2" presStyleLbl="fgAccFollowNode1" presStyleIdx="0" presStyleCnt="1" custScaleX="63387" custScaleY="100000" custLinFactNeighborX="-61818" custLinFactNeighborY="-28653">
        <dgm:presLayoutVars>
          <dgm:bulletEnabled val="1"/>
        </dgm:presLayoutVars>
      </dgm:prSet>
      <dgm:spPr/>
    </dgm:pt>
    <dgm:pt modelId="{8FC9D9B2-6D56-4EDD-A8A9-17BB21A68112}" type="pres">
      <dgm:prSet presAssocID="{F0A28D54-CBAB-49FD-862B-BA143422F6CD}" presName="TwoNodes_1_text" presStyleLbl="node1" presStyleIdx="1" presStyleCnt="2">
        <dgm:presLayoutVars>
          <dgm:bulletEnabled val="1"/>
        </dgm:presLayoutVars>
      </dgm:prSet>
      <dgm:spPr/>
    </dgm:pt>
    <dgm:pt modelId="{90F1DC6A-F7F4-444E-817C-FFD317513A27}" type="pres">
      <dgm:prSet presAssocID="{F0A28D54-CBAB-49FD-862B-BA143422F6CD}" presName="TwoNodes_2_text" presStyleLbl="node1" presStyleIdx="1" presStyleCnt="2">
        <dgm:presLayoutVars>
          <dgm:bulletEnabled val="1"/>
        </dgm:presLayoutVars>
      </dgm:prSet>
      <dgm:spPr/>
    </dgm:pt>
  </dgm:ptLst>
  <dgm:cxnLst>
    <dgm:cxn modelId="{F2E5924A-8B6A-4EBF-93EE-624066FB3C73}" type="presOf" srcId="{E6DA670C-30F3-4D88-9A46-E04CD6467401}" destId="{8FC9D9B2-6D56-4EDD-A8A9-17BB21A68112}" srcOrd="1" destOrd="0" presId="urn:microsoft.com/office/officeart/2005/8/layout/vProcess5"/>
    <dgm:cxn modelId="{D7AAF64F-8587-456B-9368-BBB233B92A25}" type="presOf" srcId="{F0A28D54-CBAB-49FD-862B-BA143422F6CD}" destId="{0A776F8D-61DB-49ED-9776-6FD5E3AA60DA}" srcOrd="0" destOrd="0" presId="urn:microsoft.com/office/officeart/2005/8/layout/vProcess5"/>
    <dgm:cxn modelId="{7BA02973-FF47-4C8D-B5FA-7A0E7B668BDD}" type="presOf" srcId="{E6DA670C-30F3-4D88-9A46-E04CD6467401}" destId="{8CAEDD60-7785-4E30-B076-C163564D5385}" srcOrd="0" destOrd="0" presId="urn:microsoft.com/office/officeart/2005/8/layout/vProcess5"/>
    <dgm:cxn modelId="{C6C31882-5606-4C83-B14F-1030A4388BF6}" type="presOf" srcId="{DF429F6D-9A10-4CF6-99EB-DEB3ED502087}" destId="{AD070CE9-47FC-4639-9498-B37CFB842174}" srcOrd="0" destOrd="0" presId="urn:microsoft.com/office/officeart/2005/8/layout/vProcess5"/>
    <dgm:cxn modelId="{32C25A95-A285-4D2E-A34D-3892AA635791}" srcId="{F0A28D54-CBAB-49FD-862B-BA143422F6CD}" destId="{E6DA670C-30F3-4D88-9A46-E04CD6467401}" srcOrd="0" destOrd="0" parTransId="{026D0385-CF2D-42DE-83B4-BE341A03CA61}" sibTransId="{DF429F6D-9A10-4CF6-99EB-DEB3ED502087}"/>
    <dgm:cxn modelId="{B9D858D2-3B74-4EDB-AD83-D5818F69C6A6}" type="presOf" srcId="{1317A233-E08F-463C-9FDA-B84959D4F902}" destId="{66349CF0-9BC7-46F7-8E6E-6BD5DF5FDF4E}" srcOrd="0" destOrd="0" presId="urn:microsoft.com/office/officeart/2005/8/layout/vProcess5"/>
    <dgm:cxn modelId="{07D8DADA-09EF-4AB9-8C16-6162602C020B}" srcId="{F0A28D54-CBAB-49FD-862B-BA143422F6CD}" destId="{1317A233-E08F-463C-9FDA-B84959D4F902}" srcOrd="1" destOrd="0" parTransId="{54EDD79F-E9DA-43BA-A49F-25D4AD2C55CC}" sibTransId="{56F2B47F-0F5F-40C1-A272-F91A6F82EEF8}"/>
    <dgm:cxn modelId="{69A8C3F7-C6AC-4B9F-A82B-F85A4BECC9CC}" type="presOf" srcId="{1317A233-E08F-463C-9FDA-B84959D4F902}" destId="{90F1DC6A-F7F4-444E-817C-FFD317513A27}" srcOrd="1" destOrd="0" presId="urn:microsoft.com/office/officeart/2005/8/layout/vProcess5"/>
    <dgm:cxn modelId="{464A8F59-BB02-4F01-9313-34AD1668CCAC}" type="presParOf" srcId="{0A776F8D-61DB-49ED-9776-6FD5E3AA60DA}" destId="{F41E7AF8-AA5F-4EBF-BE30-145800859112}" srcOrd="0" destOrd="0" presId="urn:microsoft.com/office/officeart/2005/8/layout/vProcess5"/>
    <dgm:cxn modelId="{7196FFD5-CFC3-4392-B13F-6AFBB7051EBF}" type="presParOf" srcId="{0A776F8D-61DB-49ED-9776-6FD5E3AA60DA}" destId="{8CAEDD60-7785-4E30-B076-C163564D5385}" srcOrd="1" destOrd="0" presId="urn:microsoft.com/office/officeart/2005/8/layout/vProcess5"/>
    <dgm:cxn modelId="{2FCAF61F-3832-4CCE-9363-A7F958896E59}" type="presParOf" srcId="{0A776F8D-61DB-49ED-9776-6FD5E3AA60DA}" destId="{66349CF0-9BC7-46F7-8E6E-6BD5DF5FDF4E}" srcOrd="2" destOrd="0" presId="urn:microsoft.com/office/officeart/2005/8/layout/vProcess5"/>
    <dgm:cxn modelId="{1A9A58AB-3417-4330-9B52-6D1C1E917C7D}" type="presParOf" srcId="{0A776F8D-61DB-49ED-9776-6FD5E3AA60DA}" destId="{AD070CE9-47FC-4639-9498-B37CFB842174}" srcOrd="3" destOrd="0" presId="urn:microsoft.com/office/officeart/2005/8/layout/vProcess5"/>
    <dgm:cxn modelId="{0AFDFA4D-B422-4B4D-8739-B5B9B4E8F619}" type="presParOf" srcId="{0A776F8D-61DB-49ED-9776-6FD5E3AA60DA}" destId="{8FC9D9B2-6D56-4EDD-A8A9-17BB21A68112}" srcOrd="4" destOrd="0" presId="urn:microsoft.com/office/officeart/2005/8/layout/vProcess5"/>
    <dgm:cxn modelId="{2D49F74D-E4AE-432F-ADB5-37A8B90E5C2F}" type="presParOf" srcId="{0A776F8D-61DB-49ED-9776-6FD5E3AA60DA}" destId="{90F1DC6A-F7F4-444E-817C-FFD317513A27}" srcOrd="5"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0A28D54-CBAB-49FD-862B-BA143422F6C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E6DA670C-30F3-4D88-9A46-E04CD6467401}">
      <dgm:prSet phldrT="[Text]" custT="1"/>
      <dgm:spPr>
        <a:solidFill>
          <a:srgbClr val="1A1D2C"/>
        </a:solidFill>
        <a:ln>
          <a:solidFill>
            <a:srgbClr val="1A1D2C"/>
          </a:solidFill>
        </a:ln>
      </dgm:spPr>
      <dgm:t>
        <a:bodyPr/>
        <a:lstStyle/>
        <a:p>
          <a:r>
            <a:rPr lang="en-US" sz="1800" dirty="0"/>
            <a:t>Comprehensive Issue Outline – Ongoing</a:t>
          </a:r>
        </a:p>
        <a:p>
          <a:br>
            <a:rPr lang="en-US" sz="1800" dirty="0"/>
          </a:br>
          <a:r>
            <a:rPr lang="en-US" sz="1800" dirty="0"/>
            <a:t>– Nexus and Jurisdiction </a:t>
          </a:r>
          <a:br>
            <a:rPr lang="en-US" sz="1800" dirty="0"/>
          </a:br>
          <a:r>
            <a:rPr lang="en-US" sz="1800" dirty="0"/>
            <a:t>– Tax Base </a:t>
          </a:r>
          <a:br>
            <a:rPr lang="en-US" sz="1800" dirty="0"/>
          </a:br>
          <a:r>
            <a:rPr lang="en-US" sz="1800" dirty="0"/>
            <a:t>– Sourcing </a:t>
          </a:r>
          <a:br>
            <a:rPr lang="en-US" sz="1800" dirty="0"/>
          </a:br>
          <a:r>
            <a:rPr lang="en-US" sz="1800" dirty="0"/>
            <a:t>– Gain on Sale of Interest </a:t>
          </a:r>
          <a:br>
            <a:rPr lang="en-US" sz="1800" dirty="0"/>
          </a:br>
          <a:r>
            <a:rPr lang="en-US" sz="1800" dirty="0"/>
            <a:t>– Administrative and Enforcement</a:t>
          </a:r>
        </a:p>
      </dgm:t>
    </dgm:pt>
    <dgm:pt modelId="{026D0385-CF2D-42DE-83B4-BE341A03CA61}" type="parTrans" cxnId="{32C25A95-A285-4D2E-A34D-3892AA635791}">
      <dgm:prSet/>
      <dgm:spPr/>
      <dgm:t>
        <a:bodyPr/>
        <a:lstStyle/>
        <a:p>
          <a:endParaRPr lang="en-US"/>
        </a:p>
      </dgm:t>
    </dgm:pt>
    <dgm:pt modelId="{DF429F6D-9A10-4CF6-99EB-DEB3ED502087}" type="sibTrans" cxnId="{32C25A95-A285-4D2E-A34D-3892AA635791}">
      <dgm:prSet/>
      <dgm:spPr/>
      <dgm:t>
        <a:bodyPr/>
        <a:lstStyle/>
        <a:p>
          <a:endParaRPr lang="en-US"/>
        </a:p>
      </dgm:t>
    </dgm:pt>
    <dgm:pt modelId="{1317A233-E08F-463C-9FDA-B84959D4F902}">
      <dgm:prSet phldrT="[Text]" custT="1"/>
      <dgm:spPr>
        <a:solidFill>
          <a:srgbClr val="3B505F"/>
        </a:solidFill>
      </dgm:spPr>
      <dgm:t>
        <a:bodyPr/>
        <a:lstStyle/>
        <a:p>
          <a:r>
            <a:rPr lang="en-US" sz="1800" dirty="0"/>
            <a:t>Investment Partnerships</a:t>
          </a:r>
        </a:p>
        <a:p>
          <a:r>
            <a:rPr lang="en-US" sz="1800" dirty="0"/>
            <a:t> </a:t>
          </a:r>
          <a:br>
            <a:rPr lang="en-US" sz="1800" dirty="0"/>
          </a:br>
          <a:r>
            <a:rPr lang="en-US" sz="1800" dirty="0"/>
            <a:t>– White Paper </a:t>
          </a:r>
          <a:br>
            <a:rPr lang="en-US" sz="1800" dirty="0"/>
          </a:br>
          <a:r>
            <a:rPr lang="en-US" sz="1800" dirty="0"/>
            <a:t>– Draft Model </a:t>
          </a:r>
          <a:br>
            <a:rPr lang="en-US" sz="1800" dirty="0"/>
          </a:br>
          <a:r>
            <a:rPr lang="en-US" sz="1800" dirty="0"/>
            <a:t>– Converted to the Form of a Regulation</a:t>
          </a:r>
        </a:p>
      </dgm:t>
    </dgm:pt>
    <dgm:pt modelId="{54EDD79F-E9DA-43BA-A49F-25D4AD2C55CC}" type="parTrans" cxnId="{07D8DADA-09EF-4AB9-8C16-6162602C020B}">
      <dgm:prSet/>
      <dgm:spPr/>
      <dgm:t>
        <a:bodyPr/>
        <a:lstStyle/>
        <a:p>
          <a:endParaRPr lang="en-US"/>
        </a:p>
      </dgm:t>
    </dgm:pt>
    <dgm:pt modelId="{56F2B47F-0F5F-40C1-A272-F91A6F82EEF8}" type="sibTrans" cxnId="{07D8DADA-09EF-4AB9-8C16-6162602C020B}">
      <dgm:prSet/>
      <dgm:spPr/>
      <dgm:t>
        <a:bodyPr/>
        <a:lstStyle/>
        <a:p>
          <a:endParaRPr lang="en-US"/>
        </a:p>
      </dgm:t>
    </dgm:pt>
    <dgm:pt modelId="{8EA0E7A1-3C0F-434B-960F-A508EA5DA7BD}">
      <dgm:prSet phldrT="[Text]" custT="1"/>
      <dgm:spPr/>
      <dgm:t>
        <a:bodyPr/>
        <a:lstStyle/>
        <a:p>
          <a:pPr>
            <a:spcAft>
              <a:spcPct val="35000"/>
            </a:spcAft>
          </a:pPr>
          <a:r>
            <a:rPr lang="en-US" sz="1800" dirty="0"/>
            <a:t>Guaranteed Payments</a:t>
          </a:r>
        </a:p>
        <a:p>
          <a:pPr>
            <a:spcAft>
              <a:spcPts val="0"/>
            </a:spcAft>
          </a:pPr>
          <a:br>
            <a:rPr lang="en-US" sz="1800" dirty="0"/>
          </a:br>
          <a:r>
            <a:rPr lang="en-US" sz="1800" dirty="0"/>
            <a:t>– Draft White Paper </a:t>
          </a:r>
          <a:br>
            <a:rPr lang="en-US" sz="1800" dirty="0"/>
          </a:br>
          <a:r>
            <a:rPr lang="en-US" sz="1800" dirty="0"/>
            <a:t>– Differences in State Treatment</a:t>
          </a:r>
        </a:p>
        <a:p>
          <a:pPr>
            <a:spcAft>
              <a:spcPct val="35000"/>
            </a:spcAft>
          </a:pPr>
          <a:r>
            <a:rPr lang="en-US" sz="1800" dirty="0"/>
            <a:t>– Discussion of a Possible Model</a:t>
          </a:r>
        </a:p>
        <a:p>
          <a:pPr>
            <a:spcAft>
              <a:spcPct val="35000"/>
            </a:spcAft>
          </a:pPr>
          <a:endParaRPr lang="en-US" sz="1600" dirty="0"/>
        </a:p>
      </dgm:t>
    </dgm:pt>
    <dgm:pt modelId="{D986820C-2D47-4DCD-B1A0-2E0CC0563ACA}" type="parTrans" cxnId="{474BBC21-F9DD-4948-A00B-3E8491060C3F}">
      <dgm:prSet/>
      <dgm:spPr/>
      <dgm:t>
        <a:bodyPr/>
        <a:lstStyle/>
        <a:p>
          <a:endParaRPr lang="en-US"/>
        </a:p>
      </dgm:t>
    </dgm:pt>
    <dgm:pt modelId="{0A974D5A-07BC-4945-8BEE-F42C87EB800C}" type="sibTrans" cxnId="{474BBC21-F9DD-4948-A00B-3E8491060C3F}">
      <dgm:prSet/>
      <dgm:spPr/>
      <dgm:t>
        <a:bodyPr/>
        <a:lstStyle/>
        <a:p>
          <a:endParaRPr lang="en-US"/>
        </a:p>
      </dgm:t>
    </dgm:pt>
    <dgm:pt modelId="{0A776F8D-61DB-49ED-9776-6FD5E3AA60DA}" type="pres">
      <dgm:prSet presAssocID="{F0A28D54-CBAB-49FD-862B-BA143422F6CD}" presName="outerComposite" presStyleCnt="0">
        <dgm:presLayoutVars>
          <dgm:chMax val="5"/>
          <dgm:dir/>
          <dgm:resizeHandles val="exact"/>
        </dgm:presLayoutVars>
      </dgm:prSet>
      <dgm:spPr/>
    </dgm:pt>
    <dgm:pt modelId="{F41E7AF8-AA5F-4EBF-BE30-145800859112}" type="pres">
      <dgm:prSet presAssocID="{F0A28D54-CBAB-49FD-862B-BA143422F6CD}" presName="dummyMaxCanvas" presStyleCnt="0">
        <dgm:presLayoutVars/>
      </dgm:prSet>
      <dgm:spPr/>
    </dgm:pt>
    <dgm:pt modelId="{8C5E2C19-0F80-4D67-9A90-F7B465D90909}" type="pres">
      <dgm:prSet presAssocID="{F0A28D54-CBAB-49FD-862B-BA143422F6CD}" presName="ThreeNodes_1" presStyleLbl="node1" presStyleIdx="0" presStyleCnt="3" custScaleY="125482" custLinFactNeighborY="11874">
        <dgm:presLayoutVars>
          <dgm:bulletEnabled val="1"/>
        </dgm:presLayoutVars>
      </dgm:prSet>
      <dgm:spPr/>
    </dgm:pt>
    <dgm:pt modelId="{C7D776D2-136D-4599-BCFA-5BF4E834208D}" type="pres">
      <dgm:prSet presAssocID="{F0A28D54-CBAB-49FD-862B-BA143422F6CD}" presName="ThreeNodes_2" presStyleLbl="node1" presStyleIdx="1" presStyleCnt="3" custScaleY="93612" custLinFactNeighborX="279" custLinFactNeighborY="10336">
        <dgm:presLayoutVars>
          <dgm:bulletEnabled val="1"/>
        </dgm:presLayoutVars>
      </dgm:prSet>
      <dgm:spPr/>
    </dgm:pt>
    <dgm:pt modelId="{C2E8BE1C-E359-4A63-807F-4553F426E42D}" type="pres">
      <dgm:prSet presAssocID="{F0A28D54-CBAB-49FD-862B-BA143422F6CD}" presName="ThreeNodes_3" presStyleLbl="node1" presStyleIdx="2" presStyleCnt="3" custScaleY="95528" custLinFactNeighborX="-878" custLinFactNeighborY="-5258">
        <dgm:presLayoutVars>
          <dgm:bulletEnabled val="1"/>
        </dgm:presLayoutVars>
      </dgm:prSet>
      <dgm:spPr/>
    </dgm:pt>
    <dgm:pt modelId="{36660F00-7020-495D-BD18-479073D54F52}" type="pres">
      <dgm:prSet presAssocID="{F0A28D54-CBAB-49FD-862B-BA143422F6CD}" presName="ThreeConn_1-2" presStyleLbl="fgAccFollowNode1" presStyleIdx="0" presStyleCnt="2" custLinFactNeighborX="6071" custLinFactNeighborY="54640">
        <dgm:presLayoutVars>
          <dgm:bulletEnabled val="1"/>
        </dgm:presLayoutVars>
      </dgm:prSet>
      <dgm:spPr/>
    </dgm:pt>
    <dgm:pt modelId="{37566354-FB41-4A48-8BB8-3681AD890FFD}" type="pres">
      <dgm:prSet presAssocID="{F0A28D54-CBAB-49FD-862B-BA143422F6CD}" presName="ThreeConn_2-3" presStyleLbl="fgAccFollowNode1" presStyleIdx="1" presStyleCnt="2" custLinFactNeighborX="3036" custLinFactNeighborY="6071">
        <dgm:presLayoutVars>
          <dgm:bulletEnabled val="1"/>
        </dgm:presLayoutVars>
      </dgm:prSet>
      <dgm:spPr/>
    </dgm:pt>
    <dgm:pt modelId="{A33CB912-0113-44E6-AB52-6C5EFF1830DF}" type="pres">
      <dgm:prSet presAssocID="{F0A28D54-CBAB-49FD-862B-BA143422F6CD}" presName="ThreeNodes_1_text" presStyleLbl="node1" presStyleIdx="2" presStyleCnt="3">
        <dgm:presLayoutVars>
          <dgm:bulletEnabled val="1"/>
        </dgm:presLayoutVars>
      </dgm:prSet>
      <dgm:spPr/>
    </dgm:pt>
    <dgm:pt modelId="{2DC9D5DF-4D82-4B18-8DDD-F312F1C9B3CB}" type="pres">
      <dgm:prSet presAssocID="{F0A28D54-CBAB-49FD-862B-BA143422F6CD}" presName="ThreeNodes_2_text" presStyleLbl="node1" presStyleIdx="2" presStyleCnt="3">
        <dgm:presLayoutVars>
          <dgm:bulletEnabled val="1"/>
        </dgm:presLayoutVars>
      </dgm:prSet>
      <dgm:spPr/>
    </dgm:pt>
    <dgm:pt modelId="{F1244DC0-19DE-4591-98FF-9307C8B1D973}" type="pres">
      <dgm:prSet presAssocID="{F0A28D54-CBAB-49FD-862B-BA143422F6CD}" presName="ThreeNodes_3_text" presStyleLbl="node1" presStyleIdx="2" presStyleCnt="3">
        <dgm:presLayoutVars>
          <dgm:bulletEnabled val="1"/>
        </dgm:presLayoutVars>
      </dgm:prSet>
      <dgm:spPr/>
    </dgm:pt>
  </dgm:ptLst>
  <dgm:cxnLst>
    <dgm:cxn modelId="{5E5D0302-9BFD-4C7C-B350-32B46C4AC755}" type="presOf" srcId="{1317A233-E08F-463C-9FDA-B84959D4F902}" destId="{C7D776D2-136D-4599-BCFA-5BF4E834208D}" srcOrd="0" destOrd="0" presId="urn:microsoft.com/office/officeart/2005/8/layout/vProcess5"/>
    <dgm:cxn modelId="{53C55811-9D38-4F9A-8029-431BCF895DDB}" type="presOf" srcId="{56F2B47F-0F5F-40C1-A272-F91A6F82EEF8}" destId="{37566354-FB41-4A48-8BB8-3681AD890FFD}" srcOrd="0" destOrd="0" presId="urn:microsoft.com/office/officeart/2005/8/layout/vProcess5"/>
    <dgm:cxn modelId="{474BBC21-F9DD-4948-A00B-3E8491060C3F}" srcId="{F0A28D54-CBAB-49FD-862B-BA143422F6CD}" destId="{8EA0E7A1-3C0F-434B-960F-A508EA5DA7BD}" srcOrd="2" destOrd="0" parTransId="{D986820C-2D47-4DCD-B1A0-2E0CC0563ACA}" sibTransId="{0A974D5A-07BC-4945-8BEE-F42C87EB800C}"/>
    <dgm:cxn modelId="{6703B764-EB61-4F60-95FB-B0D867A9EA00}" type="presOf" srcId="{E6DA670C-30F3-4D88-9A46-E04CD6467401}" destId="{A33CB912-0113-44E6-AB52-6C5EFF1830DF}" srcOrd="1" destOrd="0" presId="urn:microsoft.com/office/officeart/2005/8/layout/vProcess5"/>
    <dgm:cxn modelId="{D7AAF64F-8587-456B-9368-BBB233B92A25}" type="presOf" srcId="{F0A28D54-CBAB-49FD-862B-BA143422F6CD}" destId="{0A776F8D-61DB-49ED-9776-6FD5E3AA60DA}" srcOrd="0" destOrd="0" presId="urn:microsoft.com/office/officeart/2005/8/layout/vProcess5"/>
    <dgm:cxn modelId="{6AA98879-FAA1-416B-82DF-4E4A60E88A4C}" type="presOf" srcId="{8EA0E7A1-3C0F-434B-960F-A508EA5DA7BD}" destId="{F1244DC0-19DE-4591-98FF-9307C8B1D973}" srcOrd="1" destOrd="0" presId="urn:microsoft.com/office/officeart/2005/8/layout/vProcess5"/>
    <dgm:cxn modelId="{B038317F-BB4A-4C60-B600-18C914D5482F}" type="presOf" srcId="{E6DA670C-30F3-4D88-9A46-E04CD6467401}" destId="{8C5E2C19-0F80-4D67-9A90-F7B465D90909}" srcOrd="0" destOrd="0" presId="urn:microsoft.com/office/officeart/2005/8/layout/vProcess5"/>
    <dgm:cxn modelId="{165ACC88-60C2-4B15-AF7A-23F05C34394C}" type="presOf" srcId="{DF429F6D-9A10-4CF6-99EB-DEB3ED502087}" destId="{36660F00-7020-495D-BD18-479073D54F52}" srcOrd="0" destOrd="0" presId="urn:microsoft.com/office/officeart/2005/8/layout/vProcess5"/>
    <dgm:cxn modelId="{32C25A95-A285-4D2E-A34D-3892AA635791}" srcId="{F0A28D54-CBAB-49FD-862B-BA143422F6CD}" destId="{E6DA670C-30F3-4D88-9A46-E04CD6467401}" srcOrd="0" destOrd="0" parTransId="{026D0385-CF2D-42DE-83B4-BE341A03CA61}" sibTransId="{DF429F6D-9A10-4CF6-99EB-DEB3ED502087}"/>
    <dgm:cxn modelId="{C199BF98-2ED6-4220-BE99-5EC6E788949B}" type="presOf" srcId="{8EA0E7A1-3C0F-434B-960F-A508EA5DA7BD}" destId="{C2E8BE1C-E359-4A63-807F-4553F426E42D}" srcOrd="0" destOrd="0" presId="urn:microsoft.com/office/officeart/2005/8/layout/vProcess5"/>
    <dgm:cxn modelId="{FEF6E5B5-5FA7-45F9-A491-BD914DEADCC6}" type="presOf" srcId="{1317A233-E08F-463C-9FDA-B84959D4F902}" destId="{2DC9D5DF-4D82-4B18-8DDD-F312F1C9B3CB}" srcOrd="1" destOrd="0" presId="urn:microsoft.com/office/officeart/2005/8/layout/vProcess5"/>
    <dgm:cxn modelId="{07D8DADA-09EF-4AB9-8C16-6162602C020B}" srcId="{F0A28D54-CBAB-49FD-862B-BA143422F6CD}" destId="{1317A233-E08F-463C-9FDA-B84959D4F902}" srcOrd="1" destOrd="0" parTransId="{54EDD79F-E9DA-43BA-A49F-25D4AD2C55CC}" sibTransId="{56F2B47F-0F5F-40C1-A272-F91A6F82EEF8}"/>
    <dgm:cxn modelId="{464A8F59-BB02-4F01-9313-34AD1668CCAC}" type="presParOf" srcId="{0A776F8D-61DB-49ED-9776-6FD5E3AA60DA}" destId="{F41E7AF8-AA5F-4EBF-BE30-145800859112}" srcOrd="0" destOrd="0" presId="urn:microsoft.com/office/officeart/2005/8/layout/vProcess5"/>
    <dgm:cxn modelId="{2ACFA882-AF30-4B36-966E-F8097E491141}" type="presParOf" srcId="{0A776F8D-61DB-49ED-9776-6FD5E3AA60DA}" destId="{8C5E2C19-0F80-4D67-9A90-F7B465D90909}" srcOrd="1" destOrd="0" presId="urn:microsoft.com/office/officeart/2005/8/layout/vProcess5"/>
    <dgm:cxn modelId="{0CE873CF-1768-407C-9BE0-3B03FE6CB46A}" type="presParOf" srcId="{0A776F8D-61DB-49ED-9776-6FD5E3AA60DA}" destId="{C7D776D2-136D-4599-BCFA-5BF4E834208D}" srcOrd="2" destOrd="0" presId="urn:microsoft.com/office/officeart/2005/8/layout/vProcess5"/>
    <dgm:cxn modelId="{D63CD631-ECC1-489B-B4D8-D6D5520B9C3C}" type="presParOf" srcId="{0A776F8D-61DB-49ED-9776-6FD5E3AA60DA}" destId="{C2E8BE1C-E359-4A63-807F-4553F426E42D}" srcOrd="3" destOrd="0" presId="urn:microsoft.com/office/officeart/2005/8/layout/vProcess5"/>
    <dgm:cxn modelId="{7404B070-B255-4374-A823-6218F0F281B4}" type="presParOf" srcId="{0A776F8D-61DB-49ED-9776-6FD5E3AA60DA}" destId="{36660F00-7020-495D-BD18-479073D54F52}" srcOrd="4" destOrd="0" presId="urn:microsoft.com/office/officeart/2005/8/layout/vProcess5"/>
    <dgm:cxn modelId="{87C687CB-45C3-47FC-9601-373003CB6C68}" type="presParOf" srcId="{0A776F8D-61DB-49ED-9776-6FD5E3AA60DA}" destId="{37566354-FB41-4A48-8BB8-3681AD890FFD}" srcOrd="5" destOrd="0" presId="urn:microsoft.com/office/officeart/2005/8/layout/vProcess5"/>
    <dgm:cxn modelId="{44D067BA-A679-4789-A314-7135A5AD947F}" type="presParOf" srcId="{0A776F8D-61DB-49ED-9776-6FD5E3AA60DA}" destId="{A33CB912-0113-44E6-AB52-6C5EFF1830DF}" srcOrd="6" destOrd="0" presId="urn:microsoft.com/office/officeart/2005/8/layout/vProcess5"/>
    <dgm:cxn modelId="{A6FF87F9-E1F8-4D8A-9DA3-A723E8D05D70}" type="presParOf" srcId="{0A776F8D-61DB-49ED-9776-6FD5E3AA60DA}" destId="{2DC9D5DF-4D82-4B18-8DDD-F312F1C9B3CB}" srcOrd="7" destOrd="0" presId="urn:microsoft.com/office/officeart/2005/8/layout/vProcess5"/>
    <dgm:cxn modelId="{0F0E3249-8F26-4A3B-B553-24E879AE6DDD}" type="presParOf" srcId="{0A776F8D-61DB-49ED-9776-6FD5E3AA60DA}" destId="{F1244DC0-19DE-4591-98FF-9307C8B1D973}"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EDE25D-C069-40B7-97E2-28086CB33F5F}">
      <dsp:nvSpPr>
        <dsp:cNvPr id="0" name=""/>
        <dsp:cNvSpPr/>
      </dsp:nvSpPr>
      <dsp:spPr>
        <a:xfrm>
          <a:off x="0" y="136531"/>
          <a:ext cx="9834112" cy="1994173"/>
        </a:xfrm>
        <a:prstGeom prst="roundRect">
          <a:avLst>
            <a:gd name="adj" fmla="val 10000"/>
          </a:avLst>
        </a:prstGeom>
        <a:solidFill>
          <a:srgbClr val="1A1D2C"/>
        </a:solidFill>
        <a:ln w="22225" cap="rnd" cmpd="sng" algn="ctr">
          <a:solidFill>
            <a:srgbClr val="1A1D2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Comprehensive Issue Outline – Ongoing</a:t>
          </a:r>
        </a:p>
        <a:p>
          <a:pPr marL="0" lvl="0" indent="0" algn="l" defTabSz="800100">
            <a:lnSpc>
              <a:spcPct val="90000"/>
            </a:lnSpc>
            <a:spcBef>
              <a:spcPct val="0"/>
            </a:spcBef>
            <a:spcAft>
              <a:spcPct val="35000"/>
            </a:spcAft>
            <a:buNone/>
          </a:pPr>
          <a:br>
            <a:rPr lang="en-US" sz="1800" kern="1200" dirty="0"/>
          </a:br>
          <a:r>
            <a:rPr lang="en-US" sz="1800" kern="1200" dirty="0"/>
            <a:t>– Nexus and Jurisdiction </a:t>
          </a:r>
          <a:br>
            <a:rPr lang="en-US" sz="1800" kern="1200" dirty="0"/>
          </a:br>
          <a:r>
            <a:rPr lang="en-US" sz="1800" kern="1200" dirty="0"/>
            <a:t>– Tax Base </a:t>
          </a:r>
          <a:br>
            <a:rPr lang="en-US" sz="1800" kern="1200" dirty="0"/>
          </a:br>
          <a:r>
            <a:rPr lang="en-US" sz="1800" kern="1200" dirty="0"/>
            <a:t>– Sourcing </a:t>
          </a:r>
          <a:br>
            <a:rPr lang="en-US" sz="1800" kern="1200" dirty="0"/>
          </a:br>
          <a:r>
            <a:rPr lang="en-US" sz="1800" kern="1200" dirty="0"/>
            <a:t>– Gain on Sale of Interest </a:t>
          </a:r>
          <a:br>
            <a:rPr lang="en-US" sz="1800" kern="1200" dirty="0"/>
          </a:br>
          <a:r>
            <a:rPr lang="en-US" sz="1800" kern="1200" dirty="0"/>
            <a:t>– Administrative and Enforcement</a:t>
          </a:r>
        </a:p>
      </dsp:txBody>
      <dsp:txXfrm>
        <a:off x="58407" y="194938"/>
        <a:ext cx="9717298" cy="18773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AEDD60-7785-4E30-B076-C163564D5385}">
      <dsp:nvSpPr>
        <dsp:cNvPr id="0" name=""/>
        <dsp:cNvSpPr/>
      </dsp:nvSpPr>
      <dsp:spPr>
        <a:xfrm>
          <a:off x="0" y="199274"/>
          <a:ext cx="8358995" cy="1931453"/>
        </a:xfrm>
        <a:prstGeom prst="roundRect">
          <a:avLst>
            <a:gd name="adj" fmla="val 10000"/>
          </a:avLst>
        </a:prstGeom>
        <a:solidFill>
          <a:srgbClr val="1A1D2C"/>
        </a:solidFill>
        <a:ln w="22225" cap="rnd" cmpd="sng" algn="ctr">
          <a:solidFill>
            <a:srgbClr val="1A1D2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Comprehensive Issue Outline – Ongoing</a:t>
          </a:r>
        </a:p>
        <a:p>
          <a:pPr marL="0" lvl="0" indent="0" algn="l" defTabSz="800100">
            <a:lnSpc>
              <a:spcPct val="90000"/>
            </a:lnSpc>
            <a:spcBef>
              <a:spcPct val="0"/>
            </a:spcBef>
            <a:spcAft>
              <a:spcPct val="35000"/>
            </a:spcAft>
            <a:buNone/>
          </a:pPr>
          <a:br>
            <a:rPr lang="en-US" sz="1800" kern="1200" dirty="0"/>
          </a:br>
          <a:r>
            <a:rPr lang="en-US" sz="1800" kern="1200" dirty="0"/>
            <a:t>– Nexus and Jurisdiction </a:t>
          </a:r>
          <a:br>
            <a:rPr lang="en-US" sz="1800" kern="1200" dirty="0"/>
          </a:br>
          <a:r>
            <a:rPr lang="en-US" sz="1800" kern="1200" dirty="0"/>
            <a:t>– Tax Base </a:t>
          </a:r>
          <a:br>
            <a:rPr lang="en-US" sz="1800" kern="1200" dirty="0"/>
          </a:br>
          <a:r>
            <a:rPr lang="en-US" sz="1800" kern="1200" dirty="0"/>
            <a:t>– Sourcing </a:t>
          </a:r>
          <a:br>
            <a:rPr lang="en-US" sz="1800" kern="1200" dirty="0"/>
          </a:br>
          <a:r>
            <a:rPr lang="en-US" sz="1800" kern="1200" dirty="0"/>
            <a:t>– Gain on Sale of Interest </a:t>
          </a:r>
          <a:br>
            <a:rPr lang="en-US" sz="1800" kern="1200" dirty="0"/>
          </a:br>
          <a:r>
            <a:rPr lang="en-US" sz="1800" kern="1200" dirty="0"/>
            <a:t>– Administrative and Enforcement</a:t>
          </a:r>
        </a:p>
      </dsp:txBody>
      <dsp:txXfrm>
        <a:off x="56570" y="255844"/>
        <a:ext cx="5604037" cy="1818313"/>
      </dsp:txXfrm>
    </dsp:sp>
    <dsp:sp modelId="{66349CF0-9BC7-46F7-8E6E-6BD5DF5FDF4E}">
      <dsp:nvSpPr>
        <dsp:cNvPr id="0" name=""/>
        <dsp:cNvSpPr/>
      </dsp:nvSpPr>
      <dsp:spPr>
        <a:xfrm>
          <a:off x="758750" y="2293754"/>
          <a:ext cx="8358995" cy="1674397"/>
        </a:xfrm>
        <a:prstGeom prst="roundRect">
          <a:avLst>
            <a:gd name="adj" fmla="val 10000"/>
          </a:avLst>
        </a:prstGeom>
        <a:solidFill>
          <a:srgbClr val="3B505F"/>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Investment Partnerships</a:t>
          </a:r>
        </a:p>
        <a:p>
          <a:pPr marL="0" lvl="0" indent="0" algn="l" defTabSz="800100">
            <a:lnSpc>
              <a:spcPct val="90000"/>
            </a:lnSpc>
            <a:spcBef>
              <a:spcPct val="0"/>
            </a:spcBef>
            <a:spcAft>
              <a:spcPct val="35000"/>
            </a:spcAft>
            <a:buNone/>
          </a:pPr>
          <a:r>
            <a:rPr lang="en-US" sz="1800" kern="1200" dirty="0"/>
            <a:t> </a:t>
          </a:r>
          <a:br>
            <a:rPr lang="en-US" sz="1800" kern="1200" dirty="0"/>
          </a:br>
          <a:r>
            <a:rPr lang="en-US" sz="1800" kern="1200" dirty="0"/>
            <a:t>– White Paper </a:t>
          </a:r>
          <a:br>
            <a:rPr lang="en-US" sz="1800" kern="1200" dirty="0"/>
          </a:br>
          <a:r>
            <a:rPr lang="en-US" sz="1800" kern="1200" dirty="0"/>
            <a:t>– Draft Model </a:t>
          </a:r>
          <a:br>
            <a:rPr lang="en-US" sz="1800" kern="1200" dirty="0"/>
          </a:br>
          <a:r>
            <a:rPr lang="en-US" sz="1800" kern="1200" dirty="0"/>
            <a:t>– Converted to the Form of a Regulation</a:t>
          </a:r>
        </a:p>
      </dsp:txBody>
      <dsp:txXfrm>
        <a:off x="807791" y="2342795"/>
        <a:ext cx="5024584" cy="1576315"/>
      </dsp:txXfrm>
    </dsp:sp>
    <dsp:sp modelId="{AD070CE9-47FC-4639-9498-B37CFB842174}">
      <dsp:nvSpPr>
        <dsp:cNvPr id="0" name=""/>
        <dsp:cNvSpPr/>
      </dsp:nvSpPr>
      <dsp:spPr>
        <a:xfrm>
          <a:off x="5831453" y="1625372"/>
          <a:ext cx="1116379" cy="1761212"/>
        </a:xfrm>
        <a:prstGeom prst="downArrow">
          <a:avLst>
            <a:gd name="adj1" fmla="val 55000"/>
            <a:gd name="adj2" fmla="val 45000"/>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082638" y="1625372"/>
        <a:ext cx="614009" cy="14849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5E2C19-0F80-4D67-9A90-F7B465D90909}">
      <dsp:nvSpPr>
        <dsp:cNvPr id="0" name=""/>
        <dsp:cNvSpPr/>
      </dsp:nvSpPr>
      <dsp:spPr>
        <a:xfrm>
          <a:off x="0" y="99413"/>
          <a:ext cx="8358995" cy="2266670"/>
        </a:xfrm>
        <a:prstGeom prst="roundRect">
          <a:avLst>
            <a:gd name="adj" fmla="val 10000"/>
          </a:avLst>
        </a:prstGeom>
        <a:solidFill>
          <a:srgbClr val="1A1D2C"/>
        </a:solidFill>
        <a:ln w="22225" cap="rnd" cmpd="sng" algn="ctr">
          <a:solidFill>
            <a:srgbClr val="1A1D2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Comprehensive Issue Outline – Ongoing</a:t>
          </a:r>
        </a:p>
        <a:p>
          <a:pPr marL="0" lvl="0" indent="0" algn="l" defTabSz="800100">
            <a:lnSpc>
              <a:spcPct val="90000"/>
            </a:lnSpc>
            <a:spcBef>
              <a:spcPct val="0"/>
            </a:spcBef>
            <a:spcAft>
              <a:spcPct val="35000"/>
            </a:spcAft>
            <a:buNone/>
          </a:pPr>
          <a:br>
            <a:rPr lang="en-US" sz="1800" kern="1200" dirty="0"/>
          </a:br>
          <a:r>
            <a:rPr lang="en-US" sz="1800" kern="1200" dirty="0"/>
            <a:t>– Nexus and Jurisdiction </a:t>
          </a:r>
          <a:br>
            <a:rPr lang="en-US" sz="1800" kern="1200" dirty="0"/>
          </a:br>
          <a:r>
            <a:rPr lang="en-US" sz="1800" kern="1200" dirty="0"/>
            <a:t>– Tax Base </a:t>
          </a:r>
          <a:br>
            <a:rPr lang="en-US" sz="1800" kern="1200" dirty="0"/>
          </a:br>
          <a:r>
            <a:rPr lang="en-US" sz="1800" kern="1200" dirty="0"/>
            <a:t>– Sourcing </a:t>
          </a:r>
          <a:br>
            <a:rPr lang="en-US" sz="1800" kern="1200" dirty="0"/>
          </a:br>
          <a:r>
            <a:rPr lang="en-US" sz="1800" kern="1200" dirty="0"/>
            <a:t>– Gain on Sale of Interest </a:t>
          </a:r>
          <a:br>
            <a:rPr lang="en-US" sz="1800" kern="1200" dirty="0"/>
          </a:br>
          <a:r>
            <a:rPr lang="en-US" sz="1800" kern="1200" dirty="0"/>
            <a:t>– Administrative and Enforcement</a:t>
          </a:r>
        </a:p>
      </dsp:txBody>
      <dsp:txXfrm>
        <a:off x="66388" y="165801"/>
        <a:ext cx="6382817" cy="2133894"/>
      </dsp:txXfrm>
    </dsp:sp>
    <dsp:sp modelId="{C7D776D2-136D-4599-BCFA-5BF4E834208D}">
      <dsp:nvSpPr>
        <dsp:cNvPr id="0" name=""/>
        <dsp:cNvSpPr/>
      </dsp:nvSpPr>
      <dsp:spPr>
        <a:xfrm>
          <a:off x="760879" y="2466910"/>
          <a:ext cx="8358995" cy="1690980"/>
        </a:xfrm>
        <a:prstGeom prst="roundRect">
          <a:avLst>
            <a:gd name="adj" fmla="val 10000"/>
          </a:avLst>
        </a:prstGeom>
        <a:solidFill>
          <a:srgbClr val="3B505F"/>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Investment Partnerships</a:t>
          </a:r>
        </a:p>
        <a:p>
          <a:pPr marL="0" lvl="0" indent="0" algn="l" defTabSz="800100">
            <a:lnSpc>
              <a:spcPct val="90000"/>
            </a:lnSpc>
            <a:spcBef>
              <a:spcPct val="0"/>
            </a:spcBef>
            <a:spcAft>
              <a:spcPct val="35000"/>
            </a:spcAft>
            <a:buNone/>
          </a:pPr>
          <a:r>
            <a:rPr lang="en-US" sz="1800" kern="1200" dirty="0"/>
            <a:t> </a:t>
          </a:r>
          <a:br>
            <a:rPr lang="en-US" sz="1800" kern="1200" dirty="0"/>
          </a:br>
          <a:r>
            <a:rPr lang="en-US" sz="1800" kern="1200" dirty="0"/>
            <a:t>– White Paper </a:t>
          </a:r>
          <a:br>
            <a:rPr lang="en-US" sz="1800" kern="1200" dirty="0"/>
          </a:br>
          <a:r>
            <a:rPr lang="en-US" sz="1800" kern="1200" dirty="0"/>
            <a:t>– Draft Model </a:t>
          </a:r>
          <a:br>
            <a:rPr lang="en-US" sz="1800" kern="1200" dirty="0"/>
          </a:br>
          <a:r>
            <a:rPr lang="en-US" sz="1800" kern="1200" dirty="0"/>
            <a:t>– Converted to the Form of a Regulation</a:t>
          </a:r>
        </a:p>
      </dsp:txBody>
      <dsp:txXfrm>
        <a:off x="810406" y="2516437"/>
        <a:ext cx="6348241" cy="1591926"/>
      </dsp:txXfrm>
    </dsp:sp>
    <dsp:sp modelId="{C2E8BE1C-E359-4A63-807F-4553F426E42D}">
      <dsp:nvSpPr>
        <dsp:cNvPr id="0" name=""/>
        <dsp:cNvSpPr/>
      </dsp:nvSpPr>
      <dsp:spPr>
        <a:xfrm>
          <a:off x="1401724" y="4275352"/>
          <a:ext cx="8358995" cy="1725590"/>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Guaranteed Payments</a:t>
          </a:r>
        </a:p>
        <a:p>
          <a:pPr marL="0" lvl="0" indent="0" algn="l" defTabSz="800100">
            <a:lnSpc>
              <a:spcPct val="90000"/>
            </a:lnSpc>
            <a:spcBef>
              <a:spcPct val="0"/>
            </a:spcBef>
            <a:spcAft>
              <a:spcPts val="0"/>
            </a:spcAft>
            <a:buNone/>
          </a:pPr>
          <a:br>
            <a:rPr lang="en-US" sz="1800" kern="1200" dirty="0"/>
          </a:br>
          <a:r>
            <a:rPr lang="en-US" sz="1800" kern="1200" dirty="0"/>
            <a:t>– Draft White Paper </a:t>
          </a:r>
          <a:br>
            <a:rPr lang="en-US" sz="1800" kern="1200" dirty="0"/>
          </a:br>
          <a:r>
            <a:rPr lang="en-US" sz="1800" kern="1200" dirty="0"/>
            <a:t>– Differences in State Treatment</a:t>
          </a:r>
        </a:p>
        <a:p>
          <a:pPr marL="0" lvl="0" indent="0" algn="l" defTabSz="800100">
            <a:lnSpc>
              <a:spcPct val="90000"/>
            </a:lnSpc>
            <a:spcBef>
              <a:spcPct val="0"/>
            </a:spcBef>
            <a:spcAft>
              <a:spcPct val="35000"/>
            </a:spcAft>
            <a:buNone/>
          </a:pPr>
          <a:r>
            <a:rPr lang="en-US" sz="1800" kern="1200" dirty="0"/>
            <a:t>– Discussion of a Possible Model</a:t>
          </a:r>
        </a:p>
        <a:p>
          <a:pPr marL="0" lvl="0" indent="0" algn="l" defTabSz="800100">
            <a:lnSpc>
              <a:spcPct val="90000"/>
            </a:lnSpc>
            <a:spcBef>
              <a:spcPct val="0"/>
            </a:spcBef>
            <a:spcAft>
              <a:spcPct val="35000"/>
            </a:spcAft>
            <a:buNone/>
          </a:pPr>
          <a:endParaRPr lang="en-US" sz="1600" kern="1200" dirty="0"/>
        </a:p>
      </dsp:txBody>
      <dsp:txXfrm>
        <a:off x="1452265" y="4325893"/>
        <a:ext cx="6346213" cy="1624508"/>
      </dsp:txXfrm>
    </dsp:sp>
    <dsp:sp modelId="{36660F00-7020-495D-BD18-479073D54F52}">
      <dsp:nvSpPr>
        <dsp:cNvPr id="0" name=""/>
        <dsp:cNvSpPr/>
      </dsp:nvSpPr>
      <dsp:spPr>
        <a:xfrm>
          <a:off x="7256135" y="2126457"/>
          <a:ext cx="1174141" cy="1174141"/>
        </a:xfrm>
        <a:prstGeom prst="downArrow">
          <a:avLst>
            <a:gd name="adj1" fmla="val 55000"/>
            <a:gd name="adj2" fmla="val 45000"/>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520317" y="2126457"/>
        <a:ext cx="645777" cy="883541"/>
      </dsp:txXfrm>
    </dsp:sp>
    <dsp:sp modelId="{37566354-FB41-4A48-8BB8-3681AD890FFD}">
      <dsp:nvSpPr>
        <dsp:cNvPr id="0" name=""/>
        <dsp:cNvSpPr/>
      </dsp:nvSpPr>
      <dsp:spPr>
        <a:xfrm>
          <a:off x="7958059" y="3651579"/>
          <a:ext cx="1174141" cy="1174141"/>
        </a:xfrm>
        <a:prstGeom prst="downArrow">
          <a:avLst>
            <a:gd name="adj1" fmla="val 55000"/>
            <a:gd name="adj2" fmla="val 45000"/>
          </a:avLst>
        </a:prstGeom>
        <a:solidFill>
          <a:schemeClr val="accent1">
            <a:alpha val="90000"/>
            <a:tint val="40000"/>
            <a:hueOff val="0"/>
            <a:satOff val="0"/>
            <a:lumOff val="0"/>
            <a:alphaOff val="0"/>
          </a:schemeClr>
        </a:solidFill>
        <a:ln w="2222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222241" y="3651579"/>
        <a:ext cx="645777" cy="883541"/>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57480" y="35560"/>
            <a:ext cx="4048760" cy="227742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462280" y="2449830"/>
            <a:ext cx="5928360" cy="625729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0683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7163" y="34925"/>
            <a:ext cx="4049712" cy="22780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B7494C42-5034-4A46-9B78-EE3919A245F5}" type="slidenum">
              <a:rPr lang="en-US" smtClean="0"/>
              <a:t>1</a:t>
            </a:fld>
            <a:endParaRPr lang="en-US" dirty="0"/>
          </a:p>
        </p:txBody>
      </p:sp>
    </p:spTree>
    <p:extLst>
      <p:ext uri="{BB962C8B-B14F-4D97-AF65-F5344CB8AC3E}">
        <p14:creationId xmlns:p14="http://schemas.microsoft.com/office/powerpoint/2010/main" val="473196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6215E3FE-2A52-4BFD-866F-7468E077B710}" type="datetime1">
              <a:rPr lang="en-US" smtClean="0"/>
              <a:t>7/20/2023</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ECF3C1-CD21-49DD-B007-0E3BB43F67F8}" type="datetime1">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51A75AEC-37D3-4D1C-B3F1-20813135198E}" type="datetime1">
              <a:rPr lang="en-US" smtClean="0"/>
              <a:t>7/20/2023</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F56EA5F0-CC34-482B-B7D7-9B41821823C8}" type="datetime1">
              <a:rPr lang="en-US" smtClean="0"/>
              <a:t>7/20/2023</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F35DAB7C-C874-4098-B6FA-7A7D41D46054}" type="datetime1">
              <a:rPr lang="en-US" smtClean="0"/>
              <a:t>7/20/2023</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CED2E2-1542-4766-B14D-910888DE2F40}" type="datetime1">
              <a:rPr lang="en-US" smtClean="0"/>
              <a:t>7/20/2023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139CAA-DE3D-430A-BBEB-611F0ABD547B}" type="datetime1">
              <a:rPr lang="en-US" smtClean="0"/>
              <a:t>7/20/2023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13BBB6-D452-44CA-BE48-69C7636B069C}" type="datetime1">
              <a:rPr lang="en-US" smtClean="0"/>
              <a:t>7/20/2023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9A268C-8FB5-4886-8264-FC595AF8391B}" type="datetime1">
              <a:rPr lang="en-US" smtClean="0"/>
              <a:t>7/20/2023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C277F93F-B245-4FE5-8EF7-CE30EA2F06A3}" type="datetime1">
              <a:rPr lang="en-US" smtClean="0"/>
              <a:t>7/20/2023</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1505B9-AE01-4BC3-856D-BB132BF34314}" type="datetime1">
              <a:rPr lang="en-US" smtClean="0"/>
              <a:t>7/20/2023</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064E5414-ECEC-412A-94F2-109BABC55DD1}" type="datetime1">
              <a:rPr lang="en-US" smtClean="0"/>
              <a:t>7/20/2023</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14.xml"/><Relationship Id="rId7" Type="http://schemas.openxmlformats.org/officeDocument/2006/relationships/image" Target="../media/image2.png"/><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slideLayout" Target="../slideLayouts/slideLayout7.xml"/><Relationship Id="rId5" Type="http://schemas.openxmlformats.org/officeDocument/2006/relationships/tags" Target="../tags/tag16.xml"/><Relationship Id="rId4" Type="http://schemas.openxmlformats.org/officeDocument/2006/relationships/tags" Target="../tags/tag15.xml"/></Relationships>
</file>

<file path=ppt/slides/_rels/slide19.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19.xml"/><Relationship Id="rId7" Type="http://schemas.openxmlformats.org/officeDocument/2006/relationships/image" Target="../media/image2.png"/><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slideLayout" Target="../slideLayouts/slideLayout7.xml"/><Relationship Id="rId5" Type="http://schemas.openxmlformats.org/officeDocument/2006/relationships/tags" Target="../tags/tag21.xml"/><Relationship Id="rId4" Type="http://schemas.openxmlformats.org/officeDocument/2006/relationships/tags" Target="../tags/tag20.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5.xml"/><Relationship Id="rId7" Type="http://schemas.openxmlformats.org/officeDocument/2006/relationships/image" Target="../media/image2.png"/><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slideLayout" Target="../slideLayouts/slideLayout7.xml"/><Relationship Id="rId5" Type="http://schemas.openxmlformats.org/officeDocument/2006/relationships/tags" Target="../tags/tag7.xml"/><Relationship Id="rId4" Type="http://schemas.openxmlformats.org/officeDocument/2006/relationships/tags" Target="../tags/tag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A52FF1B8-145F-47AA-9F6F-7DA3201AA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4308049" y="2080644"/>
            <a:ext cx="7673419" cy="1721187"/>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4400" cap="none" dirty="0"/>
              <a:t>State Taxation of Partnerships – </a:t>
            </a:r>
            <a:br>
              <a:rPr lang="en-US" sz="4400" cap="none" dirty="0"/>
            </a:br>
            <a:r>
              <a:rPr lang="en-US" sz="4400" cap="none" dirty="0"/>
              <a:t>Report to the Uniformity Committee</a:t>
            </a:r>
            <a:endParaRPr lang="en-US" sz="4400" dirty="0"/>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4308049" y="3909268"/>
            <a:ext cx="5829685" cy="637565"/>
          </a:xfrm>
        </p:spPr>
        <p:txBody>
          <a:bodyPr>
            <a:noAutofit/>
          </a:bodyPr>
          <a:lstStyle/>
          <a:p>
            <a:r>
              <a:rPr lang="en-US" sz="2400" dirty="0"/>
              <a:t>July 25, 2023</a:t>
            </a:r>
          </a:p>
        </p:txBody>
      </p:sp>
      <p:sp>
        <p:nvSpPr>
          <p:cNvPr id="31" name="Rectangle 30">
            <a:extLst>
              <a:ext uri="{FF2B5EF4-FFF2-40B4-BE49-F238E27FC236}">
                <a16:creationId xmlns:a16="http://schemas.microsoft.com/office/drawing/2014/main" id="{6DFE8A8C-8C1F-40A1-8A45-9D05B0DD8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32">
            <a:extLst>
              <a:ext uri="{FF2B5EF4-FFF2-40B4-BE49-F238E27FC236}">
                <a16:creationId xmlns:a16="http://schemas.microsoft.com/office/drawing/2014/main" id="{EE1EF8C3-8F8A-447D-A5FF-C124268254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34">
            <a:extLst>
              <a:ext uri="{FF2B5EF4-FFF2-40B4-BE49-F238E27FC236}">
                <a16:creationId xmlns:a16="http://schemas.microsoft.com/office/drawing/2014/main" id="{1B511BAF-6DC3-420A-8603-96945C66A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a:extLst>
              <a:ext uri="{FF2B5EF4-FFF2-40B4-BE49-F238E27FC236}">
                <a16:creationId xmlns:a16="http://schemas.microsoft.com/office/drawing/2014/main" id="{49F09600-EAFC-4C54-94E9-659BE7BEF5B3}"/>
              </a:ext>
            </a:extLst>
          </p:cNvPr>
          <p:cNvPicPr>
            <a:picLocks noChangeAspect="1"/>
          </p:cNvPicPr>
          <p:nvPr/>
        </p:nvPicPr>
        <p:blipFill>
          <a:blip r:embed="rId4"/>
          <a:stretch>
            <a:fillRect/>
          </a:stretch>
        </p:blipFill>
        <p:spPr>
          <a:xfrm>
            <a:off x="898039" y="2490291"/>
            <a:ext cx="3053422" cy="1541978"/>
          </a:xfrm>
          <a:prstGeom prst="rect">
            <a:avLst/>
          </a:prstGeom>
        </p:spPr>
      </p:pic>
      <p:sp>
        <p:nvSpPr>
          <p:cNvPr id="5" name="Slide Number Placeholder 4">
            <a:extLst>
              <a:ext uri="{FF2B5EF4-FFF2-40B4-BE49-F238E27FC236}">
                <a16:creationId xmlns:a16="http://schemas.microsoft.com/office/drawing/2014/main" id="{29069105-5D7C-96CF-7BD9-C260AB9E37CA}"/>
              </a:ext>
            </a:extLst>
          </p:cNvPr>
          <p:cNvSpPr>
            <a:spLocks noGrp="1"/>
          </p:cNvSpPr>
          <p:nvPr>
            <p:ph type="sldNum" sz="quarter" idx="12"/>
          </p:nvPr>
        </p:nvSpPr>
        <p:spPr/>
        <p:txBody>
          <a:bodyPr/>
          <a:lstStyle/>
          <a:p>
            <a:fld id="{3A98EE3D-8CD1-4C3F-BD1C-C98C9596463C}" type="slidenum">
              <a:rPr lang="en-US" smtClean="0"/>
              <a:t>1</a:t>
            </a:fld>
            <a:endParaRPr lang="en-US" dirty="0"/>
          </a:p>
        </p:txBody>
      </p:sp>
    </p:spTree>
    <p:custDataLst>
      <p:tags r:id="rId1"/>
    </p:custDataLst>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C74B5-089C-F71A-0DF7-8ECACA51871D}"/>
              </a:ext>
            </a:extLst>
          </p:cNvPr>
          <p:cNvSpPr>
            <a:spLocks noGrp="1"/>
          </p:cNvSpPr>
          <p:nvPr>
            <p:ph type="title"/>
          </p:nvPr>
        </p:nvSpPr>
        <p:spPr>
          <a:xfrm>
            <a:off x="581192" y="1332590"/>
            <a:ext cx="11029616" cy="824640"/>
          </a:xfrm>
        </p:spPr>
        <p:txBody>
          <a:bodyPr/>
          <a:lstStyle/>
          <a:p>
            <a:r>
              <a:rPr lang="en-US" dirty="0"/>
              <a:t>Previously - Guaranteed Payments</a:t>
            </a:r>
          </a:p>
        </p:txBody>
      </p:sp>
      <p:sp>
        <p:nvSpPr>
          <p:cNvPr id="3" name="Content Placeholder 2">
            <a:extLst>
              <a:ext uri="{FF2B5EF4-FFF2-40B4-BE49-F238E27FC236}">
                <a16:creationId xmlns:a16="http://schemas.microsoft.com/office/drawing/2014/main" id="{C09292AC-B211-870E-87C2-1747B0EF27AC}"/>
              </a:ext>
            </a:extLst>
          </p:cNvPr>
          <p:cNvSpPr>
            <a:spLocks noGrp="1"/>
          </p:cNvSpPr>
          <p:nvPr>
            <p:ph idx="1"/>
          </p:nvPr>
        </p:nvSpPr>
        <p:spPr>
          <a:xfrm>
            <a:off x="581192" y="1744910"/>
            <a:ext cx="11029615" cy="4504888"/>
          </a:xfrm>
        </p:spPr>
        <p:txBody>
          <a:bodyPr>
            <a:normAutofit/>
          </a:bodyPr>
          <a:lstStyle/>
          <a:p>
            <a:pPr>
              <a:spcBef>
                <a:spcPts val="0"/>
              </a:spcBef>
              <a:spcAft>
                <a:spcPts val="1200"/>
              </a:spcAft>
            </a:pPr>
            <a:r>
              <a:rPr lang="en-US" sz="2800" dirty="0"/>
              <a:t>Discussed the nature of guaranteed payments</a:t>
            </a:r>
          </a:p>
          <a:p>
            <a:pPr>
              <a:spcBef>
                <a:spcPts val="0"/>
              </a:spcBef>
              <a:spcAft>
                <a:spcPts val="1200"/>
              </a:spcAft>
            </a:pPr>
            <a:r>
              <a:rPr lang="en-US" sz="2800" dirty="0"/>
              <a:t>Noted the basic federal tax treatment </a:t>
            </a:r>
          </a:p>
          <a:p>
            <a:pPr>
              <a:spcBef>
                <a:spcPts val="0"/>
              </a:spcBef>
              <a:spcAft>
                <a:spcPts val="1200"/>
              </a:spcAft>
            </a:pPr>
            <a:r>
              <a:rPr lang="en-US" sz="2800" dirty="0"/>
              <a:t>Discussed the state tax treatment </a:t>
            </a:r>
          </a:p>
          <a:p>
            <a:pPr>
              <a:spcBef>
                <a:spcPts val="0"/>
              </a:spcBef>
              <a:spcAft>
                <a:spcPts val="1200"/>
              </a:spcAft>
            </a:pPr>
            <a:r>
              <a:rPr lang="en-US" sz="2800" dirty="0"/>
              <a:t>Unclear if work group believed a model was needed</a:t>
            </a:r>
          </a:p>
          <a:p>
            <a:pPr>
              <a:spcBef>
                <a:spcPts val="0"/>
              </a:spcBef>
            </a:pPr>
            <a:endParaRPr lang="en-US" sz="1600" dirty="0"/>
          </a:p>
          <a:p>
            <a:pPr marL="324000" lvl="1" indent="0">
              <a:buNone/>
            </a:pPr>
            <a:endParaRPr lang="en-US" dirty="0"/>
          </a:p>
        </p:txBody>
      </p:sp>
    </p:spTree>
    <p:extLst>
      <p:ext uri="{BB962C8B-B14F-4D97-AF65-F5344CB8AC3E}">
        <p14:creationId xmlns:p14="http://schemas.microsoft.com/office/powerpoint/2010/main" val="2066007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5DCEC-635D-F882-CC6C-751C8D774661}"/>
              </a:ext>
            </a:extLst>
          </p:cNvPr>
          <p:cNvSpPr>
            <a:spLocks noGrp="1"/>
          </p:cNvSpPr>
          <p:nvPr>
            <p:ph type="title"/>
          </p:nvPr>
        </p:nvSpPr>
        <p:spPr>
          <a:xfrm>
            <a:off x="581192" y="702156"/>
            <a:ext cx="11029616" cy="703950"/>
          </a:xfrm>
        </p:spPr>
        <p:txBody>
          <a:bodyPr/>
          <a:lstStyle/>
          <a:p>
            <a:r>
              <a:rPr lang="en-US" dirty="0"/>
              <a:t>Summary – Guaranteed payments - Scope</a:t>
            </a:r>
          </a:p>
        </p:txBody>
      </p:sp>
      <p:sp>
        <p:nvSpPr>
          <p:cNvPr id="3" name="Content Placeholder 2">
            <a:extLst>
              <a:ext uri="{FF2B5EF4-FFF2-40B4-BE49-F238E27FC236}">
                <a16:creationId xmlns:a16="http://schemas.microsoft.com/office/drawing/2014/main" id="{C9172A6A-20F6-A95A-7316-5BFE7CCB759C}"/>
              </a:ext>
            </a:extLst>
          </p:cNvPr>
          <p:cNvSpPr>
            <a:spLocks noGrp="1"/>
          </p:cNvSpPr>
          <p:nvPr>
            <p:ph idx="1"/>
          </p:nvPr>
        </p:nvSpPr>
        <p:spPr>
          <a:xfrm>
            <a:off x="581192" y="1406105"/>
            <a:ext cx="11029615" cy="5132717"/>
          </a:xfrm>
        </p:spPr>
        <p:txBody>
          <a:bodyPr/>
          <a:lstStyle/>
          <a:p>
            <a:pPr>
              <a:spcBef>
                <a:spcPts val="1200"/>
              </a:spcBef>
              <a:spcAft>
                <a:spcPts val="1200"/>
              </a:spcAft>
            </a:pPr>
            <a:r>
              <a:rPr lang="en-US" sz="3200" dirty="0"/>
              <a:t>Currently only looking at the treatment of guaranteed payments for services to direct, individual partners.</a:t>
            </a:r>
          </a:p>
          <a:p>
            <a:pPr>
              <a:spcBef>
                <a:spcPts val="1200"/>
              </a:spcBef>
              <a:spcAft>
                <a:spcPts val="1200"/>
              </a:spcAft>
            </a:pPr>
            <a:r>
              <a:rPr lang="en-US" sz="3200" dirty="0"/>
              <a:t>About half the states have explicit rules.</a:t>
            </a:r>
          </a:p>
          <a:p>
            <a:endParaRPr lang="en-US" dirty="0"/>
          </a:p>
        </p:txBody>
      </p:sp>
      <p:sp>
        <p:nvSpPr>
          <p:cNvPr id="4" name="Slide Number Placeholder 3">
            <a:extLst>
              <a:ext uri="{FF2B5EF4-FFF2-40B4-BE49-F238E27FC236}">
                <a16:creationId xmlns:a16="http://schemas.microsoft.com/office/drawing/2014/main" id="{6877E23E-85AC-2B1C-3693-1CC31A2DAF34}"/>
              </a:ext>
            </a:extLst>
          </p:cNvPr>
          <p:cNvSpPr>
            <a:spLocks noGrp="1"/>
          </p:cNvSpPr>
          <p:nvPr>
            <p:ph type="sldNum" sz="quarter" idx="12"/>
          </p:nvPr>
        </p:nvSpPr>
        <p:spPr/>
        <p:txBody>
          <a:bodyPr/>
          <a:lstStyle/>
          <a:p>
            <a:fld id="{3A98EE3D-8CD1-4C3F-BD1C-C98C9596463C}" type="slidenum">
              <a:rPr lang="en-US" smtClean="0"/>
              <a:t>11</a:t>
            </a:fld>
            <a:endParaRPr lang="en-US" dirty="0"/>
          </a:p>
        </p:txBody>
      </p:sp>
    </p:spTree>
    <p:extLst>
      <p:ext uri="{BB962C8B-B14F-4D97-AF65-F5344CB8AC3E}">
        <p14:creationId xmlns:p14="http://schemas.microsoft.com/office/powerpoint/2010/main" val="1789606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5DCEC-635D-F882-CC6C-751C8D774661}"/>
              </a:ext>
            </a:extLst>
          </p:cNvPr>
          <p:cNvSpPr>
            <a:spLocks noGrp="1"/>
          </p:cNvSpPr>
          <p:nvPr>
            <p:ph type="title"/>
          </p:nvPr>
        </p:nvSpPr>
        <p:spPr>
          <a:xfrm>
            <a:off x="581192" y="702156"/>
            <a:ext cx="11029616" cy="703950"/>
          </a:xfrm>
        </p:spPr>
        <p:txBody>
          <a:bodyPr/>
          <a:lstStyle/>
          <a:p>
            <a:r>
              <a:rPr lang="en-US" dirty="0"/>
              <a:t>Summary – Guaranteed payments - Essentials</a:t>
            </a:r>
          </a:p>
        </p:txBody>
      </p:sp>
      <p:sp>
        <p:nvSpPr>
          <p:cNvPr id="3" name="Content Placeholder 2">
            <a:extLst>
              <a:ext uri="{FF2B5EF4-FFF2-40B4-BE49-F238E27FC236}">
                <a16:creationId xmlns:a16="http://schemas.microsoft.com/office/drawing/2014/main" id="{C9172A6A-20F6-A95A-7316-5BFE7CCB759C}"/>
              </a:ext>
            </a:extLst>
          </p:cNvPr>
          <p:cNvSpPr>
            <a:spLocks noGrp="1"/>
          </p:cNvSpPr>
          <p:nvPr>
            <p:ph idx="1"/>
          </p:nvPr>
        </p:nvSpPr>
        <p:spPr>
          <a:xfrm>
            <a:off x="581192" y="1406105"/>
            <a:ext cx="11029615" cy="5382934"/>
          </a:xfrm>
        </p:spPr>
        <p:txBody>
          <a:bodyPr/>
          <a:lstStyle/>
          <a:p>
            <a:pPr>
              <a:spcBef>
                <a:spcPts val="1200"/>
              </a:spcBef>
            </a:pPr>
            <a:r>
              <a:rPr lang="en-US" sz="2400" dirty="0"/>
              <a:t>Subchapter K – </a:t>
            </a:r>
          </a:p>
          <a:p>
            <a:pPr lvl="1">
              <a:spcBef>
                <a:spcPts val="1200"/>
              </a:spcBef>
            </a:pPr>
            <a:r>
              <a:rPr lang="en-US" sz="2100" dirty="0"/>
              <a:t>Treats guaranteed payments differently from either distributive share or payments to partners not as partners (IRC 707(a)) for various purposes. </a:t>
            </a:r>
          </a:p>
          <a:p>
            <a:pPr lvl="1">
              <a:spcBef>
                <a:spcPts val="1200"/>
              </a:spcBef>
              <a:spcAft>
                <a:spcPts val="1200"/>
              </a:spcAft>
            </a:pPr>
            <a:r>
              <a:rPr lang="en-US" sz="2100" dirty="0"/>
              <a:t>T</a:t>
            </a:r>
            <a:r>
              <a:rPr lang="en-US" sz="2400" dirty="0"/>
              <a:t>reats guaranteed payments for services differently than guaranteed payments for capital.</a:t>
            </a:r>
          </a:p>
          <a:p>
            <a:pPr>
              <a:spcBef>
                <a:spcPts val="1200"/>
              </a:spcBef>
              <a:spcAft>
                <a:spcPts val="1200"/>
              </a:spcAft>
            </a:pPr>
            <a:r>
              <a:rPr lang="en-US" sz="2400" dirty="0"/>
              <a:t>Under federal rules, guaranteed payments for services performed in a foreign jurisdiction are sourced as earned income to that location, and therefore are excluded from domestic net income, with certain limits.</a:t>
            </a:r>
          </a:p>
          <a:p>
            <a:endParaRPr lang="en-US" dirty="0"/>
          </a:p>
        </p:txBody>
      </p:sp>
      <p:sp>
        <p:nvSpPr>
          <p:cNvPr id="4" name="Slide Number Placeholder 3">
            <a:extLst>
              <a:ext uri="{FF2B5EF4-FFF2-40B4-BE49-F238E27FC236}">
                <a16:creationId xmlns:a16="http://schemas.microsoft.com/office/drawing/2014/main" id="{6877E23E-85AC-2B1C-3693-1CC31A2DAF34}"/>
              </a:ext>
            </a:extLst>
          </p:cNvPr>
          <p:cNvSpPr>
            <a:spLocks noGrp="1"/>
          </p:cNvSpPr>
          <p:nvPr>
            <p:ph type="sldNum" sz="quarter" idx="12"/>
          </p:nvPr>
        </p:nvSpPr>
        <p:spPr/>
        <p:txBody>
          <a:bodyPr/>
          <a:lstStyle/>
          <a:p>
            <a:fld id="{3A98EE3D-8CD1-4C3F-BD1C-C98C9596463C}" type="slidenum">
              <a:rPr lang="en-US" smtClean="0"/>
              <a:t>12</a:t>
            </a:fld>
            <a:endParaRPr lang="en-US" dirty="0"/>
          </a:p>
        </p:txBody>
      </p:sp>
    </p:spTree>
    <p:extLst>
      <p:ext uri="{BB962C8B-B14F-4D97-AF65-F5344CB8AC3E}">
        <p14:creationId xmlns:p14="http://schemas.microsoft.com/office/powerpoint/2010/main" val="2454559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5DCEC-635D-F882-CC6C-751C8D774661}"/>
              </a:ext>
            </a:extLst>
          </p:cNvPr>
          <p:cNvSpPr>
            <a:spLocks noGrp="1"/>
          </p:cNvSpPr>
          <p:nvPr>
            <p:ph type="title"/>
          </p:nvPr>
        </p:nvSpPr>
        <p:spPr/>
        <p:txBody>
          <a:bodyPr/>
          <a:lstStyle/>
          <a:p>
            <a:pPr algn="ctr"/>
            <a:r>
              <a:rPr lang="en-US" dirty="0"/>
              <a:t>Two sourcing options</a:t>
            </a:r>
          </a:p>
        </p:txBody>
      </p:sp>
      <p:sp>
        <p:nvSpPr>
          <p:cNvPr id="6" name="Text Placeholder 5">
            <a:extLst>
              <a:ext uri="{FF2B5EF4-FFF2-40B4-BE49-F238E27FC236}">
                <a16:creationId xmlns:a16="http://schemas.microsoft.com/office/drawing/2014/main" id="{A1227259-2B55-042C-387C-81A36ECFCC7D}"/>
              </a:ext>
            </a:extLst>
          </p:cNvPr>
          <p:cNvSpPr>
            <a:spLocks noGrp="1"/>
          </p:cNvSpPr>
          <p:nvPr>
            <p:ph type="body" idx="1"/>
          </p:nvPr>
        </p:nvSpPr>
        <p:spPr/>
        <p:txBody>
          <a:bodyPr/>
          <a:lstStyle/>
          <a:p>
            <a:pPr algn="ctr"/>
            <a:r>
              <a:rPr lang="en-US" sz="2800" b="1" dirty="0"/>
              <a:t>“Compensation”</a:t>
            </a:r>
          </a:p>
        </p:txBody>
      </p:sp>
      <p:sp>
        <p:nvSpPr>
          <p:cNvPr id="3" name="Content Placeholder 2">
            <a:extLst>
              <a:ext uri="{FF2B5EF4-FFF2-40B4-BE49-F238E27FC236}">
                <a16:creationId xmlns:a16="http://schemas.microsoft.com/office/drawing/2014/main" id="{C9172A6A-20F6-A95A-7316-5BFE7CCB759C}"/>
              </a:ext>
            </a:extLst>
          </p:cNvPr>
          <p:cNvSpPr>
            <a:spLocks noGrp="1"/>
          </p:cNvSpPr>
          <p:nvPr>
            <p:ph sz="half" idx="2"/>
          </p:nvPr>
        </p:nvSpPr>
        <p:spPr/>
        <p:txBody>
          <a:bodyPr>
            <a:normAutofit/>
          </a:bodyPr>
          <a:lstStyle/>
          <a:p>
            <a:r>
              <a:rPr lang="en-US" sz="2400" dirty="0"/>
              <a:t>Same as wages, which are generally sourced to where the services are performed by the individual partner. </a:t>
            </a:r>
          </a:p>
          <a:p>
            <a:r>
              <a:rPr lang="en-US" sz="2400" dirty="0"/>
              <a:t>Used by a minority of states.</a:t>
            </a:r>
          </a:p>
          <a:p>
            <a:endParaRPr lang="en-US" dirty="0"/>
          </a:p>
        </p:txBody>
      </p:sp>
      <p:sp>
        <p:nvSpPr>
          <p:cNvPr id="7" name="Text Placeholder 6">
            <a:extLst>
              <a:ext uri="{FF2B5EF4-FFF2-40B4-BE49-F238E27FC236}">
                <a16:creationId xmlns:a16="http://schemas.microsoft.com/office/drawing/2014/main" id="{E91DCE47-63C8-DBE5-DFC1-58ED5584FDA8}"/>
              </a:ext>
            </a:extLst>
          </p:cNvPr>
          <p:cNvSpPr>
            <a:spLocks noGrp="1"/>
          </p:cNvSpPr>
          <p:nvPr>
            <p:ph type="body" sz="quarter" idx="3"/>
          </p:nvPr>
        </p:nvSpPr>
        <p:spPr/>
        <p:txBody>
          <a:bodyPr/>
          <a:lstStyle/>
          <a:p>
            <a:pPr algn="ctr"/>
            <a:r>
              <a:rPr lang="en-US" sz="2800" b="1" dirty="0"/>
              <a:t>“Distributive Share”</a:t>
            </a:r>
          </a:p>
        </p:txBody>
      </p:sp>
      <p:sp>
        <p:nvSpPr>
          <p:cNvPr id="5" name="Content Placeholder 4">
            <a:extLst>
              <a:ext uri="{FF2B5EF4-FFF2-40B4-BE49-F238E27FC236}">
                <a16:creationId xmlns:a16="http://schemas.microsoft.com/office/drawing/2014/main" id="{69529E6E-7C08-4C57-6FD6-FC94E28861CD}"/>
              </a:ext>
            </a:extLst>
          </p:cNvPr>
          <p:cNvSpPr>
            <a:spLocks noGrp="1"/>
          </p:cNvSpPr>
          <p:nvPr>
            <p:ph sz="quarter" idx="4"/>
          </p:nvPr>
        </p:nvSpPr>
        <p:spPr/>
        <p:txBody>
          <a:bodyPr>
            <a:normAutofit/>
          </a:bodyPr>
          <a:lstStyle/>
          <a:p>
            <a:r>
              <a:rPr lang="en-US" sz="2400" dirty="0"/>
              <a:t>Same as other partnership income – which is generally allocated and apportioned at the partnership or business level. </a:t>
            </a:r>
          </a:p>
          <a:p>
            <a:r>
              <a:rPr lang="en-US" sz="2400" dirty="0"/>
              <a:t>Used by the majority of states.</a:t>
            </a:r>
          </a:p>
        </p:txBody>
      </p:sp>
      <p:sp>
        <p:nvSpPr>
          <p:cNvPr id="4" name="Slide Number Placeholder 3">
            <a:extLst>
              <a:ext uri="{FF2B5EF4-FFF2-40B4-BE49-F238E27FC236}">
                <a16:creationId xmlns:a16="http://schemas.microsoft.com/office/drawing/2014/main" id="{6877E23E-85AC-2B1C-3693-1CC31A2DAF34}"/>
              </a:ext>
            </a:extLst>
          </p:cNvPr>
          <p:cNvSpPr>
            <a:spLocks noGrp="1"/>
          </p:cNvSpPr>
          <p:nvPr>
            <p:ph type="sldNum" sz="quarter" idx="12"/>
          </p:nvPr>
        </p:nvSpPr>
        <p:spPr/>
        <p:txBody>
          <a:bodyPr/>
          <a:lstStyle/>
          <a:p>
            <a:fld id="{3A98EE3D-8CD1-4C3F-BD1C-C98C9596463C}" type="slidenum">
              <a:rPr lang="en-US" smtClean="0"/>
              <a:t>13</a:t>
            </a:fld>
            <a:endParaRPr lang="en-US" dirty="0"/>
          </a:p>
        </p:txBody>
      </p:sp>
    </p:spTree>
    <p:extLst>
      <p:ext uri="{BB962C8B-B14F-4D97-AF65-F5344CB8AC3E}">
        <p14:creationId xmlns:p14="http://schemas.microsoft.com/office/powerpoint/2010/main" val="3279362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4674F0C-6101-6F16-C5A2-48F2C48922C7}"/>
              </a:ext>
            </a:extLst>
          </p:cNvPr>
          <p:cNvSpPr>
            <a:spLocks noGrp="1"/>
          </p:cNvSpPr>
          <p:nvPr>
            <p:ph type="title"/>
          </p:nvPr>
        </p:nvSpPr>
        <p:spPr/>
        <p:txBody>
          <a:bodyPr/>
          <a:lstStyle/>
          <a:p>
            <a:r>
              <a:rPr lang="en-US" dirty="0"/>
              <a:t>Problem – What is the “right” Method?</a:t>
            </a:r>
          </a:p>
        </p:txBody>
      </p:sp>
      <p:sp>
        <p:nvSpPr>
          <p:cNvPr id="9" name="Content Placeholder 8">
            <a:extLst>
              <a:ext uri="{FF2B5EF4-FFF2-40B4-BE49-F238E27FC236}">
                <a16:creationId xmlns:a16="http://schemas.microsoft.com/office/drawing/2014/main" id="{7F2B995C-110C-339B-E91B-E910FCF6D167}"/>
              </a:ext>
            </a:extLst>
          </p:cNvPr>
          <p:cNvSpPr>
            <a:spLocks noGrp="1"/>
          </p:cNvSpPr>
          <p:nvPr>
            <p:ph idx="1"/>
          </p:nvPr>
        </p:nvSpPr>
        <p:spPr/>
        <p:txBody>
          <a:bodyPr>
            <a:normAutofit/>
          </a:bodyPr>
          <a:lstStyle/>
          <a:p>
            <a:r>
              <a:rPr lang="en-US" sz="2800" dirty="0"/>
              <a:t>Compensation method.</a:t>
            </a:r>
          </a:p>
          <a:p>
            <a:pPr marL="0" indent="0">
              <a:buNone/>
            </a:pPr>
            <a:r>
              <a:rPr lang="en-US" sz="2800" dirty="0"/>
              <a:t>        OR</a:t>
            </a:r>
          </a:p>
          <a:p>
            <a:r>
              <a:rPr lang="en-US" sz="2800" dirty="0"/>
              <a:t>Distributive share method.</a:t>
            </a:r>
          </a:p>
        </p:txBody>
      </p:sp>
      <p:sp>
        <p:nvSpPr>
          <p:cNvPr id="7" name="Slide Number Placeholder 6">
            <a:extLst>
              <a:ext uri="{FF2B5EF4-FFF2-40B4-BE49-F238E27FC236}">
                <a16:creationId xmlns:a16="http://schemas.microsoft.com/office/drawing/2014/main" id="{7129E80D-7FD8-BA36-D220-48F398CCA822}"/>
              </a:ext>
            </a:extLst>
          </p:cNvPr>
          <p:cNvSpPr>
            <a:spLocks noGrp="1"/>
          </p:cNvSpPr>
          <p:nvPr>
            <p:ph type="sldNum" sz="quarter" idx="12"/>
          </p:nvPr>
        </p:nvSpPr>
        <p:spPr/>
        <p:txBody>
          <a:bodyPr/>
          <a:lstStyle/>
          <a:p>
            <a:fld id="{3A98EE3D-8CD1-4C3F-BD1C-C98C9596463C}" type="slidenum">
              <a:rPr lang="en-US" smtClean="0"/>
              <a:t>14</a:t>
            </a:fld>
            <a:endParaRPr lang="en-US" dirty="0"/>
          </a:p>
        </p:txBody>
      </p:sp>
    </p:spTree>
    <p:extLst>
      <p:ext uri="{BB962C8B-B14F-4D97-AF65-F5344CB8AC3E}">
        <p14:creationId xmlns:p14="http://schemas.microsoft.com/office/powerpoint/2010/main" val="987290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5DCEC-635D-F882-CC6C-751C8D774661}"/>
              </a:ext>
            </a:extLst>
          </p:cNvPr>
          <p:cNvSpPr>
            <a:spLocks noGrp="1"/>
          </p:cNvSpPr>
          <p:nvPr>
            <p:ph type="title"/>
          </p:nvPr>
        </p:nvSpPr>
        <p:spPr>
          <a:xfrm>
            <a:off x="581193" y="729658"/>
            <a:ext cx="11029616" cy="553373"/>
          </a:xfrm>
        </p:spPr>
        <p:txBody>
          <a:bodyPr/>
          <a:lstStyle/>
          <a:p>
            <a:pPr algn="ctr"/>
            <a:r>
              <a:rPr lang="en-US" dirty="0"/>
              <a:t>Compensation approach – Pros and Cons</a:t>
            </a:r>
          </a:p>
        </p:txBody>
      </p:sp>
      <p:sp>
        <p:nvSpPr>
          <p:cNvPr id="9" name="Text Placeholder 8">
            <a:extLst>
              <a:ext uri="{FF2B5EF4-FFF2-40B4-BE49-F238E27FC236}">
                <a16:creationId xmlns:a16="http://schemas.microsoft.com/office/drawing/2014/main" id="{675C9F43-9A78-B413-1DCB-D05018C657DF}"/>
              </a:ext>
            </a:extLst>
          </p:cNvPr>
          <p:cNvSpPr>
            <a:spLocks noGrp="1"/>
          </p:cNvSpPr>
          <p:nvPr>
            <p:ph type="body" idx="1"/>
          </p:nvPr>
        </p:nvSpPr>
        <p:spPr>
          <a:xfrm>
            <a:off x="581191" y="1283030"/>
            <a:ext cx="5194769" cy="908077"/>
          </a:xfrm>
        </p:spPr>
        <p:txBody>
          <a:bodyPr/>
          <a:lstStyle/>
          <a:p>
            <a:pPr algn="ctr"/>
            <a:r>
              <a:rPr lang="en-US" sz="3200" b="1" dirty="0"/>
              <a:t>Pros	</a:t>
            </a:r>
          </a:p>
        </p:txBody>
      </p:sp>
      <p:sp>
        <p:nvSpPr>
          <p:cNvPr id="10" name="Content Placeholder 9">
            <a:extLst>
              <a:ext uri="{FF2B5EF4-FFF2-40B4-BE49-F238E27FC236}">
                <a16:creationId xmlns:a16="http://schemas.microsoft.com/office/drawing/2014/main" id="{B82DE0BD-F9A4-0719-35D4-5C6D4319B488}"/>
              </a:ext>
            </a:extLst>
          </p:cNvPr>
          <p:cNvSpPr>
            <a:spLocks noGrp="1"/>
          </p:cNvSpPr>
          <p:nvPr>
            <p:ph sz="half" idx="2"/>
          </p:nvPr>
        </p:nvSpPr>
        <p:spPr>
          <a:xfrm>
            <a:off x="581194" y="2191108"/>
            <a:ext cx="5233010" cy="3669943"/>
          </a:xfrm>
        </p:spPr>
        <p:txBody>
          <a:bodyPr/>
          <a:lstStyle/>
          <a:p>
            <a:r>
              <a:rPr lang="en-US" sz="2000" dirty="0"/>
              <a:t>Similar to federal treatment.</a:t>
            </a:r>
          </a:p>
          <a:p>
            <a:pPr marL="0" indent="0">
              <a:buNone/>
            </a:pPr>
            <a:endParaRPr lang="en-US" dirty="0"/>
          </a:p>
        </p:txBody>
      </p:sp>
      <p:sp>
        <p:nvSpPr>
          <p:cNvPr id="11" name="Text Placeholder 10">
            <a:extLst>
              <a:ext uri="{FF2B5EF4-FFF2-40B4-BE49-F238E27FC236}">
                <a16:creationId xmlns:a16="http://schemas.microsoft.com/office/drawing/2014/main" id="{F6115A5A-9AFB-04C8-9FD4-62F0660DC394}"/>
              </a:ext>
            </a:extLst>
          </p:cNvPr>
          <p:cNvSpPr>
            <a:spLocks noGrp="1"/>
          </p:cNvSpPr>
          <p:nvPr>
            <p:ph type="body" sz="quarter" idx="3"/>
          </p:nvPr>
        </p:nvSpPr>
        <p:spPr>
          <a:xfrm>
            <a:off x="6416039" y="1283032"/>
            <a:ext cx="5194770" cy="908074"/>
          </a:xfrm>
        </p:spPr>
        <p:txBody>
          <a:bodyPr/>
          <a:lstStyle/>
          <a:p>
            <a:pPr algn="ctr"/>
            <a:r>
              <a:rPr lang="en-US" sz="3200" b="1" dirty="0"/>
              <a:t>Cons</a:t>
            </a:r>
          </a:p>
        </p:txBody>
      </p:sp>
      <p:sp>
        <p:nvSpPr>
          <p:cNvPr id="12" name="Content Placeholder 11">
            <a:extLst>
              <a:ext uri="{FF2B5EF4-FFF2-40B4-BE49-F238E27FC236}">
                <a16:creationId xmlns:a16="http://schemas.microsoft.com/office/drawing/2014/main" id="{E3FD0E35-4FFB-BA53-2C40-3BE83BE5845C}"/>
              </a:ext>
            </a:extLst>
          </p:cNvPr>
          <p:cNvSpPr>
            <a:spLocks noGrp="1"/>
          </p:cNvSpPr>
          <p:nvPr>
            <p:ph sz="quarter" idx="4"/>
          </p:nvPr>
        </p:nvSpPr>
        <p:spPr>
          <a:xfrm>
            <a:off x="6096001" y="2191106"/>
            <a:ext cx="5514808" cy="4232808"/>
          </a:xfrm>
        </p:spPr>
        <p:txBody>
          <a:bodyPr>
            <a:normAutofit/>
          </a:bodyPr>
          <a:lstStyle/>
          <a:p>
            <a:r>
              <a:rPr lang="en-US" sz="2000" dirty="0"/>
              <a:t>Have to distinguish guaranteed payments from special allocations of distributive share.</a:t>
            </a:r>
          </a:p>
          <a:p>
            <a:r>
              <a:rPr lang="en-US" sz="2000" dirty="0"/>
              <a:t>Have to distinguish guaranteed payments for services from guaranteed payments for capital.</a:t>
            </a:r>
          </a:p>
          <a:p>
            <a:r>
              <a:rPr lang="en-US" sz="2000" dirty="0"/>
              <a:t>Need guardrails, otherwise there may be income shifting.</a:t>
            </a:r>
          </a:p>
          <a:p>
            <a:r>
              <a:rPr lang="en-US" sz="2000" dirty="0"/>
              <a:t>May not be consistent with PTE tax treatment.</a:t>
            </a:r>
          </a:p>
        </p:txBody>
      </p:sp>
      <p:sp>
        <p:nvSpPr>
          <p:cNvPr id="4" name="Slide Number Placeholder 3">
            <a:extLst>
              <a:ext uri="{FF2B5EF4-FFF2-40B4-BE49-F238E27FC236}">
                <a16:creationId xmlns:a16="http://schemas.microsoft.com/office/drawing/2014/main" id="{6877E23E-85AC-2B1C-3693-1CC31A2DAF34}"/>
              </a:ext>
            </a:extLst>
          </p:cNvPr>
          <p:cNvSpPr>
            <a:spLocks noGrp="1"/>
          </p:cNvSpPr>
          <p:nvPr>
            <p:ph type="sldNum" sz="quarter" idx="12"/>
          </p:nvPr>
        </p:nvSpPr>
        <p:spPr/>
        <p:txBody>
          <a:bodyPr/>
          <a:lstStyle/>
          <a:p>
            <a:fld id="{3A98EE3D-8CD1-4C3F-BD1C-C98C9596463C}" type="slidenum">
              <a:rPr lang="en-US" smtClean="0"/>
              <a:t>15</a:t>
            </a:fld>
            <a:endParaRPr lang="en-US" dirty="0"/>
          </a:p>
        </p:txBody>
      </p:sp>
    </p:spTree>
    <p:extLst>
      <p:ext uri="{BB962C8B-B14F-4D97-AF65-F5344CB8AC3E}">
        <p14:creationId xmlns:p14="http://schemas.microsoft.com/office/powerpoint/2010/main" val="4023202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5DCEC-635D-F882-CC6C-751C8D774661}"/>
              </a:ext>
            </a:extLst>
          </p:cNvPr>
          <p:cNvSpPr>
            <a:spLocks noGrp="1"/>
          </p:cNvSpPr>
          <p:nvPr>
            <p:ph type="title"/>
          </p:nvPr>
        </p:nvSpPr>
        <p:spPr>
          <a:xfrm>
            <a:off x="581193" y="729658"/>
            <a:ext cx="11029616" cy="641942"/>
          </a:xfrm>
        </p:spPr>
        <p:txBody>
          <a:bodyPr/>
          <a:lstStyle/>
          <a:p>
            <a:pPr algn="ctr"/>
            <a:r>
              <a:rPr lang="en-US" dirty="0"/>
              <a:t>Distributive Share Approach– Pros and Cons</a:t>
            </a:r>
          </a:p>
        </p:txBody>
      </p:sp>
      <p:sp>
        <p:nvSpPr>
          <p:cNvPr id="9" name="Text Placeholder 8">
            <a:extLst>
              <a:ext uri="{FF2B5EF4-FFF2-40B4-BE49-F238E27FC236}">
                <a16:creationId xmlns:a16="http://schemas.microsoft.com/office/drawing/2014/main" id="{675C9F43-9A78-B413-1DCB-D05018C657DF}"/>
              </a:ext>
            </a:extLst>
          </p:cNvPr>
          <p:cNvSpPr>
            <a:spLocks noGrp="1"/>
          </p:cNvSpPr>
          <p:nvPr>
            <p:ph type="body" idx="1"/>
          </p:nvPr>
        </p:nvSpPr>
        <p:spPr>
          <a:xfrm>
            <a:off x="581191" y="1371601"/>
            <a:ext cx="5194769" cy="879892"/>
          </a:xfrm>
        </p:spPr>
        <p:txBody>
          <a:bodyPr/>
          <a:lstStyle/>
          <a:p>
            <a:pPr algn="ctr"/>
            <a:r>
              <a:rPr lang="en-US" sz="3200" b="1" dirty="0"/>
              <a:t>Pros	</a:t>
            </a:r>
          </a:p>
        </p:txBody>
      </p:sp>
      <p:sp>
        <p:nvSpPr>
          <p:cNvPr id="10" name="Content Placeholder 9">
            <a:extLst>
              <a:ext uri="{FF2B5EF4-FFF2-40B4-BE49-F238E27FC236}">
                <a16:creationId xmlns:a16="http://schemas.microsoft.com/office/drawing/2014/main" id="{B82DE0BD-F9A4-0719-35D4-5C6D4319B488}"/>
              </a:ext>
            </a:extLst>
          </p:cNvPr>
          <p:cNvSpPr>
            <a:spLocks noGrp="1"/>
          </p:cNvSpPr>
          <p:nvPr>
            <p:ph sz="half" idx="2"/>
          </p:nvPr>
        </p:nvSpPr>
        <p:spPr>
          <a:xfrm>
            <a:off x="581194" y="2251494"/>
            <a:ext cx="5514806" cy="4172420"/>
          </a:xfrm>
        </p:spPr>
        <p:txBody>
          <a:bodyPr>
            <a:normAutofit/>
          </a:bodyPr>
          <a:lstStyle/>
          <a:p>
            <a:r>
              <a:rPr lang="en-US" sz="2000" dirty="0"/>
              <a:t>Do not have to distinguish guaranteed payments from special allocations of distributive share.</a:t>
            </a:r>
          </a:p>
          <a:p>
            <a:r>
              <a:rPr lang="en-US" sz="2000" dirty="0"/>
              <a:t>Do not have to distinguish guaranteed payments for services from guaranteed payments for capital.</a:t>
            </a:r>
          </a:p>
          <a:p>
            <a:r>
              <a:rPr lang="en-US" sz="2000" dirty="0"/>
              <a:t>Don’t need guardrails.</a:t>
            </a:r>
          </a:p>
          <a:p>
            <a:r>
              <a:rPr lang="en-US" sz="2000" dirty="0"/>
              <a:t>May be more consistent with PTE tax treatment.</a:t>
            </a:r>
          </a:p>
          <a:p>
            <a:pPr marL="0" indent="0">
              <a:buNone/>
            </a:pPr>
            <a:endParaRPr lang="en-US" dirty="0"/>
          </a:p>
        </p:txBody>
      </p:sp>
      <p:sp>
        <p:nvSpPr>
          <p:cNvPr id="11" name="Text Placeholder 10">
            <a:extLst>
              <a:ext uri="{FF2B5EF4-FFF2-40B4-BE49-F238E27FC236}">
                <a16:creationId xmlns:a16="http://schemas.microsoft.com/office/drawing/2014/main" id="{F6115A5A-9AFB-04C8-9FD4-62F0660DC394}"/>
              </a:ext>
            </a:extLst>
          </p:cNvPr>
          <p:cNvSpPr>
            <a:spLocks noGrp="1"/>
          </p:cNvSpPr>
          <p:nvPr>
            <p:ph type="body" sz="quarter" idx="3"/>
          </p:nvPr>
        </p:nvSpPr>
        <p:spPr>
          <a:xfrm>
            <a:off x="6416039" y="1371600"/>
            <a:ext cx="5194770" cy="879893"/>
          </a:xfrm>
        </p:spPr>
        <p:txBody>
          <a:bodyPr/>
          <a:lstStyle/>
          <a:p>
            <a:pPr algn="ctr"/>
            <a:r>
              <a:rPr lang="en-US" sz="3200" b="1" dirty="0"/>
              <a:t>Cons</a:t>
            </a:r>
          </a:p>
        </p:txBody>
      </p:sp>
      <p:sp>
        <p:nvSpPr>
          <p:cNvPr id="12" name="Content Placeholder 11">
            <a:extLst>
              <a:ext uri="{FF2B5EF4-FFF2-40B4-BE49-F238E27FC236}">
                <a16:creationId xmlns:a16="http://schemas.microsoft.com/office/drawing/2014/main" id="{E3FD0E35-4FFB-BA53-2C40-3BE83BE5845C}"/>
              </a:ext>
            </a:extLst>
          </p:cNvPr>
          <p:cNvSpPr>
            <a:spLocks noGrp="1"/>
          </p:cNvSpPr>
          <p:nvPr>
            <p:ph sz="quarter" idx="4"/>
          </p:nvPr>
        </p:nvSpPr>
        <p:spPr>
          <a:xfrm>
            <a:off x="6416037" y="2251494"/>
            <a:ext cx="5194771" cy="3609557"/>
          </a:xfrm>
        </p:spPr>
        <p:txBody>
          <a:bodyPr/>
          <a:lstStyle/>
          <a:p>
            <a:r>
              <a:rPr lang="en-US" dirty="0"/>
              <a:t>Different from federal approach.</a:t>
            </a:r>
          </a:p>
          <a:p>
            <a:pPr marL="0" indent="0">
              <a:buNone/>
            </a:pPr>
            <a:endParaRPr lang="en-US" dirty="0"/>
          </a:p>
        </p:txBody>
      </p:sp>
      <p:sp>
        <p:nvSpPr>
          <p:cNvPr id="4" name="Slide Number Placeholder 3">
            <a:extLst>
              <a:ext uri="{FF2B5EF4-FFF2-40B4-BE49-F238E27FC236}">
                <a16:creationId xmlns:a16="http://schemas.microsoft.com/office/drawing/2014/main" id="{6877E23E-85AC-2B1C-3693-1CC31A2DAF34}"/>
              </a:ext>
            </a:extLst>
          </p:cNvPr>
          <p:cNvSpPr>
            <a:spLocks noGrp="1"/>
          </p:cNvSpPr>
          <p:nvPr>
            <p:ph type="sldNum" sz="quarter" idx="12"/>
          </p:nvPr>
        </p:nvSpPr>
        <p:spPr/>
        <p:txBody>
          <a:bodyPr/>
          <a:lstStyle/>
          <a:p>
            <a:fld id="{3A98EE3D-8CD1-4C3F-BD1C-C98C9596463C}" type="slidenum">
              <a:rPr lang="en-US" smtClean="0"/>
              <a:t>16</a:t>
            </a:fld>
            <a:endParaRPr lang="en-US" dirty="0"/>
          </a:p>
        </p:txBody>
      </p:sp>
    </p:spTree>
    <p:extLst>
      <p:ext uri="{BB962C8B-B14F-4D97-AF65-F5344CB8AC3E}">
        <p14:creationId xmlns:p14="http://schemas.microsoft.com/office/powerpoint/2010/main" val="29193411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4674F0C-6101-6F16-C5A2-48F2C48922C7}"/>
              </a:ext>
            </a:extLst>
          </p:cNvPr>
          <p:cNvSpPr>
            <a:spLocks noGrp="1"/>
          </p:cNvSpPr>
          <p:nvPr>
            <p:ph type="title"/>
          </p:nvPr>
        </p:nvSpPr>
        <p:spPr/>
        <p:txBody>
          <a:bodyPr/>
          <a:lstStyle/>
          <a:p>
            <a:r>
              <a:rPr lang="en-US" dirty="0"/>
              <a:t>Problem – Potential multiple taxation</a:t>
            </a:r>
          </a:p>
        </p:txBody>
      </p:sp>
      <p:sp>
        <p:nvSpPr>
          <p:cNvPr id="9" name="Content Placeholder 8">
            <a:extLst>
              <a:ext uri="{FF2B5EF4-FFF2-40B4-BE49-F238E27FC236}">
                <a16:creationId xmlns:a16="http://schemas.microsoft.com/office/drawing/2014/main" id="{7F2B995C-110C-339B-E91B-E910FCF6D167}"/>
              </a:ext>
            </a:extLst>
          </p:cNvPr>
          <p:cNvSpPr>
            <a:spLocks noGrp="1"/>
          </p:cNvSpPr>
          <p:nvPr>
            <p:ph idx="1"/>
          </p:nvPr>
        </p:nvSpPr>
        <p:spPr/>
        <p:txBody>
          <a:bodyPr>
            <a:normAutofit/>
          </a:bodyPr>
          <a:lstStyle/>
          <a:p>
            <a:r>
              <a:rPr lang="en-US" sz="2800" dirty="0"/>
              <a:t>Could be solved with a uniform rule.</a:t>
            </a:r>
          </a:p>
          <a:p>
            <a:r>
              <a:rPr lang="en-US" sz="2800" dirty="0"/>
              <a:t>Could also be solved with a generous credit given by state of residency for taxes paid on certain guaranteed payments to other states on a different sourcing basis. </a:t>
            </a:r>
          </a:p>
        </p:txBody>
      </p:sp>
      <p:sp>
        <p:nvSpPr>
          <p:cNvPr id="7" name="Slide Number Placeholder 6">
            <a:extLst>
              <a:ext uri="{FF2B5EF4-FFF2-40B4-BE49-F238E27FC236}">
                <a16:creationId xmlns:a16="http://schemas.microsoft.com/office/drawing/2014/main" id="{7129E80D-7FD8-BA36-D220-48F398CCA822}"/>
              </a:ext>
            </a:extLst>
          </p:cNvPr>
          <p:cNvSpPr>
            <a:spLocks noGrp="1"/>
          </p:cNvSpPr>
          <p:nvPr>
            <p:ph type="sldNum" sz="quarter" idx="12"/>
          </p:nvPr>
        </p:nvSpPr>
        <p:spPr/>
        <p:txBody>
          <a:bodyPr/>
          <a:lstStyle/>
          <a:p>
            <a:fld id="{3A98EE3D-8CD1-4C3F-BD1C-C98C9596463C}" type="slidenum">
              <a:rPr lang="en-US" smtClean="0"/>
              <a:t>17</a:t>
            </a:fld>
            <a:endParaRPr lang="en-US" dirty="0"/>
          </a:p>
        </p:txBody>
      </p:sp>
    </p:spTree>
    <p:extLst>
      <p:ext uri="{BB962C8B-B14F-4D97-AF65-F5344CB8AC3E}">
        <p14:creationId xmlns:p14="http://schemas.microsoft.com/office/powerpoint/2010/main" val="2558291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43F90FD-4488-34E5-1F13-BCBEB725E86C}"/>
              </a:ext>
            </a:extLst>
          </p:cNvPr>
          <p:cNvSpPr>
            <a:spLocks noGrp="1"/>
          </p:cNvSpPr>
          <p:nvPr>
            <p:ph type="sldNum" sz="quarter" idx="12"/>
          </p:nvPr>
        </p:nvSpPr>
        <p:spPr/>
        <p:txBody>
          <a:bodyPr/>
          <a:lstStyle/>
          <a:p>
            <a:fld id="{3A98EE3D-8CD1-4C3F-BD1C-C98C9596463C}" type="slidenum">
              <a:rPr lang="en-US" smtClean="0"/>
              <a:t>18</a:t>
            </a:fld>
            <a:endParaRPr lang="en-US" dirty="0"/>
          </a:p>
        </p:txBody>
      </p:sp>
      <p:pic>
        <p:nvPicPr>
          <p:cNvPr id="4" name="Picture 3">
            <a:extLst>
              <a:ext uri="{FF2B5EF4-FFF2-40B4-BE49-F238E27FC236}">
                <a16:creationId xmlns:a16="http://schemas.microsoft.com/office/drawing/2014/main" id="{85811C43-226F-FF3D-8AD8-0281601480BF}"/>
              </a:ext>
            </a:extLst>
          </p:cNvPr>
          <p:cNvPicPr>
            <a:picLocks/>
          </p:cNvPicPr>
          <p:nvPr>
            <p:custDataLst>
              <p:tags r:id="rId2"/>
            </p:custDataLst>
          </p:nvPr>
        </p:nvPicPr>
        <p:blipFill>
          <a:blip r:embed="rId7"/>
          <a:stretch>
            <a:fillRect/>
          </a:stretch>
        </p:blipFill>
        <p:spPr>
          <a:xfrm>
            <a:off x="3201670" y="508000"/>
            <a:ext cx="1219200" cy="510126"/>
          </a:xfrm>
          <a:prstGeom prst="rect">
            <a:avLst/>
          </a:prstGeom>
        </p:spPr>
      </p:pic>
      <p:pic>
        <p:nvPicPr>
          <p:cNvPr id="6" name="Picture 5">
            <a:extLst>
              <a:ext uri="{FF2B5EF4-FFF2-40B4-BE49-F238E27FC236}">
                <a16:creationId xmlns:a16="http://schemas.microsoft.com/office/drawing/2014/main" id="{68F29E27-5DC3-77AA-E4A0-0F79DD117A22}"/>
              </a:ext>
            </a:extLst>
          </p:cNvPr>
          <p:cNvPicPr>
            <a:picLocks/>
          </p:cNvPicPr>
          <p:nvPr>
            <p:custDataLst>
              <p:tags r:id="rId3"/>
            </p:custDataLst>
          </p:nvPr>
        </p:nvPicPr>
        <p:blipFill>
          <a:blip r:embed="rId8"/>
          <a:stretch>
            <a:fillRect/>
          </a:stretch>
        </p:blipFill>
        <p:spPr>
          <a:xfrm>
            <a:off x="508000" y="2209800"/>
            <a:ext cx="2438400" cy="2438400"/>
          </a:xfrm>
          <a:prstGeom prst="rect">
            <a:avLst/>
          </a:prstGeom>
        </p:spPr>
      </p:pic>
      <p:sp>
        <p:nvSpPr>
          <p:cNvPr id="7" name="Rectangle 6">
            <a:extLst>
              <a:ext uri="{FF2B5EF4-FFF2-40B4-BE49-F238E27FC236}">
                <a16:creationId xmlns:a16="http://schemas.microsoft.com/office/drawing/2014/main" id="{C761D5F3-80F6-190F-9A64-D2ED62169A74}"/>
              </a:ext>
            </a:extLst>
          </p:cNvPr>
          <p:cNvSpPr/>
          <p:nvPr>
            <p:custDataLst>
              <p:tags r:id="rId4"/>
            </p:custDataLst>
          </p:nvPr>
        </p:nvSpPr>
        <p:spPr>
          <a:xfrm>
            <a:off x="3200400" y="2571750"/>
            <a:ext cx="8483600" cy="1714500"/>
          </a:xfrm>
          <a:prstGeom prst="rect">
            <a:avLst/>
          </a:prstGeom>
          <a:noFill/>
          <a:ln w="22225" cap="rnd" cmpd="sng" algn="ctr">
            <a:solidFill>
              <a:srgbClr val="FFFFFF"/>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3400" b="1">
                <a:solidFill>
                  <a:srgbClr val="5B5B5B"/>
                </a:solidFill>
              </a:rPr>
              <a:t>Should the work group develop a model rule for sourcing guaranteed payments?</a:t>
            </a:r>
          </a:p>
        </p:txBody>
      </p:sp>
      <p:sp>
        <p:nvSpPr>
          <p:cNvPr id="8" name="Rectangle 7">
            <a:extLst>
              <a:ext uri="{FF2B5EF4-FFF2-40B4-BE49-F238E27FC236}">
                <a16:creationId xmlns:a16="http://schemas.microsoft.com/office/drawing/2014/main" id="{3788274C-B282-11F3-7793-BF33468A937A}"/>
              </a:ext>
            </a:extLst>
          </p:cNvPr>
          <p:cNvSpPr/>
          <p:nvPr>
            <p:custDataLst>
              <p:tags r:id="rId5"/>
            </p:custDataLst>
          </p:nvPr>
        </p:nvSpPr>
        <p:spPr>
          <a:xfrm>
            <a:off x="3200400" y="6096000"/>
            <a:ext cx="8737600" cy="510125"/>
          </a:xfrm>
          <a:prstGeom prst="rect">
            <a:avLst/>
          </a:prstGeom>
          <a:noFill/>
          <a:ln w="22225" cap="rnd"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2225" cap="rnd" cmpd="sng" algn="ctr">
                <a:solidFill>
                  <a:schemeClr val="accent1">
                    <a:shade val="15000"/>
                  </a:schemeClr>
                </a:solidFill>
                <a:prstDash val="solid"/>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b="1">
                <a:solidFill>
                  <a:srgbClr val="5B5B5B"/>
                </a:solidFill>
              </a:rPr>
              <a:t>ⓘ</a:t>
            </a:r>
            <a:r>
              <a:rPr lang="en-US" sz="1400">
                <a:solidFill>
                  <a:srgbClr val="5B5B5B"/>
                </a:solidFill>
              </a:rPr>
              <a:t> Start presenting to display the poll results on this slide.</a:t>
            </a:r>
          </a:p>
        </p:txBody>
      </p:sp>
    </p:spTree>
    <p:custDataLst>
      <p:tags r:id="rId1"/>
    </p:custDataLst>
    <p:extLst>
      <p:ext uri="{BB962C8B-B14F-4D97-AF65-F5344CB8AC3E}">
        <p14:creationId xmlns:p14="http://schemas.microsoft.com/office/powerpoint/2010/main" val="3741401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785E524-524C-85B1-3A5A-76DFA1A547A9}"/>
              </a:ext>
            </a:extLst>
          </p:cNvPr>
          <p:cNvSpPr>
            <a:spLocks noGrp="1"/>
          </p:cNvSpPr>
          <p:nvPr>
            <p:ph type="sldNum" sz="quarter" idx="12"/>
          </p:nvPr>
        </p:nvSpPr>
        <p:spPr/>
        <p:txBody>
          <a:bodyPr/>
          <a:lstStyle/>
          <a:p>
            <a:fld id="{3A98EE3D-8CD1-4C3F-BD1C-C98C9596463C}" type="slidenum">
              <a:rPr lang="en-US" smtClean="0"/>
              <a:t>19</a:t>
            </a:fld>
            <a:endParaRPr lang="en-US" dirty="0"/>
          </a:p>
        </p:txBody>
      </p:sp>
      <p:pic>
        <p:nvPicPr>
          <p:cNvPr id="4" name="Picture 3">
            <a:extLst>
              <a:ext uri="{FF2B5EF4-FFF2-40B4-BE49-F238E27FC236}">
                <a16:creationId xmlns:a16="http://schemas.microsoft.com/office/drawing/2014/main" id="{FC4473F0-22B5-19C3-E5C6-3F1D45A0DFE4}"/>
              </a:ext>
            </a:extLst>
          </p:cNvPr>
          <p:cNvPicPr>
            <a:picLocks/>
          </p:cNvPicPr>
          <p:nvPr>
            <p:custDataLst>
              <p:tags r:id="rId2"/>
            </p:custDataLst>
          </p:nvPr>
        </p:nvPicPr>
        <p:blipFill>
          <a:blip r:embed="rId7"/>
          <a:stretch>
            <a:fillRect/>
          </a:stretch>
        </p:blipFill>
        <p:spPr>
          <a:xfrm>
            <a:off x="3201670" y="508000"/>
            <a:ext cx="1219200" cy="510126"/>
          </a:xfrm>
          <a:prstGeom prst="rect">
            <a:avLst/>
          </a:prstGeom>
        </p:spPr>
      </p:pic>
      <p:pic>
        <p:nvPicPr>
          <p:cNvPr id="6" name="Picture 5">
            <a:extLst>
              <a:ext uri="{FF2B5EF4-FFF2-40B4-BE49-F238E27FC236}">
                <a16:creationId xmlns:a16="http://schemas.microsoft.com/office/drawing/2014/main" id="{528FB9BA-773A-B153-4575-787F7B092DE7}"/>
              </a:ext>
            </a:extLst>
          </p:cNvPr>
          <p:cNvPicPr>
            <a:picLocks/>
          </p:cNvPicPr>
          <p:nvPr>
            <p:custDataLst>
              <p:tags r:id="rId3"/>
            </p:custDataLst>
          </p:nvPr>
        </p:nvPicPr>
        <p:blipFill>
          <a:blip r:embed="rId8"/>
          <a:stretch>
            <a:fillRect/>
          </a:stretch>
        </p:blipFill>
        <p:spPr>
          <a:xfrm>
            <a:off x="508000" y="2209800"/>
            <a:ext cx="2438400" cy="2438400"/>
          </a:xfrm>
          <a:prstGeom prst="rect">
            <a:avLst/>
          </a:prstGeom>
        </p:spPr>
      </p:pic>
      <p:sp>
        <p:nvSpPr>
          <p:cNvPr id="7" name="Rectangle 6">
            <a:extLst>
              <a:ext uri="{FF2B5EF4-FFF2-40B4-BE49-F238E27FC236}">
                <a16:creationId xmlns:a16="http://schemas.microsoft.com/office/drawing/2014/main" id="{26C7A51D-27BC-4A20-0BDE-C837ECC0568A}"/>
              </a:ext>
            </a:extLst>
          </p:cNvPr>
          <p:cNvSpPr/>
          <p:nvPr>
            <p:custDataLst>
              <p:tags r:id="rId4"/>
            </p:custDataLst>
          </p:nvPr>
        </p:nvSpPr>
        <p:spPr>
          <a:xfrm>
            <a:off x="3200400" y="2571750"/>
            <a:ext cx="8483600" cy="1714500"/>
          </a:xfrm>
          <a:prstGeom prst="rect">
            <a:avLst/>
          </a:prstGeom>
          <a:noFill/>
          <a:ln w="22225" cap="rnd" cmpd="sng" algn="ctr">
            <a:solidFill>
              <a:srgbClr val="FFFFFF"/>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400" b="1">
                <a:solidFill>
                  <a:srgbClr val="5B5B5B"/>
                </a:solidFill>
              </a:rPr>
              <a:t>If the work group was to draft a model rule for sourcing guaranteed payments, which method should it use?</a:t>
            </a:r>
          </a:p>
        </p:txBody>
      </p:sp>
      <p:sp>
        <p:nvSpPr>
          <p:cNvPr id="8" name="Rectangle 7">
            <a:extLst>
              <a:ext uri="{FF2B5EF4-FFF2-40B4-BE49-F238E27FC236}">
                <a16:creationId xmlns:a16="http://schemas.microsoft.com/office/drawing/2014/main" id="{EA974DB8-F5B1-2BCC-3344-8441843C0219}"/>
              </a:ext>
            </a:extLst>
          </p:cNvPr>
          <p:cNvSpPr/>
          <p:nvPr>
            <p:custDataLst>
              <p:tags r:id="rId5"/>
            </p:custDataLst>
          </p:nvPr>
        </p:nvSpPr>
        <p:spPr>
          <a:xfrm>
            <a:off x="3200400" y="6096000"/>
            <a:ext cx="8737600" cy="510125"/>
          </a:xfrm>
          <a:prstGeom prst="rect">
            <a:avLst/>
          </a:prstGeom>
          <a:noFill/>
          <a:ln w="22225" cap="rnd"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2225" cap="rnd" cmpd="sng" algn="ctr">
                <a:solidFill>
                  <a:schemeClr val="accent1">
                    <a:shade val="15000"/>
                  </a:schemeClr>
                </a:solidFill>
                <a:prstDash val="solid"/>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b="1">
                <a:solidFill>
                  <a:srgbClr val="5B5B5B"/>
                </a:solidFill>
              </a:rPr>
              <a:t>ⓘ</a:t>
            </a:r>
            <a:r>
              <a:rPr lang="en-US" sz="1400">
                <a:solidFill>
                  <a:srgbClr val="5B5B5B"/>
                </a:solidFill>
              </a:rPr>
              <a:t> Start presenting to display the poll results on this slide.</a:t>
            </a:r>
          </a:p>
        </p:txBody>
      </p:sp>
    </p:spTree>
    <p:custDataLst>
      <p:tags r:id="rId1"/>
    </p:custDataLst>
    <p:extLst>
      <p:ext uri="{BB962C8B-B14F-4D97-AF65-F5344CB8AC3E}">
        <p14:creationId xmlns:p14="http://schemas.microsoft.com/office/powerpoint/2010/main" val="2418741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4A2AE5F-E891-BC66-9339-4978713A1CA6}"/>
              </a:ext>
            </a:extLst>
          </p:cNvPr>
          <p:cNvSpPr>
            <a:spLocks noGrp="1"/>
          </p:cNvSpPr>
          <p:nvPr>
            <p:ph type="sldNum" sz="quarter" idx="12"/>
          </p:nvPr>
        </p:nvSpPr>
        <p:spPr/>
        <p:txBody>
          <a:bodyPr/>
          <a:lstStyle/>
          <a:p>
            <a:fld id="{3A98EE3D-8CD1-4C3F-BD1C-C98C9596463C}" type="slidenum">
              <a:rPr lang="en-US" smtClean="0"/>
              <a:t>2</a:t>
            </a:fld>
            <a:endParaRPr lang="en-US" dirty="0"/>
          </a:p>
        </p:txBody>
      </p:sp>
      <p:pic>
        <p:nvPicPr>
          <p:cNvPr id="4" name="Picture 3">
            <a:extLst>
              <a:ext uri="{FF2B5EF4-FFF2-40B4-BE49-F238E27FC236}">
                <a16:creationId xmlns:a16="http://schemas.microsoft.com/office/drawing/2014/main" id="{18A3C72D-9B23-BF1E-2471-706DD8817E6B}"/>
              </a:ext>
            </a:extLst>
          </p:cNvPr>
          <p:cNvPicPr>
            <a:picLocks/>
          </p:cNvPicPr>
          <p:nvPr>
            <p:custDataLst>
              <p:tags r:id="rId2"/>
            </p:custDataLst>
          </p:nvPr>
        </p:nvPicPr>
        <p:blipFill>
          <a:blip r:embed="rId7"/>
          <a:stretch>
            <a:fillRect/>
          </a:stretch>
        </p:blipFill>
        <p:spPr>
          <a:xfrm>
            <a:off x="3201670" y="508000"/>
            <a:ext cx="1219200" cy="510126"/>
          </a:xfrm>
          <a:prstGeom prst="rect">
            <a:avLst/>
          </a:prstGeom>
        </p:spPr>
      </p:pic>
      <p:pic>
        <p:nvPicPr>
          <p:cNvPr id="6" name="Picture 5">
            <a:extLst>
              <a:ext uri="{FF2B5EF4-FFF2-40B4-BE49-F238E27FC236}">
                <a16:creationId xmlns:a16="http://schemas.microsoft.com/office/drawing/2014/main" id="{E0A07478-9BAA-094B-1AD5-E4940480BEAA}"/>
              </a:ext>
            </a:extLst>
          </p:cNvPr>
          <p:cNvPicPr>
            <a:picLocks/>
          </p:cNvPicPr>
          <p:nvPr>
            <p:custDataLst>
              <p:tags r:id="rId3"/>
            </p:custDataLst>
          </p:nvPr>
        </p:nvPicPr>
        <p:blipFill>
          <a:blip r:embed="rId8"/>
          <a:stretch>
            <a:fillRect/>
          </a:stretch>
        </p:blipFill>
        <p:spPr>
          <a:xfrm>
            <a:off x="508000" y="2209800"/>
            <a:ext cx="2438400" cy="2438400"/>
          </a:xfrm>
          <a:prstGeom prst="rect">
            <a:avLst/>
          </a:prstGeom>
        </p:spPr>
      </p:pic>
      <p:sp>
        <p:nvSpPr>
          <p:cNvPr id="7" name="Rectangle 6">
            <a:extLst>
              <a:ext uri="{FF2B5EF4-FFF2-40B4-BE49-F238E27FC236}">
                <a16:creationId xmlns:a16="http://schemas.microsoft.com/office/drawing/2014/main" id="{57053576-EBAF-0DF4-30D2-E47C0D0AF220}"/>
              </a:ext>
            </a:extLst>
          </p:cNvPr>
          <p:cNvSpPr/>
          <p:nvPr>
            <p:custDataLst>
              <p:tags r:id="rId4"/>
            </p:custDataLst>
          </p:nvPr>
        </p:nvSpPr>
        <p:spPr>
          <a:xfrm>
            <a:off x="3200400" y="2571750"/>
            <a:ext cx="8483600" cy="1714500"/>
          </a:xfrm>
          <a:prstGeom prst="rect">
            <a:avLst/>
          </a:prstGeom>
          <a:noFill/>
          <a:ln w="22225" cap="rnd" cmpd="sng" algn="ctr">
            <a:solidFill>
              <a:srgbClr val="FFFFFF"/>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da-DK" sz="3600" b="1">
                <a:solidFill>
                  <a:srgbClr val="5B5B5B"/>
                </a:solidFill>
              </a:rPr>
              <a:t>Join at slido.com</a:t>
            </a:r>
            <a:br>
              <a:rPr lang="da-DK" sz="3600" b="1">
                <a:solidFill>
                  <a:srgbClr val="5B5B5B"/>
                </a:solidFill>
              </a:rPr>
            </a:br>
            <a:r>
              <a:rPr lang="da-DK" sz="3600" b="1">
                <a:solidFill>
                  <a:srgbClr val="5B5B5B"/>
                </a:solidFill>
              </a:rPr>
              <a:t>#2962195</a:t>
            </a:r>
            <a:endParaRPr lang="en-US" sz="3600" b="1">
              <a:solidFill>
                <a:srgbClr val="5B5B5B"/>
              </a:solidFill>
            </a:endParaRPr>
          </a:p>
        </p:txBody>
      </p:sp>
      <p:sp>
        <p:nvSpPr>
          <p:cNvPr id="8" name="Rectangle 7">
            <a:extLst>
              <a:ext uri="{FF2B5EF4-FFF2-40B4-BE49-F238E27FC236}">
                <a16:creationId xmlns:a16="http://schemas.microsoft.com/office/drawing/2014/main" id="{E470C448-06E0-ECFA-F6D6-EBE5E85C8DF9}"/>
              </a:ext>
            </a:extLst>
          </p:cNvPr>
          <p:cNvSpPr/>
          <p:nvPr>
            <p:custDataLst>
              <p:tags r:id="rId5"/>
            </p:custDataLst>
          </p:nvPr>
        </p:nvSpPr>
        <p:spPr>
          <a:xfrm>
            <a:off x="3200400" y="6096000"/>
            <a:ext cx="8737600" cy="510125"/>
          </a:xfrm>
          <a:prstGeom prst="rect">
            <a:avLst/>
          </a:prstGeom>
          <a:noFill/>
          <a:ln w="22225" cap="rnd"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2225" cap="rnd" cmpd="sng" algn="ctr">
                <a:solidFill>
                  <a:schemeClr val="accent1">
                    <a:shade val="15000"/>
                  </a:schemeClr>
                </a:solidFill>
                <a:prstDash val="solid"/>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b="1">
                <a:solidFill>
                  <a:srgbClr val="5B5B5B"/>
                </a:solidFill>
              </a:rPr>
              <a:t>ⓘ</a:t>
            </a:r>
            <a:r>
              <a:rPr lang="en-US" sz="1400">
                <a:solidFill>
                  <a:srgbClr val="5B5B5B"/>
                </a:solidFill>
              </a:rPr>
              <a:t> Start presenting to display the joining instructions on this slide.</a:t>
            </a:r>
          </a:p>
        </p:txBody>
      </p:sp>
    </p:spTree>
    <p:custDataLst>
      <p:tags r:id="rId1"/>
    </p:custDataLst>
    <p:extLst>
      <p:ext uri="{BB962C8B-B14F-4D97-AF65-F5344CB8AC3E}">
        <p14:creationId xmlns:p14="http://schemas.microsoft.com/office/powerpoint/2010/main" val="2241331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4F354CC-52A4-8BF2-DB0A-5DF6D4189D0D}"/>
              </a:ext>
            </a:extLst>
          </p:cNvPr>
          <p:cNvSpPr>
            <a:spLocks noGrp="1"/>
          </p:cNvSpPr>
          <p:nvPr>
            <p:ph type="title"/>
          </p:nvPr>
        </p:nvSpPr>
        <p:spPr>
          <a:xfrm>
            <a:off x="581193" y="2393951"/>
            <a:ext cx="11029615" cy="1035050"/>
          </a:xfrm>
        </p:spPr>
        <p:txBody>
          <a:bodyPr/>
          <a:lstStyle/>
          <a:p>
            <a:r>
              <a:rPr lang="en-US" dirty="0"/>
              <a:t>Questions - comments</a:t>
            </a:r>
          </a:p>
        </p:txBody>
      </p:sp>
      <p:sp>
        <p:nvSpPr>
          <p:cNvPr id="4" name="Slide Number Placeholder 3">
            <a:extLst>
              <a:ext uri="{FF2B5EF4-FFF2-40B4-BE49-F238E27FC236}">
                <a16:creationId xmlns:a16="http://schemas.microsoft.com/office/drawing/2014/main" id="{3784A9AA-1C79-07F8-6F84-3DFBCA03DD56}"/>
              </a:ext>
            </a:extLst>
          </p:cNvPr>
          <p:cNvSpPr>
            <a:spLocks noGrp="1"/>
          </p:cNvSpPr>
          <p:nvPr>
            <p:ph type="sldNum" sz="quarter" idx="12"/>
          </p:nvPr>
        </p:nvSpPr>
        <p:spPr/>
        <p:txBody>
          <a:bodyPr/>
          <a:lstStyle/>
          <a:p>
            <a:fld id="{3A98EE3D-8CD1-4C3F-BD1C-C98C9596463C}" type="slidenum">
              <a:rPr lang="en-US" smtClean="0"/>
              <a:t>20</a:t>
            </a:fld>
            <a:endParaRPr lang="en-US" dirty="0"/>
          </a:p>
        </p:txBody>
      </p:sp>
    </p:spTree>
    <p:extLst>
      <p:ext uri="{BB962C8B-B14F-4D97-AF65-F5344CB8AC3E}">
        <p14:creationId xmlns:p14="http://schemas.microsoft.com/office/powerpoint/2010/main" val="816522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C941B-0AF6-4D99-9F35-269BA28E00ED}"/>
              </a:ext>
            </a:extLst>
          </p:cNvPr>
          <p:cNvSpPr>
            <a:spLocks noGrp="1"/>
          </p:cNvSpPr>
          <p:nvPr>
            <p:ph type="title"/>
          </p:nvPr>
        </p:nvSpPr>
        <p:spPr>
          <a:xfrm>
            <a:off x="771148" y="1037967"/>
            <a:ext cx="3054091" cy="4709131"/>
          </a:xfrm>
        </p:spPr>
        <p:txBody>
          <a:bodyPr anchor="ctr">
            <a:normAutofit/>
          </a:bodyPr>
          <a:lstStyle/>
          <a:p>
            <a:r>
              <a:rPr lang="en-US" dirty="0">
                <a:solidFill>
                  <a:srgbClr val="FFFEFF"/>
                </a:solidFill>
              </a:rPr>
              <a:t>General Approach</a:t>
            </a:r>
          </a:p>
        </p:txBody>
      </p:sp>
      <p:sp>
        <p:nvSpPr>
          <p:cNvPr id="3" name="Content Placeholder 2">
            <a:extLst>
              <a:ext uri="{FF2B5EF4-FFF2-40B4-BE49-F238E27FC236}">
                <a16:creationId xmlns:a16="http://schemas.microsoft.com/office/drawing/2014/main" id="{9E994DE5-8BCD-41B4-AD7F-E27F4AA8548B}"/>
              </a:ext>
            </a:extLst>
          </p:cNvPr>
          <p:cNvSpPr>
            <a:spLocks noGrp="1"/>
          </p:cNvSpPr>
          <p:nvPr>
            <p:ph idx="1"/>
          </p:nvPr>
        </p:nvSpPr>
        <p:spPr>
          <a:xfrm>
            <a:off x="586597" y="718413"/>
            <a:ext cx="10368950" cy="5792922"/>
          </a:xfrm>
        </p:spPr>
        <p:txBody>
          <a:bodyPr>
            <a:normAutofit/>
          </a:bodyPr>
          <a:lstStyle/>
          <a:p>
            <a:pPr marL="228600" indent="0">
              <a:spcBef>
                <a:spcPts val="600"/>
              </a:spcBef>
              <a:spcAft>
                <a:spcPts val="600"/>
              </a:spcAft>
              <a:buNone/>
            </a:pPr>
            <a:r>
              <a:rPr lang="en-US" sz="3200" b="1" dirty="0"/>
              <a:t>PROCESS: </a:t>
            </a:r>
          </a:p>
          <a:p>
            <a:pPr marL="742950" indent="-514350">
              <a:spcBef>
                <a:spcPts val="600"/>
              </a:spcBef>
              <a:spcAft>
                <a:spcPts val="600"/>
              </a:spcAft>
              <a:buFont typeface="+mj-lt"/>
              <a:buAutoNum type="arabicPeriod"/>
            </a:pPr>
            <a:r>
              <a:rPr lang="en-US" sz="2400" dirty="0"/>
              <a:t>Identify and generally describe a comprehensive list of potential issues. </a:t>
            </a:r>
          </a:p>
          <a:p>
            <a:pPr marL="742950" indent="-514350">
              <a:spcBef>
                <a:spcPts val="600"/>
              </a:spcBef>
              <a:spcAft>
                <a:spcPts val="600"/>
              </a:spcAft>
              <a:buFont typeface="+mj-lt"/>
              <a:buAutoNum type="arabicPeriod"/>
            </a:pPr>
            <a:r>
              <a:rPr lang="en-US" sz="2400" dirty="0"/>
              <a:t>Note the important relationships between those issues. </a:t>
            </a:r>
          </a:p>
          <a:p>
            <a:pPr marL="742950" indent="-514350">
              <a:spcBef>
                <a:spcPts val="600"/>
              </a:spcBef>
              <a:spcAft>
                <a:spcPts val="600"/>
              </a:spcAft>
              <a:buFont typeface="+mj-lt"/>
              <a:buAutoNum type="arabicPeriod"/>
            </a:pPr>
            <a:r>
              <a:rPr lang="en-US" sz="2400" dirty="0"/>
              <a:t>Select a particular issue and develop generally recommended practices or positions.</a:t>
            </a:r>
          </a:p>
          <a:p>
            <a:pPr marL="742950" indent="-514350">
              <a:spcBef>
                <a:spcPts val="600"/>
              </a:spcBef>
              <a:spcAft>
                <a:spcPts val="600"/>
              </a:spcAft>
              <a:buFont typeface="+mj-lt"/>
              <a:buAutoNum type="arabicPeriod"/>
            </a:pPr>
            <a:r>
              <a:rPr lang="en-US" sz="2400" dirty="0"/>
              <a:t>Repeat step 3 until all major issues have been addressed and reconcile any differences.</a:t>
            </a:r>
          </a:p>
          <a:p>
            <a:pPr marL="742950" indent="-514350">
              <a:spcBef>
                <a:spcPts val="600"/>
              </a:spcBef>
              <a:spcAft>
                <a:spcPts val="600"/>
              </a:spcAft>
              <a:buFont typeface="+mj-lt"/>
              <a:buAutoNum type="arabicPeriod"/>
            </a:pPr>
            <a:r>
              <a:rPr lang="en-US" sz="2400" dirty="0"/>
              <a:t>Agree on overall set of recommended practices or positions for all issues.</a:t>
            </a:r>
          </a:p>
          <a:p>
            <a:pPr marL="742950" indent="-514350">
              <a:spcBef>
                <a:spcPts val="600"/>
              </a:spcBef>
              <a:spcAft>
                <a:spcPts val="600"/>
              </a:spcAft>
              <a:buFont typeface="+mj-lt"/>
              <a:buAutoNum type="arabicPeriod"/>
            </a:pPr>
            <a:r>
              <a:rPr lang="en-US" sz="2400" dirty="0"/>
              <a:t>Begin creating draft models, etc., to carry out the recommended practices or positions.</a:t>
            </a:r>
          </a:p>
        </p:txBody>
      </p:sp>
    </p:spTree>
    <p:custDataLst>
      <p:tags r:id="rId1"/>
    </p:custDataLst>
    <p:extLst>
      <p:ext uri="{BB962C8B-B14F-4D97-AF65-F5344CB8AC3E}">
        <p14:creationId xmlns:p14="http://schemas.microsoft.com/office/powerpoint/2010/main" val="3017230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C941B-0AF6-4D99-9F35-269BA28E00ED}"/>
              </a:ext>
            </a:extLst>
          </p:cNvPr>
          <p:cNvSpPr>
            <a:spLocks noGrp="1"/>
          </p:cNvSpPr>
          <p:nvPr>
            <p:ph type="title"/>
          </p:nvPr>
        </p:nvSpPr>
        <p:spPr>
          <a:xfrm>
            <a:off x="581192" y="1073230"/>
            <a:ext cx="3219127" cy="4711539"/>
          </a:xfrm>
        </p:spPr>
        <p:txBody>
          <a:bodyPr anchor="ctr">
            <a:normAutofit/>
          </a:bodyPr>
          <a:lstStyle/>
          <a:p>
            <a:pPr algn="ctr"/>
            <a:r>
              <a:rPr lang="en-US" dirty="0">
                <a:solidFill>
                  <a:schemeClr val="bg1">
                    <a:lumMod val="85000"/>
                    <a:lumOff val="15000"/>
                  </a:schemeClr>
                </a:solidFill>
              </a:rPr>
              <a:t>Project </a:t>
            </a:r>
            <a:br>
              <a:rPr lang="en-US" dirty="0">
                <a:solidFill>
                  <a:schemeClr val="bg1">
                    <a:lumMod val="85000"/>
                    <a:lumOff val="15000"/>
                  </a:schemeClr>
                </a:solidFill>
              </a:rPr>
            </a:br>
            <a:r>
              <a:rPr lang="en-US" dirty="0">
                <a:solidFill>
                  <a:schemeClr val="bg1">
                    <a:lumMod val="85000"/>
                    <a:lumOff val="15000"/>
                  </a:schemeClr>
                </a:solidFill>
              </a:rPr>
              <a:t>timeline &amp; Status</a:t>
            </a:r>
          </a:p>
        </p:txBody>
      </p:sp>
      <p:graphicFrame>
        <p:nvGraphicFramePr>
          <p:cNvPr id="7" name="Content Placeholder 6">
            <a:extLst>
              <a:ext uri="{FF2B5EF4-FFF2-40B4-BE49-F238E27FC236}">
                <a16:creationId xmlns:a16="http://schemas.microsoft.com/office/drawing/2014/main" id="{3A7AAB38-923D-DD29-8EA0-318829BB421D}"/>
              </a:ext>
            </a:extLst>
          </p:cNvPr>
          <p:cNvGraphicFramePr>
            <a:graphicFrameLocks noGrp="1"/>
          </p:cNvGraphicFramePr>
          <p:nvPr>
            <p:ph idx="1"/>
            <p:extLst>
              <p:ext uri="{D42A27DB-BD31-4B8C-83A1-F6EECF244321}">
                <p14:modId xmlns:p14="http://schemas.microsoft.com/office/powerpoint/2010/main" val="1492773404"/>
              </p:ext>
            </p:extLst>
          </p:nvPr>
        </p:nvGraphicFramePr>
        <p:xfrm>
          <a:off x="1466492" y="672860"/>
          <a:ext cx="9834112" cy="6021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828117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C941B-0AF6-4D99-9F35-269BA28E00ED}"/>
              </a:ext>
            </a:extLst>
          </p:cNvPr>
          <p:cNvSpPr>
            <a:spLocks noGrp="1"/>
          </p:cNvSpPr>
          <p:nvPr>
            <p:ph type="title"/>
          </p:nvPr>
        </p:nvSpPr>
        <p:spPr>
          <a:xfrm>
            <a:off x="581192" y="1073230"/>
            <a:ext cx="3219127" cy="4711539"/>
          </a:xfrm>
        </p:spPr>
        <p:txBody>
          <a:bodyPr anchor="ctr">
            <a:normAutofit/>
          </a:bodyPr>
          <a:lstStyle/>
          <a:p>
            <a:pPr algn="ctr"/>
            <a:r>
              <a:rPr lang="en-US" dirty="0">
                <a:solidFill>
                  <a:schemeClr val="bg1">
                    <a:lumMod val="85000"/>
                    <a:lumOff val="15000"/>
                  </a:schemeClr>
                </a:solidFill>
              </a:rPr>
              <a:t>Project </a:t>
            </a:r>
            <a:br>
              <a:rPr lang="en-US" dirty="0">
                <a:solidFill>
                  <a:schemeClr val="bg1">
                    <a:lumMod val="85000"/>
                    <a:lumOff val="15000"/>
                  </a:schemeClr>
                </a:solidFill>
              </a:rPr>
            </a:br>
            <a:r>
              <a:rPr lang="en-US" dirty="0">
                <a:solidFill>
                  <a:schemeClr val="bg1">
                    <a:lumMod val="85000"/>
                    <a:lumOff val="15000"/>
                  </a:schemeClr>
                </a:solidFill>
              </a:rPr>
              <a:t>timeline &amp; Status</a:t>
            </a:r>
          </a:p>
        </p:txBody>
      </p:sp>
      <p:graphicFrame>
        <p:nvGraphicFramePr>
          <p:cNvPr id="7" name="Content Placeholder 6">
            <a:extLst>
              <a:ext uri="{FF2B5EF4-FFF2-40B4-BE49-F238E27FC236}">
                <a16:creationId xmlns:a16="http://schemas.microsoft.com/office/drawing/2014/main" id="{3A7AAB38-923D-DD29-8EA0-318829BB421D}"/>
              </a:ext>
            </a:extLst>
          </p:cNvPr>
          <p:cNvGraphicFramePr>
            <a:graphicFrameLocks noGrp="1"/>
          </p:cNvGraphicFramePr>
          <p:nvPr>
            <p:ph idx="1"/>
            <p:extLst>
              <p:ext uri="{D42A27DB-BD31-4B8C-83A1-F6EECF244321}">
                <p14:modId xmlns:p14="http://schemas.microsoft.com/office/powerpoint/2010/main" val="2817690214"/>
              </p:ext>
            </p:extLst>
          </p:nvPr>
        </p:nvGraphicFramePr>
        <p:xfrm>
          <a:off x="1431986" y="690113"/>
          <a:ext cx="9834112" cy="6021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847299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C941B-0AF6-4D99-9F35-269BA28E00ED}"/>
              </a:ext>
            </a:extLst>
          </p:cNvPr>
          <p:cNvSpPr>
            <a:spLocks noGrp="1"/>
          </p:cNvSpPr>
          <p:nvPr>
            <p:ph type="title"/>
          </p:nvPr>
        </p:nvSpPr>
        <p:spPr>
          <a:xfrm>
            <a:off x="581192" y="1073230"/>
            <a:ext cx="3219127" cy="4711539"/>
          </a:xfrm>
        </p:spPr>
        <p:txBody>
          <a:bodyPr anchor="ctr">
            <a:normAutofit/>
          </a:bodyPr>
          <a:lstStyle/>
          <a:p>
            <a:pPr algn="ctr"/>
            <a:r>
              <a:rPr lang="en-US" dirty="0">
                <a:solidFill>
                  <a:schemeClr val="bg1">
                    <a:lumMod val="85000"/>
                    <a:lumOff val="15000"/>
                  </a:schemeClr>
                </a:solidFill>
              </a:rPr>
              <a:t>Project </a:t>
            </a:r>
            <a:br>
              <a:rPr lang="en-US" dirty="0">
                <a:solidFill>
                  <a:schemeClr val="bg1">
                    <a:lumMod val="85000"/>
                    <a:lumOff val="15000"/>
                  </a:schemeClr>
                </a:solidFill>
              </a:rPr>
            </a:br>
            <a:r>
              <a:rPr lang="en-US" dirty="0">
                <a:solidFill>
                  <a:schemeClr val="bg1">
                    <a:lumMod val="85000"/>
                    <a:lumOff val="15000"/>
                  </a:schemeClr>
                </a:solidFill>
              </a:rPr>
              <a:t>timeline &amp; Status</a:t>
            </a:r>
          </a:p>
        </p:txBody>
      </p:sp>
      <p:graphicFrame>
        <p:nvGraphicFramePr>
          <p:cNvPr id="7" name="Content Placeholder 6">
            <a:extLst>
              <a:ext uri="{FF2B5EF4-FFF2-40B4-BE49-F238E27FC236}">
                <a16:creationId xmlns:a16="http://schemas.microsoft.com/office/drawing/2014/main" id="{3A7AAB38-923D-DD29-8EA0-318829BB421D}"/>
              </a:ext>
            </a:extLst>
          </p:cNvPr>
          <p:cNvGraphicFramePr>
            <a:graphicFrameLocks noGrp="1"/>
          </p:cNvGraphicFramePr>
          <p:nvPr>
            <p:ph idx="1"/>
          </p:nvPr>
        </p:nvGraphicFramePr>
        <p:xfrm>
          <a:off x="1466492" y="672860"/>
          <a:ext cx="9834112" cy="6021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3952799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1E66E-16DB-6A17-6FAA-EA7152403CC7}"/>
              </a:ext>
            </a:extLst>
          </p:cNvPr>
          <p:cNvSpPr>
            <a:spLocks noGrp="1"/>
          </p:cNvSpPr>
          <p:nvPr>
            <p:ph type="title"/>
          </p:nvPr>
        </p:nvSpPr>
        <p:spPr>
          <a:xfrm>
            <a:off x="581192" y="702156"/>
            <a:ext cx="11029616" cy="591806"/>
          </a:xfrm>
        </p:spPr>
        <p:txBody>
          <a:bodyPr/>
          <a:lstStyle/>
          <a:p>
            <a:r>
              <a:rPr lang="en-US" dirty="0"/>
              <a:t>Investment Partnerships – Model Reg – Sec. 1</a:t>
            </a:r>
          </a:p>
        </p:txBody>
      </p:sp>
      <p:sp>
        <p:nvSpPr>
          <p:cNvPr id="3" name="Content Placeholder 2">
            <a:extLst>
              <a:ext uri="{FF2B5EF4-FFF2-40B4-BE49-F238E27FC236}">
                <a16:creationId xmlns:a16="http://schemas.microsoft.com/office/drawing/2014/main" id="{47330232-8561-0415-743D-85001131B621}"/>
              </a:ext>
            </a:extLst>
          </p:cNvPr>
          <p:cNvSpPr>
            <a:spLocks noGrp="1"/>
          </p:cNvSpPr>
          <p:nvPr>
            <p:ph idx="1"/>
          </p:nvPr>
        </p:nvSpPr>
        <p:spPr>
          <a:xfrm>
            <a:off x="2424022" y="1443541"/>
            <a:ext cx="6901134" cy="4830793"/>
          </a:xfrm>
        </p:spPr>
        <p:txBody>
          <a:bodyPr>
            <a:normAutofit/>
          </a:bodyPr>
          <a:lstStyle/>
          <a:p>
            <a:pPr marL="0" indent="0">
              <a:buNone/>
            </a:pPr>
            <a:r>
              <a:rPr lang="en-US" sz="2800" dirty="0"/>
              <a:t>Under the [reference to state’s individual income tax], a nonresident partner’s distributive share of partnership income is generally allocated and apportioned to this state at the partnership level based on the partnership’s business or other activities in this state. See [insert reference to applicable statutes and regulations, including UDITPA if applicable, and to IRC § 702]. </a:t>
            </a:r>
          </a:p>
        </p:txBody>
      </p:sp>
      <p:sp>
        <p:nvSpPr>
          <p:cNvPr id="4" name="Slide Number Placeholder 3">
            <a:extLst>
              <a:ext uri="{FF2B5EF4-FFF2-40B4-BE49-F238E27FC236}">
                <a16:creationId xmlns:a16="http://schemas.microsoft.com/office/drawing/2014/main" id="{2F104424-F82F-2068-3B4D-EF5AB9F9CADF}"/>
              </a:ext>
            </a:extLst>
          </p:cNvPr>
          <p:cNvSpPr>
            <a:spLocks noGrp="1"/>
          </p:cNvSpPr>
          <p:nvPr>
            <p:ph type="sldNum" sz="quarter" idx="12"/>
          </p:nvPr>
        </p:nvSpPr>
        <p:spPr/>
        <p:txBody>
          <a:bodyPr/>
          <a:lstStyle/>
          <a:p>
            <a:fld id="{3A98EE3D-8CD1-4C3F-BD1C-C98C9596463C}" type="slidenum">
              <a:rPr lang="en-US" smtClean="0"/>
              <a:t>7</a:t>
            </a:fld>
            <a:endParaRPr lang="en-US" dirty="0"/>
          </a:p>
        </p:txBody>
      </p:sp>
    </p:spTree>
    <p:extLst>
      <p:ext uri="{BB962C8B-B14F-4D97-AF65-F5344CB8AC3E}">
        <p14:creationId xmlns:p14="http://schemas.microsoft.com/office/powerpoint/2010/main" val="2185423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1E66E-16DB-6A17-6FAA-EA7152403CC7}"/>
              </a:ext>
            </a:extLst>
          </p:cNvPr>
          <p:cNvSpPr>
            <a:spLocks noGrp="1"/>
          </p:cNvSpPr>
          <p:nvPr>
            <p:ph type="title"/>
          </p:nvPr>
        </p:nvSpPr>
        <p:spPr>
          <a:xfrm>
            <a:off x="581192" y="702156"/>
            <a:ext cx="11029616" cy="755708"/>
          </a:xfrm>
        </p:spPr>
        <p:txBody>
          <a:bodyPr/>
          <a:lstStyle/>
          <a:p>
            <a:r>
              <a:rPr lang="en-US" dirty="0"/>
              <a:t>Investment Partnerships – Model Reg – Sec. 1</a:t>
            </a:r>
          </a:p>
        </p:txBody>
      </p:sp>
      <p:sp>
        <p:nvSpPr>
          <p:cNvPr id="3" name="Content Placeholder 2">
            <a:extLst>
              <a:ext uri="{FF2B5EF4-FFF2-40B4-BE49-F238E27FC236}">
                <a16:creationId xmlns:a16="http://schemas.microsoft.com/office/drawing/2014/main" id="{47330232-8561-0415-743D-85001131B621}"/>
              </a:ext>
            </a:extLst>
          </p:cNvPr>
          <p:cNvSpPr>
            <a:spLocks noGrp="1"/>
          </p:cNvSpPr>
          <p:nvPr>
            <p:ph idx="1"/>
          </p:nvPr>
        </p:nvSpPr>
        <p:spPr>
          <a:xfrm>
            <a:off x="3096883" y="1656272"/>
            <a:ext cx="6331789" cy="3674854"/>
          </a:xfrm>
        </p:spPr>
        <p:txBody>
          <a:bodyPr>
            <a:normAutofit/>
          </a:bodyPr>
          <a:lstStyle/>
          <a:p>
            <a:pPr marL="0" indent="0">
              <a:buNone/>
            </a:pPr>
            <a:r>
              <a:rPr lang="en-US" sz="2800" dirty="0"/>
              <a:t>But the investment related activities of a qualified investment partnership in this state do not affect how certain nonresident partners source their distributive share of that partnership’s investment income. </a:t>
            </a:r>
          </a:p>
        </p:txBody>
      </p:sp>
      <p:sp>
        <p:nvSpPr>
          <p:cNvPr id="4" name="Slide Number Placeholder 3">
            <a:extLst>
              <a:ext uri="{FF2B5EF4-FFF2-40B4-BE49-F238E27FC236}">
                <a16:creationId xmlns:a16="http://schemas.microsoft.com/office/drawing/2014/main" id="{2F104424-F82F-2068-3B4D-EF5AB9F9CADF}"/>
              </a:ext>
            </a:extLst>
          </p:cNvPr>
          <p:cNvSpPr>
            <a:spLocks noGrp="1"/>
          </p:cNvSpPr>
          <p:nvPr>
            <p:ph type="sldNum" sz="quarter" idx="12"/>
          </p:nvPr>
        </p:nvSpPr>
        <p:spPr/>
        <p:txBody>
          <a:bodyPr/>
          <a:lstStyle/>
          <a:p>
            <a:fld id="{3A98EE3D-8CD1-4C3F-BD1C-C98C9596463C}" type="slidenum">
              <a:rPr lang="en-US" smtClean="0"/>
              <a:t>8</a:t>
            </a:fld>
            <a:endParaRPr lang="en-US" dirty="0"/>
          </a:p>
        </p:txBody>
      </p:sp>
    </p:spTree>
    <p:extLst>
      <p:ext uri="{BB962C8B-B14F-4D97-AF65-F5344CB8AC3E}">
        <p14:creationId xmlns:p14="http://schemas.microsoft.com/office/powerpoint/2010/main" val="2637857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1E66E-16DB-6A17-6FAA-EA7152403CC7}"/>
              </a:ext>
            </a:extLst>
          </p:cNvPr>
          <p:cNvSpPr>
            <a:spLocks noGrp="1"/>
          </p:cNvSpPr>
          <p:nvPr>
            <p:ph type="title"/>
          </p:nvPr>
        </p:nvSpPr>
        <p:spPr>
          <a:xfrm>
            <a:off x="581192" y="702156"/>
            <a:ext cx="11029616" cy="755708"/>
          </a:xfrm>
        </p:spPr>
        <p:txBody>
          <a:bodyPr/>
          <a:lstStyle/>
          <a:p>
            <a:r>
              <a:rPr lang="en-US" dirty="0"/>
              <a:t>Investment Partnerships – Model Reg – Sec. 1</a:t>
            </a:r>
          </a:p>
        </p:txBody>
      </p:sp>
      <p:sp>
        <p:nvSpPr>
          <p:cNvPr id="3" name="Content Placeholder 2">
            <a:extLst>
              <a:ext uri="{FF2B5EF4-FFF2-40B4-BE49-F238E27FC236}">
                <a16:creationId xmlns:a16="http://schemas.microsoft.com/office/drawing/2014/main" id="{47330232-8561-0415-743D-85001131B621}"/>
              </a:ext>
            </a:extLst>
          </p:cNvPr>
          <p:cNvSpPr>
            <a:spLocks noGrp="1"/>
          </p:cNvSpPr>
          <p:nvPr>
            <p:ph idx="1"/>
          </p:nvPr>
        </p:nvSpPr>
        <p:spPr>
          <a:xfrm>
            <a:off x="2881224" y="1656271"/>
            <a:ext cx="6288656" cy="4767643"/>
          </a:xfrm>
        </p:spPr>
        <p:txBody>
          <a:bodyPr>
            <a:normAutofit/>
          </a:bodyPr>
          <a:lstStyle/>
          <a:p>
            <a:pPr marL="0" indent="0">
              <a:buNone/>
            </a:pPr>
            <a:r>
              <a:rPr lang="en-US" sz="2800" dirty="0"/>
              <a:t>Rather, the sourcing rules for nonresidents apply to the items of income making up the partner’s distributive share from the qualified investment partnership as though the partner earned (or incurred) the items directly. See [reference to applicable statutes and regulations governing sourcing of income for nonresidents]. </a:t>
            </a:r>
          </a:p>
        </p:txBody>
      </p:sp>
      <p:sp>
        <p:nvSpPr>
          <p:cNvPr id="4" name="Slide Number Placeholder 3">
            <a:extLst>
              <a:ext uri="{FF2B5EF4-FFF2-40B4-BE49-F238E27FC236}">
                <a16:creationId xmlns:a16="http://schemas.microsoft.com/office/drawing/2014/main" id="{2F104424-F82F-2068-3B4D-EF5AB9F9CADF}"/>
              </a:ext>
            </a:extLst>
          </p:cNvPr>
          <p:cNvSpPr>
            <a:spLocks noGrp="1"/>
          </p:cNvSpPr>
          <p:nvPr>
            <p:ph type="sldNum" sz="quarter" idx="12"/>
          </p:nvPr>
        </p:nvSpPr>
        <p:spPr/>
        <p:txBody>
          <a:bodyPr/>
          <a:lstStyle/>
          <a:p>
            <a:fld id="{3A98EE3D-8CD1-4C3F-BD1C-C98C9596463C}" type="slidenum">
              <a:rPr lang="en-US" smtClean="0"/>
              <a:t>9</a:t>
            </a:fld>
            <a:endParaRPr lang="en-US" dirty="0"/>
          </a:p>
        </p:txBody>
      </p:sp>
    </p:spTree>
    <p:extLst>
      <p:ext uri="{BB962C8B-B14F-4D97-AF65-F5344CB8AC3E}">
        <p14:creationId xmlns:p14="http://schemas.microsoft.com/office/powerpoint/2010/main" val="16701542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7"/>
  <p:tag name="ARTICULATE_PROJECT_OPEN" val="0"/>
  <p:tag name="SLIDO_APP_VERSION" val="1.6.1.4122"/>
  <p:tag name="SLIDO_PRESENTATION_ID" val="00000000-0000-0000-0000-000000000000"/>
  <p:tag name="SLIDO_EVENT_UUID" val="c79132be-5ccd-44fb-ab2f-31879f1ca92b"/>
  <p:tag name="SLIDO_EVENT_SECTION_UUID" val="7dc36788-e0ee-4ba7-b0e6-6298cc6112c5"/>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SLIDO_METADATA" val="eyJUaW1lc3RhbXAiOjE2ODk4ODgwMTV9"/>
  <p:tag name="SLIDO_TYPE" val="SlidoPoll"/>
  <p:tag name="SLIDO_POLL_UUID" val="e9825754-08b2-49fb-b261-5b0b9157a1cb"/>
  <p:tag name="SLIDO_TIMELINE" val="W3sicG9sbFF1ZXN0aW9uVXVpZCI6ImNmZjk0YjM2LTk1NzEtNDg4Ni05MGYwLTQyNjYyZWE2ZTU0MCIsInNob3dSZXN1bHRzIjp0cnVlLCJzaG93Q29ycmVjdEFuc3dlcnMiOmZhbHNlLCJ2b3RpbmdMb2NrZWQiOmZhbHNlfV0="/>
</p:tagLst>
</file>

<file path=ppt/tags/tag13.xml><?xml version="1.0" encoding="utf-8"?>
<p:tagLst xmlns:a="http://schemas.openxmlformats.org/drawingml/2006/main" xmlns:r="http://schemas.openxmlformats.org/officeDocument/2006/relationships" xmlns:p="http://schemas.openxmlformats.org/presentationml/2006/main">
  <p:tag name="SLIDO_ELEMENT" val="logo"/>
</p:tagLst>
</file>

<file path=ppt/tags/tag14.xml><?xml version="1.0" encoding="utf-8"?>
<p:tagLst xmlns:a="http://schemas.openxmlformats.org/drawingml/2006/main" xmlns:r="http://schemas.openxmlformats.org/officeDocument/2006/relationships" xmlns:p="http://schemas.openxmlformats.org/presentationml/2006/main">
  <p:tag name="SLIDO_ELEMENT" val="interaction_image"/>
  <p:tag name="INTERACTION_TYPE" val="MultipleChoice"/>
</p:tagLst>
</file>

<file path=ppt/tags/tag15.xml><?xml version="1.0" encoding="utf-8"?>
<p:tagLst xmlns:a="http://schemas.openxmlformats.org/drawingml/2006/main" xmlns:r="http://schemas.openxmlformats.org/officeDocument/2006/relationships" xmlns:p="http://schemas.openxmlformats.org/presentationml/2006/main">
  <p:tag name="SLIDO_ELEMENT" val="title"/>
</p:tagLst>
</file>

<file path=ppt/tags/tag16.xml><?xml version="1.0" encoding="utf-8"?>
<p:tagLst xmlns:a="http://schemas.openxmlformats.org/drawingml/2006/main" xmlns:r="http://schemas.openxmlformats.org/officeDocument/2006/relationships" xmlns:p="http://schemas.openxmlformats.org/presentationml/2006/main">
  <p:tag name="SLIDO_ELEMENT" val="footer"/>
</p:tagLst>
</file>

<file path=ppt/tags/tag17.xml><?xml version="1.0" encoding="utf-8"?>
<p:tagLst xmlns:a="http://schemas.openxmlformats.org/drawingml/2006/main" xmlns:r="http://schemas.openxmlformats.org/officeDocument/2006/relationships" xmlns:p="http://schemas.openxmlformats.org/presentationml/2006/main">
  <p:tag name="SLIDO_METADATA" val="eyJUaW1lc3RhbXAiOjE2ODk4ODgwMjN9"/>
  <p:tag name="SLIDO_TYPE" val="SlidoPoll"/>
  <p:tag name="SLIDO_POLL_UUID" val="b2bd5913-12e0-4075-86fb-73050113363e"/>
  <p:tag name="SLIDO_TIMELINE" val="W3sicG9sbFF1ZXN0aW9uVXVpZCI6IjJmOTUxNTM3LTJkYTQtNDZkMC04NzBmLWQ2YTMwM2M0NjA5OCIsInNob3dSZXN1bHRzIjp0cnVlLCJzaG93Q29ycmVjdEFuc3dlcnMiOmZhbHNlLCJ2b3RpbmdMb2NrZWQiOmZhbHNlfV0="/>
</p:tagLst>
</file>

<file path=ppt/tags/tag18.xml><?xml version="1.0" encoding="utf-8"?>
<p:tagLst xmlns:a="http://schemas.openxmlformats.org/drawingml/2006/main" xmlns:r="http://schemas.openxmlformats.org/officeDocument/2006/relationships" xmlns:p="http://schemas.openxmlformats.org/presentationml/2006/main">
  <p:tag name="SLIDO_ELEMENT" val="logo"/>
</p:tagLst>
</file>

<file path=ppt/tags/tag19.xml><?xml version="1.0" encoding="utf-8"?>
<p:tagLst xmlns:a="http://schemas.openxmlformats.org/drawingml/2006/main" xmlns:r="http://schemas.openxmlformats.org/officeDocument/2006/relationships" xmlns:p="http://schemas.openxmlformats.org/presentationml/2006/main">
  <p:tag name="SLIDO_ELEMENT" val="interaction_image"/>
  <p:tag name="INTERACTION_TYPE" val="MultipleChoice"/>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SLIDO_ELEMENT" val="title"/>
</p:tagLst>
</file>

<file path=ppt/tags/tag21.xml><?xml version="1.0" encoding="utf-8"?>
<p:tagLst xmlns:a="http://schemas.openxmlformats.org/drawingml/2006/main" xmlns:r="http://schemas.openxmlformats.org/officeDocument/2006/relationships" xmlns:p="http://schemas.openxmlformats.org/presentationml/2006/main">
  <p:tag name="SLIDO_ELEMENT" val="footer"/>
</p:tagLst>
</file>

<file path=ppt/tags/tag3.xml><?xml version="1.0" encoding="utf-8"?>
<p:tagLst xmlns:a="http://schemas.openxmlformats.org/drawingml/2006/main" xmlns:r="http://schemas.openxmlformats.org/officeDocument/2006/relationships" xmlns:p="http://schemas.openxmlformats.org/presentationml/2006/main">
  <p:tag name="SLIDO_METADATA" val="eyJUaW1lc3RhbXAiOjE2ODk4ODgwMDh9"/>
  <p:tag name="SLIDO_TYPE" val="SlidoJoining"/>
</p:tagLst>
</file>

<file path=ppt/tags/tag4.xml><?xml version="1.0" encoding="utf-8"?>
<p:tagLst xmlns:a="http://schemas.openxmlformats.org/drawingml/2006/main" xmlns:r="http://schemas.openxmlformats.org/officeDocument/2006/relationships" xmlns:p="http://schemas.openxmlformats.org/presentationml/2006/main">
  <p:tag name="SLIDO_ELEMENT" val="logo"/>
</p:tagLst>
</file>

<file path=ppt/tags/tag5.xml><?xml version="1.0" encoding="utf-8"?>
<p:tagLst xmlns:a="http://schemas.openxmlformats.org/drawingml/2006/main" xmlns:r="http://schemas.openxmlformats.org/officeDocument/2006/relationships" xmlns:p="http://schemas.openxmlformats.org/presentationml/2006/main">
  <p:tag name="SLIDO_ELEMENT" val="interaction_image"/>
  <p:tag name="INTERACTION_TYPE" val="Join"/>
</p:tagLst>
</file>

<file path=ppt/tags/tag6.xml><?xml version="1.0" encoding="utf-8"?>
<p:tagLst xmlns:a="http://schemas.openxmlformats.org/drawingml/2006/main" xmlns:r="http://schemas.openxmlformats.org/officeDocument/2006/relationships" xmlns:p="http://schemas.openxmlformats.org/presentationml/2006/main">
  <p:tag name="SLIDO_ELEMENT" val="title"/>
</p:tagLst>
</file>

<file path=ppt/tags/tag7.xml><?xml version="1.0" encoding="utf-8"?>
<p:tagLst xmlns:a="http://schemas.openxmlformats.org/drawingml/2006/main" xmlns:r="http://schemas.openxmlformats.org/officeDocument/2006/relationships" xmlns:p="http://schemas.openxmlformats.org/presentationml/2006/main">
  <p:tag name="SLIDO_ELEMENT" val="footer"/>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ividendVTI">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D289AE2-D2AE-49D1-AFAC-3A79F6794255}">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41E7CA09-9778-4414-AE97-8064B12DA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27BD4C1-B6B1-4715-ABF9-E660A51A4E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{A0F34DF7-2C7D-45DD-8C44-89A48ADF5BAD}tf33552983_win32</Template>
  <TotalTime>14773</TotalTime>
  <Words>910</Words>
  <Application>Microsoft Office PowerPoint</Application>
  <PresentationFormat>Widescreen</PresentationFormat>
  <Paragraphs>98</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vt:lpstr>
      <vt:lpstr>Franklin Gothic Book</vt:lpstr>
      <vt:lpstr>Franklin Gothic Demi</vt:lpstr>
      <vt:lpstr>Wingdings 2</vt:lpstr>
      <vt:lpstr>DividendVTI</vt:lpstr>
      <vt:lpstr>      State Taxation of Partnerships –  Report to the Uniformity Committee</vt:lpstr>
      <vt:lpstr>PowerPoint Presentation</vt:lpstr>
      <vt:lpstr>General Approach</vt:lpstr>
      <vt:lpstr>Project  timeline &amp; Status</vt:lpstr>
      <vt:lpstr>Project  timeline &amp; Status</vt:lpstr>
      <vt:lpstr>Project  timeline &amp; Status</vt:lpstr>
      <vt:lpstr>Investment Partnerships – Model Reg – Sec. 1</vt:lpstr>
      <vt:lpstr>Investment Partnerships – Model Reg – Sec. 1</vt:lpstr>
      <vt:lpstr>Investment Partnerships – Model Reg – Sec. 1</vt:lpstr>
      <vt:lpstr>Previously - Guaranteed Payments</vt:lpstr>
      <vt:lpstr>Summary – Guaranteed payments - Scope</vt:lpstr>
      <vt:lpstr>Summary – Guaranteed payments - Essentials</vt:lpstr>
      <vt:lpstr>Two sourcing options</vt:lpstr>
      <vt:lpstr>Problem – What is the “right” Method?</vt:lpstr>
      <vt:lpstr>Compensation approach – Pros and Cons</vt:lpstr>
      <vt:lpstr>Distributive Share Approach– Pros and Cons</vt:lpstr>
      <vt:lpstr>Problem – Potential multiple taxation</vt:lpstr>
      <vt:lpstr>PowerPoint Presentation</vt:lpstr>
      <vt:lpstr>PowerPoint Presentation</vt:lpstr>
      <vt:lpstr>Questions -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Sales Tax on Digital Goods WhitePaper</dc:title>
  <dc:creator>Hecht</dc:creator>
  <cp:lastModifiedBy>Hecht</cp:lastModifiedBy>
  <cp:revision>34</cp:revision>
  <dcterms:created xsi:type="dcterms:W3CDTF">2021-11-02T14:40:59Z</dcterms:created>
  <dcterms:modified xsi:type="dcterms:W3CDTF">2023-07-20T22:37:27Z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ArticulateGUID">
    <vt:lpwstr>3EADFD55-4C10-4BC8-BAA0-9C3B0E89CD20</vt:lpwstr>
  </property>
  <property fmtid="{D5CDD505-2E9C-101B-9397-08002B2CF9AE}" pid="4" name="ArticulatePath">
    <vt:lpwstr>Digital Report - Uniformity Meeting - November 2021</vt:lpwstr>
  </property>
  <property fmtid="{D5CDD505-2E9C-101B-9397-08002B2CF9AE}" pid="5" name="SlidoAppVersion">
    <vt:lpwstr>1.6.1.4122</vt:lpwstr>
  </property>
</Properties>
</file>