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313" r:id="rId3"/>
    <p:sldId id="302" r:id="rId4"/>
    <p:sldId id="303" r:id="rId5"/>
    <p:sldId id="304" r:id="rId6"/>
    <p:sldId id="305" r:id="rId7"/>
    <p:sldId id="306" r:id="rId8"/>
    <p:sldId id="307" r:id="rId9"/>
    <p:sldId id="311" r:id="rId10"/>
    <p:sldId id="308" r:id="rId11"/>
    <p:sldId id="314" r:id="rId12"/>
    <p:sldId id="309" r:id="rId13"/>
    <p:sldId id="312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B9D176-A893-246D-E426-DCF3806ED812}" name="Sarah Pai" initials="SP" userId="S::Sarah.Pai@cpa.texas.gov::96c525e7-b70e-4b1c-9eab-8632b32e61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17" autoAdjust="0"/>
  </p:normalViewPr>
  <p:slideViewPr>
    <p:cSldViewPr snapToGrid="0">
      <p:cViewPr varScale="1">
        <p:scale>
          <a:sx n="51" d="100"/>
          <a:sy n="51" d="100"/>
        </p:scale>
        <p:origin x="8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F5038965-EB78-4430-A535-6DF20F92FA7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A8863249-913E-4A9B-88CA-750DE560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9661">
              <a:defRPr/>
            </a:pPr>
            <a:fld id="{82980705-F215-4AB0-9685-B8524B13691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9661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784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1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3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8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5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63249-913E-4A9B-88CA-750DE560AC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D93-41DF-4833-83C5-55A40E39CE7B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7F9A-072B-4F72-AA8C-8887833E946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0A9-FB4A-4458-8C92-97C2D855AA7A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7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27805"/>
            <a:ext cx="5384800" cy="37983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27805"/>
            <a:ext cx="5384800" cy="37983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709B-8DE5-426C-B750-AA84AD10C17D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7487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4638"/>
            <a:ext cx="5386917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17487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14638"/>
            <a:ext cx="5389033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2BD6-CD97-4F01-9545-E96A1DFB811D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8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2B50-C338-43C7-AC71-EE6753594586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0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E71D-97E1-43BF-9756-E4EE3F3359C8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9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5598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5981"/>
            <a:ext cx="6815667" cy="49701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18031"/>
            <a:ext cx="4011084" cy="3808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EBA-0396-44D8-A3DF-B845AA40BBE4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8186"/>
            <a:ext cx="7315200" cy="35593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7E5E-513F-4995-A1F9-B30F0B0D26C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8480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27805"/>
            <a:ext cx="10972800" cy="379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578E-B36F-494C-912A-AC96FA0618C3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0740-9057-A440-83F0-D81A9D2B18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1"/>
            <a:ext cx="12192000" cy="1158141"/>
            <a:chOff x="0" y="0"/>
            <a:chExt cx="9144000" cy="1158141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2146300" cy="823310"/>
            </a:xfrm>
            <a:prstGeom prst="rect">
              <a:avLst/>
            </a:prstGeom>
            <a:solidFill>
              <a:srgbClr val="104A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146300" y="0"/>
              <a:ext cx="6997700" cy="823310"/>
            </a:xfrm>
            <a:prstGeom prst="rect">
              <a:avLst/>
            </a:prstGeom>
            <a:solidFill>
              <a:srgbClr val="919FA3">
                <a:alpha val="6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1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22" b="53994"/>
            <a:stretch/>
          </p:blipFill>
          <p:spPr>
            <a:xfrm>
              <a:off x="2252431" y="0"/>
              <a:ext cx="2959299" cy="8345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260603" y="283099"/>
              <a:ext cx="2997197" cy="377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56445" y="222458"/>
              <a:ext cx="2087919" cy="44078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823310"/>
              <a:ext cx="9144000" cy="334831"/>
            </a:xfrm>
            <a:prstGeom prst="rect">
              <a:avLst/>
            </a:prstGeom>
            <a:solidFill>
              <a:srgbClr val="CECCA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7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Sg_6T8HrRg?feature=oembed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8A0E4-6A3E-42C1-9EE9-7F79EAEB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97748" l="1322" r="97357">
                        <a14:foregroundMark x1="39648" y1="28829" x2="39648" y2="28829"/>
                        <a14:foregroundMark x1="40969" y1="50000" x2="40969" y2="50000"/>
                        <a14:foregroundMark x1="40969" y1="46847" x2="40969" y2="46847"/>
                        <a14:foregroundMark x1="70044" y1="60811" x2="70044" y2="60360"/>
                        <a14:foregroundMark x1="66520" y1="66216" x2="66520" y2="66216"/>
                        <a14:foregroundMark x1="62996" y1="73874" x2="62996" y2="73874"/>
                        <a14:foregroundMark x1="61233" y1="66667" x2="61233" y2="66667"/>
                        <a14:foregroundMark x1="61674" y1="59459" x2="61674" y2="59459"/>
                        <a14:foregroundMark x1="5727" y1="44144" x2="5727" y2="44144"/>
                        <a14:foregroundMark x1="1762" y1="42793" x2="1762" y2="42793"/>
                        <a14:foregroundMark x1="37004" y1="2703" x2="37004" y2="2703"/>
                        <a14:foregroundMark x1="93833" y1="57207" x2="93833" y2="57207"/>
                        <a14:foregroundMark x1="97797" y1="53153" x2="97797" y2="53153"/>
                        <a14:foregroundMark x1="67841" y1="93243" x2="67841" y2="93243"/>
                        <a14:foregroundMark x1="70485" y1="97748" x2="70485" y2="97748"/>
                        <a14:foregroundMark x1="34802" y1="57207" x2="34802" y2="57207"/>
                        <a14:foregroundMark x1="32159" y1="46396" x2="32159" y2="46396"/>
                        <a14:foregroundMark x1="40969" y1="39640" x2="40969" y2="39640"/>
                        <a14:foregroundMark x1="48458" y1="46396" x2="48458" y2="46396"/>
                        <a14:foregroundMark x1="46696" y1="57658" x2="46696" y2="57658"/>
                        <a14:foregroundMark x1="46256" y1="56306" x2="46256" y2="56306"/>
                        <a14:foregroundMark x1="44934" y1="54955" x2="44934" y2="54955"/>
                        <a14:foregroundMark x1="44053" y1="53604" x2="44053" y2="53604"/>
                        <a14:foregroundMark x1="41850" y1="52252" x2="41850" y2="52252"/>
                        <a14:foregroundMark x1="43612" y1="50000" x2="43612" y2="50000"/>
                        <a14:foregroundMark x1="46256" y1="48198" x2="46256" y2="48198"/>
                        <a14:foregroundMark x1="40969" y1="45045" x2="40969" y2="45045"/>
                        <a14:foregroundMark x1="37004" y1="47748" x2="37004" y2="47748"/>
                        <a14:foregroundMark x1="96476" y1="47748" x2="96476" y2="47748"/>
                        <a14:foregroundMark x1="95595" y1="45495" x2="95595" y2="45495"/>
                        <a14:foregroundMark x1="93833" y1="40991" x2="93833" y2="40991"/>
                        <a14:foregroundMark x1="94714" y1="35135" x2="94714" y2="35135"/>
                        <a14:foregroundMark x1="94714" y1="30180" x2="94714" y2="30180"/>
                        <a14:foregroundMark x1="94273" y1="29279" x2="94273" y2="29279"/>
                        <a14:foregroundMark x1="91189" y1="28378" x2="91189" y2="28378"/>
                        <a14:foregroundMark x1="86344" y1="27027" x2="86344" y2="27027"/>
                        <a14:foregroundMark x1="81498" y1="27477" x2="81498" y2="27477"/>
                        <a14:foregroundMark x1="75771" y1="27928" x2="75771" y2="27928"/>
                        <a14:foregroundMark x1="74449" y1="26577" x2="74449" y2="26577"/>
                        <a14:foregroundMark x1="69604" y1="26126" x2="69604" y2="26126"/>
                        <a14:foregroundMark x1="66079" y1="25676" x2="66079" y2="25676"/>
                        <a14:foregroundMark x1="62555" y1="24775" x2="62555" y2="24775"/>
                        <a14:foregroundMark x1="58590" y1="23874" x2="58590" y2="23874"/>
                        <a14:foregroundMark x1="56828" y1="22973" x2="56828" y2="22973"/>
                        <a14:foregroundMark x1="56828" y1="27477" x2="56828" y2="27477"/>
                        <a14:foregroundMark x1="56828" y1="31982" x2="56828" y2="31982"/>
                        <a14:foregroundMark x1="56828" y1="36486" x2="56828" y2="36486"/>
                        <a14:foregroundMark x1="56828" y1="40090" x2="56828" y2="40090"/>
                        <a14:foregroundMark x1="56388" y1="43243" x2="56388" y2="43243"/>
                        <a14:foregroundMark x1="56388" y1="46396" x2="56388" y2="46396"/>
                        <a14:foregroundMark x1="60352" y1="44595" x2="60352" y2="44595"/>
                        <a14:foregroundMark x1="58590" y1="45045" x2="58590" y2="45045"/>
                        <a14:foregroundMark x1="58590" y1="36937" x2="58590" y2="36937"/>
                        <a14:foregroundMark x1="59031" y1="34234" x2="59031" y2="34234"/>
                        <a14:foregroundMark x1="59471" y1="31081" x2="59471" y2="31081"/>
                        <a14:foregroundMark x1="66079" y1="30631" x2="66079" y2="30631"/>
                        <a14:foregroundMark x1="64758" y1="38288" x2="64758" y2="38288"/>
                        <a14:foregroundMark x1="63436" y1="43243" x2="63436" y2="43243"/>
                        <a14:foregroundMark x1="72687" y1="43694" x2="73128" y2="43694"/>
                        <a14:foregroundMark x1="88546" y1="40991" x2="88546" y2="40991"/>
                        <a14:foregroundMark x1="81938" y1="36486" x2="81938" y2="36486"/>
                        <a14:foregroundMark x1="73568" y1="40991" x2="73568" y2="40991"/>
                        <a14:foregroundMark x1="69163" y1="36486" x2="69163" y2="36486"/>
                        <a14:foregroundMark x1="73568" y1="34234" x2="73568" y2="34234"/>
                        <a14:foregroundMark x1="77093" y1="36486" x2="77093" y2="36486"/>
                        <a14:foregroundMark x1="76211" y1="42342" x2="76211" y2="42342"/>
                        <a14:foregroundMark x1="85022" y1="43243" x2="85022" y2="43243"/>
                        <a14:foregroundMark x1="83260" y1="45045" x2="84141" y2="45045"/>
                        <a14:foregroundMark x1="90749" y1="36937" x2="90749" y2="36937"/>
                        <a14:foregroundMark x1="85022" y1="34234" x2="85022" y2="34234"/>
                        <a14:foregroundMark x1="64758" y1="30631" x2="64758" y2="30631"/>
                        <a14:foregroundMark x1="69163" y1="33333" x2="69163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6755" y="111459"/>
            <a:ext cx="6898490" cy="6746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74303"/>
            <a:ext cx="8229600" cy="256032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B2B and Digital Products</a:t>
            </a:r>
            <a:b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(in Texas)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A9D0740-9057-A440-83F0-D81A9D2B18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BB5E6F6-CE6C-4430-8506-59AFE551E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73214"/>
            <a:ext cx="10972800" cy="1580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MTC Uniformity Committee</a:t>
            </a:r>
          </a:p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July, 25 2023</a:t>
            </a:r>
          </a:p>
        </p:txBody>
      </p:sp>
    </p:spTree>
    <p:extLst>
      <p:ext uri="{BB962C8B-B14F-4D97-AF65-F5344CB8AC3E}">
        <p14:creationId xmlns:p14="http://schemas.microsoft.com/office/powerpoint/2010/main" val="167378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87CA-68A4-4DD1-AF7B-EF406F55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are we talking?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7829-7B28-4733-9AE3-26B3F9EA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B2B Software Transactions: </a:t>
            </a:r>
          </a:p>
          <a:p>
            <a:endParaRPr lang="en-US" sz="4000" dirty="0"/>
          </a:p>
          <a:p>
            <a:pPr lvl="1"/>
            <a:r>
              <a:rPr lang="en-US" sz="4000" dirty="0"/>
              <a:t>2022: $1,294,000,000.00</a:t>
            </a:r>
          </a:p>
          <a:p>
            <a:pPr lvl="1"/>
            <a:r>
              <a:rPr lang="en-US" sz="4000" dirty="0"/>
              <a:t>2023: $1,369,000,000.00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CC711-7E5F-4AD8-AF3C-12B19CAC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55C2D-EB8A-4514-A4AF-63BFF4CE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55" y="2757124"/>
            <a:ext cx="3208304" cy="32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87CA-68A4-4DD1-AF7B-EF406F55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are we talking?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7829-7B28-4733-9AE3-26B3F9EAB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254" y="2327805"/>
            <a:ext cx="6077146" cy="3798359"/>
          </a:xfrm>
        </p:spPr>
        <p:txBody>
          <a:bodyPr>
            <a:normAutofit/>
          </a:bodyPr>
          <a:lstStyle/>
          <a:p>
            <a:r>
              <a:rPr lang="en-US" sz="4000" dirty="0"/>
              <a:t>Data Processing: </a:t>
            </a:r>
          </a:p>
          <a:p>
            <a:endParaRPr lang="en-US" sz="4000" dirty="0"/>
          </a:p>
          <a:p>
            <a:pPr lvl="1"/>
            <a:r>
              <a:rPr lang="en-US" sz="4000" dirty="0"/>
              <a:t>2022: $360,000,000.00 </a:t>
            </a:r>
          </a:p>
          <a:p>
            <a:pPr lvl="1"/>
            <a:r>
              <a:rPr lang="en-US" sz="4000" dirty="0"/>
              <a:t>2023: $392,000,000.00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CC711-7E5F-4AD8-AF3C-12B19CAC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Automatic Data Processing and Analysis; Right Time to Buy In the Opportunity">
            <a:extLst>
              <a:ext uri="{FF2B5EF4-FFF2-40B4-BE49-F238E27FC236}">
                <a16:creationId xmlns:a16="http://schemas.microsoft.com/office/drawing/2014/main" id="{28B0096B-9FAA-4342-8A49-A02F37C1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6" y="3048675"/>
            <a:ext cx="4751109" cy="25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C9CD-68CB-4A2D-BFF3-ABEB8119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are we talking?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BD8D-7D34-4CC7-B071-63C61E89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legislative session, HB 5070 was filed which would remove the services provided by a marketplace provider from the definition of data processing. </a:t>
            </a:r>
          </a:p>
          <a:p>
            <a:pPr lvl="1"/>
            <a:r>
              <a:rPr lang="en-US" dirty="0"/>
              <a:t>These types of transactions are almost all B2B. </a:t>
            </a:r>
          </a:p>
          <a:p>
            <a:pPr lvl="1"/>
            <a:r>
              <a:rPr lang="en-US" dirty="0"/>
              <a:t>The fiscal note on the bill was $47,700,000.00 for the 2024-25 biennium.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1344B-F7A5-47B6-9431-420E26AE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9318-3830-4FE5-9A3D-799277C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ask Chat GPT for a joke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7E7CB-B747-4CA0-A1AD-AB5CF2BD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7805"/>
            <a:ext cx="6503469" cy="379835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did the data scientist go broke?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Because they used up all their cache!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1D6C9-C842-4079-B9B9-AEF906FF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Online Media 6" title="Monkey Rimshot">
            <a:hlinkClick r:id="" action="ppaction://media"/>
            <a:extLst>
              <a:ext uri="{FF2B5EF4-FFF2-40B4-BE49-F238E27FC236}">
                <a16:creationId xmlns:a16="http://schemas.microsoft.com/office/drawing/2014/main" id="{9C977FC2-1AE1-4AAF-B940-7667B9D53E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18842" y="3190267"/>
            <a:ext cx="4394565" cy="24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0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65A5-3C30-4896-9878-2E4437B0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Obligatory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5866F-5701-404A-98BD-5D5D649F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expressed in this presentation are those of the presenter and should not be attributed to the Comptroller of Public Accounts or the State of Texas.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88E70-DB0F-45DE-A02E-91385A46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8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8049-94EC-43EA-A86E-6C42022F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84804"/>
            <a:ext cx="10972800" cy="1050533"/>
          </a:xfrm>
        </p:spPr>
        <p:txBody>
          <a:bodyPr>
            <a:normAutofit/>
          </a:bodyPr>
          <a:lstStyle/>
          <a:p>
            <a:r>
              <a:rPr lang="en-US" dirty="0"/>
              <a:t>B2B Exemptions in Texas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A1E6-9396-4794-B6F1-9BE876A5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08BAC-33B1-4B8D-BC8F-28DE544AA49A}"/>
              </a:ext>
            </a:extLst>
          </p:cNvPr>
          <p:cNvSpPr/>
          <p:nvPr/>
        </p:nvSpPr>
        <p:spPr>
          <a:xfrm>
            <a:off x="3903148" y="3052176"/>
            <a:ext cx="438570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B2B?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54159-E046-46AB-B60D-FE215954E87B}"/>
              </a:ext>
            </a:extLst>
          </p:cNvPr>
          <p:cNvSpPr txBox="1"/>
          <p:nvPr/>
        </p:nvSpPr>
        <p:spPr>
          <a:xfrm rot="20389787">
            <a:off x="3275875" y="3129699"/>
            <a:ext cx="5071620" cy="20928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Not 2B</a:t>
            </a:r>
          </a:p>
        </p:txBody>
      </p:sp>
      <p:pic>
        <p:nvPicPr>
          <p:cNvPr id="1026" name="Picture 2" descr="Home | The San Diego Shakespeare Society">
            <a:extLst>
              <a:ext uri="{FF2B5EF4-FFF2-40B4-BE49-F238E27FC236}">
                <a16:creationId xmlns:a16="http://schemas.microsoft.com/office/drawing/2014/main" id="{1731F2AA-B775-4A96-BB10-E486E2A1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13" y="5467545"/>
            <a:ext cx="888805" cy="8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9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EA4DDC-2CA3-4C4C-9B56-58E8E676C5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4643" y="904774"/>
            <a:ext cx="4551423" cy="5895625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A3082-9180-4293-8AB0-6B04C298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1252181"/>
            <a:ext cx="679222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So, how do we avoid pyramiding?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E05C-CAE3-4F3E-96C2-519EB0EF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631017"/>
            <a:ext cx="6792227" cy="3798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Sale-for-Resale</a:t>
            </a:r>
          </a:p>
          <a:p>
            <a:pPr lvl="1"/>
            <a:r>
              <a:rPr lang="en-US" dirty="0"/>
              <a:t>A taxable item acquired for the purpose of reselling it may be purchased tax-free.</a:t>
            </a:r>
          </a:p>
          <a:p>
            <a:pPr lvl="1"/>
            <a:r>
              <a:rPr lang="en-US" dirty="0"/>
              <a:t>Sellers are allowed a good-faith reliance on properly completed resale certificates.</a:t>
            </a:r>
          </a:p>
          <a:p>
            <a:pPr lvl="2"/>
            <a:r>
              <a:rPr lang="en-US" dirty="0"/>
              <a:t>Tex. Tax Code §151.006 and 34 Tex. Admin. Code 3.285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26FC1-73EA-4DF3-8398-32367B3F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68B1-E195-45F9-917A-B4A2E8FD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we avoid pyramiding?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D3057-3EC1-4796-BBCA-5383811B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74" y="2350520"/>
            <a:ext cx="9299355" cy="28543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Pyramid fun fact: Did you know that Cleopatra’s reign was closer in time to the moon landing than the construction of the Great Pyramid at Giza?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85840-5DC8-43DA-89FA-9DCB39EB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D31AC0-9632-43A2-8E96-ABF9F08C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1037"/>
            <a:ext cx="2421707" cy="14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en Cleopatra - Was She Black And How She Looked">
            <a:extLst>
              <a:ext uri="{FF2B5EF4-FFF2-40B4-BE49-F238E27FC236}">
                <a16:creationId xmlns:a16="http://schemas.microsoft.com/office/drawing/2014/main" id="{63AA4D96-4401-4BB6-A144-B6AFEF5B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77" y="4556429"/>
            <a:ext cx="1428750" cy="19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ollo 11: World celebrates 50th anniversary of first Moon landing - BBC  News">
            <a:extLst>
              <a:ext uri="{FF2B5EF4-FFF2-40B4-BE49-F238E27FC236}">
                <a16:creationId xmlns:a16="http://schemas.microsoft.com/office/drawing/2014/main" id="{C809F470-24D3-44F3-B1CF-66009F06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7561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6EF4A2-5278-4171-B014-3B034EE07DB3}"/>
              </a:ext>
            </a:extLst>
          </p:cNvPr>
          <p:cNvCxnSpPr/>
          <p:nvPr/>
        </p:nvCxnSpPr>
        <p:spPr>
          <a:xfrm>
            <a:off x="3162300" y="5734050"/>
            <a:ext cx="23717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81BE41-4756-462F-B971-A332A86D3E3F}"/>
              </a:ext>
            </a:extLst>
          </p:cNvPr>
          <p:cNvSpPr txBox="1"/>
          <p:nvPr/>
        </p:nvSpPr>
        <p:spPr>
          <a:xfrm>
            <a:off x="6947031" y="5242267"/>
            <a:ext cx="1753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2,000 years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86C855-8820-44F4-8CA2-92265014319D}"/>
              </a:ext>
            </a:extLst>
          </p:cNvPr>
          <p:cNvCxnSpPr>
            <a:cxnSpLocks/>
          </p:cNvCxnSpPr>
          <p:nvPr/>
        </p:nvCxnSpPr>
        <p:spPr>
          <a:xfrm>
            <a:off x="7069027" y="5719321"/>
            <a:ext cx="15942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C3E32A-34C2-4932-9376-5F47EAA62A6D}"/>
              </a:ext>
            </a:extLst>
          </p:cNvPr>
          <p:cNvSpPr txBox="1"/>
          <p:nvPr/>
        </p:nvSpPr>
        <p:spPr>
          <a:xfrm>
            <a:off x="3421930" y="5256996"/>
            <a:ext cx="1753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2,500 years</a:t>
            </a:r>
          </a:p>
        </p:txBody>
      </p:sp>
    </p:spTree>
    <p:extLst>
      <p:ext uri="{BB962C8B-B14F-4D97-AF65-F5344CB8AC3E}">
        <p14:creationId xmlns:p14="http://schemas.microsoft.com/office/powerpoint/2010/main" val="251470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2,741 Assembly Line Images, Stock Photos &amp; Vectors | Shutterstock">
            <a:extLst>
              <a:ext uri="{FF2B5EF4-FFF2-40B4-BE49-F238E27FC236}">
                <a16:creationId xmlns:a16="http://schemas.microsoft.com/office/drawing/2014/main" id="{73D01DB0-675C-4EA5-ADF8-6FA637B3D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/>
        </p:blipFill>
        <p:spPr bwMode="auto">
          <a:xfrm>
            <a:off x="4476647" y="4620935"/>
            <a:ext cx="7432324" cy="17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04A15-52D5-428A-BE9B-5CF35A35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we avoid pyramiding?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38A4-50DC-40D2-A9CD-9FE38CA2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6429"/>
            <a:ext cx="10972800" cy="4516244"/>
          </a:xfrm>
        </p:spPr>
        <p:txBody>
          <a:bodyPr>
            <a:normAutofit/>
          </a:bodyPr>
          <a:lstStyle/>
          <a:p>
            <a:r>
              <a:rPr lang="en-US" dirty="0"/>
              <a:t>2. Manufacturing Exemption. Exemption includes:</a:t>
            </a:r>
          </a:p>
          <a:p>
            <a:pPr lvl="1"/>
            <a:r>
              <a:rPr lang="en-US" sz="2400" dirty="0"/>
              <a:t>TPP that will become a part of TPP for ultimate sale or that is consumed in manufacturing, </a:t>
            </a:r>
          </a:p>
          <a:p>
            <a:pPr lvl="1"/>
            <a:r>
              <a:rPr lang="en-US" sz="2400" dirty="0"/>
              <a:t>Equipment used in manufacturing (that makes a chemical or physical change)</a:t>
            </a:r>
          </a:p>
          <a:p>
            <a:pPr lvl="1"/>
            <a:r>
              <a:rPr lang="en-US" sz="2400" dirty="0"/>
              <a:t>TPP used in quality and environmental control,</a:t>
            </a:r>
          </a:p>
          <a:p>
            <a:pPr lvl="1"/>
            <a:r>
              <a:rPr lang="en-US" sz="2400" dirty="0"/>
              <a:t>Wrapping and packaging,</a:t>
            </a:r>
          </a:p>
          <a:p>
            <a:pPr lvl="1"/>
            <a:r>
              <a:rPr lang="en-US" sz="2400" dirty="0"/>
              <a:t>And so much more!</a:t>
            </a:r>
          </a:p>
          <a:p>
            <a:pPr lvl="2"/>
            <a:r>
              <a:rPr lang="en-US" dirty="0"/>
              <a:t>2023: $10,709,800,000</a:t>
            </a:r>
          </a:p>
          <a:p>
            <a:pPr lvl="2"/>
            <a:r>
              <a:rPr lang="en-US" dirty="0"/>
              <a:t>Tex. Tax Code §151.318</a:t>
            </a:r>
          </a:p>
          <a:p>
            <a:pPr marL="914400" lvl="2" indent="0">
              <a:buNone/>
            </a:pPr>
            <a:r>
              <a:rPr lang="en-US" dirty="0"/>
              <a:t> and 34 Tex. Admin. Code 3.300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F220A-819F-4E91-8144-EE6B51F1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4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0FC6-6E7D-4BF5-8451-8CCBAD45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Taxation in Texas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D9BB-6684-4552-BC80-F80FDCD5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Programs (151.0031)</a:t>
            </a:r>
          </a:p>
          <a:p>
            <a:endParaRPr lang="en-US" dirty="0"/>
          </a:p>
          <a:p>
            <a:r>
              <a:rPr lang="en-US" dirty="0"/>
              <a:t>The electronic form of taxable TPP (151.010)</a:t>
            </a:r>
          </a:p>
          <a:p>
            <a:pPr lvl="1"/>
            <a:r>
              <a:rPr lang="en-US" dirty="0"/>
              <a:t>Books, movies, movies,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C40C1-B719-465B-8858-C6A77441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 descr="Floppy disk - Wikipedia">
            <a:extLst>
              <a:ext uri="{FF2B5EF4-FFF2-40B4-BE49-F238E27FC236}">
                <a16:creationId xmlns:a16="http://schemas.microsoft.com/office/drawing/2014/main" id="{F24ABE57-7865-4C16-82D2-1F6B871B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30" y="4226984"/>
            <a:ext cx="4726070" cy="22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5387-4237-439A-BC3C-E7E3FA0B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/>
              <a:t>Digital Taxation in Texas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9AC1-224D-4DDD-81D1-F205CDBB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838856"/>
            <a:ext cx="4891823" cy="4315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Data Processing Tex. Tax Code §151.003</a:t>
            </a:r>
          </a:p>
          <a:p>
            <a:r>
              <a:rPr lang="en-US" sz="2400" dirty="0"/>
              <a:t>What it is:</a:t>
            </a:r>
          </a:p>
          <a:p>
            <a:pPr lvl="1"/>
            <a:r>
              <a:rPr lang="en-US" sz="2400" dirty="0"/>
              <a:t>Data entry, word processing, payroll and business accounting, </a:t>
            </a:r>
          </a:p>
          <a:p>
            <a:pPr lvl="1"/>
            <a:r>
              <a:rPr lang="en-US" sz="2400" dirty="0"/>
              <a:t>Computerized data and information storage or manipulation</a:t>
            </a:r>
          </a:p>
          <a:p>
            <a:r>
              <a:rPr lang="en-US" sz="2400" dirty="0"/>
              <a:t>What it is not:</a:t>
            </a:r>
          </a:p>
          <a:p>
            <a:pPr lvl="1"/>
            <a:r>
              <a:rPr lang="en-US" sz="2400" dirty="0"/>
              <a:t>Medical transcription, </a:t>
            </a:r>
          </a:p>
          <a:p>
            <a:pPr lvl="1"/>
            <a:r>
              <a:rPr lang="en-US" sz="2400" dirty="0"/>
              <a:t>Payment processing.</a:t>
            </a:r>
          </a:p>
        </p:txBody>
      </p:sp>
      <p:pic>
        <p:nvPicPr>
          <p:cNvPr id="6" name="Picture 5" descr="A picture containing text, gate, tiled&#10;&#10;Description automatically generated">
            <a:extLst>
              <a:ext uri="{FF2B5EF4-FFF2-40B4-BE49-F238E27FC236}">
                <a16:creationId xmlns:a16="http://schemas.microsoft.com/office/drawing/2014/main" id="{36FA84F2-4C97-46A7-A97E-5AA241632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70" y="1838856"/>
            <a:ext cx="5334160" cy="39309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83C05-BD6A-42C0-863F-16A13952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9D0740-9057-A440-83F0-D81A9D2B18C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CE0A-EE04-48E7-BC81-A06004A6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Digital Taxation in Texas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B919-7FB2-4CAE-B109-C574D4027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7805"/>
            <a:ext cx="5437679" cy="37983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Fun fact about digital storage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This is the 305 RAMAC. It was the first computer with magnetic disc storage. It was released by IBM in 1956. It weighed over a ton, leased for $3,200 a month and stored 5MB of data.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(that’s $35,895.18 in today’s dollars)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FC4F-6FA8-436E-870D-D4EA8547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9B8CEC-9600-416F-AB35-16AB9BA75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16982" b="2"/>
          <a:stretch/>
        </p:blipFill>
        <p:spPr bwMode="auto">
          <a:xfrm>
            <a:off x="6047279" y="731846"/>
            <a:ext cx="6144721" cy="612615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3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12283</TotalTime>
  <Words>499</Words>
  <Application>Microsoft Office PowerPoint</Application>
  <PresentationFormat>Widescreen</PresentationFormat>
  <Paragraphs>91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B2B and Digital Products (in Texas)</vt:lpstr>
      <vt:lpstr>Obligatory Disclaimer</vt:lpstr>
      <vt:lpstr>B2B Exemptions in Texas</vt:lpstr>
      <vt:lpstr>So, how do we avoid pyramiding?</vt:lpstr>
      <vt:lpstr>So, how do we avoid pyramiding?</vt:lpstr>
      <vt:lpstr>So, how do we avoid pyramiding?</vt:lpstr>
      <vt:lpstr>Digital Taxation in Texas</vt:lpstr>
      <vt:lpstr>Digital Taxation in Texas</vt:lpstr>
      <vt:lpstr>Digital Taxation in Texas</vt:lpstr>
      <vt:lpstr>How much are we talking?</vt:lpstr>
      <vt:lpstr>How much are we talking?</vt:lpstr>
      <vt:lpstr>How much are we talking?</vt:lpstr>
      <vt:lpstr>When you ask Chat GPT for a joke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 1525 Implementation</dc:title>
  <dc:creator>Lara Abi Habib</dc:creator>
  <cp:lastModifiedBy>Hecht</cp:lastModifiedBy>
  <cp:revision>143</cp:revision>
  <cp:lastPrinted>2023-07-21T20:47:42Z</cp:lastPrinted>
  <dcterms:created xsi:type="dcterms:W3CDTF">2021-01-08T19:18:50Z</dcterms:created>
  <dcterms:modified xsi:type="dcterms:W3CDTF">2023-07-24T21:32:51Z</dcterms:modified>
</cp:coreProperties>
</file>