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59" r:id="rId5"/>
    <p:sldId id="260" r:id="rId6"/>
    <p:sldId id="281" r:id="rId7"/>
    <p:sldId id="261" r:id="rId8"/>
    <p:sldId id="262" r:id="rId9"/>
    <p:sldId id="263" r:id="rId10"/>
    <p:sldId id="264" r:id="rId11"/>
    <p:sldId id="265" r:id="rId12"/>
    <p:sldId id="266" r:id="rId13"/>
    <p:sldId id="267" r:id="rId14"/>
    <p:sldId id="268" r:id="rId15"/>
    <p:sldId id="269" r:id="rId16"/>
    <p:sldId id="282" r:id="rId17"/>
    <p:sldId id="280" r:id="rId18"/>
    <p:sldId id="272" r:id="rId19"/>
    <p:sldId id="273" r:id="rId20"/>
    <p:sldId id="283" r:id="rId21"/>
    <p:sldId id="275" r:id="rId22"/>
    <p:sldId id="276" r:id="rId23"/>
    <p:sldId id="277" r:id="rId24"/>
    <p:sldId id="278"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AFF19F5-1135-4991-98F8-4167D71E1652}"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5749D1CF-2E25-4786-A1F4-082079C7845C}">
      <dgm:prSet/>
      <dgm:spPr/>
      <dgm:t>
        <a:bodyPr/>
        <a:lstStyle/>
        <a:p>
          <a:r>
            <a:rPr lang="en-US" b="1" dirty="0">
              <a:effectLst>
                <a:outerShdw blurRad="38100" dist="38100" dir="2700000" algn="tl">
                  <a:srgbClr val="000000">
                    <a:alpha val="43137"/>
                  </a:srgbClr>
                </a:outerShdw>
              </a:effectLst>
            </a:rPr>
            <a:t>Revision:</a:t>
          </a:r>
        </a:p>
      </dgm:t>
    </dgm:pt>
    <dgm:pt modelId="{54C9DE23-2316-4F69-9141-8A4D0E9413F4}" type="parTrans" cxnId="{B1123092-91CA-435D-B0F0-87E0878BAE74}">
      <dgm:prSet/>
      <dgm:spPr/>
      <dgm:t>
        <a:bodyPr/>
        <a:lstStyle/>
        <a:p>
          <a:endParaRPr lang="en-US"/>
        </a:p>
      </dgm:t>
    </dgm:pt>
    <dgm:pt modelId="{51ADD5A8-0CEF-4F15-9AA3-69651A25921D}" type="sibTrans" cxnId="{B1123092-91CA-435D-B0F0-87E0878BAE74}">
      <dgm:prSet/>
      <dgm:spPr/>
      <dgm:t>
        <a:bodyPr/>
        <a:lstStyle/>
        <a:p>
          <a:endParaRPr lang="en-US"/>
        </a:p>
      </dgm:t>
    </dgm:pt>
    <dgm:pt modelId="{FF359DD2-2F13-4057-AFC7-D28FF1850560}">
      <dgm:prSet/>
      <dgm:spPr/>
      <dgm:t>
        <a:bodyPr/>
        <a:lstStyle/>
        <a:p>
          <a:r>
            <a:rPr lang="en-US" dirty="0">
              <a:latin typeface="+mj-lt"/>
            </a:rPr>
            <a:t>Effective for reports due in 2008.</a:t>
          </a:r>
        </a:p>
      </dgm:t>
    </dgm:pt>
    <dgm:pt modelId="{76B27D6C-CFF3-4778-BEE3-950D62975545}" type="parTrans" cxnId="{4DD0CD09-FEB8-43FE-A365-F4089C17F21F}">
      <dgm:prSet/>
      <dgm:spPr/>
      <dgm:t>
        <a:bodyPr/>
        <a:lstStyle/>
        <a:p>
          <a:endParaRPr lang="en-US"/>
        </a:p>
      </dgm:t>
    </dgm:pt>
    <dgm:pt modelId="{D32F6675-3336-4EC7-947B-D1C2C38004B4}" type="sibTrans" cxnId="{4DD0CD09-FEB8-43FE-A365-F4089C17F21F}">
      <dgm:prSet/>
      <dgm:spPr/>
      <dgm:t>
        <a:bodyPr/>
        <a:lstStyle/>
        <a:p>
          <a:endParaRPr lang="en-US"/>
        </a:p>
      </dgm:t>
    </dgm:pt>
    <dgm:pt modelId="{DAA65806-C0F5-442C-9913-658F43E34121}">
      <dgm:prSet/>
      <dgm:spPr/>
      <dgm:t>
        <a:bodyPr/>
        <a:lstStyle/>
        <a:p>
          <a:r>
            <a:rPr lang="en-US" dirty="0">
              <a:latin typeface="+mj-lt"/>
            </a:rPr>
            <a:t>Widened the tax base to include partnerships, trusts, and other legal entities.</a:t>
          </a:r>
        </a:p>
      </dgm:t>
    </dgm:pt>
    <dgm:pt modelId="{CB913513-E9A0-448A-8CF8-7BD7BECD9B6F}" type="parTrans" cxnId="{40F13551-1940-47F4-96F5-DFF79D6FF9C9}">
      <dgm:prSet/>
      <dgm:spPr/>
      <dgm:t>
        <a:bodyPr/>
        <a:lstStyle/>
        <a:p>
          <a:endParaRPr lang="en-US"/>
        </a:p>
      </dgm:t>
    </dgm:pt>
    <dgm:pt modelId="{A1785639-9542-479A-89FF-40BA9100C714}" type="sibTrans" cxnId="{40F13551-1940-47F4-96F5-DFF79D6FF9C9}">
      <dgm:prSet/>
      <dgm:spPr/>
      <dgm:t>
        <a:bodyPr/>
        <a:lstStyle/>
        <a:p>
          <a:endParaRPr lang="en-US"/>
        </a:p>
      </dgm:t>
    </dgm:pt>
    <dgm:pt modelId="{BACAC1BB-4BD5-4246-A3B3-C2FA55370C44}">
      <dgm:prSet/>
      <dgm:spPr/>
      <dgm:t>
        <a:bodyPr/>
        <a:lstStyle/>
        <a:p>
          <a:r>
            <a:rPr lang="en-US" dirty="0">
              <a:latin typeface="+mj-lt"/>
            </a:rPr>
            <a:t>Further expanded the tax base by requiring combined reporting.</a:t>
          </a:r>
        </a:p>
      </dgm:t>
    </dgm:pt>
    <dgm:pt modelId="{EE7105B5-1B97-4482-AE7C-8269E5901631}" type="parTrans" cxnId="{AD8EEE1B-7CF0-44D7-9290-11405B110E1B}">
      <dgm:prSet/>
      <dgm:spPr/>
      <dgm:t>
        <a:bodyPr/>
        <a:lstStyle/>
        <a:p>
          <a:endParaRPr lang="en-US"/>
        </a:p>
      </dgm:t>
    </dgm:pt>
    <dgm:pt modelId="{B3C4650E-E61B-44FD-AE2E-3C6DC093EA28}" type="sibTrans" cxnId="{AD8EEE1B-7CF0-44D7-9290-11405B110E1B}">
      <dgm:prSet/>
      <dgm:spPr/>
      <dgm:t>
        <a:bodyPr/>
        <a:lstStyle/>
        <a:p>
          <a:endParaRPr lang="en-US"/>
        </a:p>
      </dgm:t>
    </dgm:pt>
    <dgm:pt modelId="{6FC47E38-FBDD-4BD0-B696-F5A4FA73E6DE}" type="pres">
      <dgm:prSet presAssocID="{8AFF19F5-1135-4991-98F8-4167D71E1652}" presName="linear" presStyleCnt="0">
        <dgm:presLayoutVars>
          <dgm:dir/>
          <dgm:animLvl val="lvl"/>
          <dgm:resizeHandles val="exact"/>
        </dgm:presLayoutVars>
      </dgm:prSet>
      <dgm:spPr/>
    </dgm:pt>
    <dgm:pt modelId="{F55DCEA4-2477-43E8-A25D-E694DDBC956E}" type="pres">
      <dgm:prSet presAssocID="{5749D1CF-2E25-4786-A1F4-082079C7845C}" presName="parentLin" presStyleCnt="0"/>
      <dgm:spPr/>
    </dgm:pt>
    <dgm:pt modelId="{61511364-11A4-4B7E-A499-406365E46E0F}" type="pres">
      <dgm:prSet presAssocID="{5749D1CF-2E25-4786-A1F4-082079C7845C}" presName="parentLeftMargin" presStyleLbl="node1" presStyleIdx="0" presStyleCnt="1"/>
      <dgm:spPr/>
    </dgm:pt>
    <dgm:pt modelId="{9AB6931C-9DCF-48AE-AF66-508485E1C716}" type="pres">
      <dgm:prSet presAssocID="{5749D1CF-2E25-4786-A1F4-082079C7845C}" presName="parentText" presStyleLbl="node1" presStyleIdx="0" presStyleCnt="1">
        <dgm:presLayoutVars>
          <dgm:chMax val="0"/>
          <dgm:bulletEnabled val="1"/>
        </dgm:presLayoutVars>
      </dgm:prSet>
      <dgm:spPr/>
    </dgm:pt>
    <dgm:pt modelId="{BA26A7A7-9133-4E3A-BC88-1C927C2465C2}" type="pres">
      <dgm:prSet presAssocID="{5749D1CF-2E25-4786-A1F4-082079C7845C}" presName="negativeSpace" presStyleCnt="0"/>
      <dgm:spPr/>
    </dgm:pt>
    <dgm:pt modelId="{F9783A70-ECBC-42BC-9408-C42D4B22F0D1}" type="pres">
      <dgm:prSet presAssocID="{5749D1CF-2E25-4786-A1F4-082079C7845C}" presName="childText" presStyleLbl="conFgAcc1" presStyleIdx="0" presStyleCnt="1">
        <dgm:presLayoutVars>
          <dgm:bulletEnabled val="1"/>
        </dgm:presLayoutVars>
      </dgm:prSet>
      <dgm:spPr/>
    </dgm:pt>
  </dgm:ptLst>
  <dgm:cxnLst>
    <dgm:cxn modelId="{4DD0CD09-FEB8-43FE-A365-F4089C17F21F}" srcId="{5749D1CF-2E25-4786-A1F4-082079C7845C}" destId="{FF359DD2-2F13-4057-AFC7-D28FF1850560}" srcOrd="0" destOrd="0" parTransId="{76B27D6C-CFF3-4778-BEE3-950D62975545}" sibTransId="{D32F6675-3336-4EC7-947B-D1C2C38004B4}"/>
    <dgm:cxn modelId="{AD8EEE1B-7CF0-44D7-9290-11405B110E1B}" srcId="{5749D1CF-2E25-4786-A1F4-082079C7845C}" destId="{BACAC1BB-4BD5-4246-A3B3-C2FA55370C44}" srcOrd="2" destOrd="0" parTransId="{EE7105B5-1B97-4482-AE7C-8269E5901631}" sibTransId="{B3C4650E-E61B-44FD-AE2E-3C6DC093EA28}"/>
    <dgm:cxn modelId="{40F13551-1940-47F4-96F5-DFF79D6FF9C9}" srcId="{5749D1CF-2E25-4786-A1F4-082079C7845C}" destId="{DAA65806-C0F5-442C-9913-658F43E34121}" srcOrd="1" destOrd="0" parTransId="{CB913513-E9A0-448A-8CF8-7BD7BECD9B6F}" sibTransId="{A1785639-9542-479A-89FF-40BA9100C714}"/>
    <dgm:cxn modelId="{EE21A084-3D8C-4223-B465-A8374C1375F3}" type="presOf" srcId="{DAA65806-C0F5-442C-9913-658F43E34121}" destId="{F9783A70-ECBC-42BC-9408-C42D4B22F0D1}" srcOrd="0" destOrd="1" presId="urn:microsoft.com/office/officeart/2005/8/layout/list1"/>
    <dgm:cxn modelId="{B1123092-91CA-435D-B0F0-87E0878BAE74}" srcId="{8AFF19F5-1135-4991-98F8-4167D71E1652}" destId="{5749D1CF-2E25-4786-A1F4-082079C7845C}" srcOrd="0" destOrd="0" parTransId="{54C9DE23-2316-4F69-9141-8A4D0E9413F4}" sibTransId="{51ADD5A8-0CEF-4F15-9AA3-69651A25921D}"/>
    <dgm:cxn modelId="{1F2E62B8-FE56-4DD0-AD65-EAD2FC17B27E}" type="presOf" srcId="{5749D1CF-2E25-4786-A1F4-082079C7845C}" destId="{61511364-11A4-4B7E-A499-406365E46E0F}" srcOrd="0" destOrd="0" presId="urn:microsoft.com/office/officeart/2005/8/layout/list1"/>
    <dgm:cxn modelId="{44A267C2-0CDF-4C58-A619-E2DEA588AB4A}" type="presOf" srcId="{FF359DD2-2F13-4057-AFC7-D28FF1850560}" destId="{F9783A70-ECBC-42BC-9408-C42D4B22F0D1}" srcOrd="0" destOrd="0" presId="urn:microsoft.com/office/officeart/2005/8/layout/list1"/>
    <dgm:cxn modelId="{A467E0D1-23C2-4A15-BAA9-62D537639C97}" type="presOf" srcId="{BACAC1BB-4BD5-4246-A3B3-C2FA55370C44}" destId="{F9783A70-ECBC-42BC-9408-C42D4B22F0D1}" srcOrd="0" destOrd="2" presId="urn:microsoft.com/office/officeart/2005/8/layout/list1"/>
    <dgm:cxn modelId="{D2580BDF-EEE4-4A11-811A-D3D33D20CFB9}" type="presOf" srcId="{5749D1CF-2E25-4786-A1F4-082079C7845C}" destId="{9AB6931C-9DCF-48AE-AF66-508485E1C716}" srcOrd="1" destOrd="0" presId="urn:microsoft.com/office/officeart/2005/8/layout/list1"/>
    <dgm:cxn modelId="{8E7FC0EB-D718-4236-BB20-01072C80DD5D}" type="presOf" srcId="{8AFF19F5-1135-4991-98F8-4167D71E1652}" destId="{6FC47E38-FBDD-4BD0-B696-F5A4FA73E6DE}" srcOrd="0" destOrd="0" presId="urn:microsoft.com/office/officeart/2005/8/layout/list1"/>
    <dgm:cxn modelId="{A3098294-C6A1-4C6F-8861-707CA385971E}" type="presParOf" srcId="{6FC47E38-FBDD-4BD0-B696-F5A4FA73E6DE}" destId="{F55DCEA4-2477-43E8-A25D-E694DDBC956E}" srcOrd="0" destOrd="0" presId="urn:microsoft.com/office/officeart/2005/8/layout/list1"/>
    <dgm:cxn modelId="{190CF3D7-1C8E-47D2-9115-A69DADBA6556}" type="presParOf" srcId="{F55DCEA4-2477-43E8-A25D-E694DDBC956E}" destId="{61511364-11A4-4B7E-A499-406365E46E0F}" srcOrd="0" destOrd="0" presId="urn:microsoft.com/office/officeart/2005/8/layout/list1"/>
    <dgm:cxn modelId="{651375B2-AE66-46AC-B012-11850934BD19}" type="presParOf" srcId="{F55DCEA4-2477-43E8-A25D-E694DDBC956E}" destId="{9AB6931C-9DCF-48AE-AF66-508485E1C716}" srcOrd="1" destOrd="0" presId="urn:microsoft.com/office/officeart/2005/8/layout/list1"/>
    <dgm:cxn modelId="{7C32F56A-6B80-417B-A8DB-70023F91955E}" type="presParOf" srcId="{6FC47E38-FBDD-4BD0-B696-F5A4FA73E6DE}" destId="{BA26A7A7-9133-4E3A-BC88-1C927C2465C2}" srcOrd="1" destOrd="0" presId="urn:microsoft.com/office/officeart/2005/8/layout/list1"/>
    <dgm:cxn modelId="{6FD5A095-B77B-4ABE-8DE7-92E93B5CA0E7}" type="presParOf" srcId="{6FC47E38-FBDD-4BD0-B696-F5A4FA73E6DE}" destId="{F9783A70-ECBC-42BC-9408-C42D4B22F0D1}"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832607C-583A-4C80-95B7-3CA8D2E68917}"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16F577F8-7A43-4A58-962A-554EE394B35B}">
      <dgm:prSet custT="1"/>
      <dgm:spPr/>
      <dgm:t>
        <a:bodyPr/>
        <a:lstStyle/>
        <a:p>
          <a:r>
            <a:rPr lang="en-US" sz="2600" b="1" dirty="0">
              <a:effectLst>
                <a:outerShdw blurRad="38100" dist="38100" dir="2700000" algn="tl">
                  <a:srgbClr val="000000">
                    <a:alpha val="43137"/>
                  </a:srgbClr>
                </a:outerShdw>
              </a:effectLst>
            </a:rPr>
            <a:t>Determining Combined Taxable Margin</a:t>
          </a:r>
        </a:p>
      </dgm:t>
    </dgm:pt>
    <dgm:pt modelId="{519AA259-0FA1-4539-B594-AC6927B95D96}" type="parTrans" cxnId="{F2A253BE-F78F-430A-9A66-C2011380354A}">
      <dgm:prSet/>
      <dgm:spPr/>
      <dgm:t>
        <a:bodyPr/>
        <a:lstStyle/>
        <a:p>
          <a:endParaRPr lang="en-US"/>
        </a:p>
      </dgm:t>
    </dgm:pt>
    <dgm:pt modelId="{82C3A793-F9DD-46C5-98EE-E1E41776AF97}" type="sibTrans" cxnId="{F2A253BE-F78F-430A-9A66-C2011380354A}">
      <dgm:prSet/>
      <dgm:spPr/>
      <dgm:t>
        <a:bodyPr/>
        <a:lstStyle/>
        <a:p>
          <a:endParaRPr lang="en-US"/>
        </a:p>
      </dgm:t>
    </dgm:pt>
    <dgm:pt modelId="{830083D7-5A4F-4277-9E0F-89BAFC628921}">
      <dgm:prSet/>
      <dgm:spPr/>
      <dgm:t>
        <a:bodyPr/>
        <a:lstStyle/>
        <a:p>
          <a:r>
            <a:rPr lang="en-US" b="1" dirty="0">
              <a:effectLst>
                <a:outerShdw blurRad="38100" dist="38100" dir="2700000" algn="tl">
                  <a:srgbClr val="000000">
                    <a:alpha val="43137"/>
                  </a:srgbClr>
                </a:outerShdw>
              </a:effectLst>
              <a:latin typeface="+mn-lt"/>
              <a:ea typeface="Times New Roman" panose="02020603050405020304" pitchFamily="18" charset="0"/>
            </a:rPr>
            <a:t>Combined Total Revenue</a:t>
          </a:r>
          <a:endParaRPr lang="en-US" b="1" dirty="0">
            <a:effectLst>
              <a:outerShdw blurRad="38100" dist="38100" dir="2700000" algn="tl">
                <a:srgbClr val="000000">
                  <a:alpha val="43137"/>
                </a:srgbClr>
              </a:outerShdw>
            </a:effectLst>
            <a:latin typeface="+mn-lt"/>
          </a:endParaRPr>
        </a:p>
      </dgm:t>
    </dgm:pt>
    <dgm:pt modelId="{FD727B00-5926-47EE-8519-5D2DA2F87823}" type="parTrans" cxnId="{793DF304-0EE3-4EC2-8E7D-2DC370C0D79F}">
      <dgm:prSet/>
      <dgm:spPr/>
      <dgm:t>
        <a:bodyPr/>
        <a:lstStyle/>
        <a:p>
          <a:endParaRPr lang="en-US"/>
        </a:p>
      </dgm:t>
    </dgm:pt>
    <dgm:pt modelId="{B2A1D1A2-613E-47B0-870B-3130A4D4139F}" type="sibTrans" cxnId="{793DF304-0EE3-4EC2-8E7D-2DC370C0D79F}">
      <dgm:prSet/>
      <dgm:spPr/>
      <dgm:t>
        <a:bodyPr/>
        <a:lstStyle/>
        <a:p>
          <a:endParaRPr lang="en-US"/>
        </a:p>
      </dgm:t>
    </dgm:pt>
    <dgm:pt modelId="{681DB89B-82AE-4300-BBAE-836E77CB354C}">
      <dgm:prSet/>
      <dgm:spPr/>
      <dgm:t>
        <a:bodyPr/>
        <a:lstStyle/>
        <a:p>
          <a:r>
            <a:rPr lang="en-US" dirty="0">
              <a:effectLst/>
              <a:latin typeface="+mj-lt"/>
              <a:ea typeface="Times New Roman" panose="02020603050405020304" pitchFamily="18" charset="0"/>
            </a:rPr>
            <a:t>determine the total revenue for each member of the group as if the member were an individual taxable entity, </a:t>
          </a:r>
          <a:endParaRPr lang="en-US" dirty="0">
            <a:latin typeface="+mj-lt"/>
          </a:endParaRPr>
        </a:p>
      </dgm:t>
    </dgm:pt>
    <dgm:pt modelId="{1FAE6997-7F02-43D3-926D-4912B823AAC7}" type="parTrans" cxnId="{15A10F21-46BD-432F-910E-C6F96DF61CC5}">
      <dgm:prSet/>
      <dgm:spPr/>
      <dgm:t>
        <a:bodyPr/>
        <a:lstStyle/>
        <a:p>
          <a:endParaRPr lang="en-US"/>
        </a:p>
      </dgm:t>
    </dgm:pt>
    <dgm:pt modelId="{25E99037-0EB7-45A7-9508-284B25D7F502}" type="sibTrans" cxnId="{15A10F21-46BD-432F-910E-C6F96DF61CC5}">
      <dgm:prSet/>
      <dgm:spPr/>
      <dgm:t>
        <a:bodyPr/>
        <a:lstStyle/>
        <a:p>
          <a:endParaRPr lang="en-US"/>
        </a:p>
      </dgm:t>
    </dgm:pt>
    <dgm:pt modelId="{E985861A-3AC4-4F7E-BF85-FBCC0B6350E5}">
      <dgm:prSet/>
      <dgm:spPr/>
      <dgm:t>
        <a:bodyPr/>
        <a:lstStyle/>
        <a:p>
          <a:r>
            <a:rPr lang="en-US" dirty="0">
              <a:effectLst/>
              <a:latin typeface="+mj-lt"/>
              <a:ea typeface="Times New Roman" panose="02020603050405020304" pitchFamily="18" charset="0"/>
            </a:rPr>
            <a:t>add the total revenues of the members together, and</a:t>
          </a:r>
          <a:endParaRPr lang="en-US" dirty="0">
            <a:latin typeface="+mj-lt"/>
          </a:endParaRPr>
        </a:p>
      </dgm:t>
    </dgm:pt>
    <dgm:pt modelId="{7729F528-5011-4262-BF9B-BB7412438D98}" type="parTrans" cxnId="{78BD386E-C78A-4286-A004-01F51F070D93}">
      <dgm:prSet/>
      <dgm:spPr/>
      <dgm:t>
        <a:bodyPr/>
        <a:lstStyle/>
        <a:p>
          <a:endParaRPr lang="en-US"/>
        </a:p>
      </dgm:t>
    </dgm:pt>
    <dgm:pt modelId="{00DE9338-7371-44CC-88B5-9D03CD0FBADD}" type="sibTrans" cxnId="{78BD386E-C78A-4286-A004-01F51F070D93}">
      <dgm:prSet/>
      <dgm:spPr/>
      <dgm:t>
        <a:bodyPr/>
        <a:lstStyle/>
        <a:p>
          <a:endParaRPr lang="en-US"/>
        </a:p>
      </dgm:t>
    </dgm:pt>
    <dgm:pt modelId="{43F74F28-B9DF-447D-8DE6-9F0CB388238D}">
      <dgm:prSet/>
      <dgm:spPr/>
      <dgm:t>
        <a:bodyPr/>
        <a:lstStyle/>
        <a:p>
          <a:r>
            <a:rPr lang="en-US" dirty="0">
              <a:effectLst/>
              <a:latin typeface="+mj-lt"/>
              <a:ea typeface="Times New Roman" panose="02020603050405020304" pitchFamily="18" charset="0"/>
            </a:rPr>
            <a:t>subtract items of total revenue received from a member of the combined group.</a:t>
          </a:r>
          <a:endParaRPr lang="en-US" dirty="0">
            <a:latin typeface="+mj-lt"/>
          </a:endParaRPr>
        </a:p>
      </dgm:t>
    </dgm:pt>
    <dgm:pt modelId="{123BD79E-7774-45AA-A3B8-A337D206F297}" type="parTrans" cxnId="{996F24CC-272A-4778-B820-6FAA9CF5124E}">
      <dgm:prSet/>
      <dgm:spPr/>
      <dgm:t>
        <a:bodyPr/>
        <a:lstStyle/>
        <a:p>
          <a:endParaRPr lang="en-US"/>
        </a:p>
      </dgm:t>
    </dgm:pt>
    <dgm:pt modelId="{D06ACEBD-E435-4CCC-A719-49851499E619}" type="sibTrans" cxnId="{996F24CC-272A-4778-B820-6FAA9CF5124E}">
      <dgm:prSet/>
      <dgm:spPr/>
      <dgm:t>
        <a:bodyPr/>
        <a:lstStyle/>
        <a:p>
          <a:endParaRPr lang="en-US"/>
        </a:p>
      </dgm:t>
    </dgm:pt>
    <dgm:pt modelId="{6E0A46FC-2FB6-4E33-995F-43330C63D60B}" type="pres">
      <dgm:prSet presAssocID="{9832607C-583A-4C80-95B7-3CA8D2E68917}" presName="linear" presStyleCnt="0">
        <dgm:presLayoutVars>
          <dgm:dir/>
          <dgm:animLvl val="lvl"/>
          <dgm:resizeHandles val="exact"/>
        </dgm:presLayoutVars>
      </dgm:prSet>
      <dgm:spPr/>
    </dgm:pt>
    <dgm:pt modelId="{24AD27B9-73C2-423E-97C4-4D65E6E35D59}" type="pres">
      <dgm:prSet presAssocID="{16F577F8-7A43-4A58-962A-554EE394B35B}" presName="parentLin" presStyleCnt="0"/>
      <dgm:spPr/>
    </dgm:pt>
    <dgm:pt modelId="{3E4301FE-4300-41B1-8683-B433DADD2C2D}" type="pres">
      <dgm:prSet presAssocID="{16F577F8-7A43-4A58-962A-554EE394B35B}" presName="parentLeftMargin" presStyleLbl="node1" presStyleIdx="0" presStyleCnt="2"/>
      <dgm:spPr/>
    </dgm:pt>
    <dgm:pt modelId="{BB6A08A8-18C5-4411-8F28-DFBE12A0EDFC}" type="pres">
      <dgm:prSet presAssocID="{16F577F8-7A43-4A58-962A-554EE394B35B}" presName="parentText" presStyleLbl="node1" presStyleIdx="0" presStyleCnt="2" custScaleX="125709" custScaleY="93123">
        <dgm:presLayoutVars>
          <dgm:chMax val="0"/>
          <dgm:bulletEnabled val="1"/>
        </dgm:presLayoutVars>
      </dgm:prSet>
      <dgm:spPr/>
    </dgm:pt>
    <dgm:pt modelId="{2C394BBB-14E0-4A78-A286-E2C23D3AD483}" type="pres">
      <dgm:prSet presAssocID="{16F577F8-7A43-4A58-962A-554EE394B35B}" presName="negativeSpace" presStyleCnt="0"/>
      <dgm:spPr/>
    </dgm:pt>
    <dgm:pt modelId="{50713DC5-121D-4D87-A9E9-07B1C63EC312}" type="pres">
      <dgm:prSet presAssocID="{16F577F8-7A43-4A58-962A-554EE394B35B}" presName="childText" presStyleLbl="conFgAcc1" presStyleIdx="0" presStyleCnt="2">
        <dgm:presLayoutVars>
          <dgm:bulletEnabled val="1"/>
        </dgm:presLayoutVars>
      </dgm:prSet>
      <dgm:spPr/>
    </dgm:pt>
    <dgm:pt modelId="{187099C4-2FC0-4D62-A0A7-231B5DC6B4B6}" type="pres">
      <dgm:prSet presAssocID="{82C3A793-F9DD-46C5-98EE-E1E41776AF97}" presName="spaceBetweenRectangles" presStyleCnt="0"/>
      <dgm:spPr/>
    </dgm:pt>
    <dgm:pt modelId="{82443EE8-7DE8-4F17-BB1F-B1727D6539D6}" type="pres">
      <dgm:prSet presAssocID="{830083D7-5A4F-4277-9E0F-89BAFC628921}" presName="parentLin" presStyleCnt="0"/>
      <dgm:spPr/>
    </dgm:pt>
    <dgm:pt modelId="{1FC05BD4-5E82-47C9-9AF5-9D73AB8631A9}" type="pres">
      <dgm:prSet presAssocID="{830083D7-5A4F-4277-9E0F-89BAFC628921}" presName="parentLeftMargin" presStyleLbl="node1" presStyleIdx="0" presStyleCnt="2"/>
      <dgm:spPr/>
    </dgm:pt>
    <dgm:pt modelId="{5067FB10-8BFB-4435-A2E3-D0F2BC2F5313}" type="pres">
      <dgm:prSet presAssocID="{830083D7-5A4F-4277-9E0F-89BAFC628921}" presName="parentText" presStyleLbl="node1" presStyleIdx="1" presStyleCnt="2">
        <dgm:presLayoutVars>
          <dgm:chMax val="0"/>
          <dgm:bulletEnabled val="1"/>
        </dgm:presLayoutVars>
      </dgm:prSet>
      <dgm:spPr/>
    </dgm:pt>
    <dgm:pt modelId="{8BFF3C57-71EC-4175-9771-5080DBF60D6A}" type="pres">
      <dgm:prSet presAssocID="{830083D7-5A4F-4277-9E0F-89BAFC628921}" presName="negativeSpace" presStyleCnt="0"/>
      <dgm:spPr/>
    </dgm:pt>
    <dgm:pt modelId="{041C5CAA-B8CD-4100-B161-D60846647E13}" type="pres">
      <dgm:prSet presAssocID="{830083D7-5A4F-4277-9E0F-89BAFC628921}" presName="childText" presStyleLbl="conFgAcc1" presStyleIdx="1" presStyleCnt="2">
        <dgm:presLayoutVars>
          <dgm:bulletEnabled val="1"/>
        </dgm:presLayoutVars>
      </dgm:prSet>
      <dgm:spPr/>
    </dgm:pt>
  </dgm:ptLst>
  <dgm:cxnLst>
    <dgm:cxn modelId="{793DF304-0EE3-4EC2-8E7D-2DC370C0D79F}" srcId="{9832607C-583A-4C80-95B7-3CA8D2E68917}" destId="{830083D7-5A4F-4277-9E0F-89BAFC628921}" srcOrd="1" destOrd="0" parTransId="{FD727B00-5926-47EE-8519-5D2DA2F87823}" sibTransId="{B2A1D1A2-613E-47B0-870B-3130A4D4139F}"/>
    <dgm:cxn modelId="{32A1431B-0E80-4CC4-BD69-8916C807658D}" type="presOf" srcId="{830083D7-5A4F-4277-9E0F-89BAFC628921}" destId="{1FC05BD4-5E82-47C9-9AF5-9D73AB8631A9}" srcOrd="0" destOrd="0" presId="urn:microsoft.com/office/officeart/2005/8/layout/list1"/>
    <dgm:cxn modelId="{654E631D-AB09-496E-9618-B34CA18B7E31}" type="presOf" srcId="{E985861A-3AC4-4F7E-BF85-FBCC0B6350E5}" destId="{041C5CAA-B8CD-4100-B161-D60846647E13}" srcOrd="0" destOrd="1" presId="urn:microsoft.com/office/officeart/2005/8/layout/list1"/>
    <dgm:cxn modelId="{15A10F21-46BD-432F-910E-C6F96DF61CC5}" srcId="{830083D7-5A4F-4277-9E0F-89BAFC628921}" destId="{681DB89B-82AE-4300-BBAE-836E77CB354C}" srcOrd="0" destOrd="0" parTransId="{1FAE6997-7F02-43D3-926D-4912B823AAC7}" sibTransId="{25E99037-0EB7-45A7-9508-284B25D7F502}"/>
    <dgm:cxn modelId="{FC56FB23-3BD0-42CE-B233-83E4EEA01E81}" type="presOf" srcId="{43F74F28-B9DF-447D-8DE6-9F0CB388238D}" destId="{041C5CAA-B8CD-4100-B161-D60846647E13}" srcOrd="0" destOrd="2" presId="urn:microsoft.com/office/officeart/2005/8/layout/list1"/>
    <dgm:cxn modelId="{D9B51633-FA5D-462A-ABC0-F9FE24FE67C3}" type="presOf" srcId="{16F577F8-7A43-4A58-962A-554EE394B35B}" destId="{BB6A08A8-18C5-4411-8F28-DFBE12A0EDFC}" srcOrd="1" destOrd="0" presId="urn:microsoft.com/office/officeart/2005/8/layout/list1"/>
    <dgm:cxn modelId="{B46B1668-8F40-4254-AC91-8E8E10598AA8}" type="presOf" srcId="{830083D7-5A4F-4277-9E0F-89BAFC628921}" destId="{5067FB10-8BFB-4435-A2E3-D0F2BC2F5313}" srcOrd="1" destOrd="0" presId="urn:microsoft.com/office/officeart/2005/8/layout/list1"/>
    <dgm:cxn modelId="{78BD386E-C78A-4286-A004-01F51F070D93}" srcId="{830083D7-5A4F-4277-9E0F-89BAFC628921}" destId="{E985861A-3AC4-4F7E-BF85-FBCC0B6350E5}" srcOrd="1" destOrd="0" parTransId="{7729F528-5011-4262-BF9B-BB7412438D98}" sibTransId="{00DE9338-7371-44CC-88B5-9D03CD0FBADD}"/>
    <dgm:cxn modelId="{E7E38A7B-D8C7-4AC0-A8E6-CF62A4709B96}" type="presOf" srcId="{16F577F8-7A43-4A58-962A-554EE394B35B}" destId="{3E4301FE-4300-41B1-8683-B433DADD2C2D}" srcOrd="0" destOrd="0" presId="urn:microsoft.com/office/officeart/2005/8/layout/list1"/>
    <dgm:cxn modelId="{629BCAA8-24E1-4D75-AB74-C59B2ED18A09}" type="presOf" srcId="{681DB89B-82AE-4300-BBAE-836E77CB354C}" destId="{041C5CAA-B8CD-4100-B161-D60846647E13}" srcOrd="0" destOrd="0" presId="urn:microsoft.com/office/officeart/2005/8/layout/list1"/>
    <dgm:cxn modelId="{16A10DAD-810E-4080-B4F0-5FE00B910805}" type="presOf" srcId="{9832607C-583A-4C80-95B7-3CA8D2E68917}" destId="{6E0A46FC-2FB6-4E33-995F-43330C63D60B}" srcOrd="0" destOrd="0" presId="urn:microsoft.com/office/officeart/2005/8/layout/list1"/>
    <dgm:cxn modelId="{F2A253BE-F78F-430A-9A66-C2011380354A}" srcId="{9832607C-583A-4C80-95B7-3CA8D2E68917}" destId="{16F577F8-7A43-4A58-962A-554EE394B35B}" srcOrd="0" destOrd="0" parTransId="{519AA259-0FA1-4539-B594-AC6927B95D96}" sibTransId="{82C3A793-F9DD-46C5-98EE-E1E41776AF97}"/>
    <dgm:cxn modelId="{996F24CC-272A-4778-B820-6FAA9CF5124E}" srcId="{830083D7-5A4F-4277-9E0F-89BAFC628921}" destId="{43F74F28-B9DF-447D-8DE6-9F0CB388238D}" srcOrd="2" destOrd="0" parTransId="{123BD79E-7774-45AA-A3B8-A337D206F297}" sibTransId="{D06ACEBD-E435-4CCC-A719-49851499E619}"/>
    <dgm:cxn modelId="{0AC420D3-719D-44C4-B53A-B7A1DCC08830}" type="presParOf" srcId="{6E0A46FC-2FB6-4E33-995F-43330C63D60B}" destId="{24AD27B9-73C2-423E-97C4-4D65E6E35D59}" srcOrd="0" destOrd="0" presId="urn:microsoft.com/office/officeart/2005/8/layout/list1"/>
    <dgm:cxn modelId="{C46EDDBC-88B4-453D-AF23-2AB0845338A1}" type="presParOf" srcId="{24AD27B9-73C2-423E-97C4-4D65E6E35D59}" destId="{3E4301FE-4300-41B1-8683-B433DADD2C2D}" srcOrd="0" destOrd="0" presId="urn:microsoft.com/office/officeart/2005/8/layout/list1"/>
    <dgm:cxn modelId="{A1CE8145-579C-4C7D-8716-E150A811D79A}" type="presParOf" srcId="{24AD27B9-73C2-423E-97C4-4D65E6E35D59}" destId="{BB6A08A8-18C5-4411-8F28-DFBE12A0EDFC}" srcOrd="1" destOrd="0" presId="urn:microsoft.com/office/officeart/2005/8/layout/list1"/>
    <dgm:cxn modelId="{B9AF6A41-7026-4BB4-9953-3030071F3125}" type="presParOf" srcId="{6E0A46FC-2FB6-4E33-995F-43330C63D60B}" destId="{2C394BBB-14E0-4A78-A286-E2C23D3AD483}" srcOrd="1" destOrd="0" presId="urn:microsoft.com/office/officeart/2005/8/layout/list1"/>
    <dgm:cxn modelId="{31A3A7E1-001D-48EC-A38A-4454EC859A79}" type="presParOf" srcId="{6E0A46FC-2FB6-4E33-995F-43330C63D60B}" destId="{50713DC5-121D-4D87-A9E9-07B1C63EC312}" srcOrd="2" destOrd="0" presId="urn:microsoft.com/office/officeart/2005/8/layout/list1"/>
    <dgm:cxn modelId="{4B977A33-46B5-4EE3-8A32-20492CD2D2F8}" type="presParOf" srcId="{6E0A46FC-2FB6-4E33-995F-43330C63D60B}" destId="{187099C4-2FC0-4D62-A0A7-231B5DC6B4B6}" srcOrd="3" destOrd="0" presId="urn:microsoft.com/office/officeart/2005/8/layout/list1"/>
    <dgm:cxn modelId="{CACEC874-A7A4-47CB-9EC6-5B825DB6F3B2}" type="presParOf" srcId="{6E0A46FC-2FB6-4E33-995F-43330C63D60B}" destId="{82443EE8-7DE8-4F17-BB1F-B1727D6539D6}" srcOrd="4" destOrd="0" presId="urn:microsoft.com/office/officeart/2005/8/layout/list1"/>
    <dgm:cxn modelId="{717B67A5-232B-4977-B31D-3BBBFFF68042}" type="presParOf" srcId="{82443EE8-7DE8-4F17-BB1F-B1727D6539D6}" destId="{1FC05BD4-5E82-47C9-9AF5-9D73AB8631A9}" srcOrd="0" destOrd="0" presId="urn:microsoft.com/office/officeart/2005/8/layout/list1"/>
    <dgm:cxn modelId="{9FE3D838-9CB6-4C3A-AE78-3955AE63131A}" type="presParOf" srcId="{82443EE8-7DE8-4F17-BB1F-B1727D6539D6}" destId="{5067FB10-8BFB-4435-A2E3-D0F2BC2F5313}" srcOrd="1" destOrd="0" presId="urn:microsoft.com/office/officeart/2005/8/layout/list1"/>
    <dgm:cxn modelId="{BB561B8D-C016-4304-9349-4471C3154A83}" type="presParOf" srcId="{6E0A46FC-2FB6-4E33-995F-43330C63D60B}" destId="{8BFF3C57-71EC-4175-9771-5080DBF60D6A}" srcOrd="5" destOrd="0" presId="urn:microsoft.com/office/officeart/2005/8/layout/list1"/>
    <dgm:cxn modelId="{96B8D270-31D9-4254-9300-6D73C78402B5}" type="presParOf" srcId="{6E0A46FC-2FB6-4E33-995F-43330C63D60B}" destId="{041C5CAA-B8CD-4100-B161-D60846647E1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832607C-583A-4C80-95B7-3CA8D2E68917}"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16F577F8-7A43-4A58-962A-554EE394B35B}">
      <dgm:prSet custT="1"/>
      <dgm:spPr/>
      <dgm:t>
        <a:bodyPr/>
        <a:lstStyle/>
        <a:p>
          <a:r>
            <a:rPr lang="en-US" sz="2600" b="1" dirty="0">
              <a:effectLst>
                <a:outerShdw blurRad="38100" dist="38100" dir="2700000" algn="tl">
                  <a:srgbClr val="000000">
                    <a:alpha val="43137"/>
                  </a:srgbClr>
                </a:outerShdw>
              </a:effectLst>
            </a:rPr>
            <a:t>Determining Combined Taxable Margin</a:t>
          </a:r>
        </a:p>
      </dgm:t>
    </dgm:pt>
    <dgm:pt modelId="{519AA259-0FA1-4539-B594-AC6927B95D96}" type="parTrans" cxnId="{F2A253BE-F78F-430A-9A66-C2011380354A}">
      <dgm:prSet/>
      <dgm:spPr/>
      <dgm:t>
        <a:bodyPr/>
        <a:lstStyle/>
        <a:p>
          <a:endParaRPr lang="en-US"/>
        </a:p>
      </dgm:t>
    </dgm:pt>
    <dgm:pt modelId="{82C3A793-F9DD-46C5-98EE-E1E41776AF97}" type="sibTrans" cxnId="{F2A253BE-F78F-430A-9A66-C2011380354A}">
      <dgm:prSet/>
      <dgm:spPr/>
      <dgm:t>
        <a:bodyPr/>
        <a:lstStyle/>
        <a:p>
          <a:endParaRPr lang="en-US"/>
        </a:p>
      </dgm:t>
    </dgm:pt>
    <dgm:pt modelId="{830083D7-5A4F-4277-9E0F-89BAFC628921}">
      <dgm:prSet/>
      <dgm:spPr/>
      <dgm:t>
        <a:bodyPr/>
        <a:lstStyle/>
        <a:p>
          <a:r>
            <a:rPr lang="en-US" b="1" dirty="0">
              <a:effectLst>
                <a:outerShdw blurRad="38100" dist="38100" dir="2700000" algn="tl">
                  <a:srgbClr val="000000">
                    <a:alpha val="43137"/>
                  </a:srgbClr>
                </a:outerShdw>
              </a:effectLst>
            </a:rPr>
            <a:t>Combined Cost of Goods Sold</a:t>
          </a:r>
        </a:p>
      </dgm:t>
    </dgm:pt>
    <dgm:pt modelId="{FD727B00-5926-47EE-8519-5D2DA2F87823}" type="parTrans" cxnId="{793DF304-0EE3-4EC2-8E7D-2DC370C0D79F}">
      <dgm:prSet/>
      <dgm:spPr/>
      <dgm:t>
        <a:bodyPr/>
        <a:lstStyle/>
        <a:p>
          <a:endParaRPr lang="en-US"/>
        </a:p>
      </dgm:t>
    </dgm:pt>
    <dgm:pt modelId="{B2A1D1A2-613E-47B0-870B-3130A4D4139F}" type="sibTrans" cxnId="{793DF304-0EE3-4EC2-8E7D-2DC370C0D79F}">
      <dgm:prSet/>
      <dgm:spPr/>
      <dgm:t>
        <a:bodyPr/>
        <a:lstStyle/>
        <a:p>
          <a:endParaRPr lang="en-US"/>
        </a:p>
      </dgm:t>
    </dgm:pt>
    <dgm:pt modelId="{681DB89B-82AE-4300-BBAE-836E77CB354C}">
      <dgm:prSet/>
      <dgm:spPr/>
      <dgm:t>
        <a:bodyPr/>
        <a:lstStyle/>
        <a:p>
          <a:r>
            <a:rPr lang="en-US" dirty="0">
              <a:latin typeface="+mj-lt"/>
            </a:rPr>
            <a:t>determine the cost of goods sold for each member of the group as if the member were an individual taxable entity,</a:t>
          </a:r>
        </a:p>
      </dgm:t>
    </dgm:pt>
    <dgm:pt modelId="{1FAE6997-7F02-43D3-926D-4912B823AAC7}" type="parTrans" cxnId="{15A10F21-46BD-432F-910E-C6F96DF61CC5}">
      <dgm:prSet/>
      <dgm:spPr/>
      <dgm:t>
        <a:bodyPr/>
        <a:lstStyle/>
        <a:p>
          <a:endParaRPr lang="en-US"/>
        </a:p>
      </dgm:t>
    </dgm:pt>
    <dgm:pt modelId="{25E99037-0EB7-45A7-9508-284B25D7F502}" type="sibTrans" cxnId="{15A10F21-46BD-432F-910E-C6F96DF61CC5}">
      <dgm:prSet/>
      <dgm:spPr/>
      <dgm:t>
        <a:bodyPr/>
        <a:lstStyle/>
        <a:p>
          <a:endParaRPr lang="en-US"/>
        </a:p>
      </dgm:t>
    </dgm:pt>
    <dgm:pt modelId="{E985861A-3AC4-4F7E-BF85-FBCC0B6350E5}">
      <dgm:prSet/>
      <dgm:spPr/>
      <dgm:t>
        <a:bodyPr/>
        <a:lstStyle/>
        <a:p>
          <a:r>
            <a:rPr lang="en-US" dirty="0">
              <a:latin typeface="+mj-lt"/>
            </a:rPr>
            <a:t>add the cost of goods sold amounts of the members together, and</a:t>
          </a:r>
        </a:p>
      </dgm:t>
    </dgm:pt>
    <dgm:pt modelId="{7729F528-5011-4262-BF9B-BB7412438D98}" type="parTrans" cxnId="{78BD386E-C78A-4286-A004-01F51F070D93}">
      <dgm:prSet/>
      <dgm:spPr/>
      <dgm:t>
        <a:bodyPr/>
        <a:lstStyle/>
        <a:p>
          <a:endParaRPr lang="en-US"/>
        </a:p>
      </dgm:t>
    </dgm:pt>
    <dgm:pt modelId="{00DE9338-7371-44CC-88B5-9D03CD0FBADD}" type="sibTrans" cxnId="{78BD386E-C78A-4286-A004-01F51F070D93}">
      <dgm:prSet/>
      <dgm:spPr/>
      <dgm:t>
        <a:bodyPr/>
        <a:lstStyle/>
        <a:p>
          <a:endParaRPr lang="en-US"/>
        </a:p>
      </dgm:t>
    </dgm:pt>
    <dgm:pt modelId="{43F74F28-B9DF-447D-8DE6-9F0CB388238D}">
      <dgm:prSet/>
      <dgm:spPr/>
      <dgm:t>
        <a:bodyPr/>
        <a:lstStyle/>
        <a:p>
          <a:r>
            <a:rPr lang="en-US" dirty="0">
              <a:latin typeface="+mj-lt"/>
            </a:rPr>
            <a:t>subtract any amounts paid from one member of the group to another member, but only to the extent the corresponding item of total revenue was subtracted.</a:t>
          </a:r>
        </a:p>
      </dgm:t>
    </dgm:pt>
    <dgm:pt modelId="{123BD79E-7774-45AA-A3B8-A337D206F297}" type="parTrans" cxnId="{996F24CC-272A-4778-B820-6FAA9CF5124E}">
      <dgm:prSet/>
      <dgm:spPr/>
      <dgm:t>
        <a:bodyPr/>
        <a:lstStyle/>
        <a:p>
          <a:endParaRPr lang="en-US"/>
        </a:p>
      </dgm:t>
    </dgm:pt>
    <dgm:pt modelId="{D06ACEBD-E435-4CCC-A719-49851499E619}" type="sibTrans" cxnId="{996F24CC-272A-4778-B820-6FAA9CF5124E}">
      <dgm:prSet/>
      <dgm:spPr/>
      <dgm:t>
        <a:bodyPr/>
        <a:lstStyle/>
        <a:p>
          <a:endParaRPr lang="en-US"/>
        </a:p>
      </dgm:t>
    </dgm:pt>
    <dgm:pt modelId="{6E0A46FC-2FB6-4E33-995F-43330C63D60B}" type="pres">
      <dgm:prSet presAssocID="{9832607C-583A-4C80-95B7-3CA8D2E68917}" presName="linear" presStyleCnt="0">
        <dgm:presLayoutVars>
          <dgm:dir/>
          <dgm:animLvl val="lvl"/>
          <dgm:resizeHandles val="exact"/>
        </dgm:presLayoutVars>
      </dgm:prSet>
      <dgm:spPr/>
    </dgm:pt>
    <dgm:pt modelId="{24AD27B9-73C2-423E-97C4-4D65E6E35D59}" type="pres">
      <dgm:prSet presAssocID="{16F577F8-7A43-4A58-962A-554EE394B35B}" presName="parentLin" presStyleCnt="0"/>
      <dgm:spPr/>
    </dgm:pt>
    <dgm:pt modelId="{3E4301FE-4300-41B1-8683-B433DADD2C2D}" type="pres">
      <dgm:prSet presAssocID="{16F577F8-7A43-4A58-962A-554EE394B35B}" presName="parentLeftMargin" presStyleLbl="node1" presStyleIdx="0" presStyleCnt="2"/>
      <dgm:spPr/>
    </dgm:pt>
    <dgm:pt modelId="{BB6A08A8-18C5-4411-8F28-DFBE12A0EDFC}" type="pres">
      <dgm:prSet presAssocID="{16F577F8-7A43-4A58-962A-554EE394B35B}" presName="parentText" presStyleLbl="node1" presStyleIdx="0" presStyleCnt="2" custScaleX="125709" custScaleY="93123">
        <dgm:presLayoutVars>
          <dgm:chMax val="0"/>
          <dgm:bulletEnabled val="1"/>
        </dgm:presLayoutVars>
      </dgm:prSet>
      <dgm:spPr/>
    </dgm:pt>
    <dgm:pt modelId="{2C394BBB-14E0-4A78-A286-E2C23D3AD483}" type="pres">
      <dgm:prSet presAssocID="{16F577F8-7A43-4A58-962A-554EE394B35B}" presName="negativeSpace" presStyleCnt="0"/>
      <dgm:spPr/>
    </dgm:pt>
    <dgm:pt modelId="{50713DC5-121D-4D87-A9E9-07B1C63EC312}" type="pres">
      <dgm:prSet presAssocID="{16F577F8-7A43-4A58-962A-554EE394B35B}" presName="childText" presStyleLbl="conFgAcc1" presStyleIdx="0" presStyleCnt="2">
        <dgm:presLayoutVars>
          <dgm:bulletEnabled val="1"/>
        </dgm:presLayoutVars>
      </dgm:prSet>
      <dgm:spPr/>
    </dgm:pt>
    <dgm:pt modelId="{187099C4-2FC0-4D62-A0A7-231B5DC6B4B6}" type="pres">
      <dgm:prSet presAssocID="{82C3A793-F9DD-46C5-98EE-E1E41776AF97}" presName="spaceBetweenRectangles" presStyleCnt="0"/>
      <dgm:spPr/>
    </dgm:pt>
    <dgm:pt modelId="{82443EE8-7DE8-4F17-BB1F-B1727D6539D6}" type="pres">
      <dgm:prSet presAssocID="{830083D7-5A4F-4277-9E0F-89BAFC628921}" presName="parentLin" presStyleCnt="0"/>
      <dgm:spPr/>
    </dgm:pt>
    <dgm:pt modelId="{1FC05BD4-5E82-47C9-9AF5-9D73AB8631A9}" type="pres">
      <dgm:prSet presAssocID="{830083D7-5A4F-4277-9E0F-89BAFC628921}" presName="parentLeftMargin" presStyleLbl="node1" presStyleIdx="0" presStyleCnt="2"/>
      <dgm:spPr/>
    </dgm:pt>
    <dgm:pt modelId="{5067FB10-8BFB-4435-A2E3-D0F2BC2F5313}" type="pres">
      <dgm:prSet presAssocID="{830083D7-5A4F-4277-9E0F-89BAFC628921}" presName="parentText" presStyleLbl="node1" presStyleIdx="1" presStyleCnt="2">
        <dgm:presLayoutVars>
          <dgm:chMax val="0"/>
          <dgm:bulletEnabled val="1"/>
        </dgm:presLayoutVars>
      </dgm:prSet>
      <dgm:spPr/>
    </dgm:pt>
    <dgm:pt modelId="{8BFF3C57-71EC-4175-9771-5080DBF60D6A}" type="pres">
      <dgm:prSet presAssocID="{830083D7-5A4F-4277-9E0F-89BAFC628921}" presName="negativeSpace" presStyleCnt="0"/>
      <dgm:spPr/>
    </dgm:pt>
    <dgm:pt modelId="{041C5CAA-B8CD-4100-B161-D60846647E13}" type="pres">
      <dgm:prSet presAssocID="{830083D7-5A4F-4277-9E0F-89BAFC628921}" presName="childText" presStyleLbl="conFgAcc1" presStyleIdx="1" presStyleCnt="2">
        <dgm:presLayoutVars>
          <dgm:bulletEnabled val="1"/>
        </dgm:presLayoutVars>
      </dgm:prSet>
      <dgm:spPr/>
    </dgm:pt>
  </dgm:ptLst>
  <dgm:cxnLst>
    <dgm:cxn modelId="{793DF304-0EE3-4EC2-8E7D-2DC370C0D79F}" srcId="{9832607C-583A-4C80-95B7-3CA8D2E68917}" destId="{830083D7-5A4F-4277-9E0F-89BAFC628921}" srcOrd="1" destOrd="0" parTransId="{FD727B00-5926-47EE-8519-5D2DA2F87823}" sibTransId="{B2A1D1A2-613E-47B0-870B-3130A4D4139F}"/>
    <dgm:cxn modelId="{32A1431B-0E80-4CC4-BD69-8916C807658D}" type="presOf" srcId="{830083D7-5A4F-4277-9E0F-89BAFC628921}" destId="{1FC05BD4-5E82-47C9-9AF5-9D73AB8631A9}" srcOrd="0" destOrd="0" presId="urn:microsoft.com/office/officeart/2005/8/layout/list1"/>
    <dgm:cxn modelId="{654E631D-AB09-496E-9618-B34CA18B7E31}" type="presOf" srcId="{E985861A-3AC4-4F7E-BF85-FBCC0B6350E5}" destId="{041C5CAA-B8CD-4100-B161-D60846647E13}" srcOrd="0" destOrd="1" presId="urn:microsoft.com/office/officeart/2005/8/layout/list1"/>
    <dgm:cxn modelId="{15A10F21-46BD-432F-910E-C6F96DF61CC5}" srcId="{830083D7-5A4F-4277-9E0F-89BAFC628921}" destId="{681DB89B-82AE-4300-BBAE-836E77CB354C}" srcOrd="0" destOrd="0" parTransId="{1FAE6997-7F02-43D3-926D-4912B823AAC7}" sibTransId="{25E99037-0EB7-45A7-9508-284B25D7F502}"/>
    <dgm:cxn modelId="{FC56FB23-3BD0-42CE-B233-83E4EEA01E81}" type="presOf" srcId="{43F74F28-B9DF-447D-8DE6-9F0CB388238D}" destId="{041C5CAA-B8CD-4100-B161-D60846647E13}" srcOrd="0" destOrd="2" presId="urn:microsoft.com/office/officeart/2005/8/layout/list1"/>
    <dgm:cxn modelId="{D9B51633-FA5D-462A-ABC0-F9FE24FE67C3}" type="presOf" srcId="{16F577F8-7A43-4A58-962A-554EE394B35B}" destId="{BB6A08A8-18C5-4411-8F28-DFBE12A0EDFC}" srcOrd="1" destOrd="0" presId="urn:microsoft.com/office/officeart/2005/8/layout/list1"/>
    <dgm:cxn modelId="{B46B1668-8F40-4254-AC91-8E8E10598AA8}" type="presOf" srcId="{830083D7-5A4F-4277-9E0F-89BAFC628921}" destId="{5067FB10-8BFB-4435-A2E3-D0F2BC2F5313}" srcOrd="1" destOrd="0" presId="urn:microsoft.com/office/officeart/2005/8/layout/list1"/>
    <dgm:cxn modelId="{78BD386E-C78A-4286-A004-01F51F070D93}" srcId="{830083D7-5A4F-4277-9E0F-89BAFC628921}" destId="{E985861A-3AC4-4F7E-BF85-FBCC0B6350E5}" srcOrd="1" destOrd="0" parTransId="{7729F528-5011-4262-BF9B-BB7412438D98}" sibTransId="{00DE9338-7371-44CC-88B5-9D03CD0FBADD}"/>
    <dgm:cxn modelId="{E7E38A7B-D8C7-4AC0-A8E6-CF62A4709B96}" type="presOf" srcId="{16F577F8-7A43-4A58-962A-554EE394B35B}" destId="{3E4301FE-4300-41B1-8683-B433DADD2C2D}" srcOrd="0" destOrd="0" presId="urn:microsoft.com/office/officeart/2005/8/layout/list1"/>
    <dgm:cxn modelId="{629BCAA8-24E1-4D75-AB74-C59B2ED18A09}" type="presOf" srcId="{681DB89B-82AE-4300-BBAE-836E77CB354C}" destId="{041C5CAA-B8CD-4100-B161-D60846647E13}" srcOrd="0" destOrd="0" presId="urn:microsoft.com/office/officeart/2005/8/layout/list1"/>
    <dgm:cxn modelId="{16A10DAD-810E-4080-B4F0-5FE00B910805}" type="presOf" srcId="{9832607C-583A-4C80-95B7-3CA8D2E68917}" destId="{6E0A46FC-2FB6-4E33-995F-43330C63D60B}" srcOrd="0" destOrd="0" presId="urn:microsoft.com/office/officeart/2005/8/layout/list1"/>
    <dgm:cxn modelId="{F2A253BE-F78F-430A-9A66-C2011380354A}" srcId="{9832607C-583A-4C80-95B7-3CA8D2E68917}" destId="{16F577F8-7A43-4A58-962A-554EE394B35B}" srcOrd="0" destOrd="0" parTransId="{519AA259-0FA1-4539-B594-AC6927B95D96}" sibTransId="{82C3A793-F9DD-46C5-98EE-E1E41776AF97}"/>
    <dgm:cxn modelId="{996F24CC-272A-4778-B820-6FAA9CF5124E}" srcId="{830083D7-5A4F-4277-9E0F-89BAFC628921}" destId="{43F74F28-B9DF-447D-8DE6-9F0CB388238D}" srcOrd="2" destOrd="0" parTransId="{123BD79E-7774-45AA-A3B8-A337D206F297}" sibTransId="{D06ACEBD-E435-4CCC-A719-49851499E619}"/>
    <dgm:cxn modelId="{0AC420D3-719D-44C4-B53A-B7A1DCC08830}" type="presParOf" srcId="{6E0A46FC-2FB6-4E33-995F-43330C63D60B}" destId="{24AD27B9-73C2-423E-97C4-4D65E6E35D59}" srcOrd="0" destOrd="0" presId="urn:microsoft.com/office/officeart/2005/8/layout/list1"/>
    <dgm:cxn modelId="{C46EDDBC-88B4-453D-AF23-2AB0845338A1}" type="presParOf" srcId="{24AD27B9-73C2-423E-97C4-4D65E6E35D59}" destId="{3E4301FE-4300-41B1-8683-B433DADD2C2D}" srcOrd="0" destOrd="0" presId="urn:microsoft.com/office/officeart/2005/8/layout/list1"/>
    <dgm:cxn modelId="{A1CE8145-579C-4C7D-8716-E150A811D79A}" type="presParOf" srcId="{24AD27B9-73C2-423E-97C4-4D65E6E35D59}" destId="{BB6A08A8-18C5-4411-8F28-DFBE12A0EDFC}" srcOrd="1" destOrd="0" presId="urn:microsoft.com/office/officeart/2005/8/layout/list1"/>
    <dgm:cxn modelId="{B9AF6A41-7026-4BB4-9953-3030071F3125}" type="presParOf" srcId="{6E0A46FC-2FB6-4E33-995F-43330C63D60B}" destId="{2C394BBB-14E0-4A78-A286-E2C23D3AD483}" srcOrd="1" destOrd="0" presId="urn:microsoft.com/office/officeart/2005/8/layout/list1"/>
    <dgm:cxn modelId="{31A3A7E1-001D-48EC-A38A-4454EC859A79}" type="presParOf" srcId="{6E0A46FC-2FB6-4E33-995F-43330C63D60B}" destId="{50713DC5-121D-4D87-A9E9-07B1C63EC312}" srcOrd="2" destOrd="0" presId="urn:microsoft.com/office/officeart/2005/8/layout/list1"/>
    <dgm:cxn modelId="{4B977A33-46B5-4EE3-8A32-20492CD2D2F8}" type="presParOf" srcId="{6E0A46FC-2FB6-4E33-995F-43330C63D60B}" destId="{187099C4-2FC0-4D62-A0A7-231B5DC6B4B6}" srcOrd="3" destOrd="0" presId="urn:microsoft.com/office/officeart/2005/8/layout/list1"/>
    <dgm:cxn modelId="{CACEC874-A7A4-47CB-9EC6-5B825DB6F3B2}" type="presParOf" srcId="{6E0A46FC-2FB6-4E33-995F-43330C63D60B}" destId="{82443EE8-7DE8-4F17-BB1F-B1727D6539D6}" srcOrd="4" destOrd="0" presId="urn:microsoft.com/office/officeart/2005/8/layout/list1"/>
    <dgm:cxn modelId="{717B67A5-232B-4977-B31D-3BBBFFF68042}" type="presParOf" srcId="{82443EE8-7DE8-4F17-BB1F-B1727D6539D6}" destId="{1FC05BD4-5E82-47C9-9AF5-9D73AB8631A9}" srcOrd="0" destOrd="0" presId="urn:microsoft.com/office/officeart/2005/8/layout/list1"/>
    <dgm:cxn modelId="{9FE3D838-9CB6-4C3A-AE78-3955AE63131A}" type="presParOf" srcId="{82443EE8-7DE8-4F17-BB1F-B1727D6539D6}" destId="{5067FB10-8BFB-4435-A2E3-D0F2BC2F5313}" srcOrd="1" destOrd="0" presId="urn:microsoft.com/office/officeart/2005/8/layout/list1"/>
    <dgm:cxn modelId="{BB561B8D-C016-4304-9349-4471C3154A83}" type="presParOf" srcId="{6E0A46FC-2FB6-4E33-995F-43330C63D60B}" destId="{8BFF3C57-71EC-4175-9771-5080DBF60D6A}" srcOrd="5" destOrd="0" presId="urn:microsoft.com/office/officeart/2005/8/layout/list1"/>
    <dgm:cxn modelId="{96B8D270-31D9-4254-9300-6D73C78402B5}" type="presParOf" srcId="{6E0A46FC-2FB6-4E33-995F-43330C63D60B}" destId="{041C5CAA-B8CD-4100-B161-D60846647E13}"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C72B740-EF23-450A-B654-BCA007466967}"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FA4FB784-0CA9-45A3-8FAB-C2B24EBDA303}">
      <dgm:prSet custT="1"/>
      <dgm:spPr/>
      <dgm:t>
        <a:bodyPr/>
        <a:lstStyle/>
        <a:p>
          <a:r>
            <a:rPr lang="en-US" sz="2600" b="1" dirty="0">
              <a:effectLst>
                <a:outerShdw blurRad="38100" dist="38100" dir="2700000" algn="tl">
                  <a:srgbClr val="000000">
                    <a:alpha val="43137"/>
                  </a:srgbClr>
                </a:outerShdw>
              </a:effectLst>
            </a:rPr>
            <a:t>Determining Combined Taxable Margin</a:t>
          </a:r>
        </a:p>
      </dgm:t>
    </dgm:pt>
    <dgm:pt modelId="{C76CF391-0978-41A0-AC0F-4234A7401C07}" type="parTrans" cxnId="{B060BD62-D217-4F0E-9E01-086FD176AD01}">
      <dgm:prSet/>
      <dgm:spPr/>
      <dgm:t>
        <a:bodyPr/>
        <a:lstStyle/>
        <a:p>
          <a:endParaRPr lang="en-US"/>
        </a:p>
      </dgm:t>
    </dgm:pt>
    <dgm:pt modelId="{4616BE33-49CC-4F2D-8BA5-8AE4A54AD3AD}" type="sibTrans" cxnId="{B060BD62-D217-4F0E-9E01-086FD176AD01}">
      <dgm:prSet/>
      <dgm:spPr/>
      <dgm:t>
        <a:bodyPr/>
        <a:lstStyle/>
        <a:p>
          <a:endParaRPr lang="en-US"/>
        </a:p>
      </dgm:t>
    </dgm:pt>
    <dgm:pt modelId="{BD60C42E-6567-4F20-8904-27C98AF2655D}">
      <dgm:prSet custT="1"/>
      <dgm:spPr/>
      <dgm:t>
        <a:bodyPr/>
        <a:lstStyle/>
        <a:p>
          <a:r>
            <a:rPr lang="en-US" sz="2400" b="1" dirty="0">
              <a:effectLst>
                <a:outerShdw blurRad="38100" dist="38100" dir="2700000" algn="tl">
                  <a:srgbClr val="000000">
                    <a:alpha val="43137"/>
                  </a:srgbClr>
                </a:outerShdw>
              </a:effectLst>
            </a:rPr>
            <a:t>Combined Compensation</a:t>
          </a:r>
        </a:p>
      </dgm:t>
    </dgm:pt>
    <dgm:pt modelId="{6662584A-71C7-44E8-931A-D0E1E8121A9F}" type="parTrans" cxnId="{DD34B5D2-B52D-49E2-AF4E-2A11ED737BC6}">
      <dgm:prSet/>
      <dgm:spPr/>
      <dgm:t>
        <a:bodyPr/>
        <a:lstStyle/>
        <a:p>
          <a:endParaRPr lang="en-US"/>
        </a:p>
      </dgm:t>
    </dgm:pt>
    <dgm:pt modelId="{9234C9E6-35CD-4D0D-94AE-B224993D07B6}" type="sibTrans" cxnId="{DD34B5D2-B52D-49E2-AF4E-2A11ED737BC6}">
      <dgm:prSet/>
      <dgm:spPr/>
      <dgm:t>
        <a:bodyPr/>
        <a:lstStyle/>
        <a:p>
          <a:endParaRPr lang="en-US"/>
        </a:p>
      </dgm:t>
    </dgm:pt>
    <dgm:pt modelId="{2FCF5E28-3771-4172-9980-CCDA9E74001C}">
      <dgm:prSet custT="1"/>
      <dgm:spPr/>
      <dgm:t>
        <a:bodyPr/>
        <a:lstStyle/>
        <a:p>
          <a:r>
            <a:rPr lang="en-US" sz="2400" dirty="0">
              <a:latin typeface="+mj-lt"/>
            </a:rPr>
            <a:t>determine the compensation for each member of the group as if the member were an individual taxable entity,</a:t>
          </a:r>
        </a:p>
      </dgm:t>
    </dgm:pt>
    <dgm:pt modelId="{8392C16B-7E74-46C7-AF39-5D7837BBB2B4}" type="parTrans" cxnId="{C4173BB1-C458-43C3-A991-E6F5C4A74E77}">
      <dgm:prSet/>
      <dgm:spPr/>
      <dgm:t>
        <a:bodyPr/>
        <a:lstStyle/>
        <a:p>
          <a:endParaRPr lang="en-US"/>
        </a:p>
      </dgm:t>
    </dgm:pt>
    <dgm:pt modelId="{A049734B-D5C4-4A0F-9483-95D81E6D454B}" type="sibTrans" cxnId="{C4173BB1-C458-43C3-A991-E6F5C4A74E77}">
      <dgm:prSet/>
      <dgm:spPr/>
      <dgm:t>
        <a:bodyPr/>
        <a:lstStyle/>
        <a:p>
          <a:endParaRPr lang="en-US"/>
        </a:p>
      </dgm:t>
    </dgm:pt>
    <dgm:pt modelId="{5A85D9CD-DA20-4B01-8FE3-BA952A9F539F}">
      <dgm:prSet custT="1"/>
      <dgm:spPr/>
      <dgm:t>
        <a:bodyPr/>
        <a:lstStyle/>
        <a:p>
          <a:r>
            <a:rPr lang="en-US" sz="2400" dirty="0">
              <a:latin typeface="+mj-lt"/>
            </a:rPr>
            <a:t>add the compensation amounts of each member together, and</a:t>
          </a:r>
        </a:p>
      </dgm:t>
    </dgm:pt>
    <dgm:pt modelId="{4632A77E-5173-43DE-8AD0-6001822BDA15}" type="parTrans" cxnId="{6C4CB6C3-0F4B-44CA-AE0E-412D0BD13F19}">
      <dgm:prSet/>
      <dgm:spPr/>
      <dgm:t>
        <a:bodyPr/>
        <a:lstStyle/>
        <a:p>
          <a:endParaRPr lang="en-US"/>
        </a:p>
      </dgm:t>
    </dgm:pt>
    <dgm:pt modelId="{5E70A9E0-5206-44BF-97D5-511BD9D39671}" type="sibTrans" cxnId="{6C4CB6C3-0F4B-44CA-AE0E-412D0BD13F19}">
      <dgm:prSet/>
      <dgm:spPr/>
      <dgm:t>
        <a:bodyPr/>
        <a:lstStyle/>
        <a:p>
          <a:endParaRPr lang="en-US"/>
        </a:p>
      </dgm:t>
    </dgm:pt>
    <dgm:pt modelId="{1ED38411-1B2D-4056-B0DC-589FDD4B9B57}">
      <dgm:prSet custT="1"/>
      <dgm:spPr/>
      <dgm:t>
        <a:bodyPr/>
        <a:lstStyle/>
        <a:p>
          <a:r>
            <a:rPr lang="en-US" sz="2400" dirty="0">
              <a:latin typeface="+mj-lt"/>
            </a:rPr>
            <a:t>subtract any compensation amounts paid from one member of the combined group to another member of the combined group but only to the extent the corresponding item of total revenue was subtracted.</a:t>
          </a:r>
        </a:p>
      </dgm:t>
    </dgm:pt>
    <dgm:pt modelId="{49F73A7D-1B89-473F-95CA-F53F4439303B}" type="parTrans" cxnId="{EBD61058-FF79-461C-B74E-90B1DC7D7161}">
      <dgm:prSet/>
      <dgm:spPr/>
      <dgm:t>
        <a:bodyPr/>
        <a:lstStyle/>
        <a:p>
          <a:endParaRPr lang="en-US"/>
        </a:p>
      </dgm:t>
    </dgm:pt>
    <dgm:pt modelId="{53801503-54DB-4422-B99F-B80FD8789985}" type="sibTrans" cxnId="{EBD61058-FF79-461C-B74E-90B1DC7D7161}">
      <dgm:prSet/>
      <dgm:spPr/>
      <dgm:t>
        <a:bodyPr/>
        <a:lstStyle/>
        <a:p>
          <a:endParaRPr lang="en-US"/>
        </a:p>
      </dgm:t>
    </dgm:pt>
    <dgm:pt modelId="{EC2C6E6E-D338-4441-BB93-7998DEF698C2}" type="pres">
      <dgm:prSet presAssocID="{4C72B740-EF23-450A-B654-BCA007466967}" presName="linear" presStyleCnt="0">
        <dgm:presLayoutVars>
          <dgm:dir/>
          <dgm:animLvl val="lvl"/>
          <dgm:resizeHandles val="exact"/>
        </dgm:presLayoutVars>
      </dgm:prSet>
      <dgm:spPr/>
    </dgm:pt>
    <dgm:pt modelId="{87D08E8C-CE4B-4F00-B15A-3A5CC77F569D}" type="pres">
      <dgm:prSet presAssocID="{FA4FB784-0CA9-45A3-8FAB-C2B24EBDA303}" presName="parentLin" presStyleCnt="0"/>
      <dgm:spPr/>
    </dgm:pt>
    <dgm:pt modelId="{6EECBCFD-18AB-4394-A4EE-849589AD230D}" type="pres">
      <dgm:prSet presAssocID="{FA4FB784-0CA9-45A3-8FAB-C2B24EBDA303}" presName="parentLeftMargin" presStyleLbl="node1" presStyleIdx="0" presStyleCnt="2"/>
      <dgm:spPr/>
    </dgm:pt>
    <dgm:pt modelId="{9B03FED0-6333-48E1-8431-65256AE708C3}" type="pres">
      <dgm:prSet presAssocID="{FA4FB784-0CA9-45A3-8FAB-C2B24EBDA303}" presName="parentText" presStyleLbl="node1" presStyleIdx="0" presStyleCnt="2" custScaleX="126766">
        <dgm:presLayoutVars>
          <dgm:chMax val="0"/>
          <dgm:bulletEnabled val="1"/>
        </dgm:presLayoutVars>
      </dgm:prSet>
      <dgm:spPr/>
    </dgm:pt>
    <dgm:pt modelId="{E41214D8-E24C-4585-A74C-765BD20AA930}" type="pres">
      <dgm:prSet presAssocID="{FA4FB784-0CA9-45A3-8FAB-C2B24EBDA303}" presName="negativeSpace" presStyleCnt="0"/>
      <dgm:spPr/>
    </dgm:pt>
    <dgm:pt modelId="{F0287735-6919-41D7-A556-BF4AF3CF99D3}" type="pres">
      <dgm:prSet presAssocID="{FA4FB784-0CA9-45A3-8FAB-C2B24EBDA303}" presName="childText" presStyleLbl="conFgAcc1" presStyleIdx="0" presStyleCnt="2">
        <dgm:presLayoutVars>
          <dgm:bulletEnabled val="1"/>
        </dgm:presLayoutVars>
      </dgm:prSet>
      <dgm:spPr/>
    </dgm:pt>
    <dgm:pt modelId="{B3239C45-881A-4D6F-BF91-B1EDF20FDF1F}" type="pres">
      <dgm:prSet presAssocID="{4616BE33-49CC-4F2D-8BA5-8AE4A54AD3AD}" presName="spaceBetweenRectangles" presStyleCnt="0"/>
      <dgm:spPr/>
    </dgm:pt>
    <dgm:pt modelId="{05C921F3-8B35-41D0-BFD3-904FA9135C33}" type="pres">
      <dgm:prSet presAssocID="{BD60C42E-6567-4F20-8904-27C98AF2655D}" presName="parentLin" presStyleCnt="0"/>
      <dgm:spPr/>
    </dgm:pt>
    <dgm:pt modelId="{7BC52819-B77F-43E0-B1C3-63FCCFF24919}" type="pres">
      <dgm:prSet presAssocID="{BD60C42E-6567-4F20-8904-27C98AF2655D}" presName="parentLeftMargin" presStyleLbl="node1" presStyleIdx="0" presStyleCnt="2"/>
      <dgm:spPr/>
    </dgm:pt>
    <dgm:pt modelId="{8BBD3E9E-A38B-409D-8918-B2FB6A4F294E}" type="pres">
      <dgm:prSet presAssocID="{BD60C42E-6567-4F20-8904-27C98AF2655D}" presName="parentText" presStyleLbl="node1" presStyleIdx="1" presStyleCnt="2">
        <dgm:presLayoutVars>
          <dgm:chMax val="0"/>
          <dgm:bulletEnabled val="1"/>
        </dgm:presLayoutVars>
      </dgm:prSet>
      <dgm:spPr/>
    </dgm:pt>
    <dgm:pt modelId="{1F549744-348A-48AD-9F0B-D6B9602566F5}" type="pres">
      <dgm:prSet presAssocID="{BD60C42E-6567-4F20-8904-27C98AF2655D}" presName="negativeSpace" presStyleCnt="0"/>
      <dgm:spPr/>
    </dgm:pt>
    <dgm:pt modelId="{93628970-58DC-4DF0-B1FA-13E7DBC032CC}" type="pres">
      <dgm:prSet presAssocID="{BD60C42E-6567-4F20-8904-27C98AF2655D}" presName="childText" presStyleLbl="conFgAcc1" presStyleIdx="1" presStyleCnt="2">
        <dgm:presLayoutVars>
          <dgm:bulletEnabled val="1"/>
        </dgm:presLayoutVars>
      </dgm:prSet>
      <dgm:spPr/>
    </dgm:pt>
  </dgm:ptLst>
  <dgm:cxnLst>
    <dgm:cxn modelId="{73DD1824-D437-4D31-B1AA-214A6FA67C99}" type="presOf" srcId="{4C72B740-EF23-450A-B654-BCA007466967}" destId="{EC2C6E6E-D338-4441-BB93-7998DEF698C2}" srcOrd="0" destOrd="0" presId="urn:microsoft.com/office/officeart/2005/8/layout/list1"/>
    <dgm:cxn modelId="{2612C82C-75F6-4D25-9159-141F82998C9B}" type="presOf" srcId="{2FCF5E28-3771-4172-9980-CCDA9E74001C}" destId="{93628970-58DC-4DF0-B1FA-13E7DBC032CC}" srcOrd="0" destOrd="0" presId="urn:microsoft.com/office/officeart/2005/8/layout/list1"/>
    <dgm:cxn modelId="{B060BD62-D217-4F0E-9E01-086FD176AD01}" srcId="{4C72B740-EF23-450A-B654-BCA007466967}" destId="{FA4FB784-0CA9-45A3-8FAB-C2B24EBDA303}" srcOrd="0" destOrd="0" parTransId="{C76CF391-0978-41A0-AC0F-4234A7401C07}" sibTransId="{4616BE33-49CC-4F2D-8BA5-8AE4A54AD3AD}"/>
    <dgm:cxn modelId="{EBD61058-FF79-461C-B74E-90B1DC7D7161}" srcId="{BD60C42E-6567-4F20-8904-27C98AF2655D}" destId="{1ED38411-1B2D-4056-B0DC-589FDD4B9B57}" srcOrd="2" destOrd="0" parTransId="{49F73A7D-1B89-473F-95CA-F53F4439303B}" sibTransId="{53801503-54DB-4422-B99F-B80FD8789985}"/>
    <dgm:cxn modelId="{77EB138D-DF88-431A-9AF0-97225FBD0C6E}" type="presOf" srcId="{FA4FB784-0CA9-45A3-8FAB-C2B24EBDA303}" destId="{6EECBCFD-18AB-4394-A4EE-849589AD230D}" srcOrd="0" destOrd="0" presId="urn:microsoft.com/office/officeart/2005/8/layout/list1"/>
    <dgm:cxn modelId="{14A9F3A5-1100-44DB-B081-465164D73430}" type="presOf" srcId="{BD60C42E-6567-4F20-8904-27C98AF2655D}" destId="{8BBD3E9E-A38B-409D-8918-B2FB6A4F294E}" srcOrd="1" destOrd="0" presId="urn:microsoft.com/office/officeart/2005/8/layout/list1"/>
    <dgm:cxn modelId="{C4173BB1-C458-43C3-A991-E6F5C4A74E77}" srcId="{BD60C42E-6567-4F20-8904-27C98AF2655D}" destId="{2FCF5E28-3771-4172-9980-CCDA9E74001C}" srcOrd="0" destOrd="0" parTransId="{8392C16B-7E74-46C7-AF39-5D7837BBB2B4}" sibTransId="{A049734B-D5C4-4A0F-9483-95D81E6D454B}"/>
    <dgm:cxn modelId="{44F4BCB9-A75D-4B47-A4AA-DFB7B14670BF}" type="presOf" srcId="{1ED38411-1B2D-4056-B0DC-589FDD4B9B57}" destId="{93628970-58DC-4DF0-B1FA-13E7DBC032CC}" srcOrd="0" destOrd="2" presId="urn:microsoft.com/office/officeart/2005/8/layout/list1"/>
    <dgm:cxn modelId="{A4DD11C2-9506-4A26-8803-BBA4F290CBD6}" type="presOf" srcId="{5A85D9CD-DA20-4B01-8FE3-BA952A9F539F}" destId="{93628970-58DC-4DF0-B1FA-13E7DBC032CC}" srcOrd="0" destOrd="1" presId="urn:microsoft.com/office/officeart/2005/8/layout/list1"/>
    <dgm:cxn modelId="{6C4CB6C3-0F4B-44CA-AE0E-412D0BD13F19}" srcId="{BD60C42E-6567-4F20-8904-27C98AF2655D}" destId="{5A85D9CD-DA20-4B01-8FE3-BA952A9F539F}" srcOrd="1" destOrd="0" parTransId="{4632A77E-5173-43DE-8AD0-6001822BDA15}" sibTransId="{5E70A9E0-5206-44BF-97D5-511BD9D39671}"/>
    <dgm:cxn modelId="{DD34B5D2-B52D-49E2-AF4E-2A11ED737BC6}" srcId="{4C72B740-EF23-450A-B654-BCA007466967}" destId="{BD60C42E-6567-4F20-8904-27C98AF2655D}" srcOrd="1" destOrd="0" parTransId="{6662584A-71C7-44E8-931A-D0E1E8121A9F}" sibTransId="{9234C9E6-35CD-4D0D-94AE-B224993D07B6}"/>
    <dgm:cxn modelId="{99A004F5-F8DD-41D0-8EEF-C9BB8EE7E471}" type="presOf" srcId="{BD60C42E-6567-4F20-8904-27C98AF2655D}" destId="{7BC52819-B77F-43E0-B1C3-63FCCFF24919}" srcOrd="0" destOrd="0" presId="urn:microsoft.com/office/officeart/2005/8/layout/list1"/>
    <dgm:cxn modelId="{1793CCF9-B9C4-4BE6-928E-DD9968D1F3D3}" type="presOf" srcId="{FA4FB784-0CA9-45A3-8FAB-C2B24EBDA303}" destId="{9B03FED0-6333-48E1-8431-65256AE708C3}" srcOrd="1" destOrd="0" presId="urn:microsoft.com/office/officeart/2005/8/layout/list1"/>
    <dgm:cxn modelId="{6E150D1F-48C4-4362-8B44-32B900B87A3D}" type="presParOf" srcId="{EC2C6E6E-D338-4441-BB93-7998DEF698C2}" destId="{87D08E8C-CE4B-4F00-B15A-3A5CC77F569D}" srcOrd="0" destOrd="0" presId="urn:microsoft.com/office/officeart/2005/8/layout/list1"/>
    <dgm:cxn modelId="{F00C2E28-93D9-4EE9-8B17-30A1896CA0F7}" type="presParOf" srcId="{87D08E8C-CE4B-4F00-B15A-3A5CC77F569D}" destId="{6EECBCFD-18AB-4394-A4EE-849589AD230D}" srcOrd="0" destOrd="0" presId="urn:microsoft.com/office/officeart/2005/8/layout/list1"/>
    <dgm:cxn modelId="{B15DD2CD-8980-4B7B-9081-6375D8ADCDDE}" type="presParOf" srcId="{87D08E8C-CE4B-4F00-B15A-3A5CC77F569D}" destId="{9B03FED0-6333-48E1-8431-65256AE708C3}" srcOrd="1" destOrd="0" presId="urn:microsoft.com/office/officeart/2005/8/layout/list1"/>
    <dgm:cxn modelId="{AADCB2AE-3A6D-48D5-8255-CE010F95B7CB}" type="presParOf" srcId="{EC2C6E6E-D338-4441-BB93-7998DEF698C2}" destId="{E41214D8-E24C-4585-A74C-765BD20AA930}" srcOrd="1" destOrd="0" presId="urn:microsoft.com/office/officeart/2005/8/layout/list1"/>
    <dgm:cxn modelId="{DA70F4D6-EC0D-4AB7-8683-8B94E0155672}" type="presParOf" srcId="{EC2C6E6E-D338-4441-BB93-7998DEF698C2}" destId="{F0287735-6919-41D7-A556-BF4AF3CF99D3}" srcOrd="2" destOrd="0" presId="urn:microsoft.com/office/officeart/2005/8/layout/list1"/>
    <dgm:cxn modelId="{E1A2753C-6747-4C94-B1B5-5ED1D2269C40}" type="presParOf" srcId="{EC2C6E6E-D338-4441-BB93-7998DEF698C2}" destId="{B3239C45-881A-4D6F-BF91-B1EDF20FDF1F}" srcOrd="3" destOrd="0" presId="urn:microsoft.com/office/officeart/2005/8/layout/list1"/>
    <dgm:cxn modelId="{5C40AF3F-D848-41FE-8EC9-7AF3C41D3118}" type="presParOf" srcId="{EC2C6E6E-D338-4441-BB93-7998DEF698C2}" destId="{05C921F3-8B35-41D0-BFD3-904FA9135C33}" srcOrd="4" destOrd="0" presId="urn:microsoft.com/office/officeart/2005/8/layout/list1"/>
    <dgm:cxn modelId="{D2A1D203-8060-471F-8632-404020720298}" type="presParOf" srcId="{05C921F3-8B35-41D0-BFD3-904FA9135C33}" destId="{7BC52819-B77F-43E0-B1C3-63FCCFF24919}" srcOrd="0" destOrd="0" presId="urn:microsoft.com/office/officeart/2005/8/layout/list1"/>
    <dgm:cxn modelId="{0D6668F9-D7EF-47AA-9A27-F0C884B8A7CD}" type="presParOf" srcId="{05C921F3-8B35-41D0-BFD3-904FA9135C33}" destId="{8BBD3E9E-A38B-409D-8918-B2FB6A4F294E}" srcOrd="1" destOrd="0" presId="urn:microsoft.com/office/officeart/2005/8/layout/list1"/>
    <dgm:cxn modelId="{EE7F9330-966F-4BCF-B8F2-190710709132}" type="presParOf" srcId="{EC2C6E6E-D338-4441-BB93-7998DEF698C2}" destId="{1F549744-348A-48AD-9F0B-D6B9602566F5}" srcOrd="5" destOrd="0" presId="urn:microsoft.com/office/officeart/2005/8/layout/list1"/>
    <dgm:cxn modelId="{3E1B3E5A-BF02-4E24-ACAA-088B5D0D50EA}" type="presParOf" srcId="{EC2C6E6E-D338-4441-BB93-7998DEF698C2}" destId="{93628970-58DC-4DF0-B1FA-13E7DBC032CC}"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671FED-5170-4477-9D03-8305E4617B9D}" type="doc">
      <dgm:prSet loTypeId="urn:microsoft.com/office/officeart/2005/8/layout/list1" loCatId="list" qsTypeId="urn:microsoft.com/office/officeart/2005/8/quickstyle/simple4" qsCatId="simple" csTypeId="urn:microsoft.com/office/officeart/2005/8/colors/colorful2" csCatId="colorful" phldr="1"/>
      <dgm:spPr/>
      <dgm:t>
        <a:bodyPr/>
        <a:lstStyle/>
        <a:p>
          <a:endParaRPr lang="en-US"/>
        </a:p>
      </dgm:t>
    </dgm:pt>
    <dgm:pt modelId="{AC9080E5-1BC0-4FC7-9B37-9D5BFBAF860D}">
      <dgm:prSet custT="1"/>
      <dgm:spPr/>
      <dgm:t>
        <a:bodyPr/>
        <a:lstStyle/>
        <a:p>
          <a:r>
            <a:rPr lang="en-US" sz="2600" b="1" dirty="0">
              <a:effectLst>
                <a:outerShdw blurRad="38100" dist="38100" dir="2700000" algn="tl">
                  <a:srgbClr val="000000">
                    <a:alpha val="43137"/>
                  </a:srgbClr>
                </a:outerShdw>
              </a:effectLst>
            </a:rPr>
            <a:t>Determining Combined Taxable Margin</a:t>
          </a:r>
        </a:p>
      </dgm:t>
    </dgm:pt>
    <dgm:pt modelId="{00A98C85-3BA2-49CF-B43B-5881344F1166}" type="parTrans" cxnId="{5F232784-277D-4A4E-8F37-DBF89FE72B66}">
      <dgm:prSet/>
      <dgm:spPr/>
      <dgm:t>
        <a:bodyPr/>
        <a:lstStyle/>
        <a:p>
          <a:endParaRPr lang="en-US"/>
        </a:p>
      </dgm:t>
    </dgm:pt>
    <dgm:pt modelId="{CAA2F275-4762-4ADE-9E30-82F6453E4B0D}" type="sibTrans" cxnId="{5F232784-277D-4A4E-8F37-DBF89FE72B66}">
      <dgm:prSet/>
      <dgm:spPr/>
      <dgm:t>
        <a:bodyPr/>
        <a:lstStyle/>
        <a:p>
          <a:endParaRPr lang="en-US"/>
        </a:p>
      </dgm:t>
    </dgm:pt>
    <dgm:pt modelId="{CCB70B97-B70F-42AD-8991-0C144BF50482}">
      <dgm:prSet custT="1"/>
      <dgm:spPr/>
      <dgm:t>
        <a:bodyPr/>
        <a:lstStyle/>
        <a:p>
          <a:r>
            <a:rPr lang="en-US" sz="2400" b="1" dirty="0">
              <a:effectLst>
                <a:outerShdw blurRad="38100" dist="38100" dir="2700000" algn="tl">
                  <a:srgbClr val="000000">
                    <a:alpha val="43137"/>
                  </a:srgbClr>
                </a:outerShdw>
              </a:effectLst>
            </a:rPr>
            <a:t>Combined Apportionment</a:t>
          </a:r>
        </a:p>
      </dgm:t>
    </dgm:pt>
    <dgm:pt modelId="{23938F6B-2F4B-4824-B760-4208AF1CE33B}" type="parTrans" cxnId="{0842AB35-570C-44C0-954F-31E9DC9A6BD3}">
      <dgm:prSet/>
      <dgm:spPr/>
      <dgm:t>
        <a:bodyPr/>
        <a:lstStyle/>
        <a:p>
          <a:endParaRPr lang="en-US"/>
        </a:p>
      </dgm:t>
    </dgm:pt>
    <dgm:pt modelId="{DD5033D5-AECB-41B7-8584-DFE945F48DD0}" type="sibTrans" cxnId="{0842AB35-570C-44C0-954F-31E9DC9A6BD3}">
      <dgm:prSet/>
      <dgm:spPr/>
      <dgm:t>
        <a:bodyPr/>
        <a:lstStyle/>
        <a:p>
          <a:endParaRPr lang="en-US"/>
        </a:p>
      </dgm:t>
    </dgm:pt>
    <dgm:pt modelId="{D7B9B335-EF96-4AF1-9AB4-8029832D41A5}">
      <dgm:prSet/>
      <dgm:spPr/>
      <dgm:t>
        <a:bodyPr/>
        <a:lstStyle/>
        <a:p>
          <a:r>
            <a:rPr lang="en-US" sz="2700" dirty="0">
              <a:latin typeface="+mn-lt"/>
            </a:rPr>
            <a:t>Joyce method of apportionment</a:t>
          </a:r>
        </a:p>
      </dgm:t>
    </dgm:pt>
    <dgm:pt modelId="{C1B9B476-50DC-4346-9F88-65B3C2FF624D}" type="parTrans" cxnId="{A93ACBE7-0870-4DE7-B182-094710C9E101}">
      <dgm:prSet/>
      <dgm:spPr/>
      <dgm:t>
        <a:bodyPr/>
        <a:lstStyle/>
        <a:p>
          <a:endParaRPr lang="en-US"/>
        </a:p>
      </dgm:t>
    </dgm:pt>
    <dgm:pt modelId="{0016E8C4-0007-4D3D-BFC8-F410812056B5}" type="sibTrans" cxnId="{A93ACBE7-0870-4DE7-B182-094710C9E101}">
      <dgm:prSet/>
      <dgm:spPr/>
      <dgm:t>
        <a:bodyPr/>
        <a:lstStyle/>
        <a:p>
          <a:endParaRPr lang="en-US"/>
        </a:p>
      </dgm:t>
    </dgm:pt>
    <dgm:pt modelId="{A95978AC-FDD9-4EC1-A308-6F25445299EC}">
      <dgm:prSet/>
      <dgm:spPr/>
      <dgm:t>
        <a:bodyPr/>
        <a:lstStyle/>
        <a:p>
          <a:r>
            <a:rPr lang="en-US" sz="2700" dirty="0">
              <a:latin typeface="+mn-lt"/>
            </a:rPr>
            <a:t>There is no throwback provision.</a:t>
          </a:r>
        </a:p>
      </dgm:t>
    </dgm:pt>
    <dgm:pt modelId="{707E11BD-0675-41BA-B4EE-F89338FF1734}" type="parTrans" cxnId="{336573AA-ADBF-4799-BF79-02A167D1C0E1}">
      <dgm:prSet/>
      <dgm:spPr/>
      <dgm:t>
        <a:bodyPr/>
        <a:lstStyle/>
        <a:p>
          <a:endParaRPr lang="en-US"/>
        </a:p>
      </dgm:t>
    </dgm:pt>
    <dgm:pt modelId="{3866BA01-2D64-444D-8C71-E816DDA8EFA3}" type="sibTrans" cxnId="{336573AA-ADBF-4799-BF79-02A167D1C0E1}">
      <dgm:prSet/>
      <dgm:spPr/>
      <dgm:t>
        <a:bodyPr/>
        <a:lstStyle/>
        <a:p>
          <a:endParaRPr lang="en-US"/>
        </a:p>
      </dgm:t>
    </dgm:pt>
    <dgm:pt modelId="{30AE22B6-E25D-46AC-982C-40008CB16A88}">
      <dgm:prSet custT="1"/>
      <dgm:spPr/>
      <dgm:t>
        <a:bodyPr/>
        <a:lstStyle/>
        <a:p>
          <a:pPr>
            <a:buFont typeface="Courier New" panose="02070309020205020404" pitchFamily="49" charset="0"/>
            <a:buNone/>
          </a:pPr>
          <a:endParaRPr lang="en-US" sz="2400" dirty="0">
            <a:latin typeface="+mj-lt"/>
          </a:endParaRPr>
        </a:p>
      </dgm:t>
    </dgm:pt>
    <dgm:pt modelId="{4D33AE27-C132-425C-B7D3-CE29EA401332}" type="parTrans" cxnId="{1257A477-0CB3-4C77-A1E5-E76EFDFD0D7B}">
      <dgm:prSet/>
      <dgm:spPr/>
      <dgm:t>
        <a:bodyPr/>
        <a:lstStyle/>
        <a:p>
          <a:endParaRPr lang="en-US"/>
        </a:p>
      </dgm:t>
    </dgm:pt>
    <dgm:pt modelId="{DC9BC703-8DC8-48E1-B7DA-AEAAA7586BA0}" type="sibTrans" cxnId="{1257A477-0CB3-4C77-A1E5-E76EFDFD0D7B}">
      <dgm:prSet/>
      <dgm:spPr/>
      <dgm:t>
        <a:bodyPr/>
        <a:lstStyle/>
        <a:p>
          <a:endParaRPr lang="en-US"/>
        </a:p>
      </dgm:t>
    </dgm:pt>
    <dgm:pt modelId="{3A7B2B7D-E271-4B6B-B991-D45A89485EEE}">
      <dgm:prSet custT="1"/>
      <dgm:spPr/>
      <dgm:t>
        <a:bodyPr/>
        <a:lstStyle/>
        <a:p>
          <a:pPr>
            <a:buFont typeface="Wingdings" panose="05000000000000000000" pitchFamily="2" charset="2"/>
            <a:buChar char="§"/>
          </a:pPr>
          <a:r>
            <a:rPr lang="en-US" sz="2400" dirty="0">
              <a:latin typeface="+mn-lt"/>
            </a:rPr>
            <a:t>the Texas gross receipts of a member without nexus individually are excluded from the numerator of the apportionment factor but included in the denominator.</a:t>
          </a:r>
        </a:p>
      </dgm:t>
    </dgm:pt>
    <dgm:pt modelId="{3C67B67F-61A4-4CB5-891E-058D33C6B0D5}" type="sibTrans" cxnId="{DCDB05EC-EB56-4BFC-98DD-A071797F0267}">
      <dgm:prSet/>
      <dgm:spPr/>
      <dgm:t>
        <a:bodyPr/>
        <a:lstStyle/>
        <a:p>
          <a:endParaRPr lang="en-US"/>
        </a:p>
      </dgm:t>
    </dgm:pt>
    <dgm:pt modelId="{05C6C586-0147-4B94-B372-9E41C7F20BBC}" type="parTrans" cxnId="{DCDB05EC-EB56-4BFC-98DD-A071797F0267}">
      <dgm:prSet/>
      <dgm:spPr/>
      <dgm:t>
        <a:bodyPr/>
        <a:lstStyle/>
        <a:p>
          <a:endParaRPr lang="en-US"/>
        </a:p>
      </dgm:t>
    </dgm:pt>
    <dgm:pt modelId="{40E8C894-3E94-44A7-856F-EDB9101F9F7C}">
      <dgm:prSet custT="1"/>
      <dgm:spPr/>
      <dgm:t>
        <a:bodyPr/>
        <a:lstStyle/>
        <a:p>
          <a:pPr>
            <a:buFont typeface="Wingdings" panose="05000000000000000000" pitchFamily="2" charset="2"/>
            <a:buNone/>
          </a:pPr>
          <a:endParaRPr lang="en-US" sz="2400" dirty="0">
            <a:latin typeface="+mn-lt"/>
          </a:endParaRPr>
        </a:p>
      </dgm:t>
    </dgm:pt>
    <dgm:pt modelId="{994C4893-F271-4523-8EE3-92A994B7DED1}" type="parTrans" cxnId="{7CEA97D9-FDD0-40A4-BD27-214397281E5F}">
      <dgm:prSet/>
      <dgm:spPr/>
      <dgm:t>
        <a:bodyPr/>
        <a:lstStyle/>
        <a:p>
          <a:endParaRPr lang="en-US"/>
        </a:p>
      </dgm:t>
    </dgm:pt>
    <dgm:pt modelId="{C05A2EA2-0C46-48F3-8010-D74A4360ADCB}" type="sibTrans" cxnId="{7CEA97D9-FDD0-40A4-BD27-214397281E5F}">
      <dgm:prSet/>
      <dgm:spPr/>
      <dgm:t>
        <a:bodyPr/>
        <a:lstStyle/>
        <a:p>
          <a:endParaRPr lang="en-US"/>
        </a:p>
      </dgm:t>
    </dgm:pt>
    <dgm:pt modelId="{1D7531F3-638E-4968-B064-FE783A5BF502}" type="pres">
      <dgm:prSet presAssocID="{00671FED-5170-4477-9D03-8305E4617B9D}" presName="linear" presStyleCnt="0">
        <dgm:presLayoutVars>
          <dgm:dir/>
          <dgm:animLvl val="lvl"/>
          <dgm:resizeHandles val="exact"/>
        </dgm:presLayoutVars>
      </dgm:prSet>
      <dgm:spPr/>
    </dgm:pt>
    <dgm:pt modelId="{A66EC1B7-0E1F-4A1B-B2FA-DD91EC7B6DA4}" type="pres">
      <dgm:prSet presAssocID="{AC9080E5-1BC0-4FC7-9B37-9D5BFBAF860D}" presName="parentLin" presStyleCnt="0"/>
      <dgm:spPr/>
    </dgm:pt>
    <dgm:pt modelId="{9CA48900-2215-4BDB-8DED-C397E5ABCE8B}" type="pres">
      <dgm:prSet presAssocID="{AC9080E5-1BC0-4FC7-9B37-9D5BFBAF860D}" presName="parentLeftMargin" presStyleLbl="node1" presStyleIdx="0" presStyleCnt="2"/>
      <dgm:spPr/>
    </dgm:pt>
    <dgm:pt modelId="{5918088F-D462-4E79-805B-CA63E1CFA817}" type="pres">
      <dgm:prSet presAssocID="{AC9080E5-1BC0-4FC7-9B37-9D5BFBAF860D}" presName="parentText" presStyleLbl="node1" presStyleIdx="0" presStyleCnt="2" custScaleX="125229" custScaleY="43136">
        <dgm:presLayoutVars>
          <dgm:chMax val="0"/>
          <dgm:bulletEnabled val="1"/>
        </dgm:presLayoutVars>
      </dgm:prSet>
      <dgm:spPr/>
    </dgm:pt>
    <dgm:pt modelId="{35848952-C42F-4DB1-9D91-B958D8D7D9BA}" type="pres">
      <dgm:prSet presAssocID="{AC9080E5-1BC0-4FC7-9B37-9D5BFBAF860D}" presName="negativeSpace" presStyleCnt="0"/>
      <dgm:spPr/>
    </dgm:pt>
    <dgm:pt modelId="{6FE7BF2F-AA61-46F8-AE87-891498271979}" type="pres">
      <dgm:prSet presAssocID="{AC9080E5-1BC0-4FC7-9B37-9D5BFBAF860D}" presName="childText" presStyleLbl="conFgAcc1" presStyleIdx="0" presStyleCnt="2" custScaleY="67034">
        <dgm:presLayoutVars>
          <dgm:bulletEnabled val="1"/>
        </dgm:presLayoutVars>
      </dgm:prSet>
      <dgm:spPr/>
    </dgm:pt>
    <dgm:pt modelId="{2F53B8AA-9530-43E9-B0BE-782B624C9DCA}" type="pres">
      <dgm:prSet presAssocID="{CAA2F275-4762-4ADE-9E30-82F6453E4B0D}" presName="spaceBetweenRectangles" presStyleCnt="0"/>
      <dgm:spPr/>
    </dgm:pt>
    <dgm:pt modelId="{F0A2726F-856F-4D7D-8065-7620C996F64C}" type="pres">
      <dgm:prSet presAssocID="{CCB70B97-B70F-42AD-8991-0C144BF50482}" presName="parentLin" presStyleCnt="0"/>
      <dgm:spPr/>
    </dgm:pt>
    <dgm:pt modelId="{983FADC1-1D2E-422A-AC23-FE806D28FF60}" type="pres">
      <dgm:prSet presAssocID="{CCB70B97-B70F-42AD-8991-0C144BF50482}" presName="parentLeftMargin" presStyleLbl="node1" presStyleIdx="0" presStyleCnt="2"/>
      <dgm:spPr/>
    </dgm:pt>
    <dgm:pt modelId="{EBF0A64C-9D43-4A90-8777-90F079159895}" type="pres">
      <dgm:prSet presAssocID="{CCB70B97-B70F-42AD-8991-0C144BF50482}" presName="parentText" presStyleLbl="node1" presStyleIdx="1" presStyleCnt="2" custScaleY="40702" custLinFactNeighborX="11870" custLinFactNeighborY="2054">
        <dgm:presLayoutVars>
          <dgm:chMax val="0"/>
          <dgm:bulletEnabled val="1"/>
        </dgm:presLayoutVars>
      </dgm:prSet>
      <dgm:spPr/>
    </dgm:pt>
    <dgm:pt modelId="{483F5230-A358-4251-AB55-BF7AD72E034B}" type="pres">
      <dgm:prSet presAssocID="{CCB70B97-B70F-42AD-8991-0C144BF50482}" presName="negativeSpace" presStyleCnt="0"/>
      <dgm:spPr/>
    </dgm:pt>
    <dgm:pt modelId="{FB77CC33-53C4-49BB-B730-57EBCF1477E0}" type="pres">
      <dgm:prSet presAssocID="{CCB70B97-B70F-42AD-8991-0C144BF50482}" presName="childText" presStyleLbl="conFgAcc1" presStyleIdx="1" presStyleCnt="2" custAng="0" custScaleY="102018" custLinFactNeighborX="-330" custLinFactNeighborY="2559">
        <dgm:presLayoutVars>
          <dgm:bulletEnabled val="1"/>
        </dgm:presLayoutVars>
      </dgm:prSet>
      <dgm:spPr/>
    </dgm:pt>
  </dgm:ptLst>
  <dgm:cxnLst>
    <dgm:cxn modelId="{0842AB35-570C-44C0-954F-31E9DC9A6BD3}" srcId="{00671FED-5170-4477-9D03-8305E4617B9D}" destId="{CCB70B97-B70F-42AD-8991-0C144BF50482}" srcOrd="1" destOrd="0" parTransId="{23938F6B-2F4B-4824-B760-4208AF1CE33B}" sibTransId="{DD5033D5-AECB-41B7-8584-DFE945F48DD0}"/>
    <dgm:cxn modelId="{D8F02C3A-FBC9-4DF3-933B-3CE55911F054}" type="presOf" srcId="{3A7B2B7D-E271-4B6B-B991-D45A89485EEE}" destId="{FB77CC33-53C4-49BB-B730-57EBCF1477E0}" srcOrd="0" destOrd="2" presId="urn:microsoft.com/office/officeart/2005/8/layout/list1"/>
    <dgm:cxn modelId="{9D995455-96D8-43E6-92BF-A4A9724AB296}" type="presOf" srcId="{AC9080E5-1BC0-4FC7-9B37-9D5BFBAF860D}" destId="{9CA48900-2215-4BDB-8DED-C397E5ABCE8B}" srcOrd="0" destOrd="0" presId="urn:microsoft.com/office/officeart/2005/8/layout/list1"/>
    <dgm:cxn modelId="{E8C59F76-958D-4872-833C-B88B7C2E19C4}" type="presOf" srcId="{D7B9B335-EF96-4AF1-9AB4-8029832D41A5}" destId="{FB77CC33-53C4-49BB-B730-57EBCF1477E0}" srcOrd="0" destOrd="0" presId="urn:microsoft.com/office/officeart/2005/8/layout/list1"/>
    <dgm:cxn modelId="{43303A57-ECC3-4E42-9BBC-A1831941A3F2}" type="presOf" srcId="{30AE22B6-E25D-46AC-982C-40008CB16A88}" destId="{FB77CC33-53C4-49BB-B730-57EBCF1477E0}" srcOrd="0" destOrd="3" presId="urn:microsoft.com/office/officeart/2005/8/layout/list1"/>
    <dgm:cxn modelId="{1257A477-0CB3-4C77-A1E5-E76EFDFD0D7B}" srcId="{CCB70B97-B70F-42AD-8991-0C144BF50482}" destId="{30AE22B6-E25D-46AC-982C-40008CB16A88}" srcOrd="2" destOrd="0" parTransId="{4D33AE27-C132-425C-B7D3-CE29EA401332}" sibTransId="{DC9BC703-8DC8-48E1-B7DA-AEAAA7586BA0}"/>
    <dgm:cxn modelId="{FC041081-FCC3-4997-B69E-21A94EBEA059}" type="presOf" srcId="{AC9080E5-1BC0-4FC7-9B37-9D5BFBAF860D}" destId="{5918088F-D462-4E79-805B-CA63E1CFA817}" srcOrd="1" destOrd="0" presId="urn:microsoft.com/office/officeart/2005/8/layout/list1"/>
    <dgm:cxn modelId="{29F6F881-B62A-46A0-A8D8-617E031C4BAE}" type="presOf" srcId="{CCB70B97-B70F-42AD-8991-0C144BF50482}" destId="{EBF0A64C-9D43-4A90-8777-90F079159895}" srcOrd="1" destOrd="0" presId="urn:microsoft.com/office/officeart/2005/8/layout/list1"/>
    <dgm:cxn modelId="{5F232784-277D-4A4E-8F37-DBF89FE72B66}" srcId="{00671FED-5170-4477-9D03-8305E4617B9D}" destId="{AC9080E5-1BC0-4FC7-9B37-9D5BFBAF860D}" srcOrd="0" destOrd="0" parTransId="{00A98C85-3BA2-49CF-B43B-5881344F1166}" sibTransId="{CAA2F275-4762-4ADE-9E30-82F6453E4B0D}"/>
    <dgm:cxn modelId="{BD496889-273D-4FB8-A755-67CD2846BFB0}" type="presOf" srcId="{00671FED-5170-4477-9D03-8305E4617B9D}" destId="{1D7531F3-638E-4968-B064-FE783A5BF502}" srcOrd="0" destOrd="0" presId="urn:microsoft.com/office/officeart/2005/8/layout/list1"/>
    <dgm:cxn modelId="{336573AA-ADBF-4799-BF79-02A167D1C0E1}" srcId="{CCB70B97-B70F-42AD-8991-0C144BF50482}" destId="{A95978AC-FDD9-4EC1-A308-6F25445299EC}" srcOrd="3" destOrd="0" parTransId="{707E11BD-0675-41BA-B4EE-F89338FF1734}" sibTransId="{3866BA01-2D64-444D-8C71-E816DDA8EFA3}"/>
    <dgm:cxn modelId="{96B4D8BC-AC2B-4E27-84DE-5F854A5A98EB}" type="presOf" srcId="{40E8C894-3E94-44A7-856F-EDB9101F9F7C}" destId="{FB77CC33-53C4-49BB-B730-57EBCF1477E0}" srcOrd="0" destOrd="1" presId="urn:microsoft.com/office/officeart/2005/8/layout/list1"/>
    <dgm:cxn modelId="{C65BE6CE-B9BF-41AD-9AC4-E3C3F7A09E62}" type="presOf" srcId="{CCB70B97-B70F-42AD-8991-0C144BF50482}" destId="{983FADC1-1D2E-422A-AC23-FE806D28FF60}" srcOrd="0" destOrd="0" presId="urn:microsoft.com/office/officeart/2005/8/layout/list1"/>
    <dgm:cxn modelId="{7CEA97D9-FDD0-40A4-BD27-214397281E5F}" srcId="{CCB70B97-B70F-42AD-8991-0C144BF50482}" destId="{40E8C894-3E94-44A7-856F-EDB9101F9F7C}" srcOrd="1" destOrd="0" parTransId="{994C4893-F271-4523-8EE3-92A994B7DED1}" sibTransId="{C05A2EA2-0C46-48F3-8010-D74A4360ADCB}"/>
    <dgm:cxn modelId="{A93ACBE7-0870-4DE7-B182-094710C9E101}" srcId="{CCB70B97-B70F-42AD-8991-0C144BF50482}" destId="{D7B9B335-EF96-4AF1-9AB4-8029832D41A5}" srcOrd="0" destOrd="0" parTransId="{C1B9B476-50DC-4346-9F88-65B3C2FF624D}" sibTransId="{0016E8C4-0007-4D3D-BFC8-F410812056B5}"/>
    <dgm:cxn modelId="{DCDB05EC-EB56-4BFC-98DD-A071797F0267}" srcId="{40E8C894-3E94-44A7-856F-EDB9101F9F7C}" destId="{3A7B2B7D-E271-4B6B-B991-D45A89485EEE}" srcOrd="0" destOrd="0" parTransId="{05C6C586-0147-4B94-B372-9E41C7F20BBC}" sibTransId="{3C67B67F-61A4-4CB5-891E-058D33C6B0D5}"/>
    <dgm:cxn modelId="{B91D72FC-0F8C-4D27-8F10-4844B26951E6}" type="presOf" srcId="{A95978AC-FDD9-4EC1-A308-6F25445299EC}" destId="{FB77CC33-53C4-49BB-B730-57EBCF1477E0}" srcOrd="0" destOrd="4" presId="urn:microsoft.com/office/officeart/2005/8/layout/list1"/>
    <dgm:cxn modelId="{A8D6C6D4-B9EF-40E3-9E89-E6532112BBE7}" type="presParOf" srcId="{1D7531F3-638E-4968-B064-FE783A5BF502}" destId="{A66EC1B7-0E1F-4A1B-B2FA-DD91EC7B6DA4}" srcOrd="0" destOrd="0" presId="urn:microsoft.com/office/officeart/2005/8/layout/list1"/>
    <dgm:cxn modelId="{277951B7-E6BA-4EF7-AD76-0312A78D6972}" type="presParOf" srcId="{A66EC1B7-0E1F-4A1B-B2FA-DD91EC7B6DA4}" destId="{9CA48900-2215-4BDB-8DED-C397E5ABCE8B}" srcOrd="0" destOrd="0" presId="urn:microsoft.com/office/officeart/2005/8/layout/list1"/>
    <dgm:cxn modelId="{085918D2-55CD-4601-88CA-259B5946DD53}" type="presParOf" srcId="{A66EC1B7-0E1F-4A1B-B2FA-DD91EC7B6DA4}" destId="{5918088F-D462-4E79-805B-CA63E1CFA817}" srcOrd="1" destOrd="0" presId="urn:microsoft.com/office/officeart/2005/8/layout/list1"/>
    <dgm:cxn modelId="{B6238B48-5FB9-4A22-BF1B-FE806A9FA74C}" type="presParOf" srcId="{1D7531F3-638E-4968-B064-FE783A5BF502}" destId="{35848952-C42F-4DB1-9D91-B958D8D7D9BA}" srcOrd="1" destOrd="0" presId="urn:microsoft.com/office/officeart/2005/8/layout/list1"/>
    <dgm:cxn modelId="{EA880C90-C483-412D-8120-F081A9BD20EE}" type="presParOf" srcId="{1D7531F3-638E-4968-B064-FE783A5BF502}" destId="{6FE7BF2F-AA61-46F8-AE87-891498271979}" srcOrd="2" destOrd="0" presId="urn:microsoft.com/office/officeart/2005/8/layout/list1"/>
    <dgm:cxn modelId="{B351042F-F0FD-44B3-9FB3-2A4E7DEB6F3E}" type="presParOf" srcId="{1D7531F3-638E-4968-B064-FE783A5BF502}" destId="{2F53B8AA-9530-43E9-B0BE-782B624C9DCA}" srcOrd="3" destOrd="0" presId="urn:microsoft.com/office/officeart/2005/8/layout/list1"/>
    <dgm:cxn modelId="{ED649893-57D4-4314-840A-EFD9E26CAB4C}" type="presParOf" srcId="{1D7531F3-638E-4968-B064-FE783A5BF502}" destId="{F0A2726F-856F-4D7D-8065-7620C996F64C}" srcOrd="4" destOrd="0" presId="urn:microsoft.com/office/officeart/2005/8/layout/list1"/>
    <dgm:cxn modelId="{95F71DC2-767D-4FA7-9142-89188EF1F161}" type="presParOf" srcId="{F0A2726F-856F-4D7D-8065-7620C996F64C}" destId="{983FADC1-1D2E-422A-AC23-FE806D28FF60}" srcOrd="0" destOrd="0" presId="urn:microsoft.com/office/officeart/2005/8/layout/list1"/>
    <dgm:cxn modelId="{1E31CCCB-4C1E-4DB2-9704-ACBC6C44DD24}" type="presParOf" srcId="{F0A2726F-856F-4D7D-8065-7620C996F64C}" destId="{EBF0A64C-9D43-4A90-8777-90F079159895}" srcOrd="1" destOrd="0" presId="urn:microsoft.com/office/officeart/2005/8/layout/list1"/>
    <dgm:cxn modelId="{22838DF0-4C11-44E8-A45B-8C3FC40CBC50}" type="presParOf" srcId="{1D7531F3-638E-4968-B064-FE783A5BF502}" destId="{483F5230-A358-4251-AB55-BF7AD72E034B}" srcOrd="5" destOrd="0" presId="urn:microsoft.com/office/officeart/2005/8/layout/list1"/>
    <dgm:cxn modelId="{F2DB57D9-3C98-4CDB-B9E8-AC5178A828A5}" type="presParOf" srcId="{1D7531F3-638E-4968-B064-FE783A5BF502}" destId="{FB77CC33-53C4-49BB-B730-57EBCF1477E0}"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45F76E1-F8A5-4E3D-9B5E-9AD766793DFA}"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FA1FF353-7297-43AD-BC1D-C7E133AAF5A1}">
      <dgm:prSet/>
      <dgm:spPr/>
      <dgm:t>
        <a:bodyPr/>
        <a:lstStyle/>
        <a:p>
          <a:r>
            <a:rPr lang="en-US" b="1" dirty="0">
              <a:effectLst>
                <a:outerShdw blurRad="38100" dist="38100" dir="2700000" algn="tl">
                  <a:srgbClr val="000000">
                    <a:alpha val="43137"/>
                  </a:srgbClr>
                </a:outerShdw>
              </a:effectLst>
            </a:rPr>
            <a:t>Federal Tax Disconnects</a:t>
          </a:r>
        </a:p>
      </dgm:t>
    </dgm:pt>
    <dgm:pt modelId="{D1095CAE-DFA6-4BDB-B3D7-60E876315961}" type="parTrans" cxnId="{BE13BDC1-8DFD-4D98-A497-6E6C4B191736}">
      <dgm:prSet/>
      <dgm:spPr/>
      <dgm:t>
        <a:bodyPr/>
        <a:lstStyle/>
        <a:p>
          <a:endParaRPr lang="en-US"/>
        </a:p>
      </dgm:t>
    </dgm:pt>
    <dgm:pt modelId="{68485E77-741D-4877-8EF0-3D8583FF29F7}" type="sibTrans" cxnId="{BE13BDC1-8DFD-4D98-A497-6E6C4B191736}">
      <dgm:prSet/>
      <dgm:spPr/>
      <dgm:t>
        <a:bodyPr/>
        <a:lstStyle/>
        <a:p>
          <a:endParaRPr lang="en-US"/>
        </a:p>
      </dgm:t>
    </dgm:pt>
    <dgm:pt modelId="{AA2608E9-2F4B-4A08-B467-0E9967942553}">
      <dgm:prSet/>
      <dgm:spPr/>
      <dgm:t>
        <a:bodyPr/>
        <a:lstStyle/>
        <a:p>
          <a:r>
            <a:rPr lang="en-US" b="1" dirty="0">
              <a:effectLst>
                <a:outerShdw blurRad="38100" dist="38100" dir="2700000" algn="tl">
                  <a:srgbClr val="000000">
                    <a:alpha val="43137"/>
                  </a:srgbClr>
                </a:outerShdw>
              </a:effectLst>
            </a:rPr>
            <a:t>Depletion</a:t>
          </a:r>
        </a:p>
      </dgm:t>
    </dgm:pt>
    <dgm:pt modelId="{42A6DD1E-1E1A-412F-947E-AAC2B39684F6}" type="parTrans" cxnId="{04CAB31F-A7F2-4470-B09B-2D9E3322B904}">
      <dgm:prSet/>
      <dgm:spPr/>
      <dgm:t>
        <a:bodyPr/>
        <a:lstStyle/>
        <a:p>
          <a:endParaRPr lang="en-US"/>
        </a:p>
      </dgm:t>
    </dgm:pt>
    <dgm:pt modelId="{E8EF8F0E-A962-4381-8FCE-D6F3E1A9EFAD}" type="sibTrans" cxnId="{04CAB31F-A7F2-4470-B09B-2D9E3322B904}">
      <dgm:prSet/>
      <dgm:spPr/>
      <dgm:t>
        <a:bodyPr/>
        <a:lstStyle/>
        <a:p>
          <a:endParaRPr lang="en-US"/>
        </a:p>
      </dgm:t>
    </dgm:pt>
    <dgm:pt modelId="{51EC81A2-D093-4943-9F58-8620CF6FF17B}">
      <dgm:prSet/>
      <dgm:spPr/>
      <dgm:t>
        <a:bodyPr/>
        <a:lstStyle/>
        <a:p>
          <a:r>
            <a:rPr lang="en-US" dirty="0">
              <a:latin typeface="+mj-lt"/>
            </a:rPr>
            <a:t>For federal tax, a partnership is not allowed to take a deduction for depletion related to oil &amp; gas wells.</a:t>
          </a:r>
        </a:p>
      </dgm:t>
    </dgm:pt>
    <dgm:pt modelId="{0BEF8AE9-2BA9-4014-BF83-4A66C16060D9}" type="parTrans" cxnId="{6F432FB6-7F7F-474C-81F2-075EA199A6EF}">
      <dgm:prSet/>
      <dgm:spPr/>
      <dgm:t>
        <a:bodyPr/>
        <a:lstStyle/>
        <a:p>
          <a:endParaRPr lang="en-US"/>
        </a:p>
      </dgm:t>
    </dgm:pt>
    <dgm:pt modelId="{48061C04-6F3E-4C97-AAB9-921276BB18C6}" type="sibTrans" cxnId="{6F432FB6-7F7F-474C-81F2-075EA199A6EF}">
      <dgm:prSet/>
      <dgm:spPr/>
      <dgm:t>
        <a:bodyPr/>
        <a:lstStyle/>
        <a:p>
          <a:endParaRPr lang="en-US"/>
        </a:p>
      </dgm:t>
    </dgm:pt>
    <dgm:pt modelId="{C47A682C-F41B-4FD3-BE82-EEBCB0CF5F95}">
      <dgm:prSet/>
      <dgm:spPr/>
      <dgm:t>
        <a:bodyPr/>
        <a:lstStyle/>
        <a:p>
          <a:r>
            <a:rPr lang="en-US" dirty="0">
              <a:latin typeface="+mj-lt"/>
            </a:rPr>
            <a:t>For franchise tax purposes, the Comptroller allows partnerships to claim the depletion as COGS. </a:t>
          </a:r>
        </a:p>
      </dgm:t>
    </dgm:pt>
    <dgm:pt modelId="{2B5EA5A2-2462-4316-B053-A6897F5EC8A9}" type="parTrans" cxnId="{28F5D1DA-9273-4FE4-A22D-DAC6E7116F15}">
      <dgm:prSet/>
      <dgm:spPr/>
      <dgm:t>
        <a:bodyPr/>
        <a:lstStyle/>
        <a:p>
          <a:endParaRPr lang="en-US"/>
        </a:p>
      </dgm:t>
    </dgm:pt>
    <dgm:pt modelId="{68ECC7A8-F37F-42AC-BF34-C6D30381D34C}" type="sibTrans" cxnId="{28F5D1DA-9273-4FE4-A22D-DAC6E7116F15}">
      <dgm:prSet/>
      <dgm:spPr/>
      <dgm:t>
        <a:bodyPr/>
        <a:lstStyle/>
        <a:p>
          <a:endParaRPr lang="en-US"/>
        </a:p>
      </dgm:t>
    </dgm:pt>
    <dgm:pt modelId="{738E26E3-4C2D-458B-BA70-8BA94D9C1FE3}">
      <dgm:prSet/>
      <dgm:spPr/>
      <dgm:t>
        <a:bodyPr/>
        <a:lstStyle/>
        <a:p>
          <a:r>
            <a:rPr lang="en-US" dirty="0">
              <a:latin typeface="+mj-lt"/>
            </a:rPr>
            <a:t>See STAR Document 201011554L.</a:t>
          </a:r>
        </a:p>
      </dgm:t>
    </dgm:pt>
    <dgm:pt modelId="{CB4FBF76-1A87-4625-A18B-BD2E94A71691}" type="parTrans" cxnId="{F77A1A91-3029-4A8A-AE4E-AEBCE03B8507}">
      <dgm:prSet/>
      <dgm:spPr/>
      <dgm:t>
        <a:bodyPr/>
        <a:lstStyle/>
        <a:p>
          <a:endParaRPr lang="en-US"/>
        </a:p>
      </dgm:t>
    </dgm:pt>
    <dgm:pt modelId="{6CDCEFD2-7DB8-42DE-8D8D-DF1B6EA76565}" type="sibTrans" cxnId="{F77A1A91-3029-4A8A-AE4E-AEBCE03B8507}">
      <dgm:prSet/>
      <dgm:spPr/>
      <dgm:t>
        <a:bodyPr/>
        <a:lstStyle/>
        <a:p>
          <a:endParaRPr lang="en-US"/>
        </a:p>
      </dgm:t>
    </dgm:pt>
    <dgm:pt modelId="{D255CB1D-3EDA-41E3-A7F1-CEC44885CEDE}" type="pres">
      <dgm:prSet presAssocID="{145F76E1-F8A5-4E3D-9B5E-9AD766793DFA}" presName="linear" presStyleCnt="0">
        <dgm:presLayoutVars>
          <dgm:dir/>
          <dgm:animLvl val="lvl"/>
          <dgm:resizeHandles val="exact"/>
        </dgm:presLayoutVars>
      </dgm:prSet>
      <dgm:spPr/>
    </dgm:pt>
    <dgm:pt modelId="{BE331DB4-E242-404E-B7A7-BD162F92B419}" type="pres">
      <dgm:prSet presAssocID="{FA1FF353-7297-43AD-BC1D-C7E133AAF5A1}" presName="parentLin" presStyleCnt="0"/>
      <dgm:spPr/>
    </dgm:pt>
    <dgm:pt modelId="{D085EC40-20FE-41D6-9AB3-CBDF1524CF64}" type="pres">
      <dgm:prSet presAssocID="{FA1FF353-7297-43AD-BC1D-C7E133AAF5A1}" presName="parentLeftMargin" presStyleLbl="node1" presStyleIdx="0" presStyleCnt="2"/>
      <dgm:spPr/>
    </dgm:pt>
    <dgm:pt modelId="{04BA3F02-E840-4243-9493-A637D0DE287F}" type="pres">
      <dgm:prSet presAssocID="{FA1FF353-7297-43AD-BC1D-C7E133AAF5A1}" presName="parentText" presStyleLbl="node1" presStyleIdx="0" presStyleCnt="2">
        <dgm:presLayoutVars>
          <dgm:chMax val="0"/>
          <dgm:bulletEnabled val="1"/>
        </dgm:presLayoutVars>
      </dgm:prSet>
      <dgm:spPr/>
    </dgm:pt>
    <dgm:pt modelId="{36298A4B-0E3A-420D-82EB-AD462097D9CC}" type="pres">
      <dgm:prSet presAssocID="{FA1FF353-7297-43AD-BC1D-C7E133AAF5A1}" presName="negativeSpace" presStyleCnt="0"/>
      <dgm:spPr/>
    </dgm:pt>
    <dgm:pt modelId="{ED303F2C-9A0E-410E-8BF4-C31389DD4A5F}" type="pres">
      <dgm:prSet presAssocID="{FA1FF353-7297-43AD-BC1D-C7E133AAF5A1}" presName="childText" presStyleLbl="conFgAcc1" presStyleIdx="0" presStyleCnt="2">
        <dgm:presLayoutVars>
          <dgm:bulletEnabled val="1"/>
        </dgm:presLayoutVars>
      </dgm:prSet>
      <dgm:spPr/>
    </dgm:pt>
    <dgm:pt modelId="{68731744-BE02-425F-B1FE-58DB9BD4617B}" type="pres">
      <dgm:prSet presAssocID="{68485E77-741D-4877-8EF0-3D8583FF29F7}" presName="spaceBetweenRectangles" presStyleCnt="0"/>
      <dgm:spPr/>
    </dgm:pt>
    <dgm:pt modelId="{7F588EA1-88CA-426A-9446-11147F96884F}" type="pres">
      <dgm:prSet presAssocID="{AA2608E9-2F4B-4A08-B467-0E9967942553}" presName="parentLin" presStyleCnt="0"/>
      <dgm:spPr/>
    </dgm:pt>
    <dgm:pt modelId="{067D6722-35E1-4E7D-849F-5AC04121FFE4}" type="pres">
      <dgm:prSet presAssocID="{AA2608E9-2F4B-4A08-B467-0E9967942553}" presName="parentLeftMargin" presStyleLbl="node1" presStyleIdx="0" presStyleCnt="2"/>
      <dgm:spPr/>
    </dgm:pt>
    <dgm:pt modelId="{7BE59ED1-A2D9-4F9A-BE36-74ECCF361392}" type="pres">
      <dgm:prSet presAssocID="{AA2608E9-2F4B-4A08-B467-0E9967942553}" presName="parentText" presStyleLbl="node1" presStyleIdx="1" presStyleCnt="2">
        <dgm:presLayoutVars>
          <dgm:chMax val="0"/>
          <dgm:bulletEnabled val="1"/>
        </dgm:presLayoutVars>
      </dgm:prSet>
      <dgm:spPr/>
    </dgm:pt>
    <dgm:pt modelId="{8074DBCE-E984-43D6-BA7C-1DBADFBFB32D}" type="pres">
      <dgm:prSet presAssocID="{AA2608E9-2F4B-4A08-B467-0E9967942553}" presName="negativeSpace" presStyleCnt="0"/>
      <dgm:spPr/>
    </dgm:pt>
    <dgm:pt modelId="{BD3A5BC5-0C37-481E-826E-79859DACF0A6}" type="pres">
      <dgm:prSet presAssocID="{AA2608E9-2F4B-4A08-B467-0E9967942553}" presName="childText" presStyleLbl="conFgAcc1" presStyleIdx="1" presStyleCnt="2">
        <dgm:presLayoutVars>
          <dgm:bulletEnabled val="1"/>
        </dgm:presLayoutVars>
      </dgm:prSet>
      <dgm:spPr/>
    </dgm:pt>
  </dgm:ptLst>
  <dgm:cxnLst>
    <dgm:cxn modelId="{04CAB31F-A7F2-4470-B09B-2D9E3322B904}" srcId="{145F76E1-F8A5-4E3D-9B5E-9AD766793DFA}" destId="{AA2608E9-2F4B-4A08-B467-0E9967942553}" srcOrd="1" destOrd="0" parTransId="{42A6DD1E-1E1A-412F-947E-AAC2B39684F6}" sibTransId="{E8EF8F0E-A962-4381-8FCE-D6F3E1A9EFAD}"/>
    <dgm:cxn modelId="{DE801120-BB8C-47E5-9B05-9CE61F4BEB6B}" type="presOf" srcId="{738E26E3-4C2D-458B-BA70-8BA94D9C1FE3}" destId="{BD3A5BC5-0C37-481E-826E-79859DACF0A6}" srcOrd="0" destOrd="2" presId="urn:microsoft.com/office/officeart/2005/8/layout/list1"/>
    <dgm:cxn modelId="{7551712B-B087-4566-9538-162E1D8CAA6D}" type="presOf" srcId="{FA1FF353-7297-43AD-BC1D-C7E133AAF5A1}" destId="{04BA3F02-E840-4243-9493-A637D0DE287F}" srcOrd="1" destOrd="0" presId="urn:microsoft.com/office/officeart/2005/8/layout/list1"/>
    <dgm:cxn modelId="{79FE646B-0135-44D1-A7F0-FD8CF2DA9E79}" type="presOf" srcId="{51EC81A2-D093-4943-9F58-8620CF6FF17B}" destId="{BD3A5BC5-0C37-481E-826E-79859DACF0A6}" srcOrd="0" destOrd="0" presId="urn:microsoft.com/office/officeart/2005/8/layout/list1"/>
    <dgm:cxn modelId="{77353478-D604-473B-8525-97B43891BF67}" type="presOf" srcId="{C47A682C-F41B-4FD3-BE82-EEBCB0CF5F95}" destId="{BD3A5BC5-0C37-481E-826E-79859DACF0A6}" srcOrd="0" destOrd="1" presId="urn:microsoft.com/office/officeart/2005/8/layout/list1"/>
    <dgm:cxn modelId="{F77A1A91-3029-4A8A-AE4E-AEBCE03B8507}" srcId="{AA2608E9-2F4B-4A08-B467-0E9967942553}" destId="{738E26E3-4C2D-458B-BA70-8BA94D9C1FE3}" srcOrd="2" destOrd="0" parTransId="{CB4FBF76-1A87-4625-A18B-BD2E94A71691}" sibTransId="{6CDCEFD2-7DB8-42DE-8D8D-DF1B6EA76565}"/>
    <dgm:cxn modelId="{80FD86A7-BC43-4206-9DD5-FC9FC1477278}" type="presOf" srcId="{AA2608E9-2F4B-4A08-B467-0E9967942553}" destId="{067D6722-35E1-4E7D-849F-5AC04121FFE4}" srcOrd="0" destOrd="0" presId="urn:microsoft.com/office/officeart/2005/8/layout/list1"/>
    <dgm:cxn modelId="{6F432FB6-7F7F-474C-81F2-075EA199A6EF}" srcId="{AA2608E9-2F4B-4A08-B467-0E9967942553}" destId="{51EC81A2-D093-4943-9F58-8620CF6FF17B}" srcOrd="0" destOrd="0" parTransId="{0BEF8AE9-2BA9-4014-BF83-4A66C16060D9}" sibTransId="{48061C04-6F3E-4C97-AAB9-921276BB18C6}"/>
    <dgm:cxn modelId="{BE13BDC1-8DFD-4D98-A497-6E6C4B191736}" srcId="{145F76E1-F8A5-4E3D-9B5E-9AD766793DFA}" destId="{FA1FF353-7297-43AD-BC1D-C7E133AAF5A1}" srcOrd="0" destOrd="0" parTransId="{D1095CAE-DFA6-4BDB-B3D7-60E876315961}" sibTransId="{68485E77-741D-4877-8EF0-3D8583FF29F7}"/>
    <dgm:cxn modelId="{24A120D6-640A-4144-8219-85C7C1A3AEAA}" type="presOf" srcId="{AA2608E9-2F4B-4A08-B467-0E9967942553}" destId="{7BE59ED1-A2D9-4F9A-BE36-74ECCF361392}" srcOrd="1" destOrd="0" presId="urn:microsoft.com/office/officeart/2005/8/layout/list1"/>
    <dgm:cxn modelId="{28F5D1DA-9273-4FE4-A22D-DAC6E7116F15}" srcId="{AA2608E9-2F4B-4A08-B467-0E9967942553}" destId="{C47A682C-F41B-4FD3-BE82-EEBCB0CF5F95}" srcOrd="1" destOrd="0" parTransId="{2B5EA5A2-2462-4316-B053-A6897F5EC8A9}" sibTransId="{68ECC7A8-F37F-42AC-BF34-C6D30381D34C}"/>
    <dgm:cxn modelId="{68D103F0-4A2B-4EA4-85E0-E79776AF625A}" type="presOf" srcId="{FA1FF353-7297-43AD-BC1D-C7E133AAF5A1}" destId="{D085EC40-20FE-41D6-9AB3-CBDF1524CF64}" srcOrd="0" destOrd="0" presId="urn:microsoft.com/office/officeart/2005/8/layout/list1"/>
    <dgm:cxn modelId="{475F1CFE-2F37-44DD-A3B2-A7DEEC01F27D}" type="presOf" srcId="{145F76E1-F8A5-4E3D-9B5E-9AD766793DFA}" destId="{D255CB1D-3EDA-41E3-A7F1-CEC44885CEDE}" srcOrd="0" destOrd="0" presId="urn:microsoft.com/office/officeart/2005/8/layout/list1"/>
    <dgm:cxn modelId="{E1068B9F-A53E-44E9-835D-864F5A8F566D}" type="presParOf" srcId="{D255CB1D-3EDA-41E3-A7F1-CEC44885CEDE}" destId="{BE331DB4-E242-404E-B7A7-BD162F92B419}" srcOrd="0" destOrd="0" presId="urn:microsoft.com/office/officeart/2005/8/layout/list1"/>
    <dgm:cxn modelId="{91D894E9-A78E-4552-BE69-DABCF8395266}" type="presParOf" srcId="{BE331DB4-E242-404E-B7A7-BD162F92B419}" destId="{D085EC40-20FE-41D6-9AB3-CBDF1524CF64}" srcOrd="0" destOrd="0" presId="urn:microsoft.com/office/officeart/2005/8/layout/list1"/>
    <dgm:cxn modelId="{4B272CB4-48F7-4665-9F0F-C69E9A545FB7}" type="presParOf" srcId="{BE331DB4-E242-404E-B7A7-BD162F92B419}" destId="{04BA3F02-E840-4243-9493-A637D0DE287F}" srcOrd="1" destOrd="0" presId="urn:microsoft.com/office/officeart/2005/8/layout/list1"/>
    <dgm:cxn modelId="{24501D6D-1F02-4DE9-A2E2-B36F1F41B4AD}" type="presParOf" srcId="{D255CB1D-3EDA-41E3-A7F1-CEC44885CEDE}" destId="{36298A4B-0E3A-420D-82EB-AD462097D9CC}" srcOrd="1" destOrd="0" presId="urn:microsoft.com/office/officeart/2005/8/layout/list1"/>
    <dgm:cxn modelId="{9AF0E4AE-4FAF-43B6-8384-6A2A9C71879D}" type="presParOf" srcId="{D255CB1D-3EDA-41E3-A7F1-CEC44885CEDE}" destId="{ED303F2C-9A0E-410E-8BF4-C31389DD4A5F}" srcOrd="2" destOrd="0" presId="urn:microsoft.com/office/officeart/2005/8/layout/list1"/>
    <dgm:cxn modelId="{C1F72F97-9ACB-4351-9303-4C3DC7E256A9}" type="presParOf" srcId="{D255CB1D-3EDA-41E3-A7F1-CEC44885CEDE}" destId="{68731744-BE02-425F-B1FE-58DB9BD4617B}" srcOrd="3" destOrd="0" presId="urn:microsoft.com/office/officeart/2005/8/layout/list1"/>
    <dgm:cxn modelId="{903783BD-620E-4235-AF67-8C507ADB9087}" type="presParOf" srcId="{D255CB1D-3EDA-41E3-A7F1-CEC44885CEDE}" destId="{7F588EA1-88CA-426A-9446-11147F96884F}" srcOrd="4" destOrd="0" presId="urn:microsoft.com/office/officeart/2005/8/layout/list1"/>
    <dgm:cxn modelId="{49634982-4753-486C-ADD1-61831A0F3E13}" type="presParOf" srcId="{7F588EA1-88CA-426A-9446-11147F96884F}" destId="{067D6722-35E1-4E7D-849F-5AC04121FFE4}" srcOrd="0" destOrd="0" presId="urn:microsoft.com/office/officeart/2005/8/layout/list1"/>
    <dgm:cxn modelId="{FF410388-FA95-4FDE-BD8A-C445527550C6}" type="presParOf" srcId="{7F588EA1-88CA-426A-9446-11147F96884F}" destId="{7BE59ED1-A2D9-4F9A-BE36-74ECCF361392}" srcOrd="1" destOrd="0" presId="urn:microsoft.com/office/officeart/2005/8/layout/list1"/>
    <dgm:cxn modelId="{414A91D0-3AC7-41FE-AF29-4911FAF6EDD2}" type="presParOf" srcId="{D255CB1D-3EDA-41E3-A7F1-CEC44885CEDE}" destId="{8074DBCE-E984-43D6-BA7C-1DBADFBFB32D}" srcOrd="5" destOrd="0" presId="urn:microsoft.com/office/officeart/2005/8/layout/list1"/>
    <dgm:cxn modelId="{9865416D-DF8C-4C13-884C-A8513B2EDE8E}" type="presParOf" srcId="{D255CB1D-3EDA-41E3-A7F1-CEC44885CEDE}" destId="{BD3A5BC5-0C37-481E-826E-79859DACF0A6}"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379CC2-E596-41D1-B138-EE6570436736}"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7364FFA9-9B7F-45C5-8BF2-AC70763A918B}">
      <dgm:prSet/>
      <dgm:spPr/>
      <dgm:t>
        <a:bodyPr/>
        <a:lstStyle/>
        <a:p>
          <a:r>
            <a:rPr lang="en-US" b="1" dirty="0">
              <a:effectLst>
                <a:outerShdw blurRad="38100" dist="38100" dir="2700000" algn="tl">
                  <a:srgbClr val="000000">
                    <a:alpha val="43137"/>
                  </a:srgbClr>
                </a:outerShdw>
              </a:effectLst>
            </a:rPr>
            <a:t>Federal Tax Disconnects</a:t>
          </a:r>
        </a:p>
      </dgm:t>
    </dgm:pt>
    <dgm:pt modelId="{9FBAE448-44E3-4F37-BB73-BECDEF356222}" type="parTrans" cxnId="{418B015F-24B5-49A5-988F-0BA6FB4F2CF2}">
      <dgm:prSet/>
      <dgm:spPr/>
      <dgm:t>
        <a:bodyPr/>
        <a:lstStyle/>
        <a:p>
          <a:endParaRPr lang="en-US"/>
        </a:p>
      </dgm:t>
    </dgm:pt>
    <dgm:pt modelId="{370723D8-B3F9-4981-890F-23841450A674}" type="sibTrans" cxnId="{418B015F-24B5-49A5-988F-0BA6FB4F2CF2}">
      <dgm:prSet/>
      <dgm:spPr/>
      <dgm:t>
        <a:bodyPr/>
        <a:lstStyle/>
        <a:p>
          <a:endParaRPr lang="en-US"/>
        </a:p>
      </dgm:t>
    </dgm:pt>
    <dgm:pt modelId="{4CDEA2E5-7A0B-42D7-95B2-35799E130F09}">
      <dgm:prSet/>
      <dgm:spPr/>
      <dgm:t>
        <a:bodyPr/>
        <a:lstStyle/>
        <a:p>
          <a:r>
            <a:rPr lang="en-US" b="1" dirty="0">
              <a:effectLst>
                <a:outerShdw blurRad="38100" dist="38100" dir="2700000" algn="tl">
                  <a:srgbClr val="000000">
                    <a:alpha val="43137"/>
                  </a:srgbClr>
                </a:outerShdw>
              </a:effectLst>
            </a:rPr>
            <a:t>Capital Gains Reporting </a:t>
          </a:r>
        </a:p>
      </dgm:t>
    </dgm:pt>
    <dgm:pt modelId="{86D73E70-B97A-404E-8C20-35F2DCDCA105}" type="parTrans" cxnId="{9240E49F-624D-4480-BAAE-D3FB1E28B265}">
      <dgm:prSet/>
      <dgm:spPr/>
      <dgm:t>
        <a:bodyPr/>
        <a:lstStyle/>
        <a:p>
          <a:endParaRPr lang="en-US"/>
        </a:p>
      </dgm:t>
    </dgm:pt>
    <dgm:pt modelId="{AAC10191-7E45-488E-9CA4-DDAE96AB974C}" type="sibTrans" cxnId="{9240E49F-624D-4480-BAAE-D3FB1E28B265}">
      <dgm:prSet/>
      <dgm:spPr/>
      <dgm:t>
        <a:bodyPr/>
        <a:lstStyle/>
        <a:p>
          <a:endParaRPr lang="en-US"/>
        </a:p>
      </dgm:t>
    </dgm:pt>
    <dgm:pt modelId="{873119FC-811F-401D-B4F5-B6A3A0F99207}">
      <dgm:prSet/>
      <dgm:spPr/>
      <dgm:t>
        <a:bodyPr/>
        <a:lstStyle/>
        <a:p>
          <a:r>
            <a:rPr lang="en-US" b="0" dirty="0">
              <a:latin typeface="+mj-lt"/>
            </a:rPr>
            <a:t>Capital gains from sale of leasehold interests are included in total revenue of the partnership.</a:t>
          </a:r>
        </a:p>
      </dgm:t>
    </dgm:pt>
    <dgm:pt modelId="{1778ADBD-EE7C-41F0-9AEF-C3A564CA57FD}" type="parTrans" cxnId="{C5B50E68-B843-4A66-BBCE-C41587C7D8DD}">
      <dgm:prSet/>
      <dgm:spPr/>
      <dgm:t>
        <a:bodyPr/>
        <a:lstStyle/>
        <a:p>
          <a:endParaRPr lang="en-US"/>
        </a:p>
      </dgm:t>
    </dgm:pt>
    <dgm:pt modelId="{0D9AB809-4C0A-4172-8DB4-BB1F09D4745B}" type="sibTrans" cxnId="{C5B50E68-B843-4A66-BBCE-C41587C7D8DD}">
      <dgm:prSet/>
      <dgm:spPr/>
      <dgm:t>
        <a:bodyPr/>
        <a:lstStyle/>
        <a:p>
          <a:endParaRPr lang="en-US"/>
        </a:p>
      </dgm:t>
    </dgm:pt>
    <dgm:pt modelId="{5C7982D7-E33A-489B-B1BB-3CB03B12C48E}">
      <dgm:prSet/>
      <dgm:spPr/>
      <dgm:t>
        <a:bodyPr/>
        <a:lstStyle/>
        <a:p>
          <a:r>
            <a:rPr lang="en-US" b="0" dirty="0">
              <a:latin typeface="+mj-lt"/>
            </a:rPr>
            <a:t>Even though the gains are passed through to the partner and included at the partner level for federal tax.</a:t>
          </a:r>
        </a:p>
      </dgm:t>
    </dgm:pt>
    <dgm:pt modelId="{87B2CB98-E5E3-4F71-9606-EBA7C88F8FED}" type="parTrans" cxnId="{A23FF7DF-3376-4FFE-A88B-213A78A7291D}">
      <dgm:prSet/>
      <dgm:spPr/>
      <dgm:t>
        <a:bodyPr/>
        <a:lstStyle/>
        <a:p>
          <a:endParaRPr lang="en-US"/>
        </a:p>
      </dgm:t>
    </dgm:pt>
    <dgm:pt modelId="{D6062EC2-5F98-45F3-948F-DDD8B40AA073}" type="sibTrans" cxnId="{A23FF7DF-3376-4FFE-A88B-213A78A7291D}">
      <dgm:prSet/>
      <dgm:spPr/>
      <dgm:t>
        <a:bodyPr/>
        <a:lstStyle/>
        <a:p>
          <a:endParaRPr lang="en-US"/>
        </a:p>
      </dgm:t>
    </dgm:pt>
    <dgm:pt modelId="{F506666A-2ACC-48C1-B45E-584F7E296477}">
      <dgm:prSet/>
      <dgm:spPr/>
      <dgm:t>
        <a:bodyPr/>
        <a:lstStyle/>
        <a:p>
          <a:r>
            <a:rPr lang="en-US" b="0" dirty="0">
              <a:latin typeface="+mj-lt"/>
            </a:rPr>
            <a:t>See </a:t>
          </a:r>
          <a:r>
            <a:rPr lang="en-US" b="0" i="1" dirty="0">
              <a:latin typeface="+mj-lt"/>
            </a:rPr>
            <a:t>Hibernia Energy, LLC and Ryan, LLC as Assignee v. Hegar, </a:t>
          </a:r>
          <a:r>
            <a:rPr lang="en-US" b="0" dirty="0">
              <a:latin typeface="+mj-lt"/>
            </a:rPr>
            <a:t>No. 03-21-00527 in the Third Court of Appeals.  </a:t>
          </a:r>
        </a:p>
      </dgm:t>
    </dgm:pt>
    <dgm:pt modelId="{3F4235F7-93D2-44DD-AED0-7109D04CC77B}" type="parTrans" cxnId="{BEF9F044-551A-423F-8CDE-FA0350056E61}">
      <dgm:prSet/>
      <dgm:spPr/>
      <dgm:t>
        <a:bodyPr/>
        <a:lstStyle/>
        <a:p>
          <a:endParaRPr lang="en-US"/>
        </a:p>
      </dgm:t>
    </dgm:pt>
    <dgm:pt modelId="{0FCE4212-864B-4E0A-BECE-655045C38540}" type="sibTrans" cxnId="{BEF9F044-551A-423F-8CDE-FA0350056E61}">
      <dgm:prSet/>
      <dgm:spPr/>
      <dgm:t>
        <a:bodyPr/>
        <a:lstStyle/>
        <a:p>
          <a:endParaRPr lang="en-US"/>
        </a:p>
      </dgm:t>
    </dgm:pt>
    <dgm:pt modelId="{EE3B6B0E-9D88-4987-8E26-AD8614206735}" type="pres">
      <dgm:prSet presAssocID="{06379CC2-E596-41D1-B138-EE6570436736}" presName="linear" presStyleCnt="0">
        <dgm:presLayoutVars>
          <dgm:dir/>
          <dgm:animLvl val="lvl"/>
          <dgm:resizeHandles val="exact"/>
        </dgm:presLayoutVars>
      </dgm:prSet>
      <dgm:spPr/>
    </dgm:pt>
    <dgm:pt modelId="{AE3E78E3-C8DD-4757-8412-3661258FD866}" type="pres">
      <dgm:prSet presAssocID="{7364FFA9-9B7F-45C5-8BF2-AC70763A918B}" presName="parentLin" presStyleCnt="0"/>
      <dgm:spPr/>
    </dgm:pt>
    <dgm:pt modelId="{6D7D5E09-2F2D-42DE-9FB3-CBB2B70A9481}" type="pres">
      <dgm:prSet presAssocID="{7364FFA9-9B7F-45C5-8BF2-AC70763A918B}" presName="parentLeftMargin" presStyleLbl="node1" presStyleIdx="0" presStyleCnt="2"/>
      <dgm:spPr/>
    </dgm:pt>
    <dgm:pt modelId="{54662454-C9F3-4CB6-8062-4CA437811841}" type="pres">
      <dgm:prSet presAssocID="{7364FFA9-9B7F-45C5-8BF2-AC70763A918B}" presName="parentText" presStyleLbl="node1" presStyleIdx="0" presStyleCnt="2">
        <dgm:presLayoutVars>
          <dgm:chMax val="0"/>
          <dgm:bulletEnabled val="1"/>
        </dgm:presLayoutVars>
      </dgm:prSet>
      <dgm:spPr/>
    </dgm:pt>
    <dgm:pt modelId="{4FC04081-2082-42D5-A6C5-FE642A1DE79E}" type="pres">
      <dgm:prSet presAssocID="{7364FFA9-9B7F-45C5-8BF2-AC70763A918B}" presName="negativeSpace" presStyleCnt="0"/>
      <dgm:spPr/>
    </dgm:pt>
    <dgm:pt modelId="{90B42E4A-63C6-4087-9386-89BE1A5EFEFA}" type="pres">
      <dgm:prSet presAssocID="{7364FFA9-9B7F-45C5-8BF2-AC70763A918B}" presName="childText" presStyleLbl="conFgAcc1" presStyleIdx="0" presStyleCnt="2">
        <dgm:presLayoutVars>
          <dgm:bulletEnabled val="1"/>
        </dgm:presLayoutVars>
      </dgm:prSet>
      <dgm:spPr/>
    </dgm:pt>
    <dgm:pt modelId="{C072F35D-4A63-445E-996F-9930851E15D6}" type="pres">
      <dgm:prSet presAssocID="{370723D8-B3F9-4981-890F-23841450A674}" presName="spaceBetweenRectangles" presStyleCnt="0"/>
      <dgm:spPr/>
    </dgm:pt>
    <dgm:pt modelId="{EF43C104-A419-473E-B0EA-1AF9FB059040}" type="pres">
      <dgm:prSet presAssocID="{4CDEA2E5-7A0B-42D7-95B2-35799E130F09}" presName="parentLin" presStyleCnt="0"/>
      <dgm:spPr/>
    </dgm:pt>
    <dgm:pt modelId="{A7112D61-BA27-430E-9BE1-BC33A7FBEA44}" type="pres">
      <dgm:prSet presAssocID="{4CDEA2E5-7A0B-42D7-95B2-35799E130F09}" presName="parentLeftMargin" presStyleLbl="node1" presStyleIdx="0" presStyleCnt="2"/>
      <dgm:spPr/>
    </dgm:pt>
    <dgm:pt modelId="{B6384198-B048-4EB5-ADA9-2666EF4E71D4}" type="pres">
      <dgm:prSet presAssocID="{4CDEA2E5-7A0B-42D7-95B2-35799E130F09}" presName="parentText" presStyleLbl="node1" presStyleIdx="1" presStyleCnt="2">
        <dgm:presLayoutVars>
          <dgm:chMax val="0"/>
          <dgm:bulletEnabled val="1"/>
        </dgm:presLayoutVars>
      </dgm:prSet>
      <dgm:spPr/>
    </dgm:pt>
    <dgm:pt modelId="{C295EF93-E8CB-4E25-8726-84F6DE69EBF5}" type="pres">
      <dgm:prSet presAssocID="{4CDEA2E5-7A0B-42D7-95B2-35799E130F09}" presName="negativeSpace" presStyleCnt="0"/>
      <dgm:spPr/>
    </dgm:pt>
    <dgm:pt modelId="{75F3DD62-F2D9-4D88-82B0-0003A279C3E4}" type="pres">
      <dgm:prSet presAssocID="{4CDEA2E5-7A0B-42D7-95B2-35799E130F09}" presName="childText" presStyleLbl="conFgAcc1" presStyleIdx="1" presStyleCnt="2">
        <dgm:presLayoutVars>
          <dgm:bulletEnabled val="1"/>
        </dgm:presLayoutVars>
      </dgm:prSet>
      <dgm:spPr/>
    </dgm:pt>
  </dgm:ptLst>
  <dgm:cxnLst>
    <dgm:cxn modelId="{385A905D-59FD-436F-AFE8-A6AF5770443F}" type="presOf" srcId="{7364FFA9-9B7F-45C5-8BF2-AC70763A918B}" destId="{54662454-C9F3-4CB6-8062-4CA437811841}" srcOrd="1" destOrd="0" presId="urn:microsoft.com/office/officeart/2005/8/layout/list1"/>
    <dgm:cxn modelId="{418B015F-24B5-49A5-988F-0BA6FB4F2CF2}" srcId="{06379CC2-E596-41D1-B138-EE6570436736}" destId="{7364FFA9-9B7F-45C5-8BF2-AC70763A918B}" srcOrd="0" destOrd="0" parTransId="{9FBAE448-44E3-4F37-BB73-BECDEF356222}" sibTransId="{370723D8-B3F9-4981-890F-23841450A674}"/>
    <dgm:cxn modelId="{BEF9F044-551A-423F-8CDE-FA0350056E61}" srcId="{4CDEA2E5-7A0B-42D7-95B2-35799E130F09}" destId="{F506666A-2ACC-48C1-B45E-584F7E296477}" srcOrd="2" destOrd="0" parTransId="{3F4235F7-93D2-44DD-AED0-7109D04CC77B}" sibTransId="{0FCE4212-864B-4E0A-BECE-655045C38540}"/>
    <dgm:cxn modelId="{6E96FB47-D59A-4029-8CC1-8472A2C60919}" type="presOf" srcId="{4CDEA2E5-7A0B-42D7-95B2-35799E130F09}" destId="{A7112D61-BA27-430E-9BE1-BC33A7FBEA44}" srcOrd="0" destOrd="0" presId="urn:microsoft.com/office/officeart/2005/8/layout/list1"/>
    <dgm:cxn modelId="{C5B50E68-B843-4A66-BBCE-C41587C7D8DD}" srcId="{4CDEA2E5-7A0B-42D7-95B2-35799E130F09}" destId="{873119FC-811F-401D-B4F5-B6A3A0F99207}" srcOrd="0" destOrd="0" parTransId="{1778ADBD-EE7C-41F0-9AEF-C3A564CA57FD}" sibTransId="{0D9AB809-4C0A-4172-8DB4-BB1F09D4745B}"/>
    <dgm:cxn modelId="{83C99F6A-CEEA-4F5D-B311-5E676B4F9FB3}" type="presOf" srcId="{873119FC-811F-401D-B4F5-B6A3A0F99207}" destId="{75F3DD62-F2D9-4D88-82B0-0003A279C3E4}" srcOrd="0" destOrd="0" presId="urn:microsoft.com/office/officeart/2005/8/layout/list1"/>
    <dgm:cxn modelId="{9240E49F-624D-4480-BAAE-D3FB1E28B265}" srcId="{06379CC2-E596-41D1-B138-EE6570436736}" destId="{4CDEA2E5-7A0B-42D7-95B2-35799E130F09}" srcOrd="1" destOrd="0" parTransId="{86D73E70-B97A-404E-8C20-35F2DCDCA105}" sibTransId="{AAC10191-7E45-488E-9CA4-DDAE96AB974C}"/>
    <dgm:cxn modelId="{9A98FFA3-8EF8-4130-944F-936CB554677F}" type="presOf" srcId="{F506666A-2ACC-48C1-B45E-584F7E296477}" destId="{75F3DD62-F2D9-4D88-82B0-0003A279C3E4}" srcOrd="0" destOrd="2" presId="urn:microsoft.com/office/officeart/2005/8/layout/list1"/>
    <dgm:cxn modelId="{893614AB-CFA1-4C4E-B10F-BEFC138B2AAC}" type="presOf" srcId="{06379CC2-E596-41D1-B138-EE6570436736}" destId="{EE3B6B0E-9D88-4987-8E26-AD8614206735}" srcOrd="0" destOrd="0" presId="urn:microsoft.com/office/officeart/2005/8/layout/list1"/>
    <dgm:cxn modelId="{ED9C0DAC-9BE9-45DA-88EE-D1CB7B7CB4A4}" type="presOf" srcId="{5C7982D7-E33A-489B-B1BB-3CB03B12C48E}" destId="{75F3DD62-F2D9-4D88-82B0-0003A279C3E4}" srcOrd="0" destOrd="1" presId="urn:microsoft.com/office/officeart/2005/8/layout/list1"/>
    <dgm:cxn modelId="{D7D348D6-E36D-4735-8234-1B764B237F26}" type="presOf" srcId="{7364FFA9-9B7F-45C5-8BF2-AC70763A918B}" destId="{6D7D5E09-2F2D-42DE-9FB3-CBB2B70A9481}" srcOrd="0" destOrd="0" presId="urn:microsoft.com/office/officeart/2005/8/layout/list1"/>
    <dgm:cxn modelId="{A23FF7DF-3376-4FFE-A88B-213A78A7291D}" srcId="{4CDEA2E5-7A0B-42D7-95B2-35799E130F09}" destId="{5C7982D7-E33A-489B-B1BB-3CB03B12C48E}" srcOrd="1" destOrd="0" parTransId="{87B2CB98-E5E3-4F71-9606-EBA7C88F8FED}" sibTransId="{D6062EC2-5F98-45F3-948F-DDD8B40AA073}"/>
    <dgm:cxn modelId="{ADFCDEFC-E5E4-4A08-BC62-85C0525940F2}" type="presOf" srcId="{4CDEA2E5-7A0B-42D7-95B2-35799E130F09}" destId="{B6384198-B048-4EB5-ADA9-2666EF4E71D4}" srcOrd="1" destOrd="0" presId="urn:microsoft.com/office/officeart/2005/8/layout/list1"/>
    <dgm:cxn modelId="{14A18212-B525-40C1-8D7D-1BAE590654FE}" type="presParOf" srcId="{EE3B6B0E-9D88-4987-8E26-AD8614206735}" destId="{AE3E78E3-C8DD-4757-8412-3661258FD866}" srcOrd="0" destOrd="0" presId="urn:microsoft.com/office/officeart/2005/8/layout/list1"/>
    <dgm:cxn modelId="{17E21BB4-4AAA-4D87-87EE-EDE93A00358F}" type="presParOf" srcId="{AE3E78E3-C8DD-4757-8412-3661258FD866}" destId="{6D7D5E09-2F2D-42DE-9FB3-CBB2B70A9481}" srcOrd="0" destOrd="0" presId="urn:microsoft.com/office/officeart/2005/8/layout/list1"/>
    <dgm:cxn modelId="{CDA9BEFD-2E08-4A7B-867D-A03D0B63967E}" type="presParOf" srcId="{AE3E78E3-C8DD-4757-8412-3661258FD866}" destId="{54662454-C9F3-4CB6-8062-4CA437811841}" srcOrd="1" destOrd="0" presId="urn:microsoft.com/office/officeart/2005/8/layout/list1"/>
    <dgm:cxn modelId="{35FCD755-70B9-49FF-93E8-7F3953D84D91}" type="presParOf" srcId="{EE3B6B0E-9D88-4987-8E26-AD8614206735}" destId="{4FC04081-2082-42D5-A6C5-FE642A1DE79E}" srcOrd="1" destOrd="0" presId="urn:microsoft.com/office/officeart/2005/8/layout/list1"/>
    <dgm:cxn modelId="{A3DDED25-F260-4DE6-AE8C-DF15EF648705}" type="presParOf" srcId="{EE3B6B0E-9D88-4987-8E26-AD8614206735}" destId="{90B42E4A-63C6-4087-9386-89BE1A5EFEFA}" srcOrd="2" destOrd="0" presId="urn:microsoft.com/office/officeart/2005/8/layout/list1"/>
    <dgm:cxn modelId="{2783E0A1-1BD1-40BD-A771-98397F8DA255}" type="presParOf" srcId="{EE3B6B0E-9D88-4987-8E26-AD8614206735}" destId="{C072F35D-4A63-445E-996F-9930851E15D6}" srcOrd="3" destOrd="0" presId="urn:microsoft.com/office/officeart/2005/8/layout/list1"/>
    <dgm:cxn modelId="{A5216841-0E4A-4E5B-B4EB-90863F4564CA}" type="presParOf" srcId="{EE3B6B0E-9D88-4987-8E26-AD8614206735}" destId="{EF43C104-A419-473E-B0EA-1AF9FB059040}" srcOrd="4" destOrd="0" presId="urn:microsoft.com/office/officeart/2005/8/layout/list1"/>
    <dgm:cxn modelId="{314D6E59-7E0A-4AC5-90FA-D2D37BF848F9}" type="presParOf" srcId="{EF43C104-A419-473E-B0EA-1AF9FB059040}" destId="{A7112D61-BA27-430E-9BE1-BC33A7FBEA44}" srcOrd="0" destOrd="0" presId="urn:microsoft.com/office/officeart/2005/8/layout/list1"/>
    <dgm:cxn modelId="{46461FA1-875C-4DF3-A544-737D850FD8E6}" type="presParOf" srcId="{EF43C104-A419-473E-B0EA-1AF9FB059040}" destId="{B6384198-B048-4EB5-ADA9-2666EF4E71D4}" srcOrd="1" destOrd="0" presId="urn:microsoft.com/office/officeart/2005/8/layout/list1"/>
    <dgm:cxn modelId="{5882FD3C-CC9C-4D9B-853F-28431EC79AA2}" type="presParOf" srcId="{EE3B6B0E-9D88-4987-8E26-AD8614206735}" destId="{C295EF93-E8CB-4E25-8726-84F6DE69EBF5}" srcOrd="5" destOrd="0" presId="urn:microsoft.com/office/officeart/2005/8/layout/list1"/>
    <dgm:cxn modelId="{F3CC449A-FE4D-4E2F-B589-51AC76FFD2BB}" type="presParOf" srcId="{EE3B6B0E-9D88-4987-8E26-AD8614206735}" destId="{75F3DD62-F2D9-4D88-82B0-0003A279C3E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783A70-ECBC-42BC-9408-C42D4B22F0D1}">
      <dsp:nvSpPr>
        <dsp:cNvPr id="0" name=""/>
        <dsp:cNvSpPr/>
      </dsp:nvSpPr>
      <dsp:spPr>
        <a:xfrm>
          <a:off x="0" y="514580"/>
          <a:ext cx="6666833" cy="49266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708152" rIns="517420" bIns="241808" numCol="1" spcCol="1270" anchor="t" anchorCtr="0">
          <a:noAutofit/>
        </a:bodyPr>
        <a:lstStyle/>
        <a:p>
          <a:pPr marL="285750" lvl="1" indent="-285750" algn="l" defTabSz="1511300">
            <a:lnSpc>
              <a:spcPct val="90000"/>
            </a:lnSpc>
            <a:spcBef>
              <a:spcPct val="0"/>
            </a:spcBef>
            <a:spcAft>
              <a:spcPct val="15000"/>
            </a:spcAft>
            <a:buChar char="•"/>
          </a:pPr>
          <a:r>
            <a:rPr lang="en-US" sz="3400" kern="1200" dirty="0">
              <a:latin typeface="+mj-lt"/>
            </a:rPr>
            <a:t>Effective for reports due in 2008.</a:t>
          </a:r>
        </a:p>
        <a:p>
          <a:pPr marL="285750" lvl="1" indent="-285750" algn="l" defTabSz="1511300">
            <a:lnSpc>
              <a:spcPct val="90000"/>
            </a:lnSpc>
            <a:spcBef>
              <a:spcPct val="0"/>
            </a:spcBef>
            <a:spcAft>
              <a:spcPct val="15000"/>
            </a:spcAft>
            <a:buChar char="•"/>
          </a:pPr>
          <a:r>
            <a:rPr lang="en-US" sz="3400" kern="1200" dirty="0">
              <a:latin typeface="+mj-lt"/>
            </a:rPr>
            <a:t>Widened the tax base to include partnerships, trusts, and other legal entities.</a:t>
          </a:r>
        </a:p>
        <a:p>
          <a:pPr marL="285750" lvl="1" indent="-285750" algn="l" defTabSz="1511300">
            <a:lnSpc>
              <a:spcPct val="90000"/>
            </a:lnSpc>
            <a:spcBef>
              <a:spcPct val="0"/>
            </a:spcBef>
            <a:spcAft>
              <a:spcPct val="15000"/>
            </a:spcAft>
            <a:buChar char="•"/>
          </a:pPr>
          <a:r>
            <a:rPr lang="en-US" sz="3400" kern="1200" dirty="0">
              <a:latin typeface="+mj-lt"/>
            </a:rPr>
            <a:t>Further expanded the tax base by requiring combined reporting.</a:t>
          </a:r>
        </a:p>
      </dsp:txBody>
      <dsp:txXfrm>
        <a:off x="0" y="514580"/>
        <a:ext cx="6666833" cy="4926600"/>
      </dsp:txXfrm>
    </dsp:sp>
    <dsp:sp modelId="{9AB6931C-9DCF-48AE-AF66-508485E1C716}">
      <dsp:nvSpPr>
        <dsp:cNvPr id="0" name=""/>
        <dsp:cNvSpPr/>
      </dsp:nvSpPr>
      <dsp:spPr>
        <a:xfrm>
          <a:off x="333341" y="12740"/>
          <a:ext cx="4666783" cy="10036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511300">
            <a:lnSpc>
              <a:spcPct val="90000"/>
            </a:lnSpc>
            <a:spcBef>
              <a:spcPct val="0"/>
            </a:spcBef>
            <a:spcAft>
              <a:spcPct val="35000"/>
            </a:spcAft>
            <a:buNone/>
          </a:pPr>
          <a:r>
            <a:rPr lang="en-US" sz="3400" b="1" kern="1200" dirty="0">
              <a:effectLst>
                <a:outerShdw blurRad="38100" dist="38100" dir="2700000" algn="tl">
                  <a:srgbClr val="000000">
                    <a:alpha val="43137"/>
                  </a:srgbClr>
                </a:outerShdw>
              </a:effectLst>
            </a:rPr>
            <a:t>Revision:</a:t>
          </a:r>
        </a:p>
      </dsp:txBody>
      <dsp:txXfrm>
        <a:off x="382337" y="61736"/>
        <a:ext cx="4568791" cy="9056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13DC5-121D-4D87-A9E9-07B1C63EC312}">
      <dsp:nvSpPr>
        <dsp:cNvPr id="0" name=""/>
        <dsp:cNvSpPr/>
      </dsp:nvSpPr>
      <dsp:spPr>
        <a:xfrm>
          <a:off x="0" y="582868"/>
          <a:ext cx="6666833" cy="6552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B6A08A8-18C5-4411-8F28-DFBE12A0EDFC}">
      <dsp:nvSpPr>
        <dsp:cNvPr id="0" name=""/>
        <dsp:cNvSpPr/>
      </dsp:nvSpPr>
      <dsp:spPr>
        <a:xfrm>
          <a:off x="333341" y="251891"/>
          <a:ext cx="5866566" cy="71473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Determining Combined Taxable Margin</a:t>
          </a:r>
        </a:p>
      </dsp:txBody>
      <dsp:txXfrm>
        <a:off x="368232" y="286782"/>
        <a:ext cx="5796784" cy="644955"/>
      </dsp:txXfrm>
    </dsp:sp>
    <dsp:sp modelId="{041C5CAA-B8CD-4100-B161-D60846647E13}">
      <dsp:nvSpPr>
        <dsp:cNvPr id="0" name=""/>
        <dsp:cNvSpPr/>
      </dsp:nvSpPr>
      <dsp:spPr>
        <a:xfrm>
          <a:off x="0" y="1762228"/>
          <a:ext cx="6666833" cy="3439800"/>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541528" rIns="517420"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effectLst/>
              <a:latin typeface="+mj-lt"/>
              <a:ea typeface="Times New Roman" panose="02020603050405020304" pitchFamily="18" charset="0"/>
            </a:rPr>
            <a:t>determine the total revenue for each member of the group as if the member were an individual taxable entity, </a:t>
          </a:r>
          <a:endParaRPr lang="en-US" sz="2600" kern="1200" dirty="0">
            <a:latin typeface="+mj-lt"/>
          </a:endParaRPr>
        </a:p>
        <a:p>
          <a:pPr marL="228600" lvl="1" indent="-228600" algn="l" defTabSz="1155700">
            <a:lnSpc>
              <a:spcPct val="90000"/>
            </a:lnSpc>
            <a:spcBef>
              <a:spcPct val="0"/>
            </a:spcBef>
            <a:spcAft>
              <a:spcPct val="15000"/>
            </a:spcAft>
            <a:buChar char="•"/>
          </a:pPr>
          <a:r>
            <a:rPr lang="en-US" sz="2600" kern="1200" dirty="0">
              <a:effectLst/>
              <a:latin typeface="+mj-lt"/>
              <a:ea typeface="Times New Roman" panose="02020603050405020304" pitchFamily="18" charset="0"/>
            </a:rPr>
            <a:t>add the total revenues of the members together, and</a:t>
          </a:r>
          <a:endParaRPr lang="en-US" sz="2600" kern="1200" dirty="0">
            <a:latin typeface="+mj-lt"/>
          </a:endParaRPr>
        </a:p>
        <a:p>
          <a:pPr marL="228600" lvl="1" indent="-228600" algn="l" defTabSz="1155700">
            <a:lnSpc>
              <a:spcPct val="90000"/>
            </a:lnSpc>
            <a:spcBef>
              <a:spcPct val="0"/>
            </a:spcBef>
            <a:spcAft>
              <a:spcPct val="15000"/>
            </a:spcAft>
            <a:buChar char="•"/>
          </a:pPr>
          <a:r>
            <a:rPr lang="en-US" sz="2600" kern="1200" dirty="0">
              <a:effectLst/>
              <a:latin typeface="+mj-lt"/>
              <a:ea typeface="Times New Roman" panose="02020603050405020304" pitchFamily="18" charset="0"/>
            </a:rPr>
            <a:t>subtract items of total revenue received from a member of the combined group.</a:t>
          </a:r>
          <a:endParaRPr lang="en-US" sz="2600" kern="1200" dirty="0">
            <a:latin typeface="+mj-lt"/>
          </a:endParaRPr>
        </a:p>
      </dsp:txBody>
      <dsp:txXfrm>
        <a:off x="0" y="1762228"/>
        <a:ext cx="6666833" cy="3439800"/>
      </dsp:txXfrm>
    </dsp:sp>
    <dsp:sp modelId="{5067FB10-8BFB-4435-A2E3-D0F2BC2F5313}">
      <dsp:nvSpPr>
        <dsp:cNvPr id="0" name=""/>
        <dsp:cNvSpPr/>
      </dsp:nvSpPr>
      <dsp:spPr>
        <a:xfrm>
          <a:off x="333341" y="1378468"/>
          <a:ext cx="4666783" cy="76752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latin typeface="+mn-lt"/>
              <a:ea typeface="Times New Roman" panose="02020603050405020304" pitchFamily="18" charset="0"/>
            </a:rPr>
            <a:t>Combined Total Revenue</a:t>
          </a:r>
          <a:endParaRPr lang="en-US" sz="2600" b="1" kern="1200" dirty="0">
            <a:effectLst>
              <a:outerShdw blurRad="38100" dist="38100" dir="2700000" algn="tl">
                <a:srgbClr val="000000">
                  <a:alpha val="43137"/>
                </a:srgbClr>
              </a:outerShdw>
            </a:effectLst>
            <a:latin typeface="+mn-lt"/>
          </a:endParaRPr>
        </a:p>
      </dsp:txBody>
      <dsp:txXfrm>
        <a:off x="370808" y="1415935"/>
        <a:ext cx="4591849"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713DC5-121D-4D87-A9E9-07B1C63EC312}">
      <dsp:nvSpPr>
        <dsp:cNvPr id="0" name=""/>
        <dsp:cNvSpPr/>
      </dsp:nvSpPr>
      <dsp:spPr>
        <a:xfrm>
          <a:off x="0" y="407598"/>
          <a:ext cx="6666833" cy="6048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BB6A08A8-18C5-4411-8F28-DFBE12A0EDFC}">
      <dsp:nvSpPr>
        <dsp:cNvPr id="0" name=""/>
        <dsp:cNvSpPr/>
      </dsp:nvSpPr>
      <dsp:spPr>
        <a:xfrm>
          <a:off x="333341" y="102081"/>
          <a:ext cx="5866566" cy="65975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Determining Combined Taxable Margin</a:t>
          </a:r>
        </a:p>
      </dsp:txBody>
      <dsp:txXfrm>
        <a:off x="365548" y="134288"/>
        <a:ext cx="5802152" cy="595343"/>
      </dsp:txXfrm>
    </dsp:sp>
    <dsp:sp modelId="{041C5CAA-B8CD-4100-B161-D60846647E13}">
      <dsp:nvSpPr>
        <dsp:cNvPr id="0" name=""/>
        <dsp:cNvSpPr/>
      </dsp:nvSpPr>
      <dsp:spPr>
        <a:xfrm>
          <a:off x="0" y="1496238"/>
          <a:ext cx="6666833" cy="3855600"/>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499872" rIns="51742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latin typeface="+mj-lt"/>
            </a:rPr>
            <a:t>determine the cost of goods sold for each member of the group as if the member were an individual taxable entity,</a:t>
          </a:r>
        </a:p>
        <a:p>
          <a:pPr marL="228600" lvl="1" indent="-228600" algn="l" defTabSz="1066800">
            <a:lnSpc>
              <a:spcPct val="90000"/>
            </a:lnSpc>
            <a:spcBef>
              <a:spcPct val="0"/>
            </a:spcBef>
            <a:spcAft>
              <a:spcPct val="15000"/>
            </a:spcAft>
            <a:buChar char="•"/>
          </a:pPr>
          <a:r>
            <a:rPr lang="en-US" sz="2400" kern="1200" dirty="0">
              <a:latin typeface="+mj-lt"/>
            </a:rPr>
            <a:t>add the cost of goods sold amounts of the members together, and</a:t>
          </a:r>
        </a:p>
        <a:p>
          <a:pPr marL="228600" lvl="1" indent="-228600" algn="l" defTabSz="1066800">
            <a:lnSpc>
              <a:spcPct val="90000"/>
            </a:lnSpc>
            <a:spcBef>
              <a:spcPct val="0"/>
            </a:spcBef>
            <a:spcAft>
              <a:spcPct val="15000"/>
            </a:spcAft>
            <a:buChar char="•"/>
          </a:pPr>
          <a:r>
            <a:rPr lang="en-US" sz="2400" kern="1200" dirty="0">
              <a:latin typeface="+mj-lt"/>
            </a:rPr>
            <a:t>subtract any amounts paid from one member of the group to another member, but only to the extent the corresponding item of total revenue was subtracted.</a:t>
          </a:r>
        </a:p>
      </dsp:txBody>
      <dsp:txXfrm>
        <a:off x="0" y="1496238"/>
        <a:ext cx="6666833" cy="3855600"/>
      </dsp:txXfrm>
    </dsp:sp>
    <dsp:sp modelId="{5067FB10-8BFB-4435-A2E3-D0F2BC2F5313}">
      <dsp:nvSpPr>
        <dsp:cNvPr id="0" name=""/>
        <dsp:cNvSpPr/>
      </dsp:nvSpPr>
      <dsp:spPr>
        <a:xfrm>
          <a:off x="333341" y="1141998"/>
          <a:ext cx="4666783" cy="70848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Combined Cost of Goods Sold</a:t>
          </a:r>
        </a:p>
      </dsp:txBody>
      <dsp:txXfrm>
        <a:off x="367926" y="1176583"/>
        <a:ext cx="4597613" cy="63931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87735-6919-41D7-A556-BF4AF3CF99D3}">
      <dsp:nvSpPr>
        <dsp:cNvPr id="0" name=""/>
        <dsp:cNvSpPr/>
      </dsp:nvSpPr>
      <dsp:spPr>
        <a:xfrm>
          <a:off x="0" y="355009"/>
          <a:ext cx="6666833" cy="529200"/>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9B03FED0-6333-48E1-8431-65256AE708C3}">
      <dsp:nvSpPr>
        <dsp:cNvPr id="0" name=""/>
        <dsp:cNvSpPr/>
      </dsp:nvSpPr>
      <dsp:spPr>
        <a:xfrm>
          <a:off x="333341" y="45049"/>
          <a:ext cx="5915894" cy="61992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Determining Combined Taxable Margin</a:t>
          </a:r>
        </a:p>
      </dsp:txBody>
      <dsp:txXfrm>
        <a:off x="363603" y="75311"/>
        <a:ext cx="5855370" cy="559396"/>
      </dsp:txXfrm>
    </dsp:sp>
    <dsp:sp modelId="{93628970-58DC-4DF0-B1FA-13E7DBC032CC}">
      <dsp:nvSpPr>
        <dsp:cNvPr id="0" name=""/>
        <dsp:cNvSpPr/>
      </dsp:nvSpPr>
      <dsp:spPr>
        <a:xfrm>
          <a:off x="0" y="1307570"/>
          <a:ext cx="6666833" cy="4101300"/>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437388" rIns="517420"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latin typeface="+mj-lt"/>
            </a:rPr>
            <a:t>determine the compensation for each member of the group as if the member were an individual taxable entity,</a:t>
          </a:r>
        </a:p>
        <a:p>
          <a:pPr marL="228600" lvl="1" indent="-228600" algn="l" defTabSz="1066800">
            <a:lnSpc>
              <a:spcPct val="90000"/>
            </a:lnSpc>
            <a:spcBef>
              <a:spcPct val="0"/>
            </a:spcBef>
            <a:spcAft>
              <a:spcPct val="15000"/>
            </a:spcAft>
            <a:buChar char="•"/>
          </a:pPr>
          <a:r>
            <a:rPr lang="en-US" sz="2400" kern="1200" dirty="0">
              <a:latin typeface="+mj-lt"/>
            </a:rPr>
            <a:t>add the compensation amounts of each member together, and</a:t>
          </a:r>
        </a:p>
        <a:p>
          <a:pPr marL="228600" lvl="1" indent="-228600" algn="l" defTabSz="1066800">
            <a:lnSpc>
              <a:spcPct val="90000"/>
            </a:lnSpc>
            <a:spcBef>
              <a:spcPct val="0"/>
            </a:spcBef>
            <a:spcAft>
              <a:spcPct val="15000"/>
            </a:spcAft>
            <a:buChar char="•"/>
          </a:pPr>
          <a:r>
            <a:rPr lang="en-US" sz="2400" kern="1200" dirty="0">
              <a:latin typeface="+mj-lt"/>
            </a:rPr>
            <a:t>subtract any compensation amounts paid from one member of the combined group to another member of the combined group but only to the extent the corresponding item of total revenue was subtracted.</a:t>
          </a:r>
        </a:p>
      </dsp:txBody>
      <dsp:txXfrm>
        <a:off x="0" y="1307570"/>
        <a:ext cx="6666833" cy="4101300"/>
      </dsp:txXfrm>
    </dsp:sp>
    <dsp:sp modelId="{8BBD3E9E-A38B-409D-8918-B2FB6A4F294E}">
      <dsp:nvSpPr>
        <dsp:cNvPr id="0" name=""/>
        <dsp:cNvSpPr/>
      </dsp:nvSpPr>
      <dsp:spPr>
        <a:xfrm>
          <a:off x="333341" y="997609"/>
          <a:ext cx="4666783" cy="619920"/>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Combined Compensation</a:t>
          </a:r>
        </a:p>
      </dsp:txBody>
      <dsp:txXfrm>
        <a:off x="363603" y="1027871"/>
        <a:ext cx="4606259" cy="55939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E7BF2F-AA61-46F8-AE87-891498271979}">
      <dsp:nvSpPr>
        <dsp:cNvPr id="0" name=""/>
        <dsp:cNvSpPr/>
      </dsp:nvSpPr>
      <dsp:spPr>
        <a:xfrm>
          <a:off x="0" y="6691"/>
          <a:ext cx="6666833" cy="844628"/>
        </a:xfrm>
        <a:prstGeom prst="rect">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sp>
    <dsp:sp modelId="{5918088F-D462-4E79-805B-CA63E1CFA817}">
      <dsp:nvSpPr>
        <dsp:cNvPr id="0" name=""/>
        <dsp:cNvSpPr/>
      </dsp:nvSpPr>
      <dsp:spPr>
        <a:xfrm>
          <a:off x="333341" y="108004"/>
          <a:ext cx="5844165" cy="636687"/>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Determining Combined Taxable Margin</a:t>
          </a:r>
        </a:p>
      </dsp:txBody>
      <dsp:txXfrm>
        <a:off x="364421" y="139084"/>
        <a:ext cx="5782005" cy="574527"/>
      </dsp:txXfrm>
    </dsp:sp>
    <dsp:sp modelId="{FB77CC33-53C4-49BB-B730-57EBCF1477E0}">
      <dsp:nvSpPr>
        <dsp:cNvPr id="0" name=""/>
        <dsp:cNvSpPr/>
      </dsp:nvSpPr>
      <dsp:spPr>
        <a:xfrm>
          <a:off x="0" y="990772"/>
          <a:ext cx="6666833" cy="4659672"/>
        </a:xfrm>
        <a:prstGeom prst="rect">
          <a:avLst/>
        </a:prstGeom>
        <a:solidFill>
          <a:schemeClr val="lt1">
            <a:alpha val="90000"/>
            <a:hueOff val="0"/>
            <a:satOff val="0"/>
            <a:lumOff val="0"/>
            <a:alphaOff val="0"/>
          </a:schemeClr>
        </a:solidFill>
        <a:ln w="6350" cap="flat" cmpd="sng" algn="ctr">
          <a:solidFill>
            <a:schemeClr val="accent2">
              <a:hueOff val="-1455363"/>
              <a:satOff val="-83928"/>
              <a:lumOff val="862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17420" tIns="1041400" rIns="517420" bIns="170688" numCol="1" spcCol="1270" anchor="t" anchorCtr="0">
          <a:noAutofit/>
        </a:bodyPr>
        <a:lstStyle/>
        <a:p>
          <a:pPr marL="228600" lvl="1" indent="-228600" algn="l" defTabSz="1200150">
            <a:lnSpc>
              <a:spcPct val="90000"/>
            </a:lnSpc>
            <a:spcBef>
              <a:spcPct val="0"/>
            </a:spcBef>
            <a:spcAft>
              <a:spcPct val="15000"/>
            </a:spcAft>
            <a:buChar char="•"/>
          </a:pPr>
          <a:r>
            <a:rPr lang="en-US" sz="2700" kern="1200" dirty="0">
              <a:latin typeface="+mn-lt"/>
            </a:rPr>
            <a:t>Joyce method of apportionment</a:t>
          </a:r>
        </a:p>
        <a:p>
          <a:pPr marL="228600" lvl="1" indent="-228600" algn="l" defTabSz="1066800">
            <a:lnSpc>
              <a:spcPct val="90000"/>
            </a:lnSpc>
            <a:spcBef>
              <a:spcPct val="0"/>
            </a:spcBef>
            <a:spcAft>
              <a:spcPct val="15000"/>
            </a:spcAft>
            <a:buFont typeface="Wingdings" panose="05000000000000000000" pitchFamily="2" charset="2"/>
            <a:buNone/>
          </a:pPr>
          <a:endParaRPr lang="en-US" sz="2400" kern="1200" dirty="0">
            <a:latin typeface="+mn-lt"/>
          </a:endParaRPr>
        </a:p>
        <a:p>
          <a:pPr marL="457200" lvl="2" indent="-228600" algn="l" defTabSz="1066800">
            <a:lnSpc>
              <a:spcPct val="90000"/>
            </a:lnSpc>
            <a:spcBef>
              <a:spcPct val="0"/>
            </a:spcBef>
            <a:spcAft>
              <a:spcPct val="15000"/>
            </a:spcAft>
            <a:buFont typeface="Wingdings" panose="05000000000000000000" pitchFamily="2" charset="2"/>
            <a:buChar char="§"/>
          </a:pPr>
          <a:r>
            <a:rPr lang="en-US" sz="2400" kern="1200" dirty="0">
              <a:latin typeface="+mn-lt"/>
            </a:rPr>
            <a:t>the Texas gross receipts of a member without nexus individually are excluded from the numerator of the apportionment factor but included in the denominator.</a:t>
          </a:r>
        </a:p>
        <a:p>
          <a:pPr marL="228600" lvl="1" indent="-228600" algn="l" defTabSz="1066800">
            <a:lnSpc>
              <a:spcPct val="90000"/>
            </a:lnSpc>
            <a:spcBef>
              <a:spcPct val="0"/>
            </a:spcBef>
            <a:spcAft>
              <a:spcPct val="15000"/>
            </a:spcAft>
            <a:buFont typeface="Courier New" panose="02070309020205020404" pitchFamily="49" charset="0"/>
            <a:buNone/>
          </a:pPr>
          <a:endParaRPr lang="en-US" sz="2400" kern="1200" dirty="0">
            <a:latin typeface="+mj-lt"/>
          </a:endParaRPr>
        </a:p>
        <a:p>
          <a:pPr marL="228600" lvl="1" indent="-228600" algn="l" defTabSz="1200150">
            <a:lnSpc>
              <a:spcPct val="90000"/>
            </a:lnSpc>
            <a:spcBef>
              <a:spcPct val="0"/>
            </a:spcBef>
            <a:spcAft>
              <a:spcPct val="15000"/>
            </a:spcAft>
            <a:buChar char="•"/>
          </a:pPr>
          <a:r>
            <a:rPr lang="en-US" sz="2700" kern="1200" dirty="0">
              <a:latin typeface="+mn-lt"/>
            </a:rPr>
            <a:t>There is no throwback provision.</a:t>
          </a:r>
        </a:p>
      </dsp:txBody>
      <dsp:txXfrm>
        <a:off x="0" y="990772"/>
        <a:ext cx="6666833" cy="4659672"/>
      </dsp:txXfrm>
    </dsp:sp>
    <dsp:sp modelId="{EBF0A64C-9D43-4A90-8777-90F079159895}">
      <dsp:nvSpPr>
        <dsp:cNvPr id="0" name=""/>
        <dsp:cNvSpPr/>
      </dsp:nvSpPr>
      <dsp:spPr>
        <a:xfrm>
          <a:off x="372909" y="1151636"/>
          <a:ext cx="4666783" cy="600761"/>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Combined Apportionment</a:t>
          </a:r>
        </a:p>
      </dsp:txBody>
      <dsp:txXfrm>
        <a:off x="402236" y="1180963"/>
        <a:ext cx="4608129" cy="5421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303F2C-9A0E-410E-8BF4-C31389DD4A5F}">
      <dsp:nvSpPr>
        <dsp:cNvPr id="0" name=""/>
        <dsp:cNvSpPr/>
      </dsp:nvSpPr>
      <dsp:spPr>
        <a:xfrm>
          <a:off x="0" y="427121"/>
          <a:ext cx="10515600" cy="6552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4BA3F02-E840-4243-9493-A637D0DE287F}">
      <dsp:nvSpPr>
        <dsp:cNvPr id="0" name=""/>
        <dsp:cNvSpPr/>
      </dsp:nvSpPr>
      <dsp:spPr>
        <a:xfrm>
          <a:off x="525780" y="43361"/>
          <a:ext cx="7360920" cy="7675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Federal Tax Disconnects</a:t>
          </a:r>
        </a:p>
      </dsp:txBody>
      <dsp:txXfrm>
        <a:off x="563247" y="80828"/>
        <a:ext cx="7285986" cy="692586"/>
      </dsp:txXfrm>
    </dsp:sp>
    <dsp:sp modelId="{BD3A5BC5-0C37-481E-826E-79859DACF0A6}">
      <dsp:nvSpPr>
        <dsp:cNvPr id="0" name=""/>
        <dsp:cNvSpPr/>
      </dsp:nvSpPr>
      <dsp:spPr>
        <a:xfrm>
          <a:off x="0" y="1606482"/>
          <a:ext cx="10515600" cy="27027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541528" rIns="816127" bIns="184912" numCol="1" spcCol="1270" anchor="t" anchorCtr="0">
          <a:noAutofit/>
        </a:bodyPr>
        <a:lstStyle/>
        <a:p>
          <a:pPr marL="228600" lvl="1" indent="-228600" algn="l" defTabSz="1155700">
            <a:lnSpc>
              <a:spcPct val="90000"/>
            </a:lnSpc>
            <a:spcBef>
              <a:spcPct val="0"/>
            </a:spcBef>
            <a:spcAft>
              <a:spcPct val="15000"/>
            </a:spcAft>
            <a:buChar char="•"/>
          </a:pPr>
          <a:r>
            <a:rPr lang="en-US" sz="2600" kern="1200" dirty="0">
              <a:latin typeface="+mj-lt"/>
            </a:rPr>
            <a:t>For federal tax, a partnership is not allowed to take a deduction for depletion related to oil &amp; gas wells.</a:t>
          </a:r>
        </a:p>
        <a:p>
          <a:pPr marL="228600" lvl="1" indent="-228600" algn="l" defTabSz="1155700">
            <a:lnSpc>
              <a:spcPct val="90000"/>
            </a:lnSpc>
            <a:spcBef>
              <a:spcPct val="0"/>
            </a:spcBef>
            <a:spcAft>
              <a:spcPct val="15000"/>
            </a:spcAft>
            <a:buChar char="•"/>
          </a:pPr>
          <a:r>
            <a:rPr lang="en-US" sz="2600" kern="1200" dirty="0">
              <a:latin typeface="+mj-lt"/>
            </a:rPr>
            <a:t>For franchise tax purposes, the Comptroller allows partnerships to claim the depletion as COGS. </a:t>
          </a:r>
        </a:p>
        <a:p>
          <a:pPr marL="228600" lvl="1" indent="-228600" algn="l" defTabSz="1155700">
            <a:lnSpc>
              <a:spcPct val="90000"/>
            </a:lnSpc>
            <a:spcBef>
              <a:spcPct val="0"/>
            </a:spcBef>
            <a:spcAft>
              <a:spcPct val="15000"/>
            </a:spcAft>
            <a:buChar char="•"/>
          </a:pPr>
          <a:r>
            <a:rPr lang="en-US" sz="2600" kern="1200" dirty="0">
              <a:latin typeface="+mj-lt"/>
            </a:rPr>
            <a:t>See STAR Document 201011554L.</a:t>
          </a:r>
        </a:p>
      </dsp:txBody>
      <dsp:txXfrm>
        <a:off x="0" y="1606482"/>
        <a:ext cx="10515600" cy="2702700"/>
      </dsp:txXfrm>
    </dsp:sp>
    <dsp:sp modelId="{7BE59ED1-A2D9-4F9A-BE36-74ECCF361392}">
      <dsp:nvSpPr>
        <dsp:cNvPr id="0" name=""/>
        <dsp:cNvSpPr/>
      </dsp:nvSpPr>
      <dsp:spPr>
        <a:xfrm>
          <a:off x="525780" y="1222722"/>
          <a:ext cx="7360920" cy="7675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155700">
            <a:lnSpc>
              <a:spcPct val="90000"/>
            </a:lnSpc>
            <a:spcBef>
              <a:spcPct val="0"/>
            </a:spcBef>
            <a:spcAft>
              <a:spcPct val="35000"/>
            </a:spcAft>
            <a:buNone/>
          </a:pPr>
          <a:r>
            <a:rPr lang="en-US" sz="2600" b="1" kern="1200" dirty="0">
              <a:effectLst>
                <a:outerShdw blurRad="38100" dist="38100" dir="2700000" algn="tl">
                  <a:srgbClr val="000000">
                    <a:alpha val="43137"/>
                  </a:srgbClr>
                </a:outerShdw>
              </a:effectLst>
            </a:rPr>
            <a:t>Depletion</a:t>
          </a:r>
        </a:p>
      </dsp:txBody>
      <dsp:txXfrm>
        <a:off x="563247" y="1260189"/>
        <a:ext cx="7285986" cy="69258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B42E4A-63C6-4087-9386-89BE1A5EFEFA}">
      <dsp:nvSpPr>
        <dsp:cNvPr id="0" name=""/>
        <dsp:cNvSpPr/>
      </dsp:nvSpPr>
      <dsp:spPr>
        <a:xfrm>
          <a:off x="0" y="410471"/>
          <a:ext cx="10515600" cy="604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4662454-C9F3-4CB6-8062-4CA437811841}">
      <dsp:nvSpPr>
        <dsp:cNvPr id="0" name=""/>
        <dsp:cNvSpPr/>
      </dsp:nvSpPr>
      <dsp:spPr>
        <a:xfrm>
          <a:off x="525780" y="56231"/>
          <a:ext cx="7360920" cy="7084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Federal Tax Disconnects</a:t>
          </a:r>
        </a:p>
      </dsp:txBody>
      <dsp:txXfrm>
        <a:off x="560365" y="90816"/>
        <a:ext cx="7291750" cy="639310"/>
      </dsp:txXfrm>
    </dsp:sp>
    <dsp:sp modelId="{75F3DD62-F2D9-4D88-82B0-0003A279C3E4}">
      <dsp:nvSpPr>
        <dsp:cNvPr id="0" name=""/>
        <dsp:cNvSpPr/>
      </dsp:nvSpPr>
      <dsp:spPr>
        <a:xfrm>
          <a:off x="0" y="1499111"/>
          <a:ext cx="10515600" cy="27972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6127" tIns="499872" rIns="816127" bIns="170688" numCol="1" spcCol="1270" anchor="t" anchorCtr="0">
          <a:noAutofit/>
        </a:bodyPr>
        <a:lstStyle/>
        <a:p>
          <a:pPr marL="228600" lvl="1" indent="-228600" algn="l" defTabSz="1066800">
            <a:lnSpc>
              <a:spcPct val="90000"/>
            </a:lnSpc>
            <a:spcBef>
              <a:spcPct val="0"/>
            </a:spcBef>
            <a:spcAft>
              <a:spcPct val="15000"/>
            </a:spcAft>
            <a:buChar char="•"/>
          </a:pPr>
          <a:r>
            <a:rPr lang="en-US" sz="2400" b="0" kern="1200" dirty="0">
              <a:latin typeface="+mj-lt"/>
            </a:rPr>
            <a:t>Capital gains from sale of leasehold interests are included in total revenue of the partnership.</a:t>
          </a:r>
        </a:p>
        <a:p>
          <a:pPr marL="228600" lvl="1" indent="-228600" algn="l" defTabSz="1066800">
            <a:lnSpc>
              <a:spcPct val="90000"/>
            </a:lnSpc>
            <a:spcBef>
              <a:spcPct val="0"/>
            </a:spcBef>
            <a:spcAft>
              <a:spcPct val="15000"/>
            </a:spcAft>
            <a:buChar char="•"/>
          </a:pPr>
          <a:r>
            <a:rPr lang="en-US" sz="2400" b="0" kern="1200" dirty="0">
              <a:latin typeface="+mj-lt"/>
            </a:rPr>
            <a:t>Even though the gains are passed through to the partner and included at the partner level for federal tax.</a:t>
          </a:r>
        </a:p>
        <a:p>
          <a:pPr marL="228600" lvl="1" indent="-228600" algn="l" defTabSz="1066800">
            <a:lnSpc>
              <a:spcPct val="90000"/>
            </a:lnSpc>
            <a:spcBef>
              <a:spcPct val="0"/>
            </a:spcBef>
            <a:spcAft>
              <a:spcPct val="15000"/>
            </a:spcAft>
            <a:buChar char="•"/>
          </a:pPr>
          <a:r>
            <a:rPr lang="en-US" sz="2400" b="0" kern="1200" dirty="0">
              <a:latin typeface="+mj-lt"/>
            </a:rPr>
            <a:t>See </a:t>
          </a:r>
          <a:r>
            <a:rPr lang="en-US" sz="2400" b="0" i="1" kern="1200" dirty="0">
              <a:latin typeface="+mj-lt"/>
            </a:rPr>
            <a:t>Hibernia Energy, LLC and Ryan, LLC as Assignee v. Hegar, </a:t>
          </a:r>
          <a:r>
            <a:rPr lang="en-US" sz="2400" b="0" kern="1200" dirty="0">
              <a:latin typeface="+mj-lt"/>
            </a:rPr>
            <a:t>No. 03-21-00527 in the Third Court of Appeals.  </a:t>
          </a:r>
        </a:p>
      </dsp:txBody>
      <dsp:txXfrm>
        <a:off x="0" y="1499111"/>
        <a:ext cx="10515600" cy="2797200"/>
      </dsp:txXfrm>
    </dsp:sp>
    <dsp:sp modelId="{B6384198-B048-4EB5-ADA9-2666EF4E71D4}">
      <dsp:nvSpPr>
        <dsp:cNvPr id="0" name=""/>
        <dsp:cNvSpPr/>
      </dsp:nvSpPr>
      <dsp:spPr>
        <a:xfrm>
          <a:off x="525780" y="1144871"/>
          <a:ext cx="7360920" cy="7084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marL="0" lvl="0" indent="0" algn="l" defTabSz="1066800">
            <a:lnSpc>
              <a:spcPct val="90000"/>
            </a:lnSpc>
            <a:spcBef>
              <a:spcPct val="0"/>
            </a:spcBef>
            <a:spcAft>
              <a:spcPct val="35000"/>
            </a:spcAft>
            <a:buNone/>
          </a:pPr>
          <a:r>
            <a:rPr lang="en-US" sz="2400" b="1" kern="1200" dirty="0">
              <a:effectLst>
                <a:outerShdw blurRad="38100" dist="38100" dir="2700000" algn="tl">
                  <a:srgbClr val="000000">
                    <a:alpha val="43137"/>
                  </a:srgbClr>
                </a:outerShdw>
              </a:effectLst>
            </a:rPr>
            <a:t>Capital Gains Reporting </a:t>
          </a:r>
        </a:p>
      </dsp:txBody>
      <dsp:txXfrm>
        <a:off x="560365" y="1179456"/>
        <a:ext cx="7291750" cy="63931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5719AA4-680C-492C-B1F5-3277ECF62A53}" type="datetimeFigureOut">
              <a:rPr lang="en-US" smtClean="0"/>
              <a:t>7/21/2023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F0AB2-7D3D-440F-99BE-244C7B878DED}" type="slidenum">
              <a:rPr lang="en-US" smtClean="0"/>
              <a:t>‹#›</a:t>
            </a:fld>
            <a:endParaRPr lang="en-US"/>
          </a:p>
        </p:txBody>
      </p:sp>
    </p:spTree>
    <p:extLst>
      <p:ext uri="{BB962C8B-B14F-4D97-AF65-F5344CB8AC3E}">
        <p14:creationId xmlns:p14="http://schemas.microsoft.com/office/powerpoint/2010/main" val="939277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3664A-259F-4635-8A15-131277504B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AE12AC-FECE-4475-997C-25D6BC7921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655FF8-2437-4BD6-824F-EB771F9B79CC}"/>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48A7F360-5961-408C-9550-F32179A27F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FD38F-F1E4-4C71-9603-F33A8E58F6A9}"/>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626490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5113D-5F29-4839-A17B-C704E8D2ED3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522C5F-965D-4BC8-92E5-8BAC281A02A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129BD7-8F37-4B86-A47B-3F4E95BA722B}"/>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863E8CAE-A8C3-4905-BCB5-D748E4DF2C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D4F365-CE25-4830-8E9B-4372768A2451}"/>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167490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4858A7-3D86-4B6D-9C8F-07D714026D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21B6C5-2559-455E-B978-21A06BF09D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699C18-0845-4242-A712-7D747D3CB6DA}"/>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7944BA94-FE94-4354-9C38-335D49031A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F538EA2-2765-45C5-8139-1A9F733CAB71}"/>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2247496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DAB3-C9A2-41EA-85BA-C55F06042B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796137C-090F-4965-9E6D-411B19062EF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747DE9-1595-4CC0-8735-6A2852C25A55}"/>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F06AEAE3-19D0-4485-8B4C-762C8A61E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4DFD70-B7EB-4FA9-933A-1609F7F79F87}"/>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865684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84807-A012-4316-8EA9-962487D05B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4BBA0-59FB-47F1-9943-51BF20EC74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D1FFE7-3AB5-422E-9497-08AB8F3A86EC}"/>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A972CF49-0B02-45BF-8FC0-459573D802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91F770-5A9B-4264-85F1-A3DD5628D33C}"/>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3830758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B33D8C-54DC-46A9-978F-F23B69492C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4DC0AB-3342-4CB3-998A-1D561E602FA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B409FEB-46D7-4C2A-A820-F356B388A4F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81CB149-7CDE-4479-8BF5-036A62A99BD9}"/>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6" name="Footer Placeholder 5">
            <a:extLst>
              <a:ext uri="{FF2B5EF4-FFF2-40B4-BE49-F238E27FC236}">
                <a16:creationId xmlns:a16="http://schemas.microsoft.com/office/drawing/2014/main" id="{EEF05801-5EAB-4727-8D8D-359EF60DC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9B3E99-6CBD-4A37-BFF9-119EE199C0A8}"/>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831349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42D8-55A3-4750-8AFE-A610CE7F571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C04C43-5910-4A22-B908-CA44B507F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A01338-93D4-4EF3-8917-C60FC7EC18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7343AA6-B555-4E11-A27E-896544C1DA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FC39CF-962E-49EE-986F-A67E5EE2440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3430EA-9609-46ED-BB8E-BD292FC81862}"/>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8" name="Footer Placeholder 7">
            <a:extLst>
              <a:ext uri="{FF2B5EF4-FFF2-40B4-BE49-F238E27FC236}">
                <a16:creationId xmlns:a16="http://schemas.microsoft.com/office/drawing/2014/main" id="{18B9C4D8-D5D7-4CAA-BD70-1A583D564CA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A028E63-B0F1-45BC-A204-6877292CA1B5}"/>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3217251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301846-6E7B-45F2-B313-C13D0C4E695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B02A11E-58B9-4F59-AD2A-EC06ABA51926}"/>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4" name="Footer Placeholder 3">
            <a:extLst>
              <a:ext uri="{FF2B5EF4-FFF2-40B4-BE49-F238E27FC236}">
                <a16:creationId xmlns:a16="http://schemas.microsoft.com/office/drawing/2014/main" id="{F91DFB71-8F36-4CBA-990F-38A117AFBE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068FFA-2375-44B7-93B7-8DD728B5F364}"/>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3785005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18938C-48F5-42C5-9EFB-9790B46BE848}"/>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3" name="Footer Placeholder 2">
            <a:extLst>
              <a:ext uri="{FF2B5EF4-FFF2-40B4-BE49-F238E27FC236}">
                <a16:creationId xmlns:a16="http://schemas.microsoft.com/office/drawing/2014/main" id="{DE4EDB08-5D3E-40AC-A272-65980A310FD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7ADB24-5C3C-4766-86D4-1CA89FD3C37D}"/>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870460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0FE0-DDAD-42E6-8B0B-C65551B5C9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66D74E0-3911-47EB-9EC3-2153486ABC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814A8F0-C70C-4DE0-A7CE-E8BF77C61D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662BFA0-6176-48A7-82B7-376C2FEB292B}"/>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6" name="Footer Placeholder 5">
            <a:extLst>
              <a:ext uri="{FF2B5EF4-FFF2-40B4-BE49-F238E27FC236}">
                <a16:creationId xmlns:a16="http://schemas.microsoft.com/office/drawing/2014/main" id="{E3463926-9F6C-43C2-9AEA-0979E24556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B5A010-A663-45B6-B6D0-9C67B2EC81EE}"/>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1527851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09EC2D-7DAD-44CF-8994-DC57749554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ED7971-B1BE-46A9-9E29-6707CCB9ED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CA90C7-C89C-4C79-8150-394F07378C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5FE5FF-ACC1-48F4-BBD3-E8FD05DE3E6F}"/>
              </a:ext>
            </a:extLst>
          </p:cNvPr>
          <p:cNvSpPr>
            <a:spLocks noGrp="1"/>
          </p:cNvSpPr>
          <p:nvPr>
            <p:ph type="dt" sz="half" idx="10"/>
          </p:nvPr>
        </p:nvSpPr>
        <p:spPr/>
        <p:txBody>
          <a:bodyPr/>
          <a:lstStyle/>
          <a:p>
            <a:fld id="{E6AA857F-5F3E-49A4-93E4-592B36FE6E0A}" type="datetimeFigureOut">
              <a:rPr lang="en-US" smtClean="0"/>
              <a:t>7/21/2023</a:t>
            </a:fld>
            <a:endParaRPr lang="en-US"/>
          </a:p>
        </p:txBody>
      </p:sp>
      <p:sp>
        <p:nvSpPr>
          <p:cNvPr id="6" name="Footer Placeholder 5">
            <a:extLst>
              <a:ext uri="{FF2B5EF4-FFF2-40B4-BE49-F238E27FC236}">
                <a16:creationId xmlns:a16="http://schemas.microsoft.com/office/drawing/2014/main" id="{15F6EDBD-D11F-4E15-9558-3C7FD80DCA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98C1CF-F511-46F3-B42E-7F05851682E0}"/>
              </a:ext>
            </a:extLst>
          </p:cNvPr>
          <p:cNvSpPr>
            <a:spLocks noGrp="1"/>
          </p:cNvSpPr>
          <p:nvPr>
            <p:ph type="sldNum" sz="quarter" idx="12"/>
          </p:nvPr>
        </p:nvSpPr>
        <p:spPr/>
        <p:txBody>
          <a:bodyPr/>
          <a:lstStyle/>
          <a:p>
            <a:fld id="{0444FC9A-9D37-462D-A99E-D93E67467DE2}" type="slidenum">
              <a:rPr lang="en-US" smtClean="0"/>
              <a:t>‹#›</a:t>
            </a:fld>
            <a:endParaRPr lang="en-US"/>
          </a:p>
        </p:txBody>
      </p:sp>
    </p:spTree>
    <p:extLst>
      <p:ext uri="{BB962C8B-B14F-4D97-AF65-F5344CB8AC3E}">
        <p14:creationId xmlns:p14="http://schemas.microsoft.com/office/powerpoint/2010/main" val="2939940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1A5F77-9989-41CE-B301-C94347EB86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2464E0-B917-4636-9B7E-9212C4A3C2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004F7C-2014-4823-AB25-5AB23C83C9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AA857F-5F3E-49A4-93E4-592B36FE6E0A}" type="datetimeFigureOut">
              <a:rPr lang="en-US" smtClean="0"/>
              <a:t>7/21/2023</a:t>
            </a:fld>
            <a:endParaRPr lang="en-US"/>
          </a:p>
        </p:txBody>
      </p:sp>
      <p:sp>
        <p:nvSpPr>
          <p:cNvPr id="5" name="Footer Placeholder 4">
            <a:extLst>
              <a:ext uri="{FF2B5EF4-FFF2-40B4-BE49-F238E27FC236}">
                <a16:creationId xmlns:a16="http://schemas.microsoft.com/office/drawing/2014/main" id="{F067D392-CE36-40A0-8C73-99C9A69B4B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7F6F217-B4EE-45F9-86E2-073C0C4FDC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44FC9A-9D37-462D-A99E-D93E67467DE2}" type="slidenum">
              <a:rPr lang="en-US" smtClean="0"/>
              <a:t>‹#›</a:t>
            </a:fld>
            <a:endParaRPr lang="en-US"/>
          </a:p>
        </p:txBody>
      </p:sp>
    </p:spTree>
    <p:extLst>
      <p:ext uri="{BB962C8B-B14F-4D97-AF65-F5344CB8AC3E}">
        <p14:creationId xmlns:p14="http://schemas.microsoft.com/office/powerpoint/2010/main" val="1324975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E30439A-8A5B-46EC-8283-9B6B031D40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7"/>
            <a:ext cx="12192001" cy="6858000"/>
          </a:xfrm>
          <a:prstGeom prst="rect">
            <a:avLst/>
          </a:prstGeom>
          <a:gradFill>
            <a:gsLst>
              <a:gs pos="0">
                <a:srgbClr val="000000"/>
              </a:gs>
              <a:gs pos="100000">
                <a:schemeClr val="accent1">
                  <a:lumMod val="75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55521" y="-1720"/>
            <a:ext cx="11750040" cy="6840685"/>
          </a:xfrm>
          <a:prstGeom prst="rect">
            <a:avLst/>
          </a:prstGeom>
          <a:gradFill>
            <a:gsLst>
              <a:gs pos="21000">
                <a:schemeClr val="accent1">
                  <a:lumMod val="50000"/>
                  <a:alpha val="61000"/>
                </a:schemeClr>
              </a:gs>
              <a:gs pos="100000">
                <a:schemeClr val="accent1">
                  <a:alpha val="0"/>
                </a:schemeClr>
              </a:gs>
            </a:gsLst>
            <a:lin ang="21594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6054" y="-1291"/>
            <a:ext cx="3608179" cy="6858864"/>
          </a:xfrm>
          <a:prstGeom prst="rect">
            <a:avLst/>
          </a:prstGeom>
          <a:gradFill>
            <a:gsLst>
              <a:gs pos="0">
                <a:schemeClr val="accent1">
                  <a:lumMod val="75000"/>
                  <a:alpha val="0"/>
                </a:schemeClr>
              </a:gs>
              <a:gs pos="99000">
                <a:srgbClr val="000000">
                  <a:alpha val="41000"/>
                </a:srgbClr>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5274173">
            <a:off x="6059728" y="779270"/>
            <a:ext cx="4967533" cy="4988390"/>
          </a:xfrm>
          <a:prstGeom prst="ellipse">
            <a:avLst/>
          </a:prstGeom>
          <a:gradFill>
            <a:gsLst>
              <a:gs pos="0">
                <a:schemeClr val="accent1">
                  <a:alpha val="24000"/>
                </a:schemeClr>
              </a:gs>
              <a:gs pos="79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8662EC4-E70E-4676-8C77-BF71F36DAB4B}"/>
              </a:ext>
            </a:extLst>
          </p:cNvPr>
          <p:cNvSpPr>
            <a:spLocks noGrp="1"/>
          </p:cNvSpPr>
          <p:nvPr>
            <p:ph type="ctrTitle"/>
          </p:nvPr>
        </p:nvSpPr>
        <p:spPr>
          <a:xfrm>
            <a:off x="1373677" y="633051"/>
            <a:ext cx="6596245" cy="2101192"/>
          </a:xfrm>
        </p:spPr>
        <p:txBody>
          <a:bodyPr>
            <a:normAutofit/>
          </a:bodyPr>
          <a:lstStyle/>
          <a:p>
            <a:pPr algn="r"/>
            <a:r>
              <a:rPr lang="en-US" sz="4800" b="1" dirty="0">
                <a:solidFill>
                  <a:srgbClr val="FFFFFF"/>
                </a:solidFill>
                <a:effectLst>
                  <a:outerShdw blurRad="38100" dist="38100" dir="2700000" algn="tl">
                    <a:srgbClr val="000000">
                      <a:alpha val="43137"/>
                    </a:srgbClr>
                  </a:outerShdw>
                </a:effectLst>
              </a:rPr>
              <a:t>Taxing of Partnerships and</a:t>
            </a:r>
            <a:br>
              <a:rPr lang="en-US" sz="4800" b="1" dirty="0">
                <a:solidFill>
                  <a:srgbClr val="FFFFFF"/>
                </a:solidFill>
                <a:effectLst>
                  <a:outerShdw blurRad="38100" dist="38100" dir="2700000" algn="tl">
                    <a:srgbClr val="000000">
                      <a:alpha val="43137"/>
                    </a:srgbClr>
                  </a:outerShdw>
                </a:effectLst>
              </a:rPr>
            </a:br>
            <a:r>
              <a:rPr lang="en-US" sz="4800" b="1" dirty="0">
                <a:solidFill>
                  <a:srgbClr val="FFFFFF"/>
                </a:solidFill>
                <a:effectLst>
                  <a:outerShdw blurRad="38100" dist="38100" dir="2700000" algn="tl">
                    <a:srgbClr val="000000">
                      <a:alpha val="43137"/>
                    </a:srgbClr>
                  </a:outerShdw>
                </a:effectLst>
              </a:rPr>
              <a:t>Combined Reporting</a:t>
            </a:r>
            <a:br>
              <a:rPr lang="en-US" sz="4800" b="1" dirty="0">
                <a:solidFill>
                  <a:srgbClr val="FFFFFF"/>
                </a:solidFill>
                <a:effectLst>
                  <a:outerShdw blurRad="38100" dist="38100" dir="2700000" algn="tl">
                    <a:srgbClr val="000000">
                      <a:alpha val="43137"/>
                    </a:srgbClr>
                  </a:outerShdw>
                </a:effectLst>
              </a:rPr>
            </a:br>
            <a:r>
              <a:rPr lang="en-US" sz="4800" b="1" dirty="0">
                <a:solidFill>
                  <a:srgbClr val="FFFFFF"/>
                </a:solidFill>
                <a:effectLst>
                  <a:outerShdw blurRad="38100" dist="38100" dir="2700000" algn="tl">
                    <a:srgbClr val="000000">
                      <a:alpha val="43137"/>
                    </a:srgbClr>
                  </a:outerShdw>
                </a:effectLst>
              </a:rPr>
              <a:t> in Texas</a:t>
            </a:r>
          </a:p>
        </p:txBody>
      </p:sp>
      <p:sp>
        <p:nvSpPr>
          <p:cNvPr id="18" name="Rectangle 17">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6314" y="4480038"/>
            <a:ext cx="12179371" cy="2377962"/>
          </a:xfrm>
          <a:prstGeom prst="rect">
            <a:avLst/>
          </a:prstGeom>
          <a:gradFill>
            <a:gsLst>
              <a:gs pos="0">
                <a:schemeClr val="accent1">
                  <a:lumMod val="75000"/>
                  <a:alpha val="50000"/>
                </a:schemeClr>
              </a:gs>
              <a:gs pos="99000">
                <a:srgbClr val="000000">
                  <a:alpha val="34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63DCCEE4-AE98-437E-BEAB-99E0BFE1AF60}"/>
              </a:ext>
            </a:extLst>
          </p:cNvPr>
          <p:cNvSpPr>
            <a:spLocks noGrp="1"/>
          </p:cNvSpPr>
          <p:nvPr>
            <p:ph type="subTitle" idx="1"/>
          </p:nvPr>
        </p:nvSpPr>
        <p:spPr>
          <a:xfrm>
            <a:off x="1918686" y="3443927"/>
            <a:ext cx="6051236" cy="1241828"/>
          </a:xfrm>
        </p:spPr>
        <p:txBody>
          <a:bodyPr>
            <a:normAutofit lnSpcReduction="10000"/>
          </a:bodyPr>
          <a:lstStyle/>
          <a:p>
            <a:pPr algn="r"/>
            <a:r>
              <a:rPr lang="en-US" dirty="0">
                <a:solidFill>
                  <a:srgbClr val="FFFFFF"/>
                </a:solidFill>
                <a:effectLst>
                  <a:outerShdw blurRad="38100" dist="38100" dir="2700000" algn="tl">
                    <a:srgbClr val="000000">
                      <a:alpha val="43137"/>
                    </a:srgbClr>
                  </a:outerShdw>
                </a:effectLst>
              </a:rPr>
              <a:t>MTC Annual Uniformity Committee Meeting</a:t>
            </a:r>
          </a:p>
          <a:p>
            <a:pPr algn="r"/>
            <a:r>
              <a:rPr lang="en-US" dirty="0">
                <a:solidFill>
                  <a:srgbClr val="FFFFFF"/>
                </a:solidFill>
                <a:effectLst>
                  <a:outerShdw blurRad="38100" dist="38100" dir="2700000" algn="tl">
                    <a:srgbClr val="000000">
                      <a:alpha val="43137"/>
                    </a:srgbClr>
                  </a:outerShdw>
                </a:effectLst>
              </a:rPr>
              <a:t>Texas Comptroller of Public Accounts</a:t>
            </a:r>
          </a:p>
          <a:p>
            <a:pPr algn="r"/>
            <a:r>
              <a:rPr lang="en-US" dirty="0">
                <a:solidFill>
                  <a:srgbClr val="FFFFFF"/>
                </a:solidFill>
                <a:effectLst>
                  <a:outerShdw blurRad="38100" dist="38100" dir="2700000" algn="tl">
                    <a:srgbClr val="000000">
                      <a:alpha val="43137"/>
                    </a:srgbClr>
                  </a:outerShdw>
                </a:effectLst>
              </a:rPr>
              <a:t>July 2023</a:t>
            </a:r>
          </a:p>
          <a:p>
            <a:pPr algn="r"/>
            <a:endParaRPr lang="en-US" dirty="0">
              <a:solidFill>
                <a:srgbClr val="FFFFFF"/>
              </a:solidFill>
            </a:endParaRPr>
          </a:p>
        </p:txBody>
      </p:sp>
      <p:sp>
        <p:nvSpPr>
          <p:cNvPr id="20" name="Rectangle 19">
            <a:extLst>
              <a:ext uri="{FF2B5EF4-FFF2-40B4-BE49-F238E27FC236}">
                <a16:creationId xmlns:a16="http://schemas.microsoft.com/office/drawing/2014/main" id="{53947E58-F088-49F1-A3D1-DEA690192E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6967085" y="1632660"/>
            <a:ext cx="6857572" cy="3592258"/>
          </a:xfrm>
          <a:prstGeom prst="rect">
            <a:avLst/>
          </a:prstGeom>
          <a:gradFill>
            <a:gsLst>
              <a:gs pos="0">
                <a:schemeClr val="accent1">
                  <a:lumMod val="75000"/>
                  <a:alpha val="50000"/>
                </a:schemeClr>
              </a:gs>
              <a:gs pos="99000">
                <a:srgbClr val="000000">
                  <a:alpha val="0"/>
                </a:srgb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A4A05B20-029C-4906-884E-A6C1A95C3F49}"/>
              </a:ext>
            </a:extLst>
          </p:cNvPr>
          <p:cNvSpPr txBox="1"/>
          <p:nvPr/>
        </p:nvSpPr>
        <p:spPr>
          <a:xfrm>
            <a:off x="575476" y="5054955"/>
            <a:ext cx="7394446" cy="1631216"/>
          </a:xfrm>
          <a:prstGeom prst="rect">
            <a:avLst/>
          </a:prstGeom>
          <a:noFill/>
        </p:spPr>
        <p:txBody>
          <a:bodyPr wrap="square" rtlCol="0">
            <a:spAutoFit/>
          </a:bodyPr>
          <a:lstStyle/>
          <a:p>
            <a:pPr algn="r"/>
            <a:r>
              <a:rPr lang="en-US" sz="20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Panelists:</a:t>
            </a:r>
          </a:p>
          <a:p>
            <a:pPr algn="r"/>
            <a:endParaRPr lang="en-US" sz="2000" dirty="0">
              <a:solidFill>
                <a:schemeClr val="bg1"/>
              </a:solidFill>
              <a:effectLst>
                <a:outerShdw blurRad="38100" dist="38100" dir="2700000" algn="tl">
                  <a:srgbClr val="000000">
                    <a:alpha val="43137"/>
                  </a:srgbClr>
                </a:outerShdw>
              </a:effectLst>
              <a:latin typeface="+mj-lt"/>
              <a:cs typeface="Times New Roman" panose="02020603050405020304" pitchFamily="18" charset="0"/>
            </a:endParaRPr>
          </a:p>
          <a:p>
            <a:pPr algn="r"/>
            <a:r>
              <a:rPr lang="en-US" sz="20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Teresa Bostick, Tax Policy Division</a:t>
            </a:r>
          </a:p>
          <a:p>
            <a:pPr algn="r"/>
            <a:r>
              <a:rPr lang="en-US" sz="20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Rose Orozco, Audit Division</a:t>
            </a:r>
          </a:p>
          <a:p>
            <a:pPr algn="r"/>
            <a:r>
              <a:rPr lang="en-US" sz="2000" dirty="0">
                <a:solidFill>
                  <a:schemeClr val="bg1"/>
                </a:solidFill>
                <a:effectLst>
                  <a:outerShdw blurRad="38100" dist="38100" dir="2700000" algn="tl">
                    <a:srgbClr val="000000">
                      <a:alpha val="43137"/>
                    </a:srgbClr>
                  </a:outerShdw>
                </a:effectLst>
                <a:latin typeface="+mj-lt"/>
                <a:cs typeface="Times New Roman" panose="02020603050405020304" pitchFamily="18" charset="0"/>
              </a:rPr>
              <a:t>Jennifer Specchio, Tax Policy Division</a:t>
            </a:r>
          </a:p>
        </p:txBody>
      </p:sp>
    </p:spTree>
    <p:extLst>
      <p:ext uri="{BB962C8B-B14F-4D97-AF65-F5344CB8AC3E}">
        <p14:creationId xmlns:p14="http://schemas.microsoft.com/office/powerpoint/2010/main" val="609277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7BA411-C3DA-4A55-B713-906E87E0C628}"/>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4C295AB-09DE-458A-8711-3EE69EE0F3A4}"/>
              </a:ext>
            </a:extLst>
          </p:cNvPr>
          <p:cNvSpPr>
            <a:spLocks noGrp="1"/>
          </p:cNvSpPr>
          <p:nvPr>
            <p:ph idx="1"/>
          </p:nvPr>
        </p:nvSpPr>
        <p:spPr>
          <a:xfrm>
            <a:off x="5126418" y="552091"/>
            <a:ext cx="6224335" cy="5431536"/>
          </a:xfrm>
        </p:spPr>
        <p:txBody>
          <a:bodyPr anchor="ctr">
            <a:normAutofit/>
          </a:bodyPr>
          <a:lstStyle/>
          <a:p>
            <a:pPr marL="0" indent="0">
              <a:spcBef>
                <a:spcPts val="0"/>
              </a:spcBef>
              <a:spcAft>
                <a:spcPts val="600"/>
              </a:spcAft>
              <a:buNone/>
            </a:pPr>
            <a:r>
              <a:rPr lang="en-US" sz="3200" dirty="0">
                <a:effectLst/>
                <a:latin typeface="+mj-lt"/>
                <a:ea typeface="Times New Roman" panose="02020603050405020304" pitchFamily="18" charset="0"/>
              </a:rPr>
              <a:t>Controlling Interest</a:t>
            </a:r>
          </a:p>
          <a:p>
            <a:pPr marL="0" marR="0" lvl="0" indent="0">
              <a:spcBef>
                <a:spcPts val="0"/>
              </a:spcBef>
              <a:spcAft>
                <a:spcPts val="600"/>
              </a:spcAft>
              <a:buNone/>
            </a:pPr>
            <a:endParaRPr lang="en-US" dirty="0">
              <a:effectLst/>
              <a:latin typeface="+mj-lt"/>
              <a:ea typeface="Times New Roman" panose="02020603050405020304" pitchFamily="18" charset="0"/>
            </a:endParaRPr>
          </a:p>
          <a:p>
            <a:pPr>
              <a:spcBef>
                <a:spcPts val="0"/>
              </a:spcBef>
              <a:spcAft>
                <a:spcPts val="600"/>
              </a:spcAft>
            </a:pPr>
            <a:r>
              <a:rPr lang="en-US" dirty="0">
                <a:effectLst/>
                <a:latin typeface="+mj-lt"/>
                <a:ea typeface="Times New Roman" panose="02020603050405020304" pitchFamily="18" charset="0"/>
              </a:rPr>
              <a:t>Corporations – more than 50 percent, owned directly or indirectly, of</a:t>
            </a:r>
          </a:p>
          <a:p>
            <a:pPr marL="0" indent="0">
              <a:spcBef>
                <a:spcPts val="0"/>
              </a:spcBef>
              <a:spcAft>
                <a:spcPts val="600"/>
              </a:spcAft>
              <a:buNone/>
            </a:pPr>
            <a:r>
              <a:rPr lang="en-US" dirty="0">
                <a:effectLst/>
                <a:latin typeface="+mj-lt"/>
                <a:ea typeface="Times New Roman" panose="02020603050405020304" pitchFamily="18" charset="0"/>
              </a:rPr>
              <a:t> </a:t>
            </a:r>
          </a:p>
          <a:p>
            <a:pPr lvl="1">
              <a:spcBef>
                <a:spcPts val="0"/>
              </a:spcBef>
              <a:spcAft>
                <a:spcPts val="600"/>
              </a:spcAft>
              <a:buFont typeface="Wingdings" panose="05000000000000000000" pitchFamily="2" charset="2"/>
              <a:buChar char="§"/>
            </a:pPr>
            <a:r>
              <a:rPr lang="en-US" sz="2800" dirty="0">
                <a:effectLst/>
                <a:latin typeface="+mj-lt"/>
                <a:ea typeface="Times New Roman" panose="02020603050405020304" pitchFamily="18" charset="0"/>
              </a:rPr>
              <a:t>the total combined voting power of all classes of stock or </a:t>
            </a:r>
          </a:p>
          <a:p>
            <a:pPr lvl="1">
              <a:spcBef>
                <a:spcPts val="0"/>
              </a:spcBef>
              <a:spcAft>
                <a:spcPts val="600"/>
              </a:spcAft>
              <a:buFont typeface="Wingdings" panose="05000000000000000000" pitchFamily="2" charset="2"/>
              <a:buChar char="§"/>
            </a:pPr>
            <a:endParaRPr lang="en-US" sz="2800" dirty="0">
              <a:latin typeface="+mj-lt"/>
              <a:ea typeface="Times New Roman" panose="02020603050405020304" pitchFamily="18" charset="0"/>
            </a:endParaRPr>
          </a:p>
          <a:p>
            <a:pPr lvl="1">
              <a:spcBef>
                <a:spcPts val="0"/>
              </a:spcBef>
              <a:spcAft>
                <a:spcPts val="600"/>
              </a:spcAft>
              <a:buFont typeface="Wingdings" panose="05000000000000000000" pitchFamily="2" charset="2"/>
              <a:buChar char="§"/>
            </a:pPr>
            <a:r>
              <a:rPr lang="en-US" sz="2800" dirty="0">
                <a:effectLst/>
                <a:latin typeface="+mj-lt"/>
                <a:ea typeface="Times New Roman" panose="02020603050405020304" pitchFamily="18" charset="0"/>
              </a:rPr>
              <a:t>the beneficial ownership interest in the voting stock.</a:t>
            </a:r>
          </a:p>
        </p:txBody>
      </p:sp>
      <p:sp>
        <p:nvSpPr>
          <p:cNvPr id="6" name="TextBox 5">
            <a:extLst>
              <a:ext uri="{FF2B5EF4-FFF2-40B4-BE49-F238E27FC236}">
                <a16:creationId xmlns:a16="http://schemas.microsoft.com/office/drawing/2014/main" id="{57BBA777-8C20-4AB8-BFFA-65F5533F356B}"/>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2834912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B7E257B-2CFA-4F2D-9940-901AA1E9AACA}"/>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E86D5B-2874-4AA9-992C-68CB1F32ED91}"/>
              </a:ext>
            </a:extLst>
          </p:cNvPr>
          <p:cNvSpPr>
            <a:spLocks noGrp="1"/>
          </p:cNvSpPr>
          <p:nvPr>
            <p:ph idx="1"/>
          </p:nvPr>
        </p:nvSpPr>
        <p:spPr>
          <a:xfrm>
            <a:off x="5066906" y="966247"/>
            <a:ext cx="6283847" cy="5344998"/>
          </a:xfrm>
        </p:spPr>
        <p:txBody>
          <a:bodyPr anchor="ctr">
            <a:normAutofit/>
          </a:bodyPr>
          <a:lstStyle/>
          <a:p>
            <a:pPr marL="0" indent="0">
              <a:buNone/>
            </a:pPr>
            <a:r>
              <a:rPr lang="en-US" sz="3200" dirty="0">
                <a:latin typeface="+mj-lt"/>
              </a:rPr>
              <a:t>Controlling Interest</a:t>
            </a:r>
          </a:p>
          <a:p>
            <a:pPr marL="0" indent="0">
              <a:buNone/>
            </a:pPr>
            <a:endParaRPr lang="en-US" dirty="0">
              <a:latin typeface="+mj-lt"/>
            </a:endParaRPr>
          </a:p>
          <a:p>
            <a:pPr lvl="1"/>
            <a:r>
              <a:rPr lang="en-US" sz="2800" dirty="0">
                <a:latin typeface="+mj-lt"/>
              </a:rPr>
              <a:t>Partnerships – more than 50 percent owned, directly or indirectly, of the</a:t>
            </a:r>
          </a:p>
          <a:p>
            <a:pPr marL="457200" lvl="1" indent="0">
              <a:buNone/>
            </a:pPr>
            <a:endParaRPr lang="en-US" sz="2800" dirty="0">
              <a:latin typeface="+mj-lt"/>
            </a:endParaRPr>
          </a:p>
          <a:p>
            <a:pPr lvl="2">
              <a:buFont typeface="Wingdings" panose="05000000000000000000" pitchFamily="2" charset="2"/>
              <a:buChar char="§"/>
            </a:pPr>
            <a:r>
              <a:rPr lang="en-US" sz="2800" dirty="0">
                <a:latin typeface="+mj-lt"/>
              </a:rPr>
              <a:t>capital,</a:t>
            </a:r>
          </a:p>
          <a:p>
            <a:pPr marL="914400" lvl="2" indent="0">
              <a:buNone/>
            </a:pPr>
            <a:endParaRPr lang="en-US" sz="2800" dirty="0">
              <a:latin typeface="+mj-lt"/>
            </a:endParaRPr>
          </a:p>
          <a:p>
            <a:pPr lvl="2">
              <a:buFont typeface="Wingdings" panose="05000000000000000000" pitchFamily="2" charset="2"/>
              <a:buChar char="§"/>
            </a:pPr>
            <a:r>
              <a:rPr lang="en-US" sz="2800" dirty="0">
                <a:latin typeface="+mj-lt"/>
              </a:rPr>
              <a:t>profits, or</a:t>
            </a:r>
          </a:p>
          <a:p>
            <a:pPr lvl="2">
              <a:buFont typeface="Wingdings" panose="05000000000000000000" pitchFamily="2" charset="2"/>
              <a:buChar char="§"/>
            </a:pPr>
            <a:endParaRPr lang="en-US" sz="2800" dirty="0">
              <a:latin typeface="+mj-lt"/>
            </a:endParaRPr>
          </a:p>
          <a:p>
            <a:pPr lvl="2">
              <a:buFont typeface="Wingdings" panose="05000000000000000000" pitchFamily="2" charset="2"/>
              <a:buChar char="§"/>
            </a:pPr>
            <a:r>
              <a:rPr lang="en-US" sz="2800" dirty="0">
                <a:latin typeface="+mj-lt"/>
              </a:rPr>
              <a:t>beneficial interest in the partnership.</a:t>
            </a:r>
          </a:p>
          <a:p>
            <a:endParaRPr lang="en-US" sz="2200" dirty="0">
              <a:latin typeface="+mj-lt"/>
            </a:endParaRPr>
          </a:p>
        </p:txBody>
      </p:sp>
      <p:sp>
        <p:nvSpPr>
          <p:cNvPr id="6" name="TextBox 5">
            <a:extLst>
              <a:ext uri="{FF2B5EF4-FFF2-40B4-BE49-F238E27FC236}">
                <a16:creationId xmlns:a16="http://schemas.microsoft.com/office/drawing/2014/main" id="{1F123A78-4230-4A81-90CE-76A69FDC0466}"/>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1890227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0EA1ADE-F8DA-4A0E-919E-DA2C24D1BF9A}"/>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04DDBB5-3E3D-4E9F-9B6C-021E6D8DADDC}"/>
              </a:ext>
            </a:extLst>
          </p:cNvPr>
          <p:cNvSpPr>
            <a:spLocks noGrp="1"/>
          </p:cNvSpPr>
          <p:nvPr>
            <p:ph idx="1"/>
          </p:nvPr>
        </p:nvSpPr>
        <p:spPr>
          <a:xfrm>
            <a:off x="5126418" y="552090"/>
            <a:ext cx="6224335" cy="5867563"/>
          </a:xfrm>
        </p:spPr>
        <p:txBody>
          <a:bodyPr anchor="ctr">
            <a:normAutofit/>
          </a:bodyPr>
          <a:lstStyle/>
          <a:p>
            <a:pPr marL="0" indent="0">
              <a:spcBef>
                <a:spcPts val="0"/>
              </a:spcBef>
              <a:buNone/>
            </a:pPr>
            <a:r>
              <a:rPr lang="en-US" sz="3200" dirty="0">
                <a:effectLst/>
                <a:latin typeface="+mj-lt"/>
                <a:ea typeface="Times New Roman" panose="02020603050405020304" pitchFamily="18" charset="0"/>
              </a:rPr>
              <a:t>Controlling Interest</a:t>
            </a:r>
          </a:p>
          <a:p>
            <a:pPr lvl="1">
              <a:spcBef>
                <a:spcPts val="0"/>
              </a:spcBef>
              <a:buFont typeface="Arial" panose="020B0604020202020204" pitchFamily="34" charset="0"/>
              <a:buChar char="•"/>
            </a:pPr>
            <a:endParaRPr lang="en-US" dirty="0">
              <a:latin typeface="+mj-lt"/>
              <a:ea typeface="Times New Roman" panose="02020603050405020304" pitchFamily="18" charset="0"/>
            </a:endParaRPr>
          </a:p>
          <a:p>
            <a:pPr lvl="1">
              <a:spcBef>
                <a:spcPts val="0"/>
              </a:spcBef>
              <a:buFont typeface="Arial" panose="020B0604020202020204" pitchFamily="34" charset="0"/>
              <a:buChar char="•"/>
            </a:pPr>
            <a:r>
              <a:rPr lang="en-US" dirty="0">
                <a:effectLst/>
                <a:latin typeface="+mj-lt"/>
                <a:ea typeface="Times New Roman" panose="02020603050405020304" pitchFamily="18" charset="0"/>
              </a:rPr>
              <a:t>Partnerships</a:t>
            </a:r>
          </a:p>
          <a:p>
            <a:pPr marL="457200" lvl="1" indent="0">
              <a:spcBef>
                <a:spcPts val="0"/>
              </a:spcBef>
              <a:buNone/>
            </a:pPr>
            <a:endParaRPr lang="en-US" dirty="0">
              <a:effectLst/>
              <a:latin typeface="+mj-lt"/>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latin typeface="+mj-lt"/>
                <a:ea typeface="Times New Roman" panose="02020603050405020304" pitchFamily="18" charset="0"/>
              </a:rPr>
              <a:t>Three possibilities for control means more than one partner can “control” the partnership.</a:t>
            </a:r>
          </a:p>
          <a:p>
            <a:pPr marL="914400" marR="0" lvl="2" indent="0">
              <a:spcBef>
                <a:spcPts val="0"/>
              </a:spcBef>
              <a:spcAft>
                <a:spcPts val="0"/>
              </a:spcAft>
              <a:buNone/>
            </a:pPr>
            <a:endParaRPr lang="en-US" sz="2400" dirty="0">
              <a:effectLst/>
              <a:latin typeface="+mj-lt"/>
              <a:ea typeface="Times New Roman" panose="02020603050405020304" pitchFamily="18" charset="0"/>
            </a:endParaRPr>
          </a:p>
          <a:p>
            <a:pPr marL="1143000" marR="0" lvl="2" indent="-228600">
              <a:spcBef>
                <a:spcPts val="0"/>
              </a:spcBef>
              <a:spcAft>
                <a:spcPts val="0"/>
              </a:spcAft>
              <a:buFont typeface="Wingdings" panose="05000000000000000000" pitchFamily="2" charset="2"/>
              <a:buChar char=""/>
            </a:pPr>
            <a:r>
              <a:rPr lang="en-US" sz="2400" dirty="0">
                <a:effectLst/>
                <a:latin typeface="+mj-lt"/>
                <a:ea typeface="Times New Roman" panose="02020603050405020304" pitchFamily="18" charset="0"/>
              </a:rPr>
              <a:t>The partnership may belong to more than one combined group but may only file with one combined group.</a:t>
            </a:r>
          </a:p>
          <a:p>
            <a:pPr marL="914400" marR="0" lvl="2" indent="0">
              <a:spcBef>
                <a:spcPts val="0"/>
              </a:spcBef>
              <a:spcAft>
                <a:spcPts val="0"/>
              </a:spcAft>
              <a:buNone/>
            </a:pPr>
            <a:endParaRPr lang="en-US" sz="2400" dirty="0">
              <a:effectLst/>
              <a:latin typeface="+mj-lt"/>
              <a:ea typeface="Times New Roman" panose="02020603050405020304" pitchFamily="18" charset="0"/>
            </a:endParaRPr>
          </a:p>
          <a:p>
            <a:pPr lvl="2">
              <a:spcBef>
                <a:spcPts val="0"/>
              </a:spcBef>
              <a:buFont typeface="Wingdings" panose="05000000000000000000" pitchFamily="2" charset="2"/>
              <a:buChar char=""/>
            </a:pPr>
            <a:r>
              <a:rPr lang="en-US" sz="2400" dirty="0">
                <a:effectLst/>
                <a:latin typeface="+mj-lt"/>
                <a:ea typeface="Times New Roman" panose="02020603050405020304" pitchFamily="18" charset="0"/>
              </a:rPr>
              <a:t>See Rule 3.590(b)(4)(F) – the unitary relationship controls in this circumstance.</a:t>
            </a:r>
          </a:p>
          <a:p>
            <a:endParaRPr lang="en-US" sz="2200" dirty="0"/>
          </a:p>
        </p:txBody>
      </p:sp>
      <p:sp>
        <p:nvSpPr>
          <p:cNvPr id="6" name="TextBox 5">
            <a:extLst>
              <a:ext uri="{FF2B5EF4-FFF2-40B4-BE49-F238E27FC236}">
                <a16:creationId xmlns:a16="http://schemas.microsoft.com/office/drawing/2014/main" id="{C4ABCE74-CA90-405D-930A-F727901D9182}"/>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1031413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87B24E-E496-44D3-A003-76041AB1AC6C}"/>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effectLst>
                  <a:outerShdw blurRad="38100" dist="38100" dir="2700000" algn="tl">
                    <a:srgbClr val="000000">
                      <a:alpha val="43137"/>
                    </a:srgbClr>
                  </a:outerShdw>
                </a:effectLst>
                <a:ea typeface="Times New Roman" panose="02020603050405020304" pitchFamily="18" charset="0"/>
              </a:rPr>
              <a:t>COMBINED REPORTING</a:t>
            </a:r>
            <a:endParaRPr lang="en-US" sz="4000" dirty="0">
              <a:solidFill>
                <a:srgbClr val="FFFFFF"/>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27C2EAE-F8C9-4A6C-9A63-FCD14ACFB5A1}"/>
              </a:ext>
            </a:extLst>
          </p:cNvPr>
          <p:cNvSpPr>
            <a:spLocks noGrp="1"/>
          </p:cNvSpPr>
          <p:nvPr>
            <p:ph idx="1"/>
          </p:nvPr>
        </p:nvSpPr>
        <p:spPr>
          <a:xfrm>
            <a:off x="4810259" y="649480"/>
            <a:ext cx="6555347" cy="5546047"/>
          </a:xfrm>
        </p:spPr>
        <p:txBody>
          <a:bodyPr anchor="ctr">
            <a:normAutofit/>
          </a:bodyPr>
          <a:lstStyle/>
          <a:p>
            <a:pPr marL="0" indent="0">
              <a:buNone/>
            </a:pPr>
            <a:r>
              <a:rPr lang="en-US" sz="3200" b="1" dirty="0">
                <a:latin typeface="+mj-lt"/>
              </a:rPr>
              <a:t>Unitary Business</a:t>
            </a:r>
          </a:p>
          <a:p>
            <a:pPr marL="0" indent="0">
              <a:buNone/>
            </a:pPr>
            <a:endParaRPr lang="en-US" dirty="0">
              <a:latin typeface="+mj-lt"/>
            </a:endParaRPr>
          </a:p>
          <a:p>
            <a:r>
              <a:rPr lang="en-US" dirty="0">
                <a:latin typeface="+mj-lt"/>
              </a:rPr>
              <a:t>A single economic enterprise that is made up of separate parts of a commonly controlled group of entities</a:t>
            </a:r>
          </a:p>
          <a:p>
            <a:r>
              <a:rPr lang="en-US" dirty="0">
                <a:latin typeface="+mj-lt"/>
              </a:rPr>
              <a:t>that are sufficiently interdependent, integrated, and interrelated through their activities</a:t>
            </a:r>
          </a:p>
          <a:p>
            <a:r>
              <a:rPr lang="en-US" dirty="0">
                <a:latin typeface="+mj-lt"/>
              </a:rPr>
              <a:t>so as to provide a synergy and mutual benefit that produces a sharing or exchange of value. </a:t>
            </a:r>
          </a:p>
          <a:p>
            <a:endParaRPr lang="en-US" sz="2000" dirty="0"/>
          </a:p>
        </p:txBody>
      </p:sp>
      <p:sp>
        <p:nvSpPr>
          <p:cNvPr id="21" name="TextBox 20">
            <a:extLst>
              <a:ext uri="{FF2B5EF4-FFF2-40B4-BE49-F238E27FC236}">
                <a16:creationId xmlns:a16="http://schemas.microsoft.com/office/drawing/2014/main" id="{77C675F5-4F46-46D2-9C2F-349BB4B217E1}"/>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060225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C7A791B-0D41-42FD-A391-250AD3BCB323}"/>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CE07E5F-3572-41FF-9B84-EEF740A7D459}"/>
              </a:ext>
            </a:extLst>
          </p:cNvPr>
          <p:cNvSpPr>
            <a:spLocks noGrp="1"/>
          </p:cNvSpPr>
          <p:nvPr>
            <p:ph idx="1"/>
          </p:nvPr>
        </p:nvSpPr>
        <p:spPr>
          <a:xfrm>
            <a:off x="4953786" y="552090"/>
            <a:ext cx="6556907" cy="5942977"/>
          </a:xfrm>
        </p:spPr>
        <p:txBody>
          <a:bodyPr anchor="ctr">
            <a:normAutofit lnSpcReduction="10000"/>
          </a:bodyPr>
          <a:lstStyle/>
          <a:p>
            <a:pPr marL="0" indent="0">
              <a:buNone/>
            </a:pPr>
            <a:r>
              <a:rPr lang="en-US" dirty="0">
                <a:latin typeface="+mj-lt"/>
              </a:rPr>
              <a:t>Unitary Business</a:t>
            </a:r>
          </a:p>
          <a:p>
            <a:endParaRPr lang="en-US" sz="1600" dirty="0">
              <a:latin typeface="+mj-lt"/>
            </a:endParaRPr>
          </a:p>
          <a:p>
            <a:r>
              <a:rPr lang="en-US" sz="2400" dirty="0">
                <a:latin typeface="+mj-lt"/>
              </a:rPr>
              <a:t>Factors the Comptroller considers are whether</a:t>
            </a:r>
          </a:p>
          <a:p>
            <a:pPr marL="0" indent="0">
              <a:buNone/>
            </a:pPr>
            <a:endParaRPr lang="en-US" sz="1600" dirty="0">
              <a:latin typeface="+mj-lt"/>
            </a:endParaRPr>
          </a:p>
          <a:p>
            <a:pPr lvl="1"/>
            <a:r>
              <a:rPr lang="en-US" dirty="0">
                <a:latin typeface="+mj-lt"/>
              </a:rPr>
              <a:t>the members activities are in the same general line of business;</a:t>
            </a:r>
          </a:p>
          <a:p>
            <a:pPr marL="457200" lvl="1" indent="0">
              <a:buNone/>
            </a:pPr>
            <a:endParaRPr lang="en-US" dirty="0">
              <a:latin typeface="+mj-lt"/>
            </a:endParaRPr>
          </a:p>
          <a:p>
            <a:pPr lvl="1"/>
            <a:r>
              <a:rPr lang="en-US" dirty="0">
                <a:latin typeface="+mj-lt"/>
              </a:rPr>
              <a:t>the members activities are in a vertically structured enterprise or process; or</a:t>
            </a:r>
          </a:p>
          <a:p>
            <a:pPr marL="457200" lvl="1" indent="0">
              <a:buNone/>
            </a:pPr>
            <a:endParaRPr lang="en-US" dirty="0">
              <a:latin typeface="+mj-lt"/>
            </a:endParaRPr>
          </a:p>
          <a:p>
            <a:pPr lvl="1"/>
            <a:r>
              <a:rPr lang="en-US" dirty="0">
                <a:latin typeface="+mj-lt"/>
              </a:rPr>
              <a:t>the members are functionally integrated through the exercise of strong centralized management.</a:t>
            </a:r>
          </a:p>
          <a:p>
            <a:pPr marL="457200" lvl="1" indent="0">
              <a:buNone/>
            </a:pPr>
            <a:endParaRPr lang="en-US" dirty="0">
              <a:latin typeface="+mj-lt"/>
            </a:endParaRPr>
          </a:p>
          <a:p>
            <a:r>
              <a:rPr lang="en-US" sz="2400" dirty="0">
                <a:effectLst/>
                <a:latin typeface="+mj-lt"/>
                <a:ea typeface="Times New Roman" panose="02020603050405020304" pitchFamily="18" charset="0"/>
              </a:rPr>
              <a:t>The Comptroller may also consider other relevant factors.</a:t>
            </a:r>
          </a:p>
          <a:p>
            <a:endParaRPr lang="en-US" dirty="0">
              <a:latin typeface="+mj-lt"/>
            </a:endParaRPr>
          </a:p>
        </p:txBody>
      </p:sp>
      <p:sp>
        <p:nvSpPr>
          <p:cNvPr id="6" name="TextBox 5">
            <a:extLst>
              <a:ext uri="{FF2B5EF4-FFF2-40B4-BE49-F238E27FC236}">
                <a16:creationId xmlns:a16="http://schemas.microsoft.com/office/drawing/2014/main" id="{78B39C47-F067-44BC-AD40-F5F59ED875A1}"/>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18987431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A0DA74-1A10-4B27-AB32-1B80F3F9A7F0}"/>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A78A58E-BF77-44F1-B84A-F8FB87EFDD0A}"/>
              </a:ext>
            </a:extLst>
          </p:cNvPr>
          <p:cNvSpPr>
            <a:spLocks noGrp="1"/>
          </p:cNvSpPr>
          <p:nvPr>
            <p:ph idx="1"/>
          </p:nvPr>
        </p:nvSpPr>
        <p:spPr>
          <a:xfrm>
            <a:off x="5126418" y="552091"/>
            <a:ext cx="6224335" cy="5431536"/>
          </a:xfrm>
        </p:spPr>
        <p:txBody>
          <a:bodyPr anchor="ctr">
            <a:normAutofit/>
          </a:bodyPr>
          <a:lstStyle/>
          <a:p>
            <a:pPr marL="0" marR="0" lvl="0" indent="0">
              <a:spcBef>
                <a:spcPts val="0"/>
              </a:spcBef>
              <a:spcAft>
                <a:spcPts val="0"/>
              </a:spcAft>
              <a:buNone/>
            </a:pPr>
            <a:r>
              <a:rPr lang="en-US" sz="3200" dirty="0">
                <a:effectLst/>
                <a:latin typeface="+mj-lt"/>
                <a:ea typeface="Times New Roman" panose="02020603050405020304" pitchFamily="18" charset="0"/>
              </a:rPr>
              <a:t>Unitary Business</a:t>
            </a:r>
          </a:p>
          <a:p>
            <a:pPr marL="914400" lvl="2" indent="0">
              <a:spcBef>
                <a:spcPts val="0"/>
              </a:spcBef>
              <a:buNone/>
            </a:pPr>
            <a:endParaRPr lang="en-US" sz="2800" dirty="0">
              <a:latin typeface="+mj-lt"/>
              <a:ea typeface="Times New Roman" panose="02020603050405020304" pitchFamily="18" charset="0"/>
            </a:endParaRPr>
          </a:p>
          <a:p>
            <a:pPr marL="457200" lvl="1" indent="0">
              <a:spcBef>
                <a:spcPts val="0"/>
              </a:spcBef>
              <a:buNone/>
            </a:pPr>
            <a:r>
              <a:rPr lang="en-US" sz="2800" dirty="0">
                <a:latin typeface="+mj-lt"/>
                <a:ea typeface="Times New Roman" panose="02020603050405020304" pitchFamily="18" charset="0"/>
              </a:rPr>
              <a:t>All affiliated entities are presumed to be engaged in a unitary business.</a:t>
            </a:r>
          </a:p>
          <a:p>
            <a:pPr marL="457200" lvl="1" indent="0">
              <a:spcBef>
                <a:spcPts val="0"/>
              </a:spcBef>
              <a:buNone/>
            </a:pPr>
            <a:r>
              <a:rPr lang="en-US" sz="2800" dirty="0">
                <a:latin typeface="+mj-lt"/>
                <a:ea typeface="Times New Roman" panose="02020603050405020304" pitchFamily="18" charset="0"/>
              </a:rPr>
              <a:t> </a:t>
            </a:r>
          </a:p>
          <a:p>
            <a:pPr lvl="2">
              <a:spcBef>
                <a:spcPts val="0"/>
              </a:spcBef>
            </a:pPr>
            <a:r>
              <a:rPr lang="en-US" sz="2800" dirty="0">
                <a:latin typeface="+mj-lt"/>
                <a:ea typeface="Times New Roman" panose="02020603050405020304" pitchFamily="18" charset="0"/>
              </a:rPr>
              <a:t>The presumption may be rebutted.</a:t>
            </a:r>
          </a:p>
          <a:p>
            <a:pPr lvl="1">
              <a:spcBef>
                <a:spcPts val="0"/>
              </a:spcBef>
              <a:buFont typeface="Arial" panose="020B0604020202020204" pitchFamily="34" charset="0"/>
              <a:buChar char="•"/>
            </a:pPr>
            <a:endParaRPr lang="en-US" sz="2800" dirty="0">
              <a:latin typeface="+mj-lt"/>
              <a:ea typeface="Times New Roman" panose="02020603050405020304" pitchFamily="18" charset="0"/>
            </a:endParaRPr>
          </a:p>
          <a:p>
            <a:pPr lvl="2">
              <a:spcBef>
                <a:spcPts val="0"/>
              </a:spcBef>
            </a:pPr>
            <a:r>
              <a:rPr lang="en-US" sz="2800" dirty="0">
                <a:latin typeface="+mj-lt"/>
                <a:ea typeface="Times New Roman" panose="02020603050405020304" pitchFamily="18" charset="0"/>
              </a:rPr>
              <a:t>See Rule 3.590(b)(6)(B).</a:t>
            </a:r>
            <a:endParaRPr lang="en-US" sz="2800" dirty="0">
              <a:effectLst/>
              <a:latin typeface="+mj-lt"/>
              <a:ea typeface="Times New Roman" panose="02020603050405020304" pitchFamily="18" charset="0"/>
            </a:endParaRPr>
          </a:p>
          <a:p>
            <a:endParaRPr lang="en-US" sz="2200" dirty="0"/>
          </a:p>
        </p:txBody>
      </p:sp>
      <p:sp>
        <p:nvSpPr>
          <p:cNvPr id="6" name="TextBox 5">
            <a:extLst>
              <a:ext uri="{FF2B5EF4-FFF2-40B4-BE49-F238E27FC236}">
                <a16:creationId xmlns:a16="http://schemas.microsoft.com/office/drawing/2014/main" id="{E970ED0C-5050-46FB-B13F-4BB09C21A932}"/>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586444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30103A-29C0-49A6-A695-6887399B8548}"/>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rPr>
              <a:t>COMBINED REPORTING</a:t>
            </a:r>
          </a:p>
        </p:txBody>
      </p:sp>
      <p:graphicFrame>
        <p:nvGraphicFramePr>
          <p:cNvPr id="5" name="Content Placeholder 2">
            <a:extLst>
              <a:ext uri="{FF2B5EF4-FFF2-40B4-BE49-F238E27FC236}">
                <a16:creationId xmlns:a16="http://schemas.microsoft.com/office/drawing/2014/main" id="{CBA925EB-A85F-87EE-FCB4-FE5194053DB7}"/>
              </a:ext>
            </a:extLst>
          </p:cNvPr>
          <p:cNvGraphicFramePr>
            <a:graphicFrameLocks noGrp="1"/>
          </p:cNvGraphicFramePr>
          <p:nvPr>
            <p:ph idx="1"/>
            <p:extLst>
              <p:ext uri="{D42A27DB-BD31-4B8C-83A1-F6EECF244321}">
                <p14:modId xmlns:p14="http://schemas.microsoft.com/office/powerpoint/2010/main" val="403008372"/>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Box 13">
            <a:extLst>
              <a:ext uri="{FF2B5EF4-FFF2-40B4-BE49-F238E27FC236}">
                <a16:creationId xmlns:a16="http://schemas.microsoft.com/office/drawing/2014/main" id="{EC12A8BF-5066-48BD-A14D-C849A2925A31}"/>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623770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030103A-29C0-49A6-A695-6887399B8548}"/>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rPr>
              <a:t>COMBINED REPORTING</a:t>
            </a:r>
          </a:p>
        </p:txBody>
      </p:sp>
      <p:graphicFrame>
        <p:nvGraphicFramePr>
          <p:cNvPr id="5" name="Content Placeholder 2">
            <a:extLst>
              <a:ext uri="{FF2B5EF4-FFF2-40B4-BE49-F238E27FC236}">
                <a16:creationId xmlns:a16="http://schemas.microsoft.com/office/drawing/2014/main" id="{CBA925EB-A85F-87EE-FCB4-FE5194053DB7}"/>
              </a:ext>
            </a:extLst>
          </p:cNvPr>
          <p:cNvGraphicFramePr>
            <a:graphicFrameLocks noGrp="1"/>
          </p:cNvGraphicFramePr>
          <p:nvPr>
            <p:ph idx="1"/>
            <p:extLst>
              <p:ext uri="{D42A27DB-BD31-4B8C-83A1-F6EECF244321}">
                <p14:modId xmlns:p14="http://schemas.microsoft.com/office/powerpoint/2010/main" val="103580797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Box 13">
            <a:extLst>
              <a:ext uri="{FF2B5EF4-FFF2-40B4-BE49-F238E27FC236}">
                <a16:creationId xmlns:a16="http://schemas.microsoft.com/office/drawing/2014/main" id="{EC12A8BF-5066-48BD-A14D-C849A2925A31}"/>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2294852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7C9C37-2AF1-467D-B425-407CCEB1DD03}"/>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ea typeface="Times New Roman" panose="02020603050405020304" pitchFamily="18" charset="0"/>
              </a:rPr>
              <a:t>COMBINED REPORTING</a:t>
            </a:r>
            <a:endParaRPr lang="en-US" sz="4000" b="1" dirty="0">
              <a:solidFill>
                <a:srgbClr val="FFFFFF"/>
              </a:solidFill>
              <a:effectLst>
                <a:outerShdw blurRad="38100" dist="38100" dir="2700000" algn="tl">
                  <a:srgbClr val="000000">
                    <a:alpha val="43137"/>
                  </a:srgbClr>
                </a:outerShdw>
              </a:effectLst>
            </a:endParaRPr>
          </a:p>
        </p:txBody>
      </p:sp>
      <p:graphicFrame>
        <p:nvGraphicFramePr>
          <p:cNvPr id="5" name="Content Placeholder 2">
            <a:extLst>
              <a:ext uri="{FF2B5EF4-FFF2-40B4-BE49-F238E27FC236}">
                <a16:creationId xmlns:a16="http://schemas.microsoft.com/office/drawing/2014/main" id="{138435C5-95D6-5099-5272-8BA4412F76F7}"/>
              </a:ext>
            </a:extLst>
          </p:cNvPr>
          <p:cNvGraphicFramePr>
            <a:graphicFrameLocks noGrp="1"/>
          </p:cNvGraphicFramePr>
          <p:nvPr>
            <p:ph idx="1"/>
            <p:extLst>
              <p:ext uri="{D42A27DB-BD31-4B8C-83A1-F6EECF244321}">
                <p14:modId xmlns:p14="http://schemas.microsoft.com/office/powerpoint/2010/main" val="1896650364"/>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FBC7FBAD-542F-45C2-B295-8128A1C1DA10}"/>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3065966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B1DDCD-F502-48E9-9930-454BFD45BBB3}"/>
              </a:ext>
            </a:extLst>
          </p:cNvPr>
          <p:cNvSpPr>
            <a:spLocks noGrp="1"/>
          </p:cNvSpPr>
          <p:nvPr>
            <p:ph type="title"/>
          </p:nvPr>
        </p:nvSpPr>
        <p:spPr>
          <a:xfrm>
            <a:off x="586478" y="1683756"/>
            <a:ext cx="3115265" cy="2396359"/>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ea typeface="Times New Roman" panose="02020603050405020304" pitchFamily="18" charset="0"/>
              </a:rPr>
              <a:t>COMBINED REPORTING</a:t>
            </a:r>
            <a:endParaRPr lang="en-US" sz="4000" b="1" dirty="0">
              <a:solidFill>
                <a:srgbClr val="FFFFFF"/>
              </a:solidFill>
              <a:effectLst>
                <a:outerShdw blurRad="38100" dist="38100" dir="2700000" algn="tl">
                  <a:srgbClr val="000000">
                    <a:alpha val="43137"/>
                  </a:srgbClr>
                </a:outerShdw>
              </a:effectLst>
            </a:endParaRPr>
          </a:p>
        </p:txBody>
      </p:sp>
      <p:graphicFrame>
        <p:nvGraphicFramePr>
          <p:cNvPr id="5" name="Content Placeholder 2">
            <a:extLst>
              <a:ext uri="{FF2B5EF4-FFF2-40B4-BE49-F238E27FC236}">
                <a16:creationId xmlns:a16="http://schemas.microsoft.com/office/drawing/2014/main" id="{B65FCC8D-C938-2178-52F3-43516EBD6C1B}"/>
              </a:ext>
            </a:extLst>
          </p:cNvPr>
          <p:cNvGraphicFramePr>
            <a:graphicFrameLocks noGrp="1"/>
          </p:cNvGraphicFramePr>
          <p:nvPr>
            <p:ph idx="1"/>
            <p:extLst>
              <p:ext uri="{D42A27DB-BD31-4B8C-83A1-F6EECF244321}">
                <p14:modId xmlns:p14="http://schemas.microsoft.com/office/powerpoint/2010/main" val="3168104920"/>
              </p:ext>
            </p:extLst>
          </p:nvPr>
        </p:nvGraphicFramePr>
        <p:xfrm>
          <a:off x="4905052" y="553915"/>
          <a:ext cx="6666833" cy="56504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DA2B96A8-58F6-4472-9C3F-3DD71EAF0E93}"/>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48656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863284-2051-4E35-B923-3E2589521FAD}"/>
              </a:ext>
            </a:extLst>
          </p:cNvPr>
          <p:cNvSpPr>
            <a:spLocks noGrp="1"/>
          </p:cNvSpPr>
          <p:nvPr>
            <p:ph type="title"/>
          </p:nvPr>
        </p:nvSpPr>
        <p:spPr>
          <a:xfrm>
            <a:off x="466722" y="586855"/>
            <a:ext cx="3201366" cy="3387497"/>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ea typeface="Times New Roman" panose="02020603050405020304" pitchFamily="18" charset="0"/>
              </a:rPr>
              <a:t>FRANCHISE TAX REVISION</a:t>
            </a:r>
            <a:endParaRPr lang="en-US" sz="4000" b="1" dirty="0">
              <a:solidFill>
                <a:srgbClr val="FFFFFF"/>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A1E83399-BDCC-4FD2-8A60-168E960AFC59}"/>
              </a:ext>
            </a:extLst>
          </p:cNvPr>
          <p:cNvSpPr>
            <a:spLocks noGrp="1"/>
          </p:cNvSpPr>
          <p:nvPr>
            <p:ph idx="1"/>
          </p:nvPr>
        </p:nvSpPr>
        <p:spPr>
          <a:xfrm>
            <a:off x="4810259" y="649480"/>
            <a:ext cx="6555347" cy="5546047"/>
          </a:xfrm>
        </p:spPr>
        <p:txBody>
          <a:bodyPr anchor="ctr">
            <a:normAutofit/>
          </a:bodyPr>
          <a:lstStyle/>
          <a:p>
            <a:pPr marL="0" indent="0">
              <a:buNone/>
            </a:pPr>
            <a:r>
              <a:rPr lang="en-US" sz="2400" dirty="0">
                <a:effectLst/>
                <a:latin typeface="+mj-lt"/>
                <a:ea typeface="Times New Roman" panose="02020603050405020304" pitchFamily="18" charset="0"/>
              </a:rPr>
              <a:t>Prior to the revision:</a:t>
            </a:r>
          </a:p>
          <a:p>
            <a:pPr marL="0" indent="0">
              <a:buNone/>
            </a:pPr>
            <a:endParaRPr lang="en-US" sz="2400" dirty="0">
              <a:effectLst/>
              <a:latin typeface="+mj-lt"/>
              <a:ea typeface="Times New Roman" panose="02020603050405020304" pitchFamily="18" charset="0"/>
            </a:endParaRPr>
          </a:p>
          <a:p>
            <a:pPr marL="800100" lvl="1" indent="-342900">
              <a:spcBef>
                <a:spcPts val="0"/>
              </a:spcBef>
              <a:buFont typeface="Symbol" panose="05050102010706020507" pitchFamily="18" charset="2"/>
              <a:buChar char=""/>
            </a:pPr>
            <a:r>
              <a:rPr lang="en-US" dirty="0">
                <a:effectLst/>
                <a:latin typeface="+mj-lt"/>
                <a:ea typeface="Times New Roman" panose="02020603050405020304" pitchFamily="18" charset="0"/>
              </a:rPr>
              <a:t>Only corporations and limited liability companies (LLCs) were subject to the franchise tax.</a:t>
            </a:r>
          </a:p>
          <a:p>
            <a:pPr marL="342900" marR="0" lvl="0" indent="-342900">
              <a:spcBef>
                <a:spcPts val="0"/>
              </a:spcBef>
              <a:spcAft>
                <a:spcPts val="0"/>
              </a:spcAft>
              <a:buFont typeface="Symbol" panose="05050102010706020507" pitchFamily="18" charset="2"/>
              <a:buChar char=""/>
            </a:pPr>
            <a:endParaRPr lang="en-US" sz="2400" dirty="0">
              <a:effectLst/>
              <a:latin typeface="+mj-lt"/>
              <a:ea typeface="Times New Roman" panose="02020603050405020304" pitchFamily="18" charset="0"/>
            </a:endParaRPr>
          </a:p>
          <a:p>
            <a:pPr marL="800100" lvl="1" indent="-342900">
              <a:spcBef>
                <a:spcPts val="0"/>
              </a:spcBef>
              <a:buFont typeface="Symbol" panose="05050102010706020507" pitchFamily="18" charset="2"/>
              <a:buChar char=""/>
            </a:pPr>
            <a:r>
              <a:rPr lang="en-US" dirty="0">
                <a:effectLst/>
                <a:latin typeface="+mj-lt"/>
                <a:ea typeface="Times New Roman" panose="02020603050405020304" pitchFamily="18" charset="0"/>
              </a:rPr>
              <a:t> </a:t>
            </a:r>
            <a:r>
              <a:rPr lang="en-US" dirty="0">
                <a:latin typeface="+mj-lt"/>
                <a:ea typeface="Times New Roman" panose="02020603050405020304" pitchFamily="18" charset="0"/>
              </a:rPr>
              <a:t>S</a:t>
            </a:r>
            <a:r>
              <a:rPr lang="en-US" dirty="0">
                <a:effectLst/>
                <a:latin typeface="+mj-lt"/>
                <a:ea typeface="Times New Roman" panose="02020603050405020304" pitchFamily="18" charset="0"/>
              </a:rPr>
              <a:t>ingle-entity reporting was required.</a:t>
            </a:r>
          </a:p>
          <a:p>
            <a:pPr marL="342900" marR="0" lvl="0" indent="-342900">
              <a:spcBef>
                <a:spcPts val="0"/>
              </a:spcBef>
              <a:spcAft>
                <a:spcPts val="0"/>
              </a:spcAft>
              <a:buFont typeface="Symbol" panose="05050102010706020507" pitchFamily="18" charset="2"/>
              <a:buChar char=""/>
            </a:pPr>
            <a:endParaRPr lang="en-US" sz="2400" dirty="0">
              <a:effectLst/>
              <a:latin typeface="+mj-lt"/>
              <a:ea typeface="Times New Roman" panose="02020603050405020304" pitchFamily="18" charset="0"/>
            </a:endParaRPr>
          </a:p>
          <a:p>
            <a:pPr marL="800100" lvl="1" indent="-342900">
              <a:spcBef>
                <a:spcPts val="0"/>
              </a:spcBef>
              <a:buFont typeface="Symbol" panose="05050102010706020507" pitchFamily="18" charset="2"/>
              <a:buChar char=""/>
            </a:pPr>
            <a:r>
              <a:rPr lang="en-US" dirty="0">
                <a:effectLst/>
                <a:latin typeface="+mj-lt"/>
                <a:ea typeface="Times New Roman" panose="02020603050405020304" pitchFamily="18" charset="0"/>
              </a:rPr>
              <a:t>Corporations reduced their franchise tax liability considerably by reorganizing into a limited partnership structure with a 99.9% limited partner and 0.1% corporate general partner. </a:t>
            </a:r>
          </a:p>
          <a:p>
            <a:pPr marR="0" lvl="0">
              <a:spcBef>
                <a:spcPts val="0"/>
              </a:spcBef>
              <a:spcAft>
                <a:spcPts val="0"/>
              </a:spcAft>
            </a:pPr>
            <a:endParaRPr lang="en-US" sz="2400" dirty="0">
              <a:effectLst/>
              <a:latin typeface="+mj-lt"/>
              <a:ea typeface="Times New Roman" panose="02020603050405020304" pitchFamily="18" charset="0"/>
            </a:endParaRPr>
          </a:p>
          <a:p>
            <a:pPr marL="800100" lvl="1" indent="-342900">
              <a:spcBef>
                <a:spcPts val="0"/>
              </a:spcBef>
              <a:buFont typeface="Symbol" panose="05050102010706020507" pitchFamily="18" charset="2"/>
              <a:buChar char=""/>
            </a:pPr>
            <a:r>
              <a:rPr lang="en-US" dirty="0">
                <a:effectLst/>
                <a:latin typeface="+mj-lt"/>
                <a:ea typeface="Times New Roman" panose="02020603050405020304" pitchFamily="18" charset="0"/>
              </a:rPr>
              <a:t>A non-Texas limited partner was not considered to be doing business in Texas. </a:t>
            </a:r>
          </a:p>
        </p:txBody>
      </p:sp>
      <p:sp>
        <p:nvSpPr>
          <p:cNvPr id="13" name="TextBox 12">
            <a:extLst>
              <a:ext uri="{FF2B5EF4-FFF2-40B4-BE49-F238E27FC236}">
                <a16:creationId xmlns:a16="http://schemas.microsoft.com/office/drawing/2014/main" id="{682CD257-9576-4B10-90BD-71068527C808}"/>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997324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7"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87B24E-E496-44D3-A003-76041AB1AC6C}"/>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effectLst>
                  <a:outerShdw blurRad="38100" dist="38100" dir="2700000" algn="tl">
                    <a:srgbClr val="000000">
                      <a:alpha val="43137"/>
                    </a:srgbClr>
                  </a:outerShdw>
                </a:effectLst>
                <a:ea typeface="Times New Roman" panose="02020603050405020304" pitchFamily="18" charset="0"/>
              </a:rPr>
              <a:t>INCOME SHIFTING</a:t>
            </a:r>
            <a:endParaRPr lang="en-US" sz="4000" dirty="0">
              <a:solidFill>
                <a:srgbClr val="FFFFFF"/>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27C2EAE-F8C9-4A6C-9A63-FCD14ACFB5A1}"/>
              </a:ext>
            </a:extLst>
          </p:cNvPr>
          <p:cNvSpPr>
            <a:spLocks noGrp="1"/>
          </p:cNvSpPr>
          <p:nvPr>
            <p:ph idx="1"/>
          </p:nvPr>
        </p:nvSpPr>
        <p:spPr>
          <a:xfrm>
            <a:off x="4810259" y="649480"/>
            <a:ext cx="6555347" cy="5546047"/>
          </a:xfrm>
        </p:spPr>
        <p:txBody>
          <a:bodyPr anchor="ctr">
            <a:normAutofit/>
          </a:bodyPr>
          <a:lstStyle/>
          <a:p>
            <a:pPr marL="0" indent="0">
              <a:buNone/>
            </a:pPr>
            <a:r>
              <a:rPr lang="en-US" sz="3200" b="1" dirty="0">
                <a:latin typeface="+mj-lt"/>
              </a:rPr>
              <a:t>Income Shifting</a:t>
            </a:r>
          </a:p>
          <a:p>
            <a:pPr marL="0" indent="0">
              <a:buNone/>
            </a:pPr>
            <a:endParaRPr lang="en-US" dirty="0">
              <a:latin typeface="+mj-lt"/>
            </a:endParaRPr>
          </a:p>
          <a:p>
            <a:pPr lvl="0"/>
            <a:r>
              <a:rPr lang="en-US" dirty="0"/>
              <a:t>Joyce method of apportionment</a:t>
            </a:r>
          </a:p>
          <a:p>
            <a:pPr marL="0" lvl="0" indent="0">
              <a:buNone/>
            </a:pPr>
            <a:endParaRPr lang="en-US" dirty="0"/>
          </a:p>
          <a:p>
            <a:pPr lvl="0"/>
            <a:r>
              <a:rPr lang="en-US" dirty="0"/>
              <a:t>Shifting receipts to a no-nexus entity is not allowed under Tax Code Section 171.1055(b).</a:t>
            </a:r>
          </a:p>
          <a:p>
            <a:pPr lvl="0"/>
            <a:endParaRPr lang="en-US" dirty="0"/>
          </a:p>
          <a:p>
            <a:pPr lvl="0"/>
            <a:r>
              <a:rPr lang="en-US" dirty="0"/>
              <a:t>Economic nexus decreases the number of “no-nexus” members.</a:t>
            </a:r>
          </a:p>
          <a:p>
            <a:endParaRPr lang="en-US" sz="2000" dirty="0"/>
          </a:p>
        </p:txBody>
      </p:sp>
      <p:sp>
        <p:nvSpPr>
          <p:cNvPr id="21" name="TextBox 20">
            <a:extLst>
              <a:ext uri="{FF2B5EF4-FFF2-40B4-BE49-F238E27FC236}">
                <a16:creationId xmlns:a16="http://schemas.microsoft.com/office/drawing/2014/main" id="{77C675F5-4F46-46D2-9C2F-349BB4B217E1}"/>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37251260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2AA0E61-D90A-41A9-BCF0-8FD3CD3FDD0E}"/>
              </a:ext>
            </a:extLst>
          </p:cNvPr>
          <p:cNvSpPr>
            <a:spLocks noGrp="1"/>
          </p:cNvSpPr>
          <p:nvPr>
            <p:ph type="title"/>
          </p:nvPr>
        </p:nvSpPr>
        <p:spPr>
          <a:xfrm>
            <a:off x="838200" y="365125"/>
            <a:ext cx="10515600" cy="1325563"/>
          </a:xfrm>
        </p:spPr>
        <p:txBody>
          <a:bodyPr>
            <a:normAutofit/>
          </a:bodyPr>
          <a:lstStyle/>
          <a:p>
            <a:r>
              <a:rPr lang="en-US" sz="5400" b="1" dirty="0">
                <a:effectLst>
                  <a:outerShdw blurRad="38100" dist="38100" dir="2700000" algn="tl">
                    <a:srgbClr val="000000">
                      <a:alpha val="43137"/>
                    </a:srgbClr>
                  </a:outerShdw>
                </a:effectLst>
                <a:ea typeface="Times New Roman" panose="02020603050405020304" pitchFamily="18" charset="0"/>
              </a:rPr>
              <a:t>INCOME SHIFTING</a:t>
            </a:r>
            <a:endParaRPr lang="en-US" sz="5400" b="1"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90EF180B-F38C-4D1A-A37D-D01ABDEB51DD}"/>
              </a:ext>
            </a:extLst>
          </p:cNvPr>
          <p:cNvSpPr>
            <a:spLocks noGrp="1"/>
          </p:cNvSpPr>
          <p:nvPr>
            <p:ph idx="1"/>
          </p:nvPr>
        </p:nvSpPr>
        <p:spPr>
          <a:xfrm>
            <a:off x="838200" y="2274218"/>
            <a:ext cx="10515600" cy="3907126"/>
          </a:xfrm>
        </p:spPr>
        <p:txBody>
          <a:bodyPr>
            <a:normAutofit/>
          </a:bodyPr>
          <a:lstStyle/>
          <a:p>
            <a:pPr marL="400050" indent="-457200">
              <a:spcBef>
                <a:spcPts val="0"/>
              </a:spcBef>
            </a:pPr>
            <a:r>
              <a:rPr lang="en-US" sz="3200" dirty="0">
                <a:effectLst/>
                <a:latin typeface="+mj-lt"/>
                <a:ea typeface="Times New Roman" panose="02020603050405020304" pitchFamily="18" charset="0"/>
              </a:rPr>
              <a:t>Putting all passive income into a separate entity</a:t>
            </a:r>
          </a:p>
          <a:p>
            <a:pPr marL="457200" marR="0" lvl="1" indent="0">
              <a:spcBef>
                <a:spcPts val="0"/>
              </a:spcBef>
              <a:spcAft>
                <a:spcPts val="0"/>
              </a:spcAft>
              <a:buNone/>
            </a:pPr>
            <a:endParaRPr lang="en-US" sz="2800" dirty="0">
              <a:effectLst/>
              <a:latin typeface="+mj-lt"/>
              <a:ea typeface="Times New Roman" panose="02020603050405020304" pitchFamily="18" charset="0"/>
            </a:endParaRPr>
          </a:p>
          <a:p>
            <a:pPr lvl="2">
              <a:spcBef>
                <a:spcPts val="0"/>
              </a:spcBef>
              <a:buFont typeface="Wingdings" panose="05000000000000000000" pitchFamily="2" charset="2"/>
              <a:buChar char="§"/>
            </a:pPr>
            <a:r>
              <a:rPr lang="en-US" sz="2800" dirty="0">
                <a:effectLst/>
                <a:latin typeface="+mj-lt"/>
                <a:ea typeface="Times New Roman" panose="02020603050405020304" pitchFamily="18" charset="0"/>
              </a:rPr>
              <a:t>NDI from a passive entity is taxed under Tax Code Section 171.1011(e)</a:t>
            </a:r>
          </a:p>
          <a:p>
            <a:pPr marL="914400" marR="0" lvl="2" indent="0">
              <a:spcBef>
                <a:spcPts val="0"/>
              </a:spcBef>
              <a:spcAft>
                <a:spcPts val="0"/>
              </a:spcAft>
              <a:buNone/>
            </a:pPr>
            <a:endParaRPr lang="en-US" sz="2800" dirty="0">
              <a:effectLst/>
              <a:latin typeface="+mj-lt"/>
              <a:ea typeface="Times New Roman" panose="02020603050405020304" pitchFamily="18" charset="0"/>
            </a:endParaRPr>
          </a:p>
          <a:p>
            <a:pPr lvl="2">
              <a:spcBef>
                <a:spcPts val="0"/>
              </a:spcBef>
              <a:buFont typeface="Wingdings" panose="05000000000000000000" pitchFamily="2" charset="2"/>
              <a:buChar char=""/>
            </a:pPr>
            <a:r>
              <a:rPr lang="en-US" sz="2800" dirty="0">
                <a:effectLst/>
                <a:latin typeface="+mj-lt"/>
                <a:ea typeface="Times New Roman" panose="02020603050405020304" pitchFamily="18" charset="0"/>
              </a:rPr>
              <a:t>unless the passive entity’s net income was generated by a taxable entity.</a:t>
            </a:r>
          </a:p>
          <a:p>
            <a:endParaRPr lang="en-US" sz="2200" dirty="0"/>
          </a:p>
        </p:txBody>
      </p:sp>
      <p:sp>
        <p:nvSpPr>
          <p:cNvPr id="6" name="TextBox 5">
            <a:extLst>
              <a:ext uri="{FF2B5EF4-FFF2-40B4-BE49-F238E27FC236}">
                <a16:creationId xmlns:a16="http://schemas.microsoft.com/office/drawing/2014/main" id="{0FB2B1C8-8E26-4DBA-9352-B7FEF1E5AB4F}"/>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230344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0B454A8-DE87-4A3D-8460-83FA80B356BD}"/>
              </a:ext>
            </a:extLst>
          </p:cNvPr>
          <p:cNvSpPr>
            <a:spLocks noGrp="1"/>
          </p:cNvSpPr>
          <p:nvPr>
            <p:ph type="title"/>
          </p:nvPr>
        </p:nvSpPr>
        <p:spPr>
          <a:xfrm>
            <a:off x="838200" y="365125"/>
            <a:ext cx="10515600" cy="1325563"/>
          </a:xfrm>
        </p:spPr>
        <p:txBody>
          <a:bodyPr>
            <a:normAutofit/>
          </a:bodyPr>
          <a:lstStyle/>
          <a:p>
            <a:r>
              <a:rPr lang="en-US" sz="5400" b="1" dirty="0">
                <a:effectLst>
                  <a:outerShdw blurRad="38100" dist="38100" dir="2700000" algn="tl">
                    <a:srgbClr val="000000">
                      <a:alpha val="43137"/>
                    </a:srgbClr>
                  </a:outerShdw>
                </a:effectLst>
                <a:ea typeface="Times New Roman" panose="02020603050405020304" pitchFamily="18" charset="0"/>
              </a:rPr>
              <a:t>INCOME SHIFTING</a:t>
            </a:r>
            <a:endParaRPr lang="en-US" sz="5400" b="1"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515BD8F-14B7-4E97-AEFD-D5D87C7BC11F}"/>
              </a:ext>
            </a:extLst>
          </p:cNvPr>
          <p:cNvSpPr>
            <a:spLocks noGrp="1"/>
          </p:cNvSpPr>
          <p:nvPr>
            <p:ph idx="1"/>
          </p:nvPr>
        </p:nvSpPr>
        <p:spPr>
          <a:xfrm>
            <a:off x="838200" y="1929384"/>
            <a:ext cx="10515600" cy="4251960"/>
          </a:xfrm>
        </p:spPr>
        <p:txBody>
          <a:bodyPr>
            <a:normAutofit/>
          </a:bodyPr>
          <a:lstStyle/>
          <a:p>
            <a:pPr marL="285750" indent="-342900">
              <a:spcBef>
                <a:spcPts val="0"/>
              </a:spcBef>
            </a:pPr>
            <a:r>
              <a:rPr lang="en-US" dirty="0">
                <a:effectLst/>
                <a:ea typeface="Times New Roman" panose="02020603050405020304" pitchFamily="18" charset="0"/>
              </a:rPr>
              <a:t>Tiered Partnership Provision</a:t>
            </a:r>
          </a:p>
          <a:p>
            <a:pPr marL="457200" marR="0" lvl="1" indent="0">
              <a:spcBef>
                <a:spcPts val="0"/>
              </a:spcBef>
              <a:spcAft>
                <a:spcPts val="0"/>
              </a:spcAft>
              <a:buNone/>
            </a:pPr>
            <a:endParaRPr lang="en-US" dirty="0">
              <a:effectLst/>
              <a:latin typeface="+mj-lt"/>
              <a:ea typeface="Times New Roman" panose="02020603050405020304" pitchFamily="18" charset="0"/>
            </a:endParaRPr>
          </a:p>
          <a:p>
            <a:pPr lvl="1">
              <a:spcBef>
                <a:spcPts val="0"/>
              </a:spcBef>
              <a:buFont typeface="Wingdings" panose="05000000000000000000" pitchFamily="2" charset="2"/>
              <a:buChar char="§"/>
            </a:pPr>
            <a:r>
              <a:rPr lang="en-US" dirty="0">
                <a:effectLst/>
                <a:ea typeface="Times New Roman" panose="02020603050405020304" pitchFamily="18" charset="0"/>
              </a:rPr>
              <a:t>“</a:t>
            </a:r>
            <a:r>
              <a:rPr lang="en-US" sz="2800" dirty="0">
                <a:effectLst/>
                <a:latin typeface="Calibri Light" panose="020F0302020204030204" pitchFamily="34" charset="0"/>
                <a:ea typeface="Times New Roman" panose="02020603050405020304" pitchFamily="18" charset="0"/>
                <a:cs typeface="Calibri Light" panose="020F0302020204030204" pitchFamily="34" charset="0"/>
              </a:rPr>
              <a:t>Tiered partnership arrangement" - Interests in a federal pass-through entity ("lower tier entity") are owned by one or more "upper tier entities.</a:t>
            </a:r>
          </a:p>
          <a:p>
            <a:pPr marL="914400" marR="0" lvl="2" indent="0">
              <a:spcBef>
                <a:spcPts val="0"/>
              </a:spcBef>
              <a:spcAft>
                <a:spcPts val="0"/>
              </a:spcAft>
              <a:buNone/>
            </a:pPr>
            <a:endParaRPr lang="en-US" sz="2800" dirty="0">
              <a:effectLst/>
              <a:latin typeface="Calibri Light" panose="020F0302020204030204" pitchFamily="34" charset="0"/>
              <a:ea typeface="Times New Roman" panose="02020603050405020304" pitchFamily="18" charset="0"/>
              <a:cs typeface="Calibri Light" panose="020F0302020204030204" pitchFamily="34" charset="0"/>
            </a:endParaRPr>
          </a:p>
          <a:p>
            <a:pPr lvl="1">
              <a:spcBef>
                <a:spcPts val="0"/>
              </a:spcBef>
              <a:buFont typeface="Wingdings" panose="05000000000000000000" pitchFamily="2" charset="2"/>
              <a:buChar char="§"/>
            </a:pPr>
            <a:r>
              <a:rPr lang="en-US" sz="2800" dirty="0">
                <a:effectLst/>
                <a:latin typeface="Calibri Light" panose="020F0302020204030204" pitchFamily="34" charset="0"/>
                <a:ea typeface="Times New Roman" panose="02020603050405020304" pitchFamily="18" charset="0"/>
                <a:cs typeface="Calibri Light" panose="020F0302020204030204" pitchFamily="34" charset="0"/>
              </a:rPr>
              <a:t>The upper tier entity may include in calculating its own taxable margin the total revenue of a lower tier entity.</a:t>
            </a:r>
          </a:p>
          <a:p>
            <a:pPr marR="0" lvl="2">
              <a:spcBef>
                <a:spcPts val="0"/>
              </a:spcBef>
              <a:spcAft>
                <a:spcPts val="0"/>
              </a:spcAft>
              <a:buFont typeface="Wingdings" panose="05000000000000000000" pitchFamily="2" charset="2"/>
              <a:buChar char="§"/>
            </a:pPr>
            <a:endParaRPr lang="en-US" sz="2800" dirty="0">
              <a:effectLst/>
              <a:latin typeface="Calibri Light" panose="020F0302020204030204" pitchFamily="34" charset="0"/>
              <a:ea typeface="Times New Roman" panose="02020603050405020304" pitchFamily="18" charset="0"/>
              <a:cs typeface="Calibri Light" panose="020F0302020204030204" pitchFamily="34" charset="0"/>
            </a:endParaRPr>
          </a:p>
          <a:p>
            <a:pPr lvl="1">
              <a:spcBef>
                <a:spcPts val="0"/>
              </a:spcBef>
              <a:buFont typeface="Wingdings" panose="05000000000000000000" pitchFamily="2" charset="2"/>
              <a:buChar char="§"/>
            </a:pPr>
            <a:r>
              <a:rPr lang="en-US" sz="2800" dirty="0">
                <a:latin typeface="Calibri Light" panose="020F0302020204030204" pitchFamily="34" charset="0"/>
                <a:cs typeface="Calibri Light" panose="020F0302020204030204" pitchFamily="34" charset="0"/>
              </a:rPr>
              <a:t>The upper tier entity must be subject to the franchise tax.</a:t>
            </a:r>
          </a:p>
          <a:p>
            <a:endParaRPr lang="en-US" sz="2200" dirty="0"/>
          </a:p>
        </p:txBody>
      </p:sp>
      <p:sp>
        <p:nvSpPr>
          <p:cNvPr id="6" name="TextBox 5">
            <a:extLst>
              <a:ext uri="{FF2B5EF4-FFF2-40B4-BE49-F238E27FC236}">
                <a16:creationId xmlns:a16="http://schemas.microsoft.com/office/drawing/2014/main" id="{5C29C7F9-9E7C-4916-8712-6E1DECE7C51E}"/>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31601683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35BC2A-100B-4FE4-B2C8-364127B19A9B}"/>
              </a:ext>
            </a:extLst>
          </p:cNvPr>
          <p:cNvSpPr>
            <a:spLocks noGrp="1"/>
          </p:cNvSpPr>
          <p:nvPr>
            <p:ph type="title"/>
          </p:nvPr>
        </p:nvSpPr>
        <p:spPr>
          <a:xfrm>
            <a:off x="838200" y="557188"/>
            <a:ext cx="10515600" cy="1133499"/>
          </a:xfrm>
        </p:spPr>
        <p:txBody>
          <a:bodyPr>
            <a:normAutofit/>
          </a:bodyPr>
          <a:lstStyle/>
          <a:p>
            <a:pPr algn="ctr"/>
            <a:r>
              <a:rPr lang="en-US" sz="5200" b="1" dirty="0">
                <a:effectLst>
                  <a:outerShdw blurRad="38100" dist="38100" dir="2700000" algn="tl">
                    <a:srgbClr val="000000">
                      <a:alpha val="43137"/>
                    </a:srgbClr>
                  </a:outerShdw>
                </a:effectLst>
                <a:ea typeface="Times New Roman" panose="02020603050405020304" pitchFamily="18" charset="0"/>
              </a:rPr>
              <a:t>PARTNERSHIP REPORTING ISSUES</a:t>
            </a:r>
            <a:endParaRPr lang="en-US" sz="5200" b="1" dirty="0">
              <a:effectLst>
                <a:outerShdw blurRad="38100" dist="38100" dir="2700000" algn="tl">
                  <a:srgbClr val="000000">
                    <a:alpha val="43137"/>
                  </a:srgbClr>
                </a:outerShdw>
              </a:effectLst>
            </a:endParaRPr>
          </a:p>
        </p:txBody>
      </p:sp>
      <p:graphicFrame>
        <p:nvGraphicFramePr>
          <p:cNvPr id="5" name="Content Placeholder 2">
            <a:extLst>
              <a:ext uri="{FF2B5EF4-FFF2-40B4-BE49-F238E27FC236}">
                <a16:creationId xmlns:a16="http://schemas.microsoft.com/office/drawing/2014/main" id="{5613884E-F364-9163-8FB8-7517989DB370}"/>
              </a:ext>
            </a:extLst>
          </p:cNvPr>
          <p:cNvGraphicFramePr>
            <a:graphicFrameLocks noGrp="1"/>
          </p:cNvGraphicFramePr>
          <p:nvPr>
            <p:ph idx="1"/>
            <p:extLst>
              <p:ext uri="{D42A27DB-BD31-4B8C-83A1-F6EECF244321}">
                <p14:modId xmlns:p14="http://schemas.microsoft.com/office/powerpoint/2010/main" val="2114067534"/>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 name="TextBox 13">
            <a:extLst>
              <a:ext uri="{FF2B5EF4-FFF2-40B4-BE49-F238E27FC236}">
                <a16:creationId xmlns:a16="http://schemas.microsoft.com/office/drawing/2014/main" id="{4A62B791-A107-445B-8542-A346FCA5BFC1}"/>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4740298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955A2079-FA98-4876-80F0-72364A7D2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5C3746-BEBE-4BF6-9A6F-E7B7B5D0AA30}"/>
              </a:ext>
            </a:extLst>
          </p:cNvPr>
          <p:cNvSpPr>
            <a:spLocks noGrp="1"/>
          </p:cNvSpPr>
          <p:nvPr>
            <p:ph type="title"/>
          </p:nvPr>
        </p:nvSpPr>
        <p:spPr>
          <a:xfrm>
            <a:off x="838200" y="557188"/>
            <a:ext cx="10515600" cy="1133499"/>
          </a:xfrm>
        </p:spPr>
        <p:txBody>
          <a:bodyPr>
            <a:normAutofit/>
          </a:bodyPr>
          <a:lstStyle/>
          <a:p>
            <a:pPr algn="ctr"/>
            <a:r>
              <a:rPr lang="en-US" sz="5200" b="1" dirty="0">
                <a:effectLst>
                  <a:outerShdw blurRad="38100" dist="38100" dir="2700000" algn="tl">
                    <a:srgbClr val="000000">
                      <a:alpha val="43137"/>
                    </a:srgbClr>
                  </a:outerShdw>
                </a:effectLst>
                <a:ea typeface="Times New Roman" panose="02020603050405020304" pitchFamily="18" charset="0"/>
              </a:rPr>
              <a:t>PARTNERSHIP REPORTING ISSUES</a:t>
            </a:r>
            <a:endParaRPr lang="en-US" sz="5200" b="1" dirty="0">
              <a:effectLst>
                <a:outerShdw blurRad="38100" dist="38100" dir="2700000" algn="tl">
                  <a:srgbClr val="000000">
                    <a:alpha val="43137"/>
                  </a:srgbClr>
                </a:outerShdw>
              </a:effectLst>
            </a:endParaRPr>
          </a:p>
        </p:txBody>
      </p:sp>
      <p:graphicFrame>
        <p:nvGraphicFramePr>
          <p:cNvPr id="5" name="Content Placeholder 2">
            <a:extLst>
              <a:ext uri="{FF2B5EF4-FFF2-40B4-BE49-F238E27FC236}">
                <a16:creationId xmlns:a16="http://schemas.microsoft.com/office/drawing/2014/main" id="{7FB4B473-7B51-A4F4-89B9-616B4BD9F6FE}"/>
              </a:ext>
            </a:extLst>
          </p:cNvPr>
          <p:cNvGraphicFramePr>
            <a:graphicFrameLocks noGrp="1"/>
          </p:cNvGraphicFramePr>
          <p:nvPr>
            <p:ph idx="1"/>
            <p:extLst>
              <p:ext uri="{D42A27DB-BD31-4B8C-83A1-F6EECF244321}">
                <p14:modId xmlns:p14="http://schemas.microsoft.com/office/powerpoint/2010/main" val="2540678218"/>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a:extLst>
              <a:ext uri="{FF2B5EF4-FFF2-40B4-BE49-F238E27FC236}">
                <a16:creationId xmlns:a16="http://schemas.microsoft.com/office/drawing/2014/main" id="{0B5E9AFA-08F8-4C16-9979-FE2CC16D3715}"/>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190535687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79CC4-FBAF-4ABC-A93C-08AD410DA09C}"/>
              </a:ext>
            </a:extLst>
          </p:cNvPr>
          <p:cNvSpPr>
            <a:spLocks noGrp="1"/>
          </p:cNvSpPr>
          <p:nvPr>
            <p:ph type="title"/>
          </p:nvPr>
        </p:nvSpPr>
        <p:spPr>
          <a:xfrm>
            <a:off x="6600082" y="3237642"/>
            <a:ext cx="4805996" cy="1297115"/>
          </a:xfrm>
        </p:spPr>
        <p:txBody>
          <a:bodyPr vert="horz" lIns="91440" tIns="45720" rIns="91440" bIns="45720" rtlCol="0" anchor="t">
            <a:normAutofit/>
          </a:bodyPr>
          <a:lstStyle/>
          <a:p>
            <a:r>
              <a:rPr lang="en-US" sz="4000" b="1" kern="1200" dirty="0">
                <a:effectLst>
                  <a:outerShdw blurRad="38100" dist="38100" dir="2700000" algn="tl">
                    <a:srgbClr val="000000">
                      <a:alpha val="43137"/>
                    </a:srgbClr>
                  </a:outerShdw>
                </a:effectLst>
                <a:latin typeface="+mj-lt"/>
                <a:ea typeface="+mj-ea"/>
                <a:cs typeface="+mj-cs"/>
              </a:rPr>
              <a:t>Questions?</a:t>
            </a:r>
          </a:p>
        </p:txBody>
      </p:sp>
      <p:pic>
        <p:nvPicPr>
          <p:cNvPr id="7" name="Graphic 6" descr="Questions">
            <a:extLst>
              <a:ext uri="{FF2B5EF4-FFF2-40B4-BE49-F238E27FC236}">
                <a16:creationId xmlns:a16="http://schemas.microsoft.com/office/drawing/2014/main" id="{B0737C2F-5265-BDB5-0407-F4C29CA2D9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TextBox 10">
            <a:extLst>
              <a:ext uri="{FF2B5EF4-FFF2-40B4-BE49-F238E27FC236}">
                <a16:creationId xmlns:a16="http://schemas.microsoft.com/office/drawing/2014/main" id="{46C5EE6B-AB56-4587-AFDC-A33B73904366}"/>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367818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Content Placeholder 2">
            <a:extLst>
              <a:ext uri="{FF2B5EF4-FFF2-40B4-BE49-F238E27FC236}">
                <a16:creationId xmlns:a16="http://schemas.microsoft.com/office/drawing/2014/main" id="{89022061-B35C-F0CD-3947-ED76A0AAFFE0}"/>
              </a:ext>
            </a:extLst>
          </p:cNvPr>
          <p:cNvGraphicFramePr>
            <a:graphicFrameLocks noGrp="1"/>
          </p:cNvGraphicFramePr>
          <p:nvPr>
            <p:ph idx="1"/>
            <p:extLst>
              <p:ext uri="{D42A27DB-BD31-4B8C-83A1-F6EECF244321}">
                <p14:modId xmlns:p14="http://schemas.microsoft.com/office/powerpoint/2010/main" val="2343366580"/>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5" name="Title 1">
            <a:extLst>
              <a:ext uri="{FF2B5EF4-FFF2-40B4-BE49-F238E27FC236}">
                <a16:creationId xmlns:a16="http://schemas.microsoft.com/office/drawing/2014/main" id="{8B6BF36A-1DCF-432D-97C7-BAA7DDBB4B72}"/>
              </a:ext>
            </a:extLst>
          </p:cNvPr>
          <p:cNvSpPr txBox="1">
            <a:spLocks/>
          </p:cNvSpPr>
          <p:nvPr/>
        </p:nvSpPr>
        <p:spPr>
          <a:xfrm>
            <a:off x="466722" y="586855"/>
            <a:ext cx="3201366" cy="33874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en-US" sz="4000" b="1">
                <a:solidFill>
                  <a:srgbClr val="FFFFFF"/>
                </a:solidFill>
                <a:effectLst>
                  <a:outerShdw blurRad="38100" dist="38100" dir="2700000" algn="tl">
                    <a:srgbClr val="000000">
                      <a:alpha val="43137"/>
                    </a:srgbClr>
                  </a:outerShdw>
                </a:effectLst>
                <a:ea typeface="Times New Roman" panose="02020603050405020304" pitchFamily="18" charset="0"/>
              </a:rPr>
              <a:t>FRANCHISE TAX REVISION</a:t>
            </a:r>
            <a:endParaRPr lang="en-US" sz="4000" b="1" dirty="0">
              <a:solidFill>
                <a:srgbClr val="FFFFFF"/>
              </a:solidFill>
              <a:effectLst>
                <a:outerShdw blurRad="38100" dist="38100" dir="2700000" algn="tl">
                  <a:srgbClr val="000000">
                    <a:alpha val="43137"/>
                  </a:srgbClr>
                </a:outerShdw>
              </a:effectLst>
            </a:endParaRPr>
          </a:p>
        </p:txBody>
      </p:sp>
      <p:sp>
        <p:nvSpPr>
          <p:cNvPr id="47" name="TextBox 46">
            <a:extLst>
              <a:ext uri="{FF2B5EF4-FFF2-40B4-BE49-F238E27FC236}">
                <a16:creationId xmlns:a16="http://schemas.microsoft.com/office/drawing/2014/main" id="{B647B283-4F79-4F94-9A0D-FE3B5994FD90}"/>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40463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6170E5-2AF1-4CDB-A549-0401F16DD780}"/>
              </a:ext>
            </a:extLst>
          </p:cNvPr>
          <p:cNvSpPr>
            <a:spLocks noGrp="1"/>
          </p:cNvSpPr>
          <p:nvPr>
            <p:ph type="title"/>
          </p:nvPr>
        </p:nvSpPr>
        <p:spPr>
          <a:xfrm>
            <a:off x="838200" y="365125"/>
            <a:ext cx="10515600" cy="1325563"/>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TAXABLE ENTITIES</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2F4CA32-3A9E-4D79-A88E-900F2BAA5AB7}"/>
              </a:ext>
            </a:extLst>
          </p:cNvPr>
          <p:cNvSpPr>
            <a:spLocks noGrp="1"/>
          </p:cNvSpPr>
          <p:nvPr>
            <p:ph idx="1"/>
          </p:nvPr>
        </p:nvSpPr>
        <p:spPr>
          <a:xfrm>
            <a:off x="838200" y="1929384"/>
            <a:ext cx="10515600" cy="4251960"/>
          </a:xfrm>
        </p:spPr>
        <p:txBody>
          <a:bodyPr>
            <a:noAutofit/>
          </a:bodyPr>
          <a:lstStyle/>
          <a:p>
            <a:pPr>
              <a:spcBef>
                <a:spcPts val="0"/>
              </a:spcBef>
              <a:spcAft>
                <a:spcPts val="600"/>
              </a:spcAft>
            </a:pPr>
            <a:r>
              <a:rPr lang="en-US" sz="2400" dirty="0">
                <a:latin typeface="+mj-lt"/>
                <a:ea typeface="Times New Roman" panose="02020603050405020304" pitchFamily="18" charset="0"/>
              </a:rPr>
              <a:t>I</a:t>
            </a:r>
            <a:r>
              <a:rPr lang="en-US" sz="2400" dirty="0">
                <a:effectLst/>
                <a:latin typeface="+mj-lt"/>
                <a:ea typeface="Times New Roman" panose="02020603050405020304" pitchFamily="18" charset="0"/>
              </a:rPr>
              <a:t>nclude partnerships, limited liability partnerships, corporations, LLCs, business trusts, and </a:t>
            </a:r>
            <a:r>
              <a:rPr lang="en-US" sz="2400" i="1" dirty="0">
                <a:effectLst/>
                <a:latin typeface="+mj-lt"/>
                <a:ea typeface="Times New Roman" panose="02020603050405020304" pitchFamily="18" charset="0"/>
              </a:rPr>
              <a:t>other legal entities. </a:t>
            </a:r>
          </a:p>
          <a:p>
            <a:pPr marL="0" indent="0">
              <a:spcBef>
                <a:spcPts val="0"/>
              </a:spcBef>
              <a:spcAft>
                <a:spcPts val="600"/>
              </a:spcAft>
              <a:buNone/>
            </a:pPr>
            <a:endParaRPr lang="en-US" sz="2400" i="1" dirty="0">
              <a:effectLst/>
              <a:latin typeface="+mj-lt"/>
              <a:ea typeface="Times New Roman" panose="02020603050405020304" pitchFamily="18" charset="0"/>
            </a:endParaRPr>
          </a:p>
          <a:p>
            <a:pPr>
              <a:spcBef>
                <a:spcPts val="0"/>
              </a:spcBef>
              <a:spcAft>
                <a:spcPts val="600"/>
              </a:spcAft>
            </a:pPr>
            <a:r>
              <a:rPr lang="en-US" sz="2400" dirty="0">
                <a:latin typeface="+mj-lt"/>
                <a:ea typeface="Times New Roman" panose="02020603050405020304" pitchFamily="18" charset="0"/>
              </a:rPr>
              <a:t>Partnerships are taxed at the entity level and not as a pass-through entity.</a:t>
            </a:r>
          </a:p>
          <a:p>
            <a:pPr>
              <a:spcBef>
                <a:spcPts val="0"/>
              </a:spcBef>
              <a:spcAft>
                <a:spcPts val="600"/>
              </a:spcAft>
            </a:pPr>
            <a:endParaRPr lang="en-US" sz="2400" dirty="0">
              <a:effectLst/>
              <a:latin typeface="+mj-lt"/>
              <a:ea typeface="Times New Roman" panose="02020603050405020304" pitchFamily="18" charset="0"/>
            </a:endParaRPr>
          </a:p>
          <a:p>
            <a:pPr>
              <a:spcBef>
                <a:spcPts val="0"/>
              </a:spcBef>
              <a:spcAft>
                <a:spcPts val="600"/>
              </a:spcAft>
            </a:pPr>
            <a:r>
              <a:rPr lang="en-US" sz="2400" dirty="0">
                <a:effectLst/>
                <a:latin typeface="+mj-lt"/>
                <a:ea typeface="Times New Roman" panose="02020603050405020304" pitchFamily="18" charset="0"/>
              </a:rPr>
              <a:t>Each entity is taxed regardless of federal treatment.</a:t>
            </a:r>
          </a:p>
          <a:p>
            <a:pPr marL="0" indent="0">
              <a:spcBef>
                <a:spcPts val="0"/>
              </a:spcBef>
              <a:spcAft>
                <a:spcPts val="600"/>
              </a:spcAft>
              <a:buNone/>
            </a:pPr>
            <a:endParaRPr lang="en-US" sz="2400" dirty="0">
              <a:effectLst/>
              <a:latin typeface="+mj-lt"/>
              <a:ea typeface="Times New Roman" panose="02020603050405020304" pitchFamily="18" charset="0"/>
            </a:endParaRPr>
          </a:p>
          <a:p>
            <a:pPr>
              <a:spcBef>
                <a:spcPts val="0"/>
              </a:spcBef>
              <a:spcAft>
                <a:spcPts val="600"/>
              </a:spcAft>
            </a:pPr>
            <a:r>
              <a:rPr lang="en-US" sz="2400" dirty="0">
                <a:effectLst/>
                <a:latin typeface="+mj-lt"/>
                <a:ea typeface="Times New Roman" panose="02020603050405020304" pitchFamily="18" charset="0"/>
              </a:rPr>
              <a:t>A single member LLC cannot be treated as a sole proprietor or a disregarded entity for franchise tax purposes.</a:t>
            </a:r>
          </a:p>
          <a:p>
            <a:pPr marL="0" indent="0">
              <a:spcBef>
                <a:spcPts val="0"/>
              </a:spcBef>
              <a:spcAft>
                <a:spcPts val="600"/>
              </a:spcAft>
              <a:buNone/>
            </a:pPr>
            <a:endParaRPr lang="en-US" sz="2400" dirty="0">
              <a:effectLst/>
              <a:latin typeface="+mj-lt"/>
              <a:ea typeface="Times New Roman" panose="02020603050405020304" pitchFamily="18" charset="0"/>
            </a:endParaRPr>
          </a:p>
          <a:p>
            <a:pPr>
              <a:spcBef>
                <a:spcPts val="0"/>
              </a:spcBef>
              <a:spcAft>
                <a:spcPts val="600"/>
              </a:spcAft>
            </a:pPr>
            <a:r>
              <a:rPr lang="en-US" sz="2400" dirty="0">
                <a:effectLst/>
                <a:latin typeface="+mj-lt"/>
                <a:ea typeface="Times New Roman" panose="02020603050405020304" pitchFamily="18" charset="0"/>
              </a:rPr>
              <a:t>Any entity that is formed in a manner that limits its liability is taxed.</a:t>
            </a:r>
          </a:p>
        </p:txBody>
      </p:sp>
      <p:sp>
        <p:nvSpPr>
          <p:cNvPr id="6" name="TextBox 5">
            <a:extLst>
              <a:ext uri="{FF2B5EF4-FFF2-40B4-BE49-F238E27FC236}">
                <a16:creationId xmlns:a16="http://schemas.microsoft.com/office/drawing/2014/main" id="{5A07D4D9-B797-4B1C-9A87-A8FD44C29148}"/>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9261948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93647A-9F66-4026-9099-D036E9128B81}"/>
              </a:ext>
            </a:extLst>
          </p:cNvPr>
          <p:cNvSpPr>
            <a:spLocks noGrp="1"/>
          </p:cNvSpPr>
          <p:nvPr>
            <p:ph type="title"/>
          </p:nvPr>
        </p:nvSpPr>
        <p:spPr>
          <a:xfrm>
            <a:off x="838200" y="365125"/>
            <a:ext cx="10515600" cy="1325563"/>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NONTAXABLE ENTITIES</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A33B3B-09AC-43DC-8C16-3542EABB3A0C}"/>
              </a:ext>
            </a:extLst>
          </p:cNvPr>
          <p:cNvSpPr>
            <a:spLocks noGrp="1"/>
          </p:cNvSpPr>
          <p:nvPr>
            <p:ph idx="1"/>
          </p:nvPr>
        </p:nvSpPr>
        <p:spPr>
          <a:xfrm>
            <a:off x="838200" y="1929384"/>
            <a:ext cx="10515600" cy="4251960"/>
          </a:xfrm>
        </p:spPr>
        <p:txBody>
          <a:bodyPr>
            <a:noAutofit/>
          </a:bodyPr>
          <a:lstStyle/>
          <a:p>
            <a:pPr marL="0" marR="0" lvl="0" indent="0">
              <a:spcBef>
                <a:spcPts val="0"/>
              </a:spcBef>
              <a:spcAft>
                <a:spcPts val="600"/>
              </a:spcAft>
              <a:buNone/>
            </a:pPr>
            <a:r>
              <a:rPr lang="en-US" dirty="0">
                <a:effectLst/>
                <a:latin typeface="+mj-lt"/>
                <a:ea typeface="Times New Roman" panose="02020603050405020304" pitchFamily="18" charset="0"/>
              </a:rPr>
              <a:t>Taxable entities do NOT include:</a:t>
            </a:r>
          </a:p>
          <a:p>
            <a:pPr marL="0" marR="0" lvl="0" indent="0">
              <a:spcBef>
                <a:spcPts val="0"/>
              </a:spcBef>
              <a:spcAft>
                <a:spcPts val="600"/>
              </a:spcAft>
              <a:buNone/>
            </a:pPr>
            <a:endParaRPr lang="en-US" dirty="0">
              <a:effectLst/>
              <a:latin typeface="+mj-lt"/>
              <a:ea typeface="Times New Roman" panose="02020603050405020304" pitchFamily="18" charset="0"/>
            </a:endParaRPr>
          </a:p>
          <a:p>
            <a:pPr>
              <a:spcBef>
                <a:spcPts val="0"/>
              </a:spcBef>
              <a:spcAft>
                <a:spcPts val="600"/>
              </a:spcAft>
            </a:pPr>
            <a:r>
              <a:rPr lang="en-US" dirty="0">
                <a:latin typeface="+mj-lt"/>
                <a:ea typeface="Times New Roman" panose="02020603050405020304" pitchFamily="18" charset="0"/>
              </a:rPr>
              <a:t>a sole proprietorship</a:t>
            </a:r>
            <a:r>
              <a:rPr lang="en-US" dirty="0">
                <a:effectLst/>
                <a:latin typeface="+mj-lt"/>
                <a:ea typeface="Times New Roman" panose="02020603050405020304" pitchFamily="18" charset="0"/>
              </a:rPr>
              <a:t>,</a:t>
            </a:r>
          </a:p>
          <a:p>
            <a:pPr>
              <a:spcBef>
                <a:spcPts val="0"/>
              </a:spcBef>
              <a:spcAft>
                <a:spcPts val="600"/>
              </a:spcAft>
            </a:pPr>
            <a:endParaRPr lang="en-US" dirty="0">
              <a:effectLst/>
              <a:latin typeface="+mj-lt"/>
              <a:ea typeface="Times New Roman" panose="02020603050405020304" pitchFamily="18" charset="0"/>
            </a:endParaRPr>
          </a:p>
          <a:p>
            <a:pPr>
              <a:spcBef>
                <a:spcPts val="0"/>
              </a:spcBef>
              <a:spcAft>
                <a:spcPts val="600"/>
              </a:spcAft>
            </a:pPr>
            <a:r>
              <a:rPr lang="en-US" dirty="0">
                <a:latin typeface="+mj-lt"/>
                <a:ea typeface="Times New Roman" panose="02020603050405020304" pitchFamily="18" charset="0"/>
              </a:rPr>
              <a:t>a general partnership directly owned by natural persons,</a:t>
            </a:r>
          </a:p>
          <a:p>
            <a:pPr marL="0" indent="0">
              <a:spcBef>
                <a:spcPts val="0"/>
              </a:spcBef>
              <a:spcAft>
                <a:spcPts val="600"/>
              </a:spcAft>
              <a:buNone/>
            </a:pPr>
            <a:endParaRPr lang="en-US" dirty="0">
              <a:effectLst/>
              <a:latin typeface="+mj-lt"/>
              <a:ea typeface="Times New Roman" panose="02020603050405020304" pitchFamily="18" charset="0"/>
            </a:endParaRPr>
          </a:p>
          <a:p>
            <a:pPr>
              <a:spcBef>
                <a:spcPts val="0"/>
              </a:spcBef>
              <a:spcAft>
                <a:spcPts val="600"/>
              </a:spcAft>
            </a:pPr>
            <a:r>
              <a:rPr lang="en-US" dirty="0">
                <a:latin typeface="+mj-lt"/>
                <a:ea typeface="Times New Roman" panose="02020603050405020304" pitchFamily="18" charset="0"/>
              </a:rPr>
              <a:t>a passive entity, as defined in Tax Code Section 171.0003</a:t>
            </a:r>
            <a:r>
              <a:rPr lang="en-US" dirty="0">
                <a:effectLst/>
                <a:latin typeface="+mj-lt"/>
                <a:ea typeface="Times New Roman" panose="02020603050405020304" pitchFamily="18" charset="0"/>
              </a:rPr>
              <a:t>, and</a:t>
            </a:r>
          </a:p>
          <a:p>
            <a:pPr>
              <a:spcBef>
                <a:spcPts val="0"/>
              </a:spcBef>
              <a:spcAft>
                <a:spcPts val="600"/>
              </a:spcAft>
            </a:pPr>
            <a:endParaRPr lang="en-US" dirty="0">
              <a:effectLst/>
              <a:latin typeface="+mj-lt"/>
              <a:ea typeface="Times New Roman" panose="02020603050405020304" pitchFamily="18" charset="0"/>
            </a:endParaRPr>
          </a:p>
          <a:p>
            <a:pPr>
              <a:spcBef>
                <a:spcPts val="0"/>
              </a:spcBef>
              <a:spcAft>
                <a:spcPts val="600"/>
              </a:spcAft>
            </a:pPr>
            <a:r>
              <a:rPr lang="en-US" dirty="0">
                <a:effectLst/>
                <a:latin typeface="+mj-lt"/>
                <a:ea typeface="Times New Roman" panose="02020603050405020304" pitchFamily="18" charset="0"/>
              </a:rPr>
              <a:t>an entity exempt from franchise tax under Subchapter B.</a:t>
            </a:r>
          </a:p>
        </p:txBody>
      </p:sp>
      <p:sp>
        <p:nvSpPr>
          <p:cNvPr id="6" name="TextBox 5">
            <a:extLst>
              <a:ext uri="{FF2B5EF4-FFF2-40B4-BE49-F238E27FC236}">
                <a16:creationId xmlns:a16="http://schemas.microsoft.com/office/drawing/2014/main" id="{F58832E2-69B1-4850-AB17-983E139C035C}"/>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38380606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93647A-9F66-4026-9099-D036E9128B81}"/>
              </a:ext>
            </a:extLst>
          </p:cNvPr>
          <p:cNvSpPr>
            <a:spLocks noGrp="1"/>
          </p:cNvSpPr>
          <p:nvPr>
            <p:ph type="title"/>
          </p:nvPr>
        </p:nvSpPr>
        <p:spPr>
          <a:xfrm>
            <a:off x="838200" y="365125"/>
            <a:ext cx="10515600" cy="1325563"/>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NONTAXABLE ENTITIES</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A33B3B-09AC-43DC-8C16-3542EABB3A0C}"/>
              </a:ext>
            </a:extLst>
          </p:cNvPr>
          <p:cNvSpPr>
            <a:spLocks noGrp="1"/>
          </p:cNvSpPr>
          <p:nvPr>
            <p:ph idx="1"/>
          </p:nvPr>
        </p:nvSpPr>
        <p:spPr>
          <a:xfrm>
            <a:off x="838200" y="1929384"/>
            <a:ext cx="10515600" cy="4251960"/>
          </a:xfrm>
        </p:spPr>
        <p:txBody>
          <a:bodyPr>
            <a:noAutofit/>
          </a:bodyPr>
          <a:lstStyle/>
          <a:p>
            <a:pPr marL="0" marR="0" lvl="0" indent="0">
              <a:spcBef>
                <a:spcPts val="0"/>
              </a:spcBef>
              <a:spcAft>
                <a:spcPts val="600"/>
              </a:spcAft>
              <a:buNone/>
            </a:pPr>
            <a:r>
              <a:rPr lang="en-US" sz="2400" dirty="0">
                <a:effectLst/>
                <a:latin typeface="+mj-lt"/>
                <a:ea typeface="Times New Roman" panose="02020603050405020304" pitchFamily="18" charset="0"/>
              </a:rPr>
              <a:t>Taxable entities also do NOT include:</a:t>
            </a:r>
          </a:p>
          <a:p>
            <a:pPr>
              <a:spcBef>
                <a:spcPts val="0"/>
              </a:spcBef>
              <a:spcAft>
                <a:spcPts val="600"/>
              </a:spcAft>
            </a:pPr>
            <a:r>
              <a:rPr lang="en-US" sz="2400" dirty="0">
                <a:effectLst/>
                <a:latin typeface="+mj-lt"/>
                <a:ea typeface="Times New Roman" panose="02020603050405020304" pitchFamily="18" charset="0"/>
              </a:rPr>
              <a:t>certain grantor trusts,</a:t>
            </a:r>
          </a:p>
          <a:p>
            <a:pPr>
              <a:spcBef>
                <a:spcPts val="0"/>
              </a:spcBef>
              <a:spcAft>
                <a:spcPts val="600"/>
              </a:spcAft>
            </a:pPr>
            <a:r>
              <a:rPr lang="en-US" sz="2400" dirty="0">
                <a:effectLst/>
                <a:latin typeface="+mj-lt"/>
                <a:ea typeface="Times New Roman" panose="02020603050405020304" pitchFamily="18" charset="0"/>
              </a:rPr>
              <a:t>the estate of a natural person,</a:t>
            </a:r>
          </a:p>
          <a:p>
            <a:pPr>
              <a:spcBef>
                <a:spcPts val="0"/>
              </a:spcBef>
              <a:spcAft>
                <a:spcPts val="600"/>
              </a:spcAft>
            </a:pPr>
            <a:r>
              <a:rPr lang="en-US" sz="2400" dirty="0">
                <a:effectLst/>
                <a:latin typeface="+mj-lt"/>
                <a:ea typeface="Times New Roman" panose="02020603050405020304" pitchFamily="18" charset="0"/>
              </a:rPr>
              <a:t>an escrow, </a:t>
            </a:r>
          </a:p>
          <a:p>
            <a:pPr>
              <a:spcBef>
                <a:spcPts val="0"/>
              </a:spcBef>
              <a:spcAft>
                <a:spcPts val="600"/>
              </a:spcAft>
            </a:pPr>
            <a:r>
              <a:rPr lang="en-US" sz="2400" dirty="0">
                <a:effectLst/>
                <a:latin typeface="+mj-lt"/>
                <a:ea typeface="Times New Roman" panose="02020603050405020304" pitchFamily="18" charset="0"/>
              </a:rPr>
              <a:t>certain REITs, </a:t>
            </a:r>
          </a:p>
          <a:p>
            <a:pPr>
              <a:spcBef>
                <a:spcPts val="0"/>
              </a:spcBef>
              <a:spcAft>
                <a:spcPts val="600"/>
              </a:spcAft>
            </a:pPr>
            <a:r>
              <a:rPr lang="en-US" sz="2400" dirty="0">
                <a:effectLst/>
                <a:latin typeface="+mj-lt"/>
                <a:ea typeface="Times New Roman" panose="02020603050405020304" pitchFamily="18" charset="0"/>
              </a:rPr>
              <a:t>a REMIC, </a:t>
            </a:r>
          </a:p>
          <a:p>
            <a:pPr>
              <a:spcBef>
                <a:spcPts val="0"/>
              </a:spcBef>
              <a:spcAft>
                <a:spcPts val="600"/>
              </a:spcAft>
            </a:pPr>
            <a:r>
              <a:rPr lang="en-US" sz="2400" dirty="0">
                <a:effectLst/>
                <a:latin typeface="+mj-lt"/>
                <a:ea typeface="Times New Roman" panose="02020603050405020304" pitchFamily="18" charset="0"/>
              </a:rPr>
              <a:t>a nonprofit self-insurance trust, </a:t>
            </a:r>
          </a:p>
          <a:p>
            <a:pPr>
              <a:spcBef>
                <a:spcPts val="0"/>
              </a:spcBef>
              <a:spcAft>
                <a:spcPts val="600"/>
              </a:spcAft>
            </a:pPr>
            <a:r>
              <a:rPr lang="en-US" sz="2400" dirty="0">
                <a:effectLst/>
                <a:latin typeface="+mj-lt"/>
                <a:ea typeface="Times New Roman" panose="02020603050405020304" pitchFamily="18" charset="0"/>
              </a:rPr>
              <a:t>a trust qualified under IRC Section 401(a), </a:t>
            </a:r>
          </a:p>
          <a:p>
            <a:pPr>
              <a:spcBef>
                <a:spcPts val="0"/>
              </a:spcBef>
              <a:spcAft>
                <a:spcPts val="600"/>
              </a:spcAft>
            </a:pPr>
            <a:r>
              <a:rPr lang="en-US" sz="2400" dirty="0">
                <a:effectLst/>
                <a:latin typeface="+mj-lt"/>
                <a:ea typeface="Times New Roman" panose="02020603050405020304" pitchFamily="18" charset="0"/>
              </a:rPr>
              <a:t>a trust exempt under IRC Section 501(c)(9), and </a:t>
            </a:r>
          </a:p>
          <a:p>
            <a:pPr>
              <a:spcBef>
                <a:spcPts val="0"/>
              </a:spcBef>
              <a:spcAft>
                <a:spcPts val="600"/>
              </a:spcAft>
            </a:pPr>
            <a:r>
              <a:rPr lang="en-US" sz="2400" dirty="0">
                <a:effectLst/>
                <a:latin typeface="+mj-lt"/>
                <a:ea typeface="Times New Roman" panose="02020603050405020304" pitchFamily="18" charset="0"/>
              </a:rPr>
              <a:t> an unincorporated entity organized as a political committee.</a:t>
            </a:r>
          </a:p>
        </p:txBody>
      </p:sp>
      <p:sp>
        <p:nvSpPr>
          <p:cNvPr id="6" name="TextBox 5">
            <a:extLst>
              <a:ext uri="{FF2B5EF4-FFF2-40B4-BE49-F238E27FC236}">
                <a16:creationId xmlns:a16="http://schemas.microsoft.com/office/drawing/2014/main" id="{F58832E2-69B1-4850-AB17-983E139C035C}"/>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39391353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1A6E1AC-DAFF-4E72-8564-CAE55B28149D}"/>
              </a:ext>
            </a:extLst>
          </p:cNvPr>
          <p:cNvSpPr>
            <a:spLocks noGrp="1"/>
          </p:cNvSpPr>
          <p:nvPr>
            <p:ph type="title"/>
          </p:nvPr>
        </p:nvSpPr>
        <p:spPr>
          <a:xfrm>
            <a:off x="838200" y="365125"/>
            <a:ext cx="10515600" cy="1325563"/>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TOTAL REVENUE REPORTING</a:t>
            </a:r>
            <a:endParaRPr lang="en-US" sz="5400" dirty="0">
              <a:effectLst>
                <a:outerShdw blurRad="38100" dist="38100" dir="2700000" algn="tl">
                  <a:srgbClr val="000000">
                    <a:alpha val="43137"/>
                  </a:srgbClr>
                </a:outerShdw>
              </a:effectLst>
            </a:endParaRPr>
          </a:p>
        </p:txBody>
      </p:sp>
      <p:sp>
        <p:nvSpPr>
          <p:cNvPr id="15"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56EF5D2B-A3D9-4198-B253-A8C8F19547B6}"/>
              </a:ext>
            </a:extLst>
          </p:cNvPr>
          <p:cNvSpPr>
            <a:spLocks noGrp="1"/>
          </p:cNvSpPr>
          <p:nvPr>
            <p:ph idx="1"/>
          </p:nvPr>
        </p:nvSpPr>
        <p:spPr>
          <a:xfrm>
            <a:off x="838200" y="1929384"/>
            <a:ext cx="10515600" cy="4251960"/>
          </a:xfrm>
        </p:spPr>
        <p:txBody>
          <a:bodyPr>
            <a:normAutofit/>
          </a:bodyPr>
          <a:lstStyle/>
          <a:p>
            <a:pPr marL="342900" marR="0" lvl="0" indent="-342900">
              <a:spcBef>
                <a:spcPts val="0"/>
              </a:spcBef>
              <a:spcAft>
                <a:spcPts val="600"/>
              </a:spcAft>
              <a:buFont typeface="Symbol" panose="05050102010706020507" pitchFamily="18" charset="2"/>
              <a:buChar char=""/>
            </a:pPr>
            <a:r>
              <a:rPr lang="en-US" sz="2400" dirty="0">
                <a:latin typeface="+mj-lt"/>
                <a:ea typeface="Times New Roman" panose="02020603050405020304" pitchFamily="18" charset="0"/>
              </a:rPr>
              <a:t>F</a:t>
            </a:r>
            <a:r>
              <a:rPr lang="en-US" sz="2400" dirty="0">
                <a:effectLst/>
                <a:latin typeface="+mj-lt"/>
                <a:ea typeface="Times New Roman" panose="02020603050405020304" pitchFamily="18" charset="0"/>
              </a:rPr>
              <a:t>or corporations, total revenue amounts are pulled from income line items on IRS Form 1120.</a:t>
            </a:r>
          </a:p>
          <a:p>
            <a:pPr marL="0" marR="0" lvl="0" indent="0">
              <a:spcBef>
                <a:spcPts val="0"/>
              </a:spcBef>
              <a:spcAft>
                <a:spcPts val="600"/>
              </a:spcAft>
              <a:buNone/>
            </a:pPr>
            <a:endParaRPr lang="en-US" sz="2400" dirty="0">
              <a:effectLst/>
              <a:latin typeface="+mj-lt"/>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2400" dirty="0">
                <a:effectLst/>
                <a:latin typeface="+mj-lt"/>
                <a:ea typeface="Times New Roman" panose="02020603050405020304" pitchFamily="18" charset="0"/>
              </a:rPr>
              <a:t>For partnerships, total revenue amounts are pulled from various IRS forms such as the partnership’s Form 1065; Form 1065, Schedule K, and Form 8825, if applicable.</a:t>
            </a:r>
          </a:p>
          <a:p>
            <a:pPr marL="0" marR="0" lvl="0" indent="0">
              <a:spcBef>
                <a:spcPts val="0"/>
              </a:spcBef>
              <a:spcAft>
                <a:spcPts val="600"/>
              </a:spcAft>
              <a:buNone/>
            </a:pPr>
            <a:endParaRPr lang="en-US" sz="2400" dirty="0">
              <a:effectLst/>
              <a:latin typeface="+mj-lt"/>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2400" dirty="0">
                <a:effectLst/>
                <a:latin typeface="+mj-lt"/>
                <a:ea typeface="Times New Roman" panose="02020603050405020304" pitchFamily="18" charset="0"/>
              </a:rPr>
              <a:t>There is no double taxation of pass-through entity income.</a:t>
            </a:r>
          </a:p>
          <a:p>
            <a:pPr marL="742950" marR="0" lvl="1" indent="-285750">
              <a:spcBef>
                <a:spcPts val="0"/>
              </a:spcBef>
              <a:spcAft>
                <a:spcPts val="600"/>
              </a:spcAft>
              <a:buFont typeface="Courier New" panose="02070309020205020404" pitchFamily="49" charset="0"/>
              <a:buChar char="o"/>
            </a:pPr>
            <a:r>
              <a:rPr lang="en-US" dirty="0">
                <a:effectLst/>
                <a:latin typeface="+mj-lt"/>
                <a:ea typeface="Times New Roman" panose="02020603050405020304" pitchFamily="18" charset="0"/>
              </a:rPr>
              <a:t>An entity may subtract from total revenue, to the extent included, the Net Distributive Income from a taxable entity treated as a pass-through entity for federal income tax purposes. See Section 171.1011(c).</a:t>
            </a:r>
          </a:p>
        </p:txBody>
      </p:sp>
      <p:sp>
        <p:nvSpPr>
          <p:cNvPr id="9" name="TextBox 8">
            <a:extLst>
              <a:ext uri="{FF2B5EF4-FFF2-40B4-BE49-F238E27FC236}">
                <a16:creationId xmlns:a16="http://schemas.microsoft.com/office/drawing/2014/main" id="{957CC623-DFED-4C52-A1B5-44472BB7861A}"/>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1643050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7ADF29B-8E39-4719-A102-8BF034A38BE1}"/>
              </a:ext>
            </a:extLst>
          </p:cNvPr>
          <p:cNvSpPr>
            <a:spLocks noGrp="1"/>
          </p:cNvSpPr>
          <p:nvPr>
            <p:ph type="title"/>
          </p:nvPr>
        </p:nvSpPr>
        <p:spPr>
          <a:xfrm>
            <a:off x="466722" y="586855"/>
            <a:ext cx="3201366" cy="3387497"/>
          </a:xfrm>
        </p:spPr>
        <p:txBody>
          <a:bodyPr anchor="b">
            <a:normAutofit/>
          </a:bodyPr>
          <a:lstStyle/>
          <a:p>
            <a:pPr algn="r"/>
            <a:r>
              <a:rPr lang="en-US" sz="4000" b="1" dirty="0">
                <a:solidFill>
                  <a:srgbClr val="FFFFFF"/>
                </a:solidFill>
                <a:effectLst>
                  <a:outerShdw blurRad="38100" dist="38100" dir="2700000" algn="tl">
                    <a:srgbClr val="000000">
                      <a:alpha val="43137"/>
                    </a:srgbClr>
                  </a:outerShdw>
                </a:effectLst>
                <a:ea typeface="Times New Roman" panose="02020603050405020304" pitchFamily="18" charset="0"/>
              </a:rPr>
              <a:t>COMBINED REPORTING</a:t>
            </a:r>
            <a:endParaRPr lang="en-US" sz="4000" b="1" dirty="0">
              <a:solidFill>
                <a:srgbClr val="FFFFFF"/>
              </a:solidFill>
              <a:effectLst>
                <a:outerShdw blurRad="38100" dist="38100" dir="2700000" algn="tl">
                  <a:srgbClr val="000000">
                    <a:alpha val="43137"/>
                  </a:srgbClr>
                </a:outerShdw>
              </a:effectLst>
            </a:endParaRPr>
          </a:p>
        </p:txBody>
      </p:sp>
      <p:sp>
        <p:nvSpPr>
          <p:cNvPr id="28" name="Content Placeholder 2">
            <a:extLst>
              <a:ext uri="{FF2B5EF4-FFF2-40B4-BE49-F238E27FC236}">
                <a16:creationId xmlns:a16="http://schemas.microsoft.com/office/drawing/2014/main" id="{F8F884E8-0B25-4C2C-AA41-54CAB4A2E63B}"/>
              </a:ext>
            </a:extLst>
          </p:cNvPr>
          <p:cNvSpPr>
            <a:spLocks noGrp="1"/>
          </p:cNvSpPr>
          <p:nvPr>
            <p:ph idx="1"/>
          </p:nvPr>
        </p:nvSpPr>
        <p:spPr>
          <a:xfrm>
            <a:off x="4810259" y="649480"/>
            <a:ext cx="6555347" cy="5546047"/>
          </a:xfrm>
        </p:spPr>
        <p:txBody>
          <a:bodyPr anchor="ctr">
            <a:normAutofit/>
          </a:bodyPr>
          <a:lstStyle/>
          <a:p>
            <a:pPr marL="342900" marR="0" lvl="0" indent="-342900">
              <a:spcBef>
                <a:spcPts val="0"/>
              </a:spcBef>
              <a:spcAft>
                <a:spcPts val="600"/>
              </a:spcAft>
              <a:buFont typeface="Symbol" panose="05050102010706020507" pitchFamily="18" charset="2"/>
              <a:buChar char=""/>
            </a:pPr>
            <a:r>
              <a:rPr lang="en-US" sz="2400" dirty="0">
                <a:effectLst/>
                <a:latin typeface="+mj-lt"/>
                <a:ea typeface="Times New Roman" panose="02020603050405020304" pitchFamily="18" charset="0"/>
              </a:rPr>
              <a:t>A combined group consists of entities in which</a:t>
            </a:r>
          </a:p>
          <a:p>
            <a:pPr marL="742950" marR="0" lvl="1" indent="-285750">
              <a:spcBef>
                <a:spcPts val="0"/>
              </a:spcBef>
              <a:spcAft>
                <a:spcPts val="600"/>
              </a:spcAft>
              <a:buFont typeface="Courier New" panose="02070309020205020404" pitchFamily="49" charset="0"/>
              <a:buChar char="o"/>
            </a:pPr>
            <a:r>
              <a:rPr lang="en-US" dirty="0">
                <a:effectLst/>
                <a:latin typeface="+mj-lt"/>
                <a:ea typeface="Times New Roman" panose="02020603050405020304" pitchFamily="18" charset="0"/>
              </a:rPr>
              <a:t>a controlling interest is owned and </a:t>
            </a:r>
          </a:p>
          <a:p>
            <a:pPr marL="742950" marR="0" lvl="1" indent="-285750">
              <a:spcBef>
                <a:spcPts val="0"/>
              </a:spcBef>
              <a:spcAft>
                <a:spcPts val="600"/>
              </a:spcAft>
              <a:buFont typeface="Courier New" panose="02070309020205020404" pitchFamily="49" charset="0"/>
              <a:buChar char="o"/>
            </a:pPr>
            <a:r>
              <a:rPr lang="en-US" dirty="0">
                <a:effectLst/>
                <a:latin typeface="+mj-lt"/>
                <a:ea typeface="Times New Roman" panose="02020603050405020304" pitchFamily="18" charset="0"/>
              </a:rPr>
              <a:t>the entities are engaged in a unitary business.</a:t>
            </a:r>
          </a:p>
          <a:p>
            <a:pPr marL="571500" marR="0" indent="0">
              <a:spcBef>
                <a:spcPts val="0"/>
              </a:spcBef>
              <a:spcAft>
                <a:spcPts val="600"/>
              </a:spcAft>
              <a:buNone/>
            </a:pPr>
            <a:r>
              <a:rPr lang="en-US" sz="2400" dirty="0">
                <a:effectLst/>
                <a:latin typeface="+mj-lt"/>
                <a:ea typeface="Times New Roman" panose="02020603050405020304" pitchFamily="18" charset="0"/>
              </a:rPr>
              <a:t> </a:t>
            </a:r>
          </a:p>
          <a:p>
            <a:pPr marL="342900" marR="0" lvl="0" indent="-342900">
              <a:spcBef>
                <a:spcPts val="0"/>
              </a:spcBef>
              <a:spcAft>
                <a:spcPts val="600"/>
              </a:spcAft>
              <a:buFont typeface="Symbol" panose="05050102010706020507" pitchFamily="18" charset="2"/>
              <a:buChar char=""/>
            </a:pPr>
            <a:r>
              <a:rPr lang="en-US" sz="2400" dirty="0">
                <a:effectLst/>
                <a:latin typeface="+mj-lt"/>
                <a:ea typeface="Times New Roman" panose="02020603050405020304" pitchFamily="18" charset="0"/>
              </a:rPr>
              <a:t>The combined group is a single taxable entity for purposes of the franchise tax. </a:t>
            </a:r>
          </a:p>
          <a:p>
            <a:pPr marL="342900" marR="0" lvl="0" indent="-342900">
              <a:spcBef>
                <a:spcPts val="0"/>
              </a:spcBef>
              <a:spcAft>
                <a:spcPts val="600"/>
              </a:spcAft>
              <a:buFont typeface="Symbol" panose="05050102010706020507" pitchFamily="18" charset="2"/>
              <a:buChar char=""/>
            </a:pPr>
            <a:endParaRPr lang="en-US" sz="2400" dirty="0">
              <a:latin typeface="+mj-lt"/>
              <a:ea typeface="Times New Roman" panose="02020603050405020304" pitchFamily="18" charset="0"/>
            </a:endParaRPr>
          </a:p>
          <a:p>
            <a:pPr marL="342900" marR="0" lvl="0" indent="-342900">
              <a:spcBef>
                <a:spcPts val="0"/>
              </a:spcBef>
              <a:spcAft>
                <a:spcPts val="600"/>
              </a:spcAft>
              <a:buFont typeface="Symbol" panose="05050102010706020507" pitchFamily="18" charset="2"/>
              <a:buChar char=""/>
            </a:pPr>
            <a:r>
              <a:rPr lang="en-US" sz="2400" dirty="0">
                <a:effectLst/>
                <a:latin typeface="+mj-lt"/>
                <a:ea typeface="Times New Roman" panose="02020603050405020304" pitchFamily="18" charset="0"/>
              </a:rPr>
              <a:t>All members are jointly and severally liable for the combined tax due.</a:t>
            </a:r>
          </a:p>
        </p:txBody>
      </p:sp>
      <p:sp>
        <p:nvSpPr>
          <p:cNvPr id="25" name="TextBox 24">
            <a:extLst>
              <a:ext uri="{FF2B5EF4-FFF2-40B4-BE49-F238E27FC236}">
                <a16:creationId xmlns:a16="http://schemas.microsoft.com/office/drawing/2014/main" id="{F48EE1B2-569F-4535-85A0-0EFD3CD5F473}"/>
              </a:ext>
            </a:extLst>
          </p:cNvPr>
          <p:cNvSpPr txBox="1"/>
          <p:nvPr/>
        </p:nvSpPr>
        <p:spPr>
          <a:xfrm>
            <a:off x="108513" y="6545389"/>
            <a:ext cx="729687" cy="261610"/>
          </a:xfrm>
          <a:prstGeom prst="rect">
            <a:avLst/>
          </a:prstGeom>
          <a:noFill/>
        </p:spPr>
        <p:txBody>
          <a:bodyPr wrap="none" rtlCol="0">
            <a:spAutoFit/>
          </a:bodyPr>
          <a:lstStyle/>
          <a:p>
            <a:r>
              <a:rPr lang="en-US" sz="1100" dirty="0">
                <a:solidFill>
                  <a:schemeClr val="bg1"/>
                </a:solidFill>
              </a:rPr>
              <a:t>July 2023</a:t>
            </a:r>
          </a:p>
        </p:txBody>
      </p:sp>
    </p:spTree>
    <p:extLst>
      <p:ext uri="{BB962C8B-B14F-4D97-AF65-F5344CB8AC3E}">
        <p14:creationId xmlns:p14="http://schemas.microsoft.com/office/powerpoint/2010/main" val="10333521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C80EAF-F026-4CED-A61F-D76CE103E42B}"/>
              </a:ext>
            </a:extLst>
          </p:cNvPr>
          <p:cNvSpPr>
            <a:spLocks noGrp="1"/>
          </p:cNvSpPr>
          <p:nvPr>
            <p:ph type="title"/>
          </p:nvPr>
        </p:nvSpPr>
        <p:spPr>
          <a:xfrm>
            <a:off x="841248" y="548640"/>
            <a:ext cx="3600860" cy="5431536"/>
          </a:xfrm>
        </p:spPr>
        <p:txBody>
          <a:bodyPr>
            <a:normAutofit/>
          </a:bodyPr>
          <a:lstStyle/>
          <a:p>
            <a:r>
              <a:rPr lang="en-US" sz="5400" dirty="0">
                <a:effectLst>
                  <a:outerShdw blurRad="38100" dist="38100" dir="2700000" algn="tl">
                    <a:srgbClr val="000000">
                      <a:alpha val="43137"/>
                    </a:srgbClr>
                  </a:outerShdw>
                </a:effectLst>
                <a:ea typeface="Times New Roman" panose="02020603050405020304" pitchFamily="18" charset="0"/>
              </a:rPr>
              <a:t>COMBINED REPORTING</a:t>
            </a:r>
            <a:endParaRPr lang="en-US" sz="5400" dirty="0">
              <a:effectLst>
                <a:outerShdw blurRad="38100" dist="38100" dir="2700000" algn="tl">
                  <a:srgbClr val="000000">
                    <a:alpha val="43137"/>
                  </a:srgbClr>
                </a:outerShdw>
              </a:effectLst>
            </a:endParaRP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4D7DCDD0-D302-4580-B0D1-E8BB8DBF1D63}"/>
              </a:ext>
            </a:extLst>
          </p:cNvPr>
          <p:cNvSpPr>
            <a:spLocks noGrp="1"/>
          </p:cNvSpPr>
          <p:nvPr>
            <p:ph idx="1"/>
          </p:nvPr>
        </p:nvSpPr>
        <p:spPr>
          <a:xfrm>
            <a:off x="5126418" y="552091"/>
            <a:ext cx="6525112" cy="5431536"/>
          </a:xfrm>
        </p:spPr>
        <p:txBody>
          <a:bodyPr anchor="ctr">
            <a:normAutofit/>
          </a:bodyPr>
          <a:lstStyle/>
          <a:p>
            <a:pPr marL="342900" marR="0" lvl="0" indent="-342900">
              <a:spcBef>
                <a:spcPts val="0"/>
              </a:spcBef>
              <a:spcAft>
                <a:spcPts val="600"/>
              </a:spcAft>
              <a:buFont typeface="Symbol" panose="05050102010706020507" pitchFamily="18" charset="2"/>
              <a:buChar char=""/>
            </a:pPr>
            <a:r>
              <a:rPr lang="en-US" dirty="0">
                <a:effectLst/>
                <a:latin typeface="+mj-lt"/>
                <a:ea typeface="Times New Roman" panose="02020603050405020304" pitchFamily="18" charset="0"/>
              </a:rPr>
              <a:t>A combined group does not include:</a:t>
            </a:r>
          </a:p>
          <a:p>
            <a:pPr marL="0" marR="0" lvl="0" indent="0">
              <a:spcBef>
                <a:spcPts val="0"/>
              </a:spcBef>
              <a:spcAft>
                <a:spcPts val="600"/>
              </a:spcAft>
              <a:buNone/>
            </a:pPr>
            <a:endParaRPr lang="en-US" dirty="0">
              <a:effectLst/>
              <a:latin typeface="+mj-lt"/>
              <a:ea typeface="Times New Roman" panose="02020603050405020304" pitchFamily="18" charset="0"/>
            </a:endParaRPr>
          </a:p>
          <a:p>
            <a:pPr marL="742950" marR="0" lvl="1" indent="-285750">
              <a:spcBef>
                <a:spcPts val="0"/>
              </a:spcBef>
              <a:spcAft>
                <a:spcPts val="600"/>
              </a:spcAft>
              <a:buFont typeface="Courier New" panose="02070309020205020404" pitchFamily="49" charset="0"/>
              <a:buChar char="o"/>
            </a:pPr>
            <a:r>
              <a:rPr lang="en-US" sz="2800" dirty="0">
                <a:effectLst/>
                <a:latin typeface="+mj-lt"/>
                <a:ea typeface="Times New Roman" panose="02020603050405020304" pitchFamily="18" charset="0"/>
              </a:rPr>
              <a:t>Entities that conduct business outside the United States (80/20 rule)</a:t>
            </a:r>
          </a:p>
          <a:p>
            <a:pPr marL="457200" marR="0" lvl="1" indent="0">
              <a:spcBef>
                <a:spcPts val="0"/>
              </a:spcBef>
              <a:spcAft>
                <a:spcPts val="600"/>
              </a:spcAft>
              <a:buNone/>
            </a:pPr>
            <a:endParaRPr lang="en-US" sz="2800" dirty="0">
              <a:effectLst/>
              <a:latin typeface="+mj-lt"/>
              <a:ea typeface="Times New Roman" panose="02020603050405020304" pitchFamily="18" charset="0"/>
            </a:endParaRPr>
          </a:p>
          <a:p>
            <a:pPr marL="742950" marR="0" lvl="1" indent="-285750">
              <a:spcBef>
                <a:spcPts val="0"/>
              </a:spcBef>
              <a:spcAft>
                <a:spcPts val="600"/>
              </a:spcAft>
              <a:buFont typeface="Courier New" panose="02070309020205020404" pitchFamily="49" charset="0"/>
              <a:buChar char="o"/>
            </a:pPr>
            <a:r>
              <a:rPr lang="en-US" sz="2800" dirty="0">
                <a:effectLst/>
                <a:latin typeface="+mj-lt"/>
                <a:ea typeface="Times New Roman" panose="02020603050405020304" pitchFamily="18" charset="0"/>
              </a:rPr>
              <a:t>Passive entities</a:t>
            </a:r>
          </a:p>
          <a:p>
            <a:pPr marL="457200" marR="0" lvl="1" indent="0">
              <a:spcBef>
                <a:spcPts val="0"/>
              </a:spcBef>
              <a:spcAft>
                <a:spcPts val="600"/>
              </a:spcAft>
              <a:buNone/>
            </a:pPr>
            <a:endParaRPr lang="en-US" sz="2800" dirty="0">
              <a:effectLst/>
              <a:latin typeface="+mj-lt"/>
              <a:ea typeface="Times New Roman" panose="02020603050405020304" pitchFamily="18" charset="0"/>
            </a:endParaRPr>
          </a:p>
          <a:p>
            <a:pPr marL="742950" marR="0" lvl="1" indent="-285750">
              <a:spcBef>
                <a:spcPts val="0"/>
              </a:spcBef>
              <a:spcAft>
                <a:spcPts val="600"/>
              </a:spcAft>
              <a:buFont typeface="Courier New" panose="02070309020205020404" pitchFamily="49" charset="0"/>
              <a:buChar char="o"/>
            </a:pPr>
            <a:r>
              <a:rPr lang="en-US" sz="2800" dirty="0">
                <a:effectLst/>
                <a:latin typeface="+mj-lt"/>
                <a:ea typeface="Times New Roman" panose="02020603050405020304" pitchFamily="18" charset="0"/>
              </a:rPr>
              <a:t>Exempt entities</a:t>
            </a:r>
          </a:p>
        </p:txBody>
      </p:sp>
      <p:sp>
        <p:nvSpPr>
          <p:cNvPr id="6" name="TextBox 5">
            <a:extLst>
              <a:ext uri="{FF2B5EF4-FFF2-40B4-BE49-F238E27FC236}">
                <a16:creationId xmlns:a16="http://schemas.microsoft.com/office/drawing/2014/main" id="{55867449-B782-4C6A-B654-C7F5D2809684}"/>
              </a:ext>
            </a:extLst>
          </p:cNvPr>
          <p:cNvSpPr txBox="1"/>
          <p:nvPr/>
        </p:nvSpPr>
        <p:spPr>
          <a:xfrm>
            <a:off x="108513" y="6545389"/>
            <a:ext cx="729687" cy="261610"/>
          </a:xfrm>
          <a:prstGeom prst="rect">
            <a:avLst/>
          </a:prstGeom>
          <a:noFill/>
        </p:spPr>
        <p:txBody>
          <a:bodyPr wrap="none" rtlCol="0">
            <a:spAutoFit/>
          </a:bodyPr>
          <a:lstStyle/>
          <a:p>
            <a:r>
              <a:rPr lang="en-US" sz="1100" dirty="0"/>
              <a:t>July 2023</a:t>
            </a:r>
          </a:p>
        </p:txBody>
      </p:sp>
    </p:spTree>
    <p:extLst>
      <p:ext uri="{BB962C8B-B14F-4D97-AF65-F5344CB8AC3E}">
        <p14:creationId xmlns:p14="http://schemas.microsoft.com/office/powerpoint/2010/main" val="9406360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132</TotalTime>
  <Words>1338</Words>
  <Application>Microsoft Office PowerPoint</Application>
  <PresentationFormat>Widescreen</PresentationFormat>
  <Paragraphs>215</Paragraphs>
  <Slides>25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Calibri Light</vt:lpstr>
      <vt:lpstr>Courier New</vt:lpstr>
      <vt:lpstr>Symbol</vt:lpstr>
      <vt:lpstr>Wingdings</vt:lpstr>
      <vt:lpstr>Office Theme</vt:lpstr>
      <vt:lpstr>Taxing of Partnerships and Combined Reporting  in Texas</vt:lpstr>
      <vt:lpstr>FRANCHISE TAX REVISION</vt:lpstr>
      <vt:lpstr>PowerPoint Presentation</vt:lpstr>
      <vt:lpstr>TAXABLE ENTITIES</vt:lpstr>
      <vt:lpstr>NONTAXABLE ENTITIES</vt:lpstr>
      <vt:lpstr>NONTAXABLE ENTITIES</vt:lpstr>
      <vt:lpstr>TOTAL REVENUE REPORTING</vt:lpstr>
      <vt:lpstr>COMBINED REPORTING</vt:lpstr>
      <vt:lpstr>COMBINED REPORTING</vt:lpstr>
      <vt:lpstr>COMBINED REPORTING</vt:lpstr>
      <vt:lpstr>COMBINED REPORTING</vt:lpstr>
      <vt:lpstr>COMBINED REPORTING</vt:lpstr>
      <vt:lpstr>COMBINED REPORTING</vt:lpstr>
      <vt:lpstr>COMBINED REPORTING</vt:lpstr>
      <vt:lpstr>COMBINED REPORTING</vt:lpstr>
      <vt:lpstr>COMBINED REPORTING</vt:lpstr>
      <vt:lpstr>COMBINED REPORTING</vt:lpstr>
      <vt:lpstr>COMBINED REPORTING</vt:lpstr>
      <vt:lpstr>COMBINED REPORTING</vt:lpstr>
      <vt:lpstr>INCOME SHIFTING</vt:lpstr>
      <vt:lpstr>INCOME SHIFTING</vt:lpstr>
      <vt:lpstr>INCOME SHIFTING</vt:lpstr>
      <vt:lpstr>PARTNERSHIP REPORTING ISSUES</vt:lpstr>
      <vt:lpstr>PARTNERSHIP REPORTING ISSUES</vt:lpstr>
      <vt:lpstr>Questions?</vt:lpstr>
    </vt:vector>
  </TitlesOfParts>
  <Company>CPA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Taxing of Partnerships and Combined Reporting  in Texas</dc:title>
  <dc:creator>Chelsea Ray</dc:creator>
  <cp:lastModifiedBy>Teresa Bostick</cp:lastModifiedBy>
  <cp:revision>27</cp:revision>
  <dcterms:created xsi:type="dcterms:W3CDTF">2023-07-21T12:11:30Z</dcterms:created>
  <dcterms:modified xsi:type="dcterms:W3CDTF">2023-07-21T19:15:38Z</dcterms:modified>
</cp:coreProperties>
</file>