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1"/>
  </p:sldMasterIdLst>
  <p:sldIdLst>
    <p:sldId id="257" r:id="rId2"/>
    <p:sldId id="258" r:id="rId3"/>
    <p:sldId id="265" r:id="rId4"/>
    <p:sldId id="274" r:id="rId5"/>
    <p:sldId id="295" r:id="rId6"/>
    <p:sldId id="280" r:id="rId7"/>
    <p:sldId id="277" r:id="rId8"/>
    <p:sldId id="296" r:id="rId9"/>
    <p:sldId id="275" r:id="rId10"/>
    <p:sldId id="279" r:id="rId11"/>
    <p:sldId id="278" r:id="rId12"/>
    <p:sldId id="285" r:id="rId13"/>
    <p:sldId id="281" r:id="rId14"/>
    <p:sldId id="286" r:id="rId15"/>
    <p:sldId id="294" r:id="rId16"/>
    <p:sldId id="282" r:id="rId17"/>
    <p:sldId id="283" r:id="rId18"/>
    <p:sldId id="284" r:id="rId19"/>
    <p:sldId id="288" r:id="rId20"/>
    <p:sldId id="287" r:id="rId21"/>
    <p:sldId id="290" r:id="rId22"/>
    <p:sldId id="291" r:id="rId23"/>
    <p:sldId id="293" r:id="rId24"/>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065" autoAdjust="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4/3/2023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4/3/2023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4/3/2023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4/3/2023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4/3/2023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4/3/2023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4/3/2023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159229" y="2080644"/>
            <a:ext cx="5519956" cy="2146111"/>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dirty="0"/>
              <a:t>Sales Tax on Digital Goods &amp; Services Uniformity Project</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159229" y="4353885"/>
            <a:ext cx="4555222" cy="1107347"/>
          </a:xfrm>
        </p:spPr>
        <p:txBody>
          <a:bodyPr>
            <a:noAutofit/>
          </a:bodyPr>
          <a:lstStyle/>
          <a:p>
            <a:r>
              <a:rPr lang="en-US" sz="2400" dirty="0"/>
              <a:t>Work Group Survey Results</a:t>
            </a:r>
          </a:p>
          <a:p>
            <a:r>
              <a:rPr lang="en-US" sz="2400" dirty="0"/>
              <a:t>April 6,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2"/>
          <a:stretch>
            <a:fillRect/>
          </a:stretch>
        </p:blipFill>
        <p:spPr>
          <a:xfrm>
            <a:off x="898039" y="2490291"/>
            <a:ext cx="3053422" cy="1541978"/>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043764E-4846-291A-AC57-E6AF34AA71F6}"/>
              </a:ext>
            </a:extLst>
          </p:cNvPr>
          <p:cNvPicPr>
            <a:picLocks noChangeAspect="1"/>
          </p:cNvPicPr>
          <p:nvPr/>
        </p:nvPicPr>
        <p:blipFill>
          <a:blip r:embed="rId2"/>
          <a:stretch>
            <a:fillRect/>
          </a:stretch>
        </p:blipFill>
        <p:spPr>
          <a:xfrm>
            <a:off x="1333500" y="1428750"/>
            <a:ext cx="9525000" cy="4000500"/>
          </a:xfrm>
          <a:prstGeom prst="rect">
            <a:avLst/>
          </a:prstGeom>
        </p:spPr>
      </p:pic>
    </p:spTree>
    <p:extLst>
      <p:ext uri="{BB962C8B-B14F-4D97-AF65-F5344CB8AC3E}">
        <p14:creationId xmlns:p14="http://schemas.microsoft.com/office/powerpoint/2010/main" val="2202934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4A7C791-6889-FF36-4394-A56A63C20B77}"/>
              </a:ext>
            </a:extLst>
          </p:cNvPr>
          <p:cNvPicPr>
            <a:picLocks noChangeAspect="1"/>
          </p:cNvPicPr>
          <p:nvPr/>
        </p:nvPicPr>
        <p:blipFill>
          <a:blip r:embed="rId2"/>
          <a:stretch>
            <a:fillRect/>
          </a:stretch>
        </p:blipFill>
        <p:spPr>
          <a:xfrm>
            <a:off x="1333500" y="781050"/>
            <a:ext cx="9525000" cy="5295900"/>
          </a:xfrm>
          <a:prstGeom prst="rect">
            <a:avLst/>
          </a:prstGeom>
        </p:spPr>
      </p:pic>
    </p:spTree>
    <p:extLst>
      <p:ext uri="{BB962C8B-B14F-4D97-AF65-F5344CB8AC3E}">
        <p14:creationId xmlns:p14="http://schemas.microsoft.com/office/powerpoint/2010/main" val="1533259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5"/>
            <a:ext cx="11029616" cy="2662481"/>
          </a:xfrm>
        </p:spPr>
        <p:txBody>
          <a:bodyPr>
            <a:normAutofit fontScale="90000"/>
          </a:bodyPr>
          <a:lstStyle/>
          <a:p>
            <a:r>
              <a:rPr lang="en-US" dirty="0"/>
              <a:t>Q9: The Streamlined states have experience working on issues involving digital products and we are planning to have a presentation from Streamlined on that experience and what was learned. Since the work group has both Streamlined and non-Streamlined state members, please tell us what specific issues or questions you would like to see covered in that presentation, for example, definitions, exemptions, sourcing, bundling, other. </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3364636"/>
            <a:ext cx="11029615" cy="3187084"/>
          </a:xfrm>
        </p:spPr>
        <p:txBody>
          <a:bodyPr>
            <a:normAutofit/>
          </a:bodyPr>
          <a:lstStyle/>
          <a:p>
            <a:pPr marL="342900" indent="-342900">
              <a:buFont typeface="+mj-lt"/>
              <a:buAutoNum type="arabicPeriod"/>
            </a:pPr>
            <a:r>
              <a:rPr lang="en-US" sz="1800" dirty="0"/>
              <a:t>Bundling of digital goods with other taxable/nontaxable non-digital good items, sourcing of mixed transactions where you have digital goods and non-digital goods. A detailed approach on how vendors/Streamlined States can determine the separate products/services within a bundle.</a:t>
            </a:r>
          </a:p>
          <a:p>
            <a:pPr marL="342900" indent="-342900">
              <a:buFont typeface="+mj-lt"/>
              <a:buAutoNum type="arabicPeriod"/>
            </a:pPr>
            <a:r>
              <a:rPr lang="en-US" sz="1800" dirty="0"/>
              <a:t>All of that sounds good. I think discussion on future-proofing rules or statutes may be helpful, given how quickly technology changes.</a:t>
            </a:r>
          </a:p>
          <a:p>
            <a:pPr marL="342900" indent="-342900">
              <a:buFont typeface="+mj-lt"/>
              <a:buAutoNum type="arabicPeriod"/>
            </a:pPr>
            <a:r>
              <a:rPr lang="en-US" sz="1800" dirty="0"/>
              <a:t>As a Non-Streamlined state, the Streamlined definitions seem narrow and outdated, so I would like to know how they are actually working and how the states apply their existing laws to more modern products; are those products not taxable because they are not covered?</a:t>
            </a:r>
          </a:p>
        </p:txBody>
      </p:sp>
    </p:spTree>
    <p:extLst>
      <p:ext uri="{BB962C8B-B14F-4D97-AF65-F5344CB8AC3E}">
        <p14:creationId xmlns:p14="http://schemas.microsoft.com/office/powerpoint/2010/main" val="210773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6"/>
            <a:ext cx="11029616" cy="434186"/>
          </a:xfrm>
        </p:spPr>
        <p:txBody>
          <a:bodyPr>
            <a:normAutofit fontScale="90000"/>
          </a:bodyPr>
          <a:lstStyle/>
          <a:p>
            <a:r>
              <a:rPr lang="en-US" dirty="0"/>
              <a:t>Q9: Responses Continued</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1065319"/>
            <a:ext cx="11029615" cy="5566299"/>
          </a:xfrm>
        </p:spPr>
        <p:txBody>
          <a:bodyPr>
            <a:normAutofit/>
          </a:bodyPr>
          <a:lstStyle/>
          <a:p>
            <a:pPr marL="342900" indent="-342900">
              <a:buFont typeface="+mj-lt"/>
              <a:buAutoNum type="arabicPeriod" startAt="4"/>
            </a:pPr>
            <a:r>
              <a:rPr lang="en-US" sz="1800" dirty="0"/>
              <a:t>Exemptions and sourcing.</a:t>
            </a:r>
          </a:p>
          <a:p>
            <a:pPr marL="342900" indent="-342900">
              <a:buFont typeface="+mj-lt"/>
              <a:buAutoNum type="arabicPeriod" startAt="4"/>
            </a:pPr>
            <a:r>
              <a:rPr lang="en-US" sz="1800" dirty="0"/>
              <a:t>Why did work on digital products stall out after the initial adoption of definitions? Is Streamlined planning to produce further guidance related to digital products sourcing? Why was the concept of multiple-points-of-use (MPU) sourcing abandoned by Streamlined? What substitute to MPU sourcing is Streamlined considering?</a:t>
            </a:r>
          </a:p>
          <a:p>
            <a:pPr marL="342900" indent="-342900">
              <a:buFont typeface="+mj-lt"/>
              <a:buAutoNum type="arabicPeriod" startAt="4"/>
            </a:pPr>
            <a:r>
              <a:rPr lang="en-US" sz="1800" dirty="0"/>
              <a:t>Definitions (2 responses).</a:t>
            </a:r>
          </a:p>
          <a:p>
            <a:pPr marL="342900" indent="-342900">
              <a:buFont typeface="+mj-lt"/>
              <a:buAutoNum type="arabicPeriod" startAt="4"/>
            </a:pPr>
            <a:r>
              <a:rPr lang="en-US" sz="1800" dirty="0"/>
              <a:t>I'd like to explore sourcing. I'd also like to explore how software taxes are being applied to software-enabled infrastructure such as cloud servers.</a:t>
            </a:r>
          </a:p>
          <a:p>
            <a:pPr marL="342900" indent="-342900">
              <a:buFont typeface="+mj-lt"/>
              <a:buAutoNum type="arabicPeriod" startAt="4"/>
            </a:pPr>
            <a:r>
              <a:rPr lang="en-US" sz="1800" dirty="0"/>
              <a:t>Definitions, exemptions, sourcing, bundling, and general approach to the taxation of digital products e.g., broad, narrow, or a combination of both.</a:t>
            </a:r>
          </a:p>
          <a:p>
            <a:pPr marL="342900" indent="-342900">
              <a:buFont typeface="+mj-lt"/>
              <a:buAutoNum type="arabicPeriod" startAt="4"/>
            </a:pPr>
            <a:r>
              <a:rPr lang="en-US" sz="1800" dirty="0"/>
              <a:t>How were those definitions developed? Why haven't they developed more definitions? Are they considering developing more definitions? What is the status of the digital products sourcing project they are working on?</a:t>
            </a:r>
          </a:p>
          <a:p>
            <a:pPr marL="342900" indent="-342900">
              <a:buFont typeface="+mj-lt"/>
              <a:buAutoNum type="arabicPeriod" startAt="4"/>
            </a:pPr>
            <a:r>
              <a:rPr lang="en-US" sz="1800" dirty="0"/>
              <a:t>Bundling, sourcing, multiple points of use.</a:t>
            </a:r>
          </a:p>
          <a:p>
            <a:pPr marL="342900" indent="-342900">
              <a:buFont typeface="+mj-lt"/>
              <a:buAutoNum type="arabicPeriod" startAt="4"/>
            </a:pPr>
            <a:r>
              <a:rPr lang="en-US" sz="1800" dirty="0"/>
              <a:t>Exemptions, sourcing, and delivery medium terminology/definitions.</a:t>
            </a:r>
          </a:p>
          <a:p>
            <a:pPr marL="342900" indent="-342900">
              <a:buFont typeface="+mj-lt"/>
              <a:buAutoNum type="arabicPeriod" startAt="4"/>
            </a:pPr>
            <a:r>
              <a:rPr lang="en-US" sz="1800" dirty="0"/>
              <a:t>I would like to know the Streamlined definitions for digital products, taxable goods, exemptions, etc.</a:t>
            </a:r>
          </a:p>
        </p:txBody>
      </p:sp>
    </p:spTree>
    <p:extLst>
      <p:ext uri="{BB962C8B-B14F-4D97-AF65-F5344CB8AC3E}">
        <p14:creationId xmlns:p14="http://schemas.microsoft.com/office/powerpoint/2010/main" val="2022645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6"/>
            <a:ext cx="11029616" cy="1659304"/>
          </a:xfrm>
        </p:spPr>
        <p:txBody>
          <a:bodyPr>
            <a:normAutofit fontScale="90000"/>
          </a:bodyPr>
          <a:lstStyle/>
          <a:p>
            <a:r>
              <a:rPr lang="en-US" dirty="0"/>
              <a:t>Q10: When we finish studying digital products in the marketplace and definitions, what topic would you like to discuss next? You may want to refer to the project outline or suggest a topic not reflected in the outline.</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3" y="2459114"/>
            <a:ext cx="11029615" cy="4398885"/>
          </a:xfrm>
        </p:spPr>
        <p:txBody>
          <a:bodyPr>
            <a:normAutofit/>
          </a:bodyPr>
          <a:lstStyle/>
          <a:p>
            <a:pPr marL="457200" indent="-457200">
              <a:buFont typeface="+mj-lt"/>
              <a:buAutoNum type="arabicPeriod"/>
            </a:pPr>
            <a:r>
              <a:rPr lang="en-US" sz="2000" dirty="0"/>
              <a:t>Recommendations on how to best source the sales of digital products.</a:t>
            </a:r>
          </a:p>
          <a:p>
            <a:pPr marL="457200" indent="-457200">
              <a:buFont typeface="+mj-lt"/>
              <a:buAutoNum type="arabicPeriod"/>
            </a:pPr>
            <a:r>
              <a:rPr lang="en-US" sz="2000" dirty="0"/>
              <a:t>Sourcing.</a:t>
            </a:r>
          </a:p>
          <a:p>
            <a:pPr marL="457200" indent="-457200">
              <a:buFont typeface="+mj-lt"/>
              <a:buAutoNum type="arabicPeriod"/>
            </a:pPr>
            <a:r>
              <a:rPr lang="en-US" sz="2000" dirty="0"/>
              <a:t>Best practices for day-to-day administration and moving forward with either a broad or narrow definition both from the perspective of the state (do we need to retain technology experts) and educating taxpayers for voluntary compliance.</a:t>
            </a:r>
          </a:p>
          <a:p>
            <a:pPr marL="457200" indent="-457200">
              <a:buFont typeface="+mj-lt"/>
              <a:buAutoNum type="arabicPeriod"/>
            </a:pPr>
            <a:r>
              <a:rPr lang="en-US" sz="2000" dirty="0"/>
              <a:t>What does the business community consider to be a digital product versus a service?</a:t>
            </a:r>
          </a:p>
          <a:p>
            <a:pPr marL="457200" indent="-457200">
              <a:buFont typeface="+mj-lt"/>
              <a:buAutoNum type="arabicPeriod"/>
            </a:pPr>
            <a:r>
              <a:rPr lang="en-US" sz="2000" dirty="0"/>
              <a:t>The factors that a state should consider in determining its tax base.</a:t>
            </a:r>
          </a:p>
          <a:p>
            <a:pPr marL="457200" indent="-457200">
              <a:buFont typeface="+mj-lt"/>
              <a:buAutoNum type="arabicPeriod"/>
            </a:pPr>
            <a:r>
              <a:rPr lang="en-US" sz="2000" dirty="0"/>
              <a:t>Unknown.</a:t>
            </a:r>
          </a:p>
          <a:p>
            <a:pPr marL="457200" indent="-457200">
              <a:buFont typeface="+mj-lt"/>
              <a:buAutoNum type="arabicPeriod"/>
            </a:pPr>
            <a:r>
              <a:rPr lang="en-US" sz="2000" dirty="0"/>
              <a:t>Administration.</a:t>
            </a:r>
          </a:p>
          <a:p>
            <a:endParaRPr lang="en-US" sz="1200" dirty="0"/>
          </a:p>
        </p:txBody>
      </p:sp>
    </p:spTree>
    <p:extLst>
      <p:ext uri="{BB962C8B-B14F-4D97-AF65-F5344CB8AC3E}">
        <p14:creationId xmlns:p14="http://schemas.microsoft.com/office/powerpoint/2010/main" val="3882659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6"/>
            <a:ext cx="11029616" cy="549595"/>
          </a:xfrm>
        </p:spPr>
        <p:txBody>
          <a:bodyPr>
            <a:normAutofit/>
          </a:bodyPr>
          <a:lstStyle/>
          <a:p>
            <a:r>
              <a:rPr lang="en-US" dirty="0"/>
              <a:t>Q10: Responses Continued</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1251751"/>
            <a:ext cx="11029615" cy="5370991"/>
          </a:xfrm>
        </p:spPr>
        <p:txBody>
          <a:bodyPr>
            <a:normAutofit fontScale="92500" lnSpcReduction="10000"/>
          </a:bodyPr>
          <a:lstStyle/>
          <a:p>
            <a:pPr marL="457200" indent="-457200">
              <a:buFont typeface="+mj-lt"/>
              <a:buAutoNum type="arabicPeriod" startAt="8"/>
            </a:pPr>
            <a:r>
              <a:rPr lang="en-US" sz="2000" dirty="0"/>
              <a:t>I think it would be very helpful to have a more-detailed outline of the whitepaper, with discussions of each issue that outline the possible approaches and the pros &amp; cons of each. Having concrete proposals in front of members will stimulate discussion. It is important that such descriptions be written as neutrally as possible, so as not to appear biased in favor of any option, to enable a neutral, productive, discussion of all options.</a:t>
            </a:r>
          </a:p>
          <a:p>
            <a:pPr marL="457200" indent="-457200">
              <a:buFont typeface="+mj-lt"/>
              <a:buAutoNum type="arabicPeriod" startAt="8"/>
            </a:pPr>
            <a:r>
              <a:rPr lang="en-US" sz="2000" dirty="0"/>
              <a:t>Apportionment with respect to product use.</a:t>
            </a:r>
          </a:p>
          <a:p>
            <a:pPr marL="457200" indent="-457200">
              <a:buFont typeface="+mj-lt"/>
              <a:buAutoNum type="arabicPeriod" startAt="8"/>
            </a:pPr>
            <a:r>
              <a:rPr lang="en-US" sz="2000" dirty="0"/>
              <a:t>It makes sense to move to item III, forms of taxation.</a:t>
            </a:r>
          </a:p>
          <a:p>
            <a:pPr marL="457200" indent="-457200">
              <a:buFont typeface="+mj-lt"/>
              <a:buAutoNum type="arabicPeriod" startAt="8"/>
            </a:pPr>
            <a:r>
              <a:rPr lang="en-US" sz="2000" dirty="0"/>
              <a:t>Not yet determined.</a:t>
            </a:r>
          </a:p>
          <a:p>
            <a:pPr marL="457200" indent="-457200">
              <a:buFont typeface="+mj-lt"/>
              <a:buAutoNum type="arabicPeriod" startAt="8"/>
            </a:pPr>
            <a:r>
              <a:rPr lang="en-US" sz="2000" dirty="0"/>
              <a:t>I think it is very important that, before we go too far into determining the appropriate digital product taxation rules, we contend with ITFA as that is a major barrier I have seen industry using to try and take down state digital taxation efforts. It would be null to define out a taxation regime if it is built on a pretext that can be easily fought or limited. In that same vein, I think policy review/analysis (like the kind discussed in questions 11 and 12) is vital before nailing down smaller technical pieces. We need to have a better understanding what different stances will effect in our tax landscape rather than an 'implement and see' approach. I think studying current state responses as well as some international landscape pieces will add leagues to the discussion.</a:t>
            </a:r>
          </a:p>
        </p:txBody>
      </p:sp>
    </p:spTree>
    <p:extLst>
      <p:ext uri="{BB962C8B-B14F-4D97-AF65-F5344CB8AC3E}">
        <p14:creationId xmlns:p14="http://schemas.microsoft.com/office/powerpoint/2010/main" val="3276759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1AF9579-F0C3-B777-1699-ED139D75ADEC}"/>
              </a:ext>
            </a:extLst>
          </p:cNvPr>
          <p:cNvPicPr>
            <a:picLocks noChangeAspect="1"/>
          </p:cNvPicPr>
          <p:nvPr/>
        </p:nvPicPr>
        <p:blipFill>
          <a:blip r:embed="rId2"/>
          <a:stretch>
            <a:fillRect/>
          </a:stretch>
        </p:blipFill>
        <p:spPr>
          <a:xfrm>
            <a:off x="1333500" y="762000"/>
            <a:ext cx="9525000" cy="5334000"/>
          </a:xfrm>
          <a:prstGeom prst="rect">
            <a:avLst/>
          </a:prstGeom>
        </p:spPr>
      </p:pic>
    </p:spTree>
    <p:extLst>
      <p:ext uri="{BB962C8B-B14F-4D97-AF65-F5344CB8AC3E}">
        <p14:creationId xmlns:p14="http://schemas.microsoft.com/office/powerpoint/2010/main" val="170987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92FAF2E-75D4-118B-F82F-4D40BDE7E8F1}"/>
              </a:ext>
            </a:extLst>
          </p:cNvPr>
          <p:cNvPicPr>
            <a:picLocks noChangeAspect="1"/>
          </p:cNvPicPr>
          <p:nvPr/>
        </p:nvPicPr>
        <p:blipFill>
          <a:blip r:embed="rId2"/>
          <a:stretch>
            <a:fillRect/>
          </a:stretch>
        </p:blipFill>
        <p:spPr>
          <a:xfrm>
            <a:off x="1333500" y="1028700"/>
            <a:ext cx="9525000" cy="4800600"/>
          </a:xfrm>
          <a:prstGeom prst="rect">
            <a:avLst/>
          </a:prstGeom>
        </p:spPr>
      </p:pic>
    </p:spTree>
    <p:extLst>
      <p:ext uri="{BB962C8B-B14F-4D97-AF65-F5344CB8AC3E}">
        <p14:creationId xmlns:p14="http://schemas.microsoft.com/office/powerpoint/2010/main" val="36708199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DF1FF8-C054-4C52-8B74-BAC19EEFFEBD}"/>
              </a:ext>
            </a:extLst>
          </p:cNvPr>
          <p:cNvPicPr>
            <a:picLocks noChangeAspect="1"/>
          </p:cNvPicPr>
          <p:nvPr/>
        </p:nvPicPr>
        <p:blipFill>
          <a:blip r:embed="rId2"/>
          <a:stretch>
            <a:fillRect/>
          </a:stretch>
        </p:blipFill>
        <p:spPr>
          <a:xfrm>
            <a:off x="1333500" y="1162050"/>
            <a:ext cx="9525000" cy="4533900"/>
          </a:xfrm>
          <a:prstGeom prst="rect">
            <a:avLst/>
          </a:prstGeom>
        </p:spPr>
      </p:pic>
    </p:spTree>
    <p:extLst>
      <p:ext uri="{BB962C8B-B14F-4D97-AF65-F5344CB8AC3E}">
        <p14:creationId xmlns:p14="http://schemas.microsoft.com/office/powerpoint/2010/main" val="1565539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0E0B800-AB9D-1676-78B4-A64C3AFBA772}"/>
              </a:ext>
            </a:extLst>
          </p:cNvPr>
          <p:cNvPicPr>
            <a:picLocks noChangeAspect="1"/>
          </p:cNvPicPr>
          <p:nvPr/>
        </p:nvPicPr>
        <p:blipFill>
          <a:blip r:embed="rId2"/>
          <a:stretch>
            <a:fillRect/>
          </a:stretch>
        </p:blipFill>
        <p:spPr>
          <a:xfrm>
            <a:off x="1333500" y="1028700"/>
            <a:ext cx="9525000" cy="4800600"/>
          </a:xfrm>
          <a:prstGeom prst="rect">
            <a:avLst/>
          </a:prstGeom>
        </p:spPr>
      </p:pic>
    </p:spTree>
    <p:extLst>
      <p:ext uri="{BB962C8B-B14F-4D97-AF65-F5344CB8AC3E}">
        <p14:creationId xmlns:p14="http://schemas.microsoft.com/office/powerpoint/2010/main" val="143147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21453" y="702157"/>
            <a:ext cx="10889355" cy="614916"/>
          </a:xfrm>
        </p:spPr>
        <p:txBody>
          <a:bodyPr>
            <a:normAutofit fontScale="90000"/>
          </a:bodyPr>
          <a:lstStyle/>
          <a:p>
            <a:pPr algn="ctr"/>
            <a:r>
              <a:rPr lang="en-US" dirty="0"/>
              <a:t>Recap of Previous Meetings and discussion of “digital products”</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581192" y="2343705"/>
            <a:ext cx="11029615" cy="3302493"/>
          </a:xfrm>
        </p:spPr>
        <p:txBody>
          <a:bodyPr>
            <a:noAutofit/>
          </a:bodyPr>
          <a:lstStyle/>
          <a:p>
            <a:r>
              <a:rPr lang="en-US" sz="2800" dirty="0"/>
              <a:t>Oct. 27, 2022 Work Group (WG) Meeting – WG requests staff to focus on types of digital items in the marketplace and definitions. Research begins in November.</a:t>
            </a:r>
          </a:p>
          <a:p>
            <a:r>
              <a:rPr lang="en-US" sz="2800" dirty="0"/>
              <a:t>Dec. 2022, Jan., Feb., and Mar. 2023 WG Meetings – Continued study and discussion of definitions for digital products in the marketplace and existing state laws and other guidance relating to the taxation of digital products.</a:t>
            </a:r>
          </a:p>
          <a:p>
            <a:r>
              <a:rPr lang="en-US" sz="2800" dirty="0"/>
              <a:t>March 2023 survey of WG members authorized by Chair Gil Brewer to solicit views on the project and ideas for moving forward.  </a:t>
            </a:r>
          </a:p>
        </p:txBody>
      </p:sp>
    </p:spTree>
    <p:custDataLst>
      <p:tags r:id="rId1"/>
    </p:custDataLst>
    <p:extLst>
      <p:ext uri="{BB962C8B-B14F-4D97-AF65-F5344CB8AC3E}">
        <p14:creationId xmlns:p14="http://schemas.microsoft.com/office/powerpoint/2010/main" val="3017230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32A79C3-F9DC-F6E5-3DDF-8B86EDC4A8DB}"/>
              </a:ext>
            </a:extLst>
          </p:cNvPr>
          <p:cNvPicPr>
            <a:picLocks noChangeAspect="1"/>
          </p:cNvPicPr>
          <p:nvPr/>
        </p:nvPicPr>
        <p:blipFill>
          <a:blip r:embed="rId2"/>
          <a:stretch>
            <a:fillRect/>
          </a:stretch>
        </p:blipFill>
        <p:spPr>
          <a:xfrm>
            <a:off x="1333500" y="1295400"/>
            <a:ext cx="9525000" cy="4267200"/>
          </a:xfrm>
          <a:prstGeom prst="rect">
            <a:avLst/>
          </a:prstGeom>
        </p:spPr>
      </p:pic>
    </p:spTree>
    <p:extLst>
      <p:ext uri="{BB962C8B-B14F-4D97-AF65-F5344CB8AC3E}">
        <p14:creationId xmlns:p14="http://schemas.microsoft.com/office/powerpoint/2010/main" val="1770523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9D48343-40F0-A698-A969-A07F143C2CC0}"/>
              </a:ext>
            </a:extLst>
          </p:cNvPr>
          <p:cNvPicPr>
            <a:picLocks noChangeAspect="1"/>
          </p:cNvPicPr>
          <p:nvPr/>
        </p:nvPicPr>
        <p:blipFill>
          <a:blip r:embed="rId2"/>
          <a:stretch>
            <a:fillRect/>
          </a:stretch>
        </p:blipFill>
        <p:spPr>
          <a:xfrm>
            <a:off x="1333500" y="603681"/>
            <a:ext cx="9525000" cy="6035243"/>
          </a:xfrm>
          <a:prstGeom prst="rect">
            <a:avLst/>
          </a:prstGeom>
        </p:spPr>
      </p:pic>
    </p:spTree>
    <p:extLst>
      <p:ext uri="{BB962C8B-B14F-4D97-AF65-F5344CB8AC3E}">
        <p14:creationId xmlns:p14="http://schemas.microsoft.com/office/powerpoint/2010/main" val="3437371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6"/>
            <a:ext cx="11029616" cy="1357463"/>
          </a:xfrm>
        </p:spPr>
        <p:txBody>
          <a:bodyPr>
            <a:normAutofit fontScale="90000"/>
          </a:bodyPr>
          <a:lstStyle/>
          <a:p>
            <a:r>
              <a:rPr lang="en-US" dirty="0"/>
              <a:t>Q17: Please add any other comment or information you think would be helpful to the work group. Thank you for your time and participation.</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2139519"/>
            <a:ext cx="11029615" cy="4385568"/>
          </a:xfrm>
        </p:spPr>
        <p:txBody>
          <a:bodyPr>
            <a:normAutofit fontScale="92500" lnSpcReduction="10000"/>
          </a:bodyPr>
          <a:lstStyle/>
          <a:p>
            <a:pPr marL="342900" indent="-342900">
              <a:buFont typeface="+mj-lt"/>
              <a:buAutoNum type="arabicPeriod"/>
            </a:pPr>
            <a:r>
              <a:rPr lang="en-US" sz="1800" dirty="0"/>
              <a:t>Business seems opposed to broad definitions of digital products, but this universe is not more broad than TPP, which we have all worked with for years. Same with respect to B2B transactions, for states that don't already have them or only have a few, it does not seem that giving them more broadly to digital products is appropriate. In general, I thought the whitepaper for marketplaces was very good and useful and think a similar product for digital products would provide a good road map for the issues and options to be considered by states in working through the taxation of digital products.</a:t>
            </a:r>
          </a:p>
          <a:p>
            <a:pPr marL="342900" indent="-342900">
              <a:buFont typeface="+mj-lt"/>
              <a:buAutoNum type="arabicPeriod"/>
            </a:pPr>
            <a:r>
              <a:rPr lang="en-US" sz="1800" dirty="0"/>
              <a:t>I think that we are heading in the right direction and the push-back from representatives of the business community should be expected because they are looking out for the interests of their clients. Having said that, the success of the project will depend on our ability to maintain a neutral position while presenting member states and taxpayers alike with the opportunity to find a common/middle ground approach to address any concerns such as on the issue of acknowledging the contributions of and providing exemptions for B2B input to sales &amp; use tax transactions which in my opinion should be at the discretion of each member state.</a:t>
            </a:r>
          </a:p>
          <a:p>
            <a:pPr marL="342900" indent="-342900">
              <a:buFont typeface="+mj-lt"/>
              <a:buAutoNum type="arabicPeriod"/>
            </a:pPr>
            <a:r>
              <a:rPr lang="en-US" sz="1800" dirty="0"/>
              <a:t>Because the categories of digital products is broad is not a reason not to develop a scheme to determine the taxation of them. All states tax TPP, which is the broadest category of them all.</a:t>
            </a:r>
          </a:p>
          <a:p>
            <a:endParaRPr lang="en-US" sz="1200" dirty="0"/>
          </a:p>
        </p:txBody>
      </p:sp>
    </p:spTree>
    <p:extLst>
      <p:ext uri="{BB962C8B-B14F-4D97-AF65-F5344CB8AC3E}">
        <p14:creationId xmlns:p14="http://schemas.microsoft.com/office/powerpoint/2010/main" val="2432626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443072-5D30-EE0C-53E0-3888121E1467}"/>
              </a:ext>
            </a:extLst>
          </p:cNvPr>
          <p:cNvSpPr>
            <a:spLocks noGrp="1"/>
          </p:cNvSpPr>
          <p:nvPr>
            <p:ph idx="1"/>
          </p:nvPr>
        </p:nvSpPr>
        <p:spPr>
          <a:xfrm>
            <a:off x="581192" y="1376039"/>
            <a:ext cx="11029615" cy="4599311"/>
          </a:xfrm>
        </p:spPr>
        <p:txBody>
          <a:bodyPr/>
          <a:lstStyle/>
          <a:p>
            <a:pPr marL="0" indent="0" algn="ctr">
              <a:buNone/>
            </a:pPr>
            <a:r>
              <a:rPr lang="en-US" sz="4000" dirty="0"/>
              <a:t>Conclusions?</a:t>
            </a:r>
          </a:p>
          <a:p>
            <a:pPr marL="0" indent="0" algn="ctr">
              <a:buNone/>
            </a:pPr>
            <a:r>
              <a:rPr lang="en-US" sz="4000" dirty="0"/>
              <a:t>Questions?</a:t>
            </a:r>
          </a:p>
          <a:p>
            <a:pPr marL="0" indent="0" algn="ctr">
              <a:buNone/>
            </a:pPr>
            <a:r>
              <a:rPr lang="en-US" sz="4000" dirty="0"/>
              <a:t>Comments?</a:t>
            </a:r>
          </a:p>
          <a:p>
            <a:pPr marL="0" indent="0" algn="ctr">
              <a:buNone/>
            </a:pPr>
            <a:r>
              <a:rPr lang="en-US" sz="4000" dirty="0"/>
              <a:t>Next Steps?</a:t>
            </a:r>
          </a:p>
          <a:p>
            <a:pPr marL="0" indent="0">
              <a:buNone/>
            </a:pPr>
            <a:endParaRPr lang="en-US" dirty="0"/>
          </a:p>
        </p:txBody>
      </p:sp>
    </p:spTree>
    <p:extLst>
      <p:ext uri="{BB962C8B-B14F-4D97-AF65-F5344CB8AC3E}">
        <p14:creationId xmlns:p14="http://schemas.microsoft.com/office/powerpoint/2010/main" val="4059354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 name="Title 3">
            <a:extLst>
              <a:ext uri="{FF2B5EF4-FFF2-40B4-BE49-F238E27FC236}">
                <a16:creationId xmlns:a16="http://schemas.microsoft.com/office/drawing/2014/main" id="{FFF92715-4FC0-47B4-ABA9-308D6C881BB4}"/>
              </a:ext>
            </a:extLst>
          </p:cNvPr>
          <p:cNvSpPr>
            <a:spLocks noGrp="1"/>
          </p:cNvSpPr>
          <p:nvPr>
            <p:ph type="title"/>
          </p:nvPr>
        </p:nvSpPr>
        <p:spPr>
          <a:xfrm>
            <a:off x="771148" y="1037967"/>
            <a:ext cx="3054091" cy="4709131"/>
          </a:xfrm>
        </p:spPr>
        <p:txBody>
          <a:bodyPr anchor="ctr">
            <a:normAutofit/>
          </a:bodyPr>
          <a:lstStyle/>
          <a:p>
            <a:pPr algn="ctr"/>
            <a:r>
              <a:rPr lang="en-US" dirty="0">
                <a:solidFill>
                  <a:srgbClr val="FFFEFF"/>
                </a:solidFill>
              </a:rPr>
              <a:t>Summary of the Survey</a:t>
            </a:r>
          </a:p>
        </p:txBody>
      </p:sp>
      <p:sp>
        <p:nvSpPr>
          <p:cNvPr id="5" name="Content Placeholder 4">
            <a:extLst>
              <a:ext uri="{FF2B5EF4-FFF2-40B4-BE49-F238E27FC236}">
                <a16:creationId xmlns:a16="http://schemas.microsoft.com/office/drawing/2014/main" id="{36BB8559-FA35-4B98-856D-816016C0F5B8}"/>
              </a:ext>
            </a:extLst>
          </p:cNvPr>
          <p:cNvSpPr>
            <a:spLocks noGrp="1"/>
          </p:cNvSpPr>
          <p:nvPr>
            <p:ph idx="1"/>
          </p:nvPr>
        </p:nvSpPr>
        <p:spPr>
          <a:xfrm>
            <a:off x="4534935" y="693019"/>
            <a:ext cx="6725899" cy="5496025"/>
          </a:xfrm>
        </p:spPr>
        <p:txBody>
          <a:bodyPr>
            <a:normAutofit/>
          </a:bodyPr>
          <a:lstStyle/>
          <a:p>
            <a:r>
              <a:rPr lang="en-US" sz="2800" dirty="0"/>
              <a:t>Anonymous Survey</a:t>
            </a:r>
          </a:p>
          <a:p>
            <a:r>
              <a:rPr lang="en-US" sz="2800" dirty="0"/>
              <a:t>17 Questions</a:t>
            </a:r>
          </a:p>
          <a:p>
            <a:r>
              <a:rPr lang="en-US" sz="2800" dirty="0"/>
              <a:t>26 Work Group Members Representing 17 States and the Streamlined Board Surveyed</a:t>
            </a:r>
          </a:p>
          <a:p>
            <a:r>
              <a:rPr lang="en-US" sz="2800" dirty="0"/>
              <a:t>14 Responses</a:t>
            </a:r>
          </a:p>
        </p:txBody>
      </p:sp>
    </p:spTree>
    <p:custDataLst>
      <p:tags r:id="rId1"/>
    </p:custDataLst>
    <p:extLst>
      <p:ext uri="{BB962C8B-B14F-4D97-AF65-F5344CB8AC3E}">
        <p14:creationId xmlns:p14="http://schemas.microsoft.com/office/powerpoint/2010/main" val="148624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9386C37-AD9F-41FA-8C98-9C563C46F52C}"/>
              </a:ext>
            </a:extLst>
          </p:cNvPr>
          <p:cNvPicPr>
            <a:picLocks noChangeAspect="1"/>
          </p:cNvPicPr>
          <p:nvPr/>
        </p:nvPicPr>
        <p:blipFill>
          <a:blip r:embed="rId2"/>
          <a:stretch>
            <a:fillRect/>
          </a:stretch>
        </p:blipFill>
        <p:spPr>
          <a:xfrm>
            <a:off x="1333500" y="1295400"/>
            <a:ext cx="9525000" cy="4267200"/>
          </a:xfrm>
          <a:prstGeom prst="rect">
            <a:avLst/>
          </a:prstGeom>
        </p:spPr>
      </p:pic>
    </p:spTree>
    <p:extLst>
      <p:ext uri="{BB962C8B-B14F-4D97-AF65-F5344CB8AC3E}">
        <p14:creationId xmlns:p14="http://schemas.microsoft.com/office/powerpoint/2010/main" val="124876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p:txBody>
          <a:bodyPr>
            <a:normAutofit/>
          </a:bodyPr>
          <a:lstStyle/>
          <a:p>
            <a:r>
              <a:rPr lang="en-US" dirty="0"/>
              <a:t>Q2: If no is your answer to Q1, please explain what final work product would be most appropriate.</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2281560"/>
            <a:ext cx="11029615" cy="1926455"/>
          </a:xfrm>
        </p:spPr>
        <p:txBody>
          <a:bodyPr>
            <a:normAutofit/>
          </a:bodyPr>
          <a:lstStyle/>
          <a:p>
            <a:pPr marL="457200" indent="-457200">
              <a:buFont typeface="+mj-lt"/>
              <a:buAutoNum type="arabicPeriod"/>
            </a:pPr>
            <a:r>
              <a:rPr lang="en-US" sz="2400" dirty="0"/>
              <a:t>Model language.</a:t>
            </a:r>
          </a:p>
          <a:p>
            <a:pPr marL="0" indent="0">
              <a:buNone/>
            </a:pPr>
            <a:endParaRPr lang="en-US" sz="3200" dirty="0"/>
          </a:p>
          <a:p>
            <a:endParaRPr lang="en-US" sz="1200" dirty="0"/>
          </a:p>
        </p:txBody>
      </p:sp>
    </p:spTree>
    <p:extLst>
      <p:ext uri="{BB962C8B-B14F-4D97-AF65-F5344CB8AC3E}">
        <p14:creationId xmlns:p14="http://schemas.microsoft.com/office/powerpoint/2010/main" val="280959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33C0F90-2A2D-14B3-7267-B2C9EBCD374D}"/>
              </a:ext>
            </a:extLst>
          </p:cNvPr>
          <p:cNvPicPr>
            <a:picLocks noChangeAspect="1"/>
          </p:cNvPicPr>
          <p:nvPr/>
        </p:nvPicPr>
        <p:blipFill>
          <a:blip r:embed="rId2"/>
          <a:stretch>
            <a:fillRect/>
          </a:stretch>
        </p:blipFill>
        <p:spPr>
          <a:xfrm>
            <a:off x="1333500" y="1028700"/>
            <a:ext cx="9525000" cy="4800600"/>
          </a:xfrm>
          <a:prstGeom prst="rect">
            <a:avLst/>
          </a:prstGeom>
        </p:spPr>
      </p:pic>
    </p:spTree>
    <p:extLst>
      <p:ext uri="{BB962C8B-B14F-4D97-AF65-F5344CB8AC3E}">
        <p14:creationId xmlns:p14="http://schemas.microsoft.com/office/powerpoint/2010/main" val="932533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p:txBody>
          <a:bodyPr/>
          <a:lstStyle/>
          <a:p>
            <a:r>
              <a:rPr lang="en-US" dirty="0"/>
              <a:t>Q4: If yes is the answer to Q3, please explain what information would be helpful.</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1979720"/>
            <a:ext cx="11029615" cy="4878280"/>
          </a:xfrm>
        </p:spPr>
        <p:txBody>
          <a:bodyPr>
            <a:normAutofit/>
          </a:bodyPr>
          <a:lstStyle/>
          <a:p>
            <a:pPr marL="457200" indent="-457200">
              <a:buFont typeface="+mj-lt"/>
              <a:buAutoNum type="arabicPeriod"/>
            </a:pPr>
            <a:r>
              <a:rPr lang="en-US" sz="2000" dirty="0"/>
              <a:t>Unique digital goods that pose the most questions in terms of tax administration and/or audits.</a:t>
            </a:r>
          </a:p>
          <a:p>
            <a:pPr marL="457200" indent="-457200">
              <a:buFont typeface="+mj-lt"/>
              <a:buAutoNum type="arabicPeriod"/>
            </a:pPr>
            <a:r>
              <a:rPr lang="en-US" sz="2000" dirty="0"/>
              <a:t>Hard to say if the information from this one group will be enough.</a:t>
            </a:r>
          </a:p>
          <a:p>
            <a:pPr marL="457200" indent="-457200">
              <a:buFont typeface="+mj-lt"/>
              <a:buAutoNum type="arabicPeriod"/>
            </a:pPr>
            <a:r>
              <a:rPr lang="en-US" sz="2000" dirty="0"/>
              <a:t>To be clear, I don't think additional work directed solely at specific digital products is necessary right now, but further knowledge of specific products will be needed on occasion as our general work progresses.</a:t>
            </a:r>
          </a:p>
          <a:p>
            <a:pPr marL="457200" indent="-457200">
              <a:buFont typeface="+mj-lt"/>
              <a:buAutoNum type="arabicPeriod"/>
            </a:pPr>
            <a:r>
              <a:rPr lang="en-US" sz="2000" dirty="0"/>
              <a:t>Depends on what Avalara shares.</a:t>
            </a:r>
          </a:p>
          <a:p>
            <a:pPr marL="457200" indent="-457200">
              <a:buFont typeface="+mj-lt"/>
              <a:buAutoNum type="arabicPeriod"/>
            </a:pPr>
            <a:r>
              <a:rPr lang="en-US" sz="2000" dirty="0"/>
              <a:t>It would be most beneficial to hear from sellers of digital products. Avalara will be able to provide information they have obtained from their clients but having the industry assist would be more helpful.</a:t>
            </a:r>
          </a:p>
          <a:p>
            <a:pPr marL="457200" indent="-457200">
              <a:buFont typeface="+mj-lt"/>
              <a:buAutoNum type="arabicPeriod"/>
            </a:pPr>
            <a:r>
              <a:rPr lang="en-US" sz="2000" dirty="0"/>
              <a:t>The actual product, and after that is defined, what that means relative to the seller and purchaser.</a:t>
            </a:r>
          </a:p>
          <a:p>
            <a:endParaRPr lang="en-US" sz="1200" dirty="0"/>
          </a:p>
        </p:txBody>
      </p:sp>
    </p:spTree>
    <p:extLst>
      <p:ext uri="{BB962C8B-B14F-4D97-AF65-F5344CB8AC3E}">
        <p14:creationId xmlns:p14="http://schemas.microsoft.com/office/powerpoint/2010/main" val="4111239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D49A4-AF0F-A823-B43C-338AC4674AB4}"/>
              </a:ext>
            </a:extLst>
          </p:cNvPr>
          <p:cNvSpPr>
            <a:spLocks noGrp="1"/>
          </p:cNvSpPr>
          <p:nvPr>
            <p:ph type="title"/>
          </p:nvPr>
        </p:nvSpPr>
        <p:spPr>
          <a:xfrm>
            <a:off x="581192" y="702156"/>
            <a:ext cx="11029616" cy="993479"/>
          </a:xfrm>
        </p:spPr>
        <p:txBody>
          <a:bodyPr/>
          <a:lstStyle/>
          <a:p>
            <a:r>
              <a:rPr lang="en-US" dirty="0"/>
              <a:t>Q5: what additional types of digital products would you like to learn more about?</a:t>
            </a:r>
          </a:p>
        </p:txBody>
      </p:sp>
      <p:sp>
        <p:nvSpPr>
          <p:cNvPr id="3" name="Content Placeholder 2">
            <a:extLst>
              <a:ext uri="{FF2B5EF4-FFF2-40B4-BE49-F238E27FC236}">
                <a16:creationId xmlns:a16="http://schemas.microsoft.com/office/drawing/2014/main" id="{1E3BC1F1-5008-97A7-B01D-FDDACBD907C4}"/>
              </a:ext>
            </a:extLst>
          </p:cNvPr>
          <p:cNvSpPr>
            <a:spLocks noGrp="1"/>
          </p:cNvSpPr>
          <p:nvPr>
            <p:ph idx="1"/>
          </p:nvPr>
        </p:nvSpPr>
        <p:spPr>
          <a:xfrm>
            <a:off x="581192" y="1695635"/>
            <a:ext cx="11029615" cy="4802819"/>
          </a:xfrm>
        </p:spPr>
        <p:txBody>
          <a:bodyPr>
            <a:normAutofit/>
          </a:bodyPr>
          <a:lstStyle/>
          <a:p>
            <a:pPr marL="457200" indent="-457200">
              <a:buFont typeface="+mj-lt"/>
              <a:buAutoNum type="arabicPeriod"/>
            </a:pPr>
            <a:r>
              <a:rPr lang="en-US" sz="1800" dirty="0"/>
              <a:t>Digital advertising/targeted advertising. Digital automated services via web based applications. Digital codes.</a:t>
            </a:r>
          </a:p>
          <a:p>
            <a:pPr marL="457200" indent="-457200">
              <a:buFont typeface="+mj-lt"/>
              <a:buAutoNum type="arabicPeriod"/>
            </a:pPr>
            <a:r>
              <a:rPr lang="en-US" sz="1800" dirty="0"/>
              <a:t>Crypto and anything "as a service.“</a:t>
            </a:r>
          </a:p>
          <a:p>
            <a:pPr marL="457200" indent="-457200">
              <a:buFont typeface="+mj-lt"/>
              <a:buAutoNum type="arabicPeriod"/>
            </a:pPr>
            <a:r>
              <a:rPr lang="en-US" sz="1800" dirty="0"/>
              <a:t>Cache (computing); we may need more of a reference for the rate at which technology is advancing in this field to indicate to the various legislators that a narrow, static definition may not be useful for any meaningful amount of time.</a:t>
            </a:r>
          </a:p>
          <a:p>
            <a:pPr marL="457200" indent="-457200">
              <a:buFont typeface="+mj-lt"/>
              <a:buAutoNum type="arabicPeriod"/>
            </a:pPr>
            <a:r>
              <a:rPr lang="en-US" sz="1800" dirty="0"/>
              <a:t>Want to understand all the different digital products out there.</a:t>
            </a:r>
          </a:p>
          <a:p>
            <a:pPr marL="457200" indent="-457200">
              <a:buFont typeface="+mj-lt"/>
              <a:buAutoNum type="arabicPeriod"/>
            </a:pPr>
            <a:r>
              <a:rPr lang="en-US" sz="1800" dirty="0"/>
              <a:t>Nothing right now.</a:t>
            </a:r>
          </a:p>
          <a:p>
            <a:pPr marL="457200" indent="-457200">
              <a:buFont typeface="+mj-lt"/>
              <a:buAutoNum type="arabicPeriod"/>
            </a:pPr>
            <a:r>
              <a:rPr lang="en-US" sz="1800" dirty="0"/>
              <a:t>What are all the types of digital products? Are we (as a group of tax administrators) sure we fully understand all the digital products being sold?</a:t>
            </a:r>
          </a:p>
          <a:p>
            <a:pPr marL="457200" indent="-457200">
              <a:buFont typeface="+mj-lt"/>
              <a:buAutoNum type="arabicPeriod"/>
            </a:pPr>
            <a:r>
              <a:rPr lang="en-US" sz="1800" dirty="0"/>
              <a:t>I'd like to see us explore the platform-as-a-service and infrastructure-as-a-service layers.</a:t>
            </a:r>
          </a:p>
          <a:p>
            <a:pPr marL="457200" indent="-457200">
              <a:buFont typeface="+mj-lt"/>
              <a:buAutoNum type="arabicPeriod"/>
            </a:pPr>
            <a:r>
              <a:rPr lang="en-US" sz="1800" dirty="0"/>
              <a:t>Unknown.</a:t>
            </a:r>
          </a:p>
        </p:txBody>
      </p:sp>
    </p:spTree>
    <p:extLst>
      <p:ext uri="{BB962C8B-B14F-4D97-AF65-F5344CB8AC3E}">
        <p14:creationId xmlns:p14="http://schemas.microsoft.com/office/powerpoint/2010/main" val="4056687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A1308A9-1FC5-6C6C-DB2F-7755FA623E61}"/>
              </a:ext>
            </a:extLst>
          </p:cNvPr>
          <p:cNvPicPr>
            <a:picLocks noChangeAspect="1"/>
          </p:cNvPicPr>
          <p:nvPr/>
        </p:nvPicPr>
        <p:blipFill>
          <a:blip r:embed="rId2"/>
          <a:stretch>
            <a:fillRect/>
          </a:stretch>
        </p:blipFill>
        <p:spPr>
          <a:xfrm>
            <a:off x="1333500" y="1295400"/>
            <a:ext cx="9525000" cy="4267200"/>
          </a:xfrm>
          <a:prstGeom prst="rect">
            <a:avLst/>
          </a:prstGeom>
        </p:spPr>
      </p:pic>
    </p:spTree>
    <p:extLst>
      <p:ext uri="{BB962C8B-B14F-4D97-AF65-F5344CB8AC3E}">
        <p14:creationId xmlns:p14="http://schemas.microsoft.com/office/powerpoint/2010/main" val="37263680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{A0F34DF7-2C7D-45DD-8C44-89A48ADF5BAD}tf33552983_win32</Template>
  <TotalTime>0</TotalTime>
  <Words>1538</Words>
  <Application>Microsoft Office PowerPoint</Application>
  <PresentationFormat>Widescreen</PresentationFormat>
  <Paragraphs>66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Franklin Gothic Book</vt:lpstr>
      <vt:lpstr>Franklin Gothic Demi</vt:lpstr>
      <vt:lpstr>Wingdings 2</vt:lpstr>
      <vt:lpstr>DividendVTI</vt:lpstr>
      <vt:lpstr>      Sales Tax on Digital Goods &amp; Services Uniformity Project</vt:lpstr>
      <vt:lpstr>Recap of Previous Meetings and discussion of “digital products”</vt:lpstr>
      <vt:lpstr>Summary of the Survey</vt:lpstr>
      <vt:lpstr>PowerPoint Presentation</vt:lpstr>
      <vt:lpstr>Q2: If no is your answer to Q1, please explain what final work product would be most appropriate.</vt:lpstr>
      <vt:lpstr>PowerPoint Presentation</vt:lpstr>
      <vt:lpstr>Q4: If yes is the answer to Q3, please explain what information would be helpful.</vt:lpstr>
      <vt:lpstr>Q5: what additional types of digital products would you like to learn more about?</vt:lpstr>
      <vt:lpstr>PowerPoint Presentation</vt:lpstr>
      <vt:lpstr>PowerPoint Presentation</vt:lpstr>
      <vt:lpstr>PowerPoint Presentation</vt:lpstr>
      <vt:lpstr>Q9: The Streamlined states have experience working on issues involving digital products and we are planning to have a presentation from Streamlined on that experience and what was learned. Since the work group has both Streamlined and non-Streamlined state members, please tell us what specific issues or questions you would like to see covered in that presentation, for example, definitions, exemptions, sourcing, bundling, other. </vt:lpstr>
      <vt:lpstr>Q9: Responses Continued</vt:lpstr>
      <vt:lpstr>Q10: When we finish studying digital products in the marketplace and definitions, what topic would you like to discuss next? You may want to refer to the project outline or suggest a topic not reflected in the outline.</vt:lpstr>
      <vt:lpstr>Q10: Responses Continued</vt:lpstr>
      <vt:lpstr>PowerPoint Presentation</vt:lpstr>
      <vt:lpstr>PowerPoint Presentation</vt:lpstr>
      <vt:lpstr>PowerPoint Presentation</vt:lpstr>
      <vt:lpstr>PowerPoint Presentation</vt:lpstr>
      <vt:lpstr>PowerPoint Presentation</vt:lpstr>
      <vt:lpstr>PowerPoint Presentation</vt:lpstr>
      <vt:lpstr>Q17: Please add any other comment or information you think would be helpful to the work group. Thank you for your time and participation.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2023-04-03T12:19:17Z</dcterms:created>
  <dcterms:modified xsi:type="dcterms:W3CDTF">2023-04-03T12:19:37Z</dcterms:modified>
</cp:coreProperties>
</file>