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40"/>
  </p:notesMasterIdLst>
  <p:sldIdLst>
    <p:sldId id="257" r:id="rId5"/>
    <p:sldId id="404" r:id="rId6"/>
    <p:sldId id="381" r:id="rId7"/>
    <p:sldId id="392" r:id="rId8"/>
    <p:sldId id="393" r:id="rId9"/>
    <p:sldId id="383" r:id="rId10"/>
    <p:sldId id="405" r:id="rId11"/>
    <p:sldId id="386" r:id="rId12"/>
    <p:sldId id="402" r:id="rId13"/>
    <p:sldId id="387" r:id="rId14"/>
    <p:sldId id="394" r:id="rId15"/>
    <p:sldId id="403" r:id="rId16"/>
    <p:sldId id="389" r:id="rId17"/>
    <p:sldId id="395" r:id="rId18"/>
    <p:sldId id="396" r:id="rId19"/>
    <p:sldId id="397" r:id="rId20"/>
    <p:sldId id="398" r:id="rId21"/>
    <p:sldId id="310" r:id="rId22"/>
    <p:sldId id="370" r:id="rId23"/>
    <p:sldId id="376" r:id="rId24"/>
    <p:sldId id="399" r:id="rId25"/>
    <p:sldId id="400" r:id="rId26"/>
    <p:sldId id="401" r:id="rId27"/>
    <p:sldId id="283" r:id="rId28"/>
    <p:sldId id="409" r:id="rId29"/>
    <p:sldId id="410" r:id="rId30"/>
    <p:sldId id="411" r:id="rId31"/>
    <p:sldId id="412" r:id="rId32"/>
    <p:sldId id="414" r:id="rId33"/>
    <p:sldId id="415" r:id="rId34"/>
    <p:sldId id="416" r:id="rId35"/>
    <p:sldId id="284" r:id="rId36"/>
    <p:sldId id="377" r:id="rId37"/>
    <p:sldId id="305" r:id="rId38"/>
    <p:sldId id="306" r:id="rId39"/>
  </p:sldIdLst>
  <p:sldSz cx="12192000" cy="6858000"/>
  <p:notesSz cx="6858000" cy="9144000"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a D. Disque" initials="LDD" lastIdx="2" clrIdx="0">
    <p:extLst>
      <p:ext uri="{19B8F6BF-5375-455C-9EA6-DF929625EA0E}">
        <p15:presenceInfo xmlns:p15="http://schemas.microsoft.com/office/powerpoint/2012/main" userId="S::LDD@mtc.gov::52bcf8c2-3b55-4308-ab8d-73e859b5e9fe" providerId="AD"/>
      </p:ext>
    </p:extLst>
  </p:cmAuthor>
  <p:cmAuthor id="2" name="Nancy L. Prosser" initials="NLP" lastIdx="5" clrIdx="1">
    <p:extLst>
      <p:ext uri="{19B8F6BF-5375-455C-9EA6-DF929625EA0E}">
        <p15:presenceInfo xmlns:p15="http://schemas.microsoft.com/office/powerpoint/2012/main" userId="S::NLP@mtc.gov::f0a96bee-58cf-44a1-8fce-b533dcd7acf2" providerId="AD"/>
      </p:ext>
    </p:extLst>
  </p:cmAuthor>
  <p:cmAuthor id="3" name="Hecht" initials="HH" lastIdx="3" clrIdx="2">
    <p:extLst>
      <p:ext uri="{19B8F6BF-5375-455C-9EA6-DF929625EA0E}">
        <p15:presenceInfo xmlns:p15="http://schemas.microsoft.com/office/powerpoint/2012/main" userId="Hech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21F"/>
    <a:srgbClr val="6B5327"/>
    <a:srgbClr val="3B505F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9DFC11-1964-4296-A24E-8064D5C0A56E}" v="38" dt="2023-05-21T20:32:28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1" autoAdjust="0"/>
    <p:restoredTop sz="94619" autoAdjust="0"/>
  </p:normalViewPr>
  <p:slideViewPr>
    <p:cSldViewPr snapToGrid="0">
      <p:cViewPr varScale="1">
        <p:scale>
          <a:sx n="89" d="100"/>
          <a:sy n="89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86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B91B3-5B45-4A2D-9425-D4EE7A1BDA5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C11AFD-D08B-483C-957E-520259A67617}">
      <dgm:prSet/>
      <dgm:spPr/>
      <dgm:t>
        <a:bodyPr/>
        <a:lstStyle/>
        <a:p>
          <a:r>
            <a:rPr lang="en-US"/>
            <a:t>How to ensure that the model cannot be used to simply restructure a business that has operational investments and, by doing so, change the sourcing?</a:t>
          </a:r>
        </a:p>
      </dgm:t>
    </dgm:pt>
    <dgm:pt modelId="{999E01B1-0F81-4317-8723-706F7515159A}" type="parTrans" cxnId="{6A73BAAD-1140-4E8D-A209-26A330B73E6D}">
      <dgm:prSet/>
      <dgm:spPr/>
      <dgm:t>
        <a:bodyPr/>
        <a:lstStyle/>
        <a:p>
          <a:endParaRPr lang="en-US"/>
        </a:p>
      </dgm:t>
    </dgm:pt>
    <dgm:pt modelId="{39494599-B2BA-4759-8D0F-DB9AD79315BF}" type="sibTrans" cxnId="{6A73BAAD-1140-4E8D-A209-26A330B73E6D}">
      <dgm:prSet/>
      <dgm:spPr/>
      <dgm:t>
        <a:bodyPr/>
        <a:lstStyle/>
        <a:p>
          <a:endParaRPr lang="en-US"/>
        </a:p>
      </dgm:t>
    </dgm:pt>
    <dgm:pt modelId="{C79E800A-738A-4049-8EA8-33AAD930FC98}">
      <dgm:prSet/>
      <dgm:spPr/>
      <dgm:t>
        <a:bodyPr/>
        <a:lstStyle/>
        <a:p>
          <a:r>
            <a:rPr lang="en-US"/>
            <a:t>How to make sure the “interlocking parts” don’t contradict or overlap in a way that causes ambiguity.</a:t>
          </a:r>
        </a:p>
      </dgm:t>
    </dgm:pt>
    <dgm:pt modelId="{E4245252-1641-468A-A51E-29FE3960B5EF}" type="parTrans" cxnId="{D15EB5B8-0C0F-4273-B07B-DAC1A14DD0E3}">
      <dgm:prSet/>
      <dgm:spPr/>
      <dgm:t>
        <a:bodyPr/>
        <a:lstStyle/>
        <a:p>
          <a:endParaRPr lang="en-US"/>
        </a:p>
      </dgm:t>
    </dgm:pt>
    <dgm:pt modelId="{73B4A153-72A5-48DC-93BA-43478055FA47}" type="sibTrans" cxnId="{D15EB5B8-0C0F-4273-B07B-DAC1A14DD0E3}">
      <dgm:prSet/>
      <dgm:spPr/>
      <dgm:t>
        <a:bodyPr/>
        <a:lstStyle/>
        <a:p>
          <a:endParaRPr lang="en-US"/>
        </a:p>
      </dgm:t>
    </dgm:pt>
    <dgm:pt modelId="{B9D1D76D-5135-47E5-B32F-26F4DBF61B5C}">
      <dgm:prSet/>
      <dgm:spPr/>
      <dgm:t>
        <a:bodyPr/>
        <a:lstStyle/>
        <a:p>
          <a:r>
            <a:rPr lang="en-US" dirty="0"/>
            <a:t>How to structure the definition of “Qualified Investments” – whether a comprehensive list, a description, or something in between.</a:t>
          </a:r>
        </a:p>
      </dgm:t>
    </dgm:pt>
    <dgm:pt modelId="{CF8DF3DE-2223-42C9-BE8F-5C5349EC70D7}" type="parTrans" cxnId="{861C86F3-7D0B-4D2C-98BA-BB2E51ECAEA6}">
      <dgm:prSet/>
      <dgm:spPr/>
      <dgm:t>
        <a:bodyPr/>
        <a:lstStyle/>
        <a:p>
          <a:endParaRPr lang="en-US"/>
        </a:p>
      </dgm:t>
    </dgm:pt>
    <dgm:pt modelId="{45B24E0A-0557-4C7B-B211-94F3E5154F8B}" type="sibTrans" cxnId="{861C86F3-7D0B-4D2C-98BA-BB2E51ECAEA6}">
      <dgm:prSet/>
      <dgm:spPr/>
      <dgm:t>
        <a:bodyPr/>
        <a:lstStyle/>
        <a:p>
          <a:endParaRPr lang="en-US"/>
        </a:p>
      </dgm:t>
    </dgm:pt>
    <dgm:pt modelId="{E41E2AE0-2E0A-4E67-878B-85A090D6E0F3}">
      <dgm:prSet/>
      <dgm:spPr/>
      <dgm:t>
        <a:bodyPr/>
        <a:lstStyle/>
        <a:p>
          <a:r>
            <a:rPr lang="en-US"/>
            <a:t>How to address administrative issues – certification, filing, withholding, PTE filing, etc. </a:t>
          </a:r>
        </a:p>
      </dgm:t>
    </dgm:pt>
    <dgm:pt modelId="{1B60E6DC-8151-4045-9DE7-05891129A1CB}" type="parTrans" cxnId="{D26956BC-220E-4E13-AED4-121F67E96E6B}">
      <dgm:prSet/>
      <dgm:spPr/>
      <dgm:t>
        <a:bodyPr/>
        <a:lstStyle/>
        <a:p>
          <a:endParaRPr lang="en-US"/>
        </a:p>
      </dgm:t>
    </dgm:pt>
    <dgm:pt modelId="{4F5F85E5-29DB-4334-8583-80FCCDE70C6B}" type="sibTrans" cxnId="{D26956BC-220E-4E13-AED4-121F67E96E6B}">
      <dgm:prSet/>
      <dgm:spPr/>
      <dgm:t>
        <a:bodyPr/>
        <a:lstStyle/>
        <a:p>
          <a:endParaRPr lang="en-US"/>
        </a:p>
      </dgm:t>
    </dgm:pt>
    <dgm:pt modelId="{34D8ED6F-DD21-4FA4-8E42-755BABEE99B8}" type="pres">
      <dgm:prSet presAssocID="{920B91B3-5B45-4A2D-9425-D4EE7A1BDA5E}" presName="linear" presStyleCnt="0">
        <dgm:presLayoutVars>
          <dgm:animLvl val="lvl"/>
          <dgm:resizeHandles val="exact"/>
        </dgm:presLayoutVars>
      </dgm:prSet>
      <dgm:spPr/>
    </dgm:pt>
    <dgm:pt modelId="{66164AC2-F33F-4EA4-97BC-049C74EE7D8C}" type="pres">
      <dgm:prSet presAssocID="{ACC11AFD-D08B-483C-957E-520259A6761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0903A28-747A-4898-8C22-623ED307C1BF}" type="pres">
      <dgm:prSet presAssocID="{39494599-B2BA-4759-8D0F-DB9AD79315BF}" presName="spacer" presStyleCnt="0"/>
      <dgm:spPr/>
    </dgm:pt>
    <dgm:pt modelId="{38BD34EF-DEBD-43C1-AF76-36E9D31D1258}" type="pres">
      <dgm:prSet presAssocID="{C79E800A-738A-4049-8EA8-33AAD930FC9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7FC0FB5-68FC-408C-96BD-BA78B93BFB6B}" type="pres">
      <dgm:prSet presAssocID="{73B4A153-72A5-48DC-93BA-43478055FA47}" presName="spacer" presStyleCnt="0"/>
      <dgm:spPr/>
    </dgm:pt>
    <dgm:pt modelId="{05901317-2B22-4F5E-8B67-6071814EA9BA}" type="pres">
      <dgm:prSet presAssocID="{B9D1D76D-5135-47E5-B32F-26F4DBF61B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14E418-6043-466D-AC59-E37FC608C550}" type="pres">
      <dgm:prSet presAssocID="{45B24E0A-0557-4C7B-B211-94F3E5154F8B}" presName="spacer" presStyleCnt="0"/>
      <dgm:spPr/>
    </dgm:pt>
    <dgm:pt modelId="{983F68D8-E778-43ED-A6F9-A2AB77515E0F}" type="pres">
      <dgm:prSet presAssocID="{E41E2AE0-2E0A-4E67-878B-85A090D6E0F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12DA710-6A00-44DD-9F5B-C24A175F8B9F}" type="presOf" srcId="{C79E800A-738A-4049-8EA8-33AAD930FC98}" destId="{38BD34EF-DEBD-43C1-AF76-36E9D31D1258}" srcOrd="0" destOrd="0" presId="urn:microsoft.com/office/officeart/2005/8/layout/vList2"/>
    <dgm:cxn modelId="{7B583715-DB1E-4689-BE3A-A3C8A17B5E57}" type="presOf" srcId="{E41E2AE0-2E0A-4E67-878B-85A090D6E0F3}" destId="{983F68D8-E778-43ED-A6F9-A2AB77515E0F}" srcOrd="0" destOrd="0" presId="urn:microsoft.com/office/officeart/2005/8/layout/vList2"/>
    <dgm:cxn modelId="{E8902047-52FF-4735-BF2D-6EACE68C2982}" type="presOf" srcId="{ACC11AFD-D08B-483C-957E-520259A67617}" destId="{66164AC2-F33F-4EA4-97BC-049C74EE7D8C}" srcOrd="0" destOrd="0" presId="urn:microsoft.com/office/officeart/2005/8/layout/vList2"/>
    <dgm:cxn modelId="{49ECA56C-1455-47F3-828E-F0E21A17A50B}" type="presOf" srcId="{B9D1D76D-5135-47E5-B32F-26F4DBF61B5C}" destId="{05901317-2B22-4F5E-8B67-6071814EA9BA}" srcOrd="0" destOrd="0" presId="urn:microsoft.com/office/officeart/2005/8/layout/vList2"/>
    <dgm:cxn modelId="{A7CFFB78-58DF-4F57-82A7-B2C19F516A73}" type="presOf" srcId="{920B91B3-5B45-4A2D-9425-D4EE7A1BDA5E}" destId="{34D8ED6F-DD21-4FA4-8E42-755BABEE99B8}" srcOrd="0" destOrd="0" presId="urn:microsoft.com/office/officeart/2005/8/layout/vList2"/>
    <dgm:cxn modelId="{6A73BAAD-1140-4E8D-A209-26A330B73E6D}" srcId="{920B91B3-5B45-4A2D-9425-D4EE7A1BDA5E}" destId="{ACC11AFD-D08B-483C-957E-520259A67617}" srcOrd="0" destOrd="0" parTransId="{999E01B1-0F81-4317-8723-706F7515159A}" sibTransId="{39494599-B2BA-4759-8D0F-DB9AD79315BF}"/>
    <dgm:cxn modelId="{D15EB5B8-0C0F-4273-B07B-DAC1A14DD0E3}" srcId="{920B91B3-5B45-4A2D-9425-D4EE7A1BDA5E}" destId="{C79E800A-738A-4049-8EA8-33AAD930FC98}" srcOrd="1" destOrd="0" parTransId="{E4245252-1641-468A-A51E-29FE3960B5EF}" sibTransId="{73B4A153-72A5-48DC-93BA-43478055FA47}"/>
    <dgm:cxn modelId="{D26956BC-220E-4E13-AED4-121F67E96E6B}" srcId="{920B91B3-5B45-4A2D-9425-D4EE7A1BDA5E}" destId="{E41E2AE0-2E0A-4E67-878B-85A090D6E0F3}" srcOrd="3" destOrd="0" parTransId="{1B60E6DC-8151-4045-9DE7-05891129A1CB}" sibTransId="{4F5F85E5-29DB-4334-8583-80FCCDE70C6B}"/>
    <dgm:cxn modelId="{861C86F3-7D0B-4D2C-98BA-BB2E51ECAEA6}" srcId="{920B91B3-5B45-4A2D-9425-D4EE7A1BDA5E}" destId="{B9D1D76D-5135-47E5-B32F-26F4DBF61B5C}" srcOrd="2" destOrd="0" parTransId="{CF8DF3DE-2223-42C9-BE8F-5C5349EC70D7}" sibTransId="{45B24E0A-0557-4C7B-B211-94F3E5154F8B}"/>
    <dgm:cxn modelId="{321E02F5-9D7C-4D90-B594-B5F867043C08}" type="presParOf" srcId="{34D8ED6F-DD21-4FA4-8E42-755BABEE99B8}" destId="{66164AC2-F33F-4EA4-97BC-049C74EE7D8C}" srcOrd="0" destOrd="0" presId="urn:microsoft.com/office/officeart/2005/8/layout/vList2"/>
    <dgm:cxn modelId="{9AF67D1E-0185-4047-9D50-8F0B40BFFD8B}" type="presParOf" srcId="{34D8ED6F-DD21-4FA4-8E42-755BABEE99B8}" destId="{E0903A28-747A-4898-8C22-623ED307C1BF}" srcOrd="1" destOrd="0" presId="urn:microsoft.com/office/officeart/2005/8/layout/vList2"/>
    <dgm:cxn modelId="{03365CF9-D3C3-4D47-AE8D-FD8B360D22F7}" type="presParOf" srcId="{34D8ED6F-DD21-4FA4-8E42-755BABEE99B8}" destId="{38BD34EF-DEBD-43C1-AF76-36E9D31D1258}" srcOrd="2" destOrd="0" presId="urn:microsoft.com/office/officeart/2005/8/layout/vList2"/>
    <dgm:cxn modelId="{E5DCDB07-600F-498C-9B24-E06583C132C6}" type="presParOf" srcId="{34D8ED6F-DD21-4FA4-8E42-755BABEE99B8}" destId="{E7FC0FB5-68FC-408C-96BD-BA78B93BFB6B}" srcOrd="3" destOrd="0" presId="urn:microsoft.com/office/officeart/2005/8/layout/vList2"/>
    <dgm:cxn modelId="{13EC9293-CA92-41C2-AAC6-774740A1B45C}" type="presParOf" srcId="{34D8ED6F-DD21-4FA4-8E42-755BABEE99B8}" destId="{05901317-2B22-4F5E-8B67-6071814EA9BA}" srcOrd="4" destOrd="0" presId="urn:microsoft.com/office/officeart/2005/8/layout/vList2"/>
    <dgm:cxn modelId="{FD5D7CF5-6183-47DE-905A-D3FEF9DF06C8}" type="presParOf" srcId="{34D8ED6F-DD21-4FA4-8E42-755BABEE99B8}" destId="{A514E418-6043-466D-AC59-E37FC608C550}" srcOrd="5" destOrd="0" presId="urn:microsoft.com/office/officeart/2005/8/layout/vList2"/>
    <dgm:cxn modelId="{C8BFA8DB-9EFD-4272-8ED6-536D3808D0A9}" type="presParOf" srcId="{34D8ED6F-DD21-4FA4-8E42-755BABEE99B8}" destId="{983F68D8-E778-43ED-A6F9-A2AB77515E0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BAF06F-BBEC-4E3D-9D1B-D2B3E510B92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A9C4B3A-92E8-4B9C-948C-47F9E5F4BE31}">
      <dgm:prSet/>
      <dgm:spPr/>
      <dgm:t>
        <a:bodyPr/>
        <a:lstStyle/>
        <a:p>
          <a:r>
            <a:rPr lang="en-US" dirty="0"/>
            <a:t>Detailed listing</a:t>
          </a:r>
        </a:p>
      </dgm:t>
    </dgm:pt>
    <dgm:pt modelId="{B41B5335-D53A-476D-AA16-AC6D8F9D3DBA}" type="parTrans" cxnId="{0390F4D7-A5EF-4D37-B10D-B0094A741859}">
      <dgm:prSet/>
      <dgm:spPr/>
      <dgm:t>
        <a:bodyPr/>
        <a:lstStyle/>
        <a:p>
          <a:endParaRPr lang="en-US"/>
        </a:p>
      </dgm:t>
    </dgm:pt>
    <dgm:pt modelId="{6C029C83-2047-43BC-9D79-D75ED895C718}" type="sibTrans" cxnId="{0390F4D7-A5EF-4D37-B10D-B0094A741859}">
      <dgm:prSet/>
      <dgm:spPr/>
      <dgm:t>
        <a:bodyPr/>
        <a:lstStyle/>
        <a:p>
          <a:endParaRPr lang="en-US"/>
        </a:p>
      </dgm:t>
    </dgm:pt>
    <dgm:pt modelId="{96822E01-0D5F-41A0-ACF8-AC8F4789192E}">
      <dgm:prSet/>
      <dgm:spPr/>
      <dgm:t>
        <a:bodyPr/>
        <a:lstStyle/>
        <a:p>
          <a:r>
            <a:rPr lang="en-US"/>
            <a:t>General description – with examples</a:t>
          </a:r>
        </a:p>
      </dgm:t>
    </dgm:pt>
    <dgm:pt modelId="{102064DF-B1EA-4388-90ED-6B66D7E74824}" type="parTrans" cxnId="{166FD39B-B43F-4872-B8A8-18C20610274E}">
      <dgm:prSet/>
      <dgm:spPr/>
      <dgm:t>
        <a:bodyPr/>
        <a:lstStyle/>
        <a:p>
          <a:endParaRPr lang="en-US"/>
        </a:p>
      </dgm:t>
    </dgm:pt>
    <dgm:pt modelId="{B5B84845-D3EA-4CFD-AEF8-30FEB36A2C00}" type="sibTrans" cxnId="{166FD39B-B43F-4872-B8A8-18C20610274E}">
      <dgm:prSet/>
      <dgm:spPr/>
      <dgm:t>
        <a:bodyPr/>
        <a:lstStyle/>
        <a:p>
          <a:endParaRPr lang="en-US"/>
        </a:p>
      </dgm:t>
    </dgm:pt>
    <dgm:pt modelId="{A3A0A913-6024-432B-8006-F1244D2C99C2}">
      <dgm:prSet/>
      <dgm:spPr/>
      <dgm:t>
        <a:bodyPr/>
        <a:lstStyle/>
        <a:p>
          <a:r>
            <a:rPr lang="en-US" dirty="0"/>
            <a:t>Tie it to state treatment of investment income generally</a:t>
          </a:r>
        </a:p>
      </dgm:t>
    </dgm:pt>
    <dgm:pt modelId="{0BF0C789-8C13-4097-ACDA-2B6B3F4AD5CB}" type="parTrans" cxnId="{D50E5808-BA4B-4B5B-BECF-D0D4CDBE7AFD}">
      <dgm:prSet/>
      <dgm:spPr/>
      <dgm:t>
        <a:bodyPr/>
        <a:lstStyle/>
        <a:p>
          <a:endParaRPr lang="en-US"/>
        </a:p>
      </dgm:t>
    </dgm:pt>
    <dgm:pt modelId="{3F8D4EC6-D912-402F-ADF1-9CF552426443}" type="sibTrans" cxnId="{D50E5808-BA4B-4B5B-BECF-D0D4CDBE7AFD}">
      <dgm:prSet/>
      <dgm:spPr/>
      <dgm:t>
        <a:bodyPr/>
        <a:lstStyle/>
        <a:p>
          <a:endParaRPr lang="en-US"/>
        </a:p>
      </dgm:t>
    </dgm:pt>
    <dgm:pt modelId="{4C3C2369-739D-4852-A2C9-D4535BEED467}">
      <dgm:prSet/>
      <dgm:spPr/>
      <dgm:t>
        <a:bodyPr/>
        <a:lstStyle/>
        <a:p>
          <a:r>
            <a:rPr lang="en-US"/>
            <a:t>Tie it to federal treatment – IRC § 864 – </a:t>
          </a:r>
          <a:br>
            <a:rPr lang="en-US"/>
          </a:br>
          <a:r>
            <a:rPr lang="en-US"/>
            <a:t>with any exceptions</a:t>
          </a:r>
        </a:p>
      </dgm:t>
    </dgm:pt>
    <dgm:pt modelId="{6CC73369-C418-4770-8599-3A68461928A9}" type="parTrans" cxnId="{3D3ED3CC-C1E7-4C10-ABF2-A3E9480A0B54}">
      <dgm:prSet/>
      <dgm:spPr/>
      <dgm:t>
        <a:bodyPr/>
        <a:lstStyle/>
        <a:p>
          <a:endParaRPr lang="en-US"/>
        </a:p>
      </dgm:t>
    </dgm:pt>
    <dgm:pt modelId="{BCD295AA-12D4-440D-BB10-DE38226E6835}" type="sibTrans" cxnId="{3D3ED3CC-C1E7-4C10-ABF2-A3E9480A0B54}">
      <dgm:prSet/>
      <dgm:spPr/>
      <dgm:t>
        <a:bodyPr/>
        <a:lstStyle/>
        <a:p>
          <a:endParaRPr lang="en-US"/>
        </a:p>
      </dgm:t>
    </dgm:pt>
    <dgm:pt modelId="{451372FE-14BE-4DE9-914D-92E5870DCEB4}" type="pres">
      <dgm:prSet presAssocID="{2BBAF06F-BBEC-4E3D-9D1B-D2B3E510B92D}" presName="linear" presStyleCnt="0">
        <dgm:presLayoutVars>
          <dgm:animLvl val="lvl"/>
          <dgm:resizeHandles val="exact"/>
        </dgm:presLayoutVars>
      </dgm:prSet>
      <dgm:spPr/>
    </dgm:pt>
    <dgm:pt modelId="{B4BA1132-9D0F-498B-A4EE-415D98206804}" type="pres">
      <dgm:prSet presAssocID="{8A9C4B3A-92E8-4B9C-948C-47F9E5F4BE3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A028749-6D72-45B6-AE39-CAAC1B273F44}" type="pres">
      <dgm:prSet presAssocID="{6C029C83-2047-43BC-9D79-D75ED895C718}" presName="spacer" presStyleCnt="0"/>
      <dgm:spPr/>
    </dgm:pt>
    <dgm:pt modelId="{7B8D1FE8-CA1A-45D4-A54D-72BFA5ACF01C}" type="pres">
      <dgm:prSet presAssocID="{96822E01-0D5F-41A0-ACF8-AC8F4789192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3C62FE-7218-42A9-969C-CF5FD488F723}" type="pres">
      <dgm:prSet presAssocID="{B5B84845-D3EA-4CFD-AEF8-30FEB36A2C00}" presName="spacer" presStyleCnt="0"/>
      <dgm:spPr/>
    </dgm:pt>
    <dgm:pt modelId="{4FC3B2A0-A1D2-4F56-95B6-CC68070A5940}" type="pres">
      <dgm:prSet presAssocID="{A3A0A913-6024-432B-8006-F1244D2C99C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27DA23F-EE80-4BF6-A82A-916045371872}" type="pres">
      <dgm:prSet presAssocID="{3F8D4EC6-D912-402F-ADF1-9CF552426443}" presName="spacer" presStyleCnt="0"/>
      <dgm:spPr/>
    </dgm:pt>
    <dgm:pt modelId="{B77DE307-46A7-4946-87BB-597698717324}" type="pres">
      <dgm:prSet presAssocID="{4C3C2369-739D-4852-A2C9-D4535BEED46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50E5808-BA4B-4B5B-BECF-D0D4CDBE7AFD}" srcId="{2BBAF06F-BBEC-4E3D-9D1B-D2B3E510B92D}" destId="{A3A0A913-6024-432B-8006-F1244D2C99C2}" srcOrd="2" destOrd="0" parTransId="{0BF0C789-8C13-4097-ACDA-2B6B3F4AD5CB}" sibTransId="{3F8D4EC6-D912-402F-ADF1-9CF552426443}"/>
    <dgm:cxn modelId="{AF43B55D-F5A0-4E0E-9726-0C23086B33E1}" type="presOf" srcId="{4C3C2369-739D-4852-A2C9-D4535BEED467}" destId="{B77DE307-46A7-4946-87BB-597698717324}" srcOrd="0" destOrd="0" presId="urn:microsoft.com/office/officeart/2005/8/layout/vList2"/>
    <dgm:cxn modelId="{D5F1D394-2B32-4335-B676-52166219EF9E}" type="presOf" srcId="{96822E01-0D5F-41A0-ACF8-AC8F4789192E}" destId="{7B8D1FE8-CA1A-45D4-A54D-72BFA5ACF01C}" srcOrd="0" destOrd="0" presId="urn:microsoft.com/office/officeart/2005/8/layout/vList2"/>
    <dgm:cxn modelId="{166FD39B-B43F-4872-B8A8-18C20610274E}" srcId="{2BBAF06F-BBEC-4E3D-9D1B-D2B3E510B92D}" destId="{96822E01-0D5F-41A0-ACF8-AC8F4789192E}" srcOrd="1" destOrd="0" parTransId="{102064DF-B1EA-4388-90ED-6B66D7E74824}" sibTransId="{B5B84845-D3EA-4CFD-AEF8-30FEB36A2C00}"/>
    <dgm:cxn modelId="{3D3ED3CC-C1E7-4C10-ABF2-A3E9480A0B54}" srcId="{2BBAF06F-BBEC-4E3D-9D1B-D2B3E510B92D}" destId="{4C3C2369-739D-4852-A2C9-D4535BEED467}" srcOrd="3" destOrd="0" parTransId="{6CC73369-C418-4770-8599-3A68461928A9}" sibTransId="{BCD295AA-12D4-440D-BB10-DE38226E6835}"/>
    <dgm:cxn modelId="{0390F4D7-A5EF-4D37-B10D-B0094A741859}" srcId="{2BBAF06F-BBEC-4E3D-9D1B-D2B3E510B92D}" destId="{8A9C4B3A-92E8-4B9C-948C-47F9E5F4BE31}" srcOrd="0" destOrd="0" parTransId="{B41B5335-D53A-476D-AA16-AC6D8F9D3DBA}" sibTransId="{6C029C83-2047-43BC-9D79-D75ED895C718}"/>
    <dgm:cxn modelId="{502588ED-41A6-4584-85DE-DC52122F9F42}" type="presOf" srcId="{8A9C4B3A-92E8-4B9C-948C-47F9E5F4BE31}" destId="{B4BA1132-9D0F-498B-A4EE-415D98206804}" srcOrd="0" destOrd="0" presId="urn:microsoft.com/office/officeart/2005/8/layout/vList2"/>
    <dgm:cxn modelId="{86573CF1-97FA-4205-9D3B-976FFC6A2F8D}" type="presOf" srcId="{A3A0A913-6024-432B-8006-F1244D2C99C2}" destId="{4FC3B2A0-A1D2-4F56-95B6-CC68070A5940}" srcOrd="0" destOrd="0" presId="urn:microsoft.com/office/officeart/2005/8/layout/vList2"/>
    <dgm:cxn modelId="{4FEA67F8-50E2-4B8C-AEDD-2D68B7BFF923}" type="presOf" srcId="{2BBAF06F-BBEC-4E3D-9D1B-D2B3E510B92D}" destId="{451372FE-14BE-4DE9-914D-92E5870DCEB4}" srcOrd="0" destOrd="0" presId="urn:microsoft.com/office/officeart/2005/8/layout/vList2"/>
    <dgm:cxn modelId="{1B4C4B8E-88DD-4338-9EAC-68C9D5CB75B3}" type="presParOf" srcId="{451372FE-14BE-4DE9-914D-92E5870DCEB4}" destId="{B4BA1132-9D0F-498B-A4EE-415D98206804}" srcOrd="0" destOrd="0" presId="urn:microsoft.com/office/officeart/2005/8/layout/vList2"/>
    <dgm:cxn modelId="{B8BCDBE3-CCCD-48E8-963C-670E56A707AA}" type="presParOf" srcId="{451372FE-14BE-4DE9-914D-92E5870DCEB4}" destId="{FA028749-6D72-45B6-AE39-CAAC1B273F44}" srcOrd="1" destOrd="0" presId="urn:microsoft.com/office/officeart/2005/8/layout/vList2"/>
    <dgm:cxn modelId="{D8298D27-48B2-4941-B22F-9ADBFBCC85C9}" type="presParOf" srcId="{451372FE-14BE-4DE9-914D-92E5870DCEB4}" destId="{7B8D1FE8-CA1A-45D4-A54D-72BFA5ACF01C}" srcOrd="2" destOrd="0" presId="urn:microsoft.com/office/officeart/2005/8/layout/vList2"/>
    <dgm:cxn modelId="{1DD816AE-5A03-45BE-A31D-10C5AB155047}" type="presParOf" srcId="{451372FE-14BE-4DE9-914D-92E5870DCEB4}" destId="{3E3C62FE-7218-42A9-969C-CF5FD488F723}" srcOrd="3" destOrd="0" presId="urn:microsoft.com/office/officeart/2005/8/layout/vList2"/>
    <dgm:cxn modelId="{1F856A2F-870C-400B-97FF-2A27B91FB430}" type="presParOf" srcId="{451372FE-14BE-4DE9-914D-92E5870DCEB4}" destId="{4FC3B2A0-A1D2-4F56-95B6-CC68070A5940}" srcOrd="4" destOrd="0" presId="urn:microsoft.com/office/officeart/2005/8/layout/vList2"/>
    <dgm:cxn modelId="{E63CECA7-DF08-4241-8D5C-BF3A1934A8A2}" type="presParOf" srcId="{451372FE-14BE-4DE9-914D-92E5870DCEB4}" destId="{027DA23F-EE80-4BF6-A82A-916045371872}" srcOrd="5" destOrd="0" presId="urn:microsoft.com/office/officeart/2005/8/layout/vList2"/>
    <dgm:cxn modelId="{5DAFD55D-836E-4194-98E6-A482E418F584}" type="presParOf" srcId="{451372FE-14BE-4DE9-914D-92E5870DCEB4}" destId="{B77DE307-46A7-4946-87BB-59769871732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BAF06F-BBEC-4E3D-9D1B-D2B3E510B92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A9C4B3A-92E8-4B9C-948C-47F9E5F4BE31}">
      <dgm:prSet/>
      <dgm:spPr/>
      <dgm:t>
        <a:bodyPr/>
        <a:lstStyle/>
        <a:p>
          <a:r>
            <a:rPr lang="en-US" dirty="0"/>
            <a:t>Delegation to agency with specific instructions</a:t>
          </a:r>
        </a:p>
      </dgm:t>
    </dgm:pt>
    <dgm:pt modelId="{B41B5335-D53A-476D-AA16-AC6D8F9D3DBA}" type="parTrans" cxnId="{0390F4D7-A5EF-4D37-B10D-B0094A741859}">
      <dgm:prSet/>
      <dgm:spPr/>
      <dgm:t>
        <a:bodyPr/>
        <a:lstStyle/>
        <a:p>
          <a:endParaRPr lang="en-US"/>
        </a:p>
      </dgm:t>
    </dgm:pt>
    <dgm:pt modelId="{6C029C83-2047-43BC-9D79-D75ED895C718}" type="sibTrans" cxnId="{0390F4D7-A5EF-4D37-B10D-B0094A741859}">
      <dgm:prSet/>
      <dgm:spPr/>
      <dgm:t>
        <a:bodyPr/>
        <a:lstStyle/>
        <a:p>
          <a:endParaRPr lang="en-US"/>
        </a:p>
      </dgm:t>
    </dgm:pt>
    <dgm:pt modelId="{96822E01-0D5F-41A0-ACF8-AC8F4789192E}">
      <dgm:prSet/>
      <dgm:spPr/>
      <dgm:t>
        <a:bodyPr/>
        <a:lstStyle/>
        <a:p>
          <a:r>
            <a:rPr lang="en-US" dirty="0"/>
            <a:t>Divide issues and provide delegation only on some </a:t>
          </a:r>
        </a:p>
      </dgm:t>
    </dgm:pt>
    <dgm:pt modelId="{102064DF-B1EA-4388-90ED-6B66D7E74824}" type="parTrans" cxnId="{166FD39B-B43F-4872-B8A8-18C20610274E}">
      <dgm:prSet/>
      <dgm:spPr/>
      <dgm:t>
        <a:bodyPr/>
        <a:lstStyle/>
        <a:p>
          <a:endParaRPr lang="en-US"/>
        </a:p>
      </dgm:t>
    </dgm:pt>
    <dgm:pt modelId="{B5B84845-D3EA-4CFD-AEF8-30FEB36A2C00}" type="sibTrans" cxnId="{166FD39B-B43F-4872-B8A8-18C20610274E}">
      <dgm:prSet/>
      <dgm:spPr/>
      <dgm:t>
        <a:bodyPr/>
        <a:lstStyle/>
        <a:p>
          <a:endParaRPr lang="en-US"/>
        </a:p>
      </dgm:t>
    </dgm:pt>
    <dgm:pt modelId="{A3A0A913-6024-432B-8006-F1244D2C99C2}">
      <dgm:prSet/>
      <dgm:spPr/>
      <dgm:t>
        <a:bodyPr/>
        <a:lstStyle/>
        <a:p>
          <a:r>
            <a:rPr lang="en-US" dirty="0"/>
            <a:t>Provide detailed instructions for all administrative issues</a:t>
          </a:r>
        </a:p>
      </dgm:t>
    </dgm:pt>
    <dgm:pt modelId="{0BF0C789-8C13-4097-ACDA-2B6B3F4AD5CB}" type="parTrans" cxnId="{D50E5808-BA4B-4B5B-BECF-D0D4CDBE7AFD}">
      <dgm:prSet/>
      <dgm:spPr/>
      <dgm:t>
        <a:bodyPr/>
        <a:lstStyle/>
        <a:p>
          <a:endParaRPr lang="en-US"/>
        </a:p>
      </dgm:t>
    </dgm:pt>
    <dgm:pt modelId="{3F8D4EC6-D912-402F-ADF1-9CF552426443}" type="sibTrans" cxnId="{D50E5808-BA4B-4B5B-BECF-D0D4CDBE7AFD}">
      <dgm:prSet/>
      <dgm:spPr/>
      <dgm:t>
        <a:bodyPr/>
        <a:lstStyle/>
        <a:p>
          <a:endParaRPr lang="en-US"/>
        </a:p>
      </dgm:t>
    </dgm:pt>
    <dgm:pt modelId="{451372FE-14BE-4DE9-914D-92E5870DCEB4}" type="pres">
      <dgm:prSet presAssocID="{2BBAF06F-BBEC-4E3D-9D1B-D2B3E510B92D}" presName="linear" presStyleCnt="0">
        <dgm:presLayoutVars>
          <dgm:animLvl val="lvl"/>
          <dgm:resizeHandles val="exact"/>
        </dgm:presLayoutVars>
      </dgm:prSet>
      <dgm:spPr/>
    </dgm:pt>
    <dgm:pt modelId="{B4BA1132-9D0F-498B-A4EE-415D98206804}" type="pres">
      <dgm:prSet presAssocID="{8A9C4B3A-92E8-4B9C-948C-47F9E5F4BE3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028749-6D72-45B6-AE39-CAAC1B273F44}" type="pres">
      <dgm:prSet presAssocID="{6C029C83-2047-43BC-9D79-D75ED895C718}" presName="spacer" presStyleCnt="0"/>
      <dgm:spPr/>
    </dgm:pt>
    <dgm:pt modelId="{7B8D1FE8-CA1A-45D4-A54D-72BFA5ACF01C}" type="pres">
      <dgm:prSet presAssocID="{96822E01-0D5F-41A0-ACF8-AC8F478919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E3C62FE-7218-42A9-969C-CF5FD488F723}" type="pres">
      <dgm:prSet presAssocID="{B5B84845-D3EA-4CFD-AEF8-30FEB36A2C00}" presName="spacer" presStyleCnt="0"/>
      <dgm:spPr/>
    </dgm:pt>
    <dgm:pt modelId="{4FC3B2A0-A1D2-4F56-95B6-CC68070A5940}" type="pres">
      <dgm:prSet presAssocID="{A3A0A913-6024-432B-8006-F1244D2C99C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50E5808-BA4B-4B5B-BECF-D0D4CDBE7AFD}" srcId="{2BBAF06F-BBEC-4E3D-9D1B-D2B3E510B92D}" destId="{A3A0A913-6024-432B-8006-F1244D2C99C2}" srcOrd="2" destOrd="0" parTransId="{0BF0C789-8C13-4097-ACDA-2B6B3F4AD5CB}" sibTransId="{3F8D4EC6-D912-402F-ADF1-9CF552426443}"/>
    <dgm:cxn modelId="{D5F1D394-2B32-4335-B676-52166219EF9E}" type="presOf" srcId="{96822E01-0D5F-41A0-ACF8-AC8F4789192E}" destId="{7B8D1FE8-CA1A-45D4-A54D-72BFA5ACF01C}" srcOrd="0" destOrd="0" presId="urn:microsoft.com/office/officeart/2005/8/layout/vList2"/>
    <dgm:cxn modelId="{166FD39B-B43F-4872-B8A8-18C20610274E}" srcId="{2BBAF06F-BBEC-4E3D-9D1B-D2B3E510B92D}" destId="{96822E01-0D5F-41A0-ACF8-AC8F4789192E}" srcOrd="1" destOrd="0" parTransId="{102064DF-B1EA-4388-90ED-6B66D7E74824}" sibTransId="{B5B84845-D3EA-4CFD-AEF8-30FEB36A2C00}"/>
    <dgm:cxn modelId="{0390F4D7-A5EF-4D37-B10D-B0094A741859}" srcId="{2BBAF06F-BBEC-4E3D-9D1B-D2B3E510B92D}" destId="{8A9C4B3A-92E8-4B9C-948C-47F9E5F4BE31}" srcOrd="0" destOrd="0" parTransId="{B41B5335-D53A-476D-AA16-AC6D8F9D3DBA}" sibTransId="{6C029C83-2047-43BC-9D79-D75ED895C718}"/>
    <dgm:cxn modelId="{502588ED-41A6-4584-85DE-DC52122F9F42}" type="presOf" srcId="{8A9C4B3A-92E8-4B9C-948C-47F9E5F4BE31}" destId="{B4BA1132-9D0F-498B-A4EE-415D98206804}" srcOrd="0" destOrd="0" presId="urn:microsoft.com/office/officeart/2005/8/layout/vList2"/>
    <dgm:cxn modelId="{86573CF1-97FA-4205-9D3B-976FFC6A2F8D}" type="presOf" srcId="{A3A0A913-6024-432B-8006-F1244D2C99C2}" destId="{4FC3B2A0-A1D2-4F56-95B6-CC68070A5940}" srcOrd="0" destOrd="0" presId="urn:microsoft.com/office/officeart/2005/8/layout/vList2"/>
    <dgm:cxn modelId="{4FEA67F8-50E2-4B8C-AEDD-2D68B7BFF923}" type="presOf" srcId="{2BBAF06F-BBEC-4E3D-9D1B-D2B3E510B92D}" destId="{451372FE-14BE-4DE9-914D-92E5870DCEB4}" srcOrd="0" destOrd="0" presId="urn:microsoft.com/office/officeart/2005/8/layout/vList2"/>
    <dgm:cxn modelId="{1B4C4B8E-88DD-4338-9EAC-68C9D5CB75B3}" type="presParOf" srcId="{451372FE-14BE-4DE9-914D-92E5870DCEB4}" destId="{B4BA1132-9D0F-498B-A4EE-415D98206804}" srcOrd="0" destOrd="0" presId="urn:microsoft.com/office/officeart/2005/8/layout/vList2"/>
    <dgm:cxn modelId="{B8BCDBE3-CCCD-48E8-963C-670E56A707AA}" type="presParOf" srcId="{451372FE-14BE-4DE9-914D-92E5870DCEB4}" destId="{FA028749-6D72-45B6-AE39-CAAC1B273F44}" srcOrd="1" destOrd="0" presId="urn:microsoft.com/office/officeart/2005/8/layout/vList2"/>
    <dgm:cxn modelId="{D8298D27-48B2-4941-B22F-9ADBFBCC85C9}" type="presParOf" srcId="{451372FE-14BE-4DE9-914D-92E5870DCEB4}" destId="{7B8D1FE8-CA1A-45D4-A54D-72BFA5ACF01C}" srcOrd="2" destOrd="0" presId="urn:microsoft.com/office/officeart/2005/8/layout/vList2"/>
    <dgm:cxn modelId="{1DD816AE-5A03-45BE-A31D-10C5AB155047}" type="presParOf" srcId="{451372FE-14BE-4DE9-914D-92E5870DCEB4}" destId="{3E3C62FE-7218-42A9-969C-CF5FD488F723}" srcOrd="3" destOrd="0" presId="urn:microsoft.com/office/officeart/2005/8/layout/vList2"/>
    <dgm:cxn modelId="{1F856A2F-870C-400B-97FF-2A27B91FB430}" type="presParOf" srcId="{451372FE-14BE-4DE9-914D-92E5870DCEB4}" destId="{4FC3B2A0-A1D2-4F56-95B6-CC68070A59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64AC2-F33F-4EA4-97BC-049C74EE7D8C}">
      <dsp:nvSpPr>
        <dsp:cNvPr id="0" name=""/>
        <dsp:cNvSpPr/>
      </dsp:nvSpPr>
      <dsp:spPr>
        <a:xfrm>
          <a:off x="0" y="31932"/>
          <a:ext cx="7576457" cy="12635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How to ensure that the model cannot be used to simply restructure a business that has operational investments and, by doing so, change the sourcing?</a:t>
          </a:r>
        </a:p>
      </dsp:txBody>
      <dsp:txXfrm>
        <a:off x="61684" y="93616"/>
        <a:ext cx="7453089" cy="1140231"/>
      </dsp:txXfrm>
    </dsp:sp>
    <dsp:sp modelId="{38BD34EF-DEBD-43C1-AF76-36E9D31D1258}">
      <dsp:nvSpPr>
        <dsp:cNvPr id="0" name=""/>
        <dsp:cNvSpPr/>
      </dsp:nvSpPr>
      <dsp:spPr>
        <a:xfrm>
          <a:off x="0" y="1364652"/>
          <a:ext cx="7576457" cy="1263599"/>
        </a:xfrm>
        <a:prstGeom prst="roundRect">
          <a:avLst/>
        </a:prstGeom>
        <a:gradFill rotWithShape="0">
          <a:gsLst>
            <a:gs pos="0">
              <a:schemeClr val="accent2">
                <a:hueOff val="319356"/>
                <a:satOff val="-1825"/>
                <a:lumOff val="1765"/>
                <a:alphaOff val="0"/>
                <a:tint val="98000"/>
                <a:lumMod val="110000"/>
              </a:schemeClr>
            </a:gs>
            <a:gs pos="84000">
              <a:schemeClr val="accent2">
                <a:hueOff val="319356"/>
                <a:satOff val="-1825"/>
                <a:lumOff val="1765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How to make sure the “interlocking parts” don’t contradict or overlap in a way that causes ambiguity.</a:t>
          </a:r>
        </a:p>
      </dsp:txBody>
      <dsp:txXfrm>
        <a:off x="61684" y="1426336"/>
        <a:ext cx="7453089" cy="1140231"/>
      </dsp:txXfrm>
    </dsp:sp>
    <dsp:sp modelId="{05901317-2B22-4F5E-8B67-6071814EA9BA}">
      <dsp:nvSpPr>
        <dsp:cNvPr id="0" name=""/>
        <dsp:cNvSpPr/>
      </dsp:nvSpPr>
      <dsp:spPr>
        <a:xfrm>
          <a:off x="0" y="2697372"/>
          <a:ext cx="7576457" cy="1263599"/>
        </a:xfrm>
        <a:prstGeom prst="roundRect">
          <a:avLst/>
        </a:prstGeom>
        <a:gradFill rotWithShape="0">
          <a:gsLst>
            <a:gs pos="0">
              <a:schemeClr val="accent2">
                <a:hueOff val="638711"/>
                <a:satOff val="-3650"/>
                <a:lumOff val="3530"/>
                <a:alphaOff val="0"/>
                <a:tint val="98000"/>
                <a:lumMod val="110000"/>
              </a:schemeClr>
            </a:gs>
            <a:gs pos="84000">
              <a:schemeClr val="accent2">
                <a:hueOff val="638711"/>
                <a:satOff val="-3650"/>
                <a:lumOff val="353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How to structure the definition of “Qualified Investments” – whether a comprehensive list, a description, or something in between.</a:t>
          </a:r>
        </a:p>
      </dsp:txBody>
      <dsp:txXfrm>
        <a:off x="61684" y="2759056"/>
        <a:ext cx="7453089" cy="1140231"/>
      </dsp:txXfrm>
    </dsp:sp>
    <dsp:sp modelId="{983F68D8-E778-43ED-A6F9-A2AB77515E0F}">
      <dsp:nvSpPr>
        <dsp:cNvPr id="0" name=""/>
        <dsp:cNvSpPr/>
      </dsp:nvSpPr>
      <dsp:spPr>
        <a:xfrm>
          <a:off x="0" y="4030092"/>
          <a:ext cx="7576457" cy="1263599"/>
        </a:xfrm>
        <a:prstGeom prst="roundRect">
          <a:avLst/>
        </a:prstGeom>
        <a:gradFill rotWithShape="0">
          <a:gsLst>
            <a:gs pos="0">
              <a:schemeClr val="accent2">
                <a:hueOff val="958067"/>
                <a:satOff val="-5475"/>
                <a:lumOff val="5295"/>
                <a:alphaOff val="0"/>
                <a:tint val="98000"/>
                <a:lumMod val="110000"/>
              </a:schemeClr>
            </a:gs>
            <a:gs pos="84000">
              <a:schemeClr val="accent2">
                <a:hueOff val="958067"/>
                <a:satOff val="-5475"/>
                <a:lumOff val="5295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How to address administrative issues – certification, filing, withholding, PTE filing, etc. </a:t>
          </a:r>
        </a:p>
      </dsp:txBody>
      <dsp:txXfrm>
        <a:off x="61684" y="4091776"/>
        <a:ext cx="7453089" cy="11402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A1132-9D0F-498B-A4EE-415D98206804}">
      <dsp:nvSpPr>
        <dsp:cNvPr id="0" name=""/>
        <dsp:cNvSpPr/>
      </dsp:nvSpPr>
      <dsp:spPr>
        <a:xfrm>
          <a:off x="0" y="39375"/>
          <a:ext cx="7405635" cy="12091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Detailed listing</a:t>
          </a:r>
        </a:p>
      </dsp:txBody>
      <dsp:txXfrm>
        <a:off x="59028" y="98403"/>
        <a:ext cx="7287579" cy="1091139"/>
      </dsp:txXfrm>
    </dsp:sp>
    <dsp:sp modelId="{7B8D1FE8-CA1A-45D4-A54D-72BFA5ACF01C}">
      <dsp:nvSpPr>
        <dsp:cNvPr id="0" name=""/>
        <dsp:cNvSpPr/>
      </dsp:nvSpPr>
      <dsp:spPr>
        <a:xfrm>
          <a:off x="0" y="1340730"/>
          <a:ext cx="7405635" cy="12091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General description – with examples</a:t>
          </a:r>
        </a:p>
      </dsp:txBody>
      <dsp:txXfrm>
        <a:off x="59028" y="1399758"/>
        <a:ext cx="7287579" cy="1091139"/>
      </dsp:txXfrm>
    </dsp:sp>
    <dsp:sp modelId="{4FC3B2A0-A1D2-4F56-95B6-CC68070A5940}">
      <dsp:nvSpPr>
        <dsp:cNvPr id="0" name=""/>
        <dsp:cNvSpPr/>
      </dsp:nvSpPr>
      <dsp:spPr>
        <a:xfrm>
          <a:off x="0" y="2642085"/>
          <a:ext cx="7405635" cy="12091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Tie it to state treatment of investment income generally</a:t>
          </a:r>
        </a:p>
      </dsp:txBody>
      <dsp:txXfrm>
        <a:off x="59028" y="2701113"/>
        <a:ext cx="7287579" cy="1091139"/>
      </dsp:txXfrm>
    </dsp:sp>
    <dsp:sp modelId="{B77DE307-46A7-4946-87BB-597698717324}">
      <dsp:nvSpPr>
        <dsp:cNvPr id="0" name=""/>
        <dsp:cNvSpPr/>
      </dsp:nvSpPr>
      <dsp:spPr>
        <a:xfrm>
          <a:off x="0" y="3943440"/>
          <a:ext cx="7405635" cy="12091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Tie it to federal treatment – IRC § 864 – </a:t>
          </a:r>
          <a:br>
            <a:rPr lang="en-US" sz="3200" kern="1200"/>
          </a:br>
          <a:r>
            <a:rPr lang="en-US" sz="3200" kern="1200"/>
            <a:t>with any exceptions</a:t>
          </a:r>
        </a:p>
      </dsp:txBody>
      <dsp:txXfrm>
        <a:off x="59028" y="4002468"/>
        <a:ext cx="7287579" cy="109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A1132-9D0F-498B-A4EE-415D98206804}">
      <dsp:nvSpPr>
        <dsp:cNvPr id="0" name=""/>
        <dsp:cNvSpPr/>
      </dsp:nvSpPr>
      <dsp:spPr>
        <a:xfrm>
          <a:off x="0" y="52005"/>
          <a:ext cx="7012370" cy="1460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Delegation to agency with specific instructions</a:t>
          </a:r>
        </a:p>
      </dsp:txBody>
      <dsp:txXfrm>
        <a:off x="71279" y="123284"/>
        <a:ext cx="6869812" cy="1317602"/>
      </dsp:txXfrm>
    </dsp:sp>
    <dsp:sp modelId="{7B8D1FE8-CA1A-45D4-A54D-72BFA5ACF01C}">
      <dsp:nvSpPr>
        <dsp:cNvPr id="0" name=""/>
        <dsp:cNvSpPr/>
      </dsp:nvSpPr>
      <dsp:spPr>
        <a:xfrm>
          <a:off x="0" y="1624485"/>
          <a:ext cx="7012370" cy="1460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Divide issues and provide delegation only on some </a:t>
          </a:r>
        </a:p>
      </dsp:txBody>
      <dsp:txXfrm>
        <a:off x="71279" y="1695764"/>
        <a:ext cx="6869812" cy="1317602"/>
      </dsp:txXfrm>
    </dsp:sp>
    <dsp:sp modelId="{4FC3B2A0-A1D2-4F56-95B6-CC68070A5940}">
      <dsp:nvSpPr>
        <dsp:cNvPr id="0" name=""/>
        <dsp:cNvSpPr/>
      </dsp:nvSpPr>
      <dsp:spPr>
        <a:xfrm>
          <a:off x="0" y="3196965"/>
          <a:ext cx="7012370" cy="1460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Provide detailed instructions for all administrative issues</a:t>
          </a:r>
        </a:p>
      </dsp:txBody>
      <dsp:txXfrm>
        <a:off x="71279" y="3268244"/>
        <a:ext cx="6869812" cy="1317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8:32.35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31,'219'-11,"-62"0,1105 3,-744 10,-353-1,-1 7,1 7,236 53,-320-49,146 14,123 3,155 7,-107-18,-320-11,-50-8,41 4,7-5,0 3,119 28,-135-22,1-3,79 4,-91-9,56 14,0 1,-73-15,0 1,-1 2,0 1,-1 1,0 2,-1 1,-1 1,41 29,-55-32,-2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53.13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0 168,'5744'0,"-4987"-14,-58 0,-105 16,330-4,-578-12,105 0,768-35,-293 13,686 38,-866-3,-729 0,-1 0,1-2,21-5,-19 3,38-4,109 8,-142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04.7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0,'4'1,"0"-1,-1 1,1 0,0 0,-1 0,1 0,-1 0,0 1,1 0,-1 0,0 0,0 0,0 0,0 1,0-1,-1 1,4 4,6 7,-2 1,14 23,-8-11,-12-21,1-1,0 1,-1-1,1-1,1 1,-1-1,1 0,0 0,0 0,0-1,0 0,1 0,-1-1,1 0,0 0,13 2,8 0,1-2,53-3,-40 0,451 1,203-3,-189-30,-245 13,135 16,-211 6,102-2,-257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07.96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0,'8646'0,"-8509"6,151 26,-158-15,395 17,1-36,-182-2,232 2,767 5,-904 11,87 0,1751-13,-1092-3,-1159 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13.00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1,'44'2,"0"2,52 12,38 5,373 16,255-2,7-35,-331-3,5650 3,-5984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15.0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1 390,'191'1,"637"-6,-4-29,168-48,-336 25,-44-10,16-1,498 44,-973 25,114-20,-189 11,93-18,-143 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26.64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2,'364'-1,"404"3,-440 11,79 2,823 5,-703-13,-415-7,-22 4,163 29,-119-11,223 4,1-26,-136-3,-116 3,144 18,-152-9,167-4,-162-7,407 1,-464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29.57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0,'56'3,"93"17,-4-1,708-3,-553-18,185-11,-98 1,-257 10,719 12,175 9,-749-20,3505 0,-3022 33,44 6,-659-33,1013 5,-768-11,-364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30.94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0,'1206'0,"-1185"0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43.5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0,'2440'0,"-1707"53,-505-27,546 36,315-27,387 14,1356-51,-2462 16,-50-1,1342-10,-859-5,-760 2,474-11,101-4,-308 11,-19-8,40-2,-41 16,323-14,-549 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46.7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2,'560'-2,"618"4,-537 11,246 2,2259-14,-1493-3,-1359 16,-38-1,993-10,-642-5,4833 2,-5417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8:45.1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86,'7'-1,"0"-1,0 1,0-1,0-1,0 1,11-7,14-4,6 4,0 2,0 1,1 3,0 0,50 5,-33-1,90-10,-4-5,245 9,-216 7,782-2,-781 15,-16-1,-105-11,100 21,-99-13,94 6,-100-13,0 2,75 20,34 6,175-10,6-25,-90 0,527 3,-526 14,-20 0,416 24,-499-26,334-5,-280-9,615 2,-778 2,61 10,12 1,27-10,-65-4,126 17,35 13,-115-19,177-7,-142-6,203-13,0 6,-96 8,-195-4,77-17,-78 11,72-4,-99 13,-1-2,47-14,-44 10,59-7,-4 7,279-13,977 23,-1266-5,115-20,39-3,3 21,118-7,-223 6,-51 4,122-20,-97 7,1 5,179 5,807 7,-571-2,-488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52.56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31,'1'-1,"-1"0,0 0,1 0,-1 0,1 0,-1 1,1-1,-1 0,1 0,-1 1,1-1,0 0,-1 1,1-1,0 0,0 1,-1-1,1 1,0-1,0 1,0 0,0-1,0 1,0 0,0 0,-1 0,3-1,31-3,-27 3,389-8,-256 11,2065-1,-2131-1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54.95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0 199,'1188'-27,"-143"-36,-1035 62,978-37,-917 36,1816-9,-1151 13,1178-2,-1504-14,-33 0,-113 13,377-9,1279-9,-1288 21,3074-2,-3671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10:57.62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0 337,'215'11,"-52"-1,1169-1,-822-12,-214 5,302-4,-102-26,-251 12,966-24,-1181 40,1210-15,-698 2,-207-28,-13 0,-239 33,114-25,15-3,32 1,-191 22,-38 9,1 0,-1 1,20-2,114-8,35-2,-157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04.1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1,'2485'0,"-2459"0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08.2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0 245,'17'0,"738"-6,-5-37,-375-21,-244 37,-44 13,144-5,89 20,-165 1,3981 3,-2242-8,-1557 3,-306 2,-1 1,1 2,36 10,29 4,41-6,243-10,-189-6,117 1,413 5,-461 10,83 2,2578-15,-1320-1,-1583-1,0 0,0-1,0-1,-1-1,20-7,-11 3,35-6,62-10,41-6,-79 22,-49 7,64-14,-24-4,-45 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12.42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0 444,'1112'0,"-1045"-3,-1-4,109-24,-112 18,51-15,-86 23,0-1,0-2,-1-1,0-1,-1-1,0-1,35-22,-45 24,1 2,0 0,0 0,1 2,36-9,-31 10,-1-2,0 0,31-15,-23 7,2 2,0 2,0 0,40-6,-38 9,-13 2,-1-2,0 0,27-15,-27 12,0 2,42-15,-33 18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32.59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85,'19'-1,"0"-1,35-8,15-2,312 7,-216 8,153 11,18 0,2719-16,-1635 3,-1143 14,-2-1,1870-14,-953-1,-1120-3,120-20,35-4,-176 23,89-19,5-1,-121 23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35.62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0,'2752'0,"-2695"0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38.49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0 136,'172'13,"-35"-1,408-8,-326-5,-17-14,-22 1,-135 11,44-8,44-4,-50 15,-26 0,-1-2,70-12,-90 8,3-1,-1-1,52-18,-57 15,56-9,-58 13,-7 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5-21T20:09:49.94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0,'493'17,"413"-4,-570-15,134 1,542 3,-544 11,179 2,-329-18,255 6,-353 9,79 3,725-14,-478-2,-318-13,-30 0,77 15,61-3,-165-10,36-2,824 11,-530 5,1730-2,-2199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480" y="35560"/>
            <a:ext cx="4048760" cy="227742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2280" y="2449830"/>
            <a:ext cx="5928360" cy="62572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068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3" y="34925"/>
            <a:ext cx="4049712" cy="22780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B7494C42-5034-4A46-9B78-EE3919A245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9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E3FE-2A52-4BFD-866F-7468E077B710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CF3C1-CD21-49DD-B007-0E3BB43F67F8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5AEC-37D3-4D1C-B3F1-20813135198E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A5F0-CC34-482B-B7D7-9B41821823C8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AB7C-C874-4098-B6FA-7A7D41D46054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D2E2-1542-4766-B14D-910888DE2F40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9CAA-DE3D-430A-BBEB-611F0ABD547B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BBB6-D452-44CA-BE48-69C7636B069C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A268C-8FB5-4886-8264-FC595AF8391B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C277F93F-B245-4FE5-8EF7-CE30EA2F06A3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05B9-AE01-4BC3-856D-BB132BF34314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4E5414-ECEC-412A-94F2-109BABC55DD1}" type="datetime1">
              <a:rPr lang="en-US" smtClean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tc.gov/events-training/2023-spring-committee-meeting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customXml" Target="../ink/ink5.xml"/><Relationship Id="rId19" Type="http://schemas.openxmlformats.org/officeDocument/2006/relationships/image" Target="../media/image10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5" Type="http://schemas.openxmlformats.org/officeDocument/2006/relationships/image" Target="../media/image13.png"/><Relationship Id="rId4" Type="http://schemas.openxmlformats.org/officeDocument/2006/relationships/customXml" Target="../ink/ink12.xml"/><Relationship Id="rId9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customXml" Target="../ink/ink20.xml"/><Relationship Id="rId17" Type="http://schemas.openxmlformats.org/officeDocument/2006/relationships/image" Target="../media/image23.png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11" Type="http://schemas.openxmlformats.org/officeDocument/2006/relationships/image" Target="../media/image20.png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10" Type="http://schemas.openxmlformats.org/officeDocument/2006/relationships/customXml" Target="../ink/ink19.xml"/><Relationship Id="rId4" Type="http://schemas.openxmlformats.org/officeDocument/2006/relationships/customXml" Target="../ink/ink16.xml"/><Relationship Id="rId9" Type="http://schemas.openxmlformats.org/officeDocument/2006/relationships/image" Target="../media/image19.png"/><Relationship Id="rId14" Type="http://schemas.openxmlformats.org/officeDocument/2006/relationships/customXml" Target="../ink/ink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52FF1B8-145F-47AA-9F6F-7DA3201AA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8049" y="2080644"/>
            <a:ext cx="7673419" cy="1721187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cap="none" dirty="0"/>
              <a:t>State Taxation of Partnerships – </a:t>
            </a:r>
            <a:br>
              <a:rPr lang="en-US" sz="4400" cap="none" dirty="0"/>
            </a:br>
            <a:r>
              <a:rPr lang="en-US" sz="4400" cap="none" dirty="0"/>
              <a:t>Report to the Work Group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8049" y="3909268"/>
            <a:ext cx="5829685" cy="637565"/>
          </a:xfrm>
        </p:spPr>
        <p:txBody>
          <a:bodyPr>
            <a:noAutofit/>
          </a:bodyPr>
          <a:lstStyle/>
          <a:p>
            <a:r>
              <a:rPr lang="en-US" sz="2400" dirty="0"/>
              <a:t>May 24, 2023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DFE8A8C-8C1F-40A1-8A45-9D05B0DD8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1EF8C3-8F8A-447D-A5FF-C12426825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B511BAF-6DC3-420A-8603-96945C66A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09600-EAFC-4C54-94E9-659BE7BEF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039" y="2490291"/>
            <a:ext cx="3053422" cy="154197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69105-5D7C-96CF-7BD9-C260AB9E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Sourcing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May Conform But only for international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sourcing purposes)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355" y="664379"/>
            <a:ext cx="7475975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Specific Assignment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Items of income are specifically assigned to a jurisdiction based on their character and expenses are allocated to income.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Sourcing Attaches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–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Sourcing of items, like character, flows through to the partners.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8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Sourcing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May Conform But only for international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sourcing purposes)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53" y="664379"/>
            <a:ext cx="7455878" cy="5759536"/>
          </a:xfrm>
          <a:noFill/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General Sourcing Categories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Income may be sourced differently depending on if it is effectively connected income (ECI) versus other fixed, determinable, annual, periodical income (FDAP).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spcAft>
                <a:spcPts val="18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ECI – ECI is from a trade or business.</a:t>
            </a:r>
          </a:p>
          <a:p>
            <a:pPr lvl="1">
              <a:spcAft>
                <a:spcPts val="18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Other FDAP – Income from ownership of certain assets not held for use in trade or business in the U.S.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6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4A0A-0B5E-63BE-39AE-AA379681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277370"/>
          </a:xfrm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Federal Sourcing Principle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5A09A-5A22-5C25-DB9B-88F538C9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8510" y="2210636"/>
            <a:ext cx="8789789" cy="3004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If a partnership has trade or business income in the U.S. treated as ECI and sourced to the U.S., foreign direct and indirect partners will also have U.S. sourced income.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452C3-B780-25EE-93AF-76D982E2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7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State Principles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Sourcing for Businesses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403" y="664379"/>
            <a:ext cx="7465927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General Sourcing Categories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Business or “Operational” Income – Income that is sourced using formulary apportionment. 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Nonbusiness or “Investment” Income – Is sourced using rules of assignment. 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Unitary Income – Net business income sourced using a single formula.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67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State Principles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Sourcing For Individuals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501" y="664379"/>
            <a:ext cx="7445830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Resident Sourcing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All income – with a credit for taxes paid to other states.</a:t>
            </a: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Nonresident Sourcing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–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Separate rules – which sometimes rely on or overlap with rules for businesses. 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Certain investment income is generally sourced to the state of residence.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75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D6F9-FC40-0CA7-BDAA-18AD1DB3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Partners Not Separately Engaged in Business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D9C2-0435-3CE6-8EB0-CBA2DC683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7" y="2049864"/>
            <a:ext cx="9817239" cy="4105980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A partnership doing business in States A and B owns real property in State B that is used in the business. 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Smith is a limited, passive, minority partner in the partnership—and resident in State C.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The partnership sells the real property, recognizing a capital gain.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Does Smith source the capital gain to State C (his residence), or State B (where the property was), or to States A and B (apportioned as part of the business income of Partnership)?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DDAE7-2966-C345-82E9-91F5D997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61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D6F9-FC40-0CA7-BDAA-18AD1DB3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Individual Partners Not Separately Engaged in Business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D9C2-0435-3CE6-8EB0-CBA2DC683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7" y="2200589"/>
            <a:ext cx="9252014" cy="3955255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A partnership domiciled in State A and doing business in State B holds investments that are used in the partnership’s business. 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Smith is a limited, passive, minority partner in the partnership—and Resident in State C.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The partnership has capital gains from investments. 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Does Smith source the capital gain to State C (residence), State A (domicile of partnership), or to States A and B, apportioned as part of the business income of Partnership?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DDAE7-2966-C345-82E9-91F5D997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52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D6F9-FC40-0CA7-BDAA-18AD1DB35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Individual Partners Not Separately Engaged in Business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D9C2-0435-3CE6-8EB0-CBA2DC683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641" y="2130251"/>
            <a:ext cx="8970660" cy="3845099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Jones owns stock in X Corporation as a personal investment (and not as part of a separate business)—and properly sources dividends to his state of residence.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Smith owns a partnership interest in a Partnership Y as a personal investment. Partnership Y invests in the stock of corporations, including X Corporation.</a:t>
            </a:r>
          </a:p>
          <a:p>
            <a:pPr>
              <a:spcAft>
                <a:spcPts val="1800"/>
              </a:spcAft>
            </a:pP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</a:rPr>
              <a:t>Should Smith source income from Partnership Y to where Y does business or to Smith’s state of residence.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DDAE7-2966-C345-82E9-91F5D997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89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DCE8-03DE-3B5B-3CB2-15C6862A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801737"/>
          </a:xfrm>
        </p:spPr>
        <p:txBody>
          <a:bodyPr/>
          <a:lstStyle/>
          <a:p>
            <a:r>
              <a:rPr lang="en-US" dirty="0"/>
              <a:t>Investment Partnerships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25EEF-215E-7A3E-FF1C-56D4DF354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3195688"/>
            <a:ext cx="11029615" cy="1946286"/>
          </a:xfrm>
        </p:spPr>
        <p:txBody>
          <a:bodyPr>
            <a:normAutofit/>
          </a:bodyPr>
          <a:lstStyle/>
          <a:p>
            <a:r>
              <a:rPr lang="en-US" dirty="0"/>
              <a:t>Issue – Should there be a special rule for the sourcing of income from investment partnerships, treating it as sourced to a partner’s residence, rather than the location of partnership activities?</a:t>
            </a:r>
          </a:p>
        </p:txBody>
      </p:sp>
    </p:spTree>
    <p:extLst>
      <p:ext uri="{BB962C8B-B14F-4D97-AF65-F5344CB8AC3E}">
        <p14:creationId xmlns:p14="http://schemas.microsoft.com/office/powerpoint/2010/main" val="107047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C20B5-827E-D2BC-11B1-99EB92F7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Draft Model on </a:t>
            </a:r>
            <a:br>
              <a:rPr lang="en-US" dirty="0"/>
            </a:br>
            <a:r>
              <a:rPr lang="en-US" dirty="0"/>
              <a:t>Treatment of Income of Investment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208-406D-45DA-6103-500983632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1" y="2340864"/>
            <a:ext cx="8488392" cy="3634486"/>
          </a:xfrm>
        </p:spPr>
        <p:txBody>
          <a:bodyPr>
            <a:normAutofit/>
          </a:bodyPr>
          <a:lstStyle/>
          <a:p>
            <a:r>
              <a:rPr lang="en-US" sz="2200" dirty="0"/>
              <a:t>Received comments on a draft circulated in August 2022 from AICPA, ABA, and PwC</a:t>
            </a:r>
          </a:p>
          <a:p>
            <a:r>
              <a:rPr lang="en-US" sz="2200" dirty="0"/>
              <a:t>Prepared a summary with notes and proposed changes</a:t>
            </a:r>
          </a:p>
          <a:p>
            <a:r>
              <a:rPr lang="en-US" sz="2200" dirty="0"/>
              <a:t>Will discuss at the Uniformity Committee meeting – Tuesday, April 25, 2023, mid-morning </a:t>
            </a:r>
            <a:br>
              <a:rPr lang="en-US" sz="2200" dirty="0"/>
            </a:br>
            <a:r>
              <a:rPr lang="en-US" sz="2200" dirty="0"/>
              <a:t>(see the agenda for that meeting here: 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https://www.mtc.gov/events-training/2023-spring-committee-meetings/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6F898-2CA5-DDB2-77F1-1F344CE1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7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DCE8-03DE-3B5B-3CB2-15C6862A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801737"/>
          </a:xfrm>
        </p:spPr>
        <p:txBody>
          <a:bodyPr/>
          <a:lstStyle/>
          <a:p>
            <a:r>
              <a:rPr lang="en-US" dirty="0"/>
              <a:t>Sourcing Generally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25EEF-215E-7A3E-FF1C-56D4DF354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3195688"/>
            <a:ext cx="11029615" cy="1946286"/>
          </a:xfrm>
        </p:spPr>
        <p:txBody>
          <a:bodyPr>
            <a:normAutofit/>
          </a:bodyPr>
          <a:lstStyle/>
          <a:p>
            <a:r>
              <a:rPr lang="en-US" dirty="0"/>
              <a:t>Are there Federal or state Principles to look to?</a:t>
            </a:r>
          </a:p>
        </p:txBody>
      </p:sp>
    </p:spTree>
    <p:extLst>
      <p:ext uri="{BB962C8B-B14F-4D97-AF65-F5344CB8AC3E}">
        <p14:creationId xmlns:p14="http://schemas.microsoft.com/office/powerpoint/2010/main" val="3753396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8C0E2-0F3E-93AB-71C8-26DFBE9F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3835" y="735291"/>
            <a:ext cx="7110723" cy="5655273"/>
          </a:xfrm>
        </p:spPr>
        <p:txBody>
          <a:bodyPr>
            <a:normAutofit fontScale="92500"/>
          </a:bodyPr>
          <a:lstStyle/>
          <a:p>
            <a:pPr>
              <a:spcAft>
                <a:spcPts val="4200"/>
              </a:spcAft>
            </a:pPr>
            <a:r>
              <a:rPr lang="en-US" sz="2400" dirty="0"/>
              <a:t>Regardless of how a state applies sourcing rules to investment partnership income, the state should explicitly address this issue to avoid uncertainty.</a:t>
            </a:r>
          </a:p>
          <a:p>
            <a:pPr>
              <a:spcAft>
                <a:spcPts val="4200"/>
              </a:spcAft>
            </a:pPr>
            <a:r>
              <a:rPr lang="en-US" sz="2400" dirty="0"/>
              <a:t>Unless the special sourcing treatment is properly designed and implemented, however, it could undermine the general system for taxing partnership income or lead to unintended results. </a:t>
            </a:r>
          </a:p>
          <a:p>
            <a:pPr>
              <a:spcAft>
                <a:spcPts val="4200"/>
              </a:spcAft>
            </a:pPr>
            <a:r>
              <a:rPr lang="en-US" sz="2400" dirty="0"/>
              <a:t>States should consider basing the special sourcing rule for investment partnership income on the federal principle that income under the pass-through system should be treated as if it was earned directly.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B2B69D-427E-93F5-2FC9-3FC0817FFAF3}"/>
              </a:ext>
            </a:extLst>
          </p:cNvPr>
          <p:cNvSpPr txBox="1">
            <a:spLocks/>
          </p:cNvSpPr>
          <p:nvPr/>
        </p:nvSpPr>
        <p:spPr>
          <a:xfrm>
            <a:off x="859743" y="735291"/>
            <a:ext cx="3054091" cy="164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3B505F"/>
                </a:solidFill>
              </a:rPr>
              <a:t>General Conclusions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2331F16-3712-5DDF-9C7E-2436A108B7FC}"/>
                  </a:ext>
                </a:extLst>
              </p14:cNvPr>
              <p14:cNvContentPartPr/>
              <p14:nvPr/>
            </p14:nvContentPartPr>
            <p14:xfrm>
              <a:off x="8148980" y="1445487"/>
              <a:ext cx="2157120" cy="205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2331F16-3712-5DDF-9C7E-2436A108B7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94980" y="1337847"/>
                <a:ext cx="2264760" cy="42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DA7FFA9-DF4A-450D-3998-A13BEDD91D2C}"/>
                  </a:ext>
                </a:extLst>
              </p14:cNvPr>
              <p14:cNvContentPartPr/>
              <p14:nvPr/>
            </p14:nvContentPartPr>
            <p14:xfrm>
              <a:off x="4280420" y="1837887"/>
              <a:ext cx="5883480" cy="1224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DA7FFA9-DF4A-450D-3998-A13BEDD91D2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26420" y="1729887"/>
                <a:ext cx="5991120" cy="33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8DE361F-ABBE-75A4-5294-6CC0282B2F69}"/>
                  </a:ext>
                </a:extLst>
              </p14:cNvPr>
              <p14:cNvContentPartPr/>
              <p14:nvPr/>
            </p14:nvContentPartPr>
            <p14:xfrm>
              <a:off x="8761700" y="3164847"/>
              <a:ext cx="90468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8DE361F-ABBE-75A4-5294-6CC0282B2F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08060" y="3057207"/>
                <a:ext cx="10123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C61BD5C-EF8D-AB84-077D-6BA1C6AC6579}"/>
                  </a:ext>
                </a:extLst>
              </p14:cNvPr>
              <p14:cNvContentPartPr/>
              <p14:nvPr/>
            </p14:nvContentPartPr>
            <p14:xfrm>
              <a:off x="4330820" y="3468687"/>
              <a:ext cx="6168240" cy="882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C61BD5C-EF8D-AB84-077D-6BA1C6AC657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76820" y="3360687"/>
                <a:ext cx="627588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8D53773-C851-3BB5-531B-AC83EFF0BCE3}"/>
                  </a:ext>
                </a:extLst>
              </p14:cNvPr>
              <p14:cNvContentPartPr/>
              <p14:nvPr/>
            </p14:nvContentPartPr>
            <p14:xfrm>
              <a:off x="4240100" y="3808887"/>
              <a:ext cx="928080" cy="160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8D53773-C851-3BB5-531B-AC83EFF0BCE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86100" y="3701247"/>
                <a:ext cx="1035720" cy="37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33E6964-DBAC-D883-7A94-B289EB5536A1}"/>
                  </a:ext>
                </a:extLst>
              </p14:cNvPr>
              <p14:cNvContentPartPr/>
              <p14:nvPr/>
            </p14:nvContentPartPr>
            <p14:xfrm>
              <a:off x="7063580" y="4892847"/>
              <a:ext cx="3807720" cy="414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33E6964-DBAC-D883-7A94-B289EB5536A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09940" y="4785207"/>
                <a:ext cx="391536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88C6559-71F9-F7D4-F0A1-9E956D0C72E8}"/>
                  </a:ext>
                </a:extLst>
              </p14:cNvPr>
              <p14:cNvContentPartPr/>
              <p14:nvPr/>
            </p14:nvContentPartPr>
            <p14:xfrm>
              <a:off x="9254180" y="5275167"/>
              <a:ext cx="101160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88C6559-71F9-F7D4-F0A1-9E956D0C72E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200180" y="5167167"/>
                <a:ext cx="11192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8CC5C77-88F5-3459-6989-5D68768F4DD0}"/>
                  </a:ext>
                </a:extLst>
              </p14:cNvPr>
              <p14:cNvContentPartPr/>
              <p14:nvPr/>
            </p14:nvContentPartPr>
            <p14:xfrm>
              <a:off x="4330820" y="5638407"/>
              <a:ext cx="873000" cy="597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8CC5C77-88F5-3459-6989-5D68768F4DD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76820" y="5530767"/>
                <a:ext cx="9806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2B12E110-2073-2BE9-48FD-CE8D21DFA376}"/>
                  </a:ext>
                </a:extLst>
              </p14:cNvPr>
              <p14:cNvContentPartPr/>
              <p14:nvPr/>
            </p14:nvContentPartPr>
            <p14:xfrm>
              <a:off x="5938220" y="5586567"/>
              <a:ext cx="4508280" cy="306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2B12E110-2073-2BE9-48FD-CE8D21DFA37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884220" y="5478567"/>
                <a:ext cx="4615920" cy="24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83B4F2F-274E-52A8-0182-82DC66E4A5FD}"/>
                  </a:ext>
                </a:extLst>
              </p14:cNvPr>
              <p14:cNvContentPartPr/>
              <p14:nvPr/>
            </p14:nvContentPartPr>
            <p14:xfrm>
              <a:off x="4310300" y="5968167"/>
              <a:ext cx="5174280" cy="608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83B4F2F-274E-52A8-0182-82DC66E4A5F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56300" y="5860167"/>
                <a:ext cx="5281920" cy="27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7631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8C0E2-0F3E-93AB-71C8-26DFBE9F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3835" y="735291"/>
            <a:ext cx="7110723" cy="5655273"/>
          </a:xfrm>
        </p:spPr>
        <p:txBody>
          <a:bodyPr>
            <a:normAutofit/>
          </a:bodyPr>
          <a:lstStyle/>
          <a:p>
            <a:pPr>
              <a:spcAft>
                <a:spcPts val="4200"/>
              </a:spcAft>
            </a:pPr>
            <a:r>
              <a:rPr lang="en-US" sz="2400" dirty="0"/>
              <a:t>States should be explicit that, if they appear to base their special sourcing rule on nexus or apportionment principles generally, the rule is a bright-line standard meant to increase certainty.</a:t>
            </a:r>
          </a:p>
          <a:p>
            <a:pPr>
              <a:spcAft>
                <a:spcPts val="4200"/>
              </a:spcAft>
            </a:pPr>
            <a:r>
              <a:rPr lang="en-US" sz="2400" dirty="0"/>
              <a:t>The special sourcing rule should not apply to corporate partners since the rules for sourcing investment income are much more developed in the corporate tax context.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B2B69D-427E-93F5-2FC9-3FC0817FFAF3}"/>
              </a:ext>
            </a:extLst>
          </p:cNvPr>
          <p:cNvSpPr txBox="1">
            <a:spLocks/>
          </p:cNvSpPr>
          <p:nvPr/>
        </p:nvSpPr>
        <p:spPr>
          <a:xfrm>
            <a:off x="859743" y="735291"/>
            <a:ext cx="3054091" cy="164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3B505F"/>
                </a:solidFill>
              </a:rPr>
              <a:t>General Conclusions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A50B7C-D859-DD04-24C9-6285101C2A22}"/>
                  </a:ext>
                </a:extLst>
              </p14:cNvPr>
              <p14:cNvContentPartPr/>
              <p14:nvPr/>
            </p14:nvContentPartPr>
            <p14:xfrm>
              <a:off x="9444980" y="2753007"/>
              <a:ext cx="1179360" cy="72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A50B7C-D859-DD04-24C9-6285101C2A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90980" y="2645007"/>
                <a:ext cx="12870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4C8D436-577C-7904-24E2-6F269D6A6D5D}"/>
                  </a:ext>
                </a:extLst>
              </p14:cNvPr>
              <p14:cNvContentPartPr/>
              <p14:nvPr/>
            </p14:nvContentPartPr>
            <p14:xfrm>
              <a:off x="4320380" y="3104727"/>
              <a:ext cx="6108840" cy="41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4C8D436-577C-7904-24E2-6F269D6A6D5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66380" y="2996727"/>
                <a:ext cx="6216480" cy="25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652B022-CBEC-0221-9C4D-79BC64BCB617}"/>
                  </a:ext>
                </a:extLst>
              </p14:cNvPr>
              <p14:cNvContentPartPr/>
              <p14:nvPr/>
            </p14:nvContentPartPr>
            <p14:xfrm>
              <a:off x="7626260" y="4109127"/>
              <a:ext cx="3235320" cy="41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652B022-CBEC-0221-9C4D-79BC64BCB61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72260" y="4001487"/>
                <a:ext cx="3342960" cy="25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BB42ED3-12C2-F05D-8B12-69CDEE083E77}"/>
                  </a:ext>
                </a:extLst>
              </p14:cNvPr>
              <p14:cNvContentPartPr/>
              <p14:nvPr/>
            </p14:nvContentPartPr>
            <p14:xfrm>
              <a:off x="4380500" y="4451127"/>
              <a:ext cx="2359800" cy="1411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BB42ED3-12C2-F05D-8B12-69CDEE083E7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26860" y="4343127"/>
                <a:ext cx="2467440" cy="35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9985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8C0E2-0F3E-93AB-71C8-26DFBE9F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3835" y="735291"/>
            <a:ext cx="7110723" cy="5655273"/>
          </a:xfrm>
        </p:spPr>
        <p:txBody>
          <a:bodyPr>
            <a:normAutofit/>
          </a:bodyPr>
          <a:lstStyle/>
          <a:p>
            <a:pPr>
              <a:spcAft>
                <a:spcPts val="4200"/>
              </a:spcAft>
            </a:pPr>
            <a:r>
              <a:rPr lang="en-US" sz="2400" dirty="0"/>
              <a:t>States should consider excluding from special sourcing treatment any partners that take an active role in the investment activities. </a:t>
            </a:r>
          </a:p>
          <a:p>
            <a:pPr>
              <a:spcAft>
                <a:spcPts val="4200"/>
              </a:spcAft>
            </a:pPr>
            <a:r>
              <a:rPr lang="en-US" sz="2400" dirty="0"/>
              <a:t>The special souring rule for investment partnership income should not apply to partnerships that are invested in other non-investment partnerships or to the income which is derived from those non-investment partnerships. Without this limitation, investment partnerships might be used to simply shift the sourcing of other partnership income.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B2B69D-427E-93F5-2FC9-3FC0817FFAF3}"/>
              </a:ext>
            </a:extLst>
          </p:cNvPr>
          <p:cNvSpPr txBox="1">
            <a:spLocks/>
          </p:cNvSpPr>
          <p:nvPr/>
        </p:nvSpPr>
        <p:spPr>
          <a:xfrm>
            <a:off x="859743" y="735291"/>
            <a:ext cx="3054091" cy="1647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3B505F"/>
                </a:solidFill>
              </a:rPr>
              <a:t>General Conclusions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23229C-87FD-877C-F7B2-32024862BB4D}"/>
                  </a:ext>
                </a:extLst>
              </p14:cNvPr>
              <p14:cNvContentPartPr/>
              <p14:nvPr/>
            </p14:nvContentPartPr>
            <p14:xfrm>
              <a:off x="6209660" y="1466367"/>
              <a:ext cx="2350080" cy="61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23229C-87FD-877C-F7B2-32024862BB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55660" y="1358727"/>
                <a:ext cx="245772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C475CE4-84A0-B60F-6B6B-8A5FA4E9C888}"/>
                  </a:ext>
                </a:extLst>
              </p14:cNvPr>
              <p14:cNvContentPartPr/>
              <p14:nvPr/>
            </p14:nvContentPartPr>
            <p14:xfrm>
              <a:off x="6862700" y="1838607"/>
              <a:ext cx="4213800" cy="51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C475CE4-84A0-B60F-6B6B-8A5FA4E9C8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09060" y="1730607"/>
                <a:ext cx="4321440" cy="2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E515059-FA7E-A883-1B4E-D273E3BB1F6E}"/>
                  </a:ext>
                </a:extLst>
              </p14:cNvPr>
              <p14:cNvContentPartPr/>
              <p14:nvPr/>
            </p14:nvContentPartPr>
            <p14:xfrm>
              <a:off x="4390940" y="2250807"/>
              <a:ext cx="44244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E515059-FA7E-A883-1B4E-D273E3BB1F6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37300" y="2142807"/>
                <a:ext cx="5500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C421B99-1590-0929-30A7-44D46AE0B337}"/>
                  </a:ext>
                </a:extLst>
              </p14:cNvPr>
              <p14:cNvContentPartPr/>
              <p14:nvPr/>
            </p14:nvContentPartPr>
            <p14:xfrm>
              <a:off x="5395340" y="3697647"/>
              <a:ext cx="5690160" cy="91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C421B99-1590-0929-30A7-44D46AE0B33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41700" y="3589647"/>
                <a:ext cx="5797800" cy="30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9262C32-93E5-1A24-3CA2-31DEE2796A2F}"/>
                  </a:ext>
                </a:extLst>
              </p14:cNvPr>
              <p14:cNvContentPartPr/>
              <p14:nvPr/>
            </p14:nvContentPartPr>
            <p14:xfrm>
              <a:off x="4290140" y="4078887"/>
              <a:ext cx="5736600" cy="216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9262C32-93E5-1A24-3CA2-31DEE2796A2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36500" y="3970887"/>
                <a:ext cx="584424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8DD2757-AD93-9870-5509-26741B411DD7}"/>
                  </a:ext>
                </a:extLst>
              </p14:cNvPr>
              <p14:cNvContentPartPr/>
              <p14:nvPr/>
            </p14:nvContentPartPr>
            <p14:xfrm>
              <a:off x="10118540" y="4068447"/>
              <a:ext cx="1036080" cy="11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8DD2757-AD93-9870-5509-26741B411DD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64540" y="3960447"/>
                <a:ext cx="11437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672C21B-6DB2-BE58-4A19-0C78DB2BDCF4}"/>
                  </a:ext>
                </a:extLst>
              </p14:cNvPr>
              <p14:cNvContentPartPr/>
              <p14:nvPr/>
            </p14:nvContentPartPr>
            <p14:xfrm>
              <a:off x="4310300" y="4470207"/>
              <a:ext cx="5697000" cy="720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672C21B-6DB2-BE58-4A19-0C78DB2BDC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56300" y="4362567"/>
                <a:ext cx="5804640" cy="28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FA37C4C-C809-654C-967F-6BCC07E44A46}"/>
                  </a:ext>
                </a:extLst>
              </p14:cNvPr>
              <p14:cNvContentPartPr/>
              <p14:nvPr/>
            </p14:nvContentPartPr>
            <p14:xfrm>
              <a:off x="4199780" y="4822287"/>
              <a:ext cx="3155760" cy="1321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FA37C4C-C809-654C-967F-6BCC07E44A4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45780" y="4714647"/>
                <a:ext cx="3263400" cy="34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1154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1B10-7356-13AE-74A6-8A15983B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85559-0E2E-E47F-FE52-FB6A5FFEF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736" y="2340864"/>
            <a:ext cx="6719977" cy="3634486"/>
          </a:xfrm>
        </p:spPr>
        <p:txBody>
          <a:bodyPr/>
          <a:lstStyle/>
          <a:p>
            <a:r>
              <a:rPr lang="en-US" sz="3200" b="1" dirty="0"/>
              <a:t>Nature of the Partnership</a:t>
            </a:r>
          </a:p>
          <a:p>
            <a:r>
              <a:rPr lang="en-US" sz="3200" b="1" dirty="0"/>
              <a:t>Nature of the Partner</a:t>
            </a:r>
          </a:p>
          <a:p>
            <a:r>
              <a:rPr lang="en-US" sz="3200" b="1" dirty="0"/>
              <a:t>Nature of the Investment Assets</a:t>
            </a:r>
          </a:p>
          <a:p>
            <a:r>
              <a:rPr lang="en-US" sz="3200" b="1" dirty="0"/>
              <a:t>Nature of the Investment Income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C0F67-BDFC-55A8-4C36-E3DD1F0A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Graphic 5" descr="Checkbox Checked with solid fill">
            <a:extLst>
              <a:ext uri="{FF2B5EF4-FFF2-40B4-BE49-F238E27FC236}">
                <a16:creationId xmlns:a16="http://schemas.microsoft.com/office/drawing/2014/main" id="{C076A1E5-77FB-292C-D0BC-9CA8633A17D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7833" y="2648607"/>
            <a:ext cx="921936" cy="921936"/>
          </a:xfrm>
          <a:prstGeom prst="rect">
            <a:avLst/>
          </a:prstGeom>
        </p:spPr>
      </p:pic>
      <p:pic>
        <p:nvPicPr>
          <p:cNvPr id="7" name="Graphic 6" descr="Checkbox Checked with solid fill">
            <a:extLst>
              <a:ext uri="{FF2B5EF4-FFF2-40B4-BE49-F238E27FC236}">
                <a16:creationId xmlns:a16="http://schemas.microsoft.com/office/drawing/2014/main" id="{A518E06E-563B-CEC8-704E-D17DBB1F2AF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3983" y="3331942"/>
            <a:ext cx="921936" cy="921936"/>
          </a:xfrm>
          <a:prstGeom prst="rect">
            <a:avLst/>
          </a:prstGeom>
        </p:spPr>
      </p:pic>
      <p:pic>
        <p:nvPicPr>
          <p:cNvPr id="8" name="Graphic 7" descr="Checkbox Checked with solid fill">
            <a:extLst>
              <a:ext uri="{FF2B5EF4-FFF2-40B4-BE49-F238E27FC236}">
                <a16:creationId xmlns:a16="http://schemas.microsoft.com/office/drawing/2014/main" id="{97A03ACE-4976-E9D9-DC91-84FCF61EE02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7833" y="4028414"/>
            <a:ext cx="921936" cy="921936"/>
          </a:xfrm>
          <a:prstGeom prst="rect">
            <a:avLst/>
          </a:prstGeom>
        </p:spPr>
      </p:pic>
      <p:pic>
        <p:nvPicPr>
          <p:cNvPr id="9" name="Graphic 8" descr="Checkbox Checked with solid fill">
            <a:extLst>
              <a:ext uri="{FF2B5EF4-FFF2-40B4-BE49-F238E27FC236}">
                <a16:creationId xmlns:a16="http://schemas.microsoft.com/office/drawing/2014/main" id="{1E78EADC-DADC-EE79-EF74-85AEBBCB718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3983" y="4706299"/>
            <a:ext cx="921936" cy="92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15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58E35E-0677-37FF-9E12-B03CBA603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73231"/>
            <a:ext cx="3219127" cy="4711539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Draft Model – </a:t>
            </a:r>
            <a:b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Treatment of Investment Partnerships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DFEE959E-BF10-4204-9556-D1707088D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DDD17B6A-CB37-4005-9681-A20AFCDC7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3B7BBDE9-DAED-40B0-A640-503C918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01200"/>
            <a:ext cx="7498616" cy="579959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DBDDF-7B31-D2FB-C287-9E5BEEA76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29" y="1073231"/>
            <a:ext cx="6541841" cy="4711539"/>
          </a:xfrm>
        </p:spPr>
        <p:txBody>
          <a:bodyPr>
            <a:norm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>
                <a:solidFill>
                  <a:srgbClr val="FFFFFF"/>
                </a:solidFill>
              </a:rPr>
              <a:t>Essentially works as a safe harbor sourcing rule—so that the residence of the qualifying partner is used, rather than the location of investment activities or the underlying investment assets.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432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873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701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B9D134-7FAE-0D13-8E17-C96A2ADA6966}"/>
              </a:ext>
            </a:extLst>
          </p:cNvPr>
          <p:cNvSpPr/>
          <p:nvPr/>
        </p:nvSpPr>
        <p:spPr>
          <a:xfrm>
            <a:off x="386499" y="5433656"/>
            <a:ext cx="2224726" cy="904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exclusion for dealers or a financial institutions apply?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B1BD81-BD2C-1F56-34DA-ED21E371ACBA}"/>
              </a:ext>
            </a:extLst>
          </p:cNvPr>
          <p:cNvSpPr txBox="1"/>
          <p:nvPr/>
        </p:nvSpPr>
        <p:spPr>
          <a:xfrm>
            <a:off x="1075295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AB37E6-7D35-73BE-A48E-F57768DDB755}"/>
              </a:ext>
            </a:extLst>
          </p:cNvPr>
          <p:cNvCxnSpPr>
            <a:cxnSpLocks/>
            <a:stCxn id="18" idx="3"/>
            <a:endCxn id="104" idx="1"/>
          </p:cNvCxnSpPr>
          <p:nvPr/>
        </p:nvCxnSpPr>
        <p:spPr>
          <a:xfrm flipV="1">
            <a:off x="2611225" y="4920163"/>
            <a:ext cx="2969896" cy="96598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8D3DA5-ACCF-E75A-A733-2D08631EC9EE}"/>
              </a:ext>
            </a:extLst>
          </p:cNvPr>
          <p:cNvSpPr txBox="1"/>
          <p:nvPr/>
        </p:nvSpPr>
        <p:spPr>
          <a:xfrm>
            <a:off x="4061333" y="536493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DF9F2E-AC6B-D3F9-924E-745ACD6663C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98862" y="6338629"/>
            <a:ext cx="0" cy="39054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2AA051-2317-DAAA-0406-305EA5AACE9A}"/>
              </a:ext>
            </a:extLst>
          </p:cNvPr>
          <p:cNvCxnSpPr>
            <a:cxnSpLocks/>
          </p:cNvCxnSpPr>
          <p:nvPr/>
        </p:nvCxnSpPr>
        <p:spPr>
          <a:xfrm>
            <a:off x="1498862" y="6729177"/>
            <a:ext cx="10498870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840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B9D134-7FAE-0D13-8E17-C96A2ADA6966}"/>
              </a:ext>
            </a:extLst>
          </p:cNvPr>
          <p:cNvSpPr/>
          <p:nvPr/>
        </p:nvSpPr>
        <p:spPr>
          <a:xfrm>
            <a:off x="386499" y="5433656"/>
            <a:ext cx="2224726" cy="904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exclusion for dealers or a financial institutions apply?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B1BD81-BD2C-1F56-34DA-ED21E371ACBA}"/>
              </a:ext>
            </a:extLst>
          </p:cNvPr>
          <p:cNvSpPr txBox="1"/>
          <p:nvPr/>
        </p:nvSpPr>
        <p:spPr>
          <a:xfrm>
            <a:off x="1075295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AB37E6-7D35-73BE-A48E-F57768DDB755}"/>
              </a:ext>
            </a:extLst>
          </p:cNvPr>
          <p:cNvCxnSpPr>
            <a:cxnSpLocks/>
            <a:stCxn id="18" idx="3"/>
            <a:endCxn id="104" idx="1"/>
          </p:cNvCxnSpPr>
          <p:nvPr/>
        </p:nvCxnSpPr>
        <p:spPr>
          <a:xfrm flipV="1">
            <a:off x="2611225" y="4920163"/>
            <a:ext cx="2969896" cy="96598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8D3DA5-ACCF-E75A-A733-2D08631EC9EE}"/>
              </a:ext>
            </a:extLst>
          </p:cNvPr>
          <p:cNvSpPr txBox="1"/>
          <p:nvPr/>
        </p:nvSpPr>
        <p:spPr>
          <a:xfrm>
            <a:off x="4061333" y="536493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DF9F2E-AC6B-D3F9-924E-745ACD6663C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98862" y="6338629"/>
            <a:ext cx="0" cy="39054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2AA051-2317-DAAA-0406-305EA5AACE9A}"/>
              </a:ext>
            </a:extLst>
          </p:cNvPr>
          <p:cNvCxnSpPr>
            <a:cxnSpLocks/>
          </p:cNvCxnSpPr>
          <p:nvPr/>
        </p:nvCxnSpPr>
        <p:spPr>
          <a:xfrm>
            <a:off x="1498862" y="6729177"/>
            <a:ext cx="10498870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FB1B93B-9A1C-F446-4E49-89734BA1ECE5}"/>
              </a:ext>
            </a:extLst>
          </p:cNvPr>
          <p:cNvSpPr txBox="1"/>
          <p:nvPr/>
        </p:nvSpPr>
        <p:spPr>
          <a:xfrm>
            <a:off x="1103575" y="6338628"/>
            <a:ext cx="47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145FA32-74D2-6C41-BFD8-2B7B6BA7E0E2}"/>
              </a:ext>
            </a:extLst>
          </p:cNvPr>
          <p:cNvSpPr/>
          <p:nvPr/>
        </p:nvSpPr>
        <p:spPr>
          <a:xfrm>
            <a:off x="9123909" y="1343543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or an entity taxed as a nonresident?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C563F-0B07-CC5C-099C-3285A660FB6C}"/>
              </a:ext>
            </a:extLst>
          </p:cNvPr>
          <p:cNvSpPr/>
          <p:nvPr/>
        </p:nvSpPr>
        <p:spPr>
          <a:xfrm>
            <a:off x="9311092" y="144915"/>
            <a:ext cx="2224726" cy="9049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QIP Partner?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69B8F6B-2272-B6C0-F590-41D8C61D782F}"/>
              </a:ext>
            </a:extLst>
          </p:cNvPr>
          <p:cNvCxnSpPr>
            <a:cxnSpLocks/>
          </p:cNvCxnSpPr>
          <p:nvPr/>
        </p:nvCxnSpPr>
        <p:spPr>
          <a:xfrm flipV="1">
            <a:off x="11887422" y="597401"/>
            <a:ext cx="0" cy="614786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014519-2628-2D55-1613-7205488A2957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10429068" y="2323413"/>
            <a:ext cx="1451" cy="35803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2CC9D5DE-6081-5781-2B92-DE9BB2619122}"/>
              </a:ext>
            </a:extLst>
          </p:cNvPr>
          <p:cNvCxnSpPr>
            <a:cxnSpLocks/>
            <a:stCxn id="66" idx="2"/>
            <a:endCxn id="65" idx="0"/>
          </p:cNvCxnSpPr>
          <p:nvPr/>
        </p:nvCxnSpPr>
        <p:spPr>
          <a:xfrm>
            <a:off x="10423455" y="1049888"/>
            <a:ext cx="5613" cy="2936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D955F2A-F293-8844-2B69-E6BF3A3584F9}"/>
              </a:ext>
            </a:extLst>
          </p:cNvPr>
          <p:cNvCxnSpPr>
            <a:cxnSpLocks/>
            <a:stCxn id="65" idx="1"/>
            <a:endCxn id="104" idx="3"/>
          </p:cNvCxnSpPr>
          <p:nvPr/>
        </p:nvCxnSpPr>
        <p:spPr>
          <a:xfrm flipH="1">
            <a:off x="5581121" y="1833478"/>
            <a:ext cx="3542788" cy="126219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99274E8-E6A9-1409-B1E9-BCE51E9A4B4A}"/>
              </a:ext>
            </a:extLst>
          </p:cNvPr>
          <p:cNvSpPr txBox="1"/>
          <p:nvPr/>
        </p:nvSpPr>
        <p:spPr>
          <a:xfrm>
            <a:off x="7565299" y="2416933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85B36E4-3629-EA75-B686-65E17BB2A8DC}"/>
              </a:ext>
            </a:extLst>
          </p:cNvPr>
          <p:cNvCxnSpPr>
            <a:cxnSpLocks/>
            <a:endCxn id="66" idx="3"/>
          </p:cNvCxnSpPr>
          <p:nvPr/>
        </p:nvCxnSpPr>
        <p:spPr>
          <a:xfrm flipH="1">
            <a:off x="11535818" y="597402"/>
            <a:ext cx="351604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10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B9D134-7FAE-0D13-8E17-C96A2ADA6966}"/>
              </a:ext>
            </a:extLst>
          </p:cNvPr>
          <p:cNvSpPr/>
          <p:nvPr/>
        </p:nvSpPr>
        <p:spPr>
          <a:xfrm>
            <a:off x="386499" y="5433656"/>
            <a:ext cx="2224726" cy="904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exclusion for dealers or a financial institutions apply?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B1BD81-BD2C-1F56-34DA-ED21E371ACBA}"/>
              </a:ext>
            </a:extLst>
          </p:cNvPr>
          <p:cNvSpPr txBox="1"/>
          <p:nvPr/>
        </p:nvSpPr>
        <p:spPr>
          <a:xfrm>
            <a:off x="1075295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AB37E6-7D35-73BE-A48E-F57768DDB755}"/>
              </a:ext>
            </a:extLst>
          </p:cNvPr>
          <p:cNvCxnSpPr>
            <a:cxnSpLocks/>
            <a:stCxn id="18" idx="3"/>
            <a:endCxn id="104" idx="1"/>
          </p:cNvCxnSpPr>
          <p:nvPr/>
        </p:nvCxnSpPr>
        <p:spPr>
          <a:xfrm flipV="1">
            <a:off x="2611225" y="4920163"/>
            <a:ext cx="2969896" cy="96598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8D3DA5-ACCF-E75A-A733-2D08631EC9EE}"/>
              </a:ext>
            </a:extLst>
          </p:cNvPr>
          <p:cNvSpPr txBox="1"/>
          <p:nvPr/>
        </p:nvSpPr>
        <p:spPr>
          <a:xfrm>
            <a:off x="4061333" y="536493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DF9F2E-AC6B-D3F9-924E-745ACD6663C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98862" y="6338629"/>
            <a:ext cx="0" cy="39054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2AA051-2317-DAAA-0406-305EA5AACE9A}"/>
              </a:ext>
            </a:extLst>
          </p:cNvPr>
          <p:cNvCxnSpPr>
            <a:cxnSpLocks/>
          </p:cNvCxnSpPr>
          <p:nvPr/>
        </p:nvCxnSpPr>
        <p:spPr>
          <a:xfrm>
            <a:off x="1498862" y="6729177"/>
            <a:ext cx="10498870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FB1B93B-9A1C-F446-4E49-89734BA1ECE5}"/>
              </a:ext>
            </a:extLst>
          </p:cNvPr>
          <p:cNvSpPr txBox="1"/>
          <p:nvPr/>
        </p:nvSpPr>
        <p:spPr>
          <a:xfrm>
            <a:off x="1103575" y="6338628"/>
            <a:ext cx="47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145FA32-74D2-6C41-BFD8-2B7B6BA7E0E2}"/>
              </a:ext>
            </a:extLst>
          </p:cNvPr>
          <p:cNvSpPr/>
          <p:nvPr/>
        </p:nvSpPr>
        <p:spPr>
          <a:xfrm>
            <a:off x="9123909" y="1343543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or an entity taxed as a nonresident?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C563F-0B07-CC5C-099C-3285A660FB6C}"/>
              </a:ext>
            </a:extLst>
          </p:cNvPr>
          <p:cNvSpPr/>
          <p:nvPr/>
        </p:nvSpPr>
        <p:spPr>
          <a:xfrm>
            <a:off x="9311092" y="144915"/>
            <a:ext cx="2224726" cy="9049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QIP Partner?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69B8F6B-2272-B6C0-F590-41D8C61D782F}"/>
              </a:ext>
            </a:extLst>
          </p:cNvPr>
          <p:cNvCxnSpPr>
            <a:cxnSpLocks/>
          </p:cNvCxnSpPr>
          <p:nvPr/>
        </p:nvCxnSpPr>
        <p:spPr>
          <a:xfrm flipV="1">
            <a:off x="11887422" y="597401"/>
            <a:ext cx="0" cy="614786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014519-2628-2D55-1613-7205488A2957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10429068" y="2323413"/>
            <a:ext cx="1451" cy="35803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2CC9D5DE-6081-5781-2B92-DE9BB2619122}"/>
              </a:ext>
            </a:extLst>
          </p:cNvPr>
          <p:cNvCxnSpPr>
            <a:cxnSpLocks/>
            <a:stCxn id="66" idx="2"/>
            <a:endCxn id="65" idx="0"/>
          </p:cNvCxnSpPr>
          <p:nvPr/>
        </p:nvCxnSpPr>
        <p:spPr>
          <a:xfrm>
            <a:off x="10423455" y="1049888"/>
            <a:ext cx="5613" cy="2936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D955F2A-F293-8844-2B69-E6BF3A3584F9}"/>
              </a:ext>
            </a:extLst>
          </p:cNvPr>
          <p:cNvCxnSpPr>
            <a:cxnSpLocks/>
            <a:stCxn id="65" idx="1"/>
            <a:endCxn id="104" idx="3"/>
          </p:cNvCxnSpPr>
          <p:nvPr/>
        </p:nvCxnSpPr>
        <p:spPr>
          <a:xfrm flipH="1">
            <a:off x="5581121" y="1833478"/>
            <a:ext cx="3542788" cy="126219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99274E8-E6A9-1409-B1E9-BCE51E9A4B4A}"/>
              </a:ext>
            </a:extLst>
          </p:cNvPr>
          <p:cNvSpPr txBox="1"/>
          <p:nvPr/>
        </p:nvSpPr>
        <p:spPr>
          <a:xfrm>
            <a:off x="7565299" y="2487269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85B36E4-3629-EA75-B686-65E17BB2A8DC}"/>
              </a:ext>
            </a:extLst>
          </p:cNvPr>
          <p:cNvCxnSpPr>
            <a:cxnSpLocks/>
            <a:endCxn id="66" idx="3"/>
          </p:cNvCxnSpPr>
          <p:nvPr/>
        </p:nvCxnSpPr>
        <p:spPr>
          <a:xfrm flipH="1">
            <a:off x="11535818" y="597402"/>
            <a:ext cx="351604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5AB6961-48F7-AECA-737E-16048D8371C7}"/>
              </a:ext>
            </a:extLst>
          </p:cNvPr>
          <p:cNvSpPr txBox="1"/>
          <p:nvPr/>
        </p:nvSpPr>
        <p:spPr>
          <a:xfrm>
            <a:off x="9971180" y="2302603"/>
            <a:ext cx="6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94779B5-883F-9940-AF1B-8229776CEAB9}"/>
              </a:ext>
            </a:extLst>
          </p:cNvPr>
          <p:cNvCxnSpPr>
            <a:cxnSpLocks/>
          </p:cNvCxnSpPr>
          <p:nvPr/>
        </p:nvCxnSpPr>
        <p:spPr>
          <a:xfrm>
            <a:off x="10430519" y="3622878"/>
            <a:ext cx="10313" cy="33045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95C40256-9643-9D99-CBF4-7C22FBEACAB4}"/>
              </a:ext>
            </a:extLst>
          </p:cNvPr>
          <p:cNvSpPr txBox="1"/>
          <p:nvPr/>
        </p:nvSpPr>
        <p:spPr>
          <a:xfrm>
            <a:off x="8070818" y="383618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A52FC0-B371-B6F7-F7A2-96424C2D31BE}"/>
              </a:ext>
            </a:extLst>
          </p:cNvPr>
          <p:cNvSpPr/>
          <p:nvPr/>
        </p:nvSpPr>
        <p:spPr>
          <a:xfrm>
            <a:off x="9135672" y="2682538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A4CCC6D-1677-A329-C94A-CF1CC5AAB965}"/>
              </a:ext>
            </a:extLst>
          </p:cNvPr>
          <p:cNvCxnSpPr>
            <a:cxnSpLocks/>
            <a:stCxn id="102" idx="1"/>
            <a:endCxn id="104" idx="0"/>
          </p:cNvCxnSpPr>
          <p:nvPr/>
        </p:nvCxnSpPr>
        <p:spPr>
          <a:xfrm flipH="1">
            <a:off x="6618848" y="3172473"/>
            <a:ext cx="2516824" cy="78109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AFA6F40-E029-07F0-BD7A-8259F739129A}"/>
              </a:ext>
            </a:extLst>
          </p:cNvPr>
          <p:cNvSpPr txBox="1"/>
          <p:nvPr/>
        </p:nvSpPr>
        <p:spPr>
          <a:xfrm>
            <a:off x="7760540" y="313795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1509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Substantive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Tax Rules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Generally Conform)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355" y="664379"/>
            <a:ext cx="7475975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Tax Treatment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Treatment of items of income, expense, gain, and loss is based on: </a:t>
            </a:r>
          </a:p>
          <a:p>
            <a:pPr lvl="2">
              <a:spcAft>
                <a:spcPts val="1800"/>
              </a:spcAft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Character of the items</a:t>
            </a:r>
          </a:p>
          <a:p>
            <a:pPr lvl="2">
              <a:spcAft>
                <a:spcPts val="1800"/>
              </a:spcAft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Attributes of the taxpaying partner.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96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B9D134-7FAE-0D13-8E17-C96A2ADA6966}"/>
              </a:ext>
            </a:extLst>
          </p:cNvPr>
          <p:cNvSpPr/>
          <p:nvPr/>
        </p:nvSpPr>
        <p:spPr>
          <a:xfrm>
            <a:off x="386499" y="5433656"/>
            <a:ext cx="2224726" cy="904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exclusion for dealers or a financial institutions apply?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B1BD81-BD2C-1F56-34DA-ED21E371ACBA}"/>
              </a:ext>
            </a:extLst>
          </p:cNvPr>
          <p:cNvSpPr txBox="1"/>
          <p:nvPr/>
        </p:nvSpPr>
        <p:spPr>
          <a:xfrm>
            <a:off x="1075295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AB37E6-7D35-73BE-A48E-F57768DDB755}"/>
              </a:ext>
            </a:extLst>
          </p:cNvPr>
          <p:cNvCxnSpPr>
            <a:cxnSpLocks/>
            <a:stCxn id="18" idx="3"/>
            <a:endCxn id="104" idx="1"/>
          </p:cNvCxnSpPr>
          <p:nvPr/>
        </p:nvCxnSpPr>
        <p:spPr>
          <a:xfrm flipV="1">
            <a:off x="2611225" y="4920163"/>
            <a:ext cx="2969896" cy="96598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8D3DA5-ACCF-E75A-A733-2D08631EC9EE}"/>
              </a:ext>
            </a:extLst>
          </p:cNvPr>
          <p:cNvSpPr txBox="1"/>
          <p:nvPr/>
        </p:nvSpPr>
        <p:spPr>
          <a:xfrm>
            <a:off x="4061333" y="536493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DF9F2E-AC6B-D3F9-924E-745ACD6663C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98862" y="6338629"/>
            <a:ext cx="0" cy="39054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2AA051-2317-DAAA-0406-305EA5AACE9A}"/>
              </a:ext>
            </a:extLst>
          </p:cNvPr>
          <p:cNvCxnSpPr>
            <a:cxnSpLocks/>
          </p:cNvCxnSpPr>
          <p:nvPr/>
        </p:nvCxnSpPr>
        <p:spPr>
          <a:xfrm>
            <a:off x="1498862" y="6729177"/>
            <a:ext cx="10498870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FB1B93B-9A1C-F446-4E49-89734BA1ECE5}"/>
              </a:ext>
            </a:extLst>
          </p:cNvPr>
          <p:cNvSpPr txBox="1"/>
          <p:nvPr/>
        </p:nvSpPr>
        <p:spPr>
          <a:xfrm>
            <a:off x="1103575" y="6338628"/>
            <a:ext cx="47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145FA32-74D2-6C41-BFD8-2B7B6BA7E0E2}"/>
              </a:ext>
            </a:extLst>
          </p:cNvPr>
          <p:cNvSpPr/>
          <p:nvPr/>
        </p:nvSpPr>
        <p:spPr>
          <a:xfrm>
            <a:off x="9123909" y="1343543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or an entity taxed as a nonresident?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C563F-0B07-CC5C-099C-3285A660FB6C}"/>
              </a:ext>
            </a:extLst>
          </p:cNvPr>
          <p:cNvSpPr/>
          <p:nvPr/>
        </p:nvSpPr>
        <p:spPr>
          <a:xfrm>
            <a:off x="9311092" y="144915"/>
            <a:ext cx="2224726" cy="9049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QIP Partner?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69B8F6B-2272-B6C0-F590-41D8C61D782F}"/>
              </a:ext>
            </a:extLst>
          </p:cNvPr>
          <p:cNvCxnSpPr>
            <a:cxnSpLocks/>
          </p:cNvCxnSpPr>
          <p:nvPr/>
        </p:nvCxnSpPr>
        <p:spPr>
          <a:xfrm flipV="1">
            <a:off x="11887422" y="597401"/>
            <a:ext cx="0" cy="614786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BE62E57-9302-B8A7-35D0-DCB73D067E51}"/>
              </a:ext>
            </a:extLst>
          </p:cNvPr>
          <p:cNvCxnSpPr>
            <a:cxnSpLocks/>
            <a:endCxn id="104" idx="0"/>
          </p:cNvCxnSpPr>
          <p:nvPr/>
        </p:nvCxnSpPr>
        <p:spPr>
          <a:xfrm flipH="1" flipV="1">
            <a:off x="6618848" y="3953565"/>
            <a:ext cx="2653841" cy="42244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014519-2628-2D55-1613-7205488A2957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10429068" y="2323413"/>
            <a:ext cx="1451" cy="35803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2CC9D5DE-6081-5781-2B92-DE9BB2619122}"/>
              </a:ext>
            </a:extLst>
          </p:cNvPr>
          <p:cNvCxnSpPr>
            <a:cxnSpLocks/>
            <a:stCxn id="66" idx="2"/>
            <a:endCxn id="65" idx="0"/>
          </p:cNvCxnSpPr>
          <p:nvPr/>
        </p:nvCxnSpPr>
        <p:spPr>
          <a:xfrm>
            <a:off x="10423455" y="1049888"/>
            <a:ext cx="5613" cy="2936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D955F2A-F293-8844-2B69-E6BF3A3584F9}"/>
              </a:ext>
            </a:extLst>
          </p:cNvPr>
          <p:cNvCxnSpPr>
            <a:cxnSpLocks/>
            <a:stCxn id="65" idx="1"/>
            <a:endCxn id="104" idx="3"/>
          </p:cNvCxnSpPr>
          <p:nvPr/>
        </p:nvCxnSpPr>
        <p:spPr>
          <a:xfrm flipH="1">
            <a:off x="5581121" y="1833478"/>
            <a:ext cx="3542788" cy="126219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99274E8-E6A9-1409-B1E9-BCE51E9A4B4A}"/>
              </a:ext>
            </a:extLst>
          </p:cNvPr>
          <p:cNvSpPr txBox="1"/>
          <p:nvPr/>
        </p:nvSpPr>
        <p:spPr>
          <a:xfrm>
            <a:off x="7565299" y="2487269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85B36E4-3629-EA75-B686-65E17BB2A8DC}"/>
              </a:ext>
            </a:extLst>
          </p:cNvPr>
          <p:cNvCxnSpPr>
            <a:cxnSpLocks/>
            <a:endCxn id="66" idx="3"/>
          </p:cNvCxnSpPr>
          <p:nvPr/>
        </p:nvCxnSpPr>
        <p:spPr>
          <a:xfrm flipH="1">
            <a:off x="11535818" y="597402"/>
            <a:ext cx="351604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74EC5D1-50F3-41EC-A419-510851436744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10440832" y="4798681"/>
            <a:ext cx="564415" cy="3959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5AB6961-48F7-AECA-737E-16048D8371C7}"/>
              </a:ext>
            </a:extLst>
          </p:cNvPr>
          <p:cNvSpPr txBox="1"/>
          <p:nvPr/>
        </p:nvSpPr>
        <p:spPr>
          <a:xfrm>
            <a:off x="9971180" y="2302603"/>
            <a:ext cx="6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2AB536A-902E-363B-53AE-553EB320D8E2}"/>
              </a:ext>
            </a:extLst>
          </p:cNvPr>
          <p:cNvSpPr/>
          <p:nvPr/>
        </p:nvSpPr>
        <p:spPr>
          <a:xfrm>
            <a:off x="6512724" y="4621865"/>
            <a:ext cx="3222199" cy="2039699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income directly or integrally related to or does it serve an operational function to other business activity of the partner, or  were assets acquired with working capital from a trade or business activity in which the partner owns an interest?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D53C8B4-247B-A05F-E7F6-675B530A7F53}"/>
              </a:ext>
            </a:extLst>
          </p:cNvPr>
          <p:cNvSpPr/>
          <p:nvPr/>
        </p:nvSpPr>
        <p:spPr>
          <a:xfrm>
            <a:off x="9135673" y="3953334"/>
            <a:ext cx="2610317" cy="845347"/>
          </a:xfrm>
          <a:prstGeom prst="rect">
            <a:avLst/>
          </a:prstGeom>
          <a:solidFill>
            <a:srgbClr val="0064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income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fall within any of the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rule’s exceptions? 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94779B5-883F-9940-AF1B-8229776CEAB9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10430519" y="3622878"/>
            <a:ext cx="10313" cy="33045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BC192FA-D6CC-44FC-5F80-119A6F3F664B}"/>
              </a:ext>
            </a:extLst>
          </p:cNvPr>
          <p:cNvSpPr txBox="1"/>
          <p:nvPr/>
        </p:nvSpPr>
        <p:spPr>
          <a:xfrm>
            <a:off x="9982904" y="3600509"/>
            <a:ext cx="6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5C40256-9643-9D99-CBF4-7C22FBEACAB4}"/>
              </a:ext>
            </a:extLst>
          </p:cNvPr>
          <p:cNvSpPr txBox="1"/>
          <p:nvPr/>
        </p:nvSpPr>
        <p:spPr>
          <a:xfrm>
            <a:off x="8070818" y="383618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A52FC0-B371-B6F7-F7A2-96424C2D31BE}"/>
              </a:ext>
            </a:extLst>
          </p:cNvPr>
          <p:cNvSpPr/>
          <p:nvPr/>
        </p:nvSpPr>
        <p:spPr>
          <a:xfrm>
            <a:off x="9135672" y="2682538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A4CCC6D-1677-A329-C94A-CF1CC5AAB965}"/>
              </a:ext>
            </a:extLst>
          </p:cNvPr>
          <p:cNvCxnSpPr>
            <a:cxnSpLocks/>
            <a:stCxn id="102" idx="1"/>
            <a:endCxn id="104" idx="0"/>
          </p:cNvCxnSpPr>
          <p:nvPr/>
        </p:nvCxnSpPr>
        <p:spPr>
          <a:xfrm flipH="1">
            <a:off x="6618848" y="3172473"/>
            <a:ext cx="2516824" cy="78109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AFA6F40-E029-07F0-BD7A-8259F739129A}"/>
              </a:ext>
            </a:extLst>
          </p:cNvPr>
          <p:cNvSpPr txBox="1"/>
          <p:nvPr/>
        </p:nvSpPr>
        <p:spPr>
          <a:xfrm>
            <a:off x="7760540" y="313795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452479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3D7747C4-6FFE-FE65-1278-C794658A0ECC}"/>
              </a:ext>
            </a:extLst>
          </p:cNvPr>
          <p:cNvSpPr/>
          <p:nvPr/>
        </p:nvSpPr>
        <p:spPr>
          <a:xfrm>
            <a:off x="2458470" y="1441781"/>
            <a:ext cx="2309321" cy="735300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assets are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Investments”?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223D4744-A7B2-AFFF-6B6D-E02AE5B93644}"/>
              </a:ext>
            </a:extLst>
          </p:cNvPr>
          <p:cNvSpPr/>
          <p:nvPr/>
        </p:nvSpPr>
        <p:spPr>
          <a:xfrm>
            <a:off x="2237367" y="4283095"/>
            <a:ext cx="2285753" cy="969428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1F471-ACF6-0423-DD75-0EA6137F00E5}"/>
              </a:ext>
            </a:extLst>
          </p:cNvPr>
          <p:cNvSpPr/>
          <p:nvPr/>
        </p:nvSpPr>
        <p:spPr>
          <a:xfrm>
            <a:off x="386499" y="128823"/>
            <a:ext cx="2224726" cy="11071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partnership a “Qualified Investment Partnership”?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FE1689-E620-53C7-323C-6DAF5B8D6D78}"/>
              </a:ext>
            </a:extLst>
          </p:cNvPr>
          <p:cNvSpPr/>
          <p:nvPr/>
        </p:nvSpPr>
        <p:spPr>
          <a:xfrm>
            <a:off x="386499" y="1586833"/>
            <a:ext cx="2224726" cy="1269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90% of the investment assets “Qualified Investments”?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C01BE8-77FD-9493-3806-32C5AB7484F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1498862" y="1235947"/>
            <a:ext cx="0" cy="35088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1115B03-4DFF-5436-02CA-C7E77F92162B}"/>
              </a:ext>
            </a:extLst>
          </p:cNvPr>
          <p:cNvCxnSpPr>
            <a:cxnSpLocks/>
            <a:stCxn id="9" idx="2"/>
            <a:endCxn id="15" idx="0"/>
          </p:cNvCxnSpPr>
          <p:nvPr/>
        </p:nvCxnSpPr>
        <p:spPr>
          <a:xfrm>
            <a:off x="1498862" y="2856601"/>
            <a:ext cx="0" cy="42101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7E6A4F5-6FDE-DEC6-58C2-E2BF682856A6}"/>
              </a:ext>
            </a:extLst>
          </p:cNvPr>
          <p:cNvSpPr txBox="1"/>
          <p:nvPr/>
        </p:nvSpPr>
        <p:spPr>
          <a:xfrm>
            <a:off x="1075295" y="2856607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7805FDA-D506-B4FB-D13A-7343F79B9B1D}"/>
              </a:ext>
            </a:extLst>
          </p:cNvPr>
          <p:cNvSpPr txBox="1"/>
          <p:nvPr/>
        </p:nvSpPr>
        <p:spPr>
          <a:xfrm>
            <a:off x="3669609" y="2870712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104" name="Cloud 103">
            <a:extLst>
              <a:ext uri="{FF2B5EF4-FFF2-40B4-BE49-F238E27FC236}">
                <a16:creationId xmlns:a16="http://schemas.microsoft.com/office/drawing/2014/main" id="{78A35689-B7B3-5335-F32A-3ECD82277482}"/>
              </a:ext>
            </a:extLst>
          </p:cNvPr>
          <p:cNvSpPr/>
          <p:nvPr/>
        </p:nvSpPr>
        <p:spPr>
          <a:xfrm>
            <a:off x="4541662" y="2984904"/>
            <a:ext cx="2078918" cy="1937322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does NOT apply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2189E-5D67-5066-D926-0D08C1B9EEC3}"/>
              </a:ext>
            </a:extLst>
          </p:cNvPr>
          <p:cNvSpPr/>
          <p:nvPr/>
        </p:nvSpPr>
        <p:spPr>
          <a:xfrm>
            <a:off x="386499" y="3277614"/>
            <a:ext cx="2224726" cy="126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90% of the gross income Qualified Investment Partnership Income (Loss)?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B9D134-7FAE-0D13-8E17-C96A2ADA6966}"/>
              </a:ext>
            </a:extLst>
          </p:cNvPr>
          <p:cNvSpPr/>
          <p:nvPr/>
        </p:nvSpPr>
        <p:spPr>
          <a:xfrm>
            <a:off x="386499" y="5433656"/>
            <a:ext cx="2224726" cy="904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exclusion for dealers or a financial institutions apply?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D11F8A-FA21-0EAF-F6E3-D2C3A606542D}"/>
              </a:ext>
            </a:extLst>
          </p:cNvPr>
          <p:cNvCxnSpPr>
            <a:cxnSpLocks/>
            <a:stCxn id="15" idx="2"/>
            <a:endCxn id="18" idx="0"/>
          </p:cNvCxnSpPr>
          <p:nvPr/>
        </p:nvCxnSpPr>
        <p:spPr>
          <a:xfrm>
            <a:off x="1498862" y="4545537"/>
            <a:ext cx="0" cy="88811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0262EF4-35F5-1794-8AD1-23964D07AB5A}"/>
              </a:ext>
            </a:extLst>
          </p:cNvPr>
          <p:cNvCxnSpPr>
            <a:cxnSpLocks/>
            <a:stCxn id="15" idx="3"/>
            <a:endCxn id="104" idx="2"/>
          </p:cNvCxnSpPr>
          <p:nvPr/>
        </p:nvCxnSpPr>
        <p:spPr>
          <a:xfrm>
            <a:off x="2611225" y="3911576"/>
            <a:ext cx="1936885" cy="41989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6B1BD81-BD2C-1F56-34DA-ED21E371ACBA}"/>
              </a:ext>
            </a:extLst>
          </p:cNvPr>
          <p:cNvSpPr txBox="1"/>
          <p:nvPr/>
        </p:nvSpPr>
        <p:spPr>
          <a:xfrm>
            <a:off x="1075295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DAB37E6-7D35-73BE-A48E-F57768DDB755}"/>
              </a:ext>
            </a:extLst>
          </p:cNvPr>
          <p:cNvCxnSpPr>
            <a:cxnSpLocks/>
            <a:stCxn id="18" idx="3"/>
            <a:endCxn id="104" idx="1"/>
          </p:cNvCxnSpPr>
          <p:nvPr/>
        </p:nvCxnSpPr>
        <p:spPr>
          <a:xfrm flipV="1">
            <a:off x="2611225" y="4920163"/>
            <a:ext cx="2969896" cy="96598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8D3DA5-ACCF-E75A-A733-2D08631EC9EE}"/>
              </a:ext>
            </a:extLst>
          </p:cNvPr>
          <p:cNvSpPr txBox="1"/>
          <p:nvPr/>
        </p:nvSpPr>
        <p:spPr>
          <a:xfrm>
            <a:off x="4061333" y="536493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C6E6F2-BDAE-99CD-4976-11450C11C0E2}"/>
              </a:ext>
            </a:extLst>
          </p:cNvPr>
          <p:cNvSpPr txBox="1"/>
          <p:nvPr/>
        </p:nvSpPr>
        <p:spPr>
          <a:xfrm>
            <a:off x="3370454" y="3625099"/>
            <a:ext cx="48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DF9F2E-AC6B-D3F9-924E-745ACD6663C4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98862" y="6338629"/>
            <a:ext cx="0" cy="39054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2AA051-2317-DAAA-0406-305EA5AACE9A}"/>
              </a:ext>
            </a:extLst>
          </p:cNvPr>
          <p:cNvCxnSpPr>
            <a:cxnSpLocks/>
          </p:cNvCxnSpPr>
          <p:nvPr/>
        </p:nvCxnSpPr>
        <p:spPr>
          <a:xfrm>
            <a:off x="1498862" y="6729177"/>
            <a:ext cx="10498870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FB1B93B-9A1C-F446-4E49-89734BA1ECE5}"/>
              </a:ext>
            </a:extLst>
          </p:cNvPr>
          <p:cNvSpPr txBox="1"/>
          <p:nvPr/>
        </p:nvSpPr>
        <p:spPr>
          <a:xfrm>
            <a:off x="1103575" y="6338628"/>
            <a:ext cx="47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145FA32-74D2-6C41-BFD8-2B7B6BA7E0E2}"/>
              </a:ext>
            </a:extLst>
          </p:cNvPr>
          <p:cNvSpPr/>
          <p:nvPr/>
        </p:nvSpPr>
        <p:spPr>
          <a:xfrm>
            <a:off x="9123909" y="1343543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or an entity taxed as a nonresident?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63C563F-0B07-CC5C-099C-3285A660FB6C}"/>
              </a:ext>
            </a:extLst>
          </p:cNvPr>
          <p:cNvSpPr/>
          <p:nvPr/>
        </p:nvSpPr>
        <p:spPr>
          <a:xfrm>
            <a:off x="9311092" y="144915"/>
            <a:ext cx="2224726" cy="9049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partner a Nonresident QIP Partner?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69B8F6B-2272-B6C0-F590-41D8C61D782F}"/>
              </a:ext>
            </a:extLst>
          </p:cNvPr>
          <p:cNvCxnSpPr>
            <a:cxnSpLocks/>
          </p:cNvCxnSpPr>
          <p:nvPr/>
        </p:nvCxnSpPr>
        <p:spPr>
          <a:xfrm flipV="1">
            <a:off x="11887422" y="597401"/>
            <a:ext cx="0" cy="614786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BE62E57-9302-B8A7-35D0-DCB73D067E51}"/>
              </a:ext>
            </a:extLst>
          </p:cNvPr>
          <p:cNvCxnSpPr>
            <a:cxnSpLocks/>
            <a:endCxn id="104" idx="0"/>
          </p:cNvCxnSpPr>
          <p:nvPr/>
        </p:nvCxnSpPr>
        <p:spPr>
          <a:xfrm flipH="1" flipV="1">
            <a:off x="6618848" y="3953565"/>
            <a:ext cx="2653841" cy="42244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014519-2628-2D55-1613-7205488A2957}"/>
              </a:ext>
            </a:extLst>
          </p:cNvPr>
          <p:cNvCxnSpPr>
            <a:cxnSpLocks/>
            <a:stCxn id="65" idx="2"/>
          </p:cNvCxnSpPr>
          <p:nvPr/>
        </p:nvCxnSpPr>
        <p:spPr>
          <a:xfrm>
            <a:off x="10429068" y="2323413"/>
            <a:ext cx="1451" cy="35803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2CC9D5DE-6081-5781-2B92-DE9BB2619122}"/>
              </a:ext>
            </a:extLst>
          </p:cNvPr>
          <p:cNvCxnSpPr>
            <a:cxnSpLocks/>
            <a:stCxn id="66" idx="2"/>
            <a:endCxn id="65" idx="0"/>
          </p:cNvCxnSpPr>
          <p:nvPr/>
        </p:nvCxnSpPr>
        <p:spPr>
          <a:xfrm>
            <a:off x="10423455" y="1049888"/>
            <a:ext cx="5613" cy="2936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D955F2A-F293-8844-2B69-E6BF3A3584F9}"/>
              </a:ext>
            </a:extLst>
          </p:cNvPr>
          <p:cNvCxnSpPr>
            <a:cxnSpLocks/>
            <a:stCxn id="65" idx="1"/>
            <a:endCxn id="104" idx="3"/>
          </p:cNvCxnSpPr>
          <p:nvPr/>
        </p:nvCxnSpPr>
        <p:spPr>
          <a:xfrm flipH="1">
            <a:off x="5581121" y="1833478"/>
            <a:ext cx="3542788" cy="126219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99274E8-E6A9-1409-B1E9-BCE51E9A4B4A}"/>
              </a:ext>
            </a:extLst>
          </p:cNvPr>
          <p:cNvSpPr txBox="1"/>
          <p:nvPr/>
        </p:nvSpPr>
        <p:spPr>
          <a:xfrm>
            <a:off x="7565299" y="2487269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85B36E4-3629-EA75-B686-65E17BB2A8DC}"/>
              </a:ext>
            </a:extLst>
          </p:cNvPr>
          <p:cNvCxnSpPr>
            <a:cxnSpLocks/>
            <a:endCxn id="66" idx="3"/>
          </p:cNvCxnSpPr>
          <p:nvPr/>
        </p:nvCxnSpPr>
        <p:spPr>
          <a:xfrm flipH="1">
            <a:off x="11535818" y="597402"/>
            <a:ext cx="351604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7157AD98-B315-6026-209E-24DE79B5E443}"/>
              </a:ext>
            </a:extLst>
          </p:cNvPr>
          <p:cNvSpPr txBox="1"/>
          <p:nvPr/>
        </p:nvSpPr>
        <p:spPr>
          <a:xfrm>
            <a:off x="10195139" y="4870896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77" name="Cloud 76">
            <a:extLst>
              <a:ext uri="{FF2B5EF4-FFF2-40B4-BE49-F238E27FC236}">
                <a16:creationId xmlns:a16="http://schemas.microsoft.com/office/drawing/2014/main" id="{6B513422-DA70-A071-804B-F514AED1DD74}"/>
              </a:ext>
            </a:extLst>
          </p:cNvPr>
          <p:cNvSpPr/>
          <p:nvPr/>
        </p:nvSpPr>
        <p:spPr>
          <a:xfrm>
            <a:off x="10178980" y="5104697"/>
            <a:ext cx="1652533" cy="1573170"/>
          </a:xfrm>
          <a:prstGeom prst="cloud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21E0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 Harbor applies.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74EC5D1-50F3-41EC-A419-510851436744}"/>
              </a:ext>
            </a:extLst>
          </p:cNvPr>
          <p:cNvCxnSpPr>
            <a:cxnSpLocks/>
            <a:stCxn id="67" idx="2"/>
            <a:endCxn id="77" idx="3"/>
          </p:cNvCxnSpPr>
          <p:nvPr/>
        </p:nvCxnSpPr>
        <p:spPr>
          <a:xfrm>
            <a:off x="10440832" y="4798681"/>
            <a:ext cx="564415" cy="3959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45AB6961-48F7-AECA-737E-16048D8371C7}"/>
              </a:ext>
            </a:extLst>
          </p:cNvPr>
          <p:cNvSpPr txBox="1"/>
          <p:nvPr/>
        </p:nvSpPr>
        <p:spPr>
          <a:xfrm>
            <a:off x="9971180" y="2302603"/>
            <a:ext cx="6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2AB536A-902E-363B-53AE-553EB320D8E2}"/>
              </a:ext>
            </a:extLst>
          </p:cNvPr>
          <p:cNvSpPr/>
          <p:nvPr/>
        </p:nvSpPr>
        <p:spPr>
          <a:xfrm>
            <a:off x="6512724" y="4621865"/>
            <a:ext cx="3222199" cy="2039699"/>
          </a:xfrm>
          <a:prstGeom prst="roundRect">
            <a:avLst/>
          </a:prstGeom>
          <a:solidFill>
            <a:srgbClr val="554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income directly or integrally related to or does it serve an operational function to other business activity of the partner, or  were assets acquired with working capital from a trade or business activity in which the partner owns an interest?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D53C8B4-247B-A05F-E7F6-675B530A7F53}"/>
              </a:ext>
            </a:extLst>
          </p:cNvPr>
          <p:cNvSpPr/>
          <p:nvPr/>
        </p:nvSpPr>
        <p:spPr>
          <a:xfrm>
            <a:off x="9135673" y="3953334"/>
            <a:ext cx="2610317" cy="845347"/>
          </a:xfrm>
          <a:prstGeom prst="rect">
            <a:avLst/>
          </a:prstGeom>
          <a:solidFill>
            <a:srgbClr val="00640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income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fall within any of the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rule’s exceptions? 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94779B5-883F-9940-AF1B-8229776CEAB9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10430519" y="3622878"/>
            <a:ext cx="10313" cy="33045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BC192FA-D6CC-44FC-5F80-119A6F3F664B}"/>
              </a:ext>
            </a:extLst>
          </p:cNvPr>
          <p:cNvSpPr txBox="1"/>
          <p:nvPr/>
        </p:nvSpPr>
        <p:spPr>
          <a:xfrm>
            <a:off x="9982904" y="3600509"/>
            <a:ext cx="60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5C40256-9643-9D99-CBF4-7C22FBEACAB4}"/>
              </a:ext>
            </a:extLst>
          </p:cNvPr>
          <p:cNvSpPr txBox="1"/>
          <p:nvPr/>
        </p:nvSpPr>
        <p:spPr>
          <a:xfrm>
            <a:off x="8070818" y="383618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A91ECBA-872E-5280-7713-2C6988A3A1E4}"/>
              </a:ext>
            </a:extLst>
          </p:cNvPr>
          <p:cNvCxnSpPr>
            <a:cxnSpLocks/>
            <a:stCxn id="9" idx="3"/>
            <a:endCxn id="104" idx="3"/>
          </p:cNvCxnSpPr>
          <p:nvPr/>
        </p:nvCxnSpPr>
        <p:spPr>
          <a:xfrm>
            <a:off x="2611225" y="2221717"/>
            <a:ext cx="2969896" cy="87395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6A52FC0-B371-B6F7-F7A2-96424C2D31BE}"/>
              </a:ext>
            </a:extLst>
          </p:cNvPr>
          <p:cNvSpPr/>
          <p:nvPr/>
        </p:nvSpPr>
        <p:spPr>
          <a:xfrm>
            <a:off x="9135672" y="2682538"/>
            <a:ext cx="2610318" cy="979870"/>
          </a:xfrm>
          <a:prstGeom prst="rect">
            <a:avLst/>
          </a:prstGeom>
          <a:solidFill>
            <a:srgbClr val="0064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income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“Qualified Investment 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Income (Loss)”?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A4CCC6D-1677-A329-C94A-CF1CC5AAB965}"/>
              </a:ext>
            </a:extLst>
          </p:cNvPr>
          <p:cNvCxnSpPr>
            <a:cxnSpLocks/>
            <a:stCxn id="102" idx="1"/>
            <a:endCxn id="104" idx="0"/>
          </p:cNvCxnSpPr>
          <p:nvPr/>
        </p:nvCxnSpPr>
        <p:spPr>
          <a:xfrm flipH="1">
            <a:off x="6618848" y="3172473"/>
            <a:ext cx="2516824" cy="78109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AFA6F40-E029-07F0-BD7A-8259F739129A}"/>
              </a:ext>
            </a:extLst>
          </p:cNvPr>
          <p:cNvSpPr txBox="1"/>
          <p:nvPr/>
        </p:nvSpPr>
        <p:spPr>
          <a:xfrm>
            <a:off x="7760540" y="3137958"/>
            <a:ext cx="52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420306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E35E-0677-37FF-9E12-B03CBA603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4076153" cy="5156642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Draft Model – 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Purpose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DBDDF-7B31-D2FB-C287-9E5BEEA76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43" y="702156"/>
            <a:ext cx="6484091" cy="5608209"/>
          </a:xfrm>
        </p:spPr>
        <p:txBody>
          <a:bodyPr>
            <a:normAutofit/>
          </a:bodyPr>
          <a:lstStyle/>
          <a:p>
            <a:r>
              <a:rPr lang="en-US" sz="2400" b="1" dirty="0"/>
              <a:t>The model contains a “Purpose” section, </a:t>
            </a:r>
          </a:p>
          <a:p>
            <a:r>
              <a:rPr lang="en-US" sz="2400" b="1" dirty="0"/>
              <a:t>The purpose section was revised somewhat to reflect recent discussions and clarify the basis for the special treatment provided by the model.</a:t>
            </a:r>
          </a:p>
          <a:p>
            <a:r>
              <a:rPr lang="en-US" sz="2400" b="1" dirty="0"/>
              <a:t>As this section has stated in the past, the model’s purpose is to:</a:t>
            </a:r>
          </a:p>
          <a:p>
            <a:pPr lvl="1"/>
            <a:r>
              <a:rPr lang="en-US" sz="2000" b="1" dirty="0"/>
              <a:t>Create a safe harbor. </a:t>
            </a:r>
          </a:p>
          <a:p>
            <a:pPr lvl="1"/>
            <a:r>
              <a:rPr lang="en-US" sz="2000" b="1" dirty="0"/>
              <a:t>Not provide an exclusive or exhaustive list of sourcing rules for investment-related income.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28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F9CB4-23EB-7B5F-6961-EEC81ADD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3B505F"/>
                </a:solidFill>
              </a:rPr>
              <a:t>Significant Drafting Questions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780149-9391-53D4-61A8-33D84101D7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8328"/>
              </p:ext>
            </p:extLst>
          </p:nvPr>
        </p:nvGraphicFramePr>
        <p:xfrm>
          <a:off x="4290645" y="904352"/>
          <a:ext cx="7576457" cy="53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2268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AF74-7439-42E5-292A-0D8D62679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/>
              <a:t>Structuring Definition of “qualified Investments”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8140672-8416-C689-2099-9A6B582FC4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364371"/>
              </p:ext>
            </p:extLst>
          </p:nvPr>
        </p:nvGraphicFramePr>
        <p:xfrm>
          <a:off x="4310743" y="1037967"/>
          <a:ext cx="7405635" cy="5192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382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AF74-7439-42E5-292A-0D8D62679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/>
              <a:t>How to Address Administrative Issues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B8140672-8416-C689-2099-9A6B582FC4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619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Substantive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Tax Rules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Generally Conform)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355" y="664379"/>
            <a:ext cx="7475975" cy="5759536"/>
          </a:xfrm>
          <a:noFill/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Character of Items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b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Character is determined by the specific activity giving rise to the item.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Examples:</a:t>
            </a:r>
          </a:p>
          <a:p>
            <a:pPr lvl="2"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Gain or loss from sale of a capital asset will be characterized as capital gain or loss.</a:t>
            </a:r>
          </a:p>
          <a:p>
            <a:pPr lvl="2">
              <a:spcAft>
                <a:spcPts val="1200"/>
              </a:spcAft>
            </a:pP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Expenses from a trade or business may be deductible to a greater extent that investment-related expenses.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6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Substantive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Tax Rules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Generally Conform)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53" y="664379"/>
            <a:ext cx="7455878" cy="5759536"/>
          </a:xfrm>
          <a:noFill/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Attributes of Taxpaying Partner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</a:p>
          <a:p>
            <a:pPr lvl="1">
              <a:spcAft>
                <a:spcPts val="1200"/>
              </a:spcAft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Examples:</a:t>
            </a:r>
          </a:p>
          <a:p>
            <a:pPr lvl="2">
              <a:spcAft>
                <a:spcPts val="12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Individual versus corporate,</a:t>
            </a:r>
          </a:p>
          <a:p>
            <a:pPr lvl="2">
              <a:spcAft>
                <a:spcPts val="12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Passive versus active,</a:t>
            </a:r>
          </a:p>
          <a:p>
            <a:pPr lvl="2">
              <a:spcAft>
                <a:spcPts val="12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Other items recognized by the taxpayer from other sources,</a:t>
            </a:r>
          </a:p>
          <a:p>
            <a:pPr lvl="2">
              <a:spcAft>
                <a:spcPts val="1200"/>
              </a:spcAft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Effective tax rate.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0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4A0A-0B5E-63BE-39AE-AA379681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277370"/>
          </a:xfrm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Federal Tax Treatment = Character + Taxpayer attributes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5A09A-5A22-5C25-DB9B-88F538C9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220" y="2210636"/>
            <a:ext cx="8850080" cy="3004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Whether a partner can deduct a loss from a partnership against other income may depend on the character of the loss and the other income (ordinary or capital), whether the income or loss are from a trade or business or from investment activity, and whether the partner has an active or passive role in the partnership.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452C3-B780-25EE-93AF-76D982E2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93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Partnership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Generally Conform)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7" y="664379"/>
            <a:ext cx="7486023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Partnership Determines Character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The character of partnership income is determined based on the activities of the partnership that earns or incurs the items. 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The fact the income flows through multiple tiers does not change the character of the items.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4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2E81-CC2C-4EDA-FBF7-9BB6F1609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45" y="664380"/>
            <a:ext cx="2664427" cy="5759534"/>
          </a:xfrm>
          <a:solidFill>
            <a:srgbClr val="3B505F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General Federal Principles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Partnership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(States Generally Conform)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15AB-921D-E27F-22F9-8957858C9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7" y="664379"/>
            <a:ext cx="7486023" cy="5759536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</a:rPr>
              <a:t>Conduit Principle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Partnership income retains its character as it flows through and is reported by partners.</a:t>
            </a:r>
          </a:p>
          <a:p>
            <a:pPr lvl="1">
              <a:spcAft>
                <a:spcPts val="18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</a:rPr>
              <a:t>The partner’s role (limited, minority, passive, etc.) does not change the character of the items.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DE914-418D-8BC6-8A0A-AF665C04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6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4A0A-0B5E-63BE-39AE-AA379681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277370"/>
          </a:xfrm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</a:pPr>
            <a:r>
              <a:rPr lang="en-US" dirty="0"/>
              <a:t>Federal Conduit Principle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5A09A-5A22-5C25-DB9B-88F538C9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8510" y="2210636"/>
            <a:ext cx="8789789" cy="3004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If a partnership recognizes a capital gain from the sale of an asset, any share of that item flowing up through a tiered partnership retains its character and the ultimate taxpaying partner will recognize capital gain.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452C3-B780-25EE-93AF-76D982E2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66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VTI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{A0F34DF7-2C7D-45DD-8C44-89A48ADF5BAD}tf33552983_win32</Template>
  <TotalTime>15211</TotalTime>
  <Words>2416</Words>
  <Application>Microsoft Office PowerPoint</Application>
  <PresentationFormat>Widescreen</PresentationFormat>
  <Paragraphs>230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Calibri</vt:lpstr>
      <vt:lpstr>Franklin Gothic Book</vt:lpstr>
      <vt:lpstr>Franklin Gothic Demi</vt:lpstr>
      <vt:lpstr>Wingdings 2</vt:lpstr>
      <vt:lpstr>DividendVTI</vt:lpstr>
      <vt:lpstr>      State Taxation of Partnerships –  Report to the Work Group</vt:lpstr>
      <vt:lpstr>Sourcing Generally</vt:lpstr>
      <vt:lpstr>General Federal Principles     Substantive Tax Rules     (States Generally Conform)</vt:lpstr>
      <vt:lpstr>General Federal Principles     Substantive Tax Rules     (States Generally Conform)</vt:lpstr>
      <vt:lpstr>General Federal Principles     Substantive Tax Rules     (States Generally Conform)</vt:lpstr>
      <vt:lpstr>Federal Tax Treatment = Character + Taxpayer attributes  Example:</vt:lpstr>
      <vt:lpstr>General Federal Principles     Partnership     (States Generally Conform) </vt:lpstr>
      <vt:lpstr>General Federal Principles     Partnership     (States Generally Conform) </vt:lpstr>
      <vt:lpstr>Federal Conduit Principle  Example:</vt:lpstr>
      <vt:lpstr>General Federal Principles     Sourcing     (States May Conform But only for international  sourcing purposes)</vt:lpstr>
      <vt:lpstr>General Federal Principles     Sourcing     (States May Conform But only for international  sourcing purposes)</vt:lpstr>
      <vt:lpstr>Federal Sourcing Principle  Example:</vt:lpstr>
      <vt:lpstr>General State Principles     Sourcing for Businesses      </vt:lpstr>
      <vt:lpstr>General State Principles     Sourcing For Individuals      </vt:lpstr>
      <vt:lpstr>Individual Partners Not Separately Engaged in Business Question 1</vt:lpstr>
      <vt:lpstr> Individual Partners Not Separately Engaged in Business Question 2</vt:lpstr>
      <vt:lpstr> Individual Partners Not Separately Engaged in Business Question 3</vt:lpstr>
      <vt:lpstr>Investment Partnerships</vt:lpstr>
      <vt:lpstr>Draft Model on  Treatment of Income of Investment partnerships</vt:lpstr>
      <vt:lpstr>PowerPoint Presentation</vt:lpstr>
      <vt:lpstr>PowerPoint Presentation</vt:lpstr>
      <vt:lpstr>PowerPoint Presentation</vt:lpstr>
      <vt:lpstr>Essential Criteria</vt:lpstr>
      <vt:lpstr>Draft Model –  Treatment of Investment Partnerships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Draft Model –  Purpose Section</vt:lpstr>
      <vt:lpstr>Significant Drafting Questions</vt:lpstr>
      <vt:lpstr>Structuring Definition of “qualified Investments”</vt:lpstr>
      <vt:lpstr>How to Address Administrative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Tax on Digital Goods WhitePaper</dc:title>
  <dc:creator>Hecht</dc:creator>
  <cp:lastModifiedBy>Hecht</cp:lastModifiedBy>
  <cp:revision>33</cp:revision>
  <dcterms:created xsi:type="dcterms:W3CDTF">2021-11-02T14:40:59Z</dcterms:created>
  <dcterms:modified xsi:type="dcterms:W3CDTF">2023-05-24T17:49:23Z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ArticulateGUID">
    <vt:lpwstr>3EADFD55-4C10-4BC8-BAA0-9C3B0E89CD20</vt:lpwstr>
  </property>
  <property fmtid="{D5CDD505-2E9C-101B-9397-08002B2CF9AE}" pid="4" name="ArticulatePath">
    <vt:lpwstr>Digital Report - Uniformity Meeting - November 2021</vt:lpwstr>
  </property>
</Properties>
</file>