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573" r:id="rId3"/>
    <p:sldId id="587" r:id="rId4"/>
    <p:sldId id="575" r:id="rId5"/>
    <p:sldId id="579" r:id="rId6"/>
    <p:sldId id="576" r:id="rId7"/>
    <p:sldId id="583" r:id="rId8"/>
    <p:sldId id="580" r:id="rId9"/>
    <p:sldId id="581" r:id="rId10"/>
    <p:sldId id="534" r:id="rId11"/>
    <p:sldId id="582" r:id="rId12"/>
    <p:sldId id="592" r:id="rId13"/>
    <p:sldId id="584" r:id="rId14"/>
    <p:sldId id="585" r:id="rId15"/>
    <p:sldId id="590" r:id="rId16"/>
    <p:sldId id="470" r:id="rId17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C339D"/>
    <a:srgbClr val="A32619"/>
    <a:srgbClr val="7F1D13"/>
    <a:srgbClr val="9222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50" autoAdjust="0"/>
    <p:restoredTop sz="94484" autoAdjust="0"/>
  </p:normalViewPr>
  <p:slideViewPr>
    <p:cSldViewPr snapToGrid="0">
      <p:cViewPr varScale="1">
        <p:scale>
          <a:sx n="60" d="100"/>
          <a:sy n="60" d="100"/>
        </p:scale>
        <p:origin x="90" y="990"/>
      </p:cViewPr>
      <p:guideLst/>
    </p:cSldViewPr>
  </p:slideViewPr>
  <p:outlineViewPr>
    <p:cViewPr>
      <p:scale>
        <a:sx n="33" d="100"/>
        <a:sy n="33" d="100"/>
      </p:scale>
      <p:origin x="0" y="-2229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392"/>
    </p:cViewPr>
  </p:sorterViewPr>
  <p:notesViewPr>
    <p:cSldViewPr snapToGrid="0">
      <p:cViewPr>
        <p:scale>
          <a:sx n="110" d="100"/>
          <a:sy n="110" d="100"/>
        </p:scale>
        <p:origin x="3348" y="-55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8/10/relationships/authors" Target="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EC8BE68-8C10-42C8-8938-544BB52D325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A8CE28-A1B9-479B-B44D-57D45FB43B3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9193859-4EAC-4144-9AED-8CF4B964B4A2}" type="datetimeFigureOut">
              <a:rPr lang="en-US" smtClean="0"/>
              <a:t>5/23/2023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C6BAF3-0648-440A-AA05-0CF6F1FB85E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266815-7827-4FE1-B089-B7B5B384587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C881B0C-9A1D-4B78-9590-997721AE21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2988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1925" y="195263"/>
            <a:ext cx="4146550" cy="2332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467667" y="2668614"/>
            <a:ext cx="6075066" cy="6321552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36638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DD985600-6F89-4B16-80F7-DED35C06164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25563" y="215900"/>
            <a:ext cx="4359275" cy="24526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C8152A93-7F99-4946-89CD-52F3274E2A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99F5E63E-B24A-45EC-8373-6C6C863232E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7"/>
            <a:ext cx="3037840" cy="466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3177" tIns="46589" rIns="93177" bIns="46589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62377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28264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94151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60038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A211F7F-500A-4F80-8EE4-E9FC83B27CDE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1288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23FD5-9542-4509-97FD-E674EADDF5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791979"/>
            <a:ext cx="12192000" cy="1637021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>
            <a:lvl1pPr algn="ctr">
              <a:defRPr sz="4800" cap="small" baseline="0">
                <a:latin typeface="Baskerville Old Face" panose="020206020805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71446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B0FC3-EEA2-4B91-8DD2-5CBFBA3C20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	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9709CE-70DC-4929-BCEF-88F8ED1DDA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B8F65B-90C7-4330-A0BC-F01F28388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BA77D-E0F3-4B80-A65E-88527CDE77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9174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65453AB-97D4-4323-9EC6-AB1628A817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2B9D40-25C9-4495-88A2-E3D4827F41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4CD9E2-B507-4886-BA3F-25A531AA7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BA77D-E0F3-4B80-A65E-88527CDE77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411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8224C7-C957-41D9-BC87-17E86B3FF9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2811" y="891630"/>
            <a:ext cx="10067731" cy="5240722"/>
          </a:xfrm>
        </p:spPr>
        <p:txBody>
          <a:bodyPr/>
          <a:lstStyle>
            <a:lvl1pPr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defRPr/>
            </a:lvl1pPr>
            <a:lvl2pPr indent="-18288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defRPr/>
            </a:lvl2pPr>
            <a:lvl3pPr indent="-18288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defRPr/>
            </a:lvl3pPr>
            <a:lvl4pPr indent="-18288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defRPr/>
            </a:lvl4pPr>
            <a:lvl5pPr indent="-18288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31A2E1-509C-45AA-8990-B5B380515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BA77D-E0F3-4B80-A65E-88527CDE777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80B3E9FC-DC5B-475D-B483-C0A647298D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" y="1"/>
            <a:ext cx="7306654" cy="564022"/>
          </a:xfrm>
          <a:prstGeom prst="rect">
            <a:avLst/>
          </a:prstGeom>
          <a:solidFill>
            <a:srgbClr val="7F1D13"/>
          </a:solidFill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US" dirty="0"/>
              <a:t>	Click to edit Master 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1BF0854-6A88-48BD-AE45-415E0DDBDA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616" y="6317486"/>
            <a:ext cx="1070430" cy="540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268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91629-B3D1-4E55-8B4C-40923E82F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677371"/>
            <a:ext cx="12192000" cy="1082014"/>
          </a:xfrm>
        </p:spPr>
        <p:txBody>
          <a:bodyPr anchor="ctr">
            <a:normAutofit/>
          </a:bodyPr>
          <a:lstStyle>
            <a:lvl1pPr algn="ctr">
              <a:defRPr sz="4000" cap="small" baseline="0">
                <a:latin typeface="Baskerville Old Face" panose="020206020805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29F1A8-3671-44DF-8EFE-868DE0A80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BA77D-E0F3-4B80-A65E-88527CDE7779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9C6A971-79CF-42F1-9EBF-F3F08235F5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113" y="6295604"/>
            <a:ext cx="1113765" cy="562396"/>
          </a:xfrm>
          <a:prstGeom prst="rect">
            <a:avLst/>
          </a:prstGeom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2FD71E61-6E56-4285-9E59-3DF8650887A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2913063"/>
            <a:ext cx="10515600" cy="515937"/>
          </a:xfrm>
        </p:spPr>
        <p:txBody>
          <a:bodyPr>
            <a:noAutofit/>
          </a:bodyPr>
          <a:lstStyle>
            <a:lvl1pPr algn="ctr">
              <a:defRPr sz="3600" b="1">
                <a:solidFill>
                  <a:srgbClr val="7F1D13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80197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702E7-C769-4AA6-B0D7-2796E22657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	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F8DC4C-8A93-49B0-B224-E4CC3AAFED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68DD4B-8720-4A73-A0DB-06A0C78562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1E2C04-7074-45C8-AB4D-F4D382A8B4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14995" y="6356350"/>
            <a:ext cx="2966405" cy="365125"/>
          </a:xfrm>
          <a:prstGeom prst="rect">
            <a:avLst/>
          </a:prstGeom>
        </p:spPr>
        <p:txBody>
          <a:bodyPr/>
          <a:lstStyle/>
          <a:p>
            <a:fld id="{EF6B3A19-26B2-463A-A991-26E860A4C4CF}" type="datetime1">
              <a:rPr lang="en-US" smtClean="0"/>
              <a:t>5/23/2023</a:t>
            </a:fld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F09B45-887E-40EF-80D3-CC6251FB8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BA77D-E0F3-4B80-A65E-88527CDE77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868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4D583C-A2E0-4FE2-8809-4AE9EF6EE7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	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A713E7-E12B-4A59-A6D2-D0ABE07FF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6F1FE4-0BE7-4351-B12E-745502D9AE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D35D4E-FC05-44C4-A4EF-EDFD09140A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A010A98-21C4-449C-902C-A6353AB24F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FB43A2-9092-4A57-AFC6-03DFC465F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BA77D-E0F3-4B80-A65E-88527CDE77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627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9F5467-A6C0-4FD3-BF04-8F7F0297A8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	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E78ECD-0E49-46A3-8B3C-401A659AB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BA77D-E0F3-4B80-A65E-88527CDE77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627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CB1C78-9389-49F4-AC9A-B929F9D99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BA77D-E0F3-4B80-A65E-88527CDE77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733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F1D48-D0D7-44EE-9499-B19AF572B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B3D697-7BB4-4E1E-AE73-498D89158D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A4F00A-D199-4C6B-982C-A49FAEEAD0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A9F1F5-16CF-4A38-9245-B0156721D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BA77D-E0F3-4B80-A65E-88527CDE77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314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3F699C-3999-4D70-A4C3-372F57D590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80E7235-430F-4473-A7C3-7869C8329B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E7D5E0-0248-4394-BCA2-147E8BD0B2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8962B3-1D06-45B7-8778-0248770B0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BA77D-E0F3-4B80-A65E-88527CDE77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2425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CAD2855-F6B4-428F-BAC7-1CA1EC509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"/>
            <a:ext cx="7306654" cy="56402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	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AFDEF5-FB68-49B5-8F80-8D2A508EB8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6367" y="922790"/>
            <a:ext cx="10067731" cy="53186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B731C7-5EA4-4FD0-847F-4B9EA9AEFD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599" y="6356350"/>
            <a:ext cx="2966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96BA77D-E0F3-4B80-A65E-88527CDE77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C11039-8C74-4814-916E-01C7908FA903}"/>
              </a:ext>
            </a:extLst>
          </p:cNvPr>
          <p:cNvSpPr txBox="1"/>
          <p:nvPr userDrawn="1"/>
        </p:nvSpPr>
        <p:spPr>
          <a:xfrm>
            <a:off x="3915196" y="6590670"/>
            <a:ext cx="436160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Multistate Tax Commission – Copyright </a:t>
            </a:r>
            <a:r>
              <a:rPr lang="en-US" sz="1100" dirty="0">
                <a:sym typeface="Symbol" panose="05050102010706020507" pitchFamily="18" charset="2"/>
              </a:rPr>
              <a:t> 2023 - All Rights Reserved</a:t>
            </a:r>
            <a:endParaRPr lang="en-US" sz="11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D551491-A4C9-4CE4-A8B4-D353EA44AB7E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616" y="6317486"/>
            <a:ext cx="1070430" cy="540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154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bg1"/>
          </a:solidFill>
          <a:latin typeface="Baskerville Old Face" panose="02020602080505020303" pitchFamily="18" charset="0"/>
          <a:ea typeface="Ebrima" panose="02000000000000000000" pitchFamily="2" charset="0"/>
          <a:cs typeface="Ebrima" panose="02000000000000000000" pitchFamily="2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Font typeface="Courier New" panose="02070309020205020404" pitchFamily="49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Font typeface="Wingdings" panose="05000000000000000000" pitchFamily="2" charset="2"/>
        <a:buChar char="Ø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mailto:jwhite@mtc.gov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1451D16E-A3B3-4E95-90C2-7891671C842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-3" y="1020368"/>
            <a:ext cx="12192000" cy="1654030"/>
          </a:xfrm>
          <a:gradFill flip="none" rotWithShape="1">
            <a:gsLst>
              <a:gs pos="0">
                <a:schemeClr val="tx1">
                  <a:lumMod val="65000"/>
                  <a:lumOff val="35000"/>
                  <a:shade val="30000"/>
                  <a:satMod val="115000"/>
                </a:schemeClr>
              </a:gs>
              <a:gs pos="50000">
                <a:schemeClr val="tx1">
                  <a:lumMod val="65000"/>
                  <a:lumOff val="35000"/>
                  <a:shade val="67500"/>
                  <a:satMod val="115000"/>
                </a:schemeClr>
              </a:gs>
              <a:gs pos="100000">
                <a:schemeClr val="tx1">
                  <a:lumMod val="65000"/>
                  <a:lumOff val="3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A32619"/>
            </a:solidFill>
          </a:ln>
        </p:spPr>
        <p:txBody>
          <a:bodyPr>
            <a:normAutofit/>
          </a:bodyPr>
          <a:lstStyle/>
          <a:p>
            <a:r>
              <a:rPr lang="en-US" altLang="en-US" sz="4000" dirty="0">
                <a:latin typeface="+mn-lt"/>
                <a:cs typeface="Arial" panose="020B0604020202020204" pitchFamily="34" charset="0"/>
              </a:rPr>
              <a:t>Sales Taxation of Digital Products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6289BBA-320D-45FA-AA58-EDCEF41B5CF7}"/>
              </a:ext>
            </a:extLst>
          </p:cNvPr>
          <p:cNvSpPr txBox="1"/>
          <p:nvPr/>
        </p:nvSpPr>
        <p:spPr>
          <a:xfrm>
            <a:off x="622660" y="3201851"/>
            <a:ext cx="1094667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Sales Taxation of Digital Products Work Group Meeting</a:t>
            </a:r>
          </a:p>
          <a:p>
            <a:pPr algn="ctr"/>
            <a:r>
              <a:rPr lang="en-US" sz="2800" b="1" dirty="0"/>
              <a:t>June 1, 2023</a:t>
            </a:r>
          </a:p>
          <a:p>
            <a:pPr algn="ctr"/>
            <a:endParaRPr lang="en-US" sz="2800" b="1" dirty="0"/>
          </a:p>
          <a:p>
            <a:pPr algn="ctr"/>
            <a:r>
              <a:rPr lang="en-US" sz="2800" b="1" dirty="0"/>
              <a:t>Jonathan W. White, Counsel</a:t>
            </a:r>
          </a:p>
          <a:p>
            <a:pPr algn="ctr"/>
            <a:endParaRPr lang="en-US" sz="2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C66F63C-93A7-11A8-3EC9-1742616CE6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020" y="1271833"/>
            <a:ext cx="10964607" cy="4980015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u="sng" dirty="0"/>
              <a:t>Computer programming and code writing services, </a:t>
            </a:r>
            <a:r>
              <a:rPr lang="en-US" b="1" i="1" u="sng" dirty="0"/>
              <a:t>implementation</a:t>
            </a:r>
            <a:r>
              <a:rPr lang="en-US" u="sng" dirty="0"/>
              <a:t>, and </a:t>
            </a:r>
            <a:r>
              <a:rPr lang="en-US" b="1" i="1" u="sng" dirty="0"/>
              <a:t>consulting and professional services</a:t>
            </a:r>
            <a:r>
              <a:rPr lang="en-US" u="sng" dirty="0"/>
              <a:t> that include creating, designing, developing, fabricating, programming, or modifying taxable software are taxable </a:t>
            </a:r>
            <a:r>
              <a:rPr lang="en-US" b="1" i="1" u="sng" dirty="0"/>
              <a:t>even if separately stated</a:t>
            </a:r>
            <a:r>
              <a:rPr lang="en-US" u="sng" dirty="0"/>
              <a:t>.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sz="1800" u="sng" dirty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b="1" i="1" u="sng" dirty="0"/>
              <a:t>Standalone installation</a:t>
            </a:r>
            <a:r>
              <a:rPr lang="en-US" u="sng" dirty="0"/>
              <a:t> of software is taxable if the software remains TPP after installation.</a:t>
            </a:r>
            <a:endParaRPr lang="en-US" sz="22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9AEA33-3DCB-F0FB-B835-39FFD3417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6BA77D-E0F3-4B80-A65E-88527CDE7779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462DEDC-A2DD-09AF-CEB1-F4110B57F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"/>
            <a:ext cx="7576456" cy="564022"/>
          </a:xfrm>
        </p:spPr>
        <p:txBody>
          <a:bodyPr>
            <a:normAutofit/>
          </a:bodyPr>
          <a:lstStyle/>
          <a:p>
            <a:r>
              <a:rPr lang="en-US" dirty="0"/>
              <a:t>	Excerpt from Tennessee</a:t>
            </a:r>
          </a:p>
        </p:txBody>
      </p:sp>
    </p:spTree>
    <p:extLst>
      <p:ext uri="{BB962C8B-B14F-4D97-AF65-F5344CB8AC3E}">
        <p14:creationId xmlns:p14="http://schemas.microsoft.com/office/powerpoint/2010/main" val="5555909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96E981E-9761-42E6-B24D-B175D0DD83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4996" y="564023"/>
            <a:ext cx="10962008" cy="5723565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algn="ctr"/>
            <a:endParaRPr lang="en-US" sz="1800" dirty="0"/>
          </a:p>
          <a:p>
            <a:pPr algn="ctr"/>
            <a:r>
              <a:rPr lang="en-US" sz="4200" dirty="0">
                <a:cs typeface="Calibri"/>
              </a:rPr>
              <a:t>The prewritten software experience is repeating itself.</a:t>
            </a:r>
          </a:p>
          <a:p>
            <a:pPr algn="ctr"/>
            <a:endParaRPr lang="en-US" sz="1800" dirty="0">
              <a:cs typeface="Calibri"/>
            </a:endParaRPr>
          </a:p>
          <a:p>
            <a:pPr algn="ctr"/>
            <a:r>
              <a:rPr lang="en-US" sz="4200" dirty="0">
                <a:cs typeface="Calibri"/>
              </a:rPr>
              <a:t>Has the experience with prewritten software been satisfactory?</a:t>
            </a:r>
          </a:p>
          <a:p>
            <a:pPr algn="ctr"/>
            <a:endParaRPr lang="en-US" sz="1800" dirty="0">
              <a:cs typeface="Calibri"/>
            </a:endParaRPr>
          </a:p>
          <a:p>
            <a:pPr algn="ctr"/>
            <a:r>
              <a:rPr lang="en-US" sz="4200" dirty="0">
                <a:cs typeface="Calibri"/>
              </a:rPr>
              <a:t>What lessons are there from the prewritten software experience?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BE024FB-2E14-43D0-BF31-E0568A0F6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BA77D-E0F3-4B80-A65E-88527CDE7779}" type="slidenum">
              <a:rPr lang="en-US" smtClean="0"/>
              <a:t>11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3E22F01-4108-4E6E-8EAB-75277CA98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	Curious Finding 3</a:t>
            </a:r>
          </a:p>
        </p:txBody>
      </p:sp>
    </p:spTree>
    <p:extLst>
      <p:ext uri="{BB962C8B-B14F-4D97-AF65-F5344CB8AC3E}">
        <p14:creationId xmlns:p14="http://schemas.microsoft.com/office/powerpoint/2010/main" val="33633270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96E981E-9761-42E6-B24D-B175D0DD83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889" y="832728"/>
            <a:ext cx="5063909" cy="2596272"/>
          </a:xfrm>
          <a:solidFill>
            <a:schemeClr val="bg1">
              <a:lumMod val="75000"/>
            </a:schemeClr>
          </a:solidFill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4200" dirty="0">
                <a:cs typeface="Calibri"/>
              </a:rPr>
              <a:t>Washington’s Digital Automated Services.</a:t>
            </a:r>
          </a:p>
          <a:p>
            <a:pPr algn="ctr"/>
            <a:r>
              <a:rPr lang="en-US" sz="2600" dirty="0">
                <a:cs typeface="Calibri"/>
              </a:rPr>
              <a:t>Designed to capture products as yet unknown.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BE024FB-2E14-43D0-BF31-E0568A0F6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BA77D-E0F3-4B80-A65E-88527CDE7779}" type="slidenum">
              <a:rPr lang="en-US" smtClean="0"/>
              <a:t>12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3E22F01-4108-4E6E-8EAB-75277CA98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	Anything Else?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4662C4CC-4DD4-FA21-3527-4A682161296B}"/>
              </a:ext>
            </a:extLst>
          </p:cNvPr>
          <p:cNvSpPr txBox="1">
            <a:spLocks/>
          </p:cNvSpPr>
          <p:nvPr/>
        </p:nvSpPr>
        <p:spPr>
          <a:xfrm>
            <a:off x="6672202" y="832728"/>
            <a:ext cx="5063909" cy="259627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Font typeface="Courier New" panose="02070309020205020404" pitchFamily="49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Font typeface="Wingdings" panose="05000000000000000000" pitchFamily="2" charset="2"/>
              <a:buChar char="Ø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200" dirty="0" err="1">
                <a:cs typeface="Calibri"/>
              </a:rPr>
              <a:t>Streamlined’s</a:t>
            </a:r>
            <a:r>
              <a:rPr lang="en-US" sz="4200" dirty="0">
                <a:cs typeface="Calibri"/>
              </a:rPr>
              <a:t> Software Maintenance Contracts.</a:t>
            </a:r>
          </a:p>
          <a:p>
            <a:pPr algn="ctr"/>
            <a:r>
              <a:rPr lang="en-US" dirty="0">
                <a:cs typeface="Calibri"/>
              </a:rPr>
              <a:t>Specific, narrow definition that will only capture the original, specific target.</a:t>
            </a:r>
          </a:p>
          <a:p>
            <a:endParaRPr lang="en-US" dirty="0"/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3F78E39A-59B6-437A-1C9A-C5053774B772}"/>
              </a:ext>
            </a:extLst>
          </p:cNvPr>
          <p:cNvSpPr txBox="1">
            <a:spLocks/>
          </p:cNvSpPr>
          <p:nvPr/>
        </p:nvSpPr>
        <p:spPr>
          <a:xfrm>
            <a:off x="3564045" y="3760078"/>
            <a:ext cx="5063909" cy="259627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Font typeface="Courier New" panose="02070309020205020404" pitchFamily="49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Font typeface="Wingdings" panose="05000000000000000000" pitchFamily="2" charset="2"/>
              <a:buChar char="Ø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200" dirty="0">
                <a:cs typeface="Calibri"/>
              </a:rPr>
              <a:t>Texas’s Data Processing Services.</a:t>
            </a:r>
          </a:p>
          <a:p>
            <a:pPr algn="ctr"/>
            <a:r>
              <a:rPr lang="en-US" sz="2600" dirty="0">
                <a:cs typeface="Calibri"/>
              </a:rPr>
              <a:t>Could capture products other than the original, specific target.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3093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9AEA33-3DCB-F0FB-B835-39FFD3417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BA77D-E0F3-4B80-A65E-88527CDE7779}" type="slidenum">
              <a:rPr lang="en-US" smtClean="0"/>
              <a:t>13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462DEDC-A2DD-09AF-CEB1-F4110B57F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7810499" cy="564022"/>
          </a:xfrm>
        </p:spPr>
        <p:txBody>
          <a:bodyPr>
            <a:normAutofit/>
          </a:bodyPr>
          <a:lstStyle/>
          <a:p>
            <a:r>
              <a:rPr lang="en-US" dirty="0"/>
              <a:t>	The Broadest States – In More than One Way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7FFE8E0-130C-C0C8-B596-6B95C911F19A}"/>
              </a:ext>
            </a:extLst>
          </p:cNvPr>
          <p:cNvSpPr txBox="1"/>
          <p:nvPr/>
        </p:nvSpPr>
        <p:spPr>
          <a:xfrm>
            <a:off x="1924594" y="6356350"/>
            <a:ext cx="103632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128F3C-846F-B508-7E55-975BDF5A5DD1}"/>
              </a:ext>
            </a:extLst>
          </p:cNvPr>
          <p:cNvSpPr txBox="1"/>
          <p:nvPr/>
        </p:nvSpPr>
        <p:spPr>
          <a:xfrm>
            <a:off x="1924594" y="6488667"/>
            <a:ext cx="103632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1641A8F-EB1A-3526-5F3F-779A2D1FB461}"/>
              </a:ext>
            </a:extLst>
          </p:cNvPr>
          <p:cNvSpPr txBox="1"/>
          <p:nvPr/>
        </p:nvSpPr>
        <p:spPr>
          <a:xfrm>
            <a:off x="8495212" y="6293977"/>
            <a:ext cx="35443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Source: MTC staff research.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9A3A61-1E75-2633-F1D2-FF8B0B5B8C19}"/>
              </a:ext>
            </a:extLst>
          </p:cNvPr>
          <p:cNvSpPr txBox="1"/>
          <p:nvPr/>
        </p:nvSpPr>
        <p:spPr>
          <a:xfrm>
            <a:off x="8495212" y="6292282"/>
            <a:ext cx="35443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Source: MTC staff research.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86CF679-45E9-7812-DA84-4F0982B7C236}"/>
              </a:ext>
            </a:extLst>
          </p:cNvPr>
          <p:cNvSpPr txBox="1"/>
          <p:nvPr/>
        </p:nvSpPr>
        <p:spPr>
          <a:xfrm>
            <a:off x="1924594" y="6443525"/>
            <a:ext cx="103632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8E05302-DF12-2CBC-50C4-DE66AAD90EAF}"/>
              </a:ext>
            </a:extLst>
          </p:cNvPr>
          <p:cNvSpPr txBox="1"/>
          <p:nvPr/>
        </p:nvSpPr>
        <p:spPr>
          <a:xfrm>
            <a:off x="1846217" y="6356350"/>
            <a:ext cx="120178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4B1C84F-F946-11EA-A227-58CAE8C79764}"/>
              </a:ext>
            </a:extLst>
          </p:cNvPr>
          <p:cNvSpPr txBox="1"/>
          <p:nvPr/>
        </p:nvSpPr>
        <p:spPr>
          <a:xfrm>
            <a:off x="8495212" y="6273223"/>
            <a:ext cx="35443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Source: MTC staff research.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9E2C7FC-DE61-AF2E-BAFA-A17BF83560F3}"/>
              </a:ext>
            </a:extLst>
          </p:cNvPr>
          <p:cNvSpPr txBox="1"/>
          <p:nvPr/>
        </p:nvSpPr>
        <p:spPr>
          <a:xfrm>
            <a:off x="8495212" y="6290587"/>
            <a:ext cx="35443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Source: MTC staff research.</a:t>
            </a:r>
          </a:p>
        </p:txBody>
      </p:sp>
      <p:pic>
        <p:nvPicPr>
          <p:cNvPr id="5" name="Picture 4" descr="Diagram, schematic&#10;&#10;Description automatically generated">
            <a:extLst>
              <a:ext uri="{FF2B5EF4-FFF2-40B4-BE49-F238E27FC236}">
                <a16:creationId xmlns:a16="http://schemas.microsoft.com/office/drawing/2014/main" id="{67C0B724-4C56-161E-3192-31DC03E75A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184" y="564023"/>
            <a:ext cx="8686595" cy="608061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5C68805-CE78-D1CF-F683-3A1B2F6437DA}"/>
              </a:ext>
            </a:extLst>
          </p:cNvPr>
          <p:cNvSpPr txBox="1"/>
          <p:nvPr/>
        </p:nvSpPr>
        <p:spPr>
          <a:xfrm>
            <a:off x="1184466" y="5231414"/>
            <a:ext cx="112340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9784128-8599-8668-844B-92DA79D235D5}"/>
              </a:ext>
            </a:extLst>
          </p:cNvPr>
          <p:cNvSpPr txBox="1"/>
          <p:nvPr/>
        </p:nvSpPr>
        <p:spPr>
          <a:xfrm>
            <a:off x="8495212" y="6295672"/>
            <a:ext cx="35443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Source: MTC staff research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7D55088-9DD2-B698-1CEF-FD83A7617DC3}"/>
              </a:ext>
            </a:extLst>
          </p:cNvPr>
          <p:cNvSpPr txBox="1"/>
          <p:nvPr/>
        </p:nvSpPr>
        <p:spPr>
          <a:xfrm>
            <a:off x="1924594" y="6433999"/>
            <a:ext cx="103632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2505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9AEA33-3DCB-F0FB-B835-39FFD3417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BA77D-E0F3-4B80-A65E-88527CDE7779}" type="slidenum">
              <a:rPr lang="en-US" smtClean="0"/>
              <a:t>14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462DEDC-A2DD-09AF-CEB1-F4110B57F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	A 3-state Country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7FFE8E0-130C-C0C8-B596-6B95C911F19A}"/>
              </a:ext>
            </a:extLst>
          </p:cNvPr>
          <p:cNvSpPr txBox="1"/>
          <p:nvPr/>
        </p:nvSpPr>
        <p:spPr>
          <a:xfrm>
            <a:off x="1924594" y="6356350"/>
            <a:ext cx="103632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128F3C-846F-B508-7E55-975BDF5A5DD1}"/>
              </a:ext>
            </a:extLst>
          </p:cNvPr>
          <p:cNvSpPr txBox="1"/>
          <p:nvPr/>
        </p:nvSpPr>
        <p:spPr>
          <a:xfrm>
            <a:off x="1924594" y="6488667"/>
            <a:ext cx="103632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86CF679-45E9-7812-DA84-4F0982B7C236}"/>
              </a:ext>
            </a:extLst>
          </p:cNvPr>
          <p:cNvSpPr txBox="1"/>
          <p:nvPr/>
        </p:nvSpPr>
        <p:spPr>
          <a:xfrm>
            <a:off x="1924594" y="6443525"/>
            <a:ext cx="103632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8E05302-DF12-2CBC-50C4-DE66AAD90EAF}"/>
              </a:ext>
            </a:extLst>
          </p:cNvPr>
          <p:cNvSpPr txBox="1"/>
          <p:nvPr/>
        </p:nvSpPr>
        <p:spPr>
          <a:xfrm>
            <a:off x="1846217" y="6356350"/>
            <a:ext cx="120178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C68805-CE78-D1CF-F683-3A1B2F6437DA}"/>
              </a:ext>
            </a:extLst>
          </p:cNvPr>
          <p:cNvSpPr txBox="1"/>
          <p:nvPr/>
        </p:nvSpPr>
        <p:spPr>
          <a:xfrm>
            <a:off x="1184466" y="5231414"/>
            <a:ext cx="112340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7D55088-9DD2-B698-1CEF-FD83A7617DC3}"/>
              </a:ext>
            </a:extLst>
          </p:cNvPr>
          <p:cNvSpPr txBox="1"/>
          <p:nvPr/>
        </p:nvSpPr>
        <p:spPr>
          <a:xfrm>
            <a:off x="1924594" y="6433999"/>
            <a:ext cx="103632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97747F3-95A4-4D87-84F3-29AD2F0726BF}"/>
              </a:ext>
            </a:extLst>
          </p:cNvPr>
          <p:cNvSpPr txBox="1"/>
          <p:nvPr/>
        </p:nvSpPr>
        <p:spPr>
          <a:xfrm>
            <a:off x="5278956" y="6274434"/>
            <a:ext cx="103632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1DCA9C7-F9AB-EB0C-B915-28D149CCB9E2}"/>
              </a:ext>
            </a:extLst>
          </p:cNvPr>
          <p:cNvSpPr txBox="1"/>
          <p:nvPr/>
        </p:nvSpPr>
        <p:spPr>
          <a:xfrm>
            <a:off x="6601355" y="647800"/>
            <a:ext cx="5572344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Broad Approach Characteristics: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Tax Base – typically broad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Imposition – broad but varied, may impose tax on gross income rather than transactions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Purpose-built modern definitions for modern products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More potential pyramiding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Broader, more complex business-to-business exemption(s)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Middle Approach Characteristics: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Tax Base – typically mixed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Imposition – “sales” of “tangible personal property”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Broad interpretation of tangible personal property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Limited set of taxed enumerated services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Narrow Approach Characteristics: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Tax Base – typically narrow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Imposition – “sales” of “tangible personal property”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Insistence on physical attributes to impose tax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Narrow definitions of enumerated services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Less overall pyramiding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Simpler, narrower business-to-business exemption(s)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25" name="Picture 24" descr="A map of australia with different colors&#10;&#10;Description automatically generated with medium confidence">
            <a:extLst>
              <a:ext uri="{FF2B5EF4-FFF2-40B4-BE49-F238E27FC236}">
                <a16:creationId xmlns:a16="http://schemas.microsoft.com/office/drawing/2014/main" id="{83C14EA1-0DCD-2842-1C67-C19D7A6DBE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5" y="573549"/>
            <a:ext cx="6555310" cy="607021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58D61E6-1D6D-3DB5-5A23-09742E3376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616" y="6317486"/>
            <a:ext cx="1070430" cy="540514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F913481B-D2E6-912A-A244-3CBD0409DE7D}"/>
              </a:ext>
            </a:extLst>
          </p:cNvPr>
          <p:cNvSpPr txBox="1"/>
          <p:nvPr/>
        </p:nvSpPr>
        <p:spPr>
          <a:xfrm>
            <a:off x="5236821" y="6264908"/>
            <a:ext cx="120178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40259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9AEA33-3DCB-F0FB-B835-39FFD3417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BA77D-E0F3-4B80-A65E-88527CDE7779}" type="slidenum">
              <a:rPr lang="en-US" smtClean="0"/>
              <a:t>15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462DEDC-A2DD-09AF-CEB1-F4110B57F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	Two Narrow (APPROACH) States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7FFE8E0-130C-C0C8-B596-6B95C911F19A}"/>
              </a:ext>
            </a:extLst>
          </p:cNvPr>
          <p:cNvSpPr txBox="1"/>
          <p:nvPr/>
        </p:nvSpPr>
        <p:spPr>
          <a:xfrm>
            <a:off x="1924594" y="6356350"/>
            <a:ext cx="103632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96D70C-C4CA-564A-56F7-4BE0403C78CE}"/>
              </a:ext>
            </a:extLst>
          </p:cNvPr>
          <p:cNvSpPr txBox="1"/>
          <p:nvPr/>
        </p:nvSpPr>
        <p:spPr>
          <a:xfrm>
            <a:off x="2238103" y="6191794"/>
            <a:ext cx="103632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128F3C-846F-B508-7E55-975BDF5A5DD1}"/>
              </a:ext>
            </a:extLst>
          </p:cNvPr>
          <p:cNvSpPr txBox="1"/>
          <p:nvPr/>
        </p:nvSpPr>
        <p:spPr>
          <a:xfrm>
            <a:off x="1924594" y="6488667"/>
            <a:ext cx="103632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1641A8F-EB1A-3526-5F3F-779A2D1FB461}"/>
              </a:ext>
            </a:extLst>
          </p:cNvPr>
          <p:cNvSpPr txBox="1"/>
          <p:nvPr/>
        </p:nvSpPr>
        <p:spPr>
          <a:xfrm>
            <a:off x="8495212" y="6293977"/>
            <a:ext cx="35443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Source: MTC staff research.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599ECF-0507-3230-CC1A-C4BEAE9F58AB}"/>
              </a:ext>
            </a:extLst>
          </p:cNvPr>
          <p:cNvSpPr txBox="1"/>
          <p:nvPr/>
        </p:nvSpPr>
        <p:spPr>
          <a:xfrm>
            <a:off x="1838597" y="6352143"/>
            <a:ext cx="103632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2A4A90B-7857-ED75-E6BA-B97999ED27DD}"/>
              </a:ext>
            </a:extLst>
          </p:cNvPr>
          <p:cNvSpPr txBox="1"/>
          <p:nvPr/>
        </p:nvSpPr>
        <p:spPr>
          <a:xfrm>
            <a:off x="8495212" y="6290587"/>
            <a:ext cx="35443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Source: MTC staff research.</a:t>
            </a:r>
          </a:p>
        </p:txBody>
      </p:sp>
      <p:pic>
        <p:nvPicPr>
          <p:cNvPr id="10" name="Picture 9" descr="A map of the united states&#10;&#10;Description automatically generated with medium confidence">
            <a:extLst>
              <a:ext uri="{FF2B5EF4-FFF2-40B4-BE49-F238E27FC236}">
                <a16:creationId xmlns:a16="http://schemas.microsoft.com/office/drawing/2014/main" id="{7346A0B6-3810-6ED0-D5DD-87C8F2AC79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342" y="564023"/>
            <a:ext cx="8708218" cy="6095753"/>
          </a:xfrm>
          <a:prstGeom prst="rect">
            <a:avLst/>
          </a:prstGeom>
        </p:spPr>
      </p:pic>
      <p:sp>
        <p:nvSpPr>
          <p:cNvPr id="13" name="Arrow: Bent 12">
            <a:extLst>
              <a:ext uri="{FF2B5EF4-FFF2-40B4-BE49-F238E27FC236}">
                <a16:creationId xmlns:a16="http://schemas.microsoft.com/office/drawing/2014/main" id="{A704CF84-164C-9B7B-1E95-4951F075E9E0}"/>
              </a:ext>
            </a:extLst>
          </p:cNvPr>
          <p:cNvSpPr/>
          <p:nvPr/>
        </p:nvSpPr>
        <p:spPr>
          <a:xfrm rot="9082763">
            <a:off x="7869910" y="2849381"/>
            <a:ext cx="1826622" cy="920931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AE508D8-48D7-B2FE-A7EC-CDB318E57CED}"/>
              </a:ext>
            </a:extLst>
          </p:cNvPr>
          <p:cNvSpPr txBox="1"/>
          <p:nvPr/>
        </p:nvSpPr>
        <p:spPr>
          <a:xfrm>
            <a:off x="1845127" y="6290587"/>
            <a:ext cx="134329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5" name="Arrow: Bent 14">
            <a:extLst>
              <a:ext uri="{FF2B5EF4-FFF2-40B4-BE49-F238E27FC236}">
                <a16:creationId xmlns:a16="http://schemas.microsoft.com/office/drawing/2014/main" id="{E33D5730-86BE-CFC6-A0E8-87268E132E54}"/>
              </a:ext>
            </a:extLst>
          </p:cNvPr>
          <p:cNvSpPr/>
          <p:nvPr/>
        </p:nvSpPr>
        <p:spPr>
          <a:xfrm rot="3891881">
            <a:off x="4329780" y="1662712"/>
            <a:ext cx="1867503" cy="962882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91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FFAAF5-9979-7EBD-F03B-0E1C54CDF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60482"/>
            <a:ext cx="12192000" cy="1082014"/>
          </a:xfrm>
        </p:spPr>
        <p:txBody>
          <a:bodyPr/>
          <a:lstStyle/>
          <a:p>
            <a:r>
              <a:rPr lang="en-US" dirty="0"/>
              <a:t>Closing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BC69541-82A7-4E1A-DA00-A64390701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BA77D-E0F3-4B80-A65E-88527CDE7779}" type="slidenum">
              <a:rPr lang="en-US" smtClean="0"/>
              <a:t>16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9934CA9-4F6B-EB93-3127-E46EAAAC2AD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9174" y="2541865"/>
            <a:ext cx="10947830" cy="887136"/>
          </a:xfrm>
        </p:spPr>
        <p:txBody>
          <a:bodyPr/>
          <a:lstStyle/>
          <a:p>
            <a:pPr algn="ctr"/>
            <a:endParaRPr lang="en-US" sz="2800" dirty="0">
              <a:ea typeface="+mn-lt"/>
              <a:cs typeface="+mn-lt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a typeface="+mn-lt"/>
                <a:cs typeface="+mn-lt"/>
              </a:rPr>
              <a:t>Jonathan W. White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a typeface="+mn-lt"/>
                <a:cs typeface="+mn-lt"/>
              </a:rPr>
              <a:t>Counsel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a typeface="+mn-lt"/>
                <a:cs typeface="+mn-lt"/>
                <a:hlinkClick r:id="rId2"/>
              </a:rPr>
              <a:t>jwhite@mtc.gov</a:t>
            </a:r>
            <a:endParaRPr lang="en-US" sz="2800" dirty="0">
              <a:ea typeface="+mn-lt"/>
              <a:cs typeface="+mn-lt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857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9AEA33-3DCB-F0FB-B835-39FFD3417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BA77D-E0F3-4B80-A65E-88527CDE7779}" type="slidenum">
              <a:rPr lang="en-US" smtClean="0"/>
              <a:t>2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462DEDC-A2DD-09AF-CEB1-F4110B57F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	Breadth of States’ “Digital” Sales Tax Bases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7FFE8E0-130C-C0C8-B596-6B95C911F19A}"/>
              </a:ext>
            </a:extLst>
          </p:cNvPr>
          <p:cNvSpPr txBox="1"/>
          <p:nvPr/>
        </p:nvSpPr>
        <p:spPr>
          <a:xfrm>
            <a:off x="498726" y="5948154"/>
            <a:ext cx="103632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C66A9DE-7AD5-39B0-3598-592CA59EDA3C}"/>
              </a:ext>
            </a:extLst>
          </p:cNvPr>
          <p:cNvSpPr txBox="1"/>
          <p:nvPr/>
        </p:nvSpPr>
        <p:spPr>
          <a:xfrm>
            <a:off x="4617337" y="5792470"/>
            <a:ext cx="195110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Source: MTC staff research.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580638-ACC5-83BF-4D61-4723AD787C28}"/>
              </a:ext>
            </a:extLst>
          </p:cNvPr>
          <p:cNvSpPr txBox="1"/>
          <p:nvPr/>
        </p:nvSpPr>
        <p:spPr>
          <a:xfrm>
            <a:off x="8063669" y="732337"/>
            <a:ext cx="3892512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Breadth of Digital Tax base: </a:t>
            </a:r>
          </a:p>
          <a:p>
            <a:pPr algn="ctr"/>
            <a:r>
              <a:rPr lang="en-US" sz="2200" dirty="0"/>
              <a:t>Four Metrics</a:t>
            </a:r>
          </a:p>
          <a:p>
            <a:pPr algn="ctr"/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Taxation of prewritten software however delivered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Taxation on digital products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Breadth of digital services base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Breadth of cloud products base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B41DCF6-E09B-D13E-912C-AD01BB5008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616" y="6317486"/>
            <a:ext cx="1070430" cy="540514"/>
          </a:xfrm>
          <a:prstGeom prst="rect">
            <a:avLst/>
          </a:prstGeom>
        </p:spPr>
      </p:pic>
      <p:pic>
        <p:nvPicPr>
          <p:cNvPr id="10" name="Picture 9" descr="A map of the united states&#10;&#10;Description automatically generated">
            <a:extLst>
              <a:ext uri="{FF2B5EF4-FFF2-40B4-BE49-F238E27FC236}">
                <a16:creationId xmlns:a16="http://schemas.microsoft.com/office/drawing/2014/main" id="{F2C29999-D2F4-99A9-0211-2F40B3E3D2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234"/>
            <a:ext cx="8063669" cy="564456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B20A9B4-E9C2-CD7B-1113-B069F022EB5B}"/>
              </a:ext>
            </a:extLst>
          </p:cNvPr>
          <p:cNvSpPr txBox="1"/>
          <p:nvPr/>
        </p:nvSpPr>
        <p:spPr>
          <a:xfrm>
            <a:off x="498726" y="5948154"/>
            <a:ext cx="119291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A52F712-16E8-923E-2E30-E1F05EFFB25D}"/>
              </a:ext>
            </a:extLst>
          </p:cNvPr>
          <p:cNvSpPr txBox="1"/>
          <p:nvPr/>
        </p:nvSpPr>
        <p:spPr>
          <a:xfrm>
            <a:off x="8063669" y="3725851"/>
            <a:ext cx="389251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“Cloud Products”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“…remote servers hosted on the internet to store, manage, and process data…”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Access is key.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B7F15AF-41FE-4DDC-7A61-BC68EC3EA241}"/>
              </a:ext>
            </a:extLst>
          </p:cNvPr>
          <p:cNvSpPr txBox="1"/>
          <p:nvPr/>
        </p:nvSpPr>
        <p:spPr>
          <a:xfrm>
            <a:off x="4748081" y="5642064"/>
            <a:ext cx="19914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Source: MTC staff research.</a:t>
            </a:r>
          </a:p>
        </p:txBody>
      </p:sp>
    </p:spTree>
    <p:extLst>
      <p:ext uri="{BB962C8B-B14F-4D97-AF65-F5344CB8AC3E}">
        <p14:creationId xmlns:p14="http://schemas.microsoft.com/office/powerpoint/2010/main" val="17634450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9AEA33-3DCB-F0FB-B835-39FFD3417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BA77D-E0F3-4B80-A65E-88527CDE7779}" type="slidenum">
              <a:rPr lang="en-US" smtClean="0"/>
              <a:t>3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462DEDC-A2DD-09AF-CEB1-F4110B57F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	Streamlined States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7FFE8E0-130C-C0C8-B596-6B95C911F19A}"/>
              </a:ext>
            </a:extLst>
          </p:cNvPr>
          <p:cNvSpPr txBox="1"/>
          <p:nvPr/>
        </p:nvSpPr>
        <p:spPr>
          <a:xfrm>
            <a:off x="1924594" y="6356350"/>
            <a:ext cx="103632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41EEFE9-1D1B-6F09-FEA8-EBB4BCE85C3B}"/>
              </a:ext>
            </a:extLst>
          </p:cNvPr>
          <p:cNvSpPr txBox="1"/>
          <p:nvPr/>
        </p:nvSpPr>
        <p:spPr>
          <a:xfrm>
            <a:off x="5943599" y="5213054"/>
            <a:ext cx="138056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 descr="A map of the united states&#10;&#10;Description automatically generated">
            <a:extLst>
              <a:ext uri="{FF2B5EF4-FFF2-40B4-BE49-F238E27FC236}">
                <a16:creationId xmlns:a16="http://schemas.microsoft.com/office/drawing/2014/main" id="{2BE773A8-EF38-B268-18C1-85EC966391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52532"/>
            <a:ext cx="5943602" cy="4160522"/>
          </a:xfrm>
          <a:prstGeom prst="rect">
            <a:avLst/>
          </a:prstGeom>
        </p:spPr>
      </p:pic>
      <p:pic>
        <p:nvPicPr>
          <p:cNvPr id="11" name="Picture 10" descr="A map of the united states&#10;&#10;Description automatically generated">
            <a:extLst>
              <a:ext uri="{FF2B5EF4-FFF2-40B4-BE49-F238E27FC236}">
                <a16:creationId xmlns:a16="http://schemas.microsoft.com/office/drawing/2014/main" id="{6FF1D1CE-E7CC-8FA7-8D8E-3BE38A2D15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599" y="1158234"/>
            <a:ext cx="6096000" cy="42672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C8882E0-6CCD-1A7E-1F41-30C75C8E95C9}"/>
              </a:ext>
            </a:extLst>
          </p:cNvPr>
          <p:cNvSpPr txBox="1"/>
          <p:nvPr/>
        </p:nvSpPr>
        <p:spPr>
          <a:xfrm>
            <a:off x="152401" y="5054926"/>
            <a:ext cx="138056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F9620F0-FB15-F993-86F1-DA957390F175}"/>
              </a:ext>
            </a:extLst>
          </p:cNvPr>
          <p:cNvSpPr txBox="1"/>
          <p:nvPr/>
        </p:nvSpPr>
        <p:spPr>
          <a:xfrm>
            <a:off x="5943599" y="5305707"/>
            <a:ext cx="138056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C66A9DE-7AD5-39B0-3598-592CA59EDA3C}"/>
              </a:ext>
            </a:extLst>
          </p:cNvPr>
          <p:cNvSpPr txBox="1"/>
          <p:nvPr/>
        </p:nvSpPr>
        <p:spPr>
          <a:xfrm>
            <a:off x="9585552" y="5024148"/>
            <a:ext cx="19914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Source: MTC staff research.</a:t>
            </a:r>
          </a:p>
        </p:txBody>
      </p:sp>
    </p:spTree>
    <p:extLst>
      <p:ext uri="{BB962C8B-B14F-4D97-AF65-F5344CB8AC3E}">
        <p14:creationId xmlns:p14="http://schemas.microsoft.com/office/powerpoint/2010/main" val="1351434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9AEA33-3DCB-F0FB-B835-39FFD3417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BA77D-E0F3-4B80-A65E-88527CDE7779}" type="slidenum">
              <a:rPr lang="en-US" smtClean="0"/>
              <a:t>4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462DEDC-A2DD-09AF-CEB1-F4110B57F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	A Broad State and a Narrow State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7FFE8E0-130C-C0C8-B596-6B95C911F19A}"/>
              </a:ext>
            </a:extLst>
          </p:cNvPr>
          <p:cNvSpPr txBox="1"/>
          <p:nvPr/>
        </p:nvSpPr>
        <p:spPr>
          <a:xfrm>
            <a:off x="1924594" y="6356350"/>
            <a:ext cx="103632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96D70C-C4CA-564A-56F7-4BE0403C78CE}"/>
              </a:ext>
            </a:extLst>
          </p:cNvPr>
          <p:cNvSpPr txBox="1"/>
          <p:nvPr/>
        </p:nvSpPr>
        <p:spPr>
          <a:xfrm>
            <a:off x="2238103" y="6191794"/>
            <a:ext cx="103632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" name="Picture 9" descr="Map">
            <a:extLst>
              <a:ext uri="{FF2B5EF4-FFF2-40B4-BE49-F238E27FC236}">
                <a16:creationId xmlns:a16="http://schemas.microsoft.com/office/drawing/2014/main" id="{7A976EB5-ABC4-E6F1-395B-2CC812E14D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186" y="564023"/>
            <a:ext cx="8702923" cy="609204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3128F3C-846F-B508-7E55-975BDF5A5DD1}"/>
              </a:ext>
            </a:extLst>
          </p:cNvPr>
          <p:cNvSpPr txBox="1"/>
          <p:nvPr/>
        </p:nvSpPr>
        <p:spPr>
          <a:xfrm>
            <a:off x="1924594" y="6488667"/>
            <a:ext cx="103632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1641A8F-EB1A-3526-5F3F-779A2D1FB461}"/>
              </a:ext>
            </a:extLst>
          </p:cNvPr>
          <p:cNvSpPr txBox="1"/>
          <p:nvPr/>
        </p:nvSpPr>
        <p:spPr>
          <a:xfrm>
            <a:off x="8495212" y="6293977"/>
            <a:ext cx="35443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Source: MTC staff research.</a:t>
            </a:r>
          </a:p>
        </p:txBody>
      </p:sp>
    </p:spTree>
    <p:extLst>
      <p:ext uri="{BB962C8B-B14F-4D97-AF65-F5344CB8AC3E}">
        <p14:creationId xmlns:p14="http://schemas.microsoft.com/office/powerpoint/2010/main" val="3763972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96E981E-9761-42E6-B24D-B175D0DD83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4996" y="935872"/>
            <a:ext cx="10962008" cy="498625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endParaRPr lang="en-US" dirty="0"/>
          </a:p>
          <a:p>
            <a:pPr algn="ctr"/>
            <a:endParaRPr lang="en-US" sz="1800" dirty="0"/>
          </a:p>
          <a:p>
            <a:pPr algn="ctr"/>
            <a:r>
              <a:rPr lang="en-US" sz="4600" dirty="0">
                <a:cs typeface="Calibri"/>
              </a:rPr>
              <a:t>The characterization of a single item can differ greatly across states, and for good reason: statute drafting decades ago.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BE024FB-2E14-43D0-BF31-E0568A0F6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BA77D-E0F3-4B80-A65E-88527CDE7779}" type="slidenum">
              <a:rPr lang="en-US" smtClean="0"/>
              <a:t>5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3E22F01-4108-4E6E-8EAB-75277CA98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	Curious Finding 1</a:t>
            </a:r>
          </a:p>
        </p:txBody>
      </p:sp>
    </p:spTree>
    <p:extLst>
      <p:ext uri="{BB962C8B-B14F-4D97-AF65-F5344CB8AC3E}">
        <p14:creationId xmlns:p14="http://schemas.microsoft.com/office/powerpoint/2010/main" val="30528808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9AEA33-3DCB-F0FB-B835-39FFD3417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BA77D-E0F3-4B80-A65E-88527CDE7779}" type="slidenum">
              <a:rPr lang="en-US" smtClean="0"/>
              <a:t>6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462DEDC-A2DD-09AF-CEB1-F4110B57F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	Another Broad State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7FFE8E0-130C-C0C8-B596-6B95C911F19A}"/>
              </a:ext>
            </a:extLst>
          </p:cNvPr>
          <p:cNvSpPr txBox="1"/>
          <p:nvPr/>
        </p:nvSpPr>
        <p:spPr>
          <a:xfrm>
            <a:off x="1924594" y="6356350"/>
            <a:ext cx="103632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128F3C-846F-B508-7E55-975BDF5A5DD1}"/>
              </a:ext>
            </a:extLst>
          </p:cNvPr>
          <p:cNvSpPr txBox="1"/>
          <p:nvPr/>
        </p:nvSpPr>
        <p:spPr>
          <a:xfrm>
            <a:off x="1924594" y="6488667"/>
            <a:ext cx="103632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1641A8F-EB1A-3526-5F3F-779A2D1FB461}"/>
              </a:ext>
            </a:extLst>
          </p:cNvPr>
          <p:cNvSpPr txBox="1"/>
          <p:nvPr/>
        </p:nvSpPr>
        <p:spPr>
          <a:xfrm>
            <a:off x="8495212" y="6293977"/>
            <a:ext cx="35443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Source: MTC staff research.</a:t>
            </a:r>
          </a:p>
        </p:txBody>
      </p:sp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95726FCA-AE01-0882-B9CF-C41C877406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006" y="569710"/>
            <a:ext cx="8704115" cy="609288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19A3A61-1E75-2633-F1D2-FF8B0B5B8C19}"/>
              </a:ext>
            </a:extLst>
          </p:cNvPr>
          <p:cNvSpPr txBox="1"/>
          <p:nvPr/>
        </p:nvSpPr>
        <p:spPr>
          <a:xfrm>
            <a:off x="8495212" y="6292282"/>
            <a:ext cx="35443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Source: MTC staff research.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86CF679-45E9-7812-DA84-4F0982B7C236}"/>
              </a:ext>
            </a:extLst>
          </p:cNvPr>
          <p:cNvSpPr txBox="1"/>
          <p:nvPr/>
        </p:nvSpPr>
        <p:spPr>
          <a:xfrm>
            <a:off x="1924594" y="6443525"/>
            <a:ext cx="103632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Arrow: Bent 1">
            <a:extLst>
              <a:ext uri="{FF2B5EF4-FFF2-40B4-BE49-F238E27FC236}">
                <a16:creationId xmlns:a16="http://schemas.microsoft.com/office/drawing/2014/main" id="{338C29B4-A420-5B16-4AC3-0B03E0DDF1B0}"/>
              </a:ext>
            </a:extLst>
          </p:cNvPr>
          <p:cNvSpPr/>
          <p:nvPr/>
        </p:nvSpPr>
        <p:spPr>
          <a:xfrm>
            <a:off x="1018903" y="1097280"/>
            <a:ext cx="1193074" cy="1619794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2149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C66F63C-93A7-11A8-3EC9-1742616CE6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020" y="1271833"/>
            <a:ext cx="10964607" cy="4980015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u="sng" dirty="0"/>
              <a:t>Digital automated services means services transferred electronically that use one or more software applications but does not include services primarily (more than 50% based on time and costs) involving the application of human effort after the customer requests the service.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u="sng" dirty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u="sng" dirty="0"/>
              <a:t>Digital automated service does not include data processing services. </a:t>
            </a:r>
            <a:endParaRPr lang="en-US" sz="22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9AEA33-3DCB-F0FB-B835-39FFD3417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6BA77D-E0F3-4B80-A65E-88527CDE7779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462DEDC-A2DD-09AF-CEB1-F4110B57F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"/>
            <a:ext cx="7576456" cy="564022"/>
          </a:xfrm>
        </p:spPr>
        <p:txBody>
          <a:bodyPr>
            <a:normAutofit/>
          </a:bodyPr>
          <a:lstStyle/>
          <a:p>
            <a:r>
              <a:rPr lang="en-US" dirty="0"/>
              <a:t>	Excerpt from Washington</a:t>
            </a:r>
          </a:p>
        </p:txBody>
      </p:sp>
    </p:spTree>
    <p:extLst>
      <p:ext uri="{BB962C8B-B14F-4D97-AF65-F5344CB8AC3E}">
        <p14:creationId xmlns:p14="http://schemas.microsoft.com/office/powerpoint/2010/main" val="8751480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96E981E-9761-42E6-B24D-B175D0DD83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4996" y="935872"/>
            <a:ext cx="10962008" cy="4986256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endParaRPr lang="en-US" sz="1800" dirty="0"/>
          </a:p>
          <a:p>
            <a:pPr algn="ctr"/>
            <a:r>
              <a:rPr lang="en-US" sz="4200" dirty="0">
                <a:cs typeface="Calibri"/>
              </a:rPr>
              <a:t>For sales tax, the characterization of an item is for determining taxability.</a:t>
            </a:r>
          </a:p>
          <a:p>
            <a:pPr algn="ctr"/>
            <a:endParaRPr lang="en-US" sz="1800" dirty="0">
              <a:cs typeface="Calibri"/>
            </a:endParaRPr>
          </a:p>
          <a:p>
            <a:pPr algn="ctr"/>
            <a:r>
              <a:rPr lang="en-US" sz="4200" dirty="0">
                <a:cs typeface="Calibri"/>
              </a:rPr>
              <a:t>That characterization follows through to affect the sourcing and other decisions.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BE024FB-2E14-43D0-BF31-E0568A0F6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BA77D-E0F3-4B80-A65E-88527CDE7779}" type="slidenum">
              <a:rPr lang="en-US" smtClean="0"/>
              <a:t>8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3E22F01-4108-4E6E-8EAB-75277CA98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	Curious Finding 2</a:t>
            </a:r>
          </a:p>
        </p:txBody>
      </p:sp>
    </p:spTree>
    <p:extLst>
      <p:ext uri="{BB962C8B-B14F-4D97-AF65-F5344CB8AC3E}">
        <p14:creationId xmlns:p14="http://schemas.microsoft.com/office/powerpoint/2010/main" val="42224134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9AEA33-3DCB-F0FB-B835-39FFD3417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BA77D-E0F3-4B80-A65E-88527CDE7779}" type="slidenum">
              <a:rPr lang="en-US" smtClean="0"/>
              <a:t>9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462DEDC-A2DD-09AF-CEB1-F4110B57F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	Another Broad State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7FFE8E0-130C-C0C8-B596-6B95C911F19A}"/>
              </a:ext>
            </a:extLst>
          </p:cNvPr>
          <p:cNvSpPr txBox="1"/>
          <p:nvPr/>
        </p:nvSpPr>
        <p:spPr>
          <a:xfrm>
            <a:off x="1924594" y="6356350"/>
            <a:ext cx="103632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128F3C-846F-B508-7E55-975BDF5A5DD1}"/>
              </a:ext>
            </a:extLst>
          </p:cNvPr>
          <p:cNvSpPr txBox="1"/>
          <p:nvPr/>
        </p:nvSpPr>
        <p:spPr>
          <a:xfrm>
            <a:off x="1924594" y="6488667"/>
            <a:ext cx="103632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1641A8F-EB1A-3526-5F3F-779A2D1FB461}"/>
              </a:ext>
            </a:extLst>
          </p:cNvPr>
          <p:cNvSpPr txBox="1"/>
          <p:nvPr/>
        </p:nvSpPr>
        <p:spPr>
          <a:xfrm>
            <a:off x="8495212" y="6293977"/>
            <a:ext cx="35443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Source: MTC staff research.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9A3A61-1E75-2633-F1D2-FF8B0B5B8C19}"/>
              </a:ext>
            </a:extLst>
          </p:cNvPr>
          <p:cNvSpPr txBox="1"/>
          <p:nvPr/>
        </p:nvSpPr>
        <p:spPr>
          <a:xfrm>
            <a:off x="8495212" y="6292282"/>
            <a:ext cx="35443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Source: MTC staff research.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86CF679-45E9-7812-DA84-4F0982B7C236}"/>
              </a:ext>
            </a:extLst>
          </p:cNvPr>
          <p:cNvSpPr txBox="1"/>
          <p:nvPr/>
        </p:nvSpPr>
        <p:spPr>
          <a:xfrm>
            <a:off x="1924594" y="6443525"/>
            <a:ext cx="103632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8E05302-DF12-2CBC-50C4-DE66AAD90EAF}"/>
              </a:ext>
            </a:extLst>
          </p:cNvPr>
          <p:cNvSpPr txBox="1"/>
          <p:nvPr/>
        </p:nvSpPr>
        <p:spPr>
          <a:xfrm>
            <a:off x="1846217" y="6356350"/>
            <a:ext cx="120178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4B1C84F-F946-11EA-A227-58CAE8C79764}"/>
              </a:ext>
            </a:extLst>
          </p:cNvPr>
          <p:cNvSpPr txBox="1"/>
          <p:nvPr/>
        </p:nvSpPr>
        <p:spPr>
          <a:xfrm>
            <a:off x="8495212" y="6273223"/>
            <a:ext cx="35443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Source: MTC staff research.</a:t>
            </a:r>
          </a:p>
        </p:txBody>
      </p:sp>
      <p:pic>
        <p:nvPicPr>
          <p:cNvPr id="18" name="Picture 17" descr="Map&#10;&#10;Description automatically generated">
            <a:extLst>
              <a:ext uri="{FF2B5EF4-FFF2-40B4-BE49-F238E27FC236}">
                <a16:creationId xmlns:a16="http://schemas.microsoft.com/office/drawing/2014/main" id="{12ACC40C-FE46-C957-5843-1898F490C3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405" y="564023"/>
            <a:ext cx="8719191" cy="610343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37D55088-9DD2-B698-1CEF-FD83A7617DC3}"/>
              </a:ext>
            </a:extLst>
          </p:cNvPr>
          <p:cNvSpPr txBox="1"/>
          <p:nvPr/>
        </p:nvSpPr>
        <p:spPr>
          <a:xfrm>
            <a:off x="1846217" y="6443525"/>
            <a:ext cx="103632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9E2C7FC-DE61-AF2E-BAFA-A17BF83560F3}"/>
              </a:ext>
            </a:extLst>
          </p:cNvPr>
          <p:cNvSpPr txBox="1"/>
          <p:nvPr/>
        </p:nvSpPr>
        <p:spPr>
          <a:xfrm>
            <a:off x="8495212" y="6290587"/>
            <a:ext cx="35443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Source: MTC staff research.</a:t>
            </a:r>
          </a:p>
        </p:txBody>
      </p:sp>
      <p:sp>
        <p:nvSpPr>
          <p:cNvPr id="23" name="Arrow: Bent 22">
            <a:extLst>
              <a:ext uri="{FF2B5EF4-FFF2-40B4-BE49-F238E27FC236}">
                <a16:creationId xmlns:a16="http://schemas.microsoft.com/office/drawing/2014/main" id="{A47658D9-7A53-2CEB-0B68-87E48D149C40}"/>
              </a:ext>
            </a:extLst>
          </p:cNvPr>
          <p:cNvSpPr/>
          <p:nvPr/>
        </p:nvSpPr>
        <p:spPr>
          <a:xfrm rot="7128003">
            <a:off x="6288842" y="2133101"/>
            <a:ext cx="1826622" cy="920931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8050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Glow Edge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623</Words>
  <Application>Microsoft Office PowerPoint</Application>
  <PresentationFormat>Widescreen</PresentationFormat>
  <Paragraphs>114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Baskerville Old Face</vt:lpstr>
      <vt:lpstr>Calibri</vt:lpstr>
      <vt:lpstr>Courier New</vt:lpstr>
      <vt:lpstr>Wingdings</vt:lpstr>
      <vt:lpstr>Office Theme</vt:lpstr>
      <vt:lpstr>Sales Taxation of Digital Products</vt:lpstr>
      <vt:lpstr> Breadth of States’ “Digital” Sales Tax Bases</vt:lpstr>
      <vt:lpstr> Streamlined States</vt:lpstr>
      <vt:lpstr> A Broad State and a Narrow State</vt:lpstr>
      <vt:lpstr> Curious Finding 1</vt:lpstr>
      <vt:lpstr> Another Broad State</vt:lpstr>
      <vt:lpstr> Excerpt from Washington</vt:lpstr>
      <vt:lpstr> Curious Finding 2</vt:lpstr>
      <vt:lpstr> Another Broad State</vt:lpstr>
      <vt:lpstr> Excerpt from Tennessee</vt:lpstr>
      <vt:lpstr> Curious Finding 3</vt:lpstr>
      <vt:lpstr> Anything Else?</vt:lpstr>
      <vt:lpstr> The Broadest States – In More than One Way</vt:lpstr>
      <vt:lpstr> A 3-state Country</vt:lpstr>
      <vt:lpstr> Two Narrow (APPROACH) States</vt:lpstr>
      <vt:lpstr>Closing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2023-04-19T06:49:52Z</dcterms:created>
  <dcterms:modified xsi:type="dcterms:W3CDTF">2023-05-26T06:59:22Z</dcterms:modified>
</cp:coreProperties>
</file>