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4" r:id="rId1"/>
    <p:sldMasterId id="2147483696" r:id="rId2"/>
  </p:sldMasterIdLst>
  <p:notesMasterIdLst>
    <p:notesMasterId r:id="rId29"/>
  </p:notesMasterIdLst>
  <p:handoutMasterIdLst>
    <p:handoutMasterId r:id="rId30"/>
  </p:handoutMasterIdLst>
  <p:sldIdLst>
    <p:sldId id="256" r:id="rId3"/>
    <p:sldId id="601" r:id="rId4"/>
    <p:sldId id="593" r:id="rId5"/>
    <p:sldId id="592" r:id="rId6"/>
    <p:sldId id="579" r:id="rId7"/>
    <p:sldId id="576" r:id="rId8"/>
    <p:sldId id="594" r:id="rId9"/>
    <p:sldId id="577" r:id="rId10"/>
    <p:sldId id="595" r:id="rId11"/>
    <p:sldId id="596" r:id="rId12"/>
    <p:sldId id="573" r:id="rId13"/>
    <p:sldId id="599" r:id="rId14"/>
    <p:sldId id="600" r:id="rId15"/>
    <p:sldId id="590" r:id="rId16"/>
    <p:sldId id="582" r:id="rId17"/>
    <p:sldId id="583" r:id="rId18"/>
    <p:sldId id="574" r:id="rId19"/>
    <p:sldId id="575" r:id="rId20"/>
    <p:sldId id="580" r:id="rId21"/>
    <p:sldId id="581" r:id="rId22"/>
    <p:sldId id="597" r:id="rId23"/>
    <p:sldId id="598" r:id="rId24"/>
    <p:sldId id="586" r:id="rId25"/>
    <p:sldId id="589" r:id="rId26"/>
    <p:sldId id="591" r:id="rId27"/>
    <p:sldId id="584" r:id="rId2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7F1D13"/>
    <a:srgbClr val="A32619"/>
    <a:srgbClr val="9222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0C6A01-9896-7D77-36D8-51AEE1A5BBD6}" v="1" dt="2023-05-11T21:23:28.493"/>
    <p1510:client id="{88FDC2C3-1B77-4CC8-85EC-16139AADB9D2}" v="141" dt="2023-05-11T16:12:49.486"/>
    <p1510:client id="{DCEE9E51-6912-9DAF-D366-D4E4E8E2925D}" v="2" dt="2023-05-11T20:27:12.9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00" autoAdjust="0"/>
    <p:restoredTop sz="96357" autoAdjust="0"/>
  </p:normalViewPr>
  <p:slideViewPr>
    <p:cSldViewPr snapToGrid="0">
      <p:cViewPr varScale="1">
        <p:scale>
          <a:sx n="67" d="100"/>
          <a:sy n="67" d="100"/>
        </p:scale>
        <p:origin x="504" y="44"/>
      </p:cViewPr>
      <p:guideLst/>
    </p:cSldViewPr>
  </p:slideViewPr>
  <p:outlineViewPr>
    <p:cViewPr>
      <p:scale>
        <a:sx n="33" d="100"/>
        <a:sy n="33" d="100"/>
      </p:scale>
      <p:origin x="0" y="-22290"/>
    </p:cViewPr>
  </p:outlineViewPr>
  <p:notesTextViewPr>
    <p:cViewPr>
      <p:scale>
        <a:sx n="1" d="1"/>
        <a:sy n="1" d="1"/>
      </p:scale>
      <p:origin x="0" y="0"/>
    </p:cViewPr>
  </p:notesTextViewPr>
  <p:sorterViewPr>
    <p:cViewPr varScale="1">
      <p:scale>
        <a:sx n="100" d="100"/>
        <a:sy n="100" d="100"/>
      </p:scale>
      <p:origin x="0" y="-1392"/>
    </p:cViewPr>
  </p:sorterViewPr>
  <p:notesViewPr>
    <p:cSldViewPr snapToGrid="0">
      <p:cViewPr>
        <p:scale>
          <a:sx n="110" d="100"/>
          <a:sy n="110" d="100"/>
        </p:scale>
        <p:origin x="3348" y="-55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8/10/relationships/authors" Targe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microsoft.com/office/2015/10/relationships/revisionInfo" Target="revisionInfo.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EC8BE68-8C10-42C8-8938-544BB52D3254}"/>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B8A8CE28-A1B9-479B-B44D-57D45FB43B31}"/>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9193859-4EAC-4144-9AED-8CF4B964B4A2}" type="datetimeFigureOut">
              <a:rPr lang="en-US" smtClean="0"/>
              <a:t>5/11/2023</a:t>
            </a:fld>
            <a:endParaRPr lang="en-US" dirty="0"/>
          </a:p>
        </p:txBody>
      </p:sp>
      <p:sp>
        <p:nvSpPr>
          <p:cNvPr id="4" name="Footer Placeholder 3">
            <a:extLst>
              <a:ext uri="{FF2B5EF4-FFF2-40B4-BE49-F238E27FC236}">
                <a16:creationId xmlns:a16="http://schemas.microsoft.com/office/drawing/2014/main" id="{B9C6BAF3-0648-440A-AA05-0CF6F1FB85E1}"/>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5266815-7827-4FE1-B089-B7B5B3845875}"/>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C881B0C-9A1D-4B78-9590-997721AE2183}" type="slidenum">
              <a:rPr lang="en-US" smtClean="0"/>
              <a:t>‹#›</a:t>
            </a:fld>
            <a:endParaRPr lang="en-US" dirty="0"/>
          </a:p>
        </p:txBody>
      </p:sp>
    </p:spTree>
    <p:extLst>
      <p:ext uri="{BB962C8B-B14F-4D97-AF65-F5344CB8AC3E}">
        <p14:creationId xmlns:p14="http://schemas.microsoft.com/office/powerpoint/2010/main" val="1701298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431925" y="195263"/>
            <a:ext cx="4146550" cy="2332037"/>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467667" y="2668614"/>
            <a:ext cx="6075066" cy="6321552"/>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36638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B4B0D760-D2FC-4EDB-BFAB-662B039A2D61}" type="datetime1">
              <a:rPr lang="en-US" smtClean="0"/>
              <a:t>5/11/2023</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r>
              <a:rPr lang="en-US" dirty="0"/>
              <a:t>© Multistate tax commission – 2023 – All rights Reserved </a:t>
            </a:r>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4042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391CE7-7C31-4DE8-A772-870C5EFA2222}" type="datetime1">
              <a:rPr lang="en-US" smtClean="0"/>
              <a:t>5/11/2023</a:t>
            </a:fld>
            <a:endParaRPr lang="en-US" dirty="0"/>
          </a:p>
        </p:txBody>
      </p:sp>
      <p:sp>
        <p:nvSpPr>
          <p:cNvPr id="5" name="Footer Placeholder 4"/>
          <p:cNvSpPr>
            <a:spLocks noGrp="1"/>
          </p:cNvSpPr>
          <p:nvPr>
            <p:ph type="ftr" sz="quarter" idx="11"/>
          </p:nvPr>
        </p:nvSpPr>
        <p:spPr/>
        <p:txBody>
          <a:bodyPr/>
          <a:lstStyle/>
          <a:p>
            <a:r>
              <a:rPr lang="en-US" dirty="0"/>
              <a:t>© Multistate tax commission – 2023 – All rights Reserved </a:t>
            </a:r>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2859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5A8A10FF-32C8-4020-A2A3-7ABB386FCA0B}" type="datetime1">
              <a:rPr lang="en-US" smtClean="0"/>
              <a:t>5/11/2023</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r>
              <a:rPr lang="en-US" dirty="0"/>
              <a:t>© Multistate tax commission – 2023 – All rights Reserved </a:t>
            </a:r>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8047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B4B0D760-D2FC-4EDB-BFAB-662B039A2D61}" type="datetime1">
              <a:rPr lang="en-US" smtClean="0"/>
              <a:t>5/11/2023</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r>
              <a:rPr lang="en-US" dirty="0"/>
              <a:t>© Multistate tax commission – 2023 – All rights Reserved </a:t>
            </a:r>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49204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732197"/>
          </a:xfrm>
        </p:spPr>
        <p:txBody>
          <a:bodyPr/>
          <a:lstStyle/>
          <a:p>
            <a:r>
              <a:rPr lang="en-US" dirty="0"/>
              <a:t>Click to edit Master title style</a:t>
            </a:r>
          </a:p>
        </p:txBody>
      </p:sp>
      <p:sp>
        <p:nvSpPr>
          <p:cNvPr id="3" name="Content Placeholder 2"/>
          <p:cNvSpPr>
            <a:spLocks noGrp="1"/>
          </p:cNvSpPr>
          <p:nvPr>
            <p:ph idx="1"/>
          </p:nvPr>
        </p:nvSpPr>
        <p:spPr>
          <a:xfrm>
            <a:off x="1685365" y="1604682"/>
            <a:ext cx="8872936" cy="43706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D38F57C2-7F18-43EF-811A-D5898816703D}" type="datetime1">
              <a:rPr lang="en-US" smtClean="0"/>
              <a:t>5/11/2023</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r>
              <a:rPr lang="en-US" dirty="0"/>
              <a:t>© Multistate tax commission – 2023 – All rights Reserved</a:t>
            </a:r>
          </a:p>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lvl1pPr>
              <a:defRPr/>
            </a:lvl1pPr>
          </a:lstStyle>
          <a:p>
            <a:fld id="{4173AAC7-B111-46B9-B358-552D0469FBA1}" type="slidenum">
              <a:rPr lang="en-US" smtClean="0"/>
              <a:pPr/>
              <a:t>‹#›</a:t>
            </a:fld>
            <a:endParaRPr lang="en-US" dirty="0"/>
          </a:p>
        </p:txBody>
      </p:sp>
    </p:spTree>
    <p:extLst>
      <p:ext uri="{BB962C8B-B14F-4D97-AF65-F5344CB8AC3E}">
        <p14:creationId xmlns:p14="http://schemas.microsoft.com/office/powerpoint/2010/main" val="1992352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A420A486-C62D-408D-B550-53549277784A}" type="datetime1">
              <a:rPr lang="en-US" smtClean="0"/>
              <a:t>5/11/2023</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r>
              <a:rPr lang="en-US" dirty="0"/>
              <a:t>© Multistate tax commission – 2023 – All rights Reserved </a:t>
            </a:r>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998521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4C387E-873B-4E50-A703-1B6C15422B06}" type="datetime1">
              <a:rPr lang="en-US" smtClean="0"/>
              <a:t>5/11/2023</a:t>
            </a:fld>
            <a:endParaRPr lang="en-US" dirty="0"/>
          </a:p>
        </p:txBody>
      </p:sp>
      <p:sp>
        <p:nvSpPr>
          <p:cNvPr id="6" name="Footer Placeholder 5"/>
          <p:cNvSpPr>
            <a:spLocks noGrp="1"/>
          </p:cNvSpPr>
          <p:nvPr>
            <p:ph type="ftr" sz="quarter" idx="11"/>
          </p:nvPr>
        </p:nvSpPr>
        <p:spPr/>
        <p:txBody>
          <a:bodyPr/>
          <a:lstStyle/>
          <a:p>
            <a:r>
              <a:rPr lang="en-US" dirty="0"/>
              <a:t>© Multistate tax commission – 2023 – All rights Reserved </a:t>
            </a:r>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766444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9EAF10-B8A9-43F9-9473-EBDE497320DE}" type="datetime1">
              <a:rPr lang="en-US" smtClean="0"/>
              <a:t>5/11/2023</a:t>
            </a:fld>
            <a:endParaRPr lang="en-US" dirty="0"/>
          </a:p>
        </p:txBody>
      </p:sp>
      <p:sp>
        <p:nvSpPr>
          <p:cNvPr id="8" name="Footer Placeholder 7"/>
          <p:cNvSpPr>
            <a:spLocks noGrp="1"/>
          </p:cNvSpPr>
          <p:nvPr>
            <p:ph type="ftr" sz="quarter" idx="11"/>
          </p:nvPr>
        </p:nvSpPr>
        <p:spPr/>
        <p:txBody>
          <a:bodyPr/>
          <a:lstStyle/>
          <a:p>
            <a:r>
              <a:rPr lang="en-US" dirty="0"/>
              <a:t>© Multistate tax commission – 2023 – All rights Reserved </a:t>
            </a:r>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513624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D0CE4F-DA30-49BE-BD10-A452A861A300}" type="datetime1">
              <a:rPr lang="en-US" smtClean="0"/>
              <a:t>5/11/2023</a:t>
            </a:fld>
            <a:endParaRPr lang="en-US" dirty="0"/>
          </a:p>
        </p:txBody>
      </p:sp>
      <p:sp>
        <p:nvSpPr>
          <p:cNvPr id="4" name="Footer Placeholder 3"/>
          <p:cNvSpPr>
            <a:spLocks noGrp="1"/>
          </p:cNvSpPr>
          <p:nvPr>
            <p:ph type="ftr" sz="quarter" idx="11"/>
          </p:nvPr>
        </p:nvSpPr>
        <p:spPr/>
        <p:txBody>
          <a:bodyPr/>
          <a:lstStyle/>
          <a:p>
            <a:r>
              <a:rPr lang="en-US" dirty="0"/>
              <a:t>© Multistate tax commission – 2023 – All rights Reserved </a:t>
            </a:r>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738665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A6C79D-C737-4A9F-819B-13DD01D4319F}" type="datetime1">
              <a:rPr lang="en-US" smtClean="0"/>
              <a:t>5/11/2023</a:t>
            </a:fld>
            <a:endParaRPr lang="en-US" dirty="0"/>
          </a:p>
        </p:txBody>
      </p:sp>
      <p:sp>
        <p:nvSpPr>
          <p:cNvPr id="3" name="Footer Placeholder 2"/>
          <p:cNvSpPr>
            <a:spLocks noGrp="1"/>
          </p:cNvSpPr>
          <p:nvPr>
            <p:ph type="ftr" sz="quarter" idx="11"/>
          </p:nvPr>
        </p:nvSpPr>
        <p:spPr/>
        <p:txBody>
          <a:bodyPr/>
          <a:lstStyle/>
          <a:p>
            <a:r>
              <a:rPr lang="en-US" dirty="0"/>
              <a:t>© Multistate tax commission – 2023 – All rights Reserved </a:t>
            </a:r>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744587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400" b="1">
                <a:solidFill>
                  <a:schemeClr val="tx2"/>
                </a:solidFill>
              </a:defRPr>
            </a:lvl1pPr>
            <a:lvl2pPr>
              <a:defRPr sz="2000" b="1">
                <a:solidFill>
                  <a:schemeClr val="tx2"/>
                </a:solidFill>
              </a:defRPr>
            </a:lvl2pPr>
            <a:lvl3pPr>
              <a:defRPr sz="1800" b="1">
                <a:solidFill>
                  <a:schemeClr val="tx2"/>
                </a:solidFill>
              </a:defRPr>
            </a:lvl3pPr>
            <a:lvl4pPr>
              <a:defRPr sz="1600" b="1">
                <a:solidFill>
                  <a:schemeClr val="tx2"/>
                </a:solidFill>
              </a:defRPr>
            </a:lvl4pPr>
            <a:lvl5pPr>
              <a:defRPr sz="1600" b="1">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668C815-7363-4BCC-9714-50CCF671B722}" type="datetime1">
              <a:rPr lang="en-US" smtClean="0"/>
              <a:t>5/11/2023</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r>
              <a:rPr lang="en-US" dirty="0"/>
              <a:t>© Multistate tax commission – 2023 – All rights Reserved </a:t>
            </a:r>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63215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732197"/>
          </a:xfrm>
        </p:spPr>
        <p:txBody>
          <a:bodyPr/>
          <a:lstStyle/>
          <a:p>
            <a:r>
              <a:rPr lang="en-US" dirty="0"/>
              <a:t>Click to edit Master title style</a:t>
            </a:r>
          </a:p>
        </p:txBody>
      </p:sp>
      <p:sp>
        <p:nvSpPr>
          <p:cNvPr id="3" name="Content Placeholder 2"/>
          <p:cNvSpPr>
            <a:spLocks noGrp="1"/>
          </p:cNvSpPr>
          <p:nvPr>
            <p:ph idx="1"/>
          </p:nvPr>
        </p:nvSpPr>
        <p:spPr>
          <a:xfrm>
            <a:off x="1685365" y="1604682"/>
            <a:ext cx="8872936" cy="4370668"/>
          </a:xfrm>
        </p:spPr>
        <p:txBody>
          <a:bodyPr/>
          <a:lstStyle>
            <a:lvl1pPr>
              <a:defRPr sz="2800" b="1"/>
            </a:lvl1pPr>
            <a:lvl2pPr>
              <a:defRPr sz="2400" b="1"/>
            </a:lvl2pPr>
            <a:lvl3pPr>
              <a:defRPr sz="2000" b="1"/>
            </a:lvl3pPr>
            <a:lvl4pPr>
              <a:defRPr sz="1800" b="1"/>
            </a:lvl4pPr>
            <a:lvl5pPr>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D38F57C2-7F18-43EF-811A-D5898816703D}" type="datetime1">
              <a:rPr lang="en-US" smtClean="0"/>
              <a:t>5/11/2023</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r>
              <a:rPr lang="en-US" dirty="0"/>
              <a:t>© Multistate tax commission – 2023 – All rights Reserved</a:t>
            </a:r>
          </a:p>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lvl1pPr>
              <a:defRPr/>
            </a:lvl1pPr>
          </a:lstStyle>
          <a:p>
            <a:fld id="{4173AAC7-B111-46B9-B358-552D0469FBA1}" type="slidenum">
              <a:rPr lang="en-US" smtClean="0"/>
              <a:pPr/>
              <a:t>‹#›</a:t>
            </a:fld>
            <a:endParaRPr lang="en-US" dirty="0"/>
          </a:p>
        </p:txBody>
      </p:sp>
    </p:spTree>
    <p:extLst>
      <p:ext uri="{BB962C8B-B14F-4D97-AF65-F5344CB8AC3E}">
        <p14:creationId xmlns:p14="http://schemas.microsoft.com/office/powerpoint/2010/main" val="31450072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E13D8F-0E0C-4D50-880B-6D8F54C00871}" type="datetime1">
              <a:rPr lang="en-US" smtClean="0"/>
              <a:t>5/11/2023</a:t>
            </a:fld>
            <a:endParaRPr lang="en-US" dirty="0"/>
          </a:p>
        </p:txBody>
      </p:sp>
      <p:sp>
        <p:nvSpPr>
          <p:cNvPr id="6" name="Footer Placeholder 5"/>
          <p:cNvSpPr>
            <a:spLocks noGrp="1"/>
          </p:cNvSpPr>
          <p:nvPr>
            <p:ph type="ftr" sz="quarter" idx="11"/>
          </p:nvPr>
        </p:nvSpPr>
        <p:spPr/>
        <p:txBody>
          <a:bodyPr/>
          <a:lstStyle/>
          <a:p>
            <a:pPr algn="l"/>
            <a:r>
              <a:rPr lang="en-US" dirty="0"/>
              <a:t>© Multistate tax commission – 2023 – All rights Reserved </a:t>
            </a:r>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385775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391CE7-7C31-4DE8-A772-870C5EFA2222}" type="datetime1">
              <a:rPr lang="en-US" smtClean="0"/>
              <a:t>5/11/2023</a:t>
            </a:fld>
            <a:endParaRPr lang="en-US" dirty="0"/>
          </a:p>
        </p:txBody>
      </p:sp>
      <p:sp>
        <p:nvSpPr>
          <p:cNvPr id="5" name="Footer Placeholder 4"/>
          <p:cNvSpPr>
            <a:spLocks noGrp="1"/>
          </p:cNvSpPr>
          <p:nvPr>
            <p:ph type="ftr" sz="quarter" idx="11"/>
          </p:nvPr>
        </p:nvSpPr>
        <p:spPr/>
        <p:txBody>
          <a:bodyPr/>
          <a:lstStyle/>
          <a:p>
            <a:r>
              <a:rPr lang="en-US" dirty="0"/>
              <a:t>© Multistate tax commission – 2023 – All rights Reserved </a:t>
            </a:r>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541828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5A8A10FF-32C8-4020-A2A3-7ABB386FCA0B}" type="datetime1">
              <a:rPr lang="en-US" smtClean="0"/>
              <a:t>5/11/2023</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r>
              <a:rPr lang="en-US" dirty="0"/>
              <a:t>© Multistate tax commission – 2023 – All rights Reserved </a:t>
            </a:r>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71354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A420A486-C62D-408D-B550-53549277784A}" type="datetime1">
              <a:rPr lang="en-US" smtClean="0"/>
              <a:t>5/11/2023</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r>
              <a:rPr lang="en-US" dirty="0"/>
              <a:t>© Multistate tax commission – 2023 – All rights Reserved </a:t>
            </a:r>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63588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4C387E-873B-4E50-A703-1B6C15422B06}" type="datetime1">
              <a:rPr lang="en-US" smtClean="0"/>
              <a:t>5/11/2023</a:t>
            </a:fld>
            <a:endParaRPr lang="en-US" dirty="0"/>
          </a:p>
        </p:txBody>
      </p:sp>
      <p:sp>
        <p:nvSpPr>
          <p:cNvPr id="6" name="Footer Placeholder 5"/>
          <p:cNvSpPr>
            <a:spLocks noGrp="1"/>
          </p:cNvSpPr>
          <p:nvPr>
            <p:ph type="ftr" sz="quarter" idx="11"/>
          </p:nvPr>
        </p:nvSpPr>
        <p:spPr/>
        <p:txBody>
          <a:bodyPr/>
          <a:lstStyle/>
          <a:p>
            <a:r>
              <a:rPr lang="en-US" dirty="0"/>
              <a:t>© Multistate tax commission – 2023 – All rights Reserved </a:t>
            </a:r>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71311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9EAF10-B8A9-43F9-9473-EBDE497320DE}" type="datetime1">
              <a:rPr lang="en-US" smtClean="0"/>
              <a:t>5/11/2023</a:t>
            </a:fld>
            <a:endParaRPr lang="en-US" dirty="0"/>
          </a:p>
        </p:txBody>
      </p:sp>
      <p:sp>
        <p:nvSpPr>
          <p:cNvPr id="8" name="Footer Placeholder 7"/>
          <p:cNvSpPr>
            <a:spLocks noGrp="1"/>
          </p:cNvSpPr>
          <p:nvPr>
            <p:ph type="ftr" sz="quarter" idx="11"/>
          </p:nvPr>
        </p:nvSpPr>
        <p:spPr/>
        <p:txBody>
          <a:bodyPr/>
          <a:lstStyle/>
          <a:p>
            <a:r>
              <a:rPr lang="en-US" dirty="0"/>
              <a:t>© Multistate tax commission – 2023 – All rights Reserved </a:t>
            </a:r>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2303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D0CE4F-DA30-49BE-BD10-A452A861A300}" type="datetime1">
              <a:rPr lang="en-US" smtClean="0"/>
              <a:t>5/11/2023</a:t>
            </a:fld>
            <a:endParaRPr lang="en-US" dirty="0"/>
          </a:p>
        </p:txBody>
      </p:sp>
      <p:sp>
        <p:nvSpPr>
          <p:cNvPr id="4" name="Footer Placeholder 3"/>
          <p:cNvSpPr>
            <a:spLocks noGrp="1"/>
          </p:cNvSpPr>
          <p:nvPr>
            <p:ph type="ftr" sz="quarter" idx="11"/>
          </p:nvPr>
        </p:nvSpPr>
        <p:spPr/>
        <p:txBody>
          <a:bodyPr/>
          <a:lstStyle/>
          <a:p>
            <a:r>
              <a:rPr lang="en-US" dirty="0"/>
              <a:t>© Multistate tax commission – 2023 – All rights Reserved </a:t>
            </a:r>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4525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A6C79D-C737-4A9F-819B-13DD01D4319F}" type="datetime1">
              <a:rPr lang="en-US" smtClean="0"/>
              <a:t>5/11/2023</a:t>
            </a:fld>
            <a:endParaRPr lang="en-US" dirty="0"/>
          </a:p>
        </p:txBody>
      </p:sp>
      <p:sp>
        <p:nvSpPr>
          <p:cNvPr id="3" name="Footer Placeholder 2"/>
          <p:cNvSpPr>
            <a:spLocks noGrp="1"/>
          </p:cNvSpPr>
          <p:nvPr>
            <p:ph type="ftr" sz="quarter" idx="11"/>
          </p:nvPr>
        </p:nvSpPr>
        <p:spPr/>
        <p:txBody>
          <a:bodyPr/>
          <a:lstStyle/>
          <a:p>
            <a:r>
              <a:rPr lang="en-US" dirty="0"/>
              <a:t>© Multistate tax commission – 2023 – All rights Reserved </a:t>
            </a:r>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14937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668C815-7363-4BCC-9714-50CCF671B722}" type="datetime1">
              <a:rPr lang="en-US" smtClean="0"/>
              <a:t>5/11/2023</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r>
              <a:rPr lang="en-US" dirty="0"/>
              <a:t>© Multistate tax commission – 2023 – All rights Reserved </a:t>
            </a:r>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361760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E13D8F-0E0C-4D50-880B-6D8F54C00871}" type="datetime1">
              <a:rPr lang="en-US" smtClean="0"/>
              <a:t>5/11/2023</a:t>
            </a:fld>
            <a:endParaRPr lang="en-US" dirty="0"/>
          </a:p>
        </p:txBody>
      </p:sp>
      <p:sp>
        <p:nvSpPr>
          <p:cNvPr id="6" name="Footer Placeholder 5"/>
          <p:cNvSpPr>
            <a:spLocks noGrp="1"/>
          </p:cNvSpPr>
          <p:nvPr>
            <p:ph type="ftr" sz="quarter" idx="11"/>
          </p:nvPr>
        </p:nvSpPr>
        <p:spPr/>
        <p:txBody>
          <a:bodyPr/>
          <a:lstStyle/>
          <a:p>
            <a:pPr algn="l"/>
            <a:r>
              <a:rPr lang="en-US" dirty="0"/>
              <a:t>© Multistate tax commission – 2023 – All rights Reserved </a:t>
            </a:r>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15160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77405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488141" y="1632104"/>
            <a:ext cx="9386048" cy="4696978"/>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70C06077-45AB-4924-953D-00DD42B45C6D}" type="datetime1">
              <a:rPr lang="en-US" smtClean="0"/>
              <a:t>5/11/2023</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1100" cap="all">
                <a:solidFill>
                  <a:schemeClr val="tx1">
                    <a:lumMod val="75000"/>
                    <a:lumOff val="25000"/>
                  </a:schemeClr>
                </a:solidFill>
              </a:defRPr>
            </a:lvl1pPr>
          </a:lstStyle>
          <a:p>
            <a:r>
              <a:rPr lang="en-US" dirty="0"/>
              <a:t>© Multistate tax commission – 2023 – All rights Reserved </a:t>
            </a:r>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DE1EE5B0-8E4D-4137-B27B-9F91E5287EDC}" type="slidenum">
              <a:rPr lang="en-US" smtClean="0"/>
              <a:pPr/>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82266912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2800" b="1"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2400" b="1"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2000" b="1"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b="1"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b="1"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77405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488141" y="1632104"/>
            <a:ext cx="9386048" cy="4696978"/>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70C06077-45AB-4924-953D-00DD42B45C6D}" type="datetime1">
              <a:rPr lang="en-US" smtClean="0"/>
              <a:t>5/11/2023</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1100" cap="all">
                <a:solidFill>
                  <a:schemeClr val="tx1">
                    <a:lumMod val="75000"/>
                    <a:lumOff val="25000"/>
                  </a:schemeClr>
                </a:solidFill>
              </a:defRPr>
            </a:lvl1pPr>
          </a:lstStyle>
          <a:p>
            <a:r>
              <a:rPr lang="en-US" dirty="0"/>
              <a:t>© Multistate tax commission – 2023 – All rights Reserved </a:t>
            </a:r>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DE1EE5B0-8E4D-4137-B27B-9F91E5287EDC}" type="slidenum">
              <a:rPr lang="en-US" smtClean="0"/>
              <a:pPr/>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03054432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2800" b="1"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2400" b="1"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2000" b="1"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b="1"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b="1"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ota.ca.gov/2023-franchise-income-tax-opinion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law.justia.com/cases/idaho/supreme-court-civil/2020/46941.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casetext.com/case/vas-holdings-invs-v-commr-of-revenu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n.gov/tax-court-stat/published%20orders/2022/Cities%20Management%20v%20COR%2012-20-22.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hyperlink" Target="https://casetext.com/case/goldman-sachs-petershill-fund-offshore-holdings-delaware-corp-v-nyc-tax-appeals-tribuna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tax.utah.gov/commission/decision/16-1358.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supremecourt.ohio.gov/rod/docs/pdf/0/2016/2016-Ohio-2805.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supremecourt.ohio.gov/rod/docs/pdf/0/2016/2016-Ohio-8418.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law.justia.com/cases/california/court-of-appeal/2022/d078790.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ota.ca.gov/wp-content/uploads/sites/54/2023/03/20036033-Smith-Opinion-120722wm.pdf?emrc=14ab1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commons.wikimedia.org/wiki/File:USA_Massachusetts_location_map.svg" TargetMode="External"/><Relationship Id="rId3" Type="http://schemas.openxmlformats.org/officeDocument/2006/relationships/hyperlink" Target="https://en.wikipedia.org/wiki/Southern_Border_Region_(California)" TargetMode="External"/><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hyperlink" Target="https://creativecommons.org/licenses/by-sa/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9F0AB-5A9C-8450-1FE5-65A2A1CB1BC7}"/>
              </a:ext>
            </a:extLst>
          </p:cNvPr>
          <p:cNvSpPr>
            <a:spLocks noGrp="1"/>
          </p:cNvSpPr>
          <p:nvPr>
            <p:ph type="ctrTitle"/>
          </p:nvPr>
        </p:nvSpPr>
        <p:spPr/>
        <p:txBody>
          <a:bodyPr/>
          <a:lstStyle/>
          <a:p>
            <a:r>
              <a:rPr lang="en-US" dirty="0"/>
              <a:t>MTC Partnership Summit – Review of Recent Partnership Related State Tax Cases</a:t>
            </a:r>
          </a:p>
        </p:txBody>
      </p:sp>
      <p:sp>
        <p:nvSpPr>
          <p:cNvPr id="3" name="Subtitle 2">
            <a:extLst>
              <a:ext uri="{FF2B5EF4-FFF2-40B4-BE49-F238E27FC236}">
                <a16:creationId xmlns:a16="http://schemas.microsoft.com/office/drawing/2014/main" id="{3B31E44E-03C0-8453-5B2D-DFE58FADE0FB}"/>
              </a:ext>
            </a:extLst>
          </p:cNvPr>
          <p:cNvSpPr>
            <a:spLocks noGrp="1"/>
          </p:cNvSpPr>
          <p:nvPr>
            <p:ph type="subTitle" idx="1"/>
          </p:nvPr>
        </p:nvSpPr>
        <p:spPr/>
        <p:txBody>
          <a:bodyPr/>
          <a:lstStyle/>
          <a:p>
            <a:r>
              <a:rPr lang="en-US" dirty="0"/>
              <a:t>May 2023</a:t>
            </a:r>
          </a:p>
        </p:txBody>
      </p:sp>
      <p:sp>
        <p:nvSpPr>
          <p:cNvPr id="4" name="Footer Placeholder 3">
            <a:extLst>
              <a:ext uri="{FF2B5EF4-FFF2-40B4-BE49-F238E27FC236}">
                <a16:creationId xmlns:a16="http://schemas.microsoft.com/office/drawing/2014/main" id="{9BCFE66E-DAE0-2605-9252-E90282700BE2}"/>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rPr>
              <a:t>© Multistate tax commission – 2023 – All rights Reserved </a:t>
            </a:r>
          </a:p>
        </p:txBody>
      </p:sp>
      <p:sp>
        <p:nvSpPr>
          <p:cNvPr id="5" name="Slide Number Placeholder 4">
            <a:extLst>
              <a:ext uri="{FF2B5EF4-FFF2-40B4-BE49-F238E27FC236}">
                <a16:creationId xmlns:a16="http://schemas.microsoft.com/office/drawing/2014/main" id="{9D0A564C-0B75-97D8-66AF-3417B44059C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98EE3D-8CD1-4C3F-BD1C-C98C9596463C}"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247631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3681A-2F9C-3B89-1ABF-FD6DC4F77352}"/>
              </a:ext>
            </a:extLst>
          </p:cNvPr>
          <p:cNvSpPr>
            <a:spLocks noGrp="1"/>
          </p:cNvSpPr>
          <p:nvPr>
            <p:ph type="title"/>
          </p:nvPr>
        </p:nvSpPr>
        <p:spPr>
          <a:xfrm>
            <a:off x="581192" y="1011602"/>
            <a:ext cx="11029616" cy="732197"/>
          </a:xfrm>
        </p:spPr>
        <p:txBody>
          <a:bodyPr>
            <a:normAutofit fontScale="90000"/>
          </a:bodyPr>
          <a:lstStyle/>
          <a:p>
            <a:r>
              <a:rPr lang="en-US" dirty="0">
                <a:solidFill>
                  <a:schemeClr val="tx1"/>
                </a:solidFill>
              </a:rPr>
              <a:t>In the Matter of the Appeal of: Buehler</a:t>
            </a:r>
            <a:br>
              <a:rPr lang="en-US" dirty="0">
                <a:solidFill>
                  <a:schemeClr val="tx1"/>
                </a:solidFill>
              </a:rPr>
            </a:br>
            <a:r>
              <a:rPr lang="en-US" dirty="0">
                <a:solidFill>
                  <a:schemeClr val="tx1"/>
                </a:solidFill>
              </a:rPr>
              <a:t>Dkt. No. 21067960 (Cal. Office of Tax Appeals, February 28, 2023) </a:t>
            </a:r>
          </a:p>
        </p:txBody>
      </p:sp>
      <p:sp>
        <p:nvSpPr>
          <p:cNvPr id="3" name="Content Placeholder 2">
            <a:extLst>
              <a:ext uri="{FF2B5EF4-FFF2-40B4-BE49-F238E27FC236}">
                <a16:creationId xmlns:a16="http://schemas.microsoft.com/office/drawing/2014/main" id="{37D4157A-B1E6-8224-9915-7FE5EAB8A842}"/>
              </a:ext>
            </a:extLst>
          </p:cNvPr>
          <p:cNvSpPr>
            <a:spLocks noGrp="1"/>
          </p:cNvSpPr>
          <p:nvPr>
            <p:ph idx="1"/>
          </p:nvPr>
        </p:nvSpPr>
        <p:spPr>
          <a:xfrm>
            <a:off x="1659532" y="2235808"/>
            <a:ext cx="8872936" cy="4370668"/>
          </a:xfrm>
        </p:spPr>
        <p:txBody>
          <a:bodyPr>
            <a:normAutofit/>
          </a:bodyPr>
          <a:lstStyle/>
          <a:p>
            <a:r>
              <a:rPr lang="en-US" dirty="0"/>
              <a:t>The Franchise Tax Board denied the taxpayers’ credit, arguing that the gain should be sourced to California using California’s nonresident sourcing rules for the sale of an intangible. </a:t>
            </a:r>
          </a:p>
          <a:p>
            <a:r>
              <a:rPr lang="en-US" dirty="0"/>
              <a:t>The taxpayers argued that the interest had acquired a business situs in Massachusetts and that there was a unitary business.</a:t>
            </a:r>
          </a:p>
          <a:p>
            <a:endParaRPr lang="en-US" dirty="0"/>
          </a:p>
          <a:p>
            <a:pPr lvl="1"/>
            <a:endParaRPr lang="en-US" dirty="0"/>
          </a:p>
        </p:txBody>
      </p:sp>
      <p:sp>
        <p:nvSpPr>
          <p:cNvPr id="4" name="Footer Placeholder 3">
            <a:extLst>
              <a:ext uri="{FF2B5EF4-FFF2-40B4-BE49-F238E27FC236}">
                <a16:creationId xmlns:a16="http://schemas.microsoft.com/office/drawing/2014/main" id="{58AACEC7-93F9-2D68-7A57-A6C73E76101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rPr>
              <a:t>© Multistate tax commission – 2023 – All rights Reserved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5" name="Slide Number Placeholder 4">
            <a:extLst>
              <a:ext uri="{FF2B5EF4-FFF2-40B4-BE49-F238E27FC236}">
                <a16:creationId xmlns:a16="http://schemas.microsoft.com/office/drawing/2014/main" id="{7A38BA05-9318-55B4-389B-599BA9097B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3AAC7-B111-46B9-B358-552D0469FBA1}"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3689138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3681A-2F9C-3B89-1ABF-FD6DC4F77352}"/>
              </a:ext>
            </a:extLst>
          </p:cNvPr>
          <p:cNvSpPr>
            <a:spLocks noGrp="1"/>
          </p:cNvSpPr>
          <p:nvPr>
            <p:ph type="title"/>
          </p:nvPr>
        </p:nvSpPr>
        <p:spPr>
          <a:xfrm>
            <a:off x="581192" y="946705"/>
            <a:ext cx="11029616" cy="732197"/>
          </a:xfrm>
        </p:spPr>
        <p:txBody>
          <a:bodyPr>
            <a:normAutofit fontScale="90000"/>
          </a:bodyPr>
          <a:lstStyle/>
          <a:p>
            <a:r>
              <a:rPr lang="en-US" dirty="0">
                <a:solidFill>
                  <a:schemeClr val="tx1"/>
                </a:solidFill>
              </a:rPr>
              <a:t>In the Matter of the Appeal of Buehler </a:t>
            </a:r>
            <a:br>
              <a:rPr lang="en-US" dirty="0">
                <a:solidFill>
                  <a:schemeClr val="tx1"/>
                </a:solidFill>
              </a:rPr>
            </a:br>
            <a:r>
              <a:rPr lang="en-US" dirty="0">
                <a:solidFill>
                  <a:schemeClr val="tx1"/>
                </a:solidFill>
              </a:rPr>
              <a:t>Dkt. No. 21067960 (Cal. Office of Tax Appeals, February 28, 2023) </a:t>
            </a:r>
          </a:p>
        </p:txBody>
      </p:sp>
      <p:sp>
        <p:nvSpPr>
          <p:cNvPr id="3" name="Content Placeholder 2">
            <a:extLst>
              <a:ext uri="{FF2B5EF4-FFF2-40B4-BE49-F238E27FC236}">
                <a16:creationId xmlns:a16="http://schemas.microsoft.com/office/drawing/2014/main" id="{37D4157A-B1E6-8224-9915-7FE5EAB8A842}"/>
              </a:ext>
            </a:extLst>
          </p:cNvPr>
          <p:cNvSpPr>
            <a:spLocks noGrp="1"/>
          </p:cNvSpPr>
          <p:nvPr>
            <p:ph idx="1"/>
          </p:nvPr>
        </p:nvSpPr>
        <p:spPr>
          <a:xfrm>
            <a:off x="1685364" y="2668236"/>
            <a:ext cx="8872936" cy="4370668"/>
          </a:xfrm>
        </p:spPr>
        <p:txBody>
          <a:bodyPr>
            <a:normAutofit fontScale="85000" lnSpcReduction="20000"/>
          </a:bodyPr>
          <a:lstStyle/>
          <a:p>
            <a:r>
              <a:rPr lang="en-US" dirty="0"/>
              <a:t>The California Office of Tax Appeals agreed with the Franchise Tax Board that the membership interest had not acquired a business situs in Massachusetts, noting that the interest was not localized in Massachusetts. The Office of Tax Appeals also determined that the taxpayers had </a:t>
            </a:r>
            <a:r>
              <a:rPr lang="en-US" dirty="0">
                <a:solidFill>
                  <a:srgbClr val="C00000"/>
                </a:solidFill>
              </a:rPr>
              <a:t>not</a:t>
            </a:r>
            <a:r>
              <a:rPr lang="en-US" dirty="0"/>
              <a:t> presented any evidence that the managing member was operating </a:t>
            </a:r>
            <a:r>
              <a:rPr lang="en-US" dirty="0">
                <a:solidFill>
                  <a:srgbClr val="C00000"/>
                </a:solidFill>
              </a:rPr>
              <a:t>a</a:t>
            </a:r>
            <a:r>
              <a:rPr lang="en-US" dirty="0"/>
              <a:t> </a:t>
            </a:r>
            <a:r>
              <a:rPr lang="en-US" dirty="0">
                <a:solidFill>
                  <a:srgbClr val="C00000"/>
                </a:solidFill>
              </a:rPr>
              <a:t>unitary business </a:t>
            </a:r>
            <a:r>
              <a:rPr lang="en-US" dirty="0"/>
              <a:t>with the LLC. </a:t>
            </a:r>
          </a:p>
          <a:p>
            <a:r>
              <a:rPr lang="en-US" dirty="0"/>
              <a:t>The Office of Tax Appeals ruled in favor of the Franchise Tax Board on February 28, 2023. It is unknown whether this case will be appealed.</a:t>
            </a:r>
          </a:p>
          <a:p>
            <a:r>
              <a:rPr lang="en-US" dirty="0"/>
              <a:t>Link: </a:t>
            </a:r>
            <a:r>
              <a:rPr lang="en-US" sz="2800" dirty="0">
                <a:solidFill>
                  <a:prstClr val="black"/>
                </a:solidFill>
                <a:latin typeface="Calibri" panose="020F0502020204030204"/>
                <a:cs typeface="Calibri"/>
                <a:hlinkClick r:id="rId2"/>
              </a:rPr>
              <a:t>https://ota.ca.gov/2023-franchise-income-tax-opinions/</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indent="0">
              <a:buNone/>
            </a:pPr>
            <a:endParaRPr lang="en-US" dirty="0"/>
          </a:p>
          <a:p>
            <a:pPr marL="0" indent="0">
              <a:buNone/>
            </a:pPr>
            <a:endParaRPr lang="en-US" dirty="0"/>
          </a:p>
          <a:p>
            <a:pPr marL="0" indent="0">
              <a:buNone/>
            </a:pPr>
            <a:endParaRPr lang="en-US" dirty="0"/>
          </a:p>
          <a:p>
            <a:pPr lvl="1"/>
            <a:endParaRPr lang="en-US" dirty="0"/>
          </a:p>
        </p:txBody>
      </p:sp>
      <p:sp>
        <p:nvSpPr>
          <p:cNvPr id="4" name="Footer Placeholder 3">
            <a:extLst>
              <a:ext uri="{FF2B5EF4-FFF2-40B4-BE49-F238E27FC236}">
                <a16:creationId xmlns:a16="http://schemas.microsoft.com/office/drawing/2014/main" id="{58AACEC7-93F9-2D68-7A57-A6C73E76101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rPr>
              <a:t>© Multistate tax commission – 2023 – All rights Reserved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5" name="Slide Number Placeholder 4">
            <a:extLst>
              <a:ext uri="{FF2B5EF4-FFF2-40B4-BE49-F238E27FC236}">
                <a16:creationId xmlns:a16="http://schemas.microsoft.com/office/drawing/2014/main" id="{7A38BA05-9318-55B4-389B-599BA9097B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3AAC7-B111-46B9-B358-552D0469FBA1}"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1098885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3681A-2F9C-3B89-1ABF-FD6DC4F77352}"/>
              </a:ext>
            </a:extLst>
          </p:cNvPr>
          <p:cNvSpPr>
            <a:spLocks noGrp="1"/>
          </p:cNvSpPr>
          <p:nvPr>
            <p:ph type="title"/>
          </p:nvPr>
        </p:nvSpPr>
        <p:spPr>
          <a:xfrm>
            <a:off x="581192" y="1040177"/>
            <a:ext cx="11029616" cy="732197"/>
          </a:xfrm>
        </p:spPr>
        <p:txBody>
          <a:bodyPr>
            <a:normAutofit fontScale="90000"/>
          </a:bodyPr>
          <a:lstStyle/>
          <a:p>
            <a:r>
              <a:rPr lang="en-US" dirty="0">
                <a:solidFill>
                  <a:schemeClr val="tx1"/>
                </a:solidFill>
              </a:rPr>
              <a:t>Noell Indus., Inc. v. Idaho Tax Comm’n</a:t>
            </a:r>
            <a:br>
              <a:rPr lang="en-US" dirty="0">
                <a:solidFill>
                  <a:schemeClr val="tx1"/>
                </a:solidFill>
              </a:rPr>
            </a:br>
            <a:r>
              <a:rPr lang="en-US" dirty="0">
                <a:solidFill>
                  <a:schemeClr val="tx1"/>
                </a:solidFill>
              </a:rPr>
              <a:t>470 P.3d 1176 (Idaho 2020) </a:t>
            </a:r>
          </a:p>
        </p:txBody>
      </p:sp>
      <p:sp>
        <p:nvSpPr>
          <p:cNvPr id="3" name="Content Placeholder 2">
            <a:extLst>
              <a:ext uri="{FF2B5EF4-FFF2-40B4-BE49-F238E27FC236}">
                <a16:creationId xmlns:a16="http://schemas.microsoft.com/office/drawing/2014/main" id="{37D4157A-B1E6-8224-9915-7FE5EAB8A842}"/>
              </a:ext>
            </a:extLst>
          </p:cNvPr>
          <p:cNvSpPr>
            <a:spLocks noGrp="1"/>
          </p:cNvSpPr>
          <p:nvPr>
            <p:ph idx="1"/>
          </p:nvPr>
        </p:nvSpPr>
        <p:spPr>
          <a:xfrm>
            <a:off x="458053" y="2456121"/>
            <a:ext cx="7040349" cy="4332918"/>
          </a:xfrm>
        </p:spPr>
        <p:txBody>
          <a:bodyPr>
            <a:normAutofit fontScale="92500" lnSpcReduction="20000"/>
          </a:bodyPr>
          <a:lstStyle/>
          <a:p>
            <a:r>
              <a:rPr lang="en-US" dirty="0"/>
              <a:t>The taxpayer’s owner, Mike Noell, had originally been involved in the combat and tactical gear business through the taxpayer, but later transferred the assets of the taxpayer to an LLC. Noell Industries owned 78.54 % of the LLC. Mike Noell also served as president and CEO of the LLC but did not manage its daily operations. </a:t>
            </a:r>
          </a:p>
          <a:p>
            <a:r>
              <a:rPr lang="en-US" dirty="0"/>
              <a:t>The taxpayer corporation sold its interest in the LLC for a net gain and sourced the net gain to its Virginia commercial domicile.</a:t>
            </a:r>
          </a:p>
          <a:p>
            <a:pPr marL="0" indent="0">
              <a:buNone/>
            </a:pPr>
            <a:endParaRPr lang="en-US" dirty="0"/>
          </a:p>
          <a:p>
            <a:endParaRPr lang="en-US" dirty="0"/>
          </a:p>
        </p:txBody>
      </p:sp>
      <p:sp>
        <p:nvSpPr>
          <p:cNvPr id="4" name="Footer Placeholder 3">
            <a:extLst>
              <a:ext uri="{FF2B5EF4-FFF2-40B4-BE49-F238E27FC236}">
                <a16:creationId xmlns:a16="http://schemas.microsoft.com/office/drawing/2014/main" id="{58AACEC7-93F9-2D68-7A57-A6C73E76101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rPr>
              <a:t>© Multistate tax commission – 2023 – All rights Reserved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5" name="Slide Number Placeholder 4">
            <a:extLst>
              <a:ext uri="{FF2B5EF4-FFF2-40B4-BE49-F238E27FC236}">
                <a16:creationId xmlns:a16="http://schemas.microsoft.com/office/drawing/2014/main" id="{7A38BA05-9318-55B4-389B-599BA9097B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3AAC7-B111-46B9-B358-552D0469FBA1}"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6" name="TextBox 5">
            <a:extLst>
              <a:ext uri="{FF2B5EF4-FFF2-40B4-BE49-F238E27FC236}">
                <a16:creationId xmlns:a16="http://schemas.microsoft.com/office/drawing/2014/main" id="{EA0B59EF-E545-3E75-90F5-36AA51DABA0E}"/>
              </a:ext>
            </a:extLst>
          </p:cNvPr>
          <p:cNvSpPr txBox="1"/>
          <p:nvPr/>
        </p:nvSpPr>
        <p:spPr>
          <a:xfrm>
            <a:off x="7925695" y="2902687"/>
            <a:ext cx="1247987" cy="646331"/>
          </a:xfrm>
          <a:prstGeom prst="rect">
            <a:avLst/>
          </a:prstGeom>
          <a:noFill/>
        </p:spPr>
        <p:txBody>
          <a:bodyPr wrap="square" rtlCol="0">
            <a:spAutoFit/>
          </a:bodyPr>
          <a:lstStyle/>
          <a:p>
            <a:r>
              <a:rPr lang="en-US" b="1" dirty="0"/>
              <a:t>1993 - 2003</a:t>
            </a:r>
          </a:p>
        </p:txBody>
      </p:sp>
      <p:pic>
        <p:nvPicPr>
          <p:cNvPr id="12" name="Graphic 11" descr="Confused person outline">
            <a:extLst>
              <a:ext uri="{FF2B5EF4-FFF2-40B4-BE49-F238E27FC236}">
                <a16:creationId xmlns:a16="http://schemas.microsoft.com/office/drawing/2014/main" id="{C1B3A82C-B350-F8F2-80FA-07E3DF12C9B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66474" y="1819652"/>
            <a:ext cx="914400" cy="914400"/>
          </a:xfrm>
          <a:prstGeom prst="rect">
            <a:avLst/>
          </a:prstGeom>
        </p:spPr>
      </p:pic>
      <p:sp>
        <p:nvSpPr>
          <p:cNvPr id="13" name="Flowchart: Alternate Process 12">
            <a:extLst>
              <a:ext uri="{FF2B5EF4-FFF2-40B4-BE49-F238E27FC236}">
                <a16:creationId xmlns:a16="http://schemas.microsoft.com/office/drawing/2014/main" id="{2D49CD09-268E-0E93-918D-5616EF50843A}"/>
              </a:ext>
            </a:extLst>
          </p:cNvPr>
          <p:cNvSpPr/>
          <p:nvPr/>
        </p:nvSpPr>
        <p:spPr>
          <a:xfrm>
            <a:off x="9052384" y="2628171"/>
            <a:ext cx="1556694" cy="1051526"/>
          </a:xfrm>
          <a:prstGeom prst="flowChartAlternateProcess">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Noell Industries, Inc. – VA Corp.</a:t>
            </a:r>
          </a:p>
        </p:txBody>
      </p:sp>
      <p:cxnSp>
        <p:nvCxnSpPr>
          <p:cNvPr id="15" name="Straight Arrow Connector 14">
            <a:extLst>
              <a:ext uri="{FF2B5EF4-FFF2-40B4-BE49-F238E27FC236}">
                <a16:creationId xmlns:a16="http://schemas.microsoft.com/office/drawing/2014/main" id="{11A61C28-D92C-F2C1-D101-87791B39D9DF}"/>
              </a:ext>
            </a:extLst>
          </p:cNvPr>
          <p:cNvCxnSpPr>
            <a:cxnSpLocks/>
          </p:cNvCxnSpPr>
          <p:nvPr/>
        </p:nvCxnSpPr>
        <p:spPr>
          <a:xfrm flipH="1">
            <a:off x="10568990" y="2154680"/>
            <a:ext cx="467832" cy="5106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EBC183EF-483A-1704-E9BB-75B2733F8F49}"/>
              </a:ext>
            </a:extLst>
          </p:cNvPr>
          <p:cNvSpPr txBox="1"/>
          <p:nvPr/>
        </p:nvSpPr>
        <p:spPr>
          <a:xfrm>
            <a:off x="10054549" y="1519037"/>
            <a:ext cx="1515307" cy="369332"/>
          </a:xfrm>
          <a:prstGeom prst="rect">
            <a:avLst/>
          </a:prstGeom>
          <a:noFill/>
        </p:spPr>
        <p:txBody>
          <a:bodyPr wrap="square" rtlCol="0">
            <a:spAutoFit/>
          </a:bodyPr>
          <a:lstStyle/>
          <a:p>
            <a:r>
              <a:rPr lang="en-US" b="1" dirty="0"/>
              <a:t>MIKE NOELL</a:t>
            </a:r>
          </a:p>
        </p:txBody>
      </p:sp>
      <p:sp>
        <p:nvSpPr>
          <p:cNvPr id="20" name="Flowchart: Alternate Process 19">
            <a:extLst>
              <a:ext uri="{FF2B5EF4-FFF2-40B4-BE49-F238E27FC236}">
                <a16:creationId xmlns:a16="http://schemas.microsoft.com/office/drawing/2014/main" id="{36C96082-0D7E-F13D-17FA-8681F1C1C036}"/>
              </a:ext>
            </a:extLst>
          </p:cNvPr>
          <p:cNvSpPr/>
          <p:nvPr/>
        </p:nvSpPr>
        <p:spPr>
          <a:xfrm>
            <a:off x="8877969" y="4563431"/>
            <a:ext cx="2387447" cy="1694314"/>
          </a:xfrm>
          <a:prstGeom prst="flowChartAlternateProcess">
            <a:avLst/>
          </a:prstGeom>
          <a:solidFill>
            <a:srgbClr val="7F1D1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Blackhawk </a:t>
            </a:r>
          </a:p>
          <a:p>
            <a:pPr algn="ctr"/>
            <a:r>
              <a:rPr lang="en-US" dirty="0"/>
              <a:t>Industries Products Group Unlimited, LLC – Doing Business in Idaho</a:t>
            </a:r>
          </a:p>
        </p:txBody>
      </p:sp>
      <p:sp>
        <p:nvSpPr>
          <p:cNvPr id="21" name="TextBox 20">
            <a:extLst>
              <a:ext uri="{FF2B5EF4-FFF2-40B4-BE49-F238E27FC236}">
                <a16:creationId xmlns:a16="http://schemas.microsoft.com/office/drawing/2014/main" id="{39275A3A-D273-8798-0D5D-027ABDC32EFC}"/>
              </a:ext>
            </a:extLst>
          </p:cNvPr>
          <p:cNvSpPr txBox="1"/>
          <p:nvPr/>
        </p:nvSpPr>
        <p:spPr>
          <a:xfrm>
            <a:off x="7952155" y="5085627"/>
            <a:ext cx="793003" cy="646331"/>
          </a:xfrm>
          <a:prstGeom prst="rect">
            <a:avLst/>
          </a:prstGeom>
          <a:noFill/>
        </p:spPr>
        <p:txBody>
          <a:bodyPr wrap="square" rtlCol="0">
            <a:spAutoFit/>
          </a:bodyPr>
          <a:lstStyle/>
          <a:p>
            <a:r>
              <a:rPr lang="en-US" b="1" dirty="0"/>
              <a:t>2003-2010</a:t>
            </a:r>
          </a:p>
        </p:txBody>
      </p:sp>
      <p:cxnSp>
        <p:nvCxnSpPr>
          <p:cNvPr id="23" name="Straight Arrow Connector 22">
            <a:extLst>
              <a:ext uri="{FF2B5EF4-FFF2-40B4-BE49-F238E27FC236}">
                <a16:creationId xmlns:a16="http://schemas.microsoft.com/office/drawing/2014/main" id="{29F37184-4971-30BC-F532-5A5345FA4A61}"/>
              </a:ext>
            </a:extLst>
          </p:cNvPr>
          <p:cNvCxnSpPr>
            <a:cxnSpLocks/>
            <a:stCxn id="13" idx="2"/>
          </p:cNvCxnSpPr>
          <p:nvPr/>
        </p:nvCxnSpPr>
        <p:spPr>
          <a:xfrm>
            <a:off x="9830731" y="3679697"/>
            <a:ext cx="60648" cy="8698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21A59CC3-A029-FD09-9415-F923B93C89CC}"/>
              </a:ext>
            </a:extLst>
          </p:cNvPr>
          <p:cNvSpPr txBox="1"/>
          <p:nvPr/>
        </p:nvSpPr>
        <p:spPr>
          <a:xfrm>
            <a:off x="7935473" y="3679699"/>
            <a:ext cx="3798474" cy="369332"/>
          </a:xfrm>
          <a:prstGeom prst="rect">
            <a:avLst/>
          </a:prstGeom>
          <a:noFill/>
        </p:spPr>
        <p:txBody>
          <a:bodyPr wrap="square" rtlCol="0">
            <a:spAutoFit/>
          </a:bodyPr>
          <a:lstStyle/>
          <a:p>
            <a:r>
              <a:rPr lang="en-US" dirty="0"/>
              <a:t>_______________________________</a:t>
            </a:r>
          </a:p>
        </p:txBody>
      </p:sp>
      <p:cxnSp>
        <p:nvCxnSpPr>
          <p:cNvPr id="33" name="Straight Arrow Connector 32">
            <a:extLst>
              <a:ext uri="{FF2B5EF4-FFF2-40B4-BE49-F238E27FC236}">
                <a16:creationId xmlns:a16="http://schemas.microsoft.com/office/drawing/2014/main" id="{67CFC45D-B10D-131E-24D9-296246DE30CE}"/>
              </a:ext>
            </a:extLst>
          </p:cNvPr>
          <p:cNvCxnSpPr>
            <a:cxnSpLocks/>
            <a:endCxn id="38" idx="2"/>
          </p:cNvCxnSpPr>
          <p:nvPr/>
        </p:nvCxnSpPr>
        <p:spPr>
          <a:xfrm flipH="1">
            <a:off x="11076097" y="2154680"/>
            <a:ext cx="534711" cy="2427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6BCCDFF3-EF5E-8995-4E88-C4EBA85792B9}"/>
              </a:ext>
            </a:extLst>
          </p:cNvPr>
          <p:cNvSpPr txBox="1"/>
          <p:nvPr/>
        </p:nvSpPr>
        <p:spPr>
          <a:xfrm rot="10800000" flipV="1">
            <a:off x="9489454" y="3679699"/>
            <a:ext cx="1248641" cy="369332"/>
          </a:xfrm>
          <a:prstGeom prst="rect">
            <a:avLst/>
          </a:prstGeom>
          <a:noFill/>
        </p:spPr>
        <p:txBody>
          <a:bodyPr wrap="square" rtlCol="0">
            <a:spAutoFit/>
          </a:bodyPr>
          <a:lstStyle/>
          <a:p>
            <a:r>
              <a:rPr lang="en-US" b="1" dirty="0"/>
              <a:t>78.54 %</a:t>
            </a:r>
          </a:p>
        </p:txBody>
      </p:sp>
      <p:sp>
        <p:nvSpPr>
          <p:cNvPr id="38" name="TextBox 37">
            <a:extLst>
              <a:ext uri="{FF2B5EF4-FFF2-40B4-BE49-F238E27FC236}">
                <a16:creationId xmlns:a16="http://schemas.microsoft.com/office/drawing/2014/main" id="{F41E9D7A-C2E6-77B8-283B-239B9A31EE7F}"/>
              </a:ext>
            </a:extLst>
          </p:cNvPr>
          <p:cNvSpPr txBox="1"/>
          <p:nvPr/>
        </p:nvSpPr>
        <p:spPr>
          <a:xfrm>
            <a:off x="10169080" y="4212596"/>
            <a:ext cx="1814033" cy="369332"/>
          </a:xfrm>
          <a:prstGeom prst="rect">
            <a:avLst/>
          </a:prstGeom>
          <a:noFill/>
        </p:spPr>
        <p:txBody>
          <a:bodyPr wrap="square" rtlCol="0">
            <a:spAutoFit/>
          </a:bodyPr>
          <a:lstStyle/>
          <a:p>
            <a:pPr algn="ctr"/>
            <a:r>
              <a:rPr lang="en-US" b="1" dirty="0"/>
              <a:t>President/CEO</a:t>
            </a:r>
          </a:p>
        </p:txBody>
      </p:sp>
    </p:spTree>
    <p:extLst>
      <p:ext uri="{BB962C8B-B14F-4D97-AF65-F5344CB8AC3E}">
        <p14:creationId xmlns:p14="http://schemas.microsoft.com/office/powerpoint/2010/main" val="3554307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3681A-2F9C-3B89-1ABF-FD6DC4F77352}"/>
              </a:ext>
            </a:extLst>
          </p:cNvPr>
          <p:cNvSpPr>
            <a:spLocks noGrp="1"/>
          </p:cNvSpPr>
          <p:nvPr>
            <p:ph type="title"/>
          </p:nvPr>
        </p:nvSpPr>
        <p:spPr>
          <a:xfrm>
            <a:off x="581192" y="1040177"/>
            <a:ext cx="11029616" cy="732197"/>
          </a:xfrm>
        </p:spPr>
        <p:txBody>
          <a:bodyPr>
            <a:normAutofit fontScale="90000"/>
          </a:bodyPr>
          <a:lstStyle/>
          <a:p>
            <a:r>
              <a:rPr lang="en-US" dirty="0">
                <a:solidFill>
                  <a:schemeClr val="tx1"/>
                </a:solidFill>
              </a:rPr>
              <a:t>Noell Indus., Inc. v. Idaho Tax Comm’n</a:t>
            </a:r>
            <a:br>
              <a:rPr lang="en-US" dirty="0">
                <a:solidFill>
                  <a:schemeClr val="tx1"/>
                </a:solidFill>
              </a:rPr>
            </a:br>
            <a:r>
              <a:rPr lang="en-US" dirty="0">
                <a:solidFill>
                  <a:schemeClr val="tx1"/>
                </a:solidFill>
              </a:rPr>
              <a:t>470 P.3d 1176 (Idaho 2020) </a:t>
            </a:r>
          </a:p>
        </p:txBody>
      </p:sp>
      <p:sp>
        <p:nvSpPr>
          <p:cNvPr id="3" name="Content Placeholder 2">
            <a:extLst>
              <a:ext uri="{FF2B5EF4-FFF2-40B4-BE49-F238E27FC236}">
                <a16:creationId xmlns:a16="http://schemas.microsoft.com/office/drawing/2014/main" id="{37D4157A-B1E6-8224-9915-7FE5EAB8A842}"/>
              </a:ext>
            </a:extLst>
          </p:cNvPr>
          <p:cNvSpPr>
            <a:spLocks noGrp="1"/>
          </p:cNvSpPr>
          <p:nvPr>
            <p:ph idx="1"/>
          </p:nvPr>
        </p:nvSpPr>
        <p:spPr>
          <a:xfrm>
            <a:off x="1659532" y="1703262"/>
            <a:ext cx="8872936" cy="4370668"/>
          </a:xfrm>
        </p:spPr>
        <p:txBody>
          <a:bodyPr>
            <a:normAutofit/>
          </a:bodyPr>
          <a:lstStyle/>
          <a:p>
            <a:r>
              <a:rPr lang="en-US" dirty="0"/>
              <a:t>The taxpayer argued that the net gain was nonbusiness income and that taxing the gain in Idaho would be unconstitutional.</a:t>
            </a:r>
          </a:p>
          <a:p>
            <a:r>
              <a:rPr lang="en-US" dirty="0"/>
              <a:t>Idaho argued that the net gain was apportionable business income to Idaho. </a:t>
            </a:r>
          </a:p>
          <a:p>
            <a:endParaRPr lang="en-US" dirty="0"/>
          </a:p>
        </p:txBody>
      </p:sp>
      <p:sp>
        <p:nvSpPr>
          <p:cNvPr id="4" name="Footer Placeholder 3">
            <a:extLst>
              <a:ext uri="{FF2B5EF4-FFF2-40B4-BE49-F238E27FC236}">
                <a16:creationId xmlns:a16="http://schemas.microsoft.com/office/drawing/2014/main" id="{58AACEC7-93F9-2D68-7A57-A6C73E76101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rPr>
              <a:t>© Multistate tax commission – 2023 – All rights Reserved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5" name="Slide Number Placeholder 4">
            <a:extLst>
              <a:ext uri="{FF2B5EF4-FFF2-40B4-BE49-F238E27FC236}">
                <a16:creationId xmlns:a16="http://schemas.microsoft.com/office/drawing/2014/main" id="{7A38BA05-9318-55B4-389B-599BA9097B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3AAC7-B111-46B9-B358-552D0469FBA1}"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1493155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3681A-2F9C-3B89-1ABF-FD6DC4F77352}"/>
              </a:ext>
            </a:extLst>
          </p:cNvPr>
          <p:cNvSpPr>
            <a:spLocks noGrp="1"/>
          </p:cNvSpPr>
          <p:nvPr>
            <p:ph type="title"/>
          </p:nvPr>
        </p:nvSpPr>
        <p:spPr>
          <a:xfrm>
            <a:off x="566961" y="1369786"/>
            <a:ext cx="11029616" cy="732197"/>
          </a:xfrm>
        </p:spPr>
        <p:txBody>
          <a:bodyPr>
            <a:normAutofit fontScale="90000"/>
          </a:bodyPr>
          <a:lstStyle/>
          <a:p>
            <a:r>
              <a:rPr lang="en-US" dirty="0">
                <a:solidFill>
                  <a:schemeClr val="tx1"/>
                </a:solidFill>
              </a:rPr>
              <a:t>Noell Indus., Inc. v. Idaho Tax Comm’n</a:t>
            </a:r>
            <a:br>
              <a:rPr lang="en-US" dirty="0">
                <a:solidFill>
                  <a:schemeClr val="tx1"/>
                </a:solidFill>
              </a:rPr>
            </a:br>
            <a:r>
              <a:rPr lang="en-US" dirty="0">
                <a:solidFill>
                  <a:schemeClr val="tx1"/>
                </a:solidFill>
              </a:rPr>
              <a:t>470 P.3d 1176 (Idaho 2020)</a:t>
            </a:r>
            <a:br>
              <a:rPr lang="en-US" dirty="0">
                <a:solidFill>
                  <a:schemeClr val="tx1"/>
                </a:solidFill>
              </a:rPr>
            </a:br>
            <a:endParaRPr lang="en-US" dirty="0">
              <a:solidFill>
                <a:schemeClr val="tx1"/>
              </a:solidFill>
            </a:endParaRPr>
          </a:p>
        </p:txBody>
      </p:sp>
      <p:sp>
        <p:nvSpPr>
          <p:cNvPr id="3" name="Content Placeholder 2">
            <a:extLst>
              <a:ext uri="{FF2B5EF4-FFF2-40B4-BE49-F238E27FC236}">
                <a16:creationId xmlns:a16="http://schemas.microsoft.com/office/drawing/2014/main" id="{37D4157A-B1E6-8224-9915-7FE5EAB8A842}"/>
              </a:ext>
            </a:extLst>
          </p:cNvPr>
          <p:cNvSpPr>
            <a:spLocks noGrp="1"/>
          </p:cNvSpPr>
          <p:nvPr>
            <p:ph idx="1"/>
          </p:nvPr>
        </p:nvSpPr>
        <p:spPr>
          <a:xfrm>
            <a:off x="1659532" y="2673553"/>
            <a:ext cx="8872936" cy="4370668"/>
          </a:xfrm>
        </p:spPr>
        <p:txBody>
          <a:bodyPr>
            <a:normAutofit fontScale="70000" lnSpcReduction="20000"/>
          </a:bodyPr>
          <a:lstStyle/>
          <a:p>
            <a:r>
              <a:rPr lang="en-US" dirty="0"/>
              <a:t>The Court found that the transactional test was not met because the taxpayer did not regularly engage in buying and selling subsidiaries. The Court concluded that the functional test was not met, stating that the LLC was only a passive investment that did not further the business of the taxpayer.</a:t>
            </a:r>
          </a:p>
          <a:p>
            <a:r>
              <a:rPr lang="en-US" dirty="0"/>
              <a:t>The Court held that there was not a unitary business noting that “[t]his high-level separation of the companies—combined with Noell Industries’ only role as a shell holding company—showcases substantial independence rather than the level interdependence required to manifest unity.” The Court also noted that Noell’s oversight of the LLC was not sufficient to be unitary. </a:t>
            </a:r>
          </a:p>
          <a:p>
            <a:r>
              <a:rPr lang="en-US" dirty="0"/>
              <a:t>Link: </a:t>
            </a:r>
            <a:r>
              <a:rPr lang="en-US" dirty="0">
                <a:hlinkClick r:id="rId2"/>
              </a:rPr>
              <a:t>https://law.justia.com/cases/idaho/supreme-court-civil/2020/46941.html</a:t>
            </a:r>
            <a:endParaRPr lang="en-US" dirty="0"/>
          </a:p>
          <a:p>
            <a:r>
              <a:rPr lang="en-US" dirty="0"/>
              <a:t>The Court declined to follow a holding company case with the opposite result. </a:t>
            </a:r>
            <a:r>
              <a:rPr lang="en-US" u="sng" dirty="0"/>
              <a:t>See</a:t>
            </a:r>
            <a:r>
              <a:rPr lang="en-US" dirty="0"/>
              <a:t> </a:t>
            </a:r>
            <a:r>
              <a:rPr lang="en-US" i="1" dirty="0"/>
              <a:t>Blue Bell Creameries, LP v. Roberts</a:t>
            </a:r>
            <a:r>
              <a:rPr lang="en-US" dirty="0"/>
              <a:t>, 333 S.W.3d 59 (Tenn. 2011). </a:t>
            </a:r>
          </a:p>
          <a:p>
            <a:pPr marL="0" indent="0">
              <a:buNone/>
            </a:pPr>
            <a:endParaRPr lang="en-US" dirty="0"/>
          </a:p>
          <a:p>
            <a:pPr marL="0" indent="0">
              <a:buNone/>
            </a:pPr>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58AACEC7-93F9-2D68-7A57-A6C73E76101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rPr>
              <a:t>© Multistate tax commission – 2023 – All rights Reserved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5" name="Slide Number Placeholder 4">
            <a:extLst>
              <a:ext uri="{FF2B5EF4-FFF2-40B4-BE49-F238E27FC236}">
                <a16:creationId xmlns:a16="http://schemas.microsoft.com/office/drawing/2014/main" id="{7A38BA05-9318-55B4-389B-599BA9097B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3AAC7-B111-46B9-B358-552D0469FBA1}"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2734413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3681A-2F9C-3B89-1ABF-FD6DC4F77352}"/>
              </a:ext>
            </a:extLst>
          </p:cNvPr>
          <p:cNvSpPr>
            <a:spLocks noGrp="1"/>
          </p:cNvSpPr>
          <p:nvPr>
            <p:ph type="title"/>
          </p:nvPr>
        </p:nvSpPr>
        <p:spPr>
          <a:xfrm>
            <a:off x="581192" y="1011602"/>
            <a:ext cx="11029616" cy="732197"/>
          </a:xfrm>
        </p:spPr>
        <p:txBody>
          <a:bodyPr>
            <a:normAutofit fontScale="90000"/>
          </a:bodyPr>
          <a:lstStyle/>
          <a:p>
            <a:r>
              <a:rPr lang="en-US" dirty="0">
                <a:solidFill>
                  <a:schemeClr val="tx1"/>
                </a:solidFill>
              </a:rPr>
              <a:t>Vas Holdings &amp; Invs. LLC v. Commissioner, </a:t>
            </a:r>
            <a:br>
              <a:rPr lang="en-US" dirty="0">
                <a:solidFill>
                  <a:schemeClr val="tx1"/>
                </a:solidFill>
              </a:rPr>
            </a:br>
            <a:r>
              <a:rPr lang="en-US" dirty="0">
                <a:solidFill>
                  <a:schemeClr val="tx1"/>
                </a:solidFill>
              </a:rPr>
              <a:t>186 N.E.3d 1240 (Mass. 2022)</a:t>
            </a:r>
          </a:p>
        </p:txBody>
      </p:sp>
      <p:sp>
        <p:nvSpPr>
          <p:cNvPr id="3" name="Content Placeholder 2">
            <a:extLst>
              <a:ext uri="{FF2B5EF4-FFF2-40B4-BE49-F238E27FC236}">
                <a16:creationId xmlns:a16="http://schemas.microsoft.com/office/drawing/2014/main" id="{37D4157A-B1E6-8224-9915-7FE5EAB8A842}"/>
              </a:ext>
            </a:extLst>
          </p:cNvPr>
          <p:cNvSpPr>
            <a:spLocks noGrp="1"/>
          </p:cNvSpPr>
          <p:nvPr>
            <p:ph idx="1"/>
          </p:nvPr>
        </p:nvSpPr>
        <p:spPr>
          <a:xfrm>
            <a:off x="1685364" y="2053246"/>
            <a:ext cx="8872936" cy="4370668"/>
          </a:xfrm>
        </p:spPr>
        <p:txBody>
          <a:bodyPr>
            <a:normAutofit fontScale="70000" lnSpcReduction="20000"/>
          </a:bodyPr>
          <a:lstStyle/>
          <a:p>
            <a:r>
              <a:rPr lang="en-US" dirty="0"/>
              <a:t>The taxpayer, </a:t>
            </a:r>
            <a:r>
              <a:rPr lang="en-US" dirty="0">
                <a:solidFill>
                  <a:schemeClr val="tx1"/>
                </a:solidFill>
              </a:rPr>
              <a:t>Vas Holdings &amp; Investments LLC (</a:t>
            </a:r>
            <a:r>
              <a:rPr lang="en-US" dirty="0"/>
              <a:t>“VASHI”), sold its fifty percent membership interest in Cloud5 LLC (“Cloud5”) for a gain. Cloud5 (a taxed partnership) had business activities taking place primarily in Massachusetts.</a:t>
            </a:r>
          </a:p>
          <a:p>
            <a:r>
              <a:rPr lang="en-US" dirty="0"/>
              <a:t>VASHI did not have a domicile, employees, operations, real property, or tangible property in Massachusetts. VASHI’s only material asset in Massachusetts was its fifty percent membership interest in Cloud5. VASHI was not involved in the operations of Cloud5. Massachusetts </a:t>
            </a:r>
            <a:r>
              <a:rPr lang="en-US" dirty="0">
                <a:solidFill>
                  <a:schemeClr val="accent1"/>
                </a:solidFill>
              </a:rPr>
              <a:t>conceded that the gain would not be taxable under the unitary business principle</a:t>
            </a:r>
            <a:r>
              <a:rPr lang="en-US" dirty="0"/>
              <a:t>.</a:t>
            </a:r>
          </a:p>
          <a:p>
            <a:r>
              <a:rPr lang="en-US" dirty="0"/>
              <a:t>The taxpayer argued that without a unitary business, Massachusetts did not have a basis for taxing the capital gain. </a:t>
            </a:r>
          </a:p>
          <a:p>
            <a:r>
              <a:rPr lang="en-US" dirty="0"/>
              <a:t>Massachusetts argued that it could constitutionally tax the gain using Cloud5’s apportionment factors because the gain reflected Cloud5’s growth in Massachusetts and VASHI had reaped the benefit of this growth. </a:t>
            </a:r>
          </a:p>
          <a:p>
            <a:pPr lvl="1"/>
            <a:endParaRPr lang="en-US" dirty="0"/>
          </a:p>
        </p:txBody>
      </p:sp>
      <p:sp>
        <p:nvSpPr>
          <p:cNvPr id="4" name="Footer Placeholder 3">
            <a:extLst>
              <a:ext uri="{FF2B5EF4-FFF2-40B4-BE49-F238E27FC236}">
                <a16:creationId xmlns:a16="http://schemas.microsoft.com/office/drawing/2014/main" id="{58AACEC7-93F9-2D68-7A57-A6C73E76101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rPr>
              <a:t>© Multistate tax commission – 2023 – All rights Reserved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5" name="Slide Number Placeholder 4">
            <a:extLst>
              <a:ext uri="{FF2B5EF4-FFF2-40B4-BE49-F238E27FC236}">
                <a16:creationId xmlns:a16="http://schemas.microsoft.com/office/drawing/2014/main" id="{7A38BA05-9318-55B4-389B-599BA9097B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3AAC7-B111-46B9-B358-552D0469FBA1}"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2758686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3681A-2F9C-3B89-1ABF-FD6DC4F77352}"/>
              </a:ext>
            </a:extLst>
          </p:cNvPr>
          <p:cNvSpPr>
            <a:spLocks noGrp="1"/>
          </p:cNvSpPr>
          <p:nvPr>
            <p:ph type="title"/>
          </p:nvPr>
        </p:nvSpPr>
        <p:spPr>
          <a:xfrm>
            <a:off x="581194" y="897745"/>
            <a:ext cx="11029616" cy="732197"/>
          </a:xfrm>
        </p:spPr>
        <p:txBody>
          <a:bodyPr>
            <a:normAutofit fontScale="90000"/>
          </a:bodyPr>
          <a:lstStyle/>
          <a:p>
            <a:r>
              <a:rPr lang="en-US" dirty="0">
                <a:solidFill>
                  <a:schemeClr val="tx1"/>
                </a:solidFill>
              </a:rPr>
              <a:t>Vas Holdings &amp; Invs. LLC v. Commissioner </a:t>
            </a:r>
            <a:br>
              <a:rPr lang="en-US" dirty="0">
                <a:solidFill>
                  <a:schemeClr val="tx1"/>
                </a:solidFill>
              </a:rPr>
            </a:br>
            <a:r>
              <a:rPr lang="en-US" dirty="0">
                <a:solidFill>
                  <a:schemeClr val="tx1"/>
                </a:solidFill>
              </a:rPr>
              <a:t>186 N.E.3d 1240 (Mass. 2022)</a:t>
            </a:r>
          </a:p>
        </p:txBody>
      </p:sp>
      <p:sp>
        <p:nvSpPr>
          <p:cNvPr id="3" name="Content Placeholder 2">
            <a:extLst>
              <a:ext uri="{FF2B5EF4-FFF2-40B4-BE49-F238E27FC236}">
                <a16:creationId xmlns:a16="http://schemas.microsoft.com/office/drawing/2014/main" id="{37D4157A-B1E6-8224-9915-7FE5EAB8A842}"/>
              </a:ext>
            </a:extLst>
          </p:cNvPr>
          <p:cNvSpPr>
            <a:spLocks noGrp="1"/>
          </p:cNvSpPr>
          <p:nvPr>
            <p:ph idx="1"/>
          </p:nvPr>
        </p:nvSpPr>
        <p:spPr>
          <a:xfrm>
            <a:off x="1685364" y="2816611"/>
            <a:ext cx="8872936" cy="4370668"/>
          </a:xfrm>
        </p:spPr>
        <p:txBody>
          <a:bodyPr>
            <a:normAutofit fontScale="70000" lnSpcReduction="20000"/>
          </a:bodyPr>
          <a:lstStyle/>
          <a:p>
            <a:r>
              <a:rPr lang="en-US" dirty="0"/>
              <a:t>The Court ruled that the constitution </a:t>
            </a:r>
            <a:r>
              <a:rPr lang="en-US" dirty="0">
                <a:solidFill>
                  <a:srgbClr val="FF0000"/>
                </a:solidFill>
              </a:rPr>
              <a:t>did not require the application of the unitary business principle</a:t>
            </a:r>
            <a:r>
              <a:rPr lang="en-US" dirty="0"/>
              <a:t> for Massachusetts to tax the gain.</a:t>
            </a:r>
          </a:p>
          <a:p>
            <a:r>
              <a:rPr lang="en-US" dirty="0"/>
              <a:t>The Court found that there was a constitutional basis to tax the gain based upon Cloud5’s nexus in Massachusetts. </a:t>
            </a:r>
          </a:p>
          <a:p>
            <a:r>
              <a:rPr lang="en-US" dirty="0"/>
              <a:t>The Court agreed with Massachusetts “that the protections, opportunities, and benefits provided by the Commonwealth to Cloud5, suffice to meet the constitutional requirement of a nexus between the Commonwealth and VASHI; and, because the tax imposed by the Commonwealth reflects the apportionment formula of Cloud5, the tax is circumscribed to capture the value of those protections and benefits.”</a:t>
            </a:r>
          </a:p>
          <a:p>
            <a:r>
              <a:rPr lang="en-US" sz="2800" dirty="0">
                <a:cs typeface="Calibri"/>
              </a:rPr>
              <a:t>However, the Court ultimately ruled in favor of the taxpayer, holding that there was not a statutory basis to tax the gain. </a:t>
            </a:r>
          </a:p>
          <a:p>
            <a:r>
              <a:rPr lang="en-US" dirty="0">
                <a:cs typeface="Calibri"/>
              </a:rPr>
              <a:t>Link: </a:t>
            </a:r>
            <a:r>
              <a:rPr lang="en-US" dirty="0">
                <a:cs typeface="Calibri"/>
                <a:hlinkClick r:id="rId2"/>
              </a:rPr>
              <a:t>https://casetext.com/case/vas-holdings-invs-v-commr-of-revenue</a:t>
            </a:r>
            <a:endParaRPr lang="en-US" dirty="0">
              <a:cs typeface="Calibri"/>
            </a:endParaRPr>
          </a:p>
          <a:p>
            <a:pPr marL="0" indent="0">
              <a:buNone/>
            </a:pPr>
            <a:endParaRPr lang="en-US" sz="2800" dirty="0">
              <a:cs typeface="Calibri"/>
            </a:endParaRPr>
          </a:p>
          <a:p>
            <a:endParaRPr lang="en-US" sz="2800" dirty="0">
              <a:cs typeface="Calibri"/>
            </a:endParaRPr>
          </a:p>
          <a:p>
            <a:endParaRPr lang="en-US" dirty="0"/>
          </a:p>
          <a:p>
            <a:endParaRPr lang="en-US" dirty="0"/>
          </a:p>
          <a:p>
            <a:pPr lvl="1"/>
            <a:endParaRPr lang="en-US" dirty="0"/>
          </a:p>
        </p:txBody>
      </p:sp>
      <p:sp>
        <p:nvSpPr>
          <p:cNvPr id="4" name="Footer Placeholder 3">
            <a:extLst>
              <a:ext uri="{FF2B5EF4-FFF2-40B4-BE49-F238E27FC236}">
                <a16:creationId xmlns:a16="http://schemas.microsoft.com/office/drawing/2014/main" id="{58AACEC7-93F9-2D68-7A57-A6C73E76101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rPr>
              <a:t>© Multistate tax commission – 2023 – All rights Reserved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5" name="Slide Number Placeholder 4">
            <a:extLst>
              <a:ext uri="{FF2B5EF4-FFF2-40B4-BE49-F238E27FC236}">
                <a16:creationId xmlns:a16="http://schemas.microsoft.com/office/drawing/2014/main" id="{7A38BA05-9318-55B4-389B-599BA9097B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3AAC7-B111-46B9-B358-552D0469FBA1}"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2855727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3681A-2F9C-3B89-1ABF-FD6DC4F77352}"/>
              </a:ext>
            </a:extLst>
          </p:cNvPr>
          <p:cNvSpPr>
            <a:spLocks noGrp="1"/>
          </p:cNvSpPr>
          <p:nvPr>
            <p:ph type="title"/>
          </p:nvPr>
        </p:nvSpPr>
        <p:spPr>
          <a:xfrm>
            <a:off x="581192" y="1011602"/>
            <a:ext cx="11029616" cy="732197"/>
          </a:xfrm>
        </p:spPr>
        <p:txBody>
          <a:bodyPr>
            <a:normAutofit fontScale="90000"/>
          </a:bodyPr>
          <a:lstStyle/>
          <a:p>
            <a:r>
              <a:rPr lang="en-US" dirty="0">
                <a:solidFill>
                  <a:schemeClr val="tx1"/>
                </a:solidFill>
              </a:rPr>
              <a:t>Cities Management, Inc. v. Commissioner of Revenue</a:t>
            </a:r>
            <a:br>
              <a:rPr lang="en-US" dirty="0">
                <a:solidFill>
                  <a:schemeClr val="tx1"/>
                </a:solidFill>
              </a:rPr>
            </a:br>
            <a:r>
              <a:rPr lang="en-US" dirty="0">
                <a:solidFill>
                  <a:schemeClr val="tx1"/>
                </a:solidFill>
              </a:rPr>
              <a:t>Dkt. No. 9484 (Mn. T.C. December 20, 2022)  </a:t>
            </a:r>
          </a:p>
        </p:txBody>
      </p:sp>
      <p:sp>
        <p:nvSpPr>
          <p:cNvPr id="3" name="Content Placeholder 2">
            <a:extLst>
              <a:ext uri="{FF2B5EF4-FFF2-40B4-BE49-F238E27FC236}">
                <a16:creationId xmlns:a16="http://schemas.microsoft.com/office/drawing/2014/main" id="{37D4157A-B1E6-8224-9915-7FE5EAB8A842}"/>
              </a:ext>
            </a:extLst>
          </p:cNvPr>
          <p:cNvSpPr>
            <a:spLocks noGrp="1"/>
          </p:cNvSpPr>
          <p:nvPr>
            <p:ph idx="1"/>
          </p:nvPr>
        </p:nvSpPr>
        <p:spPr>
          <a:xfrm>
            <a:off x="1685364" y="2235808"/>
            <a:ext cx="8872936" cy="4370668"/>
          </a:xfrm>
        </p:spPr>
        <p:txBody>
          <a:bodyPr>
            <a:normAutofit fontScale="85000" lnSpcReduction="10000"/>
          </a:bodyPr>
          <a:lstStyle/>
          <a:p>
            <a:r>
              <a:rPr lang="en-US" dirty="0"/>
              <a:t>The taxpayer is a Minnesota S corporation that was involved in the community association management business in Minnesota and Wisconsin. </a:t>
            </a:r>
          </a:p>
          <a:p>
            <a:r>
              <a:rPr lang="en-US" dirty="0"/>
              <a:t>The taxpayer’s two shareholders sold their stock in an IRC § 338(h)(10) </a:t>
            </a:r>
            <a:r>
              <a:rPr lang="en-US" dirty="0">
                <a:solidFill>
                  <a:schemeClr val="accent1"/>
                </a:solidFill>
              </a:rPr>
              <a:t>deemed asset sale</a:t>
            </a:r>
            <a:r>
              <a:rPr lang="en-US" dirty="0"/>
              <a:t>. </a:t>
            </a:r>
          </a:p>
          <a:p>
            <a:r>
              <a:rPr lang="en-US" dirty="0"/>
              <a:t>The majority shareholder was a nonresident, and her portion of the gain from the sale of goodwill was reported by the taxpayer as nonbusiness income. </a:t>
            </a:r>
          </a:p>
          <a:p>
            <a:r>
              <a:rPr lang="en-US" dirty="0"/>
              <a:t>The Commissioner made a nonresident withholding assessment, arguing that the gain should be treated as business income. </a:t>
            </a:r>
          </a:p>
          <a:p>
            <a:endParaRPr lang="en-US" dirty="0"/>
          </a:p>
          <a:p>
            <a:pPr lvl="1"/>
            <a:endParaRPr lang="en-US" dirty="0"/>
          </a:p>
        </p:txBody>
      </p:sp>
      <p:sp>
        <p:nvSpPr>
          <p:cNvPr id="4" name="Footer Placeholder 3">
            <a:extLst>
              <a:ext uri="{FF2B5EF4-FFF2-40B4-BE49-F238E27FC236}">
                <a16:creationId xmlns:a16="http://schemas.microsoft.com/office/drawing/2014/main" id="{58AACEC7-93F9-2D68-7A57-A6C73E76101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rPr>
              <a:t>© Multistate tax commission – 2023 – All rights Reserved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5" name="Slide Number Placeholder 4">
            <a:extLst>
              <a:ext uri="{FF2B5EF4-FFF2-40B4-BE49-F238E27FC236}">
                <a16:creationId xmlns:a16="http://schemas.microsoft.com/office/drawing/2014/main" id="{7A38BA05-9318-55B4-389B-599BA9097B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3AAC7-B111-46B9-B358-552D0469FBA1}"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3438886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3681A-2F9C-3B89-1ABF-FD6DC4F77352}"/>
              </a:ext>
            </a:extLst>
          </p:cNvPr>
          <p:cNvSpPr>
            <a:spLocks noGrp="1"/>
          </p:cNvSpPr>
          <p:nvPr>
            <p:ph type="title"/>
          </p:nvPr>
        </p:nvSpPr>
        <p:spPr>
          <a:xfrm>
            <a:off x="581194" y="940276"/>
            <a:ext cx="11029616" cy="732197"/>
          </a:xfrm>
        </p:spPr>
        <p:txBody>
          <a:bodyPr>
            <a:normAutofit fontScale="90000"/>
          </a:bodyPr>
          <a:lstStyle/>
          <a:p>
            <a:r>
              <a:rPr lang="en-US" dirty="0">
                <a:solidFill>
                  <a:schemeClr val="tx1"/>
                </a:solidFill>
              </a:rPr>
              <a:t>Cities Management, Inc. v. Commissioner of Revenue</a:t>
            </a:r>
            <a:br>
              <a:rPr lang="en-US" dirty="0">
                <a:solidFill>
                  <a:schemeClr val="tx1"/>
                </a:solidFill>
              </a:rPr>
            </a:br>
            <a:r>
              <a:rPr lang="en-US" dirty="0">
                <a:solidFill>
                  <a:schemeClr val="tx1"/>
                </a:solidFill>
              </a:rPr>
              <a:t>Dkt. No. 9484 (Mn. T.C. December 20, 2022) </a:t>
            </a:r>
          </a:p>
        </p:txBody>
      </p:sp>
      <p:sp>
        <p:nvSpPr>
          <p:cNvPr id="3" name="Content Placeholder 2">
            <a:extLst>
              <a:ext uri="{FF2B5EF4-FFF2-40B4-BE49-F238E27FC236}">
                <a16:creationId xmlns:a16="http://schemas.microsoft.com/office/drawing/2014/main" id="{37D4157A-B1E6-8224-9915-7FE5EAB8A842}"/>
              </a:ext>
            </a:extLst>
          </p:cNvPr>
          <p:cNvSpPr>
            <a:spLocks noGrp="1"/>
          </p:cNvSpPr>
          <p:nvPr>
            <p:ph idx="1"/>
          </p:nvPr>
        </p:nvSpPr>
        <p:spPr>
          <a:xfrm>
            <a:off x="1659532" y="2965468"/>
            <a:ext cx="8872936" cy="4370668"/>
          </a:xfrm>
        </p:spPr>
        <p:txBody>
          <a:bodyPr>
            <a:normAutofit fontScale="70000" lnSpcReduction="20000"/>
          </a:bodyPr>
          <a:lstStyle/>
          <a:p>
            <a:r>
              <a:rPr lang="en-US" dirty="0"/>
              <a:t>The Court analyzed the applicable Minnesota statutory provisions and case law. The Court held that the gain from the sale of goodwill was </a:t>
            </a:r>
            <a:r>
              <a:rPr lang="en-US" dirty="0">
                <a:solidFill>
                  <a:srgbClr val="C00000"/>
                </a:solidFill>
              </a:rPr>
              <a:t>apportionable business income</a:t>
            </a:r>
            <a:r>
              <a:rPr lang="en-US" dirty="0"/>
              <a:t>, noting that “there is no dispute that the goodwill at issue was an </a:t>
            </a:r>
            <a:r>
              <a:rPr lang="en-US" dirty="0">
                <a:solidFill>
                  <a:srgbClr val="C00000"/>
                </a:solidFill>
              </a:rPr>
              <a:t>integral asset of the taxpayer’s unitary business</a:t>
            </a:r>
            <a:r>
              <a:rPr lang="en-US" dirty="0"/>
              <a:t>.”  </a:t>
            </a:r>
          </a:p>
          <a:p>
            <a:r>
              <a:rPr lang="en-US" dirty="0"/>
              <a:t>The Court also noted that the value of the goodwill was based, in part, on the success of the taxpayer’s business which included Minnesota sales. </a:t>
            </a:r>
          </a:p>
          <a:p>
            <a:r>
              <a:rPr lang="en-US" sz="2800" dirty="0"/>
              <a:t>The Court granted the Department’s motion for summary judgment on December 20, 2022. This case has been appealed to the Minnesota Supreme Court. </a:t>
            </a:r>
          </a:p>
          <a:p>
            <a:r>
              <a:rPr lang="en-US" dirty="0">
                <a:cs typeface="Calibri"/>
              </a:rPr>
              <a:t>Link to Tax Court Opinion: </a:t>
            </a:r>
            <a:r>
              <a:rPr lang="en-US" dirty="0">
                <a:cs typeface="Calibri"/>
                <a:hlinkClick r:id="rId2"/>
              </a:rPr>
              <a:t>https://mn.gov/tax-court-stat/published%20orders/2022/Cities%20Management%20v%20COR%2012-20-22.pdf</a:t>
            </a:r>
            <a:endParaRPr lang="en-US" dirty="0">
              <a:cs typeface="Calibri"/>
            </a:endParaRPr>
          </a:p>
          <a:p>
            <a:pPr marL="0" indent="0">
              <a:buNone/>
            </a:pPr>
            <a:endParaRPr lang="en-US" dirty="0">
              <a:cs typeface="Calibri"/>
            </a:endParaRPr>
          </a:p>
          <a:p>
            <a:endParaRPr lang="en-US" sz="2800" dirty="0">
              <a:cs typeface="Calibri"/>
            </a:endParaRPr>
          </a:p>
          <a:p>
            <a:endParaRPr lang="en-US" sz="2800" dirty="0">
              <a:cs typeface="Calibri"/>
            </a:endParaRPr>
          </a:p>
          <a:p>
            <a:endParaRPr lang="en-US" dirty="0"/>
          </a:p>
          <a:p>
            <a:endParaRPr lang="en-US" dirty="0"/>
          </a:p>
          <a:p>
            <a:pPr lvl="1"/>
            <a:endParaRPr lang="en-US" dirty="0"/>
          </a:p>
        </p:txBody>
      </p:sp>
      <p:sp>
        <p:nvSpPr>
          <p:cNvPr id="4" name="Footer Placeholder 3">
            <a:extLst>
              <a:ext uri="{FF2B5EF4-FFF2-40B4-BE49-F238E27FC236}">
                <a16:creationId xmlns:a16="http://schemas.microsoft.com/office/drawing/2014/main" id="{58AACEC7-93F9-2D68-7A57-A6C73E76101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rPr>
              <a:t>© Multistate tax commission – 2023 – All rights Reserved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5" name="Slide Number Placeholder 4">
            <a:extLst>
              <a:ext uri="{FF2B5EF4-FFF2-40B4-BE49-F238E27FC236}">
                <a16:creationId xmlns:a16="http://schemas.microsoft.com/office/drawing/2014/main" id="{7A38BA05-9318-55B4-389B-599BA9097B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3AAC7-B111-46B9-B358-552D0469FBA1}"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2635703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3681A-2F9C-3B89-1ABF-FD6DC4F77352}"/>
              </a:ext>
            </a:extLst>
          </p:cNvPr>
          <p:cNvSpPr>
            <a:spLocks noGrp="1"/>
          </p:cNvSpPr>
          <p:nvPr>
            <p:ph type="title"/>
          </p:nvPr>
        </p:nvSpPr>
        <p:spPr>
          <a:xfrm>
            <a:off x="581192" y="1321048"/>
            <a:ext cx="11029616" cy="732197"/>
          </a:xfrm>
        </p:spPr>
        <p:txBody>
          <a:bodyPr>
            <a:normAutofit fontScale="90000"/>
          </a:bodyPr>
          <a:lstStyle/>
          <a:p>
            <a:r>
              <a:rPr lang="en-US" dirty="0">
                <a:solidFill>
                  <a:schemeClr val="tx1"/>
                </a:solidFill>
              </a:rPr>
              <a:t>Goldman Sachs Petershill Fund Offshore Holdings (Delaware) Corp. v New York City Tax Appeals Tribunal</a:t>
            </a:r>
            <a:br>
              <a:rPr lang="en-US" dirty="0">
                <a:solidFill>
                  <a:schemeClr val="tx1"/>
                </a:solidFill>
              </a:rPr>
            </a:br>
            <a:r>
              <a:rPr lang="en-US" dirty="0">
                <a:solidFill>
                  <a:schemeClr val="tx1"/>
                </a:solidFill>
              </a:rPr>
              <a:t>204 A.D.3d 469 (N.Y. App. Div. 2022) </a:t>
            </a:r>
          </a:p>
        </p:txBody>
      </p:sp>
      <p:sp>
        <p:nvSpPr>
          <p:cNvPr id="3" name="Content Placeholder 2">
            <a:extLst>
              <a:ext uri="{FF2B5EF4-FFF2-40B4-BE49-F238E27FC236}">
                <a16:creationId xmlns:a16="http://schemas.microsoft.com/office/drawing/2014/main" id="{37D4157A-B1E6-8224-9915-7FE5EAB8A842}"/>
              </a:ext>
            </a:extLst>
          </p:cNvPr>
          <p:cNvSpPr>
            <a:spLocks noGrp="1"/>
          </p:cNvSpPr>
          <p:nvPr>
            <p:ph idx="1"/>
          </p:nvPr>
        </p:nvSpPr>
        <p:spPr>
          <a:xfrm>
            <a:off x="1590114" y="2619422"/>
            <a:ext cx="8872936" cy="4370668"/>
          </a:xfrm>
        </p:spPr>
        <p:txBody>
          <a:bodyPr>
            <a:normAutofit fontScale="85000" lnSpcReduction="10000"/>
          </a:bodyPr>
          <a:lstStyle/>
          <a:p>
            <a:r>
              <a:rPr lang="en-US" dirty="0"/>
              <a:t>A taxpayer sold its minority membership interest in Claren Road Asset Management, LLC — a limited liability company taxed as a partnership and conducting business in New York city.</a:t>
            </a:r>
          </a:p>
          <a:p>
            <a:r>
              <a:rPr lang="en-US" dirty="0"/>
              <a:t>The taxpayer did not have any other presence in the city.</a:t>
            </a:r>
          </a:p>
          <a:p>
            <a:r>
              <a:rPr lang="en-US" dirty="0"/>
              <a:t>The taxpayer argued that New York was impermissibly taxing income attributable to activities conducted outside its border.</a:t>
            </a:r>
          </a:p>
          <a:p>
            <a:r>
              <a:rPr lang="en-US" dirty="0"/>
              <a:t>The taxpayer contended that the capital gain was earned outside of the city because the activities related to its investment in Claren were performed in London.</a:t>
            </a:r>
          </a:p>
          <a:p>
            <a:endParaRPr lang="en-US" dirty="0"/>
          </a:p>
          <a:p>
            <a:endParaRPr lang="en-US" dirty="0"/>
          </a:p>
          <a:p>
            <a:pPr lvl="1"/>
            <a:endParaRPr lang="en-US" dirty="0"/>
          </a:p>
        </p:txBody>
      </p:sp>
      <p:sp>
        <p:nvSpPr>
          <p:cNvPr id="4" name="Footer Placeholder 3">
            <a:extLst>
              <a:ext uri="{FF2B5EF4-FFF2-40B4-BE49-F238E27FC236}">
                <a16:creationId xmlns:a16="http://schemas.microsoft.com/office/drawing/2014/main" id="{58AACEC7-93F9-2D68-7A57-A6C73E76101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rPr>
              <a:t>© Multistate tax commission – 2023 – All rights Reserved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5" name="Slide Number Placeholder 4">
            <a:extLst>
              <a:ext uri="{FF2B5EF4-FFF2-40B4-BE49-F238E27FC236}">
                <a16:creationId xmlns:a16="http://schemas.microsoft.com/office/drawing/2014/main" id="{7A38BA05-9318-55B4-389B-599BA9097B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3AAC7-B111-46B9-B358-552D0469FBA1}"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450908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7A8A1-E3AD-C2A6-440B-CFDDF38CA562}"/>
              </a:ext>
            </a:extLst>
          </p:cNvPr>
          <p:cNvSpPr>
            <a:spLocks noGrp="1"/>
          </p:cNvSpPr>
          <p:nvPr>
            <p:ph type="title"/>
          </p:nvPr>
        </p:nvSpPr>
        <p:spPr/>
        <p:txBody>
          <a:bodyPr/>
          <a:lstStyle/>
          <a:p>
            <a:r>
              <a:rPr lang="en-US" dirty="0"/>
              <a:t>Notice – about The Summit and these materials</a:t>
            </a:r>
          </a:p>
        </p:txBody>
      </p:sp>
      <p:sp>
        <p:nvSpPr>
          <p:cNvPr id="4" name="Footer Placeholder 3">
            <a:extLst>
              <a:ext uri="{FF2B5EF4-FFF2-40B4-BE49-F238E27FC236}">
                <a16:creationId xmlns:a16="http://schemas.microsoft.com/office/drawing/2014/main" id="{7217E12B-8789-6B34-81DA-5BC2E87F9F33}"/>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rPr>
              <a:t>© Multistate tax commission – 2023 – All rights Reserved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5" name="Slide Number Placeholder 4">
            <a:extLst>
              <a:ext uri="{FF2B5EF4-FFF2-40B4-BE49-F238E27FC236}">
                <a16:creationId xmlns:a16="http://schemas.microsoft.com/office/drawing/2014/main" id="{135D6B98-6100-8F66-A910-7DEE127E51E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3AAC7-B111-46B9-B358-552D0469FBA1}"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7" name="Content Placeholder 6">
            <a:extLst>
              <a:ext uri="{FF2B5EF4-FFF2-40B4-BE49-F238E27FC236}">
                <a16:creationId xmlns:a16="http://schemas.microsoft.com/office/drawing/2014/main" id="{6DC64B8A-974C-CCF2-081A-8149D4CC44C4}"/>
              </a:ext>
            </a:extLst>
          </p:cNvPr>
          <p:cNvSpPr>
            <a:spLocks noGrp="1"/>
          </p:cNvSpPr>
          <p:nvPr>
            <p:ph idx="1"/>
          </p:nvPr>
        </p:nvSpPr>
        <p:spPr/>
        <p:txBody>
          <a:bodyPr>
            <a:normAutofit fontScale="92500" lnSpcReduction="10000"/>
          </a:bodyPr>
          <a:lstStyle/>
          <a:p>
            <a:pPr marL="306000" marR="0" lvl="0" indent="-306000" algn="l" defTabSz="457200" rtl="0" eaLnBrk="1" fontAlgn="auto" latinLnBrk="0" hangingPunct="1">
              <a:lnSpc>
                <a:spcPct val="110000"/>
              </a:lnSpc>
              <a:spcBef>
                <a:spcPct val="20000"/>
              </a:spcBef>
              <a:spcAft>
                <a:spcPts val="600"/>
              </a:spcAft>
              <a:buClr>
                <a:srgbClr val="A5300F"/>
              </a:buClr>
              <a:buSzPct val="92000"/>
              <a:buFont typeface="Wingdings 2" panose="05020102010507070707" pitchFamily="18" charset="2"/>
              <a:buChar char=""/>
              <a:tabLst/>
              <a:defRPr/>
            </a:pPr>
            <a:r>
              <a:rPr kumimoji="0" lang="en-US" sz="17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rPr>
              <a:t>Many state tax agencies are dealing with difficult issues involved in the taxation of income from multistate partnerships—including tax reporting and administration, nexus and audit issues, technology support, employee training, and policy development. As states work to develop processes, procedures, and expertise in all these areas, we believe they would benefit from sharing their experiences with each other and that the staff of the Multistate Tax Commission would also benefit from information to help us better assist with state efforts—whether by providing technical research, training resources, coordination with the IRS or other groups, etc. </a:t>
            </a:r>
          </a:p>
          <a:p>
            <a:pPr marL="305435" indent="-305435">
              <a:buClr>
                <a:srgbClr val="A5300F"/>
              </a:buClr>
              <a:defRPr/>
            </a:pPr>
            <a:r>
              <a:rPr kumimoji="0" lang="en-US" sz="1700" b="0" i="0" u="none" strike="noStrike" kern="1200" cap="none" spc="0" normalizeH="0" baseline="0" noProof="0" dirty="0">
                <a:ln>
                  <a:noFill/>
                </a:ln>
                <a:effectLst/>
                <a:uLnTx/>
                <a:uFillTx/>
                <a:latin typeface="Franklin Gothic Book" panose="020B0502020104020203"/>
                <a:ea typeface="+mn-ea"/>
                <a:cs typeface="+mn-cs"/>
              </a:rPr>
              <a:t>While the summit is open only to states </a:t>
            </a:r>
            <a:r>
              <a:rPr kumimoji="0" lang="en-US" sz="1700" b="0" i="0" u="none" strike="noStrike" kern="1200" cap="none" spc="0" normalizeH="0" baseline="0" noProof="0">
                <a:ln>
                  <a:noFill/>
                </a:ln>
                <a:effectLst/>
                <a:uLnTx/>
                <a:uFillTx/>
                <a:latin typeface="Franklin Gothic Book" panose="020B0502020104020203"/>
                <a:ea typeface="+mn-ea"/>
                <a:cs typeface="+mn-cs"/>
              </a:rPr>
              <a:t>and</a:t>
            </a:r>
            <a:r>
              <a:rPr lang="en-US" sz="1700" b="0">
                <a:latin typeface="Franklin Gothic Book" panose="020B0502020104020203"/>
              </a:rPr>
              <a:t> is a training and information sharing session under the </a:t>
            </a:r>
            <a:r>
              <a:rPr lang="en-US" sz="1700" b="0" dirty="0">
                <a:latin typeface="Franklin Gothic Book" panose="020B0502020104020203"/>
              </a:rPr>
              <a:t>MTC's Public Participation Policy, </a:t>
            </a:r>
            <a:r>
              <a:rPr kumimoji="0" lang="en-US" sz="1700" b="0" i="0" u="none" strike="noStrike" kern="1200" cap="none" spc="0" normalizeH="0" baseline="0" noProof="0" dirty="0">
                <a:ln>
                  <a:noFill/>
                </a:ln>
                <a:effectLst/>
                <a:uLnTx/>
                <a:uFillTx/>
                <a:latin typeface="Franklin Gothic Book" panose="020B0502020104020203"/>
                <a:ea typeface="+mn-ea"/>
                <a:cs typeface="+mn-cs"/>
              </a:rPr>
              <a:t>we advise the states not to share confidential taxpayer information in the context of the summit.</a:t>
            </a:r>
            <a:endParaRPr lang="en-US" sz="1700" b="0" i="0" u="none" strike="noStrike" kern="1200" cap="none" spc="0" normalizeH="0" baseline="0" noProof="0" dirty="0">
              <a:ln>
                <a:noFill/>
              </a:ln>
              <a:effectLst/>
              <a:uLnTx/>
              <a:uFillTx/>
              <a:latin typeface="Franklin Gothic Book" panose="020B0502020104020203"/>
            </a:endParaRPr>
          </a:p>
          <a:p>
            <a:pPr marL="306000" marR="0" lvl="0" indent="-306000" algn="l" defTabSz="457200" rtl="0" eaLnBrk="1" fontAlgn="auto" latinLnBrk="0" hangingPunct="1">
              <a:lnSpc>
                <a:spcPct val="110000"/>
              </a:lnSpc>
              <a:spcBef>
                <a:spcPct val="20000"/>
              </a:spcBef>
              <a:spcAft>
                <a:spcPts val="600"/>
              </a:spcAft>
              <a:buClr>
                <a:srgbClr val="A5300F"/>
              </a:buClr>
              <a:buSzPct val="92000"/>
              <a:buFont typeface="Wingdings 2" panose="05020102010507070707" pitchFamily="18" charset="2"/>
              <a:buChar char=""/>
              <a:tabLst/>
              <a:defRPr/>
            </a:pPr>
            <a:r>
              <a:rPr kumimoji="0" lang="en-US" sz="17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rPr>
              <a:t>These materials were prepared by and belong to the Multistate Tax Commission. These materials are for discussion purposes only. They do not represent the official position of the MTC or any state.</a:t>
            </a:r>
          </a:p>
          <a:p>
            <a:pPr marL="306000" marR="0" lvl="0" indent="-306000" algn="l" defTabSz="457200" rtl="0" eaLnBrk="1" fontAlgn="auto" latinLnBrk="0" hangingPunct="1">
              <a:lnSpc>
                <a:spcPct val="110000"/>
              </a:lnSpc>
              <a:spcBef>
                <a:spcPct val="20000"/>
              </a:spcBef>
              <a:spcAft>
                <a:spcPts val="600"/>
              </a:spcAft>
              <a:buClr>
                <a:srgbClr val="A5300F"/>
              </a:buClr>
              <a:buSzPct val="92000"/>
              <a:buFont typeface="Wingdings 2" panose="05020102010507070707" pitchFamily="18" charset="2"/>
              <a:buChar char=""/>
              <a:tabLst/>
              <a:defRPr/>
            </a:pPr>
            <a:r>
              <a:rPr kumimoji="0" lang="en-US" sz="17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rPr>
              <a:t>These materials are copyrighted to the MTC and may contain proprietary or privileged information. The MTC reserves all rights to these materials and no person can reproduce or make any other use of the materials without the express permission of the MTC. </a:t>
            </a:r>
          </a:p>
        </p:txBody>
      </p:sp>
    </p:spTree>
    <p:extLst>
      <p:ext uri="{BB962C8B-B14F-4D97-AF65-F5344CB8AC3E}">
        <p14:creationId xmlns:p14="http://schemas.microsoft.com/office/powerpoint/2010/main" val="40134586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3681A-2F9C-3B89-1ABF-FD6DC4F77352}"/>
              </a:ext>
            </a:extLst>
          </p:cNvPr>
          <p:cNvSpPr>
            <a:spLocks noGrp="1"/>
          </p:cNvSpPr>
          <p:nvPr>
            <p:ph type="title"/>
          </p:nvPr>
        </p:nvSpPr>
        <p:spPr>
          <a:xfrm>
            <a:off x="581192" y="1299572"/>
            <a:ext cx="11029616" cy="732197"/>
          </a:xfrm>
        </p:spPr>
        <p:txBody>
          <a:bodyPr>
            <a:normAutofit fontScale="90000"/>
          </a:bodyPr>
          <a:lstStyle/>
          <a:p>
            <a:r>
              <a:rPr lang="en-US" dirty="0">
                <a:solidFill>
                  <a:schemeClr val="tx1"/>
                </a:solidFill>
              </a:rPr>
              <a:t>Goldman Sachs Petershill Fund Offshore Holdings (Delaware) Corp. v New York City Tax Appeals Tribunal</a:t>
            </a:r>
            <a:br>
              <a:rPr lang="en-US" dirty="0">
                <a:solidFill>
                  <a:schemeClr val="tx1"/>
                </a:solidFill>
              </a:rPr>
            </a:br>
            <a:r>
              <a:rPr lang="en-US" dirty="0">
                <a:solidFill>
                  <a:schemeClr val="tx1"/>
                </a:solidFill>
              </a:rPr>
              <a:t>204 A.D.3d 469 (N.Y. App. Div. 2022) </a:t>
            </a:r>
          </a:p>
        </p:txBody>
      </p:sp>
      <p:sp>
        <p:nvSpPr>
          <p:cNvPr id="3" name="Content Placeholder 2">
            <a:extLst>
              <a:ext uri="{FF2B5EF4-FFF2-40B4-BE49-F238E27FC236}">
                <a16:creationId xmlns:a16="http://schemas.microsoft.com/office/drawing/2014/main" id="{37D4157A-B1E6-8224-9915-7FE5EAB8A842}"/>
              </a:ext>
            </a:extLst>
          </p:cNvPr>
          <p:cNvSpPr>
            <a:spLocks noGrp="1"/>
          </p:cNvSpPr>
          <p:nvPr>
            <p:ph idx="1"/>
          </p:nvPr>
        </p:nvSpPr>
        <p:spPr>
          <a:xfrm>
            <a:off x="1659532" y="2855340"/>
            <a:ext cx="8872936" cy="4370668"/>
          </a:xfrm>
        </p:spPr>
        <p:txBody>
          <a:bodyPr>
            <a:normAutofit fontScale="77500" lnSpcReduction="20000"/>
          </a:bodyPr>
          <a:lstStyle/>
          <a:p>
            <a:r>
              <a:rPr lang="en-US" dirty="0"/>
              <a:t>The Court ruled that Claren’s activities in the city were sufficient to provide </a:t>
            </a:r>
            <a:r>
              <a:rPr lang="en-US" dirty="0">
                <a:solidFill>
                  <a:srgbClr val="C00000"/>
                </a:solidFill>
              </a:rPr>
              <a:t>nexus between the taxpayer's capital gain and the city</a:t>
            </a:r>
            <a:r>
              <a:rPr lang="en-US" dirty="0"/>
              <a:t>.</a:t>
            </a:r>
          </a:p>
          <a:p>
            <a:r>
              <a:rPr lang="en-US" dirty="0"/>
              <a:t>The Court based its analysis on </a:t>
            </a:r>
            <a:r>
              <a:rPr lang="en-US" i="1" dirty="0"/>
              <a:t>Matter of Allied-Signal Inc. v Commissioner of Fin.</a:t>
            </a:r>
            <a:r>
              <a:rPr lang="en-US" dirty="0"/>
              <a:t>, 588 N.E.2d 731 (N.Y. 1991), noting that “[i]n </a:t>
            </a:r>
            <a:r>
              <a:rPr lang="en-US" i="1" dirty="0"/>
              <a:t>Allied-Signal</a:t>
            </a:r>
            <a:r>
              <a:rPr lang="en-US" dirty="0"/>
              <a:t>, the Court of Appeals held that for tax purposes it did not matter whether the taxpayer was present or domiciled in the City because the business activities conducted in the City by the entity in which the taxpayer had invested provided a nexus between the taxpayer's capital gain and the City, even in the absence of a unitary relationship between the corporations.”</a:t>
            </a:r>
          </a:p>
          <a:p>
            <a:r>
              <a:rPr lang="en-US" dirty="0"/>
              <a:t>Link: </a:t>
            </a:r>
            <a:r>
              <a:rPr lang="en-US" dirty="0">
                <a:hlinkClick r:id="rId2"/>
              </a:rPr>
              <a:t>https://casetext.com/case/goldman-sachs-petershill-fund-offshore-holdings-delaware-corp-v-nyc-tax-appeals-tribunal</a:t>
            </a:r>
            <a:endParaRPr lang="en-US" dirty="0"/>
          </a:p>
          <a:p>
            <a:pPr marL="0" indent="0">
              <a:buNone/>
            </a:pPr>
            <a:endParaRPr lang="en-US" dirty="0"/>
          </a:p>
          <a:p>
            <a:pPr marL="0" indent="0">
              <a:buNone/>
            </a:pPr>
            <a:endParaRPr lang="en-US" dirty="0"/>
          </a:p>
          <a:p>
            <a:pPr marL="0" indent="0">
              <a:buNone/>
            </a:pPr>
            <a:endParaRPr lang="en-US" dirty="0"/>
          </a:p>
          <a:p>
            <a:pPr lvl="1"/>
            <a:endParaRPr lang="en-US" dirty="0"/>
          </a:p>
        </p:txBody>
      </p:sp>
      <p:sp>
        <p:nvSpPr>
          <p:cNvPr id="4" name="Footer Placeholder 3">
            <a:extLst>
              <a:ext uri="{FF2B5EF4-FFF2-40B4-BE49-F238E27FC236}">
                <a16:creationId xmlns:a16="http://schemas.microsoft.com/office/drawing/2014/main" id="{58AACEC7-93F9-2D68-7A57-A6C73E76101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rPr>
              <a:t>© Multistate tax commission – 2023 – All rights Reserved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5" name="Slide Number Placeholder 4">
            <a:extLst>
              <a:ext uri="{FF2B5EF4-FFF2-40B4-BE49-F238E27FC236}">
                <a16:creationId xmlns:a16="http://schemas.microsoft.com/office/drawing/2014/main" id="{7A38BA05-9318-55B4-389B-599BA9097B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3AAC7-B111-46B9-B358-552D0469FBA1}"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19938448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3681A-2F9C-3B89-1ABF-FD6DC4F77352}"/>
              </a:ext>
            </a:extLst>
          </p:cNvPr>
          <p:cNvSpPr>
            <a:spLocks noGrp="1"/>
          </p:cNvSpPr>
          <p:nvPr>
            <p:ph type="title"/>
          </p:nvPr>
        </p:nvSpPr>
        <p:spPr>
          <a:xfrm>
            <a:off x="581192" y="1040177"/>
            <a:ext cx="11029616" cy="732197"/>
          </a:xfrm>
        </p:spPr>
        <p:txBody>
          <a:bodyPr>
            <a:normAutofit fontScale="90000"/>
          </a:bodyPr>
          <a:lstStyle/>
          <a:p>
            <a:r>
              <a:rPr lang="en-US" dirty="0">
                <a:solidFill>
                  <a:schemeClr val="tx1"/>
                </a:solidFill>
              </a:rPr>
              <a:t>Utah state tax commission case</a:t>
            </a:r>
            <a:br>
              <a:rPr lang="en-US" dirty="0">
                <a:solidFill>
                  <a:schemeClr val="tx1"/>
                </a:solidFill>
              </a:rPr>
            </a:br>
            <a:r>
              <a:rPr lang="en-US" dirty="0">
                <a:solidFill>
                  <a:schemeClr val="tx1"/>
                </a:solidFill>
              </a:rPr>
              <a:t>Appeal No. 16-1358 (January 27, 2022) </a:t>
            </a:r>
          </a:p>
        </p:txBody>
      </p:sp>
      <p:sp>
        <p:nvSpPr>
          <p:cNvPr id="3" name="Content Placeholder 2">
            <a:extLst>
              <a:ext uri="{FF2B5EF4-FFF2-40B4-BE49-F238E27FC236}">
                <a16:creationId xmlns:a16="http://schemas.microsoft.com/office/drawing/2014/main" id="{37D4157A-B1E6-8224-9915-7FE5EAB8A842}"/>
              </a:ext>
            </a:extLst>
          </p:cNvPr>
          <p:cNvSpPr>
            <a:spLocks noGrp="1"/>
          </p:cNvSpPr>
          <p:nvPr>
            <p:ph idx="1"/>
          </p:nvPr>
        </p:nvSpPr>
        <p:spPr>
          <a:xfrm>
            <a:off x="639697" y="2067174"/>
            <a:ext cx="6244910" cy="4370668"/>
          </a:xfrm>
        </p:spPr>
        <p:txBody>
          <a:bodyPr>
            <a:normAutofit lnSpcReduction="10000"/>
          </a:bodyPr>
          <a:lstStyle/>
          <a:p>
            <a:r>
              <a:rPr lang="en-US" dirty="0"/>
              <a:t>The taxpayer was a C corporation investment entity that received a pass-through share of gain from the sale of partnership units (arising from an acquisition of Company 1 by another company).</a:t>
            </a:r>
          </a:p>
          <a:p>
            <a:r>
              <a:rPr lang="en-US" dirty="0"/>
              <a:t>The taxpayer reported the gain as nonapportionable, nonbusiness income on its Utah return.</a:t>
            </a:r>
          </a:p>
          <a:p>
            <a:pPr lvl="1"/>
            <a:endParaRPr lang="en-US" dirty="0"/>
          </a:p>
        </p:txBody>
      </p:sp>
      <p:sp>
        <p:nvSpPr>
          <p:cNvPr id="4" name="Footer Placeholder 3">
            <a:extLst>
              <a:ext uri="{FF2B5EF4-FFF2-40B4-BE49-F238E27FC236}">
                <a16:creationId xmlns:a16="http://schemas.microsoft.com/office/drawing/2014/main" id="{58AACEC7-93F9-2D68-7A57-A6C73E76101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rPr>
              <a:t>© Multistate tax commission – 2023 – All rights Reserved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5" name="Slide Number Placeholder 4">
            <a:extLst>
              <a:ext uri="{FF2B5EF4-FFF2-40B4-BE49-F238E27FC236}">
                <a16:creationId xmlns:a16="http://schemas.microsoft.com/office/drawing/2014/main" id="{7A38BA05-9318-55B4-389B-599BA9097B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3AAC7-B111-46B9-B358-552D0469FBA1}"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6" name="Flowchart: Alternate Process 5">
            <a:extLst>
              <a:ext uri="{FF2B5EF4-FFF2-40B4-BE49-F238E27FC236}">
                <a16:creationId xmlns:a16="http://schemas.microsoft.com/office/drawing/2014/main" id="{577EFC4C-E1A9-3E2C-CB91-3388395213A4}"/>
              </a:ext>
            </a:extLst>
          </p:cNvPr>
          <p:cNvSpPr/>
          <p:nvPr/>
        </p:nvSpPr>
        <p:spPr>
          <a:xfrm>
            <a:off x="9030586" y="951173"/>
            <a:ext cx="1382232" cy="961056"/>
          </a:xfrm>
          <a:prstGeom prst="flowChartAlternateProcess">
            <a:avLst/>
          </a:prstGeom>
          <a:solidFill>
            <a:schemeClr val="tx1">
              <a:lumMod val="85000"/>
              <a:lumOff val="15000"/>
            </a:schemeClr>
          </a:solid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TAXPAYER</a:t>
            </a:r>
          </a:p>
        </p:txBody>
      </p:sp>
      <p:sp>
        <p:nvSpPr>
          <p:cNvPr id="11" name="Flowchart: Alternate Process 10">
            <a:extLst>
              <a:ext uri="{FF2B5EF4-FFF2-40B4-BE49-F238E27FC236}">
                <a16:creationId xmlns:a16="http://schemas.microsoft.com/office/drawing/2014/main" id="{B9CE52E9-B693-9811-EB00-2A397F5391B3}"/>
              </a:ext>
            </a:extLst>
          </p:cNvPr>
          <p:cNvSpPr/>
          <p:nvPr/>
        </p:nvSpPr>
        <p:spPr>
          <a:xfrm>
            <a:off x="8672623" y="2314195"/>
            <a:ext cx="2098158" cy="961056"/>
          </a:xfrm>
          <a:prstGeom prst="flowChartAlternateProcess">
            <a:avLst/>
          </a:prstGeom>
          <a:solidFill>
            <a:srgbClr val="0070C0"/>
          </a:solid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INVESTMENT</a:t>
            </a:r>
          </a:p>
          <a:p>
            <a:pPr algn="ctr"/>
            <a:r>
              <a:rPr lang="en-US" dirty="0">
                <a:solidFill>
                  <a:schemeClr val="bg1"/>
                </a:solidFill>
              </a:rPr>
              <a:t>ENTITY 1 - LP</a:t>
            </a:r>
          </a:p>
        </p:txBody>
      </p:sp>
      <p:sp>
        <p:nvSpPr>
          <p:cNvPr id="21" name="Flowchart: Alternate Process 20">
            <a:extLst>
              <a:ext uri="{FF2B5EF4-FFF2-40B4-BE49-F238E27FC236}">
                <a16:creationId xmlns:a16="http://schemas.microsoft.com/office/drawing/2014/main" id="{CBA55DCC-F73D-75A7-8356-B72E51B1EF99}"/>
              </a:ext>
            </a:extLst>
          </p:cNvPr>
          <p:cNvSpPr/>
          <p:nvPr/>
        </p:nvSpPr>
        <p:spPr>
          <a:xfrm>
            <a:off x="8672623" y="3706952"/>
            <a:ext cx="2098158" cy="961056"/>
          </a:xfrm>
          <a:prstGeom prst="flowChartAlternateProcess">
            <a:avLst/>
          </a:prstGeom>
          <a:solidFill>
            <a:srgbClr val="FF0000"/>
          </a:solid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INVESTMENT</a:t>
            </a:r>
          </a:p>
          <a:p>
            <a:pPr algn="ctr"/>
            <a:r>
              <a:rPr lang="en-US" dirty="0">
                <a:solidFill>
                  <a:schemeClr val="bg1"/>
                </a:solidFill>
              </a:rPr>
              <a:t>ENTITY 2 - LP</a:t>
            </a:r>
          </a:p>
        </p:txBody>
      </p:sp>
      <p:sp>
        <p:nvSpPr>
          <p:cNvPr id="22" name="Flowchart: Alternate Process 21">
            <a:extLst>
              <a:ext uri="{FF2B5EF4-FFF2-40B4-BE49-F238E27FC236}">
                <a16:creationId xmlns:a16="http://schemas.microsoft.com/office/drawing/2014/main" id="{DC521E88-5EE8-AA33-8375-A9544AE45479}"/>
              </a:ext>
            </a:extLst>
          </p:cNvPr>
          <p:cNvSpPr/>
          <p:nvPr/>
        </p:nvSpPr>
        <p:spPr>
          <a:xfrm>
            <a:off x="8429849" y="5049423"/>
            <a:ext cx="2583706" cy="1306978"/>
          </a:xfrm>
          <a:prstGeom prst="flowChartAlternateProcess">
            <a:avLst/>
          </a:prstGeom>
          <a:solidFill>
            <a:srgbClr val="002060"/>
          </a:solid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COMPANY 1</a:t>
            </a:r>
          </a:p>
          <a:p>
            <a:pPr algn="ctr"/>
            <a:r>
              <a:rPr lang="en-US" dirty="0">
                <a:solidFill>
                  <a:schemeClr val="bg1"/>
                </a:solidFill>
              </a:rPr>
              <a:t>PARTNERSHIP </a:t>
            </a:r>
          </a:p>
          <a:p>
            <a:pPr algn="ctr"/>
            <a:r>
              <a:rPr lang="en-US" dirty="0">
                <a:solidFill>
                  <a:schemeClr val="bg1"/>
                </a:solidFill>
              </a:rPr>
              <a:t>DOING BUSINESS IN UTAH</a:t>
            </a:r>
          </a:p>
        </p:txBody>
      </p:sp>
      <p:cxnSp>
        <p:nvCxnSpPr>
          <p:cNvPr id="27" name="Straight Arrow Connector 26">
            <a:extLst>
              <a:ext uri="{FF2B5EF4-FFF2-40B4-BE49-F238E27FC236}">
                <a16:creationId xmlns:a16="http://schemas.microsoft.com/office/drawing/2014/main" id="{8670DC81-97B0-022C-38A3-C7477F8DA7F1}"/>
              </a:ext>
            </a:extLst>
          </p:cNvPr>
          <p:cNvCxnSpPr>
            <a:cxnSpLocks/>
            <a:endCxn id="11" idx="0"/>
          </p:cNvCxnSpPr>
          <p:nvPr/>
        </p:nvCxnSpPr>
        <p:spPr>
          <a:xfrm>
            <a:off x="9721702" y="1820154"/>
            <a:ext cx="0" cy="494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20985FD2-6F8C-BC82-36C5-A187AB02FB4E}"/>
              </a:ext>
            </a:extLst>
          </p:cNvPr>
          <p:cNvCxnSpPr>
            <a:cxnSpLocks/>
            <a:stCxn id="11" idx="2"/>
            <a:endCxn id="21" idx="0"/>
          </p:cNvCxnSpPr>
          <p:nvPr/>
        </p:nvCxnSpPr>
        <p:spPr>
          <a:xfrm>
            <a:off x="9721702" y="3275251"/>
            <a:ext cx="0" cy="431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D9DFD984-5C1B-22FF-64E6-70A7F89C256E}"/>
              </a:ext>
            </a:extLst>
          </p:cNvPr>
          <p:cNvCxnSpPr>
            <a:cxnSpLocks/>
            <a:stCxn id="21" idx="2"/>
          </p:cNvCxnSpPr>
          <p:nvPr/>
        </p:nvCxnSpPr>
        <p:spPr>
          <a:xfrm>
            <a:off x="9721702" y="4668008"/>
            <a:ext cx="0" cy="3814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95957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3681A-2F9C-3B89-1ABF-FD6DC4F77352}"/>
              </a:ext>
            </a:extLst>
          </p:cNvPr>
          <p:cNvSpPr>
            <a:spLocks noGrp="1"/>
          </p:cNvSpPr>
          <p:nvPr>
            <p:ph type="title"/>
          </p:nvPr>
        </p:nvSpPr>
        <p:spPr>
          <a:xfrm>
            <a:off x="581192" y="1040177"/>
            <a:ext cx="11029616" cy="732197"/>
          </a:xfrm>
        </p:spPr>
        <p:txBody>
          <a:bodyPr>
            <a:normAutofit fontScale="90000"/>
          </a:bodyPr>
          <a:lstStyle/>
          <a:p>
            <a:r>
              <a:rPr lang="en-US" dirty="0">
                <a:solidFill>
                  <a:schemeClr val="tx1"/>
                </a:solidFill>
              </a:rPr>
              <a:t>Utah state tax commission case</a:t>
            </a:r>
            <a:br>
              <a:rPr lang="en-US" dirty="0">
                <a:solidFill>
                  <a:schemeClr val="tx1"/>
                </a:solidFill>
              </a:rPr>
            </a:br>
            <a:r>
              <a:rPr lang="en-US" dirty="0">
                <a:solidFill>
                  <a:schemeClr val="tx1"/>
                </a:solidFill>
              </a:rPr>
              <a:t>Appeal No. 16-1358 (January 27, 2022) </a:t>
            </a:r>
          </a:p>
        </p:txBody>
      </p:sp>
      <p:sp>
        <p:nvSpPr>
          <p:cNvPr id="3" name="Content Placeholder 2">
            <a:extLst>
              <a:ext uri="{FF2B5EF4-FFF2-40B4-BE49-F238E27FC236}">
                <a16:creationId xmlns:a16="http://schemas.microsoft.com/office/drawing/2014/main" id="{37D4157A-B1E6-8224-9915-7FE5EAB8A842}"/>
              </a:ext>
            </a:extLst>
          </p:cNvPr>
          <p:cNvSpPr>
            <a:spLocks noGrp="1"/>
          </p:cNvSpPr>
          <p:nvPr>
            <p:ph idx="1"/>
          </p:nvPr>
        </p:nvSpPr>
        <p:spPr>
          <a:xfrm>
            <a:off x="1685364" y="1912810"/>
            <a:ext cx="8872936" cy="4370668"/>
          </a:xfrm>
        </p:spPr>
        <p:txBody>
          <a:bodyPr>
            <a:normAutofit/>
          </a:bodyPr>
          <a:lstStyle/>
          <a:p>
            <a:r>
              <a:rPr lang="en-US" dirty="0"/>
              <a:t>The taxpayer argued that Utah could not tax the gain because there was not a unitary relationship between the taxpayer and the partnership. </a:t>
            </a:r>
          </a:p>
          <a:p>
            <a:r>
              <a:rPr lang="en-US" dirty="0"/>
              <a:t>Utah argued that the gain was taxable business income in Utah meeting the functional test which resulted from the flow up of the gain, and that unitary combination only applied in the corporate context.</a:t>
            </a:r>
          </a:p>
          <a:p>
            <a:pPr lvl="1"/>
            <a:endParaRPr lang="en-US" dirty="0"/>
          </a:p>
        </p:txBody>
      </p:sp>
      <p:sp>
        <p:nvSpPr>
          <p:cNvPr id="4" name="Footer Placeholder 3">
            <a:extLst>
              <a:ext uri="{FF2B5EF4-FFF2-40B4-BE49-F238E27FC236}">
                <a16:creationId xmlns:a16="http://schemas.microsoft.com/office/drawing/2014/main" id="{58AACEC7-93F9-2D68-7A57-A6C73E76101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rPr>
              <a:t>© Multistate tax commission – 2023 – All rights Reserved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5" name="Slide Number Placeholder 4">
            <a:extLst>
              <a:ext uri="{FF2B5EF4-FFF2-40B4-BE49-F238E27FC236}">
                <a16:creationId xmlns:a16="http://schemas.microsoft.com/office/drawing/2014/main" id="{7A38BA05-9318-55B4-389B-599BA9097B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3AAC7-B111-46B9-B358-552D0469FBA1}"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16734513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3681A-2F9C-3B89-1ABF-FD6DC4F77352}"/>
              </a:ext>
            </a:extLst>
          </p:cNvPr>
          <p:cNvSpPr>
            <a:spLocks noGrp="1"/>
          </p:cNvSpPr>
          <p:nvPr>
            <p:ph type="title"/>
          </p:nvPr>
        </p:nvSpPr>
        <p:spPr>
          <a:xfrm>
            <a:off x="588228" y="931858"/>
            <a:ext cx="11029616" cy="732197"/>
          </a:xfrm>
        </p:spPr>
        <p:txBody>
          <a:bodyPr>
            <a:normAutofit fontScale="90000"/>
          </a:bodyPr>
          <a:lstStyle/>
          <a:p>
            <a:r>
              <a:rPr lang="en-US" dirty="0">
                <a:solidFill>
                  <a:schemeClr val="tx1"/>
                </a:solidFill>
              </a:rPr>
              <a:t>Utah state tax commission case </a:t>
            </a:r>
            <a:br>
              <a:rPr lang="en-US" dirty="0">
                <a:solidFill>
                  <a:schemeClr val="tx1"/>
                </a:solidFill>
              </a:rPr>
            </a:br>
            <a:r>
              <a:rPr lang="en-US" dirty="0">
                <a:solidFill>
                  <a:schemeClr val="tx1"/>
                </a:solidFill>
              </a:rPr>
              <a:t>Appeal No. 16-1358 (January 27, 2022)</a:t>
            </a:r>
          </a:p>
        </p:txBody>
      </p:sp>
      <p:sp>
        <p:nvSpPr>
          <p:cNvPr id="3" name="Content Placeholder 2">
            <a:extLst>
              <a:ext uri="{FF2B5EF4-FFF2-40B4-BE49-F238E27FC236}">
                <a16:creationId xmlns:a16="http://schemas.microsoft.com/office/drawing/2014/main" id="{37D4157A-B1E6-8224-9915-7FE5EAB8A842}"/>
              </a:ext>
            </a:extLst>
          </p:cNvPr>
          <p:cNvSpPr>
            <a:spLocks noGrp="1"/>
          </p:cNvSpPr>
          <p:nvPr>
            <p:ph idx="1"/>
          </p:nvPr>
        </p:nvSpPr>
        <p:spPr>
          <a:xfrm>
            <a:off x="1659532" y="3059719"/>
            <a:ext cx="8872936" cy="4370668"/>
          </a:xfrm>
        </p:spPr>
        <p:txBody>
          <a:bodyPr>
            <a:normAutofit fontScale="85000" lnSpcReduction="20000"/>
          </a:bodyPr>
          <a:lstStyle/>
          <a:p>
            <a:endParaRPr lang="en-US" dirty="0"/>
          </a:p>
          <a:p>
            <a:r>
              <a:rPr lang="en-US" dirty="0"/>
              <a:t>The Commission agreed that the gain was </a:t>
            </a:r>
            <a:r>
              <a:rPr lang="en-US" dirty="0">
                <a:solidFill>
                  <a:srgbClr val="C00000"/>
                </a:solidFill>
              </a:rPr>
              <a:t>business income </a:t>
            </a:r>
            <a:r>
              <a:rPr lang="en-US" dirty="0"/>
              <a:t>to the taxpayer, noting that the “[t]axpayer’s trade or business was to purchase an interest, through various partnerships, in COMPANY-1, and then hold it in anticipation of selling it for a profit.” </a:t>
            </a:r>
          </a:p>
          <a:p>
            <a:r>
              <a:rPr lang="en-US" dirty="0"/>
              <a:t>However, the Commission, relying on </a:t>
            </a:r>
            <a:r>
              <a:rPr lang="en-US" i="1" dirty="0"/>
              <a:t>Meadwestvaco</a:t>
            </a:r>
            <a:r>
              <a:rPr lang="en-US" dirty="0"/>
              <a:t>, found that Utah could not constitutionally tax the gain because there was </a:t>
            </a:r>
            <a:r>
              <a:rPr lang="en-US" dirty="0">
                <a:solidFill>
                  <a:srgbClr val="C00000"/>
                </a:solidFill>
              </a:rPr>
              <a:t>not a unitary relationship </a:t>
            </a:r>
            <a:r>
              <a:rPr lang="en-US" dirty="0"/>
              <a:t>with functional integration, centralized management, and economies of scale.  </a:t>
            </a:r>
          </a:p>
          <a:p>
            <a:r>
              <a:rPr lang="en-US" dirty="0"/>
              <a:t>Link: </a:t>
            </a:r>
            <a:r>
              <a:rPr lang="en-US" dirty="0">
                <a:hlinkClick r:id="rId2"/>
              </a:rPr>
              <a:t>https://tax.utah.gov/commission/decision/16-1358.pdf</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a:p>
            <a:endParaRPr lang="en-US" dirty="0"/>
          </a:p>
          <a:p>
            <a:pPr lvl="1"/>
            <a:endParaRPr lang="en-US" dirty="0"/>
          </a:p>
        </p:txBody>
      </p:sp>
      <p:sp>
        <p:nvSpPr>
          <p:cNvPr id="4" name="Footer Placeholder 3">
            <a:extLst>
              <a:ext uri="{FF2B5EF4-FFF2-40B4-BE49-F238E27FC236}">
                <a16:creationId xmlns:a16="http://schemas.microsoft.com/office/drawing/2014/main" id="{58AACEC7-93F9-2D68-7A57-A6C73E76101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rPr>
              <a:t>© Multistate tax commission – 2023 – All rights Reserved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5" name="Slide Number Placeholder 4">
            <a:extLst>
              <a:ext uri="{FF2B5EF4-FFF2-40B4-BE49-F238E27FC236}">
                <a16:creationId xmlns:a16="http://schemas.microsoft.com/office/drawing/2014/main" id="{7A38BA05-9318-55B4-389B-599BA9097B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3AAC7-B111-46B9-B358-552D0469FBA1}"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20362432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3681A-2F9C-3B89-1ABF-FD6DC4F77352}"/>
              </a:ext>
            </a:extLst>
          </p:cNvPr>
          <p:cNvSpPr>
            <a:spLocks noGrp="1"/>
          </p:cNvSpPr>
          <p:nvPr>
            <p:ph type="title"/>
          </p:nvPr>
        </p:nvSpPr>
        <p:spPr>
          <a:xfrm>
            <a:off x="607024" y="783002"/>
            <a:ext cx="11029616" cy="732197"/>
          </a:xfrm>
        </p:spPr>
        <p:txBody>
          <a:bodyPr>
            <a:normAutofit/>
          </a:bodyPr>
          <a:lstStyle/>
          <a:p>
            <a:r>
              <a:rPr lang="en-US" dirty="0">
                <a:solidFill>
                  <a:schemeClr val="tx1"/>
                </a:solidFill>
              </a:rPr>
              <a:t>Ohio cases – not “recent” but often cited</a:t>
            </a:r>
          </a:p>
        </p:txBody>
      </p:sp>
      <p:sp>
        <p:nvSpPr>
          <p:cNvPr id="3" name="Content Placeholder 2">
            <a:extLst>
              <a:ext uri="{FF2B5EF4-FFF2-40B4-BE49-F238E27FC236}">
                <a16:creationId xmlns:a16="http://schemas.microsoft.com/office/drawing/2014/main" id="{37D4157A-B1E6-8224-9915-7FE5EAB8A842}"/>
              </a:ext>
            </a:extLst>
          </p:cNvPr>
          <p:cNvSpPr>
            <a:spLocks noGrp="1"/>
          </p:cNvSpPr>
          <p:nvPr>
            <p:ph idx="1"/>
          </p:nvPr>
        </p:nvSpPr>
        <p:spPr>
          <a:xfrm>
            <a:off x="1563839" y="3049086"/>
            <a:ext cx="8872936" cy="4370668"/>
          </a:xfrm>
        </p:spPr>
        <p:txBody>
          <a:bodyPr>
            <a:normAutofit fontScale="77500" lnSpcReduction="20000"/>
          </a:bodyPr>
          <a:lstStyle/>
          <a:p>
            <a:pPr marL="0" indent="0">
              <a:buNone/>
            </a:pPr>
            <a:endParaRPr lang="en-US" dirty="0"/>
          </a:p>
          <a:p>
            <a:r>
              <a:rPr lang="en-US" i="1" dirty="0"/>
              <a:t>Corrigan v. Testa</a:t>
            </a:r>
            <a:r>
              <a:rPr lang="en-US" dirty="0"/>
              <a:t>, 73 N.E.3d 381 ( Ohio 2016) – held that the state may not tax a nonresident’s capital gain income from the sale of an in-state pass-through entity, because the activity at issue was the nonresident’s transfer of intangible property rather than Ohio business activity. Since the transfer of the intangible property occurred outside of Ohio, the Court held that the taxation of the gain violated Due Process. The nonresident was a member on the board with a 79.29 percent membership interest.</a:t>
            </a:r>
          </a:p>
          <a:p>
            <a:r>
              <a:rPr lang="en-US" dirty="0"/>
              <a:t>Link: </a:t>
            </a:r>
            <a:r>
              <a:rPr lang="en-US" dirty="0">
                <a:hlinkClick r:id="rId2"/>
              </a:rPr>
              <a:t>https://www.supremecourt.ohio.gov/rod/docs/pdf/0/2016/2016-Ohio-2805.pdf</a:t>
            </a:r>
            <a:endParaRPr lang="en-US" dirty="0"/>
          </a:p>
          <a:p>
            <a:endParaRPr lang="en-US" dirty="0"/>
          </a:p>
          <a:p>
            <a:endParaRPr lang="en-US" dirty="0"/>
          </a:p>
          <a:p>
            <a:pPr marL="0" indent="0">
              <a:buNone/>
            </a:pPr>
            <a:endParaRPr lang="en-US" dirty="0"/>
          </a:p>
          <a:p>
            <a:pPr marL="0" indent="0">
              <a:buNone/>
            </a:pPr>
            <a:endParaRPr lang="en-US" dirty="0"/>
          </a:p>
          <a:p>
            <a:pPr marL="0" indent="0">
              <a:buNone/>
            </a:pPr>
            <a:endParaRPr lang="en-US" dirty="0"/>
          </a:p>
          <a:p>
            <a:endParaRPr lang="en-US" dirty="0"/>
          </a:p>
          <a:p>
            <a:endParaRPr lang="en-US" dirty="0"/>
          </a:p>
          <a:p>
            <a:pPr lvl="1"/>
            <a:endParaRPr lang="en-US" dirty="0"/>
          </a:p>
        </p:txBody>
      </p:sp>
      <p:sp>
        <p:nvSpPr>
          <p:cNvPr id="4" name="Footer Placeholder 3">
            <a:extLst>
              <a:ext uri="{FF2B5EF4-FFF2-40B4-BE49-F238E27FC236}">
                <a16:creationId xmlns:a16="http://schemas.microsoft.com/office/drawing/2014/main" id="{58AACEC7-93F9-2D68-7A57-A6C73E76101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rPr>
              <a:t>© Multistate tax commission – 2023 – All rights Reserved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5" name="Slide Number Placeholder 4">
            <a:extLst>
              <a:ext uri="{FF2B5EF4-FFF2-40B4-BE49-F238E27FC236}">
                <a16:creationId xmlns:a16="http://schemas.microsoft.com/office/drawing/2014/main" id="{7A38BA05-9318-55B4-389B-599BA9097B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3AAC7-B111-46B9-B358-552D0469FBA1}"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21298393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3681A-2F9C-3B89-1ABF-FD6DC4F77352}"/>
              </a:ext>
            </a:extLst>
          </p:cNvPr>
          <p:cNvSpPr>
            <a:spLocks noGrp="1"/>
          </p:cNvSpPr>
          <p:nvPr>
            <p:ph type="title"/>
          </p:nvPr>
        </p:nvSpPr>
        <p:spPr>
          <a:xfrm>
            <a:off x="607024" y="783002"/>
            <a:ext cx="11029616" cy="732197"/>
          </a:xfrm>
        </p:spPr>
        <p:txBody>
          <a:bodyPr>
            <a:normAutofit/>
          </a:bodyPr>
          <a:lstStyle/>
          <a:p>
            <a:r>
              <a:rPr lang="en-US" dirty="0">
                <a:solidFill>
                  <a:schemeClr val="tx1"/>
                </a:solidFill>
              </a:rPr>
              <a:t>Ohio cases – not “recent” but often cited</a:t>
            </a:r>
          </a:p>
        </p:txBody>
      </p:sp>
      <p:sp>
        <p:nvSpPr>
          <p:cNvPr id="3" name="Content Placeholder 2">
            <a:extLst>
              <a:ext uri="{FF2B5EF4-FFF2-40B4-BE49-F238E27FC236}">
                <a16:creationId xmlns:a16="http://schemas.microsoft.com/office/drawing/2014/main" id="{37D4157A-B1E6-8224-9915-7FE5EAB8A842}"/>
              </a:ext>
            </a:extLst>
          </p:cNvPr>
          <p:cNvSpPr>
            <a:spLocks noGrp="1"/>
          </p:cNvSpPr>
          <p:nvPr>
            <p:ph idx="1"/>
          </p:nvPr>
        </p:nvSpPr>
        <p:spPr>
          <a:xfrm>
            <a:off x="1510676" y="2418371"/>
            <a:ext cx="8872936" cy="4370668"/>
          </a:xfrm>
        </p:spPr>
        <p:txBody>
          <a:bodyPr>
            <a:normAutofit fontScale="70000" lnSpcReduction="20000"/>
          </a:bodyPr>
          <a:lstStyle/>
          <a:p>
            <a:endParaRPr lang="en-US" dirty="0"/>
          </a:p>
          <a:p>
            <a:r>
              <a:rPr lang="en-US" i="1" dirty="0"/>
              <a:t>T. Ryan Legg Irrevocable Tr. v. Testa</a:t>
            </a:r>
            <a:r>
              <a:rPr lang="en-US" dirty="0"/>
              <a:t>, 75 N.E.3d 184 (Ohio 2016)(cert. denied) This case involved the taxation of gain from the sale of a nonresident trust’s stock in an Ohio pass-through entity. The Court did not find any constitutional violation because of the trust grantor’s own contacts with Ohio and the pass-through entity. The Court noted “unlike Corrigan, Legg (trust grantor) was a founder and manager of the business of the pass-through entity—a material distinction,  see </a:t>
            </a:r>
            <a:r>
              <a:rPr lang="en-US" i="1" dirty="0"/>
              <a:t>Corrigan</a:t>
            </a:r>
            <a:r>
              <a:rPr lang="en-US" dirty="0"/>
              <a:t> at ¶ 68 (finding the tax unconstitutional as applied to Corrigan "in light of the absence of any assertion or finding that Corrigan's own activities amounted to a unitary business with that of Mansfield Plumbing”).</a:t>
            </a:r>
          </a:p>
          <a:p>
            <a:r>
              <a:rPr lang="en-US" dirty="0"/>
              <a:t>Link: </a:t>
            </a:r>
            <a:r>
              <a:rPr lang="en-US" dirty="0">
                <a:hlinkClick r:id="rId2"/>
              </a:rPr>
              <a:t>https://www.supremecourt.ohio.gov/rod/docs/pdf/0/2016/2016-Ohio-8418.pdf</a:t>
            </a:r>
            <a:endParaRPr lang="en-US" dirty="0"/>
          </a:p>
          <a:p>
            <a:pPr marL="0" indent="0">
              <a:buNone/>
            </a:pPr>
            <a:endParaRPr lang="en-US" dirty="0"/>
          </a:p>
          <a:p>
            <a:pPr marL="0" indent="0">
              <a:buNone/>
            </a:pPr>
            <a:endParaRPr lang="en-US" dirty="0"/>
          </a:p>
          <a:p>
            <a:pPr marL="0" indent="0">
              <a:buNone/>
            </a:pPr>
            <a:endParaRPr lang="en-US" dirty="0"/>
          </a:p>
          <a:p>
            <a:endParaRPr lang="en-US" dirty="0"/>
          </a:p>
          <a:p>
            <a:endParaRPr lang="en-US" dirty="0"/>
          </a:p>
          <a:p>
            <a:pPr lvl="1"/>
            <a:endParaRPr lang="en-US" dirty="0"/>
          </a:p>
        </p:txBody>
      </p:sp>
      <p:sp>
        <p:nvSpPr>
          <p:cNvPr id="4" name="Footer Placeholder 3">
            <a:extLst>
              <a:ext uri="{FF2B5EF4-FFF2-40B4-BE49-F238E27FC236}">
                <a16:creationId xmlns:a16="http://schemas.microsoft.com/office/drawing/2014/main" id="{58AACEC7-93F9-2D68-7A57-A6C73E76101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rPr>
              <a:t>© Multistate tax commission – 2023 – All rights Reserved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5" name="Slide Number Placeholder 4">
            <a:extLst>
              <a:ext uri="{FF2B5EF4-FFF2-40B4-BE49-F238E27FC236}">
                <a16:creationId xmlns:a16="http://schemas.microsoft.com/office/drawing/2014/main" id="{7A38BA05-9318-55B4-389B-599BA9097B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3AAC7-B111-46B9-B358-552D0469FBA1}"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17525659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7A8A1-E3AD-C2A6-440B-CFDDF38CA562}"/>
              </a:ext>
            </a:extLst>
          </p:cNvPr>
          <p:cNvSpPr>
            <a:spLocks noGrp="1"/>
          </p:cNvSpPr>
          <p:nvPr>
            <p:ph type="title"/>
          </p:nvPr>
        </p:nvSpPr>
        <p:spPr/>
        <p:txBody>
          <a:bodyPr>
            <a:normAutofit/>
          </a:bodyPr>
          <a:lstStyle/>
          <a:p>
            <a:r>
              <a:rPr lang="en-US" sz="3600" dirty="0"/>
              <a:t>Questions/Comments/other cases?</a:t>
            </a:r>
          </a:p>
        </p:txBody>
      </p:sp>
      <p:sp>
        <p:nvSpPr>
          <p:cNvPr id="4" name="Footer Placeholder 3">
            <a:extLst>
              <a:ext uri="{FF2B5EF4-FFF2-40B4-BE49-F238E27FC236}">
                <a16:creationId xmlns:a16="http://schemas.microsoft.com/office/drawing/2014/main" id="{7217E12B-8789-6B34-81DA-5BC2E87F9F33}"/>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rPr>
              <a:t>© Multistate tax commission – 2023 – All rights Reserved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5" name="Slide Number Placeholder 4">
            <a:extLst>
              <a:ext uri="{FF2B5EF4-FFF2-40B4-BE49-F238E27FC236}">
                <a16:creationId xmlns:a16="http://schemas.microsoft.com/office/drawing/2014/main" id="{135D6B98-6100-8F66-A910-7DEE127E51E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3AAC7-B111-46B9-B358-552D0469FBA1}"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3" name="Title 1">
            <a:extLst>
              <a:ext uri="{FF2B5EF4-FFF2-40B4-BE49-F238E27FC236}">
                <a16:creationId xmlns:a16="http://schemas.microsoft.com/office/drawing/2014/main" id="{EC240C92-BCA8-6B76-AEE2-AA40978FDE2A}"/>
              </a:ext>
            </a:extLst>
          </p:cNvPr>
          <p:cNvSpPr txBox="1">
            <a:spLocks/>
          </p:cNvSpPr>
          <p:nvPr/>
        </p:nvSpPr>
        <p:spPr>
          <a:xfrm>
            <a:off x="2791933" y="1434353"/>
            <a:ext cx="6791325" cy="3609974"/>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800" dirty="0"/>
              <a:t>Jenn Stosberg</a:t>
            </a:r>
          </a:p>
          <a:p>
            <a:r>
              <a:rPr lang="en-US" sz="3600" dirty="0"/>
              <a:t>MTC COUNSEL</a:t>
            </a:r>
          </a:p>
          <a:p>
            <a:endParaRPr lang="en-US" sz="3600" dirty="0"/>
          </a:p>
          <a:p>
            <a:r>
              <a:rPr lang="en-US" sz="3600" cap="none" dirty="0"/>
              <a:t>jstosberg@mtc.gov</a:t>
            </a:r>
          </a:p>
        </p:txBody>
      </p:sp>
    </p:spTree>
    <p:extLst>
      <p:ext uri="{BB962C8B-B14F-4D97-AF65-F5344CB8AC3E}">
        <p14:creationId xmlns:p14="http://schemas.microsoft.com/office/powerpoint/2010/main" val="42188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3681A-2F9C-3B89-1ABF-FD6DC4F77352}"/>
              </a:ext>
            </a:extLst>
          </p:cNvPr>
          <p:cNvSpPr>
            <a:spLocks noGrp="1"/>
          </p:cNvSpPr>
          <p:nvPr>
            <p:ph type="title"/>
          </p:nvPr>
        </p:nvSpPr>
        <p:spPr>
          <a:xfrm>
            <a:off x="581192" y="1040177"/>
            <a:ext cx="11029616" cy="732197"/>
          </a:xfrm>
        </p:spPr>
        <p:txBody>
          <a:bodyPr>
            <a:normAutofit fontScale="90000"/>
          </a:bodyPr>
          <a:lstStyle/>
          <a:p>
            <a:r>
              <a:rPr lang="en-US" dirty="0">
                <a:solidFill>
                  <a:schemeClr val="tx1"/>
                </a:solidFill>
              </a:rPr>
              <a:t>2009 Metropoul0s family trust v. Cal. Franchise Tax Board</a:t>
            </a:r>
            <a:br>
              <a:rPr lang="en-US" dirty="0">
                <a:solidFill>
                  <a:schemeClr val="tx1"/>
                </a:solidFill>
              </a:rPr>
            </a:br>
            <a:r>
              <a:rPr lang="en-US" dirty="0">
                <a:solidFill>
                  <a:schemeClr val="tx1"/>
                </a:solidFill>
              </a:rPr>
              <a:t>294 Cal.Rptr.3d 557 (Cal. App. 2022) </a:t>
            </a:r>
          </a:p>
        </p:txBody>
      </p:sp>
      <p:sp>
        <p:nvSpPr>
          <p:cNvPr id="3" name="Content Placeholder 2">
            <a:extLst>
              <a:ext uri="{FF2B5EF4-FFF2-40B4-BE49-F238E27FC236}">
                <a16:creationId xmlns:a16="http://schemas.microsoft.com/office/drawing/2014/main" id="{37D4157A-B1E6-8224-9915-7FE5EAB8A842}"/>
              </a:ext>
            </a:extLst>
          </p:cNvPr>
          <p:cNvSpPr>
            <a:spLocks noGrp="1"/>
          </p:cNvSpPr>
          <p:nvPr>
            <p:ph idx="1"/>
          </p:nvPr>
        </p:nvSpPr>
        <p:spPr>
          <a:xfrm>
            <a:off x="581191" y="2114550"/>
            <a:ext cx="6562560" cy="4743450"/>
          </a:xfrm>
        </p:spPr>
        <p:txBody>
          <a:bodyPr>
            <a:normAutofit/>
          </a:bodyPr>
          <a:lstStyle/>
          <a:p>
            <a:r>
              <a:rPr lang="en-US" dirty="0"/>
              <a:t>The plaintiff trusts were nonresident shareholders in the S corporation Pabst Corporate Holdings, Inc. (Pabst).</a:t>
            </a:r>
          </a:p>
          <a:p>
            <a:r>
              <a:rPr lang="en-US" dirty="0"/>
              <a:t> In 2014, Pabst sold its wholly-owned subsidiary in a </a:t>
            </a:r>
            <a:r>
              <a:rPr lang="en-US" dirty="0">
                <a:solidFill>
                  <a:srgbClr val="C00000"/>
                </a:solidFill>
              </a:rPr>
              <a:t>transaction treated as an asset sale</a:t>
            </a:r>
            <a:r>
              <a:rPr lang="en-US" dirty="0"/>
              <a:t> under the Internal Revenue Code. The plaintiffs conceded that Pabst and its subsidiaries </a:t>
            </a:r>
            <a:r>
              <a:rPr lang="en-US" dirty="0">
                <a:solidFill>
                  <a:srgbClr val="C00000"/>
                </a:solidFill>
              </a:rPr>
              <a:t>were a</a:t>
            </a:r>
            <a:r>
              <a:rPr lang="en-US" dirty="0"/>
              <a:t> </a:t>
            </a:r>
            <a:r>
              <a:rPr lang="en-US" dirty="0">
                <a:solidFill>
                  <a:srgbClr val="C00000"/>
                </a:solidFill>
              </a:rPr>
              <a:t>unitary business</a:t>
            </a:r>
            <a:r>
              <a:rPr lang="en-US" dirty="0"/>
              <a:t>.</a:t>
            </a:r>
          </a:p>
          <a:p>
            <a:pPr lvl="1"/>
            <a:endParaRPr lang="en-US" dirty="0"/>
          </a:p>
        </p:txBody>
      </p:sp>
      <p:sp>
        <p:nvSpPr>
          <p:cNvPr id="4" name="Footer Placeholder 3">
            <a:extLst>
              <a:ext uri="{FF2B5EF4-FFF2-40B4-BE49-F238E27FC236}">
                <a16:creationId xmlns:a16="http://schemas.microsoft.com/office/drawing/2014/main" id="{58AACEC7-93F9-2D68-7A57-A6C73E76101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rPr>
              <a:t>© Multistate tax commission – 2023 – All rights Reserved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5" name="Slide Number Placeholder 4">
            <a:extLst>
              <a:ext uri="{FF2B5EF4-FFF2-40B4-BE49-F238E27FC236}">
                <a16:creationId xmlns:a16="http://schemas.microsoft.com/office/drawing/2014/main" id="{7A38BA05-9318-55B4-389B-599BA9097B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3AAC7-B111-46B9-B358-552D0469FBA1}"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8" name="Flowchart: Alternate Process 7">
            <a:extLst>
              <a:ext uri="{FF2B5EF4-FFF2-40B4-BE49-F238E27FC236}">
                <a16:creationId xmlns:a16="http://schemas.microsoft.com/office/drawing/2014/main" id="{EBB43BFD-951B-82BB-47E2-4ABC781ACFD0}"/>
              </a:ext>
            </a:extLst>
          </p:cNvPr>
          <p:cNvSpPr/>
          <p:nvPr/>
        </p:nvSpPr>
        <p:spPr>
          <a:xfrm>
            <a:off x="8853199" y="1974295"/>
            <a:ext cx="1705101" cy="68670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NONRESIDENT</a:t>
            </a:r>
          </a:p>
          <a:p>
            <a:pPr algn="ctr"/>
            <a:r>
              <a:rPr lang="en-US" dirty="0">
                <a:solidFill>
                  <a:schemeClr val="bg1"/>
                </a:solidFill>
              </a:rPr>
              <a:t>TRUSTS</a:t>
            </a:r>
          </a:p>
        </p:txBody>
      </p:sp>
      <p:sp>
        <p:nvSpPr>
          <p:cNvPr id="9" name="Arrow: Down 8">
            <a:extLst>
              <a:ext uri="{FF2B5EF4-FFF2-40B4-BE49-F238E27FC236}">
                <a16:creationId xmlns:a16="http://schemas.microsoft.com/office/drawing/2014/main" id="{0548D0AA-21D8-9CD3-1CDB-6C635E1C2413}"/>
              </a:ext>
            </a:extLst>
          </p:cNvPr>
          <p:cNvSpPr/>
          <p:nvPr/>
        </p:nvSpPr>
        <p:spPr>
          <a:xfrm>
            <a:off x="9515475" y="2628900"/>
            <a:ext cx="352425" cy="64804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lowchart: Alternate Process 9">
            <a:extLst>
              <a:ext uri="{FF2B5EF4-FFF2-40B4-BE49-F238E27FC236}">
                <a16:creationId xmlns:a16="http://schemas.microsoft.com/office/drawing/2014/main" id="{393230B5-561D-E842-A4FD-B00D3E232984}"/>
              </a:ext>
            </a:extLst>
          </p:cNvPr>
          <p:cNvSpPr/>
          <p:nvPr/>
        </p:nvSpPr>
        <p:spPr>
          <a:xfrm>
            <a:off x="8940787" y="3271923"/>
            <a:ext cx="1490949" cy="659627"/>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PABST S CORP.</a:t>
            </a:r>
          </a:p>
        </p:txBody>
      </p:sp>
      <p:sp>
        <p:nvSpPr>
          <p:cNvPr id="11" name="Arrow: Down 10">
            <a:extLst>
              <a:ext uri="{FF2B5EF4-FFF2-40B4-BE49-F238E27FC236}">
                <a16:creationId xmlns:a16="http://schemas.microsoft.com/office/drawing/2014/main" id="{DCC641C6-229D-AF7D-6B48-A57DC19A3EFA}"/>
              </a:ext>
            </a:extLst>
          </p:cNvPr>
          <p:cNvSpPr/>
          <p:nvPr/>
        </p:nvSpPr>
        <p:spPr>
          <a:xfrm>
            <a:off x="9382125" y="3931550"/>
            <a:ext cx="559450" cy="520698"/>
          </a:xfrm>
          <a:prstGeom prst="downArrow">
            <a:avLst>
              <a:gd name="adj1" fmla="val 26655"/>
              <a:gd name="adj2" fmla="val 5121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lowchart: Alternate Process 11">
            <a:extLst>
              <a:ext uri="{FF2B5EF4-FFF2-40B4-BE49-F238E27FC236}">
                <a16:creationId xmlns:a16="http://schemas.microsoft.com/office/drawing/2014/main" id="{F968C458-2207-2B9A-9EDD-F68DA4FE430C}"/>
              </a:ext>
            </a:extLst>
          </p:cNvPr>
          <p:cNvSpPr/>
          <p:nvPr/>
        </p:nvSpPr>
        <p:spPr>
          <a:xfrm>
            <a:off x="8672286" y="4441907"/>
            <a:ext cx="2066925" cy="88300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PABST HOLDINGS, INC.</a:t>
            </a:r>
          </a:p>
        </p:txBody>
      </p:sp>
      <p:sp>
        <p:nvSpPr>
          <p:cNvPr id="15" name="Arrow: Down 14">
            <a:extLst>
              <a:ext uri="{FF2B5EF4-FFF2-40B4-BE49-F238E27FC236}">
                <a16:creationId xmlns:a16="http://schemas.microsoft.com/office/drawing/2014/main" id="{FFA4105C-8CAA-1C93-5997-DBC1FA405711}"/>
              </a:ext>
            </a:extLst>
          </p:cNvPr>
          <p:cNvSpPr/>
          <p:nvPr/>
        </p:nvSpPr>
        <p:spPr>
          <a:xfrm rot="19922081">
            <a:off x="10168652" y="5285010"/>
            <a:ext cx="447675" cy="67752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Arrow: Down 16">
            <a:extLst>
              <a:ext uri="{FF2B5EF4-FFF2-40B4-BE49-F238E27FC236}">
                <a16:creationId xmlns:a16="http://schemas.microsoft.com/office/drawing/2014/main" id="{E9259F24-3C83-F4DD-C863-7B4A448E40C1}"/>
              </a:ext>
            </a:extLst>
          </p:cNvPr>
          <p:cNvSpPr/>
          <p:nvPr/>
        </p:nvSpPr>
        <p:spPr>
          <a:xfrm rot="1310262">
            <a:off x="8853969" y="5299749"/>
            <a:ext cx="447675" cy="64804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lowchart: Alternate Process 19">
            <a:extLst>
              <a:ext uri="{FF2B5EF4-FFF2-40B4-BE49-F238E27FC236}">
                <a16:creationId xmlns:a16="http://schemas.microsoft.com/office/drawing/2014/main" id="{66E10223-352B-CABF-E726-23C139B4CC8A}"/>
              </a:ext>
            </a:extLst>
          </p:cNvPr>
          <p:cNvSpPr/>
          <p:nvPr/>
        </p:nvSpPr>
        <p:spPr>
          <a:xfrm>
            <a:off x="8281297" y="5919604"/>
            <a:ext cx="1234178" cy="61264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PABST </a:t>
            </a:r>
          </a:p>
          <a:p>
            <a:pPr algn="ctr"/>
            <a:r>
              <a:rPr lang="en-US" dirty="0"/>
              <a:t>BREWING</a:t>
            </a:r>
          </a:p>
        </p:txBody>
      </p:sp>
      <p:sp>
        <p:nvSpPr>
          <p:cNvPr id="21" name="Flowchart: Alternate Process 20">
            <a:extLst>
              <a:ext uri="{FF2B5EF4-FFF2-40B4-BE49-F238E27FC236}">
                <a16:creationId xmlns:a16="http://schemas.microsoft.com/office/drawing/2014/main" id="{5C8B536E-2E05-1441-28EF-B1109EE98AE7}"/>
              </a:ext>
            </a:extLst>
          </p:cNvPr>
          <p:cNvSpPr/>
          <p:nvPr/>
        </p:nvSpPr>
        <p:spPr>
          <a:xfrm>
            <a:off x="10047301" y="5919604"/>
            <a:ext cx="1234178" cy="61264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FALSTAFF</a:t>
            </a:r>
          </a:p>
          <a:p>
            <a:pPr algn="ctr"/>
            <a:r>
              <a:rPr lang="en-US" dirty="0"/>
              <a:t>BREWING</a:t>
            </a:r>
          </a:p>
        </p:txBody>
      </p:sp>
    </p:spTree>
    <p:extLst>
      <p:ext uri="{BB962C8B-B14F-4D97-AF65-F5344CB8AC3E}">
        <p14:creationId xmlns:p14="http://schemas.microsoft.com/office/powerpoint/2010/main" val="1838415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3681A-2F9C-3B89-1ABF-FD6DC4F77352}"/>
              </a:ext>
            </a:extLst>
          </p:cNvPr>
          <p:cNvSpPr>
            <a:spLocks noGrp="1"/>
          </p:cNvSpPr>
          <p:nvPr>
            <p:ph type="title"/>
          </p:nvPr>
        </p:nvSpPr>
        <p:spPr>
          <a:xfrm>
            <a:off x="581192" y="1040177"/>
            <a:ext cx="11029616" cy="732197"/>
          </a:xfrm>
        </p:spPr>
        <p:txBody>
          <a:bodyPr>
            <a:normAutofit fontScale="90000"/>
          </a:bodyPr>
          <a:lstStyle/>
          <a:p>
            <a:r>
              <a:rPr lang="en-US" dirty="0">
                <a:solidFill>
                  <a:schemeClr val="tx1"/>
                </a:solidFill>
              </a:rPr>
              <a:t>2009 Metropoul0s family trust v. Cal. Franchise Tax Board</a:t>
            </a:r>
            <a:br>
              <a:rPr lang="en-US" dirty="0">
                <a:solidFill>
                  <a:schemeClr val="tx1"/>
                </a:solidFill>
              </a:rPr>
            </a:br>
            <a:r>
              <a:rPr lang="en-US" dirty="0">
                <a:solidFill>
                  <a:schemeClr val="tx1"/>
                </a:solidFill>
              </a:rPr>
              <a:t>294 Cal.Rptr.3d 557 (Cal. App. 2022) </a:t>
            </a:r>
          </a:p>
        </p:txBody>
      </p:sp>
      <p:sp>
        <p:nvSpPr>
          <p:cNvPr id="3" name="Content Placeholder 2">
            <a:extLst>
              <a:ext uri="{FF2B5EF4-FFF2-40B4-BE49-F238E27FC236}">
                <a16:creationId xmlns:a16="http://schemas.microsoft.com/office/drawing/2014/main" id="{37D4157A-B1E6-8224-9915-7FE5EAB8A842}"/>
              </a:ext>
            </a:extLst>
          </p:cNvPr>
          <p:cNvSpPr>
            <a:spLocks noGrp="1"/>
          </p:cNvSpPr>
          <p:nvPr>
            <p:ph idx="1"/>
          </p:nvPr>
        </p:nvSpPr>
        <p:spPr>
          <a:xfrm>
            <a:off x="1685364" y="2487332"/>
            <a:ext cx="8872936" cy="4370668"/>
          </a:xfrm>
        </p:spPr>
        <p:txBody>
          <a:bodyPr>
            <a:normAutofit fontScale="92500" lnSpcReduction="20000"/>
          </a:bodyPr>
          <a:lstStyle/>
          <a:p>
            <a:r>
              <a:rPr lang="en-US" dirty="0"/>
              <a:t>The plaintiffs claimed that their share of gain from the sale of Pabst’s subsidiary should be sourced to their residence under the California personal income tax nonresident sourcing rules for the sale of an intangible.</a:t>
            </a:r>
          </a:p>
          <a:p>
            <a:r>
              <a:rPr lang="en-US" dirty="0"/>
              <a:t>California argued that the income should be apportioned at the S corporation level to California as business income from a unitary business. California further argued that “operation of the conduit rule meant that the trusts' income from the subsidiary's sale was business income because Pabst had characterized the income as apportionable business income on its tax return.”</a:t>
            </a:r>
          </a:p>
          <a:p>
            <a:endParaRPr lang="en-US" dirty="0"/>
          </a:p>
          <a:p>
            <a:endParaRPr lang="en-US" dirty="0"/>
          </a:p>
          <a:p>
            <a:pPr lvl="1"/>
            <a:endParaRPr lang="en-US" dirty="0"/>
          </a:p>
        </p:txBody>
      </p:sp>
      <p:sp>
        <p:nvSpPr>
          <p:cNvPr id="4" name="Footer Placeholder 3">
            <a:extLst>
              <a:ext uri="{FF2B5EF4-FFF2-40B4-BE49-F238E27FC236}">
                <a16:creationId xmlns:a16="http://schemas.microsoft.com/office/drawing/2014/main" id="{58AACEC7-93F9-2D68-7A57-A6C73E76101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rPr>
              <a:t>© Multistate tax commission – 2023 – All rights Reserved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5" name="Slide Number Placeholder 4">
            <a:extLst>
              <a:ext uri="{FF2B5EF4-FFF2-40B4-BE49-F238E27FC236}">
                <a16:creationId xmlns:a16="http://schemas.microsoft.com/office/drawing/2014/main" id="{7A38BA05-9318-55B4-389B-599BA9097B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3AAC7-B111-46B9-B358-552D0469FBA1}"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1239962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3681A-2F9C-3B89-1ABF-FD6DC4F77352}"/>
              </a:ext>
            </a:extLst>
          </p:cNvPr>
          <p:cNvSpPr>
            <a:spLocks noGrp="1"/>
          </p:cNvSpPr>
          <p:nvPr>
            <p:ph type="title"/>
          </p:nvPr>
        </p:nvSpPr>
        <p:spPr>
          <a:xfrm>
            <a:off x="607024" y="1230677"/>
            <a:ext cx="11029616" cy="732197"/>
          </a:xfrm>
        </p:spPr>
        <p:txBody>
          <a:bodyPr>
            <a:normAutofit fontScale="90000"/>
          </a:bodyPr>
          <a:lstStyle/>
          <a:p>
            <a:r>
              <a:rPr lang="en-US" dirty="0">
                <a:solidFill>
                  <a:schemeClr val="tx1"/>
                </a:solidFill>
              </a:rPr>
              <a:t>2009 Metropoul0s family trust v. Cal. Franchise Tax Board </a:t>
            </a:r>
            <a:br>
              <a:rPr lang="en-US" dirty="0">
                <a:solidFill>
                  <a:schemeClr val="tx1"/>
                </a:solidFill>
              </a:rPr>
            </a:br>
            <a:r>
              <a:rPr lang="en-US" dirty="0">
                <a:solidFill>
                  <a:schemeClr val="tx1"/>
                </a:solidFill>
              </a:rPr>
              <a:t>294 Cal.Rptr.3d 557 (Cal. App. 2022) </a:t>
            </a:r>
            <a:br>
              <a:rPr lang="en-US" dirty="0"/>
            </a:br>
            <a:endParaRPr lang="en-US" dirty="0"/>
          </a:p>
        </p:txBody>
      </p:sp>
      <p:sp>
        <p:nvSpPr>
          <p:cNvPr id="3" name="Content Placeholder 2">
            <a:extLst>
              <a:ext uri="{FF2B5EF4-FFF2-40B4-BE49-F238E27FC236}">
                <a16:creationId xmlns:a16="http://schemas.microsoft.com/office/drawing/2014/main" id="{37D4157A-B1E6-8224-9915-7FE5EAB8A842}"/>
              </a:ext>
            </a:extLst>
          </p:cNvPr>
          <p:cNvSpPr>
            <a:spLocks noGrp="1"/>
          </p:cNvSpPr>
          <p:nvPr>
            <p:ph idx="1"/>
          </p:nvPr>
        </p:nvSpPr>
        <p:spPr>
          <a:xfrm>
            <a:off x="1659532" y="2487332"/>
            <a:ext cx="8872936" cy="4370668"/>
          </a:xfrm>
        </p:spPr>
        <p:txBody>
          <a:bodyPr>
            <a:normAutofit fontScale="77500" lnSpcReduction="20000"/>
          </a:bodyPr>
          <a:lstStyle/>
          <a:p>
            <a:r>
              <a:rPr lang="en-US" dirty="0"/>
              <a:t>The Court ruled in favor of California, holding that the nonresident trust shareholders of Pabst are taxed on their pass-through pro rata share of the gain, which is business income sourced to California under UDITPA.</a:t>
            </a:r>
          </a:p>
          <a:p>
            <a:r>
              <a:rPr lang="en-US" dirty="0"/>
              <a:t>The Court reasoned: “because the gain from the asset sale of goodwill is </a:t>
            </a:r>
            <a:r>
              <a:rPr lang="en-US" dirty="0">
                <a:solidFill>
                  <a:srgbClr val="C00000"/>
                </a:solidFill>
              </a:rPr>
              <a:t>undisputedly business income </a:t>
            </a:r>
            <a:r>
              <a:rPr lang="en-US" dirty="0"/>
              <a:t>to Pabst, it remains business income for purposes of sourcing the trusts' pro rata share of that income.”</a:t>
            </a:r>
          </a:p>
          <a:p>
            <a:r>
              <a:rPr lang="en-US" dirty="0"/>
              <a:t>The Court also held that even if the intangible sourcing rules were applicable, the result would be the same because the goodwill had acquired a situs in California.</a:t>
            </a:r>
          </a:p>
          <a:p>
            <a:r>
              <a:rPr lang="en-US" dirty="0"/>
              <a:t>The case is final. </a:t>
            </a:r>
          </a:p>
          <a:p>
            <a:r>
              <a:rPr lang="en-US" dirty="0"/>
              <a:t>Link: </a:t>
            </a:r>
            <a:r>
              <a:rPr lang="en-US" dirty="0">
                <a:hlinkClick r:id="rId2"/>
              </a:rPr>
              <a:t>https://law.justia.com/cases/california/court-of-appeal/2022/d078790.html</a:t>
            </a:r>
            <a:endParaRPr lang="en-US" dirty="0"/>
          </a:p>
          <a:p>
            <a:pPr marL="0" indent="0">
              <a:buNone/>
            </a:pPr>
            <a:endParaRPr lang="en-US" dirty="0"/>
          </a:p>
          <a:p>
            <a:endParaRPr lang="en-US" dirty="0"/>
          </a:p>
          <a:p>
            <a:endParaRPr lang="en-US" dirty="0"/>
          </a:p>
          <a:p>
            <a:pPr lvl="1"/>
            <a:endParaRPr lang="en-US" dirty="0"/>
          </a:p>
        </p:txBody>
      </p:sp>
      <p:sp>
        <p:nvSpPr>
          <p:cNvPr id="4" name="Footer Placeholder 3">
            <a:extLst>
              <a:ext uri="{FF2B5EF4-FFF2-40B4-BE49-F238E27FC236}">
                <a16:creationId xmlns:a16="http://schemas.microsoft.com/office/drawing/2014/main" id="{58AACEC7-93F9-2D68-7A57-A6C73E76101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rPr>
              <a:t>© Multistate tax commission – 2023 – All rights Reserved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5" name="Slide Number Placeholder 4">
            <a:extLst>
              <a:ext uri="{FF2B5EF4-FFF2-40B4-BE49-F238E27FC236}">
                <a16:creationId xmlns:a16="http://schemas.microsoft.com/office/drawing/2014/main" id="{7A38BA05-9318-55B4-389B-599BA9097B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3AAC7-B111-46B9-B358-552D0469FBA1}"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3561116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3681A-2F9C-3B89-1ABF-FD6DC4F77352}"/>
              </a:ext>
            </a:extLst>
          </p:cNvPr>
          <p:cNvSpPr>
            <a:spLocks noGrp="1"/>
          </p:cNvSpPr>
          <p:nvPr>
            <p:ph type="title"/>
          </p:nvPr>
        </p:nvSpPr>
        <p:spPr>
          <a:xfrm>
            <a:off x="581192" y="1040177"/>
            <a:ext cx="11029616" cy="732197"/>
          </a:xfrm>
        </p:spPr>
        <p:txBody>
          <a:bodyPr>
            <a:normAutofit fontScale="90000"/>
          </a:bodyPr>
          <a:lstStyle/>
          <a:p>
            <a:r>
              <a:rPr lang="en-US" dirty="0">
                <a:solidFill>
                  <a:schemeClr val="tx1"/>
                </a:solidFill>
              </a:rPr>
              <a:t>In the Matter of the Appeal of: L. Smith</a:t>
            </a:r>
            <a:br>
              <a:rPr lang="en-US" dirty="0">
                <a:solidFill>
                  <a:schemeClr val="tx1"/>
                </a:solidFill>
              </a:rPr>
            </a:br>
            <a:r>
              <a:rPr lang="en-US" dirty="0">
                <a:solidFill>
                  <a:schemeClr val="tx1"/>
                </a:solidFill>
              </a:rPr>
              <a:t>Dkt. No. 20036033 (Cal. Office of Tax Appeals, December 7, 2022) </a:t>
            </a:r>
          </a:p>
        </p:txBody>
      </p:sp>
      <p:sp>
        <p:nvSpPr>
          <p:cNvPr id="3" name="Content Placeholder 2">
            <a:extLst>
              <a:ext uri="{FF2B5EF4-FFF2-40B4-BE49-F238E27FC236}">
                <a16:creationId xmlns:a16="http://schemas.microsoft.com/office/drawing/2014/main" id="{37D4157A-B1E6-8224-9915-7FE5EAB8A842}"/>
              </a:ext>
            </a:extLst>
          </p:cNvPr>
          <p:cNvSpPr>
            <a:spLocks noGrp="1"/>
          </p:cNvSpPr>
          <p:nvPr>
            <p:ph idx="1"/>
          </p:nvPr>
        </p:nvSpPr>
        <p:spPr>
          <a:xfrm>
            <a:off x="389964" y="2600326"/>
            <a:ext cx="7277662" cy="4188714"/>
          </a:xfrm>
        </p:spPr>
        <p:txBody>
          <a:bodyPr>
            <a:normAutofit fontScale="92500" lnSpcReduction="20000"/>
          </a:bodyPr>
          <a:lstStyle/>
          <a:p>
            <a:r>
              <a:rPr lang="en-US" dirty="0"/>
              <a:t>The nonresident taxpayer owned an indirect interest in a holding company taxed as a partnership (“Holdco”). Holdco owned a 50.50 percent direct membership interest in an Arizona LLC taxed as a partnership called Shell Vacations, LLC (“Shell”). </a:t>
            </a:r>
          </a:p>
          <a:p>
            <a:r>
              <a:rPr lang="en-US" dirty="0"/>
              <a:t>In 2012, Holdco sold its entire 50.50 percent (direct) membership interest in Shell to an unrelated third-party. </a:t>
            </a:r>
            <a:r>
              <a:rPr lang="en-US" dirty="0">
                <a:solidFill>
                  <a:srgbClr val="C00000"/>
                </a:solidFill>
              </a:rPr>
              <a:t>The entire gain was from hot assets</a:t>
            </a:r>
            <a:r>
              <a:rPr lang="en-US" dirty="0"/>
              <a:t>.</a:t>
            </a:r>
          </a:p>
          <a:p>
            <a:endParaRPr lang="en-US" dirty="0"/>
          </a:p>
          <a:p>
            <a:endParaRPr lang="en-US" dirty="0"/>
          </a:p>
          <a:p>
            <a:pPr lvl="1"/>
            <a:endParaRPr lang="en-US" dirty="0"/>
          </a:p>
        </p:txBody>
      </p:sp>
      <p:sp>
        <p:nvSpPr>
          <p:cNvPr id="4" name="Footer Placeholder 3">
            <a:extLst>
              <a:ext uri="{FF2B5EF4-FFF2-40B4-BE49-F238E27FC236}">
                <a16:creationId xmlns:a16="http://schemas.microsoft.com/office/drawing/2014/main" id="{58AACEC7-93F9-2D68-7A57-A6C73E76101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rPr>
              <a:t>© Multistate tax commission – 2023 – All rights Reserved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5" name="Slide Number Placeholder 4">
            <a:extLst>
              <a:ext uri="{FF2B5EF4-FFF2-40B4-BE49-F238E27FC236}">
                <a16:creationId xmlns:a16="http://schemas.microsoft.com/office/drawing/2014/main" id="{7A38BA05-9318-55B4-389B-599BA9097B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3AAC7-B111-46B9-B358-552D0469FBA1}"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8" name="Callout: Down Arrow 7">
            <a:extLst>
              <a:ext uri="{FF2B5EF4-FFF2-40B4-BE49-F238E27FC236}">
                <a16:creationId xmlns:a16="http://schemas.microsoft.com/office/drawing/2014/main" id="{C70645A6-EE30-64CB-447A-358CF9478BB2}"/>
              </a:ext>
            </a:extLst>
          </p:cNvPr>
          <p:cNvSpPr/>
          <p:nvPr/>
        </p:nvSpPr>
        <p:spPr>
          <a:xfrm flipH="1">
            <a:off x="8796180" y="2085974"/>
            <a:ext cx="1652743" cy="1191350"/>
          </a:xfrm>
          <a:prstGeom prst="downArrowCallout">
            <a:avLst>
              <a:gd name="adj1" fmla="val 48400"/>
              <a:gd name="adj2" fmla="val 24200"/>
              <a:gd name="adj3" fmla="val 25000"/>
              <a:gd name="adj4" fmla="val 75000"/>
            </a:avLst>
          </a:prstGeom>
          <a:solidFill>
            <a:schemeClr val="bg1">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NONRESIDENT</a:t>
            </a:r>
          </a:p>
          <a:p>
            <a:pPr algn="ctr"/>
            <a:r>
              <a:rPr lang="en-US" dirty="0"/>
              <a:t>TAXPAYER</a:t>
            </a:r>
          </a:p>
        </p:txBody>
      </p:sp>
      <p:sp>
        <p:nvSpPr>
          <p:cNvPr id="9" name="Callout: Down Arrow 8">
            <a:extLst>
              <a:ext uri="{FF2B5EF4-FFF2-40B4-BE49-F238E27FC236}">
                <a16:creationId xmlns:a16="http://schemas.microsoft.com/office/drawing/2014/main" id="{01048692-395E-353D-DC5A-09B859AD71B9}"/>
              </a:ext>
            </a:extLst>
          </p:cNvPr>
          <p:cNvSpPr/>
          <p:nvPr/>
        </p:nvSpPr>
        <p:spPr>
          <a:xfrm flipH="1">
            <a:off x="8796180" y="3660938"/>
            <a:ext cx="1652743" cy="1191350"/>
          </a:xfrm>
          <a:prstGeom prst="downArrowCallout">
            <a:avLst>
              <a:gd name="adj1" fmla="val 25000"/>
              <a:gd name="adj2" fmla="val 25000"/>
              <a:gd name="adj3" fmla="val 25000"/>
              <a:gd name="adj4" fmla="val 75000"/>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HOLDCO</a:t>
            </a:r>
          </a:p>
        </p:txBody>
      </p:sp>
      <p:cxnSp>
        <p:nvCxnSpPr>
          <p:cNvPr id="12" name="Straight Arrow Connector 11">
            <a:extLst>
              <a:ext uri="{FF2B5EF4-FFF2-40B4-BE49-F238E27FC236}">
                <a16:creationId xmlns:a16="http://schemas.microsoft.com/office/drawing/2014/main" id="{CC289644-0266-E701-1243-4A80C993A4FB}"/>
              </a:ext>
            </a:extLst>
          </p:cNvPr>
          <p:cNvCxnSpPr>
            <a:cxnSpLocks/>
          </p:cNvCxnSpPr>
          <p:nvPr/>
        </p:nvCxnSpPr>
        <p:spPr>
          <a:xfrm>
            <a:off x="9622551" y="3210286"/>
            <a:ext cx="0" cy="437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216A2A3-CD8B-0CEA-0AC5-C5DE2C88F6A2}"/>
              </a:ext>
            </a:extLst>
          </p:cNvPr>
          <p:cNvCxnSpPr>
            <a:cxnSpLocks/>
            <a:stCxn id="9" idx="2"/>
            <a:endCxn id="19" idx="0"/>
          </p:cNvCxnSpPr>
          <p:nvPr/>
        </p:nvCxnSpPr>
        <p:spPr>
          <a:xfrm>
            <a:off x="9622551" y="4852288"/>
            <a:ext cx="1" cy="3836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Flowchart: Alternate Process 18">
            <a:extLst>
              <a:ext uri="{FF2B5EF4-FFF2-40B4-BE49-F238E27FC236}">
                <a16:creationId xmlns:a16="http://schemas.microsoft.com/office/drawing/2014/main" id="{B0ECFB7D-D853-1E14-3DC0-B7BFF9149574}"/>
              </a:ext>
            </a:extLst>
          </p:cNvPr>
          <p:cNvSpPr/>
          <p:nvPr/>
        </p:nvSpPr>
        <p:spPr>
          <a:xfrm>
            <a:off x="8796180" y="5235902"/>
            <a:ext cx="1652743" cy="949159"/>
          </a:xfrm>
          <a:prstGeom prst="flowChartAlternateProcess">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
        <p:nvSpPr>
          <p:cNvPr id="23" name="TextBox 22">
            <a:extLst>
              <a:ext uri="{FF2B5EF4-FFF2-40B4-BE49-F238E27FC236}">
                <a16:creationId xmlns:a16="http://schemas.microsoft.com/office/drawing/2014/main" id="{87A5BE7F-5795-352D-9736-6CF3EA845CE0}"/>
              </a:ext>
            </a:extLst>
          </p:cNvPr>
          <p:cNvSpPr txBox="1"/>
          <p:nvPr/>
        </p:nvSpPr>
        <p:spPr>
          <a:xfrm>
            <a:off x="10792047" y="5085627"/>
            <a:ext cx="1180212" cy="1200329"/>
          </a:xfrm>
          <a:prstGeom prst="rect">
            <a:avLst/>
          </a:prstGeom>
          <a:noFill/>
        </p:spPr>
        <p:txBody>
          <a:bodyPr wrap="square" rtlCol="0">
            <a:spAutoFit/>
          </a:bodyPr>
          <a:lstStyle/>
          <a:p>
            <a:r>
              <a:rPr lang="en-US" dirty="0"/>
              <a:t>Doing Business in </a:t>
            </a:r>
          </a:p>
          <a:p>
            <a:r>
              <a:rPr lang="en-US" dirty="0"/>
              <a:t>California</a:t>
            </a:r>
          </a:p>
        </p:txBody>
      </p:sp>
      <p:cxnSp>
        <p:nvCxnSpPr>
          <p:cNvPr id="25" name="Straight Arrow Connector 24">
            <a:extLst>
              <a:ext uri="{FF2B5EF4-FFF2-40B4-BE49-F238E27FC236}">
                <a16:creationId xmlns:a16="http://schemas.microsoft.com/office/drawing/2014/main" id="{38FEC037-0AB6-0A8E-61AC-AC808B6B7C41}"/>
              </a:ext>
            </a:extLst>
          </p:cNvPr>
          <p:cNvCxnSpPr>
            <a:cxnSpLocks/>
          </p:cNvCxnSpPr>
          <p:nvPr/>
        </p:nvCxnSpPr>
        <p:spPr>
          <a:xfrm flipH="1">
            <a:off x="10453041" y="5685791"/>
            <a:ext cx="40297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1058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3681A-2F9C-3B89-1ABF-FD6DC4F77352}"/>
              </a:ext>
            </a:extLst>
          </p:cNvPr>
          <p:cNvSpPr>
            <a:spLocks noGrp="1"/>
          </p:cNvSpPr>
          <p:nvPr>
            <p:ph type="title"/>
          </p:nvPr>
        </p:nvSpPr>
        <p:spPr>
          <a:xfrm>
            <a:off x="581192" y="1040177"/>
            <a:ext cx="11029616" cy="732197"/>
          </a:xfrm>
        </p:spPr>
        <p:txBody>
          <a:bodyPr>
            <a:normAutofit fontScale="90000"/>
          </a:bodyPr>
          <a:lstStyle/>
          <a:p>
            <a:r>
              <a:rPr lang="en-US" dirty="0">
                <a:solidFill>
                  <a:schemeClr val="tx1"/>
                </a:solidFill>
              </a:rPr>
              <a:t>In the Matter of the Appeal of: L. Smith</a:t>
            </a:r>
            <a:br>
              <a:rPr lang="en-US" dirty="0">
                <a:solidFill>
                  <a:schemeClr val="tx1"/>
                </a:solidFill>
              </a:rPr>
            </a:br>
            <a:r>
              <a:rPr lang="en-US" dirty="0">
                <a:solidFill>
                  <a:schemeClr val="tx1"/>
                </a:solidFill>
              </a:rPr>
              <a:t>Dkt. No. 20036033 (Cal. Office of Tax Appeals, December 7, 2022) </a:t>
            </a:r>
          </a:p>
        </p:txBody>
      </p:sp>
      <p:sp>
        <p:nvSpPr>
          <p:cNvPr id="3" name="Content Placeholder 2">
            <a:extLst>
              <a:ext uri="{FF2B5EF4-FFF2-40B4-BE49-F238E27FC236}">
                <a16:creationId xmlns:a16="http://schemas.microsoft.com/office/drawing/2014/main" id="{37D4157A-B1E6-8224-9915-7FE5EAB8A842}"/>
              </a:ext>
            </a:extLst>
          </p:cNvPr>
          <p:cNvSpPr>
            <a:spLocks noGrp="1"/>
          </p:cNvSpPr>
          <p:nvPr>
            <p:ph idx="1"/>
          </p:nvPr>
        </p:nvSpPr>
        <p:spPr>
          <a:xfrm>
            <a:off x="1659532" y="2235808"/>
            <a:ext cx="8872936" cy="4370668"/>
          </a:xfrm>
        </p:spPr>
        <p:txBody>
          <a:bodyPr>
            <a:normAutofit/>
          </a:bodyPr>
          <a:lstStyle/>
          <a:p>
            <a:r>
              <a:rPr lang="en-US" dirty="0"/>
              <a:t>The taxpayer argued that Holdco’s sale of its interest in Shell was the sale of an intangible and that the resulting gain should be sourced to residence. </a:t>
            </a:r>
          </a:p>
          <a:p>
            <a:r>
              <a:rPr lang="en-US" dirty="0"/>
              <a:t>The Franchise Tax Board argued that the gain was apportionable income that retained its character as the California source income flowed up. </a:t>
            </a:r>
          </a:p>
          <a:p>
            <a:endParaRPr lang="en-US" dirty="0"/>
          </a:p>
          <a:p>
            <a:endParaRPr lang="en-US" dirty="0"/>
          </a:p>
          <a:p>
            <a:pPr lvl="1"/>
            <a:endParaRPr lang="en-US" dirty="0"/>
          </a:p>
        </p:txBody>
      </p:sp>
      <p:sp>
        <p:nvSpPr>
          <p:cNvPr id="4" name="Footer Placeholder 3">
            <a:extLst>
              <a:ext uri="{FF2B5EF4-FFF2-40B4-BE49-F238E27FC236}">
                <a16:creationId xmlns:a16="http://schemas.microsoft.com/office/drawing/2014/main" id="{58AACEC7-93F9-2D68-7A57-A6C73E76101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rPr>
              <a:t>© Multistate tax commission – 2023 – All rights Reserved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5" name="Slide Number Placeholder 4">
            <a:extLst>
              <a:ext uri="{FF2B5EF4-FFF2-40B4-BE49-F238E27FC236}">
                <a16:creationId xmlns:a16="http://schemas.microsoft.com/office/drawing/2014/main" id="{7A38BA05-9318-55B4-389B-599BA9097B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3AAC7-B111-46B9-B358-552D0469FBA1}"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3588274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3681A-2F9C-3B89-1ABF-FD6DC4F77352}"/>
              </a:ext>
            </a:extLst>
          </p:cNvPr>
          <p:cNvSpPr>
            <a:spLocks noGrp="1"/>
          </p:cNvSpPr>
          <p:nvPr>
            <p:ph type="title"/>
          </p:nvPr>
        </p:nvSpPr>
        <p:spPr>
          <a:xfrm>
            <a:off x="581194" y="868727"/>
            <a:ext cx="11029616" cy="732197"/>
          </a:xfrm>
        </p:spPr>
        <p:txBody>
          <a:bodyPr>
            <a:normAutofit fontScale="90000"/>
          </a:bodyPr>
          <a:lstStyle/>
          <a:p>
            <a:r>
              <a:rPr lang="en-US" dirty="0">
                <a:solidFill>
                  <a:schemeClr val="tx1"/>
                </a:solidFill>
              </a:rPr>
              <a:t>In the Matter of the Appeal of: L. Smith </a:t>
            </a:r>
            <a:br>
              <a:rPr lang="en-US" dirty="0">
                <a:solidFill>
                  <a:schemeClr val="tx1"/>
                </a:solidFill>
              </a:rPr>
            </a:br>
            <a:r>
              <a:rPr lang="en-US" dirty="0">
                <a:solidFill>
                  <a:schemeClr val="tx1"/>
                </a:solidFill>
              </a:rPr>
              <a:t>Dkt. No. 20036033 (Cal. Office of Tax Appeals, December 7, 2022) </a:t>
            </a:r>
          </a:p>
        </p:txBody>
      </p:sp>
      <p:sp>
        <p:nvSpPr>
          <p:cNvPr id="3" name="Content Placeholder 2">
            <a:extLst>
              <a:ext uri="{FF2B5EF4-FFF2-40B4-BE49-F238E27FC236}">
                <a16:creationId xmlns:a16="http://schemas.microsoft.com/office/drawing/2014/main" id="{37D4157A-B1E6-8224-9915-7FE5EAB8A842}"/>
              </a:ext>
            </a:extLst>
          </p:cNvPr>
          <p:cNvSpPr>
            <a:spLocks noGrp="1"/>
          </p:cNvSpPr>
          <p:nvPr>
            <p:ph idx="1"/>
          </p:nvPr>
        </p:nvSpPr>
        <p:spPr>
          <a:xfrm>
            <a:off x="1659532" y="2868332"/>
            <a:ext cx="8872936" cy="4370668"/>
          </a:xfrm>
        </p:spPr>
        <p:txBody>
          <a:bodyPr>
            <a:normAutofit fontScale="77500" lnSpcReduction="20000"/>
          </a:bodyPr>
          <a:lstStyle/>
          <a:p>
            <a:r>
              <a:rPr lang="en-US" dirty="0"/>
              <a:t>The Office of Tax Appeals ruled in favor of the Franchise Tax Board, finding that Holdco and Shell were </a:t>
            </a:r>
            <a:r>
              <a:rPr lang="en-US" dirty="0">
                <a:solidFill>
                  <a:srgbClr val="C00000"/>
                </a:solidFill>
              </a:rPr>
              <a:t>engaged in a unitary business such that Holdco’s gain should be treated as business income. </a:t>
            </a:r>
            <a:r>
              <a:rPr lang="en-US" dirty="0">
                <a:solidFill>
                  <a:schemeClr val="tx1"/>
                </a:solidFill>
              </a:rPr>
              <a:t>The Office of Tax Appeals also found that </a:t>
            </a:r>
            <a:r>
              <a:rPr lang="en-US" dirty="0"/>
              <a:t>the gain should be sourced to California using Holdco’s share of Shell’s apportionment factors. </a:t>
            </a:r>
          </a:p>
          <a:p>
            <a:r>
              <a:rPr lang="en-US" dirty="0"/>
              <a:t>The Office of Tax Appeals cited </a:t>
            </a:r>
            <a:r>
              <a:rPr lang="en-US" i="1" dirty="0"/>
              <a:t>Metropoulos</a:t>
            </a:r>
            <a:r>
              <a:rPr lang="en-US" dirty="0"/>
              <a:t> and noted that the taxpayer “improperly focuses the analysis on the gain at his level when it was actually generated at Holdco’s level.”</a:t>
            </a:r>
          </a:p>
          <a:p>
            <a:r>
              <a:rPr lang="en-US" dirty="0"/>
              <a:t>The case was not appealed. </a:t>
            </a:r>
          </a:p>
          <a:p>
            <a:r>
              <a:rPr lang="en-US" dirty="0"/>
              <a:t>Link: </a:t>
            </a:r>
            <a:r>
              <a:rPr lang="en-US" dirty="0">
                <a:hlinkClick r:id="rId2"/>
              </a:rPr>
              <a:t>https://ota.ca.gov/wp-content/uploads/sites/54/2023/03/20036033-Smith-Opinion-120722wm.pdf?emrc=14ab16</a:t>
            </a:r>
            <a:endParaRPr lang="en-US" dirty="0"/>
          </a:p>
          <a:p>
            <a:pPr marL="0" indent="0">
              <a:buNone/>
            </a:pPr>
            <a:endParaRPr lang="en-US" dirty="0"/>
          </a:p>
          <a:p>
            <a:pPr marL="0" indent="0">
              <a:buNone/>
            </a:pPr>
            <a:endParaRPr lang="en-US" dirty="0"/>
          </a:p>
          <a:p>
            <a:pPr marL="0" indent="0">
              <a:buNone/>
            </a:pPr>
            <a:endParaRPr lang="en-US" dirty="0"/>
          </a:p>
          <a:p>
            <a:endParaRPr lang="en-US" dirty="0"/>
          </a:p>
          <a:p>
            <a:endParaRPr lang="en-US" dirty="0"/>
          </a:p>
          <a:p>
            <a:pPr lvl="1"/>
            <a:endParaRPr lang="en-US" dirty="0"/>
          </a:p>
        </p:txBody>
      </p:sp>
      <p:sp>
        <p:nvSpPr>
          <p:cNvPr id="4" name="Footer Placeholder 3">
            <a:extLst>
              <a:ext uri="{FF2B5EF4-FFF2-40B4-BE49-F238E27FC236}">
                <a16:creationId xmlns:a16="http://schemas.microsoft.com/office/drawing/2014/main" id="{58AACEC7-93F9-2D68-7A57-A6C73E76101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rPr>
              <a:t>© Multistate tax commission – 2023 – All rights Reserved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5" name="Slide Number Placeholder 4">
            <a:extLst>
              <a:ext uri="{FF2B5EF4-FFF2-40B4-BE49-F238E27FC236}">
                <a16:creationId xmlns:a16="http://schemas.microsoft.com/office/drawing/2014/main" id="{7A38BA05-9318-55B4-389B-599BA9097B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3AAC7-B111-46B9-B358-552D0469FBA1}"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2076483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3681A-2F9C-3B89-1ABF-FD6DC4F77352}"/>
              </a:ext>
            </a:extLst>
          </p:cNvPr>
          <p:cNvSpPr>
            <a:spLocks noGrp="1"/>
          </p:cNvSpPr>
          <p:nvPr>
            <p:ph type="title"/>
          </p:nvPr>
        </p:nvSpPr>
        <p:spPr>
          <a:xfrm>
            <a:off x="581192" y="1011602"/>
            <a:ext cx="11029616" cy="732197"/>
          </a:xfrm>
        </p:spPr>
        <p:txBody>
          <a:bodyPr>
            <a:normAutofit fontScale="90000"/>
          </a:bodyPr>
          <a:lstStyle/>
          <a:p>
            <a:r>
              <a:rPr lang="en-US" dirty="0">
                <a:solidFill>
                  <a:schemeClr val="tx1"/>
                </a:solidFill>
              </a:rPr>
              <a:t>In the Matter of the Appeal of: Buehler</a:t>
            </a:r>
            <a:br>
              <a:rPr lang="en-US" dirty="0">
                <a:solidFill>
                  <a:schemeClr val="tx1"/>
                </a:solidFill>
              </a:rPr>
            </a:br>
            <a:r>
              <a:rPr lang="en-US" dirty="0">
                <a:solidFill>
                  <a:schemeClr val="tx1"/>
                </a:solidFill>
              </a:rPr>
              <a:t>Dkt. No. 21067960 (Cal. Office of Tax Appeals, February 28, 2023) </a:t>
            </a:r>
          </a:p>
        </p:txBody>
      </p:sp>
      <p:sp>
        <p:nvSpPr>
          <p:cNvPr id="3" name="Content Placeholder 2">
            <a:extLst>
              <a:ext uri="{FF2B5EF4-FFF2-40B4-BE49-F238E27FC236}">
                <a16:creationId xmlns:a16="http://schemas.microsoft.com/office/drawing/2014/main" id="{37D4157A-B1E6-8224-9915-7FE5EAB8A842}"/>
              </a:ext>
            </a:extLst>
          </p:cNvPr>
          <p:cNvSpPr>
            <a:spLocks noGrp="1"/>
          </p:cNvSpPr>
          <p:nvPr>
            <p:ph idx="1"/>
          </p:nvPr>
        </p:nvSpPr>
        <p:spPr>
          <a:xfrm>
            <a:off x="711249" y="2593377"/>
            <a:ext cx="6562560" cy="4370668"/>
          </a:xfrm>
        </p:spPr>
        <p:txBody>
          <a:bodyPr>
            <a:normAutofit fontScale="85000" lnSpcReduction="20000"/>
          </a:bodyPr>
          <a:lstStyle/>
          <a:p>
            <a:r>
              <a:rPr lang="en-US" dirty="0"/>
              <a:t>This case involved a California resident taxpayer that was a managing member in an LLC (taxed partnership) – the LLC had offices in California, Massachusetts, and New York.</a:t>
            </a:r>
          </a:p>
          <a:p>
            <a:r>
              <a:rPr lang="en-US" dirty="0"/>
              <a:t> A third party purchased the manager’s 23.123 percent LLC membership interest in a sale. </a:t>
            </a:r>
            <a:r>
              <a:rPr lang="en-US" dirty="0">
                <a:solidFill>
                  <a:srgbClr val="C00000"/>
                </a:solidFill>
              </a:rPr>
              <a:t>The transaction was not treated as a sale of assets</a:t>
            </a:r>
            <a:r>
              <a:rPr lang="en-US" dirty="0"/>
              <a:t>.</a:t>
            </a:r>
          </a:p>
          <a:p>
            <a:r>
              <a:rPr lang="en-US" dirty="0"/>
              <a:t>The taxpayers apportioned 50 percent of the gain to Massachusetts and claimed a California other state tax credit for the income taxes paid to Massachusetts on this gain. </a:t>
            </a:r>
          </a:p>
          <a:p>
            <a:endParaRPr lang="en-US" dirty="0"/>
          </a:p>
          <a:p>
            <a:endParaRPr lang="en-US" dirty="0"/>
          </a:p>
          <a:p>
            <a:pPr lvl="1"/>
            <a:endParaRPr lang="en-US" dirty="0"/>
          </a:p>
        </p:txBody>
      </p:sp>
      <p:sp>
        <p:nvSpPr>
          <p:cNvPr id="4" name="Footer Placeholder 3">
            <a:extLst>
              <a:ext uri="{FF2B5EF4-FFF2-40B4-BE49-F238E27FC236}">
                <a16:creationId xmlns:a16="http://schemas.microsoft.com/office/drawing/2014/main" id="{58AACEC7-93F9-2D68-7A57-A6C73E76101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rPr>
              <a:t>© Multistate tax commission – 2023 – All rights Reserved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all"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
        <p:nvSpPr>
          <p:cNvPr id="5" name="Slide Number Placeholder 4">
            <a:extLst>
              <a:ext uri="{FF2B5EF4-FFF2-40B4-BE49-F238E27FC236}">
                <a16:creationId xmlns:a16="http://schemas.microsoft.com/office/drawing/2014/main" id="{7A38BA05-9318-55B4-389B-599BA9097B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73AAC7-B111-46B9-B358-552D0469FBA1}"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pic>
        <p:nvPicPr>
          <p:cNvPr id="7" name="Picture 6" descr="A map of the state of california&#10;&#10;Description automatically generated with medium confidence">
            <a:extLst>
              <a:ext uri="{FF2B5EF4-FFF2-40B4-BE49-F238E27FC236}">
                <a16:creationId xmlns:a16="http://schemas.microsoft.com/office/drawing/2014/main" id="{8405A8E1-68C0-652F-F7E3-2772EA4C6FB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184459" y="4199690"/>
            <a:ext cx="1131651" cy="1539766"/>
          </a:xfrm>
          <a:prstGeom prst="rect">
            <a:avLst/>
          </a:prstGeom>
          <a:ln w="19050">
            <a:solidFill>
              <a:srgbClr val="C00000"/>
            </a:solidFill>
          </a:ln>
        </p:spPr>
      </p:pic>
      <p:sp>
        <p:nvSpPr>
          <p:cNvPr id="8" name="TextBox 7">
            <a:extLst>
              <a:ext uri="{FF2B5EF4-FFF2-40B4-BE49-F238E27FC236}">
                <a16:creationId xmlns:a16="http://schemas.microsoft.com/office/drawing/2014/main" id="{882E6DA8-F0FA-5E28-AC24-203FA958C803}"/>
              </a:ext>
            </a:extLst>
          </p:cNvPr>
          <p:cNvSpPr txBox="1"/>
          <p:nvPr/>
        </p:nvSpPr>
        <p:spPr>
          <a:xfrm>
            <a:off x="8006316" y="5701931"/>
            <a:ext cx="1529952" cy="507831"/>
          </a:xfrm>
          <a:prstGeom prst="rect">
            <a:avLst/>
          </a:prstGeom>
          <a:noFill/>
        </p:spPr>
        <p:txBody>
          <a:bodyPr wrap="square" rtlCol="0">
            <a:spAutoFit/>
          </a:bodyPr>
          <a:lstStyle/>
          <a:p>
            <a:r>
              <a:rPr lang="en-US" sz="900" dirty="0">
                <a:hlinkClick r:id="rId3" tooltip="https://en.wikipedia.org/wiki/Southern_Border_Region_(California)"/>
              </a:rPr>
              <a:t>This Photo</a:t>
            </a:r>
            <a:r>
              <a:rPr lang="en-US" sz="900" dirty="0"/>
              <a:t> by Unknown Author is licensed under </a:t>
            </a:r>
            <a:r>
              <a:rPr lang="en-US" sz="900" dirty="0">
                <a:hlinkClick r:id="rId4" tooltip="https://creativecommons.org/licenses/by-sa/3.0/"/>
              </a:rPr>
              <a:t>CC BY-SA</a:t>
            </a:r>
            <a:endParaRPr lang="en-US" sz="900" dirty="0"/>
          </a:p>
        </p:txBody>
      </p:sp>
      <p:pic>
        <p:nvPicPr>
          <p:cNvPr id="12" name="Graphic 11" descr="Work from home Wi-Fi outline">
            <a:extLst>
              <a:ext uri="{FF2B5EF4-FFF2-40B4-BE49-F238E27FC236}">
                <a16:creationId xmlns:a16="http://schemas.microsoft.com/office/drawing/2014/main" id="{C91B6FBD-849D-D949-6724-AAF060D5C12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839568" y="4086841"/>
            <a:ext cx="914400" cy="914400"/>
          </a:xfrm>
          <a:prstGeom prst="rect">
            <a:avLst/>
          </a:prstGeom>
        </p:spPr>
      </p:pic>
      <p:pic>
        <p:nvPicPr>
          <p:cNvPr id="14" name="Picture 13" descr="A map of the state of maine&#10;&#10;Description automatically generated with medium confidence">
            <a:extLst>
              <a:ext uri="{FF2B5EF4-FFF2-40B4-BE49-F238E27FC236}">
                <a16:creationId xmlns:a16="http://schemas.microsoft.com/office/drawing/2014/main" id="{AF3F7F2C-4198-E833-99E4-A60F124EF308}"/>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9218427" y="2199103"/>
            <a:ext cx="1713681" cy="1133508"/>
          </a:xfrm>
          <a:prstGeom prst="rect">
            <a:avLst/>
          </a:prstGeom>
          <a:ln w="28575">
            <a:solidFill>
              <a:srgbClr val="C00000"/>
            </a:solidFill>
          </a:ln>
        </p:spPr>
      </p:pic>
      <p:sp>
        <p:nvSpPr>
          <p:cNvPr id="15" name="TextBox 14">
            <a:extLst>
              <a:ext uri="{FF2B5EF4-FFF2-40B4-BE49-F238E27FC236}">
                <a16:creationId xmlns:a16="http://schemas.microsoft.com/office/drawing/2014/main" id="{A95DC034-5FF3-4B16-54EF-6402AEA754A7}"/>
              </a:ext>
            </a:extLst>
          </p:cNvPr>
          <p:cNvSpPr txBox="1"/>
          <p:nvPr/>
        </p:nvSpPr>
        <p:spPr>
          <a:xfrm>
            <a:off x="9126876" y="3343378"/>
            <a:ext cx="2310208" cy="369332"/>
          </a:xfrm>
          <a:prstGeom prst="rect">
            <a:avLst/>
          </a:prstGeom>
          <a:noFill/>
        </p:spPr>
        <p:txBody>
          <a:bodyPr wrap="square" rtlCol="0">
            <a:spAutoFit/>
          </a:bodyPr>
          <a:lstStyle/>
          <a:p>
            <a:r>
              <a:rPr lang="en-US" sz="900" dirty="0">
                <a:hlinkClick r:id="rId8" tooltip="https://commons.wikimedia.org/wiki/File:USA_Massachusetts_location_map.svg"/>
              </a:rPr>
              <a:t>This Photo</a:t>
            </a:r>
            <a:r>
              <a:rPr lang="en-US" sz="900" dirty="0"/>
              <a:t> by Unknown Author is licensed under </a:t>
            </a:r>
            <a:r>
              <a:rPr lang="en-US" sz="900" dirty="0">
                <a:hlinkClick r:id="rId4" tooltip="https://creativecommons.org/licenses/by-sa/3.0/"/>
              </a:rPr>
              <a:t>CC BY-SA</a:t>
            </a:r>
            <a:endParaRPr lang="en-US" sz="900" dirty="0"/>
          </a:p>
        </p:txBody>
      </p:sp>
      <p:cxnSp>
        <p:nvCxnSpPr>
          <p:cNvPr id="17" name="Straight Arrow Connector 16">
            <a:extLst>
              <a:ext uri="{FF2B5EF4-FFF2-40B4-BE49-F238E27FC236}">
                <a16:creationId xmlns:a16="http://schemas.microsoft.com/office/drawing/2014/main" id="{7145A90F-3DA2-5F9F-3186-40F704E2FA99}"/>
              </a:ext>
            </a:extLst>
          </p:cNvPr>
          <p:cNvCxnSpPr>
            <a:cxnSpLocks/>
            <a:endCxn id="7" idx="0"/>
          </p:cNvCxnSpPr>
          <p:nvPr/>
        </p:nvCxnSpPr>
        <p:spPr>
          <a:xfrm flipH="1">
            <a:off x="8750285" y="3337679"/>
            <a:ext cx="447302" cy="8620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5997126"/>
      </p:ext>
    </p:extLst>
  </p:cSld>
  <p:clrMapOvr>
    <a:masterClrMapping/>
  </p:clrMapOvr>
</p:sld>
</file>

<file path=ppt/theme/theme1.xml><?xml version="1.0" encoding="utf-8"?>
<a:theme xmlns:a="http://schemas.openxmlformats.org/drawingml/2006/main" name="DividendVTI">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1_DividendVTI">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3501</Words>
  <Application>Microsoft Office PowerPoint</Application>
  <PresentationFormat>Widescreen</PresentationFormat>
  <Paragraphs>231</Paragraphs>
  <Slides>26</Slides>
  <Notes>0</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DividendVTI</vt:lpstr>
      <vt:lpstr>1_DividendVTI</vt:lpstr>
      <vt:lpstr>MTC Partnership Summit – Review of Recent Partnership Related State Tax Cases</vt:lpstr>
      <vt:lpstr>Notice – about The Summit and these materials</vt:lpstr>
      <vt:lpstr>2009 Metropoul0s family trust v. Cal. Franchise Tax Board 294 Cal.Rptr.3d 557 (Cal. App. 2022) </vt:lpstr>
      <vt:lpstr>2009 Metropoul0s family trust v. Cal. Franchise Tax Board 294 Cal.Rptr.3d 557 (Cal. App. 2022) </vt:lpstr>
      <vt:lpstr>2009 Metropoul0s family trust v. Cal. Franchise Tax Board  294 Cal.Rptr.3d 557 (Cal. App. 2022)  </vt:lpstr>
      <vt:lpstr>In the Matter of the Appeal of: L. Smith Dkt. No. 20036033 (Cal. Office of Tax Appeals, December 7, 2022) </vt:lpstr>
      <vt:lpstr>In the Matter of the Appeal of: L. Smith Dkt. No. 20036033 (Cal. Office of Tax Appeals, December 7, 2022) </vt:lpstr>
      <vt:lpstr>In the Matter of the Appeal of: L. Smith  Dkt. No. 20036033 (Cal. Office of Tax Appeals, December 7, 2022) </vt:lpstr>
      <vt:lpstr>In the Matter of the Appeal of: Buehler Dkt. No. 21067960 (Cal. Office of Tax Appeals, February 28, 2023) </vt:lpstr>
      <vt:lpstr>In the Matter of the Appeal of: Buehler Dkt. No. 21067960 (Cal. Office of Tax Appeals, February 28, 2023) </vt:lpstr>
      <vt:lpstr>In the Matter of the Appeal of Buehler  Dkt. No. 21067960 (Cal. Office of Tax Appeals, February 28, 2023) </vt:lpstr>
      <vt:lpstr>Noell Indus., Inc. v. Idaho Tax Comm’n 470 P.3d 1176 (Idaho 2020) </vt:lpstr>
      <vt:lpstr>Noell Indus., Inc. v. Idaho Tax Comm’n 470 P.3d 1176 (Idaho 2020) </vt:lpstr>
      <vt:lpstr>Noell Indus., Inc. v. Idaho Tax Comm’n 470 P.3d 1176 (Idaho 2020) </vt:lpstr>
      <vt:lpstr>Vas Holdings &amp; Invs. LLC v. Commissioner,  186 N.E.3d 1240 (Mass. 2022)</vt:lpstr>
      <vt:lpstr>Vas Holdings &amp; Invs. LLC v. Commissioner  186 N.E.3d 1240 (Mass. 2022)</vt:lpstr>
      <vt:lpstr>Cities Management, Inc. v. Commissioner of Revenue Dkt. No. 9484 (Mn. T.C. December 20, 2022)  </vt:lpstr>
      <vt:lpstr>Cities Management, Inc. v. Commissioner of Revenue Dkt. No. 9484 (Mn. T.C. December 20, 2022) </vt:lpstr>
      <vt:lpstr>Goldman Sachs Petershill Fund Offshore Holdings (Delaware) Corp. v New York City Tax Appeals Tribunal 204 A.D.3d 469 (N.Y. App. Div. 2022) </vt:lpstr>
      <vt:lpstr>Goldman Sachs Petershill Fund Offshore Holdings (Delaware) Corp. v New York City Tax Appeals Tribunal 204 A.D.3d 469 (N.Y. App. Div. 2022) </vt:lpstr>
      <vt:lpstr>Utah state tax commission case Appeal No. 16-1358 (January 27, 2022) </vt:lpstr>
      <vt:lpstr>Utah state tax commission case Appeal No. 16-1358 (January 27, 2022) </vt:lpstr>
      <vt:lpstr>Utah state tax commission case  Appeal No. 16-1358 (January 27, 2022)</vt:lpstr>
      <vt:lpstr>Ohio cases – not “recent” but often cited</vt:lpstr>
      <vt:lpstr>Ohio cases – not “recent” but often cited</vt:lpstr>
      <vt:lpstr>Questions/Comments/other cases?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MTC Partnership Summit – Review of Recent Partnership Related State Tax Cases</dc:title>
  <dc:creator/>
  <cp:lastModifiedBy/>
  <cp:revision>4</cp:revision>
  <dcterms:created xsi:type="dcterms:W3CDTF">2023-05-11T16:12:49Z</dcterms:created>
  <dcterms:modified xsi:type="dcterms:W3CDTF">2023-05-11T21:23:28Z</dcterms:modified>
</cp:coreProperties>
</file>