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81" r:id="rId4"/>
    <p:sldId id="282" r:id="rId5"/>
    <p:sldId id="283" r:id="rId6"/>
    <p:sldId id="285" r:id="rId7"/>
    <p:sldId id="286" r:id="rId8"/>
    <p:sldId id="284" r:id="rId9"/>
    <p:sldId id="287" r:id="rId10"/>
    <p:sldId id="289" r:id="rId11"/>
    <p:sldId id="290" r:id="rId12"/>
    <p:sldId id="291" r:id="rId13"/>
    <p:sldId id="271" r:id="rId14"/>
    <p:sldId id="272" r:id="rId15"/>
    <p:sldId id="273" r:id="rId16"/>
    <p:sldId id="274" r:id="rId17"/>
    <p:sldId id="275" r:id="rId18"/>
    <p:sldId id="276" r:id="rId19"/>
    <p:sldId id="277" r:id="rId20"/>
    <p:sldId id="278" r:id="rId21"/>
    <p:sldId id="279" r:id="rId22"/>
    <p:sldId id="280" r:id="rId23"/>
    <p:sldId id="293" r:id="rId24"/>
    <p:sldId id="292" r:id="rId25"/>
    <p:sldId id="260" r:id="rId26"/>
    <p:sldId id="263" r:id="rId27"/>
    <p:sldId id="264" r:id="rId28"/>
    <p:sldId id="265" r:id="rId29"/>
    <p:sldId id="294"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5563"/>
    <a:srgbClr val="495167"/>
    <a:srgbClr val="DEE0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A240A9-50BB-464D-96C1-6B144907A21D}" v="18" dt="2023-04-21T15:22:13.3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677"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len Hecht" userId="5ff6dfe4-d92f-45a1-a5aa-593c044744ed" providerId="ADAL" clId="{2AA240A9-50BB-464D-96C1-6B144907A21D}"/>
    <pc:docChg chg="undo redo custSel addSld delSld modSld sldOrd">
      <pc:chgData name="Helen Hecht" userId="5ff6dfe4-d92f-45a1-a5aa-593c044744ed" providerId="ADAL" clId="{2AA240A9-50BB-464D-96C1-6B144907A21D}" dt="2023-04-21T15:47:14.630" v="2878" actId="20577"/>
      <pc:docMkLst>
        <pc:docMk/>
      </pc:docMkLst>
      <pc:sldChg chg="modSp mod">
        <pc:chgData name="Helen Hecht" userId="5ff6dfe4-d92f-45a1-a5aa-593c044744ed" providerId="ADAL" clId="{2AA240A9-50BB-464D-96C1-6B144907A21D}" dt="2023-04-21T15:42:24.740" v="2817" actId="207"/>
        <pc:sldMkLst>
          <pc:docMk/>
          <pc:sldMk cId="2475805559" sldId="258"/>
        </pc:sldMkLst>
        <pc:spChg chg="mod">
          <ac:chgData name="Helen Hecht" userId="5ff6dfe4-d92f-45a1-a5aa-593c044744ed" providerId="ADAL" clId="{2AA240A9-50BB-464D-96C1-6B144907A21D}" dt="2023-04-21T15:42:24.740" v="2817" actId="207"/>
          <ac:spMkLst>
            <pc:docMk/>
            <pc:sldMk cId="2475805559" sldId="258"/>
            <ac:spMk id="3" creationId="{835D6E6B-3353-491C-A3C6-F278D6CED8B3}"/>
          </ac:spMkLst>
        </pc:spChg>
      </pc:sldChg>
      <pc:sldChg chg="addSp modSp mod">
        <pc:chgData name="Helen Hecht" userId="5ff6dfe4-d92f-45a1-a5aa-593c044744ed" providerId="ADAL" clId="{2AA240A9-50BB-464D-96C1-6B144907A21D}" dt="2023-04-21T15:16:32.290" v="2641" actId="404"/>
        <pc:sldMkLst>
          <pc:docMk/>
          <pc:sldMk cId="2505412728" sldId="259"/>
        </pc:sldMkLst>
        <pc:spChg chg="mod">
          <ac:chgData name="Helen Hecht" userId="5ff6dfe4-d92f-45a1-a5aa-593c044744ed" providerId="ADAL" clId="{2AA240A9-50BB-464D-96C1-6B144907A21D}" dt="2023-04-21T15:16:32.290" v="2641" actId="404"/>
          <ac:spMkLst>
            <pc:docMk/>
            <pc:sldMk cId="2505412728" sldId="259"/>
            <ac:spMk id="3" creationId="{835D6E6B-3353-491C-A3C6-F278D6CED8B3}"/>
          </ac:spMkLst>
        </pc:spChg>
        <pc:picChg chg="add mod">
          <ac:chgData name="Helen Hecht" userId="5ff6dfe4-d92f-45a1-a5aa-593c044744ed" providerId="ADAL" clId="{2AA240A9-50BB-464D-96C1-6B144907A21D}" dt="2023-04-21T13:05:14.653" v="75" actId="207"/>
          <ac:picMkLst>
            <pc:docMk/>
            <pc:sldMk cId="2505412728" sldId="259"/>
            <ac:picMk id="5" creationId="{552390A5-7F49-CD41-A4A9-EFD88EF955CD}"/>
          </ac:picMkLst>
        </pc:picChg>
      </pc:sldChg>
      <pc:sldChg chg="modSp add mod setBg">
        <pc:chgData name="Helen Hecht" userId="5ff6dfe4-d92f-45a1-a5aa-593c044744ed" providerId="ADAL" clId="{2AA240A9-50BB-464D-96C1-6B144907A21D}" dt="2023-04-21T15:46:38.983" v="2840" actId="255"/>
        <pc:sldMkLst>
          <pc:docMk/>
          <pc:sldMk cId="637781199" sldId="260"/>
        </pc:sldMkLst>
        <pc:spChg chg="mod">
          <ac:chgData name="Helen Hecht" userId="5ff6dfe4-d92f-45a1-a5aa-593c044744ed" providerId="ADAL" clId="{2AA240A9-50BB-464D-96C1-6B144907A21D}" dt="2023-04-21T15:46:38.983" v="2840" actId="255"/>
          <ac:spMkLst>
            <pc:docMk/>
            <pc:sldMk cId="637781199" sldId="260"/>
            <ac:spMk id="4" creationId="{C951F988-3768-91E3-236D-7C15DA9BA724}"/>
          </ac:spMkLst>
        </pc:spChg>
      </pc:sldChg>
      <pc:sldChg chg="del">
        <pc:chgData name="Helen Hecht" userId="5ff6dfe4-d92f-45a1-a5aa-593c044744ed" providerId="ADAL" clId="{2AA240A9-50BB-464D-96C1-6B144907A21D}" dt="2023-04-21T15:15:44.472" v="2630" actId="2696"/>
        <pc:sldMkLst>
          <pc:docMk/>
          <pc:sldMk cId="1527257591" sldId="260"/>
        </pc:sldMkLst>
      </pc:sldChg>
      <pc:sldChg chg="del">
        <pc:chgData name="Helen Hecht" userId="5ff6dfe4-d92f-45a1-a5aa-593c044744ed" providerId="ADAL" clId="{2AA240A9-50BB-464D-96C1-6B144907A21D}" dt="2023-04-21T15:42:07.021" v="2816" actId="47"/>
        <pc:sldMkLst>
          <pc:docMk/>
          <pc:sldMk cId="2366511096" sldId="262"/>
        </pc:sldMkLst>
      </pc:sldChg>
      <pc:sldChg chg="modSp add mod setBg">
        <pc:chgData name="Helen Hecht" userId="5ff6dfe4-d92f-45a1-a5aa-593c044744ed" providerId="ADAL" clId="{2AA240A9-50BB-464D-96C1-6B144907A21D}" dt="2023-04-21T15:40:34.087" v="2800" actId="13926"/>
        <pc:sldMkLst>
          <pc:docMk/>
          <pc:sldMk cId="668935733" sldId="263"/>
        </pc:sldMkLst>
        <pc:spChg chg="mod">
          <ac:chgData name="Helen Hecht" userId="5ff6dfe4-d92f-45a1-a5aa-593c044744ed" providerId="ADAL" clId="{2AA240A9-50BB-464D-96C1-6B144907A21D}" dt="2023-04-21T15:40:34.087" v="2800" actId="13926"/>
          <ac:spMkLst>
            <pc:docMk/>
            <pc:sldMk cId="668935733" sldId="263"/>
            <ac:spMk id="4" creationId="{C951F988-3768-91E3-236D-7C15DA9BA724}"/>
          </ac:spMkLst>
        </pc:spChg>
      </pc:sldChg>
      <pc:sldChg chg="del">
        <pc:chgData name="Helen Hecht" userId="5ff6dfe4-d92f-45a1-a5aa-593c044744ed" providerId="ADAL" clId="{2AA240A9-50BB-464D-96C1-6B144907A21D}" dt="2023-04-21T15:15:44.472" v="2630" actId="2696"/>
        <pc:sldMkLst>
          <pc:docMk/>
          <pc:sldMk cId="1027040995" sldId="263"/>
        </pc:sldMkLst>
      </pc:sldChg>
      <pc:sldChg chg="del">
        <pc:chgData name="Helen Hecht" userId="5ff6dfe4-d92f-45a1-a5aa-593c044744ed" providerId="ADAL" clId="{2AA240A9-50BB-464D-96C1-6B144907A21D}" dt="2023-04-21T15:15:44.472" v="2630" actId="2696"/>
        <pc:sldMkLst>
          <pc:docMk/>
          <pc:sldMk cId="2013944935" sldId="264"/>
        </pc:sldMkLst>
      </pc:sldChg>
      <pc:sldChg chg="modSp add mod setBg">
        <pc:chgData name="Helen Hecht" userId="5ff6dfe4-d92f-45a1-a5aa-593c044744ed" providerId="ADAL" clId="{2AA240A9-50BB-464D-96C1-6B144907A21D}" dt="2023-04-21T15:40:49.591" v="2803" actId="13926"/>
        <pc:sldMkLst>
          <pc:docMk/>
          <pc:sldMk cId="4286202055" sldId="264"/>
        </pc:sldMkLst>
        <pc:spChg chg="mod">
          <ac:chgData name="Helen Hecht" userId="5ff6dfe4-d92f-45a1-a5aa-593c044744ed" providerId="ADAL" clId="{2AA240A9-50BB-464D-96C1-6B144907A21D}" dt="2023-04-21T15:40:49.591" v="2803" actId="13926"/>
          <ac:spMkLst>
            <pc:docMk/>
            <pc:sldMk cId="4286202055" sldId="264"/>
            <ac:spMk id="4" creationId="{C951F988-3768-91E3-236D-7C15DA9BA724}"/>
          </ac:spMkLst>
        </pc:spChg>
      </pc:sldChg>
      <pc:sldChg chg="del">
        <pc:chgData name="Helen Hecht" userId="5ff6dfe4-d92f-45a1-a5aa-593c044744ed" providerId="ADAL" clId="{2AA240A9-50BB-464D-96C1-6B144907A21D}" dt="2023-04-21T15:15:44.472" v="2630" actId="2696"/>
        <pc:sldMkLst>
          <pc:docMk/>
          <pc:sldMk cId="2125637250" sldId="265"/>
        </pc:sldMkLst>
      </pc:sldChg>
      <pc:sldChg chg="modSp add mod setBg">
        <pc:chgData name="Helen Hecht" userId="5ff6dfe4-d92f-45a1-a5aa-593c044744ed" providerId="ADAL" clId="{2AA240A9-50BB-464D-96C1-6B144907A21D}" dt="2023-04-21T15:41:44.505" v="2810" actId="13926"/>
        <pc:sldMkLst>
          <pc:docMk/>
          <pc:sldMk cId="3090333037" sldId="265"/>
        </pc:sldMkLst>
        <pc:spChg chg="mod">
          <ac:chgData name="Helen Hecht" userId="5ff6dfe4-d92f-45a1-a5aa-593c044744ed" providerId="ADAL" clId="{2AA240A9-50BB-464D-96C1-6B144907A21D}" dt="2023-04-21T15:41:44.505" v="2810" actId="13926"/>
          <ac:spMkLst>
            <pc:docMk/>
            <pc:sldMk cId="3090333037" sldId="265"/>
            <ac:spMk id="4" creationId="{C951F988-3768-91E3-236D-7C15DA9BA724}"/>
          </ac:spMkLst>
        </pc:spChg>
      </pc:sldChg>
      <pc:sldChg chg="del">
        <pc:chgData name="Helen Hecht" userId="5ff6dfe4-d92f-45a1-a5aa-593c044744ed" providerId="ADAL" clId="{2AA240A9-50BB-464D-96C1-6B144907A21D}" dt="2023-04-21T15:41:47.732" v="2811" actId="47"/>
        <pc:sldMkLst>
          <pc:docMk/>
          <pc:sldMk cId="1805517002" sldId="266"/>
        </pc:sldMkLst>
      </pc:sldChg>
      <pc:sldChg chg="del">
        <pc:chgData name="Helen Hecht" userId="5ff6dfe4-d92f-45a1-a5aa-593c044744ed" providerId="ADAL" clId="{2AA240A9-50BB-464D-96C1-6B144907A21D}" dt="2023-04-21T15:41:50.370" v="2812" actId="47"/>
        <pc:sldMkLst>
          <pc:docMk/>
          <pc:sldMk cId="525205227" sldId="267"/>
        </pc:sldMkLst>
      </pc:sldChg>
      <pc:sldChg chg="modSp del mod">
        <pc:chgData name="Helen Hecht" userId="5ff6dfe4-d92f-45a1-a5aa-593c044744ed" providerId="ADAL" clId="{2AA240A9-50BB-464D-96C1-6B144907A21D}" dt="2023-04-21T15:41:52.740" v="2813" actId="47"/>
        <pc:sldMkLst>
          <pc:docMk/>
          <pc:sldMk cId="724332963" sldId="268"/>
        </pc:sldMkLst>
        <pc:spChg chg="mod">
          <ac:chgData name="Helen Hecht" userId="5ff6dfe4-d92f-45a1-a5aa-593c044744ed" providerId="ADAL" clId="{2AA240A9-50BB-464D-96C1-6B144907A21D}" dt="2023-04-21T00:04:47.916" v="53" actId="20577"/>
          <ac:spMkLst>
            <pc:docMk/>
            <pc:sldMk cId="724332963" sldId="268"/>
            <ac:spMk id="2" creationId="{1C21E816-31F5-48BB-BD02-D15F2F18B48A}"/>
          </ac:spMkLst>
        </pc:spChg>
      </pc:sldChg>
      <pc:sldChg chg="del">
        <pc:chgData name="Helen Hecht" userId="5ff6dfe4-d92f-45a1-a5aa-593c044744ed" providerId="ADAL" clId="{2AA240A9-50BB-464D-96C1-6B144907A21D}" dt="2023-04-21T15:41:57.795" v="2814" actId="47"/>
        <pc:sldMkLst>
          <pc:docMk/>
          <pc:sldMk cId="1974688634" sldId="269"/>
        </pc:sldMkLst>
      </pc:sldChg>
      <pc:sldChg chg="del">
        <pc:chgData name="Helen Hecht" userId="5ff6dfe4-d92f-45a1-a5aa-593c044744ed" providerId="ADAL" clId="{2AA240A9-50BB-464D-96C1-6B144907A21D}" dt="2023-04-21T15:41:59.837" v="2815" actId="47"/>
        <pc:sldMkLst>
          <pc:docMk/>
          <pc:sldMk cId="8604004" sldId="270"/>
        </pc:sldMkLst>
      </pc:sldChg>
      <pc:sldChg chg="modSp mod">
        <pc:chgData name="Helen Hecht" userId="5ff6dfe4-d92f-45a1-a5aa-593c044744ed" providerId="ADAL" clId="{2AA240A9-50BB-464D-96C1-6B144907A21D}" dt="2023-04-21T15:45:58.296" v="2838" actId="6549"/>
        <pc:sldMkLst>
          <pc:docMk/>
          <pc:sldMk cId="1870758388" sldId="271"/>
        </pc:sldMkLst>
        <pc:spChg chg="mod">
          <ac:chgData name="Helen Hecht" userId="5ff6dfe4-d92f-45a1-a5aa-593c044744ed" providerId="ADAL" clId="{2AA240A9-50BB-464D-96C1-6B144907A21D}" dt="2023-04-21T15:45:58.296" v="2838" actId="6549"/>
          <ac:spMkLst>
            <pc:docMk/>
            <pc:sldMk cId="1870758388" sldId="271"/>
            <ac:spMk id="4" creationId="{C951F988-3768-91E3-236D-7C15DA9BA724}"/>
          </ac:spMkLst>
        </pc:spChg>
      </pc:sldChg>
      <pc:sldChg chg="modSp mod">
        <pc:chgData name="Helen Hecht" userId="5ff6dfe4-d92f-45a1-a5aa-593c044744ed" providerId="ADAL" clId="{2AA240A9-50BB-464D-96C1-6B144907A21D}" dt="2023-04-21T15:46:05.274" v="2839" actId="404"/>
        <pc:sldMkLst>
          <pc:docMk/>
          <pc:sldMk cId="2527706304" sldId="272"/>
        </pc:sldMkLst>
        <pc:spChg chg="mod">
          <ac:chgData name="Helen Hecht" userId="5ff6dfe4-d92f-45a1-a5aa-593c044744ed" providerId="ADAL" clId="{2AA240A9-50BB-464D-96C1-6B144907A21D}" dt="2023-04-21T15:46:05.274" v="2839" actId="404"/>
          <ac:spMkLst>
            <pc:docMk/>
            <pc:sldMk cId="2527706304" sldId="272"/>
            <ac:spMk id="4" creationId="{C951F988-3768-91E3-236D-7C15DA9BA724}"/>
          </ac:spMkLst>
        </pc:spChg>
        <pc:spChg chg="mod">
          <ac:chgData name="Helen Hecht" userId="5ff6dfe4-d92f-45a1-a5aa-593c044744ed" providerId="ADAL" clId="{2AA240A9-50BB-464D-96C1-6B144907A21D}" dt="2023-04-21T15:44:29.602" v="2827" actId="14100"/>
          <ac:spMkLst>
            <pc:docMk/>
            <pc:sldMk cId="2527706304" sldId="272"/>
            <ac:spMk id="6" creationId="{580AC203-FFB9-B208-003A-FB85DC057867}"/>
          </ac:spMkLst>
        </pc:spChg>
      </pc:sldChg>
      <pc:sldChg chg="modSp mod">
        <pc:chgData name="Helen Hecht" userId="5ff6dfe4-d92f-45a1-a5aa-593c044744ed" providerId="ADAL" clId="{2AA240A9-50BB-464D-96C1-6B144907A21D}" dt="2023-04-21T15:44:29.032" v="2826" actId="14100"/>
        <pc:sldMkLst>
          <pc:docMk/>
          <pc:sldMk cId="3795772339" sldId="273"/>
        </pc:sldMkLst>
        <pc:spChg chg="mod">
          <ac:chgData name="Helen Hecht" userId="5ff6dfe4-d92f-45a1-a5aa-593c044744ed" providerId="ADAL" clId="{2AA240A9-50BB-464D-96C1-6B144907A21D}" dt="2023-04-21T15:33:07.002" v="2753" actId="113"/>
          <ac:spMkLst>
            <pc:docMk/>
            <pc:sldMk cId="3795772339" sldId="273"/>
            <ac:spMk id="4" creationId="{C951F988-3768-91E3-236D-7C15DA9BA724}"/>
          </ac:spMkLst>
        </pc:spChg>
        <pc:spChg chg="mod">
          <ac:chgData name="Helen Hecht" userId="5ff6dfe4-d92f-45a1-a5aa-593c044744ed" providerId="ADAL" clId="{2AA240A9-50BB-464D-96C1-6B144907A21D}" dt="2023-04-21T15:44:29.032" v="2826" actId="14100"/>
          <ac:spMkLst>
            <pc:docMk/>
            <pc:sldMk cId="3795772339" sldId="273"/>
            <ac:spMk id="6" creationId="{580AC203-FFB9-B208-003A-FB85DC057867}"/>
          </ac:spMkLst>
        </pc:spChg>
      </pc:sldChg>
      <pc:sldChg chg="modSp mod">
        <pc:chgData name="Helen Hecht" userId="5ff6dfe4-d92f-45a1-a5aa-593c044744ed" providerId="ADAL" clId="{2AA240A9-50BB-464D-96C1-6B144907A21D}" dt="2023-04-21T15:44:28.486" v="2825" actId="14100"/>
        <pc:sldMkLst>
          <pc:docMk/>
          <pc:sldMk cId="1273574780" sldId="274"/>
        </pc:sldMkLst>
        <pc:spChg chg="mod">
          <ac:chgData name="Helen Hecht" userId="5ff6dfe4-d92f-45a1-a5aa-593c044744ed" providerId="ADAL" clId="{2AA240A9-50BB-464D-96C1-6B144907A21D}" dt="2023-04-21T15:33:39.887" v="2761" actId="113"/>
          <ac:spMkLst>
            <pc:docMk/>
            <pc:sldMk cId="1273574780" sldId="274"/>
            <ac:spMk id="4" creationId="{C951F988-3768-91E3-236D-7C15DA9BA724}"/>
          </ac:spMkLst>
        </pc:spChg>
        <pc:spChg chg="mod">
          <ac:chgData name="Helen Hecht" userId="5ff6dfe4-d92f-45a1-a5aa-593c044744ed" providerId="ADAL" clId="{2AA240A9-50BB-464D-96C1-6B144907A21D}" dt="2023-04-21T15:44:28.486" v="2825" actId="14100"/>
          <ac:spMkLst>
            <pc:docMk/>
            <pc:sldMk cId="1273574780" sldId="274"/>
            <ac:spMk id="6" creationId="{580AC203-FFB9-B208-003A-FB85DC057867}"/>
          </ac:spMkLst>
        </pc:spChg>
      </pc:sldChg>
      <pc:sldChg chg="modSp mod">
        <pc:chgData name="Helen Hecht" userId="5ff6dfe4-d92f-45a1-a5aa-593c044744ed" providerId="ADAL" clId="{2AA240A9-50BB-464D-96C1-6B144907A21D}" dt="2023-04-21T15:35:20.140" v="2769" actId="14100"/>
        <pc:sldMkLst>
          <pc:docMk/>
          <pc:sldMk cId="422831828" sldId="275"/>
        </pc:sldMkLst>
        <pc:spChg chg="mod">
          <ac:chgData name="Helen Hecht" userId="5ff6dfe4-d92f-45a1-a5aa-593c044744ed" providerId="ADAL" clId="{2AA240A9-50BB-464D-96C1-6B144907A21D}" dt="2023-04-21T15:35:20.140" v="2769" actId="14100"/>
          <ac:spMkLst>
            <pc:docMk/>
            <pc:sldMk cId="422831828" sldId="275"/>
            <ac:spMk id="4" creationId="{C951F988-3768-91E3-236D-7C15DA9BA724}"/>
          </ac:spMkLst>
        </pc:spChg>
      </pc:sldChg>
      <pc:sldChg chg="modSp mod">
        <pc:chgData name="Helen Hecht" userId="5ff6dfe4-d92f-45a1-a5aa-593c044744ed" providerId="ADAL" clId="{2AA240A9-50BB-464D-96C1-6B144907A21D}" dt="2023-04-21T15:35:30.398" v="2771" actId="14100"/>
        <pc:sldMkLst>
          <pc:docMk/>
          <pc:sldMk cId="694675442" sldId="276"/>
        </pc:sldMkLst>
        <pc:spChg chg="mod">
          <ac:chgData name="Helen Hecht" userId="5ff6dfe4-d92f-45a1-a5aa-593c044744ed" providerId="ADAL" clId="{2AA240A9-50BB-464D-96C1-6B144907A21D}" dt="2023-04-21T15:35:30.398" v="2771" actId="14100"/>
          <ac:spMkLst>
            <pc:docMk/>
            <pc:sldMk cId="694675442" sldId="276"/>
            <ac:spMk id="4" creationId="{C951F988-3768-91E3-236D-7C15DA9BA724}"/>
          </ac:spMkLst>
        </pc:spChg>
      </pc:sldChg>
      <pc:sldChg chg="modSp mod">
        <pc:chgData name="Helen Hecht" userId="5ff6dfe4-d92f-45a1-a5aa-593c044744ed" providerId="ADAL" clId="{2AA240A9-50BB-464D-96C1-6B144907A21D}" dt="2023-04-21T15:35:39.946" v="2773" actId="14100"/>
        <pc:sldMkLst>
          <pc:docMk/>
          <pc:sldMk cId="2101798188" sldId="277"/>
        </pc:sldMkLst>
        <pc:spChg chg="mod">
          <ac:chgData name="Helen Hecht" userId="5ff6dfe4-d92f-45a1-a5aa-593c044744ed" providerId="ADAL" clId="{2AA240A9-50BB-464D-96C1-6B144907A21D}" dt="2023-04-21T15:35:39.946" v="2773" actId="14100"/>
          <ac:spMkLst>
            <pc:docMk/>
            <pc:sldMk cId="2101798188" sldId="277"/>
            <ac:spMk id="4" creationId="{C951F988-3768-91E3-236D-7C15DA9BA724}"/>
          </ac:spMkLst>
        </pc:spChg>
      </pc:sldChg>
      <pc:sldChg chg="modSp mod">
        <pc:chgData name="Helen Hecht" userId="5ff6dfe4-d92f-45a1-a5aa-593c044744ed" providerId="ADAL" clId="{2AA240A9-50BB-464D-96C1-6B144907A21D}" dt="2023-04-21T15:35:49.958" v="2775" actId="14100"/>
        <pc:sldMkLst>
          <pc:docMk/>
          <pc:sldMk cId="1469839279" sldId="278"/>
        </pc:sldMkLst>
        <pc:spChg chg="mod">
          <ac:chgData name="Helen Hecht" userId="5ff6dfe4-d92f-45a1-a5aa-593c044744ed" providerId="ADAL" clId="{2AA240A9-50BB-464D-96C1-6B144907A21D}" dt="2023-04-21T15:35:49.958" v="2775" actId="14100"/>
          <ac:spMkLst>
            <pc:docMk/>
            <pc:sldMk cId="1469839279" sldId="278"/>
            <ac:spMk id="4" creationId="{C951F988-3768-91E3-236D-7C15DA9BA724}"/>
          </ac:spMkLst>
        </pc:spChg>
      </pc:sldChg>
      <pc:sldChg chg="modSp mod">
        <pc:chgData name="Helen Hecht" userId="5ff6dfe4-d92f-45a1-a5aa-593c044744ed" providerId="ADAL" clId="{2AA240A9-50BB-464D-96C1-6B144907A21D}" dt="2023-04-21T15:39:14.172" v="2790" actId="14100"/>
        <pc:sldMkLst>
          <pc:docMk/>
          <pc:sldMk cId="2364603124" sldId="279"/>
        </pc:sldMkLst>
        <pc:spChg chg="mod">
          <ac:chgData name="Helen Hecht" userId="5ff6dfe4-d92f-45a1-a5aa-593c044744ed" providerId="ADAL" clId="{2AA240A9-50BB-464D-96C1-6B144907A21D}" dt="2023-04-21T15:39:14.172" v="2790" actId="14100"/>
          <ac:spMkLst>
            <pc:docMk/>
            <pc:sldMk cId="2364603124" sldId="279"/>
            <ac:spMk id="4" creationId="{C951F988-3768-91E3-236D-7C15DA9BA724}"/>
          </ac:spMkLst>
        </pc:spChg>
      </pc:sldChg>
      <pc:sldChg chg="modSp mod">
        <pc:chgData name="Helen Hecht" userId="5ff6dfe4-d92f-45a1-a5aa-593c044744ed" providerId="ADAL" clId="{2AA240A9-50BB-464D-96C1-6B144907A21D}" dt="2023-04-21T15:35:59.052" v="2777" actId="14100"/>
        <pc:sldMkLst>
          <pc:docMk/>
          <pc:sldMk cId="370627679" sldId="280"/>
        </pc:sldMkLst>
        <pc:spChg chg="mod">
          <ac:chgData name="Helen Hecht" userId="5ff6dfe4-d92f-45a1-a5aa-593c044744ed" providerId="ADAL" clId="{2AA240A9-50BB-464D-96C1-6B144907A21D}" dt="2023-04-21T15:35:59.052" v="2777" actId="14100"/>
          <ac:spMkLst>
            <pc:docMk/>
            <pc:sldMk cId="370627679" sldId="280"/>
            <ac:spMk id="4" creationId="{C951F988-3768-91E3-236D-7C15DA9BA724}"/>
          </ac:spMkLst>
        </pc:spChg>
      </pc:sldChg>
      <pc:sldChg chg="modSp new mod">
        <pc:chgData name="Helen Hecht" userId="5ff6dfe4-d92f-45a1-a5aa-593c044744ed" providerId="ADAL" clId="{2AA240A9-50BB-464D-96C1-6B144907A21D}" dt="2023-04-21T15:44:52.722" v="2830" actId="404"/>
        <pc:sldMkLst>
          <pc:docMk/>
          <pc:sldMk cId="1858099658" sldId="281"/>
        </pc:sldMkLst>
        <pc:spChg chg="mod">
          <ac:chgData name="Helen Hecht" userId="5ff6dfe4-d92f-45a1-a5aa-593c044744ed" providerId="ADAL" clId="{2AA240A9-50BB-464D-96C1-6B144907A21D}" dt="2023-04-21T13:07:34.081" v="116" actId="255"/>
          <ac:spMkLst>
            <pc:docMk/>
            <pc:sldMk cId="1858099658" sldId="281"/>
            <ac:spMk id="2" creationId="{0B68190D-D43E-27D1-6B0F-87C7E10B47B9}"/>
          </ac:spMkLst>
        </pc:spChg>
        <pc:spChg chg="mod">
          <ac:chgData name="Helen Hecht" userId="5ff6dfe4-d92f-45a1-a5aa-593c044744ed" providerId="ADAL" clId="{2AA240A9-50BB-464D-96C1-6B144907A21D}" dt="2023-04-21T15:44:52.722" v="2830" actId="404"/>
          <ac:spMkLst>
            <pc:docMk/>
            <pc:sldMk cId="1858099658" sldId="281"/>
            <ac:spMk id="3" creationId="{A61FC4A2-490D-21E5-DB17-DC14D2721209}"/>
          </ac:spMkLst>
        </pc:spChg>
      </pc:sldChg>
      <pc:sldChg chg="modSp add mod">
        <pc:chgData name="Helen Hecht" userId="5ff6dfe4-d92f-45a1-a5aa-593c044744ed" providerId="ADAL" clId="{2AA240A9-50BB-464D-96C1-6B144907A21D}" dt="2023-04-21T15:42:51.234" v="2818" actId="14100"/>
        <pc:sldMkLst>
          <pc:docMk/>
          <pc:sldMk cId="3516370522" sldId="282"/>
        </pc:sldMkLst>
        <pc:spChg chg="mod">
          <ac:chgData name="Helen Hecht" userId="5ff6dfe4-d92f-45a1-a5aa-593c044744ed" providerId="ADAL" clId="{2AA240A9-50BB-464D-96C1-6B144907A21D}" dt="2023-04-21T15:42:51.234" v="2818" actId="14100"/>
          <ac:spMkLst>
            <pc:docMk/>
            <pc:sldMk cId="3516370522" sldId="282"/>
            <ac:spMk id="2" creationId="{0B68190D-D43E-27D1-6B0F-87C7E10B47B9}"/>
          </ac:spMkLst>
        </pc:spChg>
        <pc:spChg chg="mod">
          <ac:chgData name="Helen Hecht" userId="5ff6dfe4-d92f-45a1-a5aa-593c044744ed" providerId="ADAL" clId="{2AA240A9-50BB-464D-96C1-6B144907A21D}" dt="2023-04-21T13:48:59.416" v="1181" actId="13926"/>
          <ac:spMkLst>
            <pc:docMk/>
            <pc:sldMk cId="3516370522" sldId="282"/>
            <ac:spMk id="3" creationId="{A61FC4A2-490D-21E5-DB17-DC14D2721209}"/>
          </ac:spMkLst>
        </pc:spChg>
      </pc:sldChg>
      <pc:sldChg chg="modSp add mod">
        <pc:chgData name="Helen Hecht" userId="5ff6dfe4-d92f-45a1-a5aa-593c044744ed" providerId="ADAL" clId="{2AA240A9-50BB-464D-96C1-6B144907A21D}" dt="2023-04-21T15:42:58.401" v="2819" actId="14100"/>
        <pc:sldMkLst>
          <pc:docMk/>
          <pc:sldMk cId="1844979362" sldId="283"/>
        </pc:sldMkLst>
        <pc:spChg chg="mod">
          <ac:chgData name="Helen Hecht" userId="5ff6dfe4-d92f-45a1-a5aa-593c044744ed" providerId="ADAL" clId="{2AA240A9-50BB-464D-96C1-6B144907A21D}" dt="2023-04-21T15:42:58.401" v="2819" actId="14100"/>
          <ac:spMkLst>
            <pc:docMk/>
            <pc:sldMk cId="1844979362" sldId="283"/>
            <ac:spMk id="2" creationId="{0B68190D-D43E-27D1-6B0F-87C7E10B47B9}"/>
          </ac:spMkLst>
        </pc:spChg>
        <pc:spChg chg="mod">
          <ac:chgData name="Helen Hecht" userId="5ff6dfe4-d92f-45a1-a5aa-593c044744ed" providerId="ADAL" clId="{2AA240A9-50BB-464D-96C1-6B144907A21D}" dt="2023-04-21T13:49:16.226" v="1183" actId="13926"/>
          <ac:spMkLst>
            <pc:docMk/>
            <pc:sldMk cId="1844979362" sldId="283"/>
            <ac:spMk id="3" creationId="{A61FC4A2-490D-21E5-DB17-DC14D2721209}"/>
          </ac:spMkLst>
        </pc:spChg>
      </pc:sldChg>
      <pc:sldChg chg="modSp new mod">
        <pc:chgData name="Helen Hecht" userId="5ff6dfe4-d92f-45a1-a5aa-593c044744ed" providerId="ADAL" clId="{2AA240A9-50BB-464D-96C1-6B144907A21D}" dt="2023-04-21T15:24:19.653" v="2693" actId="403"/>
        <pc:sldMkLst>
          <pc:docMk/>
          <pc:sldMk cId="2768983703" sldId="284"/>
        </pc:sldMkLst>
        <pc:spChg chg="mod">
          <ac:chgData name="Helen Hecht" userId="5ff6dfe4-d92f-45a1-a5aa-593c044744ed" providerId="ADAL" clId="{2AA240A9-50BB-464D-96C1-6B144907A21D}" dt="2023-04-21T14:10:13.478" v="1485" actId="207"/>
          <ac:spMkLst>
            <pc:docMk/>
            <pc:sldMk cId="2768983703" sldId="284"/>
            <ac:spMk id="2" creationId="{B51F0176-9EEB-4901-1B86-A964B89F955B}"/>
          </ac:spMkLst>
        </pc:spChg>
        <pc:spChg chg="mod">
          <ac:chgData name="Helen Hecht" userId="5ff6dfe4-d92f-45a1-a5aa-593c044744ed" providerId="ADAL" clId="{2AA240A9-50BB-464D-96C1-6B144907A21D}" dt="2023-04-21T15:24:19.653" v="2693" actId="403"/>
          <ac:spMkLst>
            <pc:docMk/>
            <pc:sldMk cId="2768983703" sldId="284"/>
            <ac:spMk id="3" creationId="{4EC0A41E-38A6-813E-D0C0-5320217BC39C}"/>
          </ac:spMkLst>
        </pc:spChg>
      </pc:sldChg>
      <pc:sldChg chg="modSp add mod">
        <pc:chgData name="Helen Hecht" userId="5ff6dfe4-d92f-45a1-a5aa-593c044744ed" providerId="ADAL" clId="{2AA240A9-50BB-464D-96C1-6B144907A21D}" dt="2023-04-21T15:43:05.036" v="2820" actId="14100"/>
        <pc:sldMkLst>
          <pc:docMk/>
          <pc:sldMk cId="2534717966" sldId="285"/>
        </pc:sldMkLst>
        <pc:spChg chg="mod">
          <ac:chgData name="Helen Hecht" userId="5ff6dfe4-d92f-45a1-a5aa-593c044744ed" providerId="ADAL" clId="{2AA240A9-50BB-464D-96C1-6B144907A21D}" dt="2023-04-21T15:43:05.036" v="2820" actId="14100"/>
          <ac:spMkLst>
            <pc:docMk/>
            <pc:sldMk cId="2534717966" sldId="285"/>
            <ac:spMk id="2" creationId="{0B68190D-D43E-27D1-6B0F-87C7E10B47B9}"/>
          </ac:spMkLst>
        </pc:spChg>
        <pc:spChg chg="mod">
          <ac:chgData name="Helen Hecht" userId="5ff6dfe4-d92f-45a1-a5aa-593c044744ed" providerId="ADAL" clId="{2AA240A9-50BB-464D-96C1-6B144907A21D}" dt="2023-04-21T14:16:57.505" v="1904" actId="20577"/>
          <ac:spMkLst>
            <pc:docMk/>
            <pc:sldMk cId="2534717966" sldId="285"/>
            <ac:spMk id="3" creationId="{A61FC4A2-490D-21E5-DB17-DC14D2721209}"/>
          </ac:spMkLst>
        </pc:spChg>
      </pc:sldChg>
      <pc:sldChg chg="addSp delSp modSp add mod ord">
        <pc:chgData name="Helen Hecht" userId="5ff6dfe4-d92f-45a1-a5aa-593c044744ed" providerId="ADAL" clId="{2AA240A9-50BB-464D-96C1-6B144907A21D}" dt="2023-04-21T15:16:43.571" v="2647" actId="404"/>
        <pc:sldMkLst>
          <pc:docMk/>
          <pc:sldMk cId="598256027" sldId="286"/>
        </pc:sldMkLst>
        <pc:spChg chg="mod">
          <ac:chgData name="Helen Hecht" userId="5ff6dfe4-d92f-45a1-a5aa-593c044744ed" providerId="ADAL" clId="{2AA240A9-50BB-464D-96C1-6B144907A21D}" dt="2023-04-21T15:16:43.571" v="2647" actId="404"/>
          <ac:spMkLst>
            <pc:docMk/>
            <pc:sldMk cId="598256027" sldId="286"/>
            <ac:spMk id="3" creationId="{835D6E6B-3353-491C-A3C6-F278D6CED8B3}"/>
          </ac:spMkLst>
        </pc:spChg>
        <pc:picChg chg="del">
          <ac:chgData name="Helen Hecht" userId="5ff6dfe4-d92f-45a1-a5aa-593c044744ed" providerId="ADAL" clId="{2AA240A9-50BB-464D-96C1-6B144907A21D}" dt="2023-04-21T13:57:57.244" v="1430" actId="478"/>
          <ac:picMkLst>
            <pc:docMk/>
            <pc:sldMk cId="598256027" sldId="286"/>
            <ac:picMk id="5" creationId="{552390A5-7F49-CD41-A4A9-EFD88EF955CD}"/>
          </ac:picMkLst>
        </pc:picChg>
        <pc:picChg chg="add mod">
          <ac:chgData name="Helen Hecht" userId="5ff6dfe4-d92f-45a1-a5aa-593c044744ed" providerId="ADAL" clId="{2AA240A9-50BB-464D-96C1-6B144907A21D}" dt="2023-04-21T13:59:24.990" v="1435" actId="1076"/>
          <ac:picMkLst>
            <pc:docMk/>
            <pc:sldMk cId="598256027" sldId="286"/>
            <ac:picMk id="6" creationId="{A994690D-40E6-2646-4145-001572DE96E0}"/>
          </ac:picMkLst>
        </pc:picChg>
      </pc:sldChg>
      <pc:sldChg chg="modSp add mod">
        <pc:chgData name="Helen Hecht" userId="5ff6dfe4-d92f-45a1-a5aa-593c044744ed" providerId="ADAL" clId="{2AA240A9-50BB-464D-96C1-6B144907A21D}" dt="2023-04-21T15:44:35.276" v="2829" actId="14100"/>
        <pc:sldMkLst>
          <pc:docMk/>
          <pc:sldMk cId="2083769578" sldId="287"/>
        </pc:sldMkLst>
        <pc:spChg chg="mod">
          <ac:chgData name="Helen Hecht" userId="5ff6dfe4-d92f-45a1-a5aa-593c044744ed" providerId="ADAL" clId="{2AA240A9-50BB-464D-96C1-6B144907A21D}" dt="2023-04-21T15:44:35.276" v="2829" actId="14100"/>
          <ac:spMkLst>
            <pc:docMk/>
            <pc:sldMk cId="2083769578" sldId="287"/>
            <ac:spMk id="2" creationId="{B51F0176-9EEB-4901-1B86-A964B89F955B}"/>
          </ac:spMkLst>
        </pc:spChg>
        <pc:spChg chg="mod">
          <ac:chgData name="Helen Hecht" userId="5ff6dfe4-d92f-45a1-a5aa-593c044744ed" providerId="ADAL" clId="{2AA240A9-50BB-464D-96C1-6B144907A21D}" dt="2023-04-21T15:24:58.814" v="2703" actId="1076"/>
          <ac:spMkLst>
            <pc:docMk/>
            <pc:sldMk cId="2083769578" sldId="287"/>
            <ac:spMk id="3" creationId="{4EC0A41E-38A6-813E-D0C0-5320217BC39C}"/>
          </ac:spMkLst>
        </pc:spChg>
      </pc:sldChg>
      <pc:sldChg chg="modSp add del mod">
        <pc:chgData name="Helen Hecht" userId="5ff6dfe4-d92f-45a1-a5aa-593c044744ed" providerId="ADAL" clId="{2AA240A9-50BB-464D-96C1-6B144907A21D}" dt="2023-04-21T15:25:50.422" v="2704" actId="47"/>
        <pc:sldMkLst>
          <pc:docMk/>
          <pc:sldMk cId="872378388" sldId="288"/>
        </pc:sldMkLst>
        <pc:spChg chg="mod">
          <ac:chgData name="Helen Hecht" userId="5ff6dfe4-d92f-45a1-a5aa-593c044744ed" providerId="ADAL" clId="{2AA240A9-50BB-464D-96C1-6B144907A21D}" dt="2023-04-21T14:29:06.523" v="2103" actId="20577"/>
          <ac:spMkLst>
            <pc:docMk/>
            <pc:sldMk cId="872378388" sldId="288"/>
            <ac:spMk id="3" creationId="{4EC0A41E-38A6-813E-D0C0-5320217BC39C}"/>
          </ac:spMkLst>
        </pc:spChg>
      </pc:sldChg>
      <pc:sldChg chg="addSp delSp modSp new mod ord">
        <pc:chgData name="Helen Hecht" userId="5ff6dfe4-d92f-45a1-a5aa-593c044744ed" providerId="ADAL" clId="{2AA240A9-50BB-464D-96C1-6B144907A21D}" dt="2023-04-21T15:45:13.619" v="2832" actId="404"/>
        <pc:sldMkLst>
          <pc:docMk/>
          <pc:sldMk cId="3140305212" sldId="289"/>
        </pc:sldMkLst>
        <pc:spChg chg="mod">
          <ac:chgData name="Helen Hecht" userId="5ff6dfe4-d92f-45a1-a5aa-593c044744ed" providerId="ADAL" clId="{2AA240A9-50BB-464D-96C1-6B144907A21D}" dt="2023-04-21T14:48:18.193" v="2241" actId="122"/>
          <ac:spMkLst>
            <pc:docMk/>
            <pc:sldMk cId="3140305212" sldId="289"/>
            <ac:spMk id="2" creationId="{2845F3C7-E77E-581A-056C-1DE77558497D}"/>
          </ac:spMkLst>
        </pc:spChg>
        <pc:spChg chg="mod">
          <ac:chgData name="Helen Hecht" userId="5ff6dfe4-d92f-45a1-a5aa-593c044744ed" providerId="ADAL" clId="{2AA240A9-50BB-464D-96C1-6B144907A21D}" dt="2023-04-21T15:45:13.619" v="2832" actId="404"/>
          <ac:spMkLst>
            <pc:docMk/>
            <pc:sldMk cId="3140305212" sldId="289"/>
            <ac:spMk id="3" creationId="{3ED4CB5B-F4E5-4386-D72F-8B5D8EA04940}"/>
          </ac:spMkLst>
        </pc:spChg>
        <pc:spChg chg="add del">
          <ac:chgData name="Helen Hecht" userId="5ff6dfe4-d92f-45a1-a5aa-593c044744ed" providerId="ADAL" clId="{2AA240A9-50BB-464D-96C1-6B144907A21D}" dt="2023-04-21T14:50:51.411" v="2328"/>
          <ac:spMkLst>
            <pc:docMk/>
            <pc:sldMk cId="3140305212" sldId="289"/>
            <ac:spMk id="4" creationId="{8A18B9E1-FD60-5C90-A7CC-4B221DB91976}"/>
          </ac:spMkLst>
        </pc:spChg>
        <pc:picChg chg="add del">
          <ac:chgData name="Helen Hecht" userId="5ff6dfe4-d92f-45a1-a5aa-593c044744ed" providerId="ADAL" clId="{2AA240A9-50BB-464D-96C1-6B144907A21D}" dt="2023-04-21T14:50:51.411" v="2328"/>
          <ac:picMkLst>
            <pc:docMk/>
            <pc:sldMk cId="3140305212" sldId="289"/>
            <ac:picMk id="1026" creationId="{C8DF589F-83CA-6CC2-778B-7491EF02C968}"/>
          </ac:picMkLst>
        </pc:picChg>
      </pc:sldChg>
      <pc:sldChg chg="modSp new mod">
        <pc:chgData name="Helen Hecht" userId="5ff6dfe4-d92f-45a1-a5aa-593c044744ed" providerId="ADAL" clId="{2AA240A9-50BB-464D-96C1-6B144907A21D}" dt="2023-04-21T15:45:26.319" v="2833" actId="404"/>
        <pc:sldMkLst>
          <pc:docMk/>
          <pc:sldMk cId="2987103918" sldId="290"/>
        </pc:sldMkLst>
        <pc:spChg chg="mod">
          <ac:chgData name="Helen Hecht" userId="5ff6dfe4-d92f-45a1-a5aa-593c044744ed" providerId="ADAL" clId="{2AA240A9-50BB-464D-96C1-6B144907A21D}" dt="2023-04-21T15:13:38.919" v="2561" actId="122"/>
          <ac:spMkLst>
            <pc:docMk/>
            <pc:sldMk cId="2987103918" sldId="290"/>
            <ac:spMk id="2" creationId="{8D34FB6A-883C-D1F2-2804-271B50C176E8}"/>
          </ac:spMkLst>
        </pc:spChg>
        <pc:spChg chg="mod">
          <ac:chgData name="Helen Hecht" userId="5ff6dfe4-d92f-45a1-a5aa-593c044744ed" providerId="ADAL" clId="{2AA240A9-50BB-464D-96C1-6B144907A21D}" dt="2023-04-21T15:45:26.319" v="2833" actId="404"/>
          <ac:spMkLst>
            <pc:docMk/>
            <pc:sldMk cId="2987103918" sldId="290"/>
            <ac:spMk id="3" creationId="{9031CE1C-6254-B148-D05D-B32FF37477EC}"/>
          </ac:spMkLst>
        </pc:spChg>
      </pc:sldChg>
      <pc:sldChg chg="addSp delSp modSp add mod ord">
        <pc:chgData name="Helen Hecht" userId="5ff6dfe4-d92f-45a1-a5aa-593c044744ed" providerId="ADAL" clId="{2AA240A9-50BB-464D-96C1-6B144907A21D}" dt="2023-04-21T15:20:08.312" v="2672"/>
        <pc:sldMkLst>
          <pc:docMk/>
          <pc:sldMk cId="367991217" sldId="291"/>
        </pc:sldMkLst>
        <pc:spChg chg="mod">
          <ac:chgData name="Helen Hecht" userId="5ff6dfe4-d92f-45a1-a5aa-593c044744ed" providerId="ADAL" clId="{2AA240A9-50BB-464D-96C1-6B144907A21D}" dt="2023-04-21T15:16:21.178" v="2635" actId="403"/>
          <ac:spMkLst>
            <pc:docMk/>
            <pc:sldMk cId="367991217" sldId="291"/>
            <ac:spMk id="3" creationId="{835D6E6B-3353-491C-A3C6-F278D6CED8B3}"/>
          </ac:spMkLst>
        </pc:spChg>
        <pc:picChg chg="add del mod">
          <ac:chgData name="Helen Hecht" userId="5ff6dfe4-d92f-45a1-a5aa-593c044744ed" providerId="ADAL" clId="{2AA240A9-50BB-464D-96C1-6B144907A21D}" dt="2023-04-21T15:20:06.837" v="2671" actId="478"/>
          <ac:picMkLst>
            <pc:docMk/>
            <pc:sldMk cId="367991217" sldId="291"/>
            <ac:picMk id="5" creationId="{06FF4492-875B-980E-1426-317C0629CE09}"/>
          </ac:picMkLst>
        </pc:picChg>
        <pc:picChg chg="del">
          <ac:chgData name="Helen Hecht" userId="5ff6dfe4-d92f-45a1-a5aa-593c044744ed" providerId="ADAL" clId="{2AA240A9-50BB-464D-96C1-6B144907A21D}" dt="2023-04-21T15:17:52.364" v="2658" actId="478"/>
          <ac:picMkLst>
            <pc:docMk/>
            <pc:sldMk cId="367991217" sldId="291"/>
            <ac:picMk id="6" creationId="{A994690D-40E6-2646-4145-001572DE96E0}"/>
          </ac:picMkLst>
        </pc:picChg>
        <pc:picChg chg="add mod">
          <ac:chgData name="Helen Hecht" userId="5ff6dfe4-d92f-45a1-a5aa-593c044744ed" providerId="ADAL" clId="{2AA240A9-50BB-464D-96C1-6B144907A21D}" dt="2023-04-21T15:20:08.312" v="2672"/>
          <ac:picMkLst>
            <pc:docMk/>
            <pc:sldMk cId="367991217" sldId="291"/>
            <ac:picMk id="7" creationId="{2241D90A-C7B3-C104-1FD3-9CBD49F1ABC3}"/>
          </ac:picMkLst>
        </pc:picChg>
      </pc:sldChg>
      <pc:sldChg chg="addSp delSp modSp add mod ord">
        <pc:chgData name="Helen Hecht" userId="5ff6dfe4-d92f-45a1-a5aa-593c044744ed" providerId="ADAL" clId="{2AA240A9-50BB-464D-96C1-6B144907A21D}" dt="2023-04-21T15:22:40.308" v="2685" actId="207"/>
        <pc:sldMkLst>
          <pc:docMk/>
          <pc:sldMk cId="4217257924" sldId="292"/>
        </pc:sldMkLst>
        <pc:spChg chg="mod">
          <ac:chgData name="Helen Hecht" userId="5ff6dfe4-d92f-45a1-a5aa-593c044744ed" providerId="ADAL" clId="{2AA240A9-50BB-464D-96C1-6B144907A21D}" dt="2023-04-21T15:22:22.795" v="2682" actId="1076"/>
          <ac:spMkLst>
            <pc:docMk/>
            <pc:sldMk cId="4217257924" sldId="292"/>
            <ac:spMk id="2" creationId="{1C21E816-31F5-48BB-BD02-D15F2F18B48A}"/>
          </ac:spMkLst>
        </pc:spChg>
        <pc:spChg chg="mod">
          <ac:chgData name="Helen Hecht" userId="5ff6dfe4-d92f-45a1-a5aa-593c044744ed" providerId="ADAL" clId="{2AA240A9-50BB-464D-96C1-6B144907A21D}" dt="2023-04-21T15:17:36.597" v="2657" actId="20577"/>
          <ac:spMkLst>
            <pc:docMk/>
            <pc:sldMk cId="4217257924" sldId="292"/>
            <ac:spMk id="3" creationId="{835D6E6B-3353-491C-A3C6-F278D6CED8B3}"/>
          </ac:spMkLst>
        </pc:spChg>
        <pc:picChg chg="add del mod">
          <ac:chgData name="Helen Hecht" userId="5ff6dfe4-d92f-45a1-a5aa-593c044744ed" providerId="ADAL" clId="{2AA240A9-50BB-464D-96C1-6B144907A21D}" dt="2023-04-21T15:20:17.373" v="2673" actId="478"/>
          <ac:picMkLst>
            <pc:docMk/>
            <pc:sldMk cId="4217257924" sldId="292"/>
            <ac:picMk id="5" creationId="{9AD1B94A-E5B3-A835-9604-8854C7886D51}"/>
          </ac:picMkLst>
        </pc:picChg>
        <pc:picChg chg="del">
          <ac:chgData name="Helen Hecht" userId="5ff6dfe4-d92f-45a1-a5aa-593c044744ed" providerId="ADAL" clId="{2AA240A9-50BB-464D-96C1-6B144907A21D}" dt="2023-04-21T15:18:53.621" v="2665" actId="478"/>
          <ac:picMkLst>
            <pc:docMk/>
            <pc:sldMk cId="4217257924" sldId="292"/>
            <ac:picMk id="6" creationId="{A994690D-40E6-2646-4145-001572DE96E0}"/>
          </ac:picMkLst>
        </pc:picChg>
        <pc:picChg chg="add del mod">
          <ac:chgData name="Helen Hecht" userId="5ff6dfe4-d92f-45a1-a5aa-593c044744ed" providerId="ADAL" clId="{2AA240A9-50BB-464D-96C1-6B144907A21D}" dt="2023-04-21T15:21:48.479" v="2677" actId="478"/>
          <ac:picMkLst>
            <pc:docMk/>
            <pc:sldMk cId="4217257924" sldId="292"/>
            <ac:picMk id="8" creationId="{C3231BEA-5870-1082-15A0-A168380B7557}"/>
          </ac:picMkLst>
        </pc:picChg>
        <pc:picChg chg="add del mod">
          <ac:chgData name="Helen Hecht" userId="5ff6dfe4-d92f-45a1-a5aa-593c044744ed" providerId="ADAL" clId="{2AA240A9-50BB-464D-96C1-6B144907A21D}" dt="2023-04-21T15:21:48.479" v="2677" actId="478"/>
          <ac:picMkLst>
            <pc:docMk/>
            <pc:sldMk cId="4217257924" sldId="292"/>
            <ac:picMk id="10" creationId="{CA4427D0-2357-CA0E-6E82-D83F87B56424}"/>
          </ac:picMkLst>
        </pc:picChg>
        <pc:picChg chg="add mod">
          <ac:chgData name="Helen Hecht" userId="5ff6dfe4-d92f-45a1-a5aa-593c044744ed" providerId="ADAL" clId="{2AA240A9-50BB-464D-96C1-6B144907A21D}" dt="2023-04-21T15:22:40.308" v="2685" actId="207"/>
          <ac:picMkLst>
            <pc:docMk/>
            <pc:sldMk cId="4217257924" sldId="292"/>
            <ac:picMk id="12" creationId="{6AFD3F38-1639-6D1A-20CC-8DA50C495B58}"/>
          </ac:picMkLst>
        </pc:picChg>
      </pc:sldChg>
      <pc:sldChg chg="modSp add mod">
        <pc:chgData name="Helen Hecht" userId="5ff6dfe4-d92f-45a1-a5aa-593c044744ed" providerId="ADAL" clId="{2AA240A9-50BB-464D-96C1-6B144907A21D}" dt="2023-04-21T15:36:41.742" v="2781" actId="13926"/>
        <pc:sldMkLst>
          <pc:docMk/>
          <pc:sldMk cId="1181745457" sldId="293"/>
        </pc:sldMkLst>
        <pc:spChg chg="mod">
          <ac:chgData name="Helen Hecht" userId="5ff6dfe4-d92f-45a1-a5aa-593c044744ed" providerId="ADAL" clId="{2AA240A9-50BB-464D-96C1-6B144907A21D}" dt="2023-04-21T15:36:41.742" v="2781" actId="13926"/>
          <ac:spMkLst>
            <pc:docMk/>
            <pc:sldMk cId="1181745457" sldId="293"/>
            <ac:spMk id="4" creationId="{C951F988-3768-91E3-236D-7C15DA9BA724}"/>
          </ac:spMkLst>
        </pc:spChg>
      </pc:sldChg>
      <pc:sldChg chg="modSp new mod">
        <pc:chgData name="Helen Hecht" userId="5ff6dfe4-d92f-45a1-a5aa-593c044744ed" providerId="ADAL" clId="{2AA240A9-50BB-464D-96C1-6B144907A21D}" dt="2023-04-21T15:47:14.630" v="2878" actId="20577"/>
        <pc:sldMkLst>
          <pc:docMk/>
          <pc:sldMk cId="3878136383" sldId="294"/>
        </pc:sldMkLst>
        <pc:spChg chg="mod">
          <ac:chgData name="Helen Hecht" userId="5ff6dfe4-d92f-45a1-a5aa-593c044744ed" providerId="ADAL" clId="{2AA240A9-50BB-464D-96C1-6B144907A21D}" dt="2023-04-21T15:47:06.490" v="2863" actId="5793"/>
          <ac:spMkLst>
            <pc:docMk/>
            <pc:sldMk cId="3878136383" sldId="294"/>
            <ac:spMk id="2" creationId="{8D2E8DAF-894E-2E81-1009-04A94955EAEC}"/>
          </ac:spMkLst>
        </pc:spChg>
        <pc:spChg chg="mod">
          <ac:chgData name="Helen Hecht" userId="5ff6dfe4-d92f-45a1-a5aa-593c044744ed" providerId="ADAL" clId="{2AA240A9-50BB-464D-96C1-6B144907A21D}" dt="2023-04-21T15:47:14.630" v="2878" actId="20577"/>
          <ac:spMkLst>
            <pc:docMk/>
            <pc:sldMk cId="3878136383" sldId="294"/>
            <ac:spMk id="3" creationId="{CAF3D88F-BDC8-FF09-ED94-96796042235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4/20/2023</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368569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4/20/2023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90221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4/20/2023</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683263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4/20/2023</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293606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4/20/2023</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59542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4/20/2023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127817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4/20/2023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65950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4/20/2023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1002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4/20/2023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01220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4/20/2023</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193743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4/20/2023</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99725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4/20/2023</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9062169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3.xml"/><Relationship Id="rId1" Type="http://schemas.openxmlformats.org/officeDocument/2006/relationships/tags" Target="../tags/tag4.xml"/><Relationship Id="rId4" Type="http://schemas.openxmlformats.org/officeDocument/2006/relationships/image" Target="../media/image7.sv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3.xml"/><Relationship Id="rId1" Type="http://schemas.openxmlformats.org/officeDocument/2006/relationships/tags" Target="../tags/tag2.xml"/><Relationship Id="rId4" Type="http://schemas.openxmlformats.org/officeDocument/2006/relationships/image" Target="../media/image3.sv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3.xml"/><Relationship Id="rId1" Type="http://schemas.openxmlformats.org/officeDocument/2006/relationships/tags" Target="../tags/tag16.xml"/><Relationship Id="rId4" Type="http://schemas.openxmlformats.org/officeDocument/2006/relationships/image" Target="../media/image9.svg"/></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3.xml"/><Relationship Id="rId1" Type="http://schemas.openxmlformats.org/officeDocument/2006/relationships/tags" Target="../tags/tag3.xml"/><Relationship Id="rId4" Type="http://schemas.openxmlformats.org/officeDocument/2006/relationships/image" Target="../media/image5.svg"/></Relationships>
</file>

<file path=ppt/slides/_rels/slide8.xml.rels><?xml version="1.0" encoding="UTF-8" standalone="yes"?>
<Relationships xmlns="http://schemas.openxmlformats.org/package/2006/relationships"><Relationship Id="rId2" Type="http://schemas.openxmlformats.org/officeDocument/2006/relationships/hyperlink" Target="https://home.treasury.gov/system/files/131/General-Explanations-FY2024.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A52FF1B8-145F-47AA-9F6F-7DA3201AA6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2020104020203"/>
              <a:ea typeface="+mn-ea"/>
              <a:cs typeface="+mn-cs"/>
            </a:endParaRPr>
          </a:p>
        </p:txBody>
      </p:sp>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4308049" y="2080644"/>
            <a:ext cx="7673419" cy="1721187"/>
          </a:xfrm>
        </p:spPr>
        <p:txBody>
          <a:bodyPr>
            <a:normAutofit fontScale="90000"/>
          </a:bodyPr>
          <a:lstStyle/>
          <a:p>
            <a:br>
              <a:rPr lang="en-US" sz="4400" dirty="0"/>
            </a:br>
            <a:br>
              <a:rPr lang="en-US" sz="4400" dirty="0"/>
            </a:br>
            <a:br>
              <a:rPr lang="en-US" sz="4400" dirty="0"/>
            </a:br>
            <a:br>
              <a:rPr lang="en-US" sz="4400" dirty="0"/>
            </a:br>
            <a:br>
              <a:rPr lang="en-US" sz="4400" dirty="0"/>
            </a:br>
            <a:br>
              <a:rPr lang="en-US" sz="4400" dirty="0"/>
            </a:br>
            <a:r>
              <a:rPr lang="en-US" sz="4400" cap="none" dirty="0"/>
              <a:t>Uniformity Developments</a:t>
            </a:r>
            <a:br>
              <a:rPr lang="en-US" sz="4400" cap="none" dirty="0"/>
            </a:br>
            <a:r>
              <a:rPr lang="en-US" sz="4400" cap="none" dirty="0"/>
              <a:t>Staff Report</a:t>
            </a:r>
            <a:endParaRPr lang="en-US" sz="4400" dirty="0"/>
          </a:p>
        </p:txBody>
      </p:sp>
      <p:sp>
        <p:nvSpPr>
          <p:cNvPr id="3" name="Subtitle 2">
            <a:extLst>
              <a:ext uri="{FF2B5EF4-FFF2-40B4-BE49-F238E27FC236}">
                <a16:creationId xmlns:a16="http://schemas.microsoft.com/office/drawing/2014/main" id="{835D6E6B-3353-491C-A3C6-F278D6CED8B3}"/>
              </a:ext>
            </a:extLst>
          </p:cNvPr>
          <p:cNvSpPr>
            <a:spLocks noGrp="1"/>
          </p:cNvSpPr>
          <p:nvPr>
            <p:ph type="subTitle" idx="1"/>
          </p:nvPr>
        </p:nvSpPr>
        <p:spPr>
          <a:xfrm>
            <a:off x="4378160" y="4099361"/>
            <a:ext cx="5829685" cy="1302197"/>
          </a:xfrm>
        </p:spPr>
        <p:txBody>
          <a:bodyPr>
            <a:noAutofit/>
          </a:bodyPr>
          <a:lstStyle/>
          <a:p>
            <a:r>
              <a:rPr lang="en-US" sz="2000" dirty="0">
                <a:solidFill>
                  <a:schemeClr val="accent1">
                    <a:lumMod val="75000"/>
                  </a:schemeClr>
                </a:solidFill>
              </a:rPr>
              <a:t>Uniformity Committee</a:t>
            </a:r>
            <a:br>
              <a:rPr lang="en-US" sz="2000" dirty="0">
                <a:solidFill>
                  <a:schemeClr val="accent1">
                    <a:lumMod val="75000"/>
                  </a:schemeClr>
                </a:solidFill>
              </a:rPr>
            </a:br>
            <a:r>
              <a:rPr lang="en-US" sz="2000" dirty="0">
                <a:solidFill>
                  <a:schemeClr val="accent1">
                    <a:lumMod val="75000"/>
                  </a:schemeClr>
                </a:solidFill>
              </a:rPr>
              <a:t>Long Beach, California</a:t>
            </a:r>
            <a:br>
              <a:rPr lang="en-US" sz="2000" dirty="0">
                <a:solidFill>
                  <a:schemeClr val="accent1">
                    <a:lumMod val="75000"/>
                  </a:schemeClr>
                </a:solidFill>
              </a:rPr>
            </a:br>
            <a:r>
              <a:rPr lang="en-US" sz="2000" dirty="0">
                <a:solidFill>
                  <a:schemeClr val="accent1">
                    <a:lumMod val="75000"/>
                  </a:schemeClr>
                </a:solidFill>
              </a:rPr>
              <a:t>April 25, 2023</a:t>
            </a:r>
          </a:p>
        </p:txBody>
      </p:sp>
      <p:sp>
        <p:nvSpPr>
          <p:cNvPr id="31" name="Rectangle 30">
            <a:extLst>
              <a:ext uri="{FF2B5EF4-FFF2-40B4-BE49-F238E27FC236}">
                <a16:creationId xmlns:a16="http://schemas.microsoft.com/office/drawing/2014/main" id="{6DFE8A8C-8C1F-40A1-8A45-9D05B0DD8E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33" name="Rectangle 32">
            <a:extLst>
              <a:ext uri="{FF2B5EF4-FFF2-40B4-BE49-F238E27FC236}">
                <a16:creationId xmlns:a16="http://schemas.microsoft.com/office/drawing/2014/main" id="{EE1EF8C3-8F8A-447D-A5FF-C124268254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5" name="Rectangle 34">
            <a:extLst>
              <a:ext uri="{FF2B5EF4-FFF2-40B4-BE49-F238E27FC236}">
                <a16:creationId xmlns:a16="http://schemas.microsoft.com/office/drawing/2014/main" id="{1B511BAF-6DC3-420A-8603-96945C66A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a:extLst>
              <a:ext uri="{FF2B5EF4-FFF2-40B4-BE49-F238E27FC236}">
                <a16:creationId xmlns:a16="http://schemas.microsoft.com/office/drawing/2014/main" id="{49F09600-EAFC-4C54-94E9-659BE7BEF5B3}"/>
              </a:ext>
            </a:extLst>
          </p:cNvPr>
          <p:cNvPicPr>
            <a:picLocks noChangeAspect="1"/>
          </p:cNvPicPr>
          <p:nvPr/>
        </p:nvPicPr>
        <p:blipFill>
          <a:blip r:embed="rId3"/>
          <a:stretch>
            <a:fillRect/>
          </a:stretch>
        </p:blipFill>
        <p:spPr>
          <a:xfrm>
            <a:off x="898039" y="2490291"/>
            <a:ext cx="3053422" cy="1541978"/>
          </a:xfrm>
          <a:prstGeom prst="rect">
            <a:avLst/>
          </a:prstGeom>
        </p:spPr>
      </p:pic>
    </p:spTree>
    <p:custDataLst>
      <p:tags r:id="rId1"/>
    </p:custDataLst>
    <p:extLst>
      <p:ext uri="{BB962C8B-B14F-4D97-AF65-F5344CB8AC3E}">
        <p14:creationId xmlns:p14="http://schemas.microsoft.com/office/powerpoint/2010/main" val="2475805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5F3C7-E77E-581A-056C-1DE77558497D}"/>
              </a:ext>
            </a:extLst>
          </p:cNvPr>
          <p:cNvSpPr>
            <a:spLocks noGrp="1"/>
          </p:cNvSpPr>
          <p:nvPr>
            <p:ph type="title"/>
          </p:nvPr>
        </p:nvSpPr>
        <p:spPr/>
        <p:txBody>
          <a:bodyPr>
            <a:normAutofit fontScale="90000"/>
          </a:bodyPr>
          <a:lstStyle/>
          <a:p>
            <a:pPr algn="ctr"/>
            <a:r>
              <a:rPr lang="en-US" dirty="0"/>
              <a:t>“Audit Rates Decline For Corps., Partnerships, IRS Data Shows”</a:t>
            </a:r>
            <a:br>
              <a:rPr lang="en-US" sz="2000" dirty="0"/>
            </a:br>
            <a:r>
              <a:rPr lang="en-US" sz="2000" dirty="0"/>
              <a:t>David van den Berg, Law360-Federal Tax, April 14, 2024</a:t>
            </a:r>
            <a:endParaRPr lang="en-US" dirty="0"/>
          </a:p>
        </p:txBody>
      </p:sp>
      <p:sp>
        <p:nvSpPr>
          <p:cNvPr id="3" name="Content Placeholder 2">
            <a:extLst>
              <a:ext uri="{FF2B5EF4-FFF2-40B4-BE49-F238E27FC236}">
                <a16:creationId xmlns:a16="http://schemas.microsoft.com/office/drawing/2014/main" id="{3ED4CB5B-F4E5-4386-D72F-8B5D8EA04940}"/>
              </a:ext>
            </a:extLst>
          </p:cNvPr>
          <p:cNvSpPr>
            <a:spLocks noGrp="1"/>
          </p:cNvSpPr>
          <p:nvPr>
            <p:ph idx="1"/>
          </p:nvPr>
        </p:nvSpPr>
        <p:spPr>
          <a:xfrm>
            <a:off x="1545996" y="2340864"/>
            <a:ext cx="9087439" cy="3634486"/>
          </a:xfrm>
        </p:spPr>
        <p:txBody>
          <a:bodyPr>
            <a:normAutofit/>
          </a:bodyPr>
          <a:lstStyle/>
          <a:p>
            <a:pPr marL="0" indent="0">
              <a:buNone/>
            </a:pPr>
            <a:r>
              <a:rPr lang="en-US" sz="1800" b="1" dirty="0"/>
              <a:t>Reports that the IRS Data Book shows that </a:t>
            </a:r>
            <a:r>
              <a:rPr lang="en-US" sz="1800" b="1" dirty="0">
                <a:highlight>
                  <a:srgbClr val="FFFF00"/>
                </a:highlight>
              </a:rPr>
              <a:t>audit rates for partnerships fell to 0.1% in 2018 from 0.3% in 2012</a:t>
            </a:r>
            <a:r>
              <a:rPr lang="en-US" sz="1800" b="1" dirty="0"/>
              <a:t>, the most recent year for which final audit rate data is available, noting also that: “The data book figures show that resource limitations have hindered agency work to address high-end noncompliance, the IRS said.”</a:t>
            </a:r>
          </a:p>
        </p:txBody>
      </p:sp>
    </p:spTree>
    <p:extLst>
      <p:ext uri="{BB962C8B-B14F-4D97-AF65-F5344CB8AC3E}">
        <p14:creationId xmlns:p14="http://schemas.microsoft.com/office/powerpoint/2010/main" val="3140305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4FB6A-883C-D1F2-2804-271B50C176E8}"/>
              </a:ext>
            </a:extLst>
          </p:cNvPr>
          <p:cNvSpPr>
            <a:spLocks noGrp="1"/>
          </p:cNvSpPr>
          <p:nvPr>
            <p:ph type="title"/>
          </p:nvPr>
        </p:nvSpPr>
        <p:spPr/>
        <p:txBody>
          <a:bodyPr>
            <a:normAutofit/>
          </a:bodyPr>
          <a:lstStyle/>
          <a:p>
            <a:pPr algn="ctr"/>
            <a:r>
              <a:rPr lang="en-US" sz="2400" dirty="0"/>
              <a:t>“House lawmakers relaunch the SALT caucus”</a:t>
            </a:r>
            <a:br>
              <a:rPr lang="en-US" sz="2400" dirty="0"/>
            </a:br>
            <a:r>
              <a:rPr lang="en-US" sz="1600" dirty="0"/>
              <a:t>Kate Dore, CNBC, Feb. 13, 2023</a:t>
            </a:r>
            <a:endParaRPr lang="en-US" dirty="0"/>
          </a:p>
        </p:txBody>
      </p:sp>
      <p:sp>
        <p:nvSpPr>
          <p:cNvPr id="3" name="Content Placeholder 2">
            <a:extLst>
              <a:ext uri="{FF2B5EF4-FFF2-40B4-BE49-F238E27FC236}">
                <a16:creationId xmlns:a16="http://schemas.microsoft.com/office/drawing/2014/main" id="{9031CE1C-6254-B148-D05D-B32FF37477EC}"/>
              </a:ext>
            </a:extLst>
          </p:cNvPr>
          <p:cNvSpPr>
            <a:spLocks noGrp="1"/>
          </p:cNvSpPr>
          <p:nvPr>
            <p:ph idx="1"/>
          </p:nvPr>
        </p:nvSpPr>
        <p:spPr>
          <a:xfrm>
            <a:off x="1508289" y="2340864"/>
            <a:ext cx="9106292" cy="3814980"/>
          </a:xfrm>
        </p:spPr>
        <p:txBody>
          <a:bodyPr/>
          <a:lstStyle/>
          <a:p>
            <a:pPr marL="0" indent="0">
              <a:buNone/>
            </a:pPr>
            <a:r>
              <a:rPr lang="en-US" sz="2000" b="1" dirty="0"/>
              <a:t>Reporting that:</a:t>
            </a:r>
          </a:p>
          <a:p>
            <a:pPr lvl="1"/>
            <a:r>
              <a:rPr lang="en-US" sz="1800" b="1" i="0" dirty="0">
                <a:effectLst/>
              </a:rPr>
              <a:t>A group of bipartisan House representatives relaunched the state and local tax caucus last week, calling for relief from the $10,000 limit on the federal deduction for state and local taxes.</a:t>
            </a:r>
          </a:p>
          <a:p>
            <a:pPr lvl="1"/>
            <a:r>
              <a:rPr lang="en-US" sz="1800" b="1" i="0" dirty="0">
                <a:effectLst/>
              </a:rPr>
              <a:t>It’s been a key issue for certain lawmakers in high-tax states because taxpayers can’t deduct more than $10,000 in state and local levies on their federal returns.</a:t>
            </a:r>
          </a:p>
          <a:p>
            <a:pPr lvl="1"/>
            <a:r>
              <a:rPr lang="en-US" sz="1800" b="1" i="0" dirty="0">
                <a:effectLst/>
                <a:highlight>
                  <a:srgbClr val="FFFF00"/>
                </a:highlight>
              </a:rPr>
              <a:t>However, without a unified proposal and few opportunities for a vote, repealing the SALT deduction limit may be challenging</a:t>
            </a:r>
            <a:r>
              <a:rPr lang="en-US" sz="1800" b="1" i="0" dirty="0">
                <a:effectLst/>
              </a:rPr>
              <a:t>.</a:t>
            </a:r>
          </a:p>
          <a:p>
            <a:pPr marL="0" indent="0">
              <a:buNone/>
            </a:pPr>
            <a:endParaRPr lang="en-US" dirty="0"/>
          </a:p>
        </p:txBody>
      </p:sp>
    </p:spTree>
    <p:extLst>
      <p:ext uri="{BB962C8B-B14F-4D97-AF65-F5344CB8AC3E}">
        <p14:creationId xmlns:p14="http://schemas.microsoft.com/office/powerpoint/2010/main" val="29871039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1E816-31F5-48BB-BD02-D15F2F18B48A}"/>
              </a:ext>
            </a:extLst>
          </p:cNvPr>
          <p:cNvSpPr>
            <a:spLocks noGrp="1"/>
          </p:cNvSpPr>
          <p:nvPr>
            <p:ph type="title"/>
          </p:nvPr>
        </p:nvSpPr>
        <p:spPr/>
        <p:txBody>
          <a:bodyPr>
            <a:normAutofit fontScale="90000"/>
          </a:bodyPr>
          <a:lstStyle/>
          <a:p>
            <a:br>
              <a:rPr lang="en-US" sz="4400" dirty="0"/>
            </a:br>
            <a:br>
              <a:rPr lang="en-US" sz="4400" dirty="0"/>
            </a:br>
            <a:br>
              <a:rPr lang="en-US" sz="4400" dirty="0"/>
            </a:br>
            <a:br>
              <a:rPr lang="en-US" sz="4400" dirty="0"/>
            </a:br>
            <a:br>
              <a:rPr lang="en-US" sz="4400" dirty="0"/>
            </a:br>
            <a:br>
              <a:rPr lang="en-US" sz="4400" dirty="0"/>
            </a:br>
            <a:endParaRPr lang="en-US" sz="4400" dirty="0"/>
          </a:p>
        </p:txBody>
      </p:sp>
      <p:sp>
        <p:nvSpPr>
          <p:cNvPr id="3" name="Subtitle 2">
            <a:extLst>
              <a:ext uri="{FF2B5EF4-FFF2-40B4-BE49-F238E27FC236}">
                <a16:creationId xmlns:a16="http://schemas.microsoft.com/office/drawing/2014/main" id="{835D6E6B-3353-491C-A3C6-F278D6CED8B3}"/>
              </a:ext>
            </a:extLst>
          </p:cNvPr>
          <p:cNvSpPr>
            <a:spLocks noGrp="1"/>
          </p:cNvSpPr>
          <p:nvPr>
            <p:ph type="body" idx="1"/>
          </p:nvPr>
        </p:nvSpPr>
        <p:spPr/>
        <p:txBody>
          <a:bodyPr>
            <a:noAutofit/>
          </a:bodyPr>
          <a:lstStyle/>
          <a:p>
            <a:r>
              <a:rPr lang="en-US" sz="3200" b="1" dirty="0"/>
              <a:t>MTC</a:t>
            </a:r>
          </a:p>
        </p:txBody>
      </p:sp>
      <p:pic>
        <p:nvPicPr>
          <p:cNvPr id="7" name="Graphic 6" descr="Customer review with solid fill">
            <a:extLst>
              <a:ext uri="{FF2B5EF4-FFF2-40B4-BE49-F238E27FC236}">
                <a16:creationId xmlns:a16="http://schemas.microsoft.com/office/drawing/2014/main" id="{2241D90A-C7B3-C104-1FD3-9CBD49F1ABC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918303" y="658762"/>
            <a:ext cx="4355392" cy="4355392"/>
          </a:xfrm>
          <a:prstGeom prst="rect">
            <a:avLst/>
          </a:prstGeom>
        </p:spPr>
      </p:pic>
    </p:spTree>
    <p:custDataLst>
      <p:tags r:id="rId1"/>
    </p:custDataLst>
    <p:extLst>
      <p:ext uri="{BB962C8B-B14F-4D97-AF65-F5344CB8AC3E}">
        <p14:creationId xmlns:p14="http://schemas.microsoft.com/office/powerpoint/2010/main" val="3679912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1E816-31F5-48BB-BD02-D15F2F18B48A}"/>
              </a:ext>
            </a:extLst>
          </p:cNvPr>
          <p:cNvSpPr>
            <a:spLocks noGrp="1"/>
          </p:cNvSpPr>
          <p:nvPr>
            <p:ph type="title"/>
          </p:nvPr>
        </p:nvSpPr>
        <p:spPr>
          <a:xfrm>
            <a:off x="581192" y="749290"/>
            <a:ext cx="11029616" cy="872120"/>
          </a:xfrm>
        </p:spPr>
        <p:txBody>
          <a:bodyPr>
            <a:normAutofit fontScale="90000"/>
          </a:bodyPr>
          <a:lstStyle/>
          <a:p>
            <a:pPr algn="ctr"/>
            <a:br>
              <a:rPr lang="en-US" sz="4400" dirty="0"/>
            </a:br>
            <a:br>
              <a:rPr lang="en-US" sz="4400" dirty="0"/>
            </a:br>
            <a:br>
              <a:rPr lang="en-US" sz="4400" dirty="0"/>
            </a:br>
            <a:br>
              <a:rPr lang="en-US" sz="4400" dirty="0"/>
            </a:br>
            <a:br>
              <a:rPr lang="en-US" sz="4400" dirty="0"/>
            </a:br>
            <a:br>
              <a:rPr lang="en-US" sz="4400" dirty="0"/>
            </a:br>
            <a:r>
              <a:rPr lang="en-US" sz="3100" dirty="0"/>
              <a:t>“The Scope of Digital Sales Tax Reform”</a:t>
            </a:r>
            <a:br>
              <a:rPr lang="en-US" sz="3100" dirty="0"/>
            </a:br>
            <a:r>
              <a:rPr lang="en-US" sz="1300" dirty="0"/>
              <a:t>ADAM THIMMESCH, Tax Notes Today – State,  April 11, 2023</a:t>
            </a:r>
            <a:endParaRPr lang="en-US" sz="4400" dirty="0"/>
          </a:p>
        </p:txBody>
      </p:sp>
      <p:sp>
        <p:nvSpPr>
          <p:cNvPr id="4" name="Content Placeholder 3">
            <a:extLst>
              <a:ext uri="{FF2B5EF4-FFF2-40B4-BE49-F238E27FC236}">
                <a16:creationId xmlns:a16="http://schemas.microsoft.com/office/drawing/2014/main" id="{C951F988-3768-91E3-236D-7C15DA9BA724}"/>
              </a:ext>
            </a:extLst>
          </p:cNvPr>
          <p:cNvSpPr>
            <a:spLocks noGrp="1"/>
          </p:cNvSpPr>
          <p:nvPr>
            <p:ph idx="1"/>
          </p:nvPr>
        </p:nvSpPr>
        <p:spPr>
          <a:xfrm>
            <a:off x="1517715" y="1725105"/>
            <a:ext cx="9153427" cy="4543720"/>
          </a:xfrm>
        </p:spPr>
        <p:txBody>
          <a:bodyPr>
            <a:normAutofit/>
          </a:bodyPr>
          <a:lstStyle/>
          <a:p>
            <a:pPr marL="0" indent="0">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growth and evolution of the digital economy have undermined state tax systems in ways that are well recognized. The inability of state tax systems to respond to market changes has resulted in tax bases that are underinclusive of the modern economy, inefficient tax differentials between “old” and “new” economy actors, and revenue losses for states. Taxpayers have also been faced with a lack of uniformity between states, uncertainty about their tax obligations, and the development of law through administrative rather than legislative action. We also see states pursuing new avenues for taxing digital revenue streams, like digital services taxes or data mining taxes. </a:t>
            </a:r>
            <a:r>
              <a:rPr lang="en-US" sz="1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In light of these challenges, there is broad agreement that digital tax reform is needed and that uniformity between states in that reform would best serve national industry actors</a:t>
            </a:r>
            <a:r>
              <a:rPr lang="en-US" sz="1800" b="1" dirty="0">
                <a:effectLst/>
                <a:latin typeface="Calibri" panose="020F0502020204030204" pitchFamily="34" charset="0"/>
                <a:ea typeface="Calibri" panose="020F0502020204030204" pitchFamily="34" charset="0"/>
                <a:cs typeface="Times New Roman" panose="02020603050405020304" pitchFamily="18" charset="0"/>
              </a:rPr>
              <a:t>.”</a:t>
            </a:r>
          </a:p>
        </p:txBody>
      </p:sp>
    </p:spTree>
    <p:custDataLst>
      <p:tags r:id="rId1"/>
    </p:custDataLst>
    <p:extLst>
      <p:ext uri="{BB962C8B-B14F-4D97-AF65-F5344CB8AC3E}">
        <p14:creationId xmlns:p14="http://schemas.microsoft.com/office/powerpoint/2010/main" val="18707583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C951F988-3768-91E3-236D-7C15DA9BA724}"/>
              </a:ext>
            </a:extLst>
          </p:cNvPr>
          <p:cNvSpPr>
            <a:spLocks noGrp="1"/>
          </p:cNvSpPr>
          <p:nvPr>
            <p:ph idx="1"/>
          </p:nvPr>
        </p:nvSpPr>
        <p:spPr>
          <a:xfrm>
            <a:off x="1517715" y="1725105"/>
            <a:ext cx="9087440" cy="4543720"/>
          </a:xfrm>
        </p:spPr>
        <p:txBody>
          <a:bodyPr>
            <a:normAutofit/>
          </a:bodyPr>
          <a:lstStyle/>
          <a:p>
            <a:pPr marL="0" indent="0">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Multistate Tax Commission is among the parties to recognize these needs, and in the summer of 2021, it authorized a project to study digital tax reform in the context of the state sales tax. The MTC’s uniformity committee spent the next year researching and conducting stakeholder interviews.4 The MTC talked with a large group of stakeholders, including state revenue departments, taxpayers, practitioners, members of interested professional organizations, and academics, and it ultimately issued a proposed outline of a white paper on August 2, 2022. </a:t>
            </a:r>
            <a:r>
              <a:rPr lang="en-US" sz="1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That outline impressively reflected the numerous issues involved with updating states’ sales tax laws for the digital economy and provided a starting point for future work.</a:t>
            </a:r>
            <a:r>
              <a:rPr lang="en-US" sz="1800" b="1"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6" name="Title 1">
            <a:extLst>
              <a:ext uri="{FF2B5EF4-FFF2-40B4-BE49-F238E27FC236}">
                <a16:creationId xmlns:a16="http://schemas.microsoft.com/office/drawing/2014/main" id="{580AC203-FFB9-B208-003A-FB85DC057867}"/>
              </a:ext>
            </a:extLst>
          </p:cNvPr>
          <p:cNvSpPr>
            <a:spLocks noGrp="1"/>
          </p:cNvSpPr>
          <p:nvPr>
            <p:ph type="title"/>
          </p:nvPr>
        </p:nvSpPr>
        <p:spPr>
          <a:xfrm>
            <a:off x="581192" y="702157"/>
            <a:ext cx="11029616" cy="702438"/>
          </a:xfrm>
        </p:spPr>
        <p:txBody>
          <a:bodyPr>
            <a:normAutofit fontScale="90000"/>
          </a:bodyPr>
          <a:lstStyle/>
          <a:p>
            <a:br>
              <a:rPr lang="en-US" sz="4400" dirty="0"/>
            </a:br>
            <a:br>
              <a:rPr lang="en-US" sz="4400" dirty="0"/>
            </a:br>
            <a:br>
              <a:rPr lang="en-US" sz="4400" dirty="0"/>
            </a:br>
            <a:br>
              <a:rPr lang="en-US" sz="4400" dirty="0"/>
            </a:br>
            <a:br>
              <a:rPr lang="en-US" sz="4400" dirty="0"/>
            </a:br>
            <a:br>
              <a:rPr lang="en-US" sz="4400" dirty="0"/>
            </a:br>
            <a:r>
              <a:rPr lang="en-US" sz="2200" dirty="0"/>
              <a:t>“The Scope of Digital Sales Tax Reform” (cont’d)</a:t>
            </a:r>
          </a:p>
        </p:txBody>
      </p:sp>
    </p:spTree>
    <p:custDataLst>
      <p:tags r:id="rId1"/>
    </p:custDataLst>
    <p:extLst>
      <p:ext uri="{BB962C8B-B14F-4D97-AF65-F5344CB8AC3E}">
        <p14:creationId xmlns:p14="http://schemas.microsoft.com/office/powerpoint/2010/main" val="25277063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C951F988-3768-91E3-236D-7C15DA9BA724}"/>
              </a:ext>
            </a:extLst>
          </p:cNvPr>
          <p:cNvSpPr>
            <a:spLocks noGrp="1"/>
          </p:cNvSpPr>
          <p:nvPr>
            <p:ph idx="1"/>
          </p:nvPr>
        </p:nvSpPr>
        <p:spPr>
          <a:xfrm>
            <a:off x="1517715" y="1725105"/>
            <a:ext cx="9153427" cy="4543720"/>
          </a:xfrm>
        </p:spPr>
        <p:txBody>
          <a:bodyPr>
            <a:normAutofit/>
          </a:bodyPr>
          <a:lstStyle/>
          <a:p>
            <a:pPr marL="0" indent="0">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“After the release of the draft white paper, concerns began to emerge from industry representatives that the MTC project might be overstepping. Written comments expressed apprehension with the scope of the MTC’s project and whether its definition of digital products suggested that the project would lead to tax expansion.” </a:t>
            </a:r>
          </a:p>
          <a:p>
            <a:pPr marL="0" indent="0">
              <a:buNone/>
            </a:pPr>
            <a:r>
              <a:rPr lang="en-US" sz="1800" dirty="0">
                <a:latin typeface="Calibri" panose="020F0502020204030204" pitchFamily="34" charset="0"/>
                <a:ea typeface="Calibri" panose="020F0502020204030204" pitchFamily="34" charset="0"/>
                <a:cs typeface="Times New Roman" panose="02020603050405020304" pitchFamily="18" charset="0"/>
              </a:rPr>
              <a:t>. . .</a:t>
            </a:r>
          </a:p>
          <a:p>
            <a:pPr marL="0" indent="0">
              <a:buNone/>
            </a:pPr>
            <a:r>
              <a:rPr lang="en-US" sz="1800" b="1" dirty="0">
                <a:effectLst/>
                <a:latin typeface="Calibri" panose="020F0502020204030204" pitchFamily="34" charset="0"/>
                <a:ea typeface="Calibri" panose="020F0502020204030204" pitchFamily="34" charset="0"/>
                <a:cs typeface="Times New Roman" panose="02020603050405020304" pitchFamily="18" charset="0"/>
              </a:rPr>
              <a:t>“</a:t>
            </a:r>
            <a:r>
              <a:rPr lang="en-US" sz="1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The MTC’s early work and meetings evidence the difficulty of the task before the working group. </a:t>
            </a:r>
            <a:r>
              <a:rPr lang="en-US" sz="1800" dirty="0">
                <a:effectLst/>
                <a:latin typeface="Calibri" panose="020F0502020204030204" pitchFamily="34" charset="0"/>
                <a:ea typeface="Calibri" panose="020F0502020204030204" pitchFamily="34" charset="0"/>
                <a:cs typeface="Times New Roman" panose="02020603050405020304" pitchFamily="18" charset="0"/>
              </a:rPr>
              <a:t>The challenges of digital tax reform are complicated. Managing those challenges along with the unique considerations and challenges of attempting reform in nearly 50 states can start to seem impossible.” </a:t>
            </a:r>
          </a:p>
        </p:txBody>
      </p:sp>
      <p:sp>
        <p:nvSpPr>
          <p:cNvPr id="6" name="Title 1">
            <a:extLst>
              <a:ext uri="{FF2B5EF4-FFF2-40B4-BE49-F238E27FC236}">
                <a16:creationId xmlns:a16="http://schemas.microsoft.com/office/drawing/2014/main" id="{580AC203-FFB9-B208-003A-FB85DC057867}"/>
              </a:ext>
            </a:extLst>
          </p:cNvPr>
          <p:cNvSpPr>
            <a:spLocks noGrp="1"/>
          </p:cNvSpPr>
          <p:nvPr>
            <p:ph type="title"/>
          </p:nvPr>
        </p:nvSpPr>
        <p:spPr>
          <a:xfrm>
            <a:off x="581192" y="702157"/>
            <a:ext cx="11029616" cy="702438"/>
          </a:xfrm>
        </p:spPr>
        <p:txBody>
          <a:bodyPr>
            <a:normAutofit fontScale="90000"/>
          </a:bodyPr>
          <a:lstStyle/>
          <a:p>
            <a:br>
              <a:rPr lang="en-US" sz="4400" dirty="0"/>
            </a:br>
            <a:br>
              <a:rPr lang="en-US" sz="4400" dirty="0"/>
            </a:br>
            <a:br>
              <a:rPr lang="en-US" sz="4400" dirty="0"/>
            </a:br>
            <a:br>
              <a:rPr lang="en-US" sz="4400" dirty="0"/>
            </a:br>
            <a:br>
              <a:rPr lang="en-US" sz="4400" dirty="0"/>
            </a:br>
            <a:br>
              <a:rPr lang="en-US" sz="4400" dirty="0"/>
            </a:br>
            <a:r>
              <a:rPr lang="en-US" sz="2200" dirty="0"/>
              <a:t>“The Scope of Digital Sales Tax Reform” (cont’d)</a:t>
            </a:r>
          </a:p>
        </p:txBody>
      </p:sp>
    </p:spTree>
    <p:custDataLst>
      <p:tags r:id="rId1"/>
    </p:custDataLst>
    <p:extLst>
      <p:ext uri="{BB962C8B-B14F-4D97-AF65-F5344CB8AC3E}">
        <p14:creationId xmlns:p14="http://schemas.microsoft.com/office/powerpoint/2010/main" val="37957723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C951F988-3768-91E3-236D-7C15DA9BA724}"/>
              </a:ext>
            </a:extLst>
          </p:cNvPr>
          <p:cNvSpPr>
            <a:spLocks noGrp="1"/>
          </p:cNvSpPr>
          <p:nvPr>
            <p:ph idx="1"/>
          </p:nvPr>
        </p:nvSpPr>
        <p:spPr>
          <a:xfrm>
            <a:off x="1461155" y="1725104"/>
            <a:ext cx="9191134" cy="4798243"/>
          </a:xfrm>
        </p:spPr>
        <p:txBody>
          <a:bodyPr>
            <a:normAutofit/>
          </a:bodyPr>
          <a:lstStyle/>
          <a:p>
            <a:pPr marL="0" indent="0">
              <a:buNone/>
            </a:pPr>
            <a:r>
              <a:rPr lang="en-US" sz="1800" b="1" dirty="0">
                <a:effectLst/>
                <a:latin typeface="Calibri" panose="020F0502020204030204" pitchFamily="34" charset="0"/>
                <a:ea typeface="Calibri" panose="020F0502020204030204" pitchFamily="34" charset="0"/>
                <a:cs typeface="Times New Roman" panose="02020603050405020304" pitchFamily="18" charset="0"/>
              </a:rPr>
              <a:t>“</a:t>
            </a:r>
            <a:r>
              <a:rPr lang="en-US" sz="1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The MTC project is a step in the right direction regardless of its ultimate scope</a:t>
            </a:r>
            <a:r>
              <a:rPr lang="en-US" sz="1800" dirty="0">
                <a:effectLst/>
                <a:latin typeface="Calibri" panose="020F0502020204030204" pitchFamily="34" charset="0"/>
                <a:ea typeface="Calibri" panose="020F0502020204030204" pitchFamily="34" charset="0"/>
                <a:cs typeface="Times New Roman" panose="02020603050405020304" pitchFamily="18" charset="0"/>
              </a:rPr>
              <a:t>. . . .A narrow focus could fail to leverage the lessons learned in other projects related to the digital economy, fail to help states fully understand the technological backdrop against which new rules need to be drafted, and miss the opportunity to provide reform that is more able to handle future market changes.”</a:t>
            </a:r>
          </a:p>
          <a:p>
            <a:pPr marL="0" indent="0">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 .</a:t>
            </a:r>
          </a:p>
          <a:p>
            <a:pPr marL="0" indent="0">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“Also, the digital economy is not the root cause of the weaknesses in the state sales tax. The need for digital tax reform is a symptom of deeper issues. The state sales tax is an instrument of the 1930s that has been patched up and upgraded over the intervening decades. </a:t>
            </a:r>
            <a:r>
              <a:rPr lang="en-US" sz="1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 tax base that was originally focused on sales of tangible personal property has been expanded through piecemeal reforms to add definitions of additional transactions included in the base. Similarly, business input exemptions have not been updated to capture all business consumption, and states have become heavily reliant on the revenue provided by that overbreadth in the tax base. Narrow tax reform efforts will likely fail to address those issues</a:t>
            </a:r>
            <a:r>
              <a:rPr lang="en-US" sz="1800" b="1" dirty="0">
                <a:effectLst/>
                <a:latin typeface="Calibri" panose="020F0502020204030204" pitchFamily="34" charset="0"/>
                <a:ea typeface="Calibri" panose="020F0502020204030204" pitchFamily="34" charset="0"/>
                <a:cs typeface="Times New Roman" panose="02020603050405020304" pitchFamily="18" charset="0"/>
              </a:rPr>
              <a:t>.”</a:t>
            </a:r>
          </a:p>
        </p:txBody>
      </p:sp>
      <p:sp>
        <p:nvSpPr>
          <p:cNvPr id="6" name="Title 1">
            <a:extLst>
              <a:ext uri="{FF2B5EF4-FFF2-40B4-BE49-F238E27FC236}">
                <a16:creationId xmlns:a16="http://schemas.microsoft.com/office/drawing/2014/main" id="{580AC203-FFB9-B208-003A-FB85DC057867}"/>
              </a:ext>
            </a:extLst>
          </p:cNvPr>
          <p:cNvSpPr>
            <a:spLocks noGrp="1"/>
          </p:cNvSpPr>
          <p:nvPr>
            <p:ph type="title"/>
          </p:nvPr>
        </p:nvSpPr>
        <p:spPr>
          <a:xfrm>
            <a:off x="581192" y="702157"/>
            <a:ext cx="11029616" cy="702438"/>
          </a:xfrm>
        </p:spPr>
        <p:txBody>
          <a:bodyPr>
            <a:normAutofit fontScale="90000"/>
          </a:bodyPr>
          <a:lstStyle/>
          <a:p>
            <a:br>
              <a:rPr lang="en-US" sz="4400" dirty="0"/>
            </a:br>
            <a:br>
              <a:rPr lang="en-US" sz="4400" dirty="0"/>
            </a:br>
            <a:br>
              <a:rPr lang="en-US" sz="4400" dirty="0"/>
            </a:br>
            <a:br>
              <a:rPr lang="en-US" sz="4400" dirty="0"/>
            </a:br>
            <a:br>
              <a:rPr lang="en-US" sz="4400" dirty="0"/>
            </a:br>
            <a:br>
              <a:rPr lang="en-US" sz="4400" dirty="0"/>
            </a:br>
            <a:r>
              <a:rPr lang="en-US" sz="2200" dirty="0"/>
              <a:t>“The Scope of Digital Sales Tax Reform” (cont’d)</a:t>
            </a:r>
          </a:p>
        </p:txBody>
      </p:sp>
    </p:spTree>
    <p:custDataLst>
      <p:tags r:id="rId1"/>
    </p:custDataLst>
    <p:extLst>
      <p:ext uri="{BB962C8B-B14F-4D97-AF65-F5344CB8AC3E}">
        <p14:creationId xmlns:p14="http://schemas.microsoft.com/office/powerpoint/2010/main" val="12735747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C951F988-3768-91E3-236D-7C15DA9BA724}"/>
              </a:ext>
            </a:extLst>
          </p:cNvPr>
          <p:cNvSpPr>
            <a:spLocks noGrp="1"/>
          </p:cNvSpPr>
          <p:nvPr>
            <p:ph idx="1"/>
          </p:nvPr>
        </p:nvSpPr>
        <p:spPr>
          <a:xfrm>
            <a:off x="1517715" y="1725105"/>
            <a:ext cx="9172281" cy="4543720"/>
          </a:xfrm>
        </p:spPr>
        <p:txBody>
          <a:bodyPr>
            <a:normAutofit/>
          </a:bodyPr>
          <a:lstStyle/>
          <a:p>
            <a:pPr marL="0" indent="0">
              <a:buNone/>
            </a:pPr>
            <a:r>
              <a:rPr lang="en-US" sz="1800" b="1" dirty="0">
                <a:effectLst/>
                <a:latin typeface="Calibri" panose="020F0502020204030204" pitchFamily="34" charset="0"/>
                <a:ea typeface="Calibri" panose="020F0502020204030204" pitchFamily="34" charset="0"/>
                <a:cs typeface="Times New Roman" panose="02020603050405020304" pitchFamily="18" charset="0"/>
              </a:rPr>
              <a:t>“</a:t>
            </a:r>
            <a:r>
              <a:rPr lang="en-US" sz="1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In sum, there is considerable merit to the MTC taking a broad look at the digital economy and at the types of reforms that might move states closer to an ideal consumption tax system</a:t>
            </a:r>
            <a:r>
              <a:rPr lang="en-US" sz="1800" b="1" dirty="0">
                <a:effectLst/>
                <a:latin typeface="Calibri" panose="020F0502020204030204" pitchFamily="34" charset="0"/>
                <a:ea typeface="Calibri" panose="020F0502020204030204" pitchFamily="34" charset="0"/>
                <a:cs typeface="Times New Roman" panose="02020603050405020304" pitchFamily="18" charset="0"/>
              </a:rPr>
              <a:t>.</a:t>
            </a:r>
            <a:r>
              <a:rPr lang="en-US" sz="1800" dirty="0">
                <a:effectLst/>
                <a:latin typeface="Calibri" panose="020F0502020204030204" pitchFamily="34" charset="0"/>
                <a:ea typeface="Calibri" panose="020F0502020204030204" pitchFamily="34" charset="0"/>
                <a:cs typeface="Times New Roman" panose="02020603050405020304" pitchFamily="18" charset="0"/>
              </a:rPr>
              <a:t> There are certainly concerns that should be addressed if the MTC is to go that route, but those concerns seem manageable and insufficient to settle for a project that is more narrow than otherwise desired. It might ultimately be that a project with multiple stages or a project undertaken in coordination with another group, like the Streamlined Sales Tax Governing Board or the NTA, is warranted. Again, though, only by undertaking a broad approach will the project be able to advance the ball in that way.”</a:t>
            </a:r>
          </a:p>
        </p:txBody>
      </p:sp>
      <p:sp>
        <p:nvSpPr>
          <p:cNvPr id="6" name="Title 1">
            <a:extLst>
              <a:ext uri="{FF2B5EF4-FFF2-40B4-BE49-F238E27FC236}">
                <a16:creationId xmlns:a16="http://schemas.microsoft.com/office/drawing/2014/main" id="{580AC203-FFB9-B208-003A-FB85DC057867}"/>
              </a:ext>
            </a:extLst>
          </p:cNvPr>
          <p:cNvSpPr>
            <a:spLocks noGrp="1"/>
          </p:cNvSpPr>
          <p:nvPr>
            <p:ph type="title"/>
          </p:nvPr>
        </p:nvSpPr>
        <p:spPr>
          <a:xfrm>
            <a:off x="581192" y="702157"/>
            <a:ext cx="11029616" cy="702438"/>
          </a:xfrm>
        </p:spPr>
        <p:txBody>
          <a:bodyPr>
            <a:normAutofit fontScale="90000"/>
          </a:bodyPr>
          <a:lstStyle/>
          <a:p>
            <a:br>
              <a:rPr lang="en-US" sz="4400" dirty="0"/>
            </a:br>
            <a:br>
              <a:rPr lang="en-US" sz="4400" dirty="0"/>
            </a:br>
            <a:br>
              <a:rPr lang="en-US" sz="4400" dirty="0"/>
            </a:br>
            <a:br>
              <a:rPr lang="en-US" sz="4400" dirty="0"/>
            </a:br>
            <a:br>
              <a:rPr lang="en-US" sz="4400" dirty="0"/>
            </a:br>
            <a:br>
              <a:rPr lang="en-US" sz="4400" dirty="0"/>
            </a:br>
            <a:r>
              <a:rPr lang="en-US" sz="2200" dirty="0"/>
              <a:t>“The Scope of Digital Sales Tax Reform” (cont’d)</a:t>
            </a:r>
          </a:p>
        </p:txBody>
      </p:sp>
    </p:spTree>
    <p:custDataLst>
      <p:tags r:id="rId1"/>
    </p:custDataLst>
    <p:extLst>
      <p:ext uri="{BB962C8B-B14F-4D97-AF65-F5344CB8AC3E}">
        <p14:creationId xmlns:p14="http://schemas.microsoft.com/office/powerpoint/2010/main" val="4228318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1E816-31F5-48BB-BD02-D15F2F18B48A}"/>
              </a:ext>
            </a:extLst>
          </p:cNvPr>
          <p:cNvSpPr>
            <a:spLocks noGrp="1"/>
          </p:cNvSpPr>
          <p:nvPr>
            <p:ph type="title"/>
          </p:nvPr>
        </p:nvSpPr>
        <p:spPr>
          <a:xfrm>
            <a:off x="581192" y="749290"/>
            <a:ext cx="11029616" cy="872120"/>
          </a:xfrm>
        </p:spPr>
        <p:txBody>
          <a:bodyPr>
            <a:normAutofit fontScale="90000"/>
          </a:bodyPr>
          <a:lstStyle/>
          <a:p>
            <a:pPr algn="ctr"/>
            <a:br>
              <a:rPr lang="en-US" sz="4400" dirty="0"/>
            </a:br>
            <a:br>
              <a:rPr lang="en-US" sz="4400" dirty="0"/>
            </a:br>
            <a:br>
              <a:rPr lang="en-US" sz="4400" dirty="0"/>
            </a:br>
            <a:br>
              <a:rPr lang="en-US" sz="4400" dirty="0"/>
            </a:br>
            <a:br>
              <a:rPr lang="en-US" sz="4400" dirty="0"/>
            </a:br>
            <a:br>
              <a:rPr lang="en-US" sz="4400" dirty="0"/>
            </a:br>
            <a:r>
              <a:rPr lang="en-US" sz="3100" dirty="0"/>
              <a:t>“The Perils of the MTC's Digital Products Tax Push”</a:t>
            </a:r>
            <a:br>
              <a:rPr lang="en-US" sz="3100" dirty="0"/>
            </a:br>
            <a:r>
              <a:rPr lang="en-US" sz="1300" dirty="0"/>
              <a:t>JARED WALCZAK, Tax Notes – State,  April 17, 2023</a:t>
            </a:r>
            <a:endParaRPr lang="en-US" sz="4400" dirty="0"/>
          </a:p>
        </p:txBody>
      </p:sp>
      <p:sp>
        <p:nvSpPr>
          <p:cNvPr id="4" name="Content Placeholder 3">
            <a:extLst>
              <a:ext uri="{FF2B5EF4-FFF2-40B4-BE49-F238E27FC236}">
                <a16:creationId xmlns:a16="http://schemas.microsoft.com/office/drawing/2014/main" id="{C951F988-3768-91E3-236D-7C15DA9BA724}"/>
              </a:ext>
            </a:extLst>
          </p:cNvPr>
          <p:cNvSpPr>
            <a:spLocks noGrp="1"/>
          </p:cNvSpPr>
          <p:nvPr>
            <p:ph idx="1"/>
          </p:nvPr>
        </p:nvSpPr>
        <p:spPr>
          <a:xfrm>
            <a:off x="1498863" y="1725105"/>
            <a:ext cx="9191134" cy="4543720"/>
          </a:xfrm>
        </p:spPr>
        <p:txBody>
          <a:bodyPr>
            <a:normAutofit/>
          </a:bodyPr>
          <a:lstStyle/>
          <a:p>
            <a:pPr marL="0" indent="0">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Multistate Tax Commission has taken up an ambitious project of defining digital products to facilitate taxability determinations. On paper (or is that too last century?), </a:t>
            </a:r>
            <a:r>
              <a:rPr lang="en-US" sz="1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the task does not appear unusually difficult</a:t>
            </a:r>
            <a:r>
              <a:rPr lang="en-US" sz="1800" dirty="0">
                <a:effectLst/>
                <a:latin typeface="Calibri" panose="020F0502020204030204" pitchFamily="34" charset="0"/>
                <a:ea typeface="Calibri" panose="020F0502020204030204" pitchFamily="34" charset="0"/>
                <a:cs typeface="Times New Roman" panose="02020603050405020304" pitchFamily="18" charset="0"/>
              </a:rPr>
              <a:t>: Most of us intuitively understand when a good or service is digital and can instinctively grasp how — in the context of digital products — a digital watch is not, but an e-book is. </a:t>
            </a:r>
            <a:r>
              <a:rPr lang="en-US" sz="1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Of course, the digital world is full of edge cases, and simple definitions can yield outcomes we intuitively know are “wrong.”</a:t>
            </a:r>
            <a:r>
              <a:rPr lang="en-US" sz="1800" dirty="0">
                <a:effectLst/>
                <a:latin typeface="Calibri" panose="020F0502020204030204" pitchFamily="34" charset="0"/>
                <a:ea typeface="Calibri" panose="020F0502020204030204" pitchFamily="34" charset="0"/>
                <a:cs typeface="Times New Roman" panose="02020603050405020304" pitchFamily="18" charset="0"/>
              </a:rPr>
              <a:t> But the fundamental flaw in the MTC’s project is not that the question it seeks to answer is difficult, but that it’s the wrong question altogether.”</a:t>
            </a:r>
          </a:p>
        </p:txBody>
      </p:sp>
    </p:spTree>
    <p:custDataLst>
      <p:tags r:id="rId1"/>
    </p:custDataLst>
    <p:extLst>
      <p:ext uri="{BB962C8B-B14F-4D97-AF65-F5344CB8AC3E}">
        <p14:creationId xmlns:p14="http://schemas.microsoft.com/office/powerpoint/2010/main" val="6946754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C951F988-3768-91E3-236D-7C15DA9BA724}"/>
              </a:ext>
            </a:extLst>
          </p:cNvPr>
          <p:cNvSpPr>
            <a:spLocks noGrp="1"/>
          </p:cNvSpPr>
          <p:nvPr>
            <p:ph idx="1"/>
          </p:nvPr>
        </p:nvSpPr>
        <p:spPr>
          <a:xfrm>
            <a:off x="1527142" y="1725105"/>
            <a:ext cx="9153427" cy="4543720"/>
          </a:xfrm>
        </p:spPr>
        <p:txBody>
          <a:bodyPr>
            <a:normAutofit/>
          </a:bodyPr>
          <a:lstStyle/>
          <a:p>
            <a:pPr marL="0" indent="0">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MTC cautions that its </a:t>
            </a:r>
            <a:r>
              <a:rPr lang="en-US" sz="1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goal is not to advocate for the taxability of all digital products</a:t>
            </a:r>
            <a:r>
              <a:rPr lang="en-US" sz="1800" dirty="0">
                <a:effectLst/>
                <a:latin typeface="Calibri" panose="020F0502020204030204" pitchFamily="34" charset="0"/>
                <a:ea typeface="Calibri" panose="020F0502020204030204" pitchFamily="34" charset="0"/>
                <a:cs typeface="Times New Roman" panose="02020603050405020304" pitchFamily="18" charset="0"/>
              </a:rPr>
              <a:t>, but a self-described uniformity project arising from an entity called the Multistate Tax Commission with a stated mission of </a:t>
            </a:r>
            <a:r>
              <a:rPr lang="en-US"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t>
            </a:r>
            <a:r>
              <a:rPr lang="en-US" sz="1800" b="1" dirty="0" err="1">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promot</a:t>
            </a:r>
            <a:r>
              <a:rPr lang="en-US" sz="1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t>
            </a:r>
            <a:r>
              <a:rPr lang="en-US" sz="1800" b="1" dirty="0" err="1">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ing</a:t>
            </a:r>
            <a:r>
              <a:rPr lang="en-US" sz="1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uniform and consistent tax policy and administration among the states</a:t>
            </a:r>
            <a:r>
              <a:rPr lang="en-US"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rPr>
              <a:t>cannot help but be viewed through that lens. Indeed, even in the cautious statements of MTC presenters at the now-monthly meetings on Sales Tax on Digital Products — from the name, you might well conclude that the purpose of defining these products is that they might be subject to sales tax — </a:t>
            </a:r>
            <a:r>
              <a:rPr lang="en-US" sz="1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routinely slip into language about how to tax these products</a:t>
            </a:r>
            <a:r>
              <a:rPr lang="en-US" sz="1800" dirty="0">
                <a:effectLst/>
                <a:latin typeface="Calibri" panose="020F0502020204030204" pitchFamily="34" charset="0"/>
                <a:ea typeface="Calibri" panose="020F0502020204030204" pitchFamily="34" charset="0"/>
                <a:cs typeface="Times New Roman" panose="02020603050405020304" pitchFamily="18" charset="0"/>
              </a:rPr>
              <a:t>.”</a:t>
            </a:r>
          </a:p>
        </p:txBody>
      </p:sp>
      <p:sp>
        <p:nvSpPr>
          <p:cNvPr id="6" name="Title 1">
            <a:extLst>
              <a:ext uri="{FF2B5EF4-FFF2-40B4-BE49-F238E27FC236}">
                <a16:creationId xmlns:a16="http://schemas.microsoft.com/office/drawing/2014/main" id="{580AC203-FFB9-B208-003A-FB85DC057867}"/>
              </a:ext>
            </a:extLst>
          </p:cNvPr>
          <p:cNvSpPr>
            <a:spLocks noGrp="1"/>
          </p:cNvSpPr>
          <p:nvPr>
            <p:ph type="title"/>
          </p:nvPr>
        </p:nvSpPr>
        <p:spPr>
          <a:xfrm>
            <a:off x="581192" y="702157"/>
            <a:ext cx="11029616" cy="702438"/>
          </a:xfrm>
        </p:spPr>
        <p:txBody>
          <a:bodyPr>
            <a:normAutofit fontScale="90000"/>
          </a:bodyPr>
          <a:lstStyle/>
          <a:p>
            <a:br>
              <a:rPr lang="en-US" sz="4400" dirty="0"/>
            </a:br>
            <a:br>
              <a:rPr lang="en-US" sz="4400" dirty="0"/>
            </a:br>
            <a:br>
              <a:rPr lang="en-US" sz="4400" dirty="0"/>
            </a:br>
            <a:br>
              <a:rPr lang="en-US" sz="4400" dirty="0"/>
            </a:br>
            <a:br>
              <a:rPr lang="en-US" sz="4400" dirty="0"/>
            </a:br>
            <a:br>
              <a:rPr lang="en-US" sz="4400" dirty="0"/>
            </a:br>
            <a:r>
              <a:rPr lang="en-US" sz="2200" dirty="0"/>
              <a:t>“The Perils of the MTC's Digital Products Tax Push” (cont’d)</a:t>
            </a:r>
          </a:p>
        </p:txBody>
      </p:sp>
    </p:spTree>
    <p:custDataLst>
      <p:tags r:id="rId1"/>
    </p:custDataLst>
    <p:extLst>
      <p:ext uri="{BB962C8B-B14F-4D97-AF65-F5344CB8AC3E}">
        <p14:creationId xmlns:p14="http://schemas.microsoft.com/office/powerpoint/2010/main" val="2101798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1E816-31F5-48BB-BD02-D15F2F18B48A}"/>
              </a:ext>
            </a:extLst>
          </p:cNvPr>
          <p:cNvSpPr>
            <a:spLocks noGrp="1"/>
          </p:cNvSpPr>
          <p:nvPr>
            <p:ph type="title"/>
          </p:nvPr>
        </p:nvSpPr>
        <p:spPr/>
        <p:txBody>
          <a:bodyPr>
            <a:normAutofit fontScale="90000"/>
          </a:bodyPr>
          <a:lstStyle/>
          <a:p>
            <a:br>
              <a:rPr lang="en-US" sz="4400" dirty="0"/>
            </a:br>
            <a:br>
              <a:rPr lang="en-US" sz="4400" dirty="0"/>
            </a:br>
            <a:br>
              <a:rPr lang="en-US" sz="4400" dirty="0"/>
            </a:br>
            <a:br>
              <a:rPr lang="en-US" sz="4400" dirty="0"/>
            </a:br>
            <a:br>
              <a:rPr lang="en-US" sz="4400" dirty="0"/>
            </a:br>
            <a:br>
              <a:rPr lang="en-US" sz="4400" dirty="0"/>
            </a:br>
            <a:endParaRPr lang="en-US" sz="4400" dirty="0"/>
          </a:p>
        </p:txBody>
      </p:sp>
      <p:sp>
        <p:nvSpPr>
          <p:cNvPr id="3" name="Subtitle 2">
            <a:extLst>
              <a:ext uri="{FF2B5EF4-FFF2-40B4-BE49-F238E27FC236}">
                <a16:creationId xmlns:a16="http://schemas.microsoft.com/office/drawing/2014/main" id="{835D6E6B-3353-491C-A3C6-F278D6CED8B3}"/>
              </a:ext>
            </a:extLst>
          </p:cNvPr>
          <p:cNvSpPr>
            <a:spLocks noGrp="1"/>
          </p:cNvSpPr>
          <p:nvPr>
            <p:ph type="body" idx="1"/>
          </p:nvPr>
        </p:nvSpPr>
        <p:spPr/>
        <p:txBody>
          <a:bodyPr>
            <a:noAutofit/>
          </a:bodyPr>
          <a:lstStyle/>
          <a:p>
            <a:r>
              <a:rPr lang="en-US" sz="3200" b="1" dirty="0"/>
              <a:t>Global</a:t>
            </a:r>
          </a:p>
        </p:txBody>
      </p:sp>
      <p:pic>
        <p:nvPicPr>
          <p:cNvPr id="5" name="Graphic 4" descr="Earth globe: Americas with solid fill">
            <a:extLst>
              <a:ext uri="{FF2B5EF4-FFF2-40B4-BE49-F238E27FC236}">
                <a16:creationId xmlns:a16="http://schemas.microsoft.com/office/drawing/2014/main" id="{552390A5-7F49-CD41-A4A9-EFD88EF955C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824748" y="668594"/>
            <a:ext cx="4542504" cy="4542504"/>
          </a:xfrm>
          <a:prstGeom prst="rect">
            <a:avLst/>
          </a:prstGeom>
        </p:spPr>
      </p:pic>
    </p:spTree>
    <p:custDataLst>
      <p:tags r:id="rId1"/>
    </p:custDataLst>
    <p:extLst>
      <p:ext uri="{BB962C8B-B14F-4D97-AF65-F5344CB8AC3E}">
        <p14:creationId xmlns:p14="http://schemas.microsoft.com/office/powerpoint/2010/main" val="25054127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C951F988-3768-91E3-236D-7C15DA9BA724}"/>
              </a:ext>
            </a:extLst>
          </p:cNvPr>
          <p:cNvSpPr>
            <a:spLocks noGrp="1"/>
          </p:cNvSpPr>
          <p:nvPr>
            <p:ph idx="1"/>
          </p:nvPr>
        </p:nvSpPr>
        <p:spPr>
          <a:xfrm>
            <a:off x="1564849" y="1725105"/>
            <a:ext cx="9115720" cy="4543720"/>
          </a:xfrm>
        </p:spPr>
        <p:txBody>
          <a:bodyPr>
            <a:normAutofit/>
          </a:bodyPr>
          <a:lstStyle/>
          <a:p>
            <a:pPr marL="0" indent="0">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a:t>
            </a:r>
            <a:r>
              <a:rPr lang="en-US" sz="1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But let’s be transparent about this: The real money isn’t in your Spotify account, your Netflix subscription, or that next Kindle book. It’s in digital controls, cloud computing, inventory management, automated production lines, digital payments, machine learning, software (and platform and infrastructure) as a service, digital advertising, and data processing</a:t>
            </a:r>
            <a:r>
              <a:rPr lang="en-US" sz="18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In short, the basic project of defining digital products for tax purposes is to create a massive inventory of business inputs, many either untaxed or only partially taxable at present (whether in tangible or digital form), and to slip them into sales taxes that are supposed to be imposed on retail transactions.”</a:t>
            </a:r>
          </a:p>
        </p:txBody>
      </p:sp>
      <p:sp>
        <p:nvSpPr>
          <p:cNvPr id="6" name="Title 1">
            <a:extLst>
              <a:ext uri="{FF2B5EF4-FFF2-40B4-BE49-F238E27FC236}">
                <a16:creationId xmlns:a16="http://schemas.microsoft.com/office/drawing/2014/main" id="{580AC203-FFB9-B208-003A-FB85DC057867}"/>
              </a:ext>
            </a:extLst>
          </p:cNvPr>
          <p:cNvSpPr>
            <a:spLocks noGrp="1"/>
          </p:cNvSpPr>
          <p:nvPr>
            <p:ph type="title"/>
          </p:nvPr>
        </p:nvSpPr>
        <p:spPr>
          <a:xfrm>
            <a:off x="581192" y="702157"/>
            <a:ext cx="11029616" cy="702438"/>
          </a:xfrm>
        </p:spPr>
        <p:txBody>
          <a:bodyPr>
            <a:normAutofit fontScale="90000"/>
          </a:bodyPr>
          <a:lstStyle/>
          <a:p>
            <a:br>
              <a:rPr lang="en-US" sz="4400" dirty="0"/>
            </a:br>
            <a:br>
              <a:rPr lang="en-US" sz="4400" dirty="0"/>
            </a:br>
            <a:br>
              <a:rPr lang="en-US" sz="4400" dirty="0"/>
            </a:br>
            <a:br>
              <a:rPr lang="en-US" sz="4400" dirty="0"/>
            </a:br>
            <a:br>
              <a:rPr lang="en-US" sz="4400" dirty="0"/>
            </a:br>
            <a:br>
              <a:rPr lang="en-US" sz="4400" dirty="0"/>
            </a:br>
            <a:r>
              <a:rPr lang="en-US" sz="2200" dirty="0"/>
              <a:t>“The Perils of the MTC's Digital Products Tax Push” (cont’d)</a:t>
            </a:r>
          </a:p>
        </p:txBody>
      </p:sp>
    </p:spTree>
    <p:custDataLst>
      <p:tags r:id="rId1"/>
    </p:custDataLst>
    <p:extLst>
      <p:ext uri="{BB962C8B-B14F-4D97-AF65-F5344CB8AC3E}">
        <p14:creationId xmlns:p14="http://schemas.microsoft.com/office/powerpoint/2010/main" val="14698392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C951F988-3768-91E3-236D-7C15DA9BA724}"/>
              </a:ext>
            </a:extLst>
          </p:cNvPr>
          <p:cNvSpPr>
            <a:spLocks noGrp="1"/>
          </p:cNvSpPr>
          <p:nvPr>
            <p:ph idx="1"/>
          </p:nvPr>
        </p:nvSpPr>
        <p:spPr>
          <a:xfrm>
            <a:off x="1498862" y="1725105"/>
            <a:ext cx="9200561" cy="4543720"/>
          </a:xfrm>
        </p:spPr>
        <p:txBody>
          <a:bodyPr>
            <a:normAutofit/>
          </a:bodyPr>
          <a:lstStyle/>
          <a:p>
            <a:pPr marL="0" indent="0">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“Sales tax codes already include far too many business-to-business transactions, yielding tax pyramiding. The goal of reformers for decades has been to reduce the number of intermediate transactions captured by sales tax bases.4 </a:t>
            </a:r>
            <a:r>
              <a:rPr lang="en-US" sz="1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The upshot of broad digital products taxation would be to give up the whole game, and — as our economy becomes increasingly digital — to transform state sales taxes into something more akin to high-rate gross receipts taxes</a:t>
            </a:r>
            <a:r>
              <a:rPr lang="en-US" sz="1800" b="1" dirty="0">
                <a:effectLst/>
                <a:latin typeface="Calibri" panose="020F0502020204030204" pitchFamily="34" charset="0"/>
                <a:ea typeface="Calibri" panose="020F0502020204030204" pitchFamily="34" charset="0"/>
                <a:cs typeface="Times New Roman" panose="02020603050405020304" pitchFamily="18" charset="0"/>
              </a:rPr>
              <a:t>.” . . .</a:t>
            </a:r>
          </a:p>
          <a:p>
            <a:pPr marL="0" indent="0">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MTC’s Uniformity Committee, in establishing the working group, suggested as a goal </a:t>
            </a:r>
            <a:r>
              <a:rPr lang="en-US" sz="1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t>
            </a:r>
            <a:r>
              <a:rPr lang="en-US" sz="1800" b="1" dirty="0" err="1">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determin</a:t>
            </a:r>
            <a:r>
              <a:rPr lang="en-US" sz="1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t>
            </a:r>
            <a:r>
              <a:rPr lang="en-US" sz="1800" b="1" dirty="0" err="1">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ing</a:t>
            </a:r>
            <a:r>
              <a:rPr lang="en-US" sz="1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the best approach to making existing state sales taxes adaptable and responsive to changes in the digital economy as opposed to creating a new tax or looking at gross receipts taxes.” </a:t>
            </a:r>
            <a:r>
              <a:rPr lang="en-US" sz="1800" dirty="0">
                <a:effectLst/>
                <a:latin typeface="Calibri" panose="020F0502020204030204" pitchFamily="34" charset="0"/>
                <a:ea typeface="Calibri" panose="020F0502020204030204" pitchFamily="34" charset="0"/>
                <a:cs typeface="Times New Roman" panose="02020603050405020304" pitchFamily="18" charset="0"/>
              </a:rPr>
              <a:t>In one respect, this is commendable: The MTC is right to acknowledge that the appropriate response to the emergence of new categories of economic transactions is to modify sales tax bases, not to create new targeted excise taxes or to return to the bad old days of gross receipts taxes. An important qualification should be added, however: This exercise makes sense </a:t>
            </a:r>
            <a:r>
              <a:rPr lang="en-US" sz="1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only insofar as the new economic activity is rightly subject to consumption taxes.”</a:t>
            </a:r>
          </a:p>
          <a:p>
            <a:pPr marL="0" indent="0">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itle 1">
            <a:extLst>
              <a:ext uri="{FF2B5EF4-FFF2-40B4-BE49-F238E27FC236}">
                <a16:creationId xmlns:a16="http://schemas.microsoft.com/office/drawing/2014/main" id="{580AC203-FFB9-B208-003A-FB85DC057867}"/>
              </a:ext>
            </a:extLst>
          </p:cNvPr>
          <p:cNvSpPr>
            <a:spLocks noGrp="1"/>
          </p:cNvSpPr>
          <p:nvPr>
            <p:ph type="title"/>
          </p:nvPr>
        </p:nvSpPr>
        <p:spPr>
          <a:xfrm>
            <a:off x="581192" y="702157"/>
            <a:ext cx="11029616" cy="702438"/>
          </a:xfrm>
        </p:spPr>
        <p:txBody>
          <a:bodyPr>
            <a:normAutofit fontScale="90000"/>
          </a:bodyPr>
          <a:lstStyle/>
          <a:p>
            <a:br>
              <a:rPr lang="en-US" sz="4400" dirty="0"/>
            </a:br>
            <a:br>
              <a:rPr lang="en-US" sz="4400" dirty="0"/>
            </a:br>
            <a:br>
              <a:rPr lang="en-US" sz="4400" dirty="0"/>
            </a:br>
            <a:br>
              <a:rPr lang="en-US" sz="4400" dirty="0"/>
            </a:br>
            <a:br>
              <a:rPr lang="en-US" sz="4400" dirty="0"/>
            </a:br>
            <a:br>
              <a:rPr lang="en-US" sz="4400" dirty="0"/>
            </a:br>
            <a:r>
              <a:rPr lang="en-US" sz="2200" dirty="0"/>
              <a:t>“The Perils of the MTC's Digital Products Tax Push” (cont’d)</a:t>
            </a:r>
          </a:p>
        </p:txBody>
      </p:sp>
    </p:spTree>
    <p:custDataLst>
      <p:tags r:id="rId1"/>
    </p:custDataLst>
    <p:extLst>
      <p:ext uri="{BB962C8B-B14F-4D97-AF65-F5344CB8AC3E}">
        <p14:creationId xmlns:p14="http://schemas.microsoft.com/office/powerpoint/2010/main" val="2364603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C951F988-3768-91E3-236D-7C15DA9BA724}"/>
              </a:ext>
            </a:extLst>
          </p:cNvPr>
          <p:cNvSpPr>
            <a:spLocks noGrp="1"/>
          </p:cNvSpPr>
          <p:nvPr>
            <p:ph idx="1"/>
          </p:nvPr>
        </p:nvSpPr>
        <p:spPr>
          <a:xfrm>
            <a:off x="1498862" y="1725105"/>
            <a:ext cx="9153427" cy="4543720"/>
          </a:xfrm>
        </p:spPr>
        <p:txBody>
          <a:bodyPr>
            <a:normAutofit/>
          </a:bodyPr>
          <a:lstStyle/>
          <a:p>
            <a:pPr marL="0" indent="0">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a:t>
            </a:r>
            <a:r>
              <a:rPr lang="en-US" sz="1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Unlike the Streamlined Sales Tax Governing Board and similar bodies, the MTC is composed not of legislative representatives — but of state tax administrators. They are experts in tax administration and offer excellent insights into technical questions involving tax uniformity, but they are not a policymaking community, nor were they intended to be.</a:t>
            </a:r>
          </a:p>
          <a:p>
            <a:pPr marL="0" indent="0">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In other intergovernmental bodies, a participant speaks for the state, or at least some element of it. Under the MTC approach, each participant speaks only for themselves, and not in their formal capacity as officials within their respective state governments, </a:t>
            </a:r>
            <a:r>
              <a:rPr lang="en-US" sz="1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but the resulting work product tends to be seen as a consensus of the state policy community.</a:t>
            </a:r>
          </a:p>
          <a:p>
            <a:pPr marL="0" indent="0">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itle 1">
            <a:extLst>
              <a:ext uri="{FF2B5EF4-FFF2-40B4-BE49-F238E27FC236}">
                <a16:creationId xmlns:a16="http://schemas.microsoft.com/office/drawing/2014/main" id="{580AC203-FFB9-B208-003A-FB85DC057867}"/>
              </a:ext>
            </a:extLst>
          </p:cNvPr>
          <p:cNvSpPr>
            <a:spLocks noGrp="1"/>
          </p:cNvSpPr>
          <p:nvPr>
            <p:ph type="title"/>
          </p:nvPr>
        </p:nvSpPr>
        <p:spPr>
          <a:xfrm>
            <a:off x="581192" y="702157"/>
            <a:ext cx="11029616" cy="702438"/>
          </a:xfrm>
        </p:spPr>
        <p:txBody>
          <a:bodyPr>
            <a:normAutofit fontScale="90000"/>
          </a:bodyPr>
          <a:lstStyle/>
          <a:p>
            <a:br>
              <a:rPr lang="en-US" sz="4400" dirty="0"/>
            </a:br>
            <a:br>
              <a:rPr lang="en-US" sz="4400" dirty="0"/>
            </a:br>
            <a:br>
              <a:rPr lang="en-US" sz="4400" dirty="0"/>
            </a:br>
            <a:br>
              <a:rPr lang="en-US" sz="4400" dirty="0"/>
            </a:br>
            <a:br>
              <a:rPr lang="en-US" sz="4400" dirty="0"/>
            </a:br>
            <a:br>
              <a:rPr lang="en-US" sz="4400" dirty="0"/>
            </a:br>
            <a:r>
              <a:rPr lang="en-US" sz="2200" dirty="0"/>
              <a:t>“The Perils of the MTC's Digital Products Tax Push” (cont’d)</a:t>
            </a:r>
          </a:p>
        </p:txBody>
      </p:sp>
    </p:spTree>
    <p:custDataLst>
      <p:tags r:id="rId1"/>
    </p:custDataLst>
    <p:extLst>
      <p:ext uri="{BB962C8B-B14F-4D97-AF65-F5344CB8AC3E}">
        <p14:creationId xmlns:p14="http://schemas.microsoft.com/office/powerpoint/2010/main" val="3706276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C951F988-3768-91E3-236D-7C15DA9BA724}"/>
              </a:ext>
            </a:extLst>
          </p:cNvPr>
          <p:cNvSpPr>
            <a:spLocks noGrp="1"/>
          </p:cNvSpPr>
          <p:nvPr>
            <p:ph idx="1"/>
          </p:nvPr>
        </p:nvSpPr>
        <p:spPr>
          <a:xfrm>
            <a:off x="1517715" y="1725105"/>
            <a:ext cx="9144000" cy="4543720"/>
          </a:xfrm>
        </p:spPr>
        <p:txBody>
          <a:bodyPr>
            <a:normAutofit/>
          </a:bodyPr>
          <a:lstStyle/>
          <a:p>
            <a:pPr marL="0" indent="0">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On mere technical questions, this may not be of much importance, and their contributions can be of utmost value — drawing on their expertise as tax administrators. </a:t>
            </a:r>
            <a:r>
              <a:rPr lang="en-US" sz="1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But while the definition and taxability of digital products involves many technical details, these are ultimately policy questions of the greatest import</a:t>
            </a:r>
            <a:r>
              <a:rPr lang="en-US"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rPr>
              <a:t>The answers to these questions could fundamentally remake state sales tax codes. That is a matter for policymakers — not one that can be easily outsourced to an intergovernmental state tax agency in which no elected officials participate.</a:t>
            </a:r>
          </a:p>
          <a:p>
            <a:pPr marL="0" indent="0">
              <a:buNone/>
            </a:pPr>
            <a:r>
              <a:rPr lang="en-US" sz="1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The working group is filled with smart, public-spirited people doing their best on a difficult issue. But whatever expertise the group may bring to these questions, promulgating a uniform approach to the sales taxability of digital products is not something that should be left to agency officials on conference calls — particularly if that approach would lead to substantial business tax increases across the country.”</a:t>
            </a:r>
          </a:p>
          <a:p>
            <a:pPr marL="0" indent="0">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itle 1">
            <a:extLst>
              <a:ext uri="{FF2B5EF4-FFF2-40B4-BE49-F238E27FC236}">
                <a16:creationId xmlns:a16="http://schemas.microsoft.com/office/drawing/2014/main" id="{580AC203-FFB9-B208-003A-FB85DC057867}"/>
              </a:ext>
            </a:extLst>
          </p:cNvPr>
          <p:cNvSpPr>
            <a:spLocks noGrp="1"/>
          </p:cNvSpPr>
          <p:nvPr>
            <p:ph type="title"/>
          </p:nvPr>
        </p:nvSpPr>
        <p:spPr>
          <a:xfrm>
            <a:off x="581192" y="702157"/>
            <a:ext cx="11029616" cy="702438"/>
          </a:xfrm>
        </p:spPr>
        <p:txBody>
          <a:bodyPr>
            <a:normAutofit fontScale="90000"/>
          </a:bodyPr>
          <a:lstStyle/>
          <a:p>
            <a:br>
              <a:rPr lang="en-US" sz="4400" dirty="0"/>
            </a:br>
            <a:br>
              <a:rPr lang="en-US" sz="4400" dirty="0"/>
            </a:br>
            <a:br>
              <a:rPr lang="en-US" sz="4400" dirty="0"/>
            </a:br>
            <a:br>
              <a:rPr lang="en-US" sz="4400" dirty="0"/>
            </a:br>
            <a:br>
              <a:rPr lang="en-US" sz="4400" dirty="0"/>
            </a:br>
            <a:br>
              <a:rPr lang="en-US" sz="4400" dirty="0"/>
            </a:br>
            <a:r>
              <a:rPr lang="en-US" sz="2200" dirty="0"/>
              <a:t>“The Perils of the MTC's Digital Products Tax Push” (cont’d)</a:t>
            </a:r>
          </a:p>
        </p:txBody>
      </p:sp>
    </p:spTree>
    <p:custDataLst>
      <p:tags r:id="rId1"/>
    </p:custDataLst>
    <p:extLst>
      <p:ext uri="{BB962C8B-B14F-4D97-AF65-F5344CB8AC3E}">
        <p14:creationId xmlns:p14="http://schemas.microsoft.com/office/powerpoint/2010/main" val="11817454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1E816-31F5-48BB-BD02-D15F2F18B48A}"/>
              </a:ext>
            </a:extLst>
          </p:cNvPr>
          <p:cNvSpPr>
            <a:spLocks noGrp="1"/>
          </p:cNvSpPr>
          <p:nvPr>
            <p:ph type="title"/>
          </p:nvPr>
        </p:nvSpPr>
        <p:spPr/>
        <p:txBody>
          <a:bodyPr>
            <a:normAutofit fontScale="90000"/>
          </a:bodyPr>
          <a:lstStyle/>
          <a:p>
            <a:br>
              <a:rPr lang="en-US" sz="4400" dirty="0"/>
            </a:br>
            <a:br>
              <a:rPr lang="en-US" sz="4400" dirty="0"/>
            </a:br>
            <a:br>
              <a:rPr lang="en-US" sz="4400" dirty="0"/>
            </a:br>
            <a:br>
              <a:rPr lang="en-US" sz="4400" dirty="0"/>
            </a:br>
            <a:br>
              <a:rPr lang="en-US" sz="4400" dirty="0"/>
            </a:br>
            <a:br>
              <a:rPr lang="en-US" sz="4400" dirty="0"/>
            </a:br>
            <a:endParaRPr lang="en-US" sz="4400" dirty="0"/>
          </a:p>
        </p:txBody>
      </p:sp>
      <p:sp>
        <p:nvSpPr>
          <p:cNvPr id="3" name="Subtitle 2">
            <a:extLst>
              <a:ext uri="{FF2B5EF4-FFF2-40B4-BE49-F238E27FC236}">
                <a16:creationId xmlns:a16="http://schemas.microsoft.com/office/drawing/2014/main" id="{835D6E6B-3353-491C-A3C6-F278D6CED8B3}"/>
              </a:ext>
            </a:extLst>
          </p:cNvPr>
          <p:cNvSpPr>
            <a:spLocks noGrp="1"/>
          </p:cNvSpPr>
          <p:nvPr>
            <p:ph type="body" idx="1"/>
          </p:nvPr>
        </p:nvSpPr>
        <p:spPr/>
        <p:txBody>
          <a:bodyPr>
            <a:noAutofit/>
          </a:bodyPr>
          <a:lstStyle/>
          <a:p>
            <a:r>
              <a:rPr lang="en-US" sz="3200" b="1" dirty="0"/>
              <a:t>Other</a:t>
            </a:r>
          </a:p>
        </p:txBody>
      </p:sp>
      <p:pic>
        <p:nvPicPr>
          <p:cNvPr id="12" name="Graphic 11" descr="Gavel with solid fill">
            <a:extLst>
              <a:ext uri="{FF2B5EF4-FFF2-40B4-BE49-F238E27FC236}">
                <a16:creationId xmlns:a16="http://schemas.microsoft.com/office/drawing/2014/main" id="{6AFD3F38-1639-6D1A-20CC-8DA50C495B5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065639" y="884023"/>
            <a:ext cx="4060722" cy="4060722"/>
          </a:xfrm>
          <a:prstGeom prst="rect">
            <a:avLst/>
          </a:prstGeom>
        </p:spPr>
      </p:pic>
    </p:spTree>
    <p:custDataLst>
      <p:tags r:id="rId1"/>
    </p:custDataLst>
    <p:extLst>
      <p:ext uri="{BB962C8B-B14F-4D97-AF65-F5344CB8AC3E}">
        <p14:creationId xmlns:p14="http://schemas.microsoft.com/office/powerpoint/2010/main" val="42172579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1E816-31F5-48BB-BD02-D15F2F18B48A}"/>
              </a:ext>
            </a:extLst>
          </p:cNvPr>
          <p:cNvSpPr>
            <a:spLocks noGrp="1"/>
          </p:cNvSpPr>
          <p:nvPr>
            <p:ph type="title"/>
          </p:nvPr>
        </p:nvSpPr>
        <p:spPr>
          <a:xfrm>
            <a:off x="581192" y="702156"/>
            <a:ext cx="11029616" cy="1022949"/>
          </a:xfrm>
        </p:spPr>
        <p:txBody>
          <a:bodyPr>
            <a:normAutofit fontScale="90000"/>
          </a:bodyPr>
          <a:lstStyle/>
          <a:p>
            <a:pPr algn="ctr"/>
            <a:br>
              <a:rPr lang="en-US" sz="4400" dirty="0"/>
            </a:br>
            <a:br>
              <a:rPr lang="en-US" sz="4400" dirty="0"/>
            </a:br>
            <a:br>
              <a:rPr lang="en-US" sz="4400" dirty="0"/>
            </a:br>
            <a:br>
              <a:rPr lang="en-US" sz="4400" dirty="0"/>
            </a:br>
            <a:br>
              <a:rPr lang="en-US" sz="4400" dirty="0"/>
            </a:br>
            <a:br>
              <a:rPr lang="en-US" sz="4400" dirty="0"/>
            </a:br>
            <a:r>
              <a:rPr lang="en-US" sz="4400" dirty="0"/>
              <a:t>“</a:t>
            </a:r>
            <a:r>
              <a:rPr lang="en-US" sz="3100" dirty="0"/>
              <a:t>Coalition Mounts Effort to Amend Tax Injunction Act” </a:t>
            </a:r>
            <a:br>
              <a:rPr lang="en-US" sz="3100" dirty="0"/>
            </a:br>
            <a:r>
              <a:rPr lang="en-US" sz="1300" dirty="0"/>
              <a:t>Amy Hamilton, Tax Notes Today – State, April 19, 2023 </a:t>
            </a:r>
            <a:endParaRPr lang="en-US" sz="4400" dirty="0"/>
          </a:p>
        </p:txBody>
      </p:sp>
      <p:sp>
        <p:nvSpPr>
          <p:cNvPr id="4" name="Content Placeholder 3">
            <a:extLst>
              <a:ext uri="{FF2B5EF4-FFF2-40B4-BE49-F238E27FC236}">
                <a16:creationId xmlns:a16="http://schemas.microsoft.com/office/drawing/2014/main" id="{C951F988-3768-91E3-236D-7C15DA9BA724}"/>
              </a:ext>
            </a:extLst>
          </p:cNvPr>
          <p:cNvSpPr>
            <a:spLocks noGrp="1"/>
          </p:cNvSpPr>
          <p:nvPr>
            <p:ph idx="1"/>
          </p:nvPr>
        </p:nvSpPr>
        <p:spPr>
          <a:xfrm>
            <a:off x="1527143" y="1725105"/>
            <a:ext cx="9068586" cy="4250245"/>
          </a:xfrm>
        </p:spPr>
        <p:txBody>
          <a:bodyPr>
            <a:normAutofit/>
          </a:bodyPr>
          <a:lstStyle/>
          <a:p>
            <a:pPr marL="0" indent="0">
              <a:buNone/>
            </a:pPr>
            <a:r>
              <a:rPr lang="en-US" sz="1800" dirty="0"/>
              <a:t>“A coalition is lobbying Congress to amend the Tax Injunction Act out of increasing concern that challenges to state taxes involving questions of federal law or the U.S. Constitution are not reviewed by federal courts.”</a:t>
            </a:r>
          </a:p>
          <a:p>
            <a:pPr marL="0" indent="0">
              <a:buNone/>
            </a:pPr>
            <a:r>
              <a:rPr lang="en-US" sz="1800" dirty="0"/>
              <a:t>. . .</a:t>
            </a:r>
          </a:p>
          <a:p>
            <a:pPr marL="0" indent="0">
              <a:buNone/>
            </a:pPr>
            <a:r>
              <a:rPr lang="en-US" sz="1800" dirty="0"/>
              <a:t>“According to prominent practitioners, there had been informal talk in the past . . . But other federal priorities dominated the focus of multistate business taxpayers.”</a:t>
            </a:r>
          </a:p>
          <a:p>
            <a:pPr marL="0" indent="0">
              <a:buNone/>
            </a:pPr>
            <a:r>
              <a:rPr lang="en-US" sz="1800" dirty="0"/>
              <a:t>. . .</a:t>
            </a:r>
          </a:p>
          <a:p>
            <a:pPr marL="0" marR="0" indent="0">
              <a:lnSpc>
                <a:spcPct val="115000"/>
              </a:lnSpc>
              <a:spcBef>
                <a:spcPts val="0"/>
              </a:spcBef>
              <a:spcAft>
                <a:spcPts val="10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“Times have changed. </a:t>
            </a:r>
            <a:r>
              <a:rPr lang="en-US" sz="1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Two catalysts behind the campaign to modernize the TIA are the Supreme Court’s 2018 decision in South Dakota v. Wayfair Inc. and the Multistate Tax Commission's 2021 revised statement of information on the application of P.L. 86-272 to modern business activities. . . .”</a:t>
            </a:r>
          </a:p>
        </p:txBody>
      </p:sp>
    </p:spTree>
    <p:custDataLst>
      <p:tags r:id="rId1"/>
    </p:custDataLst>
    <p:extLst>
      <p:ext uri="{BB962C8B-B14F-4D97-AF65-F5344CB8AC3E}">
        <p14:creationId xmlns:p14="http://schemas.microsoft.com/office/powerpoint/2010/main" val="6377811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C951F988-3768-91E3-236D-7C15DA9BA724}"/>
              </a:ext>
            </a:extLst>
          </p:cNvPr>
          <p:cNvSpPr>
            <a:spLocks noGrp="1"/>
          </p:cNvSpPr>
          <p:nvPr>
            <p:ph idx="1"/>
          </p:nvPr>
        </p:nvSpPr>
        <p:spPr>
          <a:xfrm>
            <a:off x="1593131" y="1725105"/>
            <a:ext cx="9030878" cy="4581427"/>
          </a:xfrm>
        </p:spPr>
        <p:txBody>
          <a:bodyPr>
            <a:normAutofit/>
          </a:bodyPr>
          <a:lstStyle/>
          <a:p>
            <a:pPr marL="0" indent="0">
              <a:buNone/>
            </a:pPr>
            <a:r>
              <a:rPr lang="en-US" sz="1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““When we talk to a lot of different offices, what they don’t realize is it’s not only sales taxes,” Canning said. “It’s kind of this combination of what the justices said in Wayfair coupled with P.L. 86-272 interpretations by folks like the MTC.</a:t>
            </a:r>
            <a:r>
              <a:rPr lang="en-US"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rPr>
              <a:t>'What are the protections now? What is required from a nexus standpoint?'”</a:t>
            </a:r>
          </a:p>
          <a:p>
            <a:pPr marL="0" indent="0">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 .</a:t>
            </a:r>
          </a:p>
          <a:p>
            <a:pPr marL="0" indent="0">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coalition also expects cases to arise from likely state attempts to tax digital products and other aspects of the digital economy, Canning said. Although states flush with federal COVID relief money held off on adopting digital advertising taxes in 2022 while monitoring litigation challenging Maryland’s tax, they will eventually seek new sources of revenue, Canning said, adding that both digital products and out-of-state corporations will likely be prime targets. </a:t>
            </a:r>
            <a:r>
              <a:rPr lang="en-US" sz="1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Lawmakers in multiple states this session have introduced a variety of measures to tax digital advertising services, and an MTC work group is developing a white paper on state sales taxation of digital products. . . . “</a:t>
            </a:r>
          </a:p>
          <a:p>
            <a:pPr marL="0" indent="0">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itle 1">
            <a:extLst>
              <a:ext uri="{FF2B5EF4-FFF2-40B4-BE49-F238E27FC236}">
                <a16:creationId xmlns:a16="http://schemas.microsoft.com/office/drawing/2014/main" id="{3AF28A2C-C5BF-4062-A853-F7282B1F5082}"/>
              </a:ext>
            </a:extLst>
          </p:cNvPr>
          <p:cNvSpPr>
            <a:spLocks noGrp="1"/>
          </p:cNvSpPr>
          <p:nvPr>
            <p:ph type="title"/>
          </p:nvPr>
        </p:nvSpPr>
        <p:spPr>
          <a:xfrm>
            <a:off x="581192" y="702157"/>
            <a:ext cx="11029616" cy="702438"/>
          </a:xfrm>
        </p:spPr>
        <p:txBody>
          <a:bodyPr>
            <a:normAutofit fontScale="90000"/>
          </a:bodyPr>
          <a:lstStyle/>
          <a:p>
            <a:br>
              <a:rPr lang="en-US" sz="4400" dirty="0"/>
            </a:br>
            <a:br>
              <a:rPr lang="en-US" sz="4400" dirty="0"/>
            </a:br>
            <a:br>
              <a:rPr lang="en-US" sz="4400" dirty="0"/>
            </a:br>
            <a:br>
              <a:rPr lang="en-US" sz="4400" dirty="0"/>
            </a:br>
            <a:br>
              <a:rPr lang="en-US" sz="4400" dirty="0"/>
            </a:br>
            <a:br>
              <a:rPr lang="en-US" sz="4400" dirty="0"/>
            </a:br>
            <a:r>
              <a:rPr lang="en-US" sz="2200" dirty="0"/>
              <a:t>“Coalition Mounts Effort to Amend Tax Injunction Act” (cont’d)</a:t>
            </a:r>
            <a:endParaRPr lang="en-US" sz="4400" dirty="0"/>
          </a:p>
        </p:txBody>
      </p:sp>
    </p:spTree>
    <p:custDataLst>
      <p:tags r:id="rId1"/>
    </p:custDataLst>
    <p:extLst>
      <p:ext uri="{BB962C8B-B14F-4D97-AF65-F5344CB8AC3E}">
        <p14:creationId xmlns:p14="http://schemas.microsoft.com/office/powerpoint/2010/main" val="6689357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C951F988-3768-91E3-236D-7C15DA9BA724}"/>
              </a:ext>
            </a:extLst>
          </p:cNvPr>
          <p:cNvSpPr>
            <a:spLocks noGrp="1"/>
          </p:cNvSpPr>
          <p:nvPr>
            <p:ph idx="1"/>
          </p:nvPr>
        </p:nvSpPr>
        <p:spPr>
          <a:xfrm>
            <a:off x="1508289" y="1725105"/>
            <a:ext cx="9172280" cy="4250245"/>
          </a:xfrm>
        </p:spPr>
        <p:txBody>
          <a:bodyPr>
            <a:normAutofit/>
          </a:bodyPr>
          <a:lstStyle/>
          <a:p>
            <a:pPr marL="0" indent="0">
              <a:buNone/>
            </a:pPr>
            <a:r>
              <a:rPr lang="en-US" sz="1800" dirty="0">
                <a:effectLst/>
                <a:ea typeface="Calibri" panose="020F0502020204030204" pitchFamily="34" charset="0"/>
                <a:cs typeface="Times New Roman" panose="02020603050405020304" pitchFamily="18" charset="0"/>
              </a:rPr>
              <a:t>“Consider this: P.L. 86-272 and ITFA — two of the best-known federal laws limiting the state taxation of interstate commerce — were not adopted until decades after the TIA was enacted. As is the case with federal laws enacted under Congress’s authority to regulate interstate commerce, neither P.L. 86-272 nor ITFA has its own accompanying Treasury regulations.”</a:t>
            </a:r>
          </a:p>
          <a:p>
            <a:pPr marL="0" indent="0">
              <a:buNone/>
            </a:pPr>
            <a:r>
              <a:rPr lang="en-US" sz="1800" dirty="0">
                <a:effectLst/>
                <a:ea typeface="Calibri" panose="020F0502020204030204" pitchFamily="34" charset="0"/>
                <a:cs typeface="Times New Roman" panose="02020603050405020304" pitchFamily="18" charset="0"/>
              </a:rPr>
              <a:t>““The measure passes and there’s not much to implement, and that’s always been part of the problem,” Canning said. “How do we get guidance on what Congress intended other than by lawsuits and legislative history?””</a:t>
            </a:r>
          </a:p>
          <a:p>
            <a:pPr marL="0" indent="0">
              <a:buNone/>
            </a:pPr>
            <a:r>
              <a:rPr lang="en-US" sz="1800" dirty="0">
                <a:effectLst/>
                <a:highlight>
                  <a:srgbClr val="FFFF00"/>
                </a:highlight>
                <a:ea typeface="Calibri" panose="020F0502020204030204" pitchFamily="34" charset="0"/>
                <a:cs typeface="Times New Roman" panose="02020603050405020304" pitchFamily="18" charset="0"/>
              </a:rPr>
              <a:t>“(</a:t>
            </a:r>
            <a:r>
              <a:rPr lang="en-US" sz="1800" b="1" dirty="0">
                <a:effectLst/>
                <a:highlight>
                  <a:srgbClr val="FFFF00"/>
                </a:highlight>
                <a:ea typeface="Calibri" panose="020F0502020204030204" pitchFamily="34" charset="0"/>
                <a:cs typeface="Times New Roman" panose="02020603050405020304" pitchFamily="18" charset="0"/>
              </a:rPr>
              <a:t>The MTC answered that question by taking matters into its own hands with its P.L. 86-272 project; organization officials repeatedly cited the need for states and taxpayers to have updated guidance and the lack of any federal regulatory body responsible for providing it.</a:t>
            </a:r>
            <a:r>
              <a:rPr lang="en-US" sz="1800" dirty="0">
                <a:effectLst/>
                <a:highlight>
                  <a:srgbClr val="FFFF00"/>
                </a:highlight>
                <a:ea typeface="Calibri" panose="020F0502020204030204" pitchFamily="34" charset="0"/>
                <a:cs typeface="Times New Roman" panose="02020603050405020304" pitchFamily="18" charset="0"/>
              </a:rPr>
              <a:t>)”</a:t>
            </a:r>
          </a:p>
          <a:p>
            <a:pPr marL="0" indent="0">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itle 1">
            <a:extLst>
              <a:ext uri="{FF2B5EF4-FFF2-40B4-BE49-F238E27FC236}">
                <a16:creationId xmlns:a16="http://schemas.microsoft.com/office/drawing/2014/main" id="{CCED1311-540E-1736-4B4F-168A74AADA4E}"/>
              </a:ext>
            </a:extLst>
          </p:cNvPr>
          <p:cNvSpPr>
            <a:spLocks noGrp="1"/>
          </p:cNvSpPr>
          <p:nvPr>
            <p:ph type="title"/>
          </p:nvPr>
        </p:nvSpPr>
        <p:spPr>
          <a:xfrm>
            <a:off x="581192" y="702157"/>
            <a:ext cx="11029616" cy="702438"/>
          </a:xfrm>
        </p:spPr>
        <p:txBody>
          <a:bodyPr>
            <a:normAutofit fontScale="90000"/>
          </a:bodyPr>
          <a:lstStyle/>
          <a:p>
            <a:br>
              <a:rPr lang="en-US" sz="4400" dirty="0"/>
            </a:br>
            <a:br>
              <a:rPr lang="en-US" sz="4400" dirty="0"/>
            </a:br>
            <a:br>
              <a:rPr lang="en-US" sz="4400" dirty="0"/>
            </a:br>
            <a:br>
              <a:rPr lang="en-US" sz="4400" dirty="0"/>
            </a:br>
            <a:br>
              <a:rPr lang="en-US" sz="4400" dirty="0"/>
            </a:br>
            <a:br>
              <a:rPr lang="en-US" sz="4400" dirty="0"/>
            </a:br>
            <a:r>
              <a:rPr lang="en-US" sz="2200" dirty="0"/>
              <a:t>“Coalition Mounts Effort to Amend Tax Injunction Act” (cont’d)</a:t>
            </a:r>
            <a:endParaRPr lang="en-US" sz="4400" dirty="0"/>
          </a:p>
        </p:txBody>
      </p:sp>
    </p:spTree>
    <p:custDataLst>
      <p:tags r:id="rId1"/>
    </p:custDataLst>
    <p:extLst>
      <p:ext uri="{BB962C8B-B14F-4D97-AF65-F5344CB8AC3E}">
        <p14:creationId xmlns:p14="http://schemas.microsoft.com/office/powerpoint/2010/main" val="42862020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C951F988-3768-91E3-236D-7C15DA9BA724}"/>
              </a:ext>
            </a:extLst>
          </p:cNvPr>
          <p:cNvSpPr>
            <a:spLocks noGrp="1"/>
          </p:cNvSpPr>
          <p:nvPr>
            <p:ph idx="1"/>
          </p:nvPr>
        </p:nvSpPr>
        <p:spPr>
          <a:xfrm>
            <a:off x="1489435" y="1725105"/>
            <a:ext cx="9162854" cy="4543720"/>
          </a:xfrm>
        </p:spPr>
        <p:txBody>
          <a:bodyPr>
            <a:normAutofit/>
          </a:bodyPr>
          <a:lstStyle/>
          <a:p>
            <a:pPr marL="0" indent="0">
              <a:buNone/>
            </a:pPr>
            <a:r>
              <a:rPr lang="en-US" sz="1800" b="1" dirty="0">
                <a:effectLst/>
                <a:ea typeface="Calibri" panose="020F0502020204030204" pitchFamily="34" charset="0"/>
                <a:cs typeface="Times New Roman" panose="02020603050405020304" pitchFamily="18" charset="0"/>
              </a:rPr>
              <a:t>“Further complicating matters is that controversies over a state’s interpretation of the federal preemptions contained in ITFA and P.L. 86-272 go to state, rather than federal, courts. “This is another reason why federal court jurisdiction is so important,” Canning said. </a:t>
            </a:r>
            <a:r>
              <a:rPr lang="en-US" sz="1800" b="1" dirty="0">
                <a:effectLst/>
                <a:highlight>
                  <a:srgbClr val="FFFF00"/>
                </a:highlight>
                <a:ea typeface="Calibri" panose="020F0502020204030204" pitchFamily="34" charset="0"/>
                <a:cs typeface="Times New Roman" panose="02020603050405020304" pitchFamily="18" charset="0"/>
              </a:rPr>
              <a:t>“Having all 50 states separately interpret the Internet Tax Freedom Act is, obviously, not ideal.””</a:t>
            </a:r>
          </a:p>
          <a:p>
            <a:pPr marL="0" indent="0">
              <a:buNone/>
            </a:pPr>
            <a:r>
              <a:rPr lang="en-US" sz="1800" b="1" dirty="0">
                <a:effectLst/>
                <a:ea typeface="Calibri" panose="020F0502020204030204" pitchFamily="34" charset="0"/>
                <a:cs typeface="Times New Roman" panose="02020603050405020304" pitchFamily="18" charset="0"/>
              </a:rPr>
              <a:t>. . .</a:t>
            </a:r>
          </a:p>
          <a:p>
            <a:pPr marL="0" indent="0">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itle 1">
            <a:extLst>
              <a:ext uri="{FF2B5EF4-FFF2-40B4-BE49-F238E27FC236}">
                <a16:creationId xmlns:a16="http://schemas.microsoft.com/office/drawing/2014/main" id="{580AC203-FFB9-B208-003A-FB85DC057867}"/>
              </a:ext>
            </a:extLst>
          </p:cNvPr>
          <p:cNvSpPr>
            <a:spLocks noGrp="1"/>
          </p:cNvSpPr>
          <p:nvPr>
            <p:ph type="title"/>
          </p:nvPr>
        </p:nvSpPr>
        <p:spPr>
          <a:xfrm>
            <a:off x="581192" y="702157"/>
            <a:ext cx="11029616" cy="702438"/>
          </a:xfrm>
        </p:spPr>
        <p:txBody>
          <a:bodyPr>
            <a:normAutofit fontScale="90000"/>
          </a:bodyPr>
          <a:lstStyle/>
          <a:p>
            <a:br>
              <a:rPr lang="en-US" sz="4400" dirty="0"/>
            </a:br>
            <a:br>
              <a:rPr lang="en-US" sz="4400" dirty="0"/>
            </a:br>
            <a:br>
              <a:rPr lang="en-US" sz="4400" dirty="0"/>
            </a:br>
            <a:br>
              <a:rPr lang="en-US" sz="4400" dirty="0"/>
            </a:br>
            <a:br>
              <a:rPr lang="en-US" sz="4400" dirty="0"/>
            </a:br>
            <a:br>
              <a:rPr lang="en-US" sz="4400" dirty="0"/>
            </a:br>
            <a:r>
              <a:rPr lang="en-US" sz="2200" dirty="0"/>
              <a:t>“Coalition Mounts Effort to Amend Tax Injunction Act” (cont’d)</a:t>
            </a:r>
            <a:endParaRPr lang="en-US" sz="4400" dirty="0"/>
          </a:p>
        </p:txBody>
      </p:sp>
    </p:spTree>
    <p:custDataLst>
      <p:tags r:id="rId1"/>
    </p:custDataLst>
    <p:extLst>
      <p:ext uri="{BB962C8B-B14F-4D97-AF65-F5344CB8AC3E}">
        <p14:creationId xmlns:p14="http://schemas.microsoft.com/office/powerpoint/2010/main" val="30903330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E8DAF-894E-2E81-1009-04A94955EAEC}"/>
              </a:ext>
            </a:extLst>
          </p:cNvPr>
          <p:cNvSpPr>
            <a:spLocks noGrp="1"/>
          </p:cNvSpPr>
          <p:nvPr>
            <p:ph type="title"/>
          </p:nvPr>
        </p:nvSpPr>
        <p:spPr/>
        <p:txBody>
          <a:bodyPr/>
          <a:lstStyle/>
          <a:p>
            <a:r>
              <a:rPr lang="en-US" dirty="0"/>
              <a:t>Questions – Comments?</a:t>
            </a:r>
          </a:p>
        </p:txBody>
      </p:sp>
      <p:sp>
        <p:nvSpPr>
          <p:cNvPr id="3" name="Text Placeholder 2">
            <a:extLst>
              <a:ext uri="{FF2B5EF4-FFF2-40B4-BE49-F238E27FC236}">
                <a16:creationId xmlns:a16="http://schemas.microsoft.com/office/drawing/2014/main" id="{CAF3D88F-BDC8-FF09-ED94-967960422358}"/>
              </a:ext>
            </a:extLst>
          </p:cNvPr>
          <p:cNvSpPr>
            <a:spLocks noGrp="1"/>
          </p:cNvSpPr>
          <p:nvPr>
            <p:ph type="body" idx="1"/>
          </p:nvPr>
        </p:nvSpPr>
        <p:spPr/>
        <p:txBody>
          <a:bodyPr/>
          <a:lstStyle/>
          <a:p>
            <a:r>
              <a:rPr lang="en-US"/>
              <a:t>Thank you</a:t>
            </a:r>
            <a:endParaRPr lang="en-US" dirty="0"/>
          </a:p>
        </p:txBody>
      </p:sp>
    </p:spTree>
    <p:extLst>
      <p:ext uri="{BB962C8B-B14F-4D97-AF65-F5344CB8AC3E}">
        <p14:creationId xmlns:p14="http://schemas.microsoft.com/office/powerpoint/2010/main" val="3878136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68190D-D43E-27D1-6B0F-87C7E10B47B9}"/>
              </a:ext>
            </a:extLst>
          </p:cNvPr>
          <p:cNvSpPr>
            <a:spLocks noGrp="1"/>
          </p:cNvSpPr>
          <p:nvPr>
            <p:ph type="title"/>
          </p:nvPr>
        </p:nvSpPr>
        <p:spPr/>
        <p:txBody>
          <a:bodyPr>
            <a:normAutofit/>
          </a:bodyPr>
          <a:lstStyle/>
          <a:p>
            <a:pPr algn="ctr"/>
            <a:r>
              <a:rPr lang="en-US" sz="2200" dirty="0"/>
              <a:t>“Digital Services Taxes, Destabilization, And The Rocky Road To Pillar 1”</a:t>
            </a:r>
            <a:br>
              <a:rPr lang="en-US" sz="2200" dirty="0"/>
            </a:br>
            <a:r>
              <a:rPr lang="en-US" sz="1400" dirty="0"/>
              <a:t>Forbes, Feb. 27, 2023</a:t>
            </a:r>
            <a:endParaRPr lang="en-US" sz="2000" dirty="0"/>
          </a:p>
        </p:txBody>
      </p:sp>
      <p:sp>
        <p:nvSpPr>
          <p:cNvPr id="3" name="Content Placeholder 2">
            <a:extLst>
              <a:ext uri="{FF2B5EF4-FFF2-40B4-BE49-F238E27FC236}">
                <a16:creationId xmlns:a16="http://schemas.microsoft.com/office/drawing/2014/main" id="{A61FC4A2-490D-21E5-DB17-DC14D2721209}"/>
              </a:ext>
            </a:extLst>
          </p:cNvPr>
          <p:cNvSpPr>
            <a:spLocks noGrp="1"/>
          </p:cNvSpPr>
          <p:nvPr>
            <p:ph idx="1"/>
          </p:nvPr>
        </p:nvSpPr>
        <p:spPr>
          <a:xfrm>
            <a:off x="1543665" y="2340864"/>
            <a:ext cx="9124335" cy="3634486"/>
          </a:xfrm>
        </p:spPr>
        <p:txBody>
          <a:bodyPr/>
          <a:lstStyle/>
          <a:p>
            <a:r>
              <a:rPr lang="en-US" sz="1800" b="1" dirty="0"/>
              <a:t>Article reviews how the OECD’s Pillar 1 – which:</a:t>
            </a:r>
          </a:p>
          <a:p>
            <a:pPr lvl="1"/>
            <a:r>
              <a:rPr lang="en-US" sz="1800" b="1" dirty="0"/>
              <a:t>Imposes economic nexus jurisdiction</a:t>
            </a:r>
          </a:p>
          <a:p>
            <a:pPr lvl="1"/>
            <a:r>
              <a:rPr lang="en-US" sz="1800" b="1" dirty="0"/>
              <a:t>Apportions certain income using a receipts factor</a:t>
            </a:r>
          </a:p>
          <a:p>
            <a:r>
              <a:rPr lang="en-US" sz="1800" b="1" dirty="0"/>
              <a:t>Is tied to its proposed prohibition on digital services taxes (DSTs).</a:t>
            </a:r>
          </a:p>
          <a:p>
            <a:r>
              <a:rPr lang="en-US" sz="1800" b="1" dirty="0"/>
              <a:t>It notes that the OECD recently released a proposed definition of DSTs for comment.</a:t>
            </a:r>
          </a:p>
          <a:p>
            <a:endParaRPr lang="en-US" dirty="0"/>
          </a:p>
        </p:txBody>
      </p:sp>
    </p:spTree>
    <p:extLst>
      <p:ext uri="{BB962C8B-B14F-4D97-AF65-F5344CB8AC3E}">
        <p14:creationId xmlns:p14="http://schemas.microsoft.com/office/powerpoint/2010/main" val="1858099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68190D-D43E-27D1-6B0F-87C7E10B47B9}"/>
              </a:ext>
            </a:extLst>
          </p:cNvPr>
          <p:cNvSpPr>
            <a:spLocks noGrp="1"/>
          </p:cNvSpPr>
          <p:nvPr>
            <p:ph type="title"/>
          </p:nvPr>
        </p:nvSpPr>
        <p:spPr>
          <a:xfrm>
            <a:off x="581192" y="702156"/>
            <a:ext cx="11029616" cy="900401"/>
          </a:xfrm>
        </p:spPr>
        <p:txBody>
          <a:bodyPr>
            <a:normAutofit/>
          </a:bodyPr>
          <a:lstStyle/>
          <a:p>
            <a:r>
              <a:rPr lang="en-US" sz="2200" dirty="0"/>
              <a:t>“Digital Services Taxes” (Cont’d)</a:t>
            </a:r>
            <a:endParaRPr lang="en-US" sz="2000" dirty="0"/>
          </a:p>
        </p:txBody>
      </p:sp>
      <p:sp>
        <p:nvSpPr>
          <p:cNvPr id="3" name="Content Placeholder 2">
            <a:extLst>
              <a:ext uri="{FF2B5EF4-FFF2-40B4-BE49-F238E27FC236}">
                <a16:creationId xmlns:a16="http://schemas.microsoft.com/office/drawing/2014/main" id="{A61FC4A2-490D-21E5-DB17-DC14D2721209}"/>
              </a:ext>
            </a:extLst>
          </p:cNvPr>
          <p:cNvSpPr>
            <a:spLocks noGrp="1"/>
          </p:cNvSpPr>
          <p:nvPr>
            <p:ph idx="1"/>
          </p:nvPr>
        </p:nvSpPr>
        <p:spPr>
          <a:xfrm>
            <a:off x="1524000" y="1890876"/>
            <a:ext cx="9163665" cy="4647576"/>
          </a:xfrm>
        </p:spPr>
        <p:txBody>
          <a:bodyPr>
            <a:normAutofit/>
          </a:bodyPr>
          <a:lstStyle/>
          <a:p>
            <a:pPr marL="0" indent="0">
              <a:buNone/>
            </a:pPr>
            <a:r>
              <a:rPr lang="en-US" sz="1800" b="1" dirty="0"/>
              <a:t>Proposed Definition: the term “digital services tax or relevant similar measure” would mean:</a:t>
            </a:r>
          </a:p>
          <a:p>
            <a:pPr marL="594000" lvl="2" indent="0">
              <a:buNone/>
            </a:pPr>
            <a:r>
              <a:rPr lang="en-US" sz="1800" b="1" dirty="0"/>
              <a:t>any tax. . . if it meets all of the following criteria . . .:</a:t>
            </a:r>
          </a:p>
          <a:p>
            <a:pPr marL="936000" lvl="3" indent="0">
              <a:buNone/>
            </a:pPr>
            <a:r>
              <a:rPr lang="en-US" sz="1800" b="1" dirty="0"/>
              <a:t>a. . . . is </a:t>
            </a:r>
            <a:r>
              <a:rPr lang="en-US" sz="1800" b="1" dirty="0">
                <a:highlight>
                  <a:srgbClr val="FFFF00"/>
                </a:highlight>
              </a:rPr>
              <a:t>determined primarily by reference to the location of customers </a:t>
            </a:r>
            <a:r>
              <a:rPr lang="en-US" sz="1800" b="1" dirty="0"/>
              <a:t>or users, or </a:t>
            </a:r>
            <a:r>
              <a:rPr lang="en-US" sz="1800" b="1" dirty="0">
                <a:highlight>
                  <a:srgbClr val="FFFF00"/>
                </a:highlight>
              </a:rPr>
              <a:t>other similar market-based criteria</a:t>
            </a:r>
            <a:r>
              <a:rPr lang="en-US" sz="1800" b="1" dirty="0"/>
              <a:t>;</a:t>
            </a:r>
          </a:p>
          <a:p>
            <a:pPr marL="936000" lvl="3" indent="0">
              <a:buNone/>
            </a:pPr>
            <a:r>
              <a:rPr lang="en-US" sz="1800" b="1" dirty="0"/>
              <a:t>b. . . . either:</a:t>
            </a:r>
          </a:p>
          <a:p>
            <a:pPr marL="1296000" lvl="4" indent="0">
              <a:buNone/>
            </a:pPr>
            <a:r>
              <a:rPr lang="en-US" sz="1800" b="1" dirty="0"/>
              <a:t>i. is applicable by its terms solely to persons that:</a:t>
            </a:r>
          </a:p>
          <a:p>
            <a:pPr marL="1594000" lvl="5" indent="0">
              <a:buNone/>
            </a:pPr>
            <a:r>
              <a:rPr lang="en-US" sz="1800" b="1" dirty="0"/>
              <a:t>1. . . .“non-residents”; or</a:t>
            </a:r>
          </a:p>
          <a:p>
            <a:pPr marL="1594000" lvl="5" indent="0">
              <a:buNone/>
            </a:pPr>
            <a:r>
              <a:rPr lang="en-US" sz="1800" b="1" dirty="0"/>
              <a:t>2. . . .“foreign owned businesses”; . . .</a:t>
            </a:r>
          </a:p>
          <a:p>
            <a:pPr marL="1296000" lvl="4" indent="0">
              <a:buNone/>
            </a:pPr>
            <a:r>
              <a:rPr lang="en-US" sz="1800" b="1" dirty="0"/>
              <a:t>and</a:t>
            </a:r>
          </a:p>
          <a:p>
            <a:pPr marL="936000" lvl="3" indent="0">
              <a:buNone/>
            </a:pPr>
            <a:r>
              <a:rPr lang="en-US" sz="1800" b="1" dirty="0"/>
              <a:t>c. such tax is </a:t>
            </a:r>
            <a:r>
              <a:rPr lang="en-US" sz="1800" b="1" dirty="0">
                <a:highlight>
                  <a:srgbClr val="FFFF00"/>
                </a:highlight>
              </a:rPr>
              <a:t>not treated as an income tax </a:t>
            </a:r>
            <a:r>
              <a:rPr lang="en-US" sz="1800" b="1" dirty="0"/>
              <a:t>under the domestic law  . . ..</a:t>
            </a:r>
          </a:p>
          <a:p>
            <a:pPr marL="1296000" lvl="4" indent="0">
              <a:buNone/>
            </a:pPr>
            <a:endParaRPr lang="en-US" sz="1600" dirty="0"/>
          </a:p>
        </p:txBody>
      </p:sp>
    </p:spTree>
    <p:extLst>
      <p:ext uri="{BB962C8B-B14F-4D97-AF65-F5344CB8AC3E}">
        <p14:creationId xmlns:p14="http://schemas.microsoft.com/office/powerpoint/2010/main" val="3516370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68190D-D43E-27D1-6B0F-87C7E10B47B9}"/>
              </a:ext>
            </a:extLst>
          </p:cNvPr>
          <p:cNvSpPr>
            <a:spLocks noGrp="1"/>
          </p:cNvSpPr>
          <p:nvPr>
            <p:ph type="title"/>
          </p:nvPr>
        </p:nvSpPr>
        <p:spPr>
          <a:xfrm>
            <a:off x="581192" y="702156"/>
            <a:ext cx="11029616" cy="862693"/>
          </a:xfrm>
        </p:spPr>
        <p:txBody>
          <a:bodyPr>
            <a:normAutofit/>
          </a:bodyPr>
          <a:lstStyle/>
          <a:p>
            <a:r>
              <a:rPr lang="en-US" sz="2200" dirty="0"/>
              <a:t>“Digital Services Taxes” (Cont’d)</a:t>
            </a:r>
            <a:endParaRPr lang="en-US" sz="2000" dirty="0"/>
          </a:p>
        </p:txBody>
      </p:sp>
      <p:sp>
        <p:nvSpPr>
          <p:cNvPr id="3" name="Content Placeholder 2">
            <a:extLst>
              <a:ext uri="{FF2B5EF4-FFF2-40B4-BE49-F238E27FC236}">
                <a16:creationId xmlns:a16="http://schemas.microsoft.com/office/drawing/2014/main" id="{A61FC4A2-490D-21E5-DB17-DC14D2721209}"/>
              </a:ext>
            </a:extLst>
          </p:cNvPr>
          <p:cNvSpPr>
            <a:spLocks noGrp="1"/>
          </p:cNvSpPr>
          <p:nvPr>
            <p:ph idx="1"/>
          </p:nvPr>
        </p:nvSpPr>
        <p:spPr>
          <a:xfrm>
            <a:off x="1524000" y="2212258"/>
            <a:ext cx="9163665" cy="4326194"/>
          </a:xfrm>
        </p:spPr>
        <p:txBody>
          <a:bodyPr>
            <a:normAutofit/>
          </a:bodyPr>
          <a:lstStyle/>
          <a:p>
            <a:pPr marL="324000" lvl="1" indent="0">
              <a:buNone/>
            </a:pPr>
            <a:r>
              <a:rPr lang="en-US" sz="1800" b="1" dirty="0"/>
              <a:t>The article notes that, “To the chagrin of several commentators, the OECD has drafted several proposed exclusions from the definition of DSTs and relevant similar measures.”</a:t>
            </a:r>
          </a:p>
          <a:p>
            <a:pPr marL="324000" lvl="1" indent="0">
              <a:buNone/>
            </a:pPr>
            <a:r>
              <a:rPr lang="en-US" sz="1800" b="1" dirty="0"/>
              <a:t>These exclusions include:</a:t>
            </a:r>
          </a:p>
          <a:p>
            <a:pPr lvl="1"/>
            <a:r>
              <a:rPr lang="en-US" sz="1800" b="1" dirty="0"/>
              <a:t>a rule that addresses artificial structuring to avoid traditional permanent establishment or similar domestic law nexus requirements that are based on physical presence . . .;</a:t>
            </a:r>
          </a:p>
          <a:p>
            <a:pPr lvl="1"/>
            <a:r>
              <a:rPr lang="en-US" sz="1800" b="1" dirty="0"/>
              <a:t>value added taxes, goods and services taxes, </a:t>
            </a:r>
            <a:r>
              <a:rPr lang="en-US" sz="1800" b="1" dirty="0">
                <a:highlight>
                  <a:srgbClr val="FFFF00"/>
                </a:highlight>
              </a:rPr>
              <a:t>sales taxes, or other similar taxes on consumption</a:t>
            </a:r>
            <a:r>
              <a:rPr lang="en-US" sz="1800" b="1" dirty="0"/>
              <a:t>; or</a:t>
            </a:r>
          </a:p>
          <a:p>
            <a:pPr lvl="1"/>
            <a:r>
              <a:rPr lang="en-US" sz="1800" b="1" dirty="0"/>
              <a:t>generally applicable taxes imposed with respect to transactions on a per-unit or per-transaction basis . . ..</a:t>
            </a:r>
          </a:p>
          <a:p>
            <a:pPr marL="324000" lvl="1" indent="0">
              <a:buNone/>
            </a:pPr>
            <a:endParaRPr lang="en-US" sz="1800" dirty="0"/>
          </a:p>
        </p:txBody>
      </p:sp>
    </p:spTree>
    <p:extLst>
      <p:ext uri="{BB962C8B-B14F-4D97-AF65-F5344CB8AC3E}">
        <p14:creationId xmlns:p14="http://schemas.microsoft.com/office/powerpoint/2010/main" val="1844979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68190D-D43E-27D1-6B0F-87C7E10B47B9}"/>
              </a:ext>
            </a:extLst>
          </p:cNvPr>
          <p:cNvSpPr>
            <a:spLocks noGrp="1"/>
          </p:cNvSpPr>
          <p:nvPr>
            <p:ph type="title"/>
          </p:nvPr>
        </p:nvSpPr>
        <p:spPr>
          <a:xfrm>
            <a:off x="581192" y="702156"/>
            <a:ext cx="11029616" cy="919254"/>
          </a:xfrm>
        </p:spPr>
        <p:txBody>
          <a:bodyPr>
            <a:normAutofit/>
          </a:bodyPr>
          <a:lstStyle/>
          <a:p>
            <a:r>
              <a:rPr lang="en-US" sz="2200" dirty="0"/>
              <a:t>“Digital Services Taxes” (Cont’d)</a:t>
            </a:r>
            <a:endParaRPr lang="en-US" sz="2000" dirty="0"/>
          </a:p>
        </p:txBody>
      </p:sp>
      <p:sp>
        <p:nvSpPr>
          <p:cNvPr id="3" name="Content Placeholder 2">
            <a:extLst>
              <a:ext uri="{FF2B5EF4-FFF2-40B4-BE49-F238E27FC236}">
                <a16:creationId xmlns:a16="http://schemas.microsoft.com/office/drawing/2014/main" id="{A61FC4A2-490D-21E5-DB17-DC14D2721209}"/>
              </a:ext>
            </a:extLst>
          </p:cNvPr>
          <p:cNvSpPr>
            <a:spLocks noGrp="1"/>
          </p:cNvSpPr>
          <p:nvPr>
            <p:ph idx="1"/>
          </p:nvPr>
        </p:nvSpPr>
        <p:spPr>
          <a:xfrm>
            <a:off x="1524000" y="2212258"/>
            <a:ext cx="9163665" cy="4326194"/>
          </a:xfrm>
        </p:spPr>
        <p:txBody>
          <a:bodyPr>
            <a:normAutofit/>
          </a:bodyPr>
          <a:lstStyle/>
          <a:p>
            <a:pPr marL="324000" lvl="1" indent="0">
              <a:buNone/>
            </a:pPr>
            <a:r>
              <a:rPr lang="en-US" sz="1800" b="1" dirty="0"/>
              <a:t>In general, the article notes that the OECD has set deadlines for Pillar 1 that will affect when and if the DST prohibition goes into effect, which is December of this year, and it says:</a:t>
            </a:r>
          </a:p>
          <a:p>
            <a:pPr marL="594000" lvl="2" indent="0">
              <a:buNone/>
            </a:pPr>
            <a:r>
              <a:rPr lang="en-US" sz="1700" b="1" dirty="0"/>
              <a:t>“However, there are concerns the OECD might not meet that deadline. . . .Meanwhile, some countries are waiting in the wings to spring digital services measures into action. Colombia just enacted a significant economic presence rule that will go into effect in January 2024; Canada and the United States continue to spar over Canada’s planned DST.”</a:t>
            </a:r>
          </a:p>
          <a:p>
            <a:pPr marL="594000" lvl="2" indent="0">
              <a:buNone/>
            </a:pPr>
            <a:endParaRPr lang="en-US" sz="1700" b="1" dirty="0"/>
          </a:p>
          <a:p>
            <a:pPr marL="594000" lvl="2" indent="0">
              <a:buNone/>
            </a:pPr>
            <a:endParaRPr lang="en-US" sz="1700" b="1" dirty="0"/>
          </a:p>
          <a:p>
            <a:pPr marL="324000" lvl="1" indent="0">
              <a:buNone/>
            </a:pPr>
            <a:endParaRPr lang="en-US" sz="1800" dirty="0"/>
          </a:p>
        </p:txBody>
      </p:sp>
    </p:spTree>
    <p:extLst>
      <p:ext uri="{BB962C8B-B14F-4D97-AF65-F5344CB8AC3E}">
        <p14:creationId xmlns:p14="http://schemas.microsoft.com/office/powerpoint/2010/main" val="2534717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1E816-31F5-48BB-BD02-D15F2F18B48A}"/>
              </a:ext>
            </a:extLst>
          </p:cNvPr>
          <p:cNvSpPr>
            <a:spLocks noGrp="1"/>
          </p:cNvSpPr>
          <p:nvPr>
            <p:ph type="title"/>
          </p:nvPr>
        </p:nvSpPr>
        <p:spPr/>
        <p:txBody>
          <a:bodyPr>
            <a:normAutofit fontScale="90000"/>
          </a:bodyPr>
          <a:lstStyle/>
          <a:p>
            <a:br>
              <a:rPr lang="en-US" sz="4400" dirty="0"/>
            </a:br>
            <a:br>
              <a:rPr lang="en-US" sz="4400" dirty="0"/>
            </a:br>
            <a:br>
              <a:rPr lang="en-US" sz="4400" dirty="0"/>
            </a:br>
            <a:br>
              <a:rPr lang="en-US" sz="4400" dirty="0"/>
            </a:br>
            <a:br>
              <a:rPr lang="en-US" sz="4400" dirty="0"/>
            </a:br>
            <a:br>
              <a:rPr lang="en-US" sz="4400" dirty="0"/>
            </a:br>
            <a:endParaRPr lang="en-US" sz="4400" dirty="0"/>
          </a:p>
        </p:txBody>
      </p:sp>
      <p:sp>
        <p:nvSpPr>
          <p:cNvPr id="3" name="Subtitle 2">
            <a:extLst>
              <a:ext uri="{FF2B5EF4-FFF2-40B4-BE49-F238E27FC236}">
                <a16:creationId xmlns:a16="http://schemas.microsoft.com/office/drawing/2014/main" id="{835D6E6B-3353-491C-A3C6-F278D6CED8B3}"/>
              </a:ext>
            </a:extLst>
          </p:cNvPr>
          <p:cNvSpPr>
            <a:spLocks noGrp="1"/>
          </p:cNvSpPr>
          <p:nvPr>
            <p:ph type="body" idx="1"/>
          </p:nvPr>
        </p:nvSpPr>
        <p:spPr/>
        <p:txBody>
          <a:bodyPr>
            <a:noAutofit/>
          </a:bodyPr>
          <a:lstStyle/>
          <a:p>
            <a:r>
              <a:rPr lang="en-US" sz="3200" b="1" dirty="0"/>
              <a:t>Federal</a:t>
            </a:r>
          </a:p>
        </p:txBody>
      </p:sp>
      <p:pic>
        <p:nvPicPr>
          <p:cNvPr id="6" name="Graphic 5" descr="Greek Temple with solid fill">
            <a:extLst>
              <a:ext uri="{FF2B5EF4-FFF2-40B4-BE49-F238E27FC236}">
                <a16:creationId xmlns:a16="http://schemas.microsoft.com/office/drawing/2014/main" id="{A994690D-40E6-2646-4145-001572DE96E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937819" y="707041"/>
            <a:ext cx="4316361" cy="4316361"/>
          </a:xfrm>
          <a:prstGeom prst="rect">
            <a:avLst/>
          </a:prstGeom>
        </p:spPr>
      </p:pic>
    </p:spTree>
    <p:custDataLst>
      <p:tags r:id="rId1"/>
    </p:custDataLst>
    <p:extLst>
      <p:ext uri="{BB962C8B-B14F-4D97-AF65-F5344CB8AC3E}">
        <p14:creationId xmlns:p14="http://schemas.microsoft.com/office/powerpoint/2010/main" val="598256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F0176-9EEB-4901-1B86-A964B89F955B}"/>
              </a:ext>
            </a:extLst>
          </p:cNvPr>
          <p:cNvSpPr>
            <a:spLocks noGrp="1"/>
          </p:cNvSpPr>
          <p:nvPr>
            <p:ph type="title"/>
          </p:nvPr>
        </p:nvSpPr>
        <p:spPr/>
        <p:txBody>
          <a:bodyPr>
            <a:normAutofit/>
          </a:bodyPr>
          <a:lstStyle/>
          <a:p>
            <a:pPr algn="ctr"/>
            <a:r>
              <a:rPr lang="en-US" dirty="0"/>
              <a:t>IRS “green </a:t>
            </a:r>
            <a:r>
              <a:rPr lang="en-US" dirty="0" err="1"/>
              <a:t>BooK</a:t>
            </a:r>
            <a:r>
              <a:rPr lang="en-US" dirty="0"/>
              <a:t>” for 2023</a:t>
            </a:r>
            <a:br>
              <a:rPr lang="en-US" dirty="0"/>
            </a:br>
            <a:r>
              <a:rPr lang="en-US" sz="1600" dirty="0"/>
              <a:t>Here - </a:t>
            </a:r>
            <a:r>
              <a:rPr lang="en-US" sz="1600" dirty="0">
                <a:solidFill>
                  <a:schemeClr val="accent1">
                    <a:lumMod val="75000"/>
                  </a:schemeClr>
                </a:solidFill>
                <a:hlinkClick r:id="rId2">
                  <a:extLst>
                    <a:ext uri="{A12FA001-AC4F-418D-AE19-62706E023703}">
                      <ahyp:hlinkClr xmlns:ahyp="http://schemas.microsoft.com/office/drawing/2018/hyperlinkcolor" val="tx"/>
                    </a:ext>
                  </a:extLst>
                </a:hlinkClick>
              </a:rPr>
              <a:t>https://home.treasury.gov/system/files/131/General-Explanations-FY2024.pdf</a:t>
            </a:r>
            <a:r>
              <a:rPr lang="en-US" sz="1600" dirty="0">
                <a:solidFill>
                  <a:schemeClr val="accent1">
                    <a:lumMod val="75000"/>
                  </a:schemeClr>
                </a:solidFill>
              </a:rPr>
              <a:t> </a:t>
            </a:r>
            <a:endParaRPr lang="en-US" dirty="0">
              <a:solidFill>
                <a:schemeClr val="accent1">
                  <a:lumMod val="75000"/>
                </a:schemeClr>
              </a:solidFill>
            </a:endParaRPr>
          </a:p>
        </p:txBody>
      </p:sp>
      <p:sp>
        <p:nvSpPr>
          <p:cNvPr id="3" name="Content Placeholder 2">
            <a:extLst>
              <a:ext uri="{FF2B5EF4-FFF2-40B4-BE49-F238E27FC236}">
                <a16:creationId xmlns:a16="http://schemas.microsoft.com/office/drawing/2014/main" id="{4EC0A41E-38A6-813E-D0C0-5320217BC39C}"/>
              </a:ext>
            </a:extLst>
          </p:cNvPr>
          <p:cNvSpPr>
            <a:spLocks noGrp="1"/>
          </p:cNvSpPr>
          <p:nvPr>
            <p:ph idx="1"/>
          </p:nvPr>
        </p:nvSpPr>
        <p:spPr>
          <a:xfrm>
            <a:off x="1517715" y="2340864"/>
            <a:ext cx="9153427" cy="3634486"/>
          </a:xfrm>
        </p:spPr>
        <p:txBody>
          <a:bodyPr>
            <a:normAutofit/>
          </a:bodyPr>
          <a:lstStyle/>
          <a:p>
            <a:r>
              <a:rPr lang="en-US" sz="2000" b="1" dirty="0"/>
              <a:t>To accompany the Administration's Budget, Treasury releases the "General Explanations of the Administration’s Revenue Proposals" which provides an explanation of the Administration's revenue proposals for that fiscal year.</a:t>
            </a:r>
          </a:p>
          <a:p>
            <a:r>
              <a:rPr lang="en-US" sz="2000" b="1" dirty="0"/>
              <a:t>Given that many states generally or partially conform to the Internal Revenue Code – proposals can signal what may be coming.</a:t>
            </a:r>
          </a:p>
        </p:txBody>
      </p:sp>
    </p:spTree>
    <p:extLst>
      <p:ext uri="{BB962C8B-B14F-4D97-AF65-F5344CB8AC3E}">
        <p14:creationId xmlns:p14="http://schemas.microsoft.com/office/powerpoint/2010/main" val="27689837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F0176-9EEB-4901-1B86-A964B89F955B}"/>
              </a:ext>
            </a:extLst>
          </p:cNvPr>
          <p:cNvSpPr>
            <a:spLocks noGrp="1"/>
          </p:cNvSpPr>
          <p:nvPr>
            <p:ph type="title"/>
          </p:nvPr>
        </p:nvSpPr>
        <p:spPr>
          <a:xfrm>
            <a:off x="581192" y="702156"/>
            <a:ext cx="11029616" cy="909828"/>
          </a:xfrm>
        </p:spPr>
        <p:txBody>
          <a:bodyPr>
            <a:normAutofit/>
          </a:bodyPr>
          <a:lstStyle/>
          <a:p>
            <a:r>
              <a:rPr lang="en-US" sz="2400" dirty="0"/>
              <a:t>IRS “green </a:t>
            </a:r>
            <a:r>
              <a:rPr lang="en-US" sz="2400" dirty="0" err="1"/>
              <a:t>BooK</a:t>
            </a:r>
            <a:r>
              <a:rPr lang="en-US" sz="2400" dirty="0"/>
              <a:t>” for 2023 (cont’d)</a:t>
            </a:r>
            <a:endParaRPr lang="en-US" sz="2400" dirty="0">
              <a:solidFill>
                <a:schemeClr val="accent1">
                  <a:lumMod val="75000"/>
                </a:schemeClr>
              </a:solidFill>
            </a:endParaRPr>
          </a:p>
        </p:txBody>
      </p:sp>
      <p:sp>
        <p:nvSpPr>
          <p:cNvPr id="3" name="Content Placeholder 2">
            <a:extLst>
              <a:ext uri="{FF2B5EF4-FFF2-40B4-BE49-F238E27FC236}">
                <a16:creationId xmlns:a16="http://schemas.microsoft.com/office/drawing/2014/main" id="{4EC0A41E-38A6-813E-D0C0-5320217BC39C}"/>
              </a:ext>
            </a:extLst>
          </p:cNvPr>
          <p:cNvSpPr>
            <a:spLocks noGrp="1"/>
          </p:cNvSpPr>
          <p:nvPr>
            <p:ph idx="1"/>
          </p:nvPr>
        </p:nvSpPr>
        <p:spPr>
          <a:xfrm>
            <a:off x="1206630" y="2284303"/>
            <a:ext cx="9982986" cy="4050509"/>
          </a:xfrm>
        </p:spPr>
        <p:txBody>
          <a:bodyPr>
            <a:normAutofit/>
          </a:bodyPr>
          <a:lstStyle/>
          <a:p>
            <a:r>
              <a:rPr lang="en-US" sz="2000" b="1" dirty="0"/>
              <a:t>The 2023 proposals include one which would “prevent basis shifting by related parties through partnerships.”</a:t>
            </a:r>
          </a:p>
          <a:p>
            <a:r>
              <a:rPr lang="en-US" sz="2000" b="1" dirty="0"/>
              <a:t>The proposal is </a:t>
            </a:r>
            <a:r>
              <a:rPr lang="en-US" sz="2000" b="1" dirty="0">
                <a:highlight>
                  <a:srgbClr val="FFFF00"/>
                </a:highlight>
              </a:rPr>
              <a:t>estimated to raise $64 Billion in federal revenue over the next 10 years.</a:t>
            </a:r>
          </a:p>
          <a:p>
            <a:pPr marL="0" indent="0">
              <a:buNone/>
            </a:pPr>
            <a:r>
              <a:rPr lang="en-US" sz="2000" b="1" dirty="0"/>
              <a:t>The proposal describes the problem: </a:t>
            </a:r>
          </a:p>
          <a:p>
            <a:pPr marL="324000" lvl="1" indent="0">
              <a:buNone/>
            </a:pPr>
            <a:r>
              <a:rPr lang="en-US" sz="1800" b="1" dirty="0"/>
              <a:t>Under current law, related-party partners may use a section 754 election to shift basis between partners and achieve an immediate tax savings for the partners as a group without any meaningful change in the partners’ economic arrangement. More specifically, in partnerships with related-person partners, a partnership basis step-up could be designed to shift basis from non-depreciable, non-amortizable partnership property to depreciable or amortizable partnership property, resulting in immediate increases in depreciation or amortization deductions for remaining partners related to the distributee-partner. </a:t>
            </a:r>
          </a:p>
        </p:txBody>
      </p:sp>
    </p:spTree>
    <p:extLst>
      <p:ext uri="{BB962C8B-B14F-4D97-AF65-F5344CB8AC3E}">
        <p14:creationId xmlns:p14="http://schemas.microsoft.com/office/powerpoint/2010/main" val="208376957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DividendVTI">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docProps/app.xml><?xml version="1.0" encoding="utf-8"?>
<Properties xmlns="http://schemas.openxmlformats.org/officeDocument/2006/extended-properties" xmlns:vt="http://schemas.openxmlformats.org/officeDocument/2006/docPropsVTypes">
  <Template/>
  <TotalTime>1510</TotalTime>
  <Words>3340</Words>
  <Application>Microsoft Office PowerPoint</Application>
  <PresentationFormat>Widescreen</PresentationFormat>
  <Paragraphs>100</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Calibri</vt:lpstr>
      <vt:lpstr>Franklin Gothic Book</vt:lpstr>
      <vt:lpstr>Franklin Gothic Demi</vt:lpstr>
      <vt:lpstr>Wingdings 2</vt:lpstr>
      <vt:lpstr>DividendVTI</vt:lpstr>
      <vt:lpstr>      Uniformity Developments Staff Report</vt:lpstr>
      <vt:lpstr>      </vt:lpstr>
      <vt:lpstr>“Digital Services Taxes, Destabilization, And The Rocky Road To Pillar 1” Forbes, Feb. 27, 2023</vt:lpstr>
      <vt:lpstr>“Digital Services Taxes” (Cont’d)</vt:lpstr>
      <vt:lpstr>“Digital Services Taxes” (Cont’d)</vt:lpstr>
      <vt:lpstr>“Digital Services Taxes” (Cont’d)</vt:lpstr>
      <vt:lpstr>      </vt:lpstr>
      <vt:lpstr>IRS “green BooK” for 2023 Here - https://home.treasury.gov/system/files/131/General-Explanations-FY2024.pdf </vt:lpstr>
      <vt:lpstr>IRS “green BooK” for 2023 (cont’d)</vt:lpstr>
      <vt:lpstr>“Audit Rates Decline For Corps., Partnerships, IRS Data Shows” David van den Berg, Law360-Federal Tax, April 14, 2024</vt:lpstr>
      <vt:lpstr>“House lawmakers relaunch the SALT caucus” Kate Dore, CNBC, Feb. 13, 2023</vt:lpstr>
      <vt:lpstr>      </vt:lpstr>
      <vt:lpstr>      “The Scope of Digital Sales Tax Reform” ADAM THIMMESCH, Tax Notes Today – State,  April 11, 2023</vt:lpstr>
      <vt:lpstr>      “The Scope of Digital Sales Tax Reform” (cont’d)</vt:lpstr>
      <vt:lpstr>      “The Scope of Digital Sales Tax Reform” (cont’d)</vt:lpstr>
      <vt:lpstr>      “The Scope of Digital Sales Tax Reform” (cont’d)</vt:lpstr>
      <vt:lpstr>      “The Scope of Digital Sales Tax Reform” (cont’d)</vt:lpstr>
      <vt:lpstr>      “The Perils of the MTC's Digital Products Tax Push” JARED WALCZAK, Tax Notes – State,  April 17, 2023</vt:lpstr>
      <vt:lpstr>      “The Perils of the MTC's Digital Products Tax Push” (cont’d)</vt:lpstr>
      <vt:lpstr>      “The Perils of the MTC's Digital Products Tax Push” (cont’d)</vt:lpstr>
      <vt:lpstr>      “The Perils of the MTC's Digital Products Tax Push” (cont’d)</vt:lpstr>
      <vt:lpstr>      “The Perils of the MTC's Digital Products Tax Push” (cont’d)</vt:lpstr>
      <vt:lpstr>      “The Perils of the MTC's Digital Products Tax Push” (cont’d)</vt:lpstr>
      <vt:lpstr>      </vt:lpstr>
      <vt:lpstr>      “Coalition Mounts Effort to Amend Tax Injunction Act”  Amy Hamilton, Tax Notes Today – State, April 19, 2023 </vt:lpstr>
      <vt:lpstr>      “Coalition Mounts Effort to Amend Tax Injunction Act” (cont’d)</vt:lpstr>
      <vt:lpstr>      “Coalition Mounts Effort to Amend Tax Injunction Act” (cont’d)</vt:lpstr>
      <vt:lpstr>      “Coalition Mounts Effort to Amend Tax Injunction Act” (cont’d)</vt:lpstr>
      <vt:lpstr>Questions – Comments?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Uniformity Developments Staff Report</dc:title>
  <dc:creator>Hecht</dc:creator>
  <cp:lastModifiedBy>Hecht</cp:lastModifiedBy>
  <cp:revision>1</cp:revision>
  <dcterms:created xsi:type="dcterms:W3CDTF">2023-04-20T14:00:54Z</dcterms:created>
  <dcterms:modified xsi:type="dcterms:W3CDTF">2023-04-21T15:47:16Z</dcterms:modified>
</cp:coreProperties>
</file>