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99" r:id="rId4"/>
    <p:sldId id="570" r:id="rId5"/>
    <p:sldId id="572" r:id="rId6"/>
    <p:sldId id="573" r:id="rId7"/>
    <p:sldId id="575" r:id="rId8"/>
    <p:sldId id="579" r:id="rId9"/>
    <p:sldId id="576" r:id="rId10"/>
    <p:sldId id="583" r:id="rId11"/>
    <p:sldId id="580" r:id="rId12"/>
    <p:sldId id="581" r:id="rId13"/>
    <p:sldId id="534" r:id="rId14"/>
    <p:sldId id="582" r:id="rId15"/>
    <p:sldId id="584" r:id="rId16"/>
    <p:sldId id="47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D13"/>
    <a:srgbClr val="A32619"/>
    <a:srgbClr val="922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6357" autoAdjust="0"/>
  </p:normalViewPr>
  <p:slideViewPr>
    <p:cSldViewPr snapToGrid="0">
      <p:cViewPr varScale="1">
        <p:scale>
          <a:sx n="81" d="100"/>
          <a:sy n="81" d="100"/>
        </p:scale>
        <p:origin x="566" y="53"/>
      </p:cViewPr>
      <p:guideLst/>
    </p:cSldViewPr>
  </p:slideViewPr>
  <p:outlineViewPr>
    <p:cViewPr>
      <p:scale>
        <a:sx n="33" d="100"/>
        <a:sy n="33" d="100"/>
      </p:scale>
      <p:origin x="0" y="-22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notesViewPr>
    <p:cSldViewPr snapToGrid="0">
      <p:cViewPr>
        <p:scale>
          <a:sx n="110" d="100"/>
          <a:sy n="110" d="100"/>
        </p:scale>
        <p:origin x="3348" y="-5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C8BE68-8C10-42C8-8938-544BB52D3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E28-A1B9-479B-B44D-57D45FB43B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193859-4EAC-4144-9AED-8CF4B964B4A2}" type="datetimeFigureOut">
              <a:rPr lang="en-US" smtClean="0"/>
              <a:t>4/21/2023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6BAF3-0648-440A-AA05-0CF6F1FB85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66815-7827-4FE1-B089-B7B5B38458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881B0C-9A1D-4B78-9590-997721AE21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98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95263"/>
            <a:ext cx="4146550" cy="233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667" y="2668614"/>
            <a:ext cx="6075066" cy="632155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663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D985600-6F89-4B16-80F7-DED35C061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25563" y="215900"/>
            <a:ext cx="4359275" cy="245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8152A93-7F99-4946-89CD-52F3274E2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99F5E63E-B24A-45EC-8373-6C6C863232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77" tIns="46589" rIns="93177" bIns="46589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211F7F-500A-4F80-8EE4-E9FC83B27CD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3FD5-9542-4509-97FD-E674EADD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91979"/>
            <a:ext cx="12192000" cy="1637021"/>
          </a:xfrm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 algn="ctr">
              <a:defRPr sz="48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4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B0FC3-EEA2-4B91-8DD2-5CBFBA3C20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9709CE-70DC-4929-BCEF-88F8ED1DD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F65B-90C7-4330-A0BC-F01F2838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7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453AB-97D4-4323-9EC6-AB1628A81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B9D40-25C9-4495-88A2-E3D4827F4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CD9E2-B507-4886-BA3F-25A531AA7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41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224C7-C957-41D9-BC87-17E86B3F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811" y="891630"/>
            <a:ext cx="10067731" cy="5240722"/>
          </a:xfrm>
        </p:spPr>
        <p:txBody>
          <a:bodyPr/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1pPr>
            <a:lvl2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2pPr>
            <a:lvl3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3pPr>
            <a:lvl4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4pPr>
            <a:lvl5pPr indent="-18288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1A2E1-509C-45AA-8990-B5B38051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F0854-6A88-48BD-AE45-415E0DDBD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B3E9FC-DC5B-475D-B483-C0A647298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rgbClr val="7F1D13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68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1629-B3D1-4E55-8B4C-40923E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7371"/>
            <a:ext cx="12192000" cy="1082014"/>
          </a:xfrm>
        </p:spPr>
        <p:txBody>
          <a:bodyPr anchor="ctr">
            <a:normAutofit/>
          </a:bodyPr>
          <a:lstStyle>
            <a:lvl1pPr algn="ctr">
              <a:defRPr sz="4000" cap="small" baseline="0">
                <a:latin typeface="Baskerville Old Face" panose="020206020805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F1A8-3671-44DF-8EFE-868DE0A8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C6A971-79CF-42F1-9EBF-F3F08235F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3" y="6295604"/>
            <a:ext cx="1113765" cy="56239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D71E61-6E56-4285-9E59-3DF8650887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913063"/>
            <a:ext cx="10515600" cy="515937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7F1D1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19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702E7-C769-4AA6-B0D7-2796E22657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8DC4C-8A93-49B0-B224-E4CC3AAFE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8DD4B-8720-4A73-A0DB-06A0C78562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E2C04-7074-45C8-AB4D-F4D382A8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95" y="6356350"/>
            <a:ext cx="2966405" cy="365125"/>
          </a:xfrm>
          <a:prstGeom prst="rect">
            <a:avLst/>
          </a:prstGeom>
        </p:spPr>
        <p:txBody>
          <a:bodyPr/>
          <a:lstStyle/>
          <a:p>
            <a:fld id="{EF6B3A19-26B2-463A-A991-26E860A4C4CF}" type="datetime1">
              <a:rPr lang="en-US" smtClean="0"/>
              <a:t>4/21/2023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09B45-887E-40EF-80D3-CC6251FB8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6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583C-A2E0-4FE2-8809-4AE9EF6EE7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713E7-E12B-4A59-A6D2-D0ABE07FF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F1FE4-0BE7-4351-B12E-745502D9A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35D4E-FC05-44C4-A4EF-EDFD09140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010A98-21C4-449C-902C-A6353AB24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B43A2-9092-4A57-AFC6-03DFC465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7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5467-A6C0-4FD3-BF04-8F7F0297A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78ECD-0E49-46A3-8B3C-401A659AB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27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1C78-9389-49F4-AC9A-B929F9D9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F1D48-D0D7-44EE-9499-B19AF572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D697-7BB4-4E1E-AE73-498D89158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4F00A-D199-4C6B-982C-A49FAEEAD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9F1F5-16CF-4A38-9245-B0156721D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14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699C-3999-4D70-A4C3-372F57D5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0E7235-430F-4473-A7C3-7869C8329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7D5E0-0248-4394-BCA2-147E8BD0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962B3-1D06-45B7-8778-0248770B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4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AD2855-F6B4-428F-BAC7-1CA1EC50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306654" cy="5640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	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FDEF5-FB68-49B5-8F80-8D2A508E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6367" y="922790"/>
            <a:ext cx="10067731" cy="5318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731C7-5EA4-4FD0-847F-4B9EA9AEF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96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96BA77D-E0F3-4B80-A65E-88527CDE77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11039-8C74-4814-916E-01C7908FA903}"/>
              </a:ext>
            </a:extLst>
          </p:cNvPr>
          <p:cNvSpPr txBox="1"/>
          <p:nvPr userDrawn="1"/>
        </p:nvSpPr>
        <p:spPr>
          <a:xfrm>
            <a:off x="3915196" y="6590670"/>
            <a:ext cx="43616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Multistate Tax Commission – Copyright </a:t>
            </a:r>
            <a:r>
              <a:rPr lang="en-US" sz="1100" dirty="0">
                <a:sym typeface="Symbol" panose="05050102010706020507" pitchFamily="18" charset="2"/>
              </a:rPr>
              <a:t> 2023 - All Rights Reserved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551491-A4C9-4CE4-A8B4-D353EA44AB7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16" y="6317486"/>
            <a:ext cx="1070430" cy="54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Baskerville Old Face" panose="02020602080505020303" pitchFamily="18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rolepelate.com/2019/12/23/recensione-the-mandalorian-1x07-the-reckonin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white@mtc.gov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onklone.com/post/quora-keeps-the-worlds-knowledge-for-itsel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library.vanderbilt.edu/LAW7278/new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1451D16E-A3B3-4E95-90C2-7891671C84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" y="1020368"/>
            <a:ext cx="12192000" cy="1654030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A32619"/>
            </a:solidFill>
          </a:ln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  <a:cs typeface="Arial" panose="020B0604020202020204" pitchFamily="34" charset="0"/>
              </a:rPr>
              <a:t>Survey of Sales Taxation of Digital Products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89BBA-320D-45FA-AA58-EDCEF41B5CF7}"/>
              </a:ext>
            </a:extLst>
          </p:cNvPr>
          <p:cNvSpPr txBox="1"/>
          <p:nvPr/>
        </p:nvSpPr>
        <p:spPr>
          <a:xfrm>
            <a:off x="622660" y="3201851"/>
            <a:ext cx="109466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Uniformity Committee Meeting</a:t>
            </a:r>
          </a:p>
          <a:p>
            <a:pPr algn="ctr"/>
            <a:r>
              <a:rPr lang="en-US" sz="2800" b="1" dirty="0"/>
              <a:t>April 25, 2023 – Long Beach, California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Jonathan W. White, Counsel</a:t>
            </a:r>
          </a:p>
          <a:p>
            <a:pPr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1271833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Digital automated services means services transferred electronically that use one or more software applications but does not include services primarily (more than 50% based on time and costs) involving the application of human effort after the customer requests the service.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Digital automated service does not include data processing services. 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Excerpt from Washington</a:t>
            </a:r>
          </a:p>
        </p:txBody>
      </p:sp>
    </p:spTree>
    <p:extLst>
      <p:ext uri="{BB962C8B-B14F-4D97-AF65-F5344CB8AC3E}">
        <p14:creationId xmlns:p14="http://schemas.microsoft.com/office/powerpoint/2010/main" val="87514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For sales tax, the characterization of an item is for squeezing it into or out of the tax base.</a:t>
            </a:r>
          </a:p>
          <a:p>
            <a:pPr algn="ctr"/>
            <a:endParaRPr lang="en-US" sz="1800" dirty="0">
              <a:cs typeface="Calibri"/>
            </a:endParaRPr>
          </a:p>
          <a:p>
            <a:pPr algn="ctr"/>
            <a:r>
              <a:rPr lang="en-US" sz="4200" dirty="0">
                <a:cs typeface="Calibri"/>
              </a:rPr>
              <a:t>That characterization follows through to affect the sourcing decisions.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2</a:t>
            </a:r>
          </a:p>
        </p:txBody>
      </p:sp>
    </p:spTree>
    <p:extLst>
      <p:ext uri="{BB962C8B-B14F-4D97-AF65-F5344CB8AC3E}">
        <p14:creationId xmlns:p14="http://schemas.microsoft.com/office/powerpoint/2010/main" val="422241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Another Broad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05302-DF12-2CBC-50C4-DE66AAD90EAF}"/>
              </a:ext>
            </a:extLst>
          </p:cNvPr>
          <p:cNvSpPr txBox="1"/>
          <p:nvPr/>
        </p:nvSpPr>
        <p:spPr>
          <a:xfrm>
            <a:off x="1846217" y="6356350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1C84F-F946-11EA-A227-58CAE8C79764}"/>
              </a:ext>
            </a:extLst>
          </p:cNvPr>
          <p:cNvSpPr txBox="1"/>
          <p:nvPr/>
        </p:nvSpPr>
        <p:spPr>
          <a:xfrm>
            <a:off x="8495212" y="6273223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18" name="Picture 17" descr="Map&#10;&#10;Description automatically generated">
            <a:extLst>
              <a:ext uri="{FF2B5EF4-FFF2-40B4-BE49-F238E27FC236}">
                <a16:creationId xmlns:a16="http://schemas.microsoft.com/office/drawing/2014/main" id="{12ACC40C-FE46-C957-5843-1898F490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68" y="564023"/>
            <a:ext cx="8719191" cy="61034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D55088-9DD2-B698-1CEF-FD83A7617DC3}"/>
              </a:ext>
            </a:extLst>
          </p:cNvPr>
          <p:cNvSpPr txBox="1"/>
          <p:nvPr/>
        </p:nvSpPr>
        <p:spPr>
          <a:xfrm>
            <a:off x="1846217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2C7FC-DE61-AF2E-BAFA-A17BF83560F3}"/>
              </a:ext>
            </a:extLst>
          </p:cNvPr>
          <p:cNvSpPr txBox="1"/>
          <p:nvPr/>
        </p:nvSpPr>
        <p:spPr>
          <a:xfrm>
            <a:off x="8495212" y="629058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23" name="Arrow: Bent 22">
            <a:extLst>
              <a:ext uri="{FF2B5EF4-FFF2-40B4-BE49-F238E27FC236}">
                <a16:creationId xmlns:a16="http://schemas.microsoft.com/office/drawing/2014/main" id="{A47658D9-7A53-2CEB-0B68-87E48D149C40}"/>
              </a:ext>
            </a:extLst>
          </p:cNvPr>
          <p:cNvSpPr/>
          <p:nvPr/>
        </p:nvSpPr>
        <p:spPr>
          <a:xfrm rot="7128003">
            <a:off x="6288842" y="2133101"/>
            <a:ext cx="1826622" cy="9209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05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66F63C-93A7-11A8-3EC9-1742616CE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020" y="1271833"/>
            <a:ext cx="10964607" cy="49800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u="sng" dirty="0"/>
              <a:t>Computer programming and code writing services, </a:t>
            </a:r>
            <a:r>
              <a:rPr lang="en-US" b="1" i="1" u="sng" dirty="0"/>
              <a:t>implementation</a:t>
            </a:r>
            <a:r>
              <a:rPr lang="en-US" u="sng" dirty="0"/>
              <a:t>, and </a:t>
            </a:r>
            <a:r>
              <a:rPr lang="en-US" b="1" i="1" u="sng" dirty="0"/>
              <a:t>consulting and professional services</a:t>
            </a:r>
            <a:r>
              <a:rPr lang="en-US" u="sng" dirty="0"/>
              <a:t> that include creating, designing, developing, fabricating, programming, or modifying taxable software are taxable </a:t>
            </a:r>
            <a:r>
              <a:rPr lang="en-US" b="1" i="1" u="sng" dirty="0"/>
              <a:t>even if separately stated</a:t>
            </a:r>
            <a:r>
              <a:rPr lang="en-US" u="sng" dirty="0"/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u="sng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i="1" u="sng" dirty="0"/>
              <a:t>Standalone installation</a:t>
            </a:r>
            <a:r>
              <a:rPr lang="en-US" u="sng" dirty="0"/>
              <a:t> of software is taxable if the software remains TPP after installation.</a:t>
            </a:r>
            <a:endParaRPr lang="en-US" sz="2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BA77D-E0F3-4B80-A65E-88527CDE77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7576456" cy="564022"/>
          </a:xfrm>
        </p:spPr>
        <p:txBody>
          <a:bodyPr>
            <a:normAutofit/>
          </a:bodyPr>
          <a:lstStyle/>
          <a:p>
            <a:r>
              <a:rPr lang="en-US" dirty="0"/>
              <a:t>	Excerpt from Tennessee</a:t>
            </a:r>
          </a:p>
        </p:txBody>
      </p:sp>
    </p:spTree>
    <p:extLst>
      <p:ext uri="{BB962C8B-B14F-4D97-AF65-F5344CB8AC3E}">
        <p14:creationId xmlns:p14="http://schemas.microsoft.com/office/powerpoint/2010/main" val="55559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1"/>
            <a:ext cx="10962008" cy="53517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The prewritten software script is repeating itself.</a:t>
            </a:r>
          </a:p>
          <a:p>
            <a:pPr algn="ctr"/>
            <a:endParaRPr lang="en-US" sz="1800" dirty="0">
              <a:cs typeface="Calibri"/>
            </a:endParaRPr>
          </a:p>
          <a:p>
            <a:pPr algn="ctr"/>
            <a:r>
              <a:rPr lang="en-US" sz="4200" dirty="0">
                <a:cs typeface="Calibri"/>
              </a:rPr>
              <a:t>Is this the way?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3</a:t>
            </a:r>
          </a:p>
        </p:txBody>
      </p:sp>
      <p:pic>
        <p:nvPicPr>
          <p:cNvPr id="6" name="Picture 5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783D1042-CCB2-831F-2B12-F6948E654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4676503" y="3764758"/>
            <a:ext cx="2838994" cy="2020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066668-8822-7278-4677-D6F9C9B14FBA}"/>
              </a:ext>
            </a:extLst>
          </p:cNvPr>
          <p:cNvSpPr txBox="1"/>
          <p:nvPr/>
        </p:nvSpPr>
        <p:spPr>
          <a:xfrm>
            <a:off x="4859383" y="5785755"/>
            <a:ext cx="3108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parolepelate.com/2019/12/23/recensione-the-mandalorian-1x07-the-reckoning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nd/3.0/"/>
              </a:rPr>
              <a:t>CC BY-NC-ND</a:t>
            </a:r>
            <a:endParaRPr lang="en-US" sz="800" dirty="0"/>
          </a:p>
        </p:txBody>
      </p: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A482C7F1-4CBE-E5F8-7194-0AE42A4BE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1921" y="3901440"/>
            <a:ext cx="499348" cy="499348"/>
          </a:xfrm>
          <a:prstGeom prst="rect">
            <a:avLst/>
          </a:prstGeom>
        </p:spPr>
      </p:pic>
      <p:pic>
        <p:nvPicPr>
          <p:cNvPr id="10" name="Graphic 9" descr="Question Mark with solid fill">
            <a:extLst>
              <a:ext uri="{FF2B5EF4-FFF2-40B4-BE49-F238E27FC236}">
                <a16:creationId xmlns:a16="http://schemas.microsoft.com/office/drawing/2014/main" id="{7EBF8116-7E0B-A085-DB51-9D7D96987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7198" y="4442985"/>
            <a:ext cx="400831" cy="400831"/>
          </a:xfrm>
          <a:prstGeom prst="rect">
            <a:avLst/>
          </a:prstGeom>
        </p:spPr>
      </p:pic>
      <p:pic>
        <p:nvPicPr>
          <p:cNvPr id="11" name="Graphic 10" descr="Question Mark with solid fill">
            <a:extLst>
              <a:ext uri="{FF2B5EF4-FFF2-40B4-BE49-F238E27FC236}">
                <a16:creationId xmlns:a16="http://schemas.microsoft.com/office/drawing/2014/main" id="{023CA549-A435-13F9-EADE-4CEDA500E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3708" y="3831124"/>
            <a:ext cx="499348" cy="499348"/>
          </a:xfrm>
          <a:prstGeom prst="rect">
            <a:avLst/>
          </a:prstGeom>
        </p:spPr>
      </p:pic>
      <p:pic>
        <p:nvPicPr>
          <p:cNvPr id="12" name="Graphic 11" descr="Question Mark with solid fill">
            <a:extLst>
              <a:ext uri="{FF2B5EF4-FFF2-40B4-BE49-F238E27FC236}">
                <a16:creationId xmlns:a16="http://schemas.microsoft.com/office/drawing/2014/main" id="{489E5EF6-3E13-01AB-318C-B928960E49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7067" y="4226617"/>
            <a:ext cx="788430" cy="746282"/>
          </a:xfrm>
          <a:prstGeom prst="rect">
            <a:avLst/>
          </a:prstGeom>
        </p:spPr>
      </p:pic>
      <p:pic>
        <p:nvPicPr>
          <p:cNvPr id="13" name="Graphic 12" descr="Question Mark with solid fill">
            <a:extLst>
              <a:ext uri="{FF2B5EF4-FFF2-40B4-BE49-F238E27FC236}">
                <a16:creationId xmlns:a16="http://schemas.microsoft.com/office/drawing/2014/main" id="{44542F75-9AEE-6C87-E412-A8261DC5EB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7474" y="3859292"/>
            <a:ext cx="346948" cy="346948"/>
          </a:xfrm>
          <a:prstGeom prst="rect">
            <a:avLst/>
          </a:prstGeom>
        </p:spPr>
      </p:pic>
      <p:pic>
        <p:nvPicPr>
          <p:cNvPr id="14" name="Graphic 13" descr="Question Mark with solid fill">
            <a:extLst>
              <a:ext uri="{FF2B5EF4-FFF2-40B4-BE49-F238E27FC236}">
                <a16:creationId xmlns:a16="http://schemas.microsoft.com/office/drawing/2014/main" id="{496D0A57-0874-7825-7FB8-6D67A02BC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76503" y="4537470"/>
            <a:ext cx="652362" cy="652362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97A36E0F-CF45-0DBB-7812-D471F947E7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9980" y="3850190"/>
            <a:ext cx="601847" cy="60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2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The Broadest States – Just for Fun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05302-DF12-2CBC-50C4-DE66AAD90EAF}"/>
              </a:ext>
            </a:extLst>
          </p:cNvPr>
          <p:cNvSpPr txBox="1"/>
          <p:nvPr/>
        </p:nvSpPr>
        <p:spPr>
          <a:xfrm>
            <a:off x="1846217" y="6356350"/>
            <a:ext cx="12017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B1C84F-F946-11EA-A227-58CAE8C79764}"/>
              </a:ext>
            </a:extLst>
          </p:cNvPr>
          <p:cNvSpPr txBox="1"/>
          <p:nvPr/>
        </p:nvSpPr>
        <p:spPr>
          <a:xfrm>
            <a:off x="8495212" y="6273223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E2C7FC-DE61-AF2E-BAFA-A17BF83560F3}"/>
              </a:ext>
            </a:extLst>
          </p:cNvPr>
          <p:cNvSpPr txBox="1"/>
          <p:nvPr/>
        </p:nvSpPr>
        <p:spPr>
          <a:xfrm>
            <a:off x="8495212" y="629058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67C0B724-4C56-161E-3192-31DC03E75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184" y="564023"/>
            <a:ext cx="8686595" cy="60806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C68805-CE78-D1CF-F683-3A1B2F6437DA}"/>
              </a:ext>
            </a:extLst>
          </p:cNvPr>
          <p:cNvSpPr txBox="1"/>
          <p:nvPr/>
        </p:nvSpPr>
        <p:spPr>
          <a:xfrm>
            <a:off x="1184466" y="5231414"/>
            <a:ext cx="11234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784128-8599-8668-844B-92DA79D235D5}"/>
              </a:ext>
            </a:extLst>
          </p:cNvPr>
          <p:cNvSpPr txBox="1"/>
          <p:nvPr/>
        </p:nvSpPr>
        <p:spPr>
          <a:xfrm>
            <a:off x="8495212" y="629567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55088-9DD2-B698-1CEF-FD83A7617DC3}"/>
              </a:ext>
            </a:extLst>
          </p:cNvPr>
          <p:cNvSpPr txBox="1"/>
          <p:nvPr/>
        </p:nvSpPr>
        <p:spPr>
          <a:xfrm>
            <a:off x="1924594" y="6433999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AAF5-9979-7EBD-F03B-0E1C54CDF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0482"/>
            <a:ext cx="12192000" cy="1082014"/>
          </a:xfrm>
        </p:spPr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C69541-82A7-4E1A-DA00-A643907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34CA9-4F6B-EB93-3127-E46EAAAC2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9174" y="2541865"/>
            <a:ext cx="10947830" cy="887136"/>
          </a:xfrm>
        </p:spPr>
        <p:txBody>
          <a:bodyPr/>
          <a:lstStyle/>
          <a:p>
            <a:pPr algn="ctr"/>
            <a:endParaRPr lang="en-US" sz="2800" dirty="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Jonathan W. White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</a:rPr>
              <a:t>Counsel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a typeface="+mn-lt"/>
                <a:cs typeface="+mn-lt"/>
                <a:hlinkClick r:id="rId2"/>
              </a:rPr>
              <a:t>jwhite@mtc.gov</a:t>
            </a:r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1081020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am speaking for myself.</a:t>
            </a:r>
            <a:endParaRPr lang="en-US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My comments do not necessarily represent the views of my employer.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Nothing in this presentation should be considered legal advice.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Disclaimer</a:t>
            </a:r>
          </a:p>
        </p:txBody>
      </p:sp>
    </p:spTree>
    <p:extLst>
      <p:ext uri="{BB962C8B-B14F-4D97-AF65-F5344CB8AC3E}">
        <p14:creationId xmlns:p14="http://schemas.microsoft.com/office/powerpoint/2010/main" val="143354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How it Started</a:t>
            </a:r>
          </a:p>
        </p:txBody>
      </p:sp>
      <p:pic>
        <p:nvPicPr>
          <p:cNvPr id="6" name="Picture 5" descr="A picture containing text, nature, old&#10;&#10;Description automatically generated">
            <a:extLst>
              <a:ext uri="{FF2B5EF4-FFF2-40B4-BE49-F238E27FC236}">
                <a16:creationId xmlns:a16="http://schemas.microsoft.com/office/drawing/2014/main" id="{C683C553-B325-D7E5-8972-FF1728229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7103" y="775649"/>
            <a:ext cx="8013517" cy="5244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F39052-75D1-8DCF-2BD7-577D403C78FF}"/>
              </a:ext>
            </a:extLst>
          </p:cNvPr>
          <p:cNvSpPr txBox="1"/>
          <p:nvPr/>
        </p:nvSpPr>
        <p:spPr>
          <a:xfrm>
            <a:off x="2061380" y="5966935"/>
            <a:ext cx="7572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konklone.com/post/quora-keeps-the-worlds-knowledge-for-itself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0605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How it’s Going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B8C0F3D-0338-8775-8728-C23C2E340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57005" y="738051"/>
            <a:ext cx="5416732" cy="5416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A1BF34-9E66-91A9-1FA0-F92FAA3422EC}"/>
              </a:ext>
            </a:extLst>
          </p:cNvPr>
          <p:cNvSpPr txBox="1"/>
          <p:nvPr/>
        </p:nvSpPr>
        <p:spPr>
          <a:xfrm>
            <a:off x="3176884" y="6097979"/>
            <a:ext cx="31211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researchguides.library.vanderbilt.edu/LAW7278/news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195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How it’s Going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EF4EE9-7917-9870-09DF-F4E53EB44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80"/>
            <a:ext cx="10776047" cy="570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2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States’ “Digital” Sales Tax Bases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20D0818-7E68-67C2-4339-109C35F63BD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96" y="568238"/>
            <a:ext cx="8649405" cy="6054583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66A9DE-7AD5-39B0-3598-592CA59EDA3C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</p:spTree>
    <p:extLst>
      <p:ext uri="{BB962C8B-B14F-4D97-AF65-F5344CB8AC3E}">
        <p14:creationId xmlns:p14="http://schemas.microsoft.com/office/powerpoint/2010/main" val="176344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 Broad State and a Narrow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6D70C-C4CA-564A-56F7-4BE0403C78CE}"/>
              </a:ext>
            </a:extLst>
          </p:cNvPr>
          <p:cNvSpPr txBox="1"/>
          <p:nvPr/>
        </p:nvSpPr>
        <p:spPr>
          <a:xfrm>
            <a:off x="2238103" y="6191794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Map">
            <a:extLst>
              <a:ext uri="{FF2B5EF4-FFF2-40B4-BE49-F238E27FC236}">
                <a16:creationId xmlns:a16="http://schemas.microsoft.com/office/drawing/2014/main" id="{7A976EB5-ABC4-E6F1-395B-2CC812E14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86" y="564023"/>
            <a:ext cx="8702923" cy="60920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</p:spTree>
    <p:extLst>
      <p:ext uri="{BB962C8B-B14F-4D97-AF65-F5344CB8AC3E}">
        <p14:creationId xmlns:p14="http://schemas.microsoft.com/office/powerpoint/2010/main" val="37639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6E981E-9761-42E6-B24D-B175D0DD8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6" y="935872"/>
            <a:ext cx="10962008" cy="4986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algn="ctr"/>
            <a:r>
              <a:rPr lang="en-US" sz="4200" dirty="0"/>
              <a:t>The bases differ, big surprise.</a:t>
            </a:r>
          </a:p>
          <a:p>
            <a:pPr algn="ctr"/>
            <a:endParaRPr lang="en-US" sz="1800" dirty="0"/>
          </a:p>
          <a:p>
            <a:pPr algn="ctr"/>
            <a:r>
              <a:rPr lang="en-US" sz="4200" dirty="0">
                <a:cs typeface="Calibri"/>
              </a:rPr>
              <a:t>The basic characterization of single items differ greatly across states, and for good reason: statute drafting decades ago.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024FB-2E14-43D0-BF31-E0568A0F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E22F01-4108-4E6E-8EAB-75277CA98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Curious Finding 1</a:t>
            </a:r>
          </a:p>
        </p:txBody>
      </p:sp>
    </p:spTree>
    <p:extLst>
      <p:ext uri="{BB962C8B-B14F-4D97-AF65-F5344CB8AC3E}">
        <p14:creationId xmlns:p14="http://schemas.microsoft.com/office/powerpoint/2010/main" val="305288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9AEA33-3DCB-F0FB-B835-39FFD341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A77D-E0F3-4B80-A65E-88527CDE7779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62DEDC-A2DD-09AF-CEB1-F4110B57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Another Broad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FFE8E0-130C-C0C8-B596-6B95C911F19A}"/>
              </a:ext>
            </a:extLst>
          </p:cNvPr>
          <p:cNvSpPr txBox="1"/>
          <p:nvPr/>
        </p:nvSpPr>
        <p:spPr>
          <a:xfrm>
            <a:off x="1924594" y="6356350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128F3C-846F-B508-7E55-975BDF5A5DD1}"/>
              </a:ext>
            </a:extLst>
          </p:cNvPr>
          <p:cNvSpPr txBox="1"/>
          <p:nvPr/>
        </p:nvSpPr>
        <p:spPr>
          <a:xfrm>
            <a:off x="1924594" y="6488667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641A8F-EB1A-3526-5F3F-779A2D1FB461}"/>
              </a:ext>
            </a:extLst>
          </p:cNvPr>
          <p:cNvSpPr txBox="1"/>
          <p:nvPr/>
        </p:nvSpPr>
        <p:spPr>
          <a:xfrm>
            <a:off x="8495212" y="6293977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5726FCA-AE01-0882-B9CF-C41C87740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06" y="569710"/>
            <a:ext cx="8704115" cy="6092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A3A61-1E75-2633-F1D2-FF8B0B5B8C19}"/>
              </a:ext>
            </a:extLst>
          </p:cNvPr>
          <p:cNvSpPr txBox="1"/>
          <p:nvPr/>
        </p:nvSpPr>
        <p:spPr>
          <a:xfrm>
            <a:off x="8495212" y="6292282"/>
            <a:ext cx="35443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MTC staff research.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CF679-45E9-7812-DA84-4F0982B7C236}"/>
              </a:ext>
            </a:extLst>
          </p:cNvPr>
          <p:cNvSpPr txBox="1"/>
          <p:nvPr/>
        </p:nvSpPr>
        <p:spPr>
          <a:xfrm>
            <a:off x="1924594" y="6443525"/>
            <a:ext cx="103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338C29B4-A420-5B16-4AC3-0B03E0DDF1B0}"/>
              </a:ext>
            </a:extLst>
          </p:cNvPr>
          <p:cNvSpPr/>
          <p:nvPr/>
        </p:nvSpPr>
        <p:spPr>
          <a:xfrm>
            <a:off x="1018903" y="1097280"/>
            <a:ext cx="1193074" cy="16197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1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Widescreen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Courier New</vt:lpstr>
      <vt:lpstr>Wingdings</vt:lpstr>
      <vt:lpstr>Office Theme</vt:lpstr>
      <vt:lpstr>Survey of Sales Taxation of Digital Products</vt:lpstr>
      <vt:lpstr> Disclaimer</vt:lpstr>
      <vt:lpstr> How it Started</vt:lpstr>
      <vt:lpstr> How it’s Going</vt:lpstr>
      <vt:lpstr> How it’s Going</vt:lpstr>
      <vt:lpstr> States’ “Digital” Sales Tax Bases</vt:lpstr>
      <vt:lpstr> A Broad State and a Narrow State</vt:lpstr>
      <vt:lpstr> Curious Finding 1</vt:lpstr>
      <vt:lpstr> Another Broad State</vt:lpstr>
      <vt:lpstr> Excerpt from Washington</vt:lpstr>
      <vt:lpstr> Curious Finding 2</vt:lpstr>
      <vt:lpstr> Another Broad State</vt:lpstr>
      <vt:lpstr> Excerpt from Tennessee</vt:lpstr>
      <vt:lpstr> Curious Finding 3</vt:lpstr>
      <vt:lpstr> The Broadest States – Just for Fun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2023-04-19T06:49:52Z</dcterms:created>
  <dcterms:modified xsi:type="dcterms:W3CDTF">2023-04-21T18:24:53Z</dcterms:modified>
</cp:coreProperties>
</file>