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36"/>
  </p:notesMasterIdLst>
  <p:sldIdLst>
    <p:sldId id="257" r:id="rId2"/>
    <p:sldId id="1679" r:id="rId3"/>
    <p:sldId id="1741" r:id="rId4"/>
    <p:sldId id="1738" r:id="rId5"/>
    <p:sldId id="1855" r:id="rId6"/>
    <p:sldId id="1744" r:id="rId7"/>
    <p:sldId id="1669" r:id="rId8"/>
    <p:sldId id="327" r:id="rId9"/>
    <p:sldId id="1856" r:id="rId10"/>
    <p:sldId id="1880" r:id="rId11"/>
    <p:sldId id="463" r:id="rId12"/>
    <p:sldId id="1742" r:id="rId13"/>
    <p:sldId id="1931" r:id="rId14"/>
    <p:sldId id="1917" r:id="rId15"/>
    <p:sldId id="1921" r:id="rId16"/>
    <p:sldId id="1927" r:id="rId17"/>
    <p:sldId id="1922" r:id="rId18"/>
    <p:sldId id="1923" r:id="rId19"/>
    <p:sldId id="1930" r:id="rId20"/>
    <p:sldId id="1918" r:id="rId21"/>
    <p:sldId id="1910" r:id="rId22"/>
    <p:sldId id="1913" r:id="rId23"/>
    <p:sldId id="1929" r:id="rId24"/>
    <p:sldId id="1932" r:id="rId25"/>
    <p:sldId id="1919" r:id="rId26"/>
    <p:sldId id="1920" r:id="rId27"/>
    <p:sldId id="1914" r:id="rId28"/>
    <p:sldId id="1916" r:id="rId29"/>
    <p:sldId id="1924" r:id="rId30"/>
    <p:sldId id="1925" r:id="rId31"/>
    <p:sldId id="1926" r:id="rId32"/>
    <p:sldId id="1928" r:id="rId33"/>
    <p:sldId id="1881" r:id="rId34"/>
    <p:sldId id="1678"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697" autoAdjust="0"/>
    <p:restoredTop sz="62896" autoAdjust="0"/>
  </p:normalViewPr>
  <p:slideViewPr>
    <p:cSldViewPr snapToGrid="0">
      <p:cViewPr varScale="1">
        <p:scale>
          <a:sx n="31" d="100"/>
          <a:sy n="31" d="100"/>
        </p:scale>
        <p:origin x="1448" y="37"/>
      </p:cViewPr>
      <p:guideLst/>
    </p:cSldViewPr>
  </p:slideViewPr>
  <p:notesTextViewPr>
    <p:cViewPr>
      <p:scale>
        <a:sx n="1" d="1"/>
        <a:sy n="1" d="1"/>
      </p:scale>
      <p:origin x="0" y="0"/>
    </p:cViewPr>
  </p:notesTextViewPr>
  <p:notesViewPr>
    <p:cSldViewPr snapToGrid="0">
      <p:cViewPr varScale="1">
        <p:scale>
          <a:sx n="71" d="100"/>
          <a:sy n="71" d="100"/>
        </p:scale>
        <p:origin x="2676" y="27"/>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D527944-D857-4E49-B896-9546D818B704}" type="doc">
      <dgm:prSet loTypeId="urn:microsoft.com/office/officeart/2016/7/layout/LinearBlockProcessNumbered" loCatId="process" qsTypeId="urn:microsoft.com/office/officeart/2005/8/quickstyle/simple1" qsCatId="simple" csTypeId="urn:microsoft.com/office/officeart/2005/8/colors/colorful2" csCatId="colorful"/>
      <dgm:spPr/>
      <dgm:t>
        <a:bodyPr/>
        <a:lstStyle/>
        <a:p>
          <a:endParaRPr lang="en-US"/>
        </a:p>
      </dgm:t>
    </dgm:pt>
    <dgm:pt modelId="{24408A9E-B877-42DA-8BE1-EA6F4493FFDA}">
      <dgm:prSet/>
      <dgm:spPr/>
      <dgm:t>
        <a:bodyPr/>
        <a:lstStyle/>
        <a:p>
          <a:r>
            <a:rPr lang="en-US" dirty="0"/>
            <a:t>Create a simpler system for administering the various state and local sales taxes</a:t>
          </a:r>
        </a:p>
      </dgm:t>
    </dgm:pt>
    <dgm:pt modelId="{99D848E8-19C4-4456-9D2F-76E4E087F1A4}" type="parTrans" cxnId="{51554BE2-1D0B-4414-AA71-87D6E716577C}">
      <dgm:prSet/>
      <dgm:spPr/>
      <dgm:t>
        <a:bodyPr/>
        <a:lstStyle/>
        <a:p>
          <a:endParaRPr lang="en-US"/>
        </a:p>
      </dgm:t>
    </dgm:pt>
    <dgm:pt modelId="{3C9F97BB-9C75-401C-8BB9-0215DFA79A3B}" type="sibTrans" cxnId="{51554BE2-1D0B-4414-AA71-87D6E716577C}">
      <dgm:prSet phldrT="01" phldr="0"/>
      <dgm:spPr/>
      <dgm:t>
        <a:bodyPr/>
        <a:lstStyle/>
        <a:p>
          <a:r>
            <a:rPr lang="en-US" dirty="0"/>
            <a:t>01</a:t>
          </a:r>
        </a:p>
      </dgm:t>
    </dgm:pt>
    <dgm:pt modelId="{157A57B8-A48D-4059-86C1-66D168E729C9}">
      <dgm:prSet/>
      <dgm:spPr/>
      <dgm:t>
        <a:bodyPr/>
        <a:lstStyle/>
        <a:p>
          <a:r>
            <a:rPr lang="en-US" dirty="0"/>
            <a:t>At least make processes uniform if they cannot be made simple</a:t>
          </a:r>
        </a:p>
      </dgm:t>
    </dgm:pt>
    <dgm:pt modelId="{57DCC1FE-AB73-44C5-BEAB-42F6B7840CB4}" type="parTrans" cxnId="{B3459D7B-C177-4500-9068-9A4ADDC5A729}">
      <dgm:prSet/>
      <dgm:spPr/>
      <dgm:t>
        <a:bodyPr/>
        <a:lstStyle/>
        <a:p>
          <a:endParaRPr lang="en-US"/>
        </a:p>
      </dgm:t>
    </dgm:pt>
    <dgm:pt modelId="{D92AA389-2460-4B5A-B266-2AF33D8045B9}" type="sibTrans" cxnId="{B3459D7B-C177-4500-9068-9A4ADDC5A729}">
      <dgm:prSet phldrT="02" phldr="0"/>
      <dgm:spPr/>
      <dgm:t>
        <a:bodyPr/>
        <a:lstStyle/>
        <a:p>
          <a:r>
            <a:rPr lang="en-US" dirty="0"/>
            <a:t>02</a:t>
          </a:r>
        </a:p>
      </dgm:t>
    </dgm:pt>
    <dgm:pt modelId="{44B28288-1EF6-472F-B271-B8176C3C5C0B}">
      <dgm:prSet/>
      <dgm:spPr/>
      <dgm:t>
        <a:bodyPr/>
        <a:lstStyle/>
        <a:p>
          <a:r>
            <a:rPr lang="en-US" dirty="0"/>
            <a:t>Balance the interests of a state’s sovereignty with the interests of simplicity and uniformity</a:t>
          </a:r>
        </a:p>
      </dgm:t>
    </dgm:pt>
    <dgm:pt modelId="{9B83CD84-E8E2-42A2-A641-E19C6135A9A2}" type="parTrans" cxnId="{659A8744-9FA2-4B84-B6B1-A51DA72D94D2}">
      <dgm:prSet/>
      <dgm:spPr/>
      <dgm:t>
        <a:bodyPr/>
        <a:lstStyle/>
        <a:p>
          <a:endParaRPr lang="en-US"/>
        </a:p>
      </dgm:t>
    </dgm:pt>
    <dgm:pt modelId="{37A363B0-E9D7-4A2F-B162-21A8837D54A9}" type="sibTrans" cxnId="{659A8744-9FA2-4B84-B6B1-A51DA72D94D2}">
      <dgm:prSet phldrT="03" phldr="0"/>
      <dgm:spPr/>
      <dgm:t>
        <a:bodyPr/>
        <a:lstStyle/>
        <a:p>
          <a:r>
            <a:rPr lang="en-US" dirty="0"/>
            <a:t>03</a:t>
          </a:r>
        </a:p>
      </dgm:t>
    </dgm:pt>
    <dgm:pt modelId="{7001DF13-AF23-4246-B9DB-AC8FB881B35A}">
      <dgm:prSet/>
      <dgm:spPr/>
      <dgm:t>
        <a:bodyPr/>
        <a:lstStyle/>
        <a:p>
          <a:r>
            <a:rPr lang="en-US" dirty="0"/>
            <a:t>Leverage the use of technology to ease the retailer’s tax collection and reporting</a:t>
          </a:r>
        </a:p>
      </dgm:t>
    </dgm:pt>
    <dgm:pt modelId="{2B184662-0F42-41B8-A0BD-49878AA96129}" type="parTrans" cxnId="{DBCB0F03-7155-4787-A29A-630432E559EA}">
      <dgm:prSet/>
      <dgm:spPr/>
      <dgm:t>
        <a:bodyPr/>
        <a:lstStyle/>
        <a:p>
          <a:endParaRPr lang="en-US"/>
        </a:p>
      </dgm:t>
    </dgm:pt>
    <dgm:pt modelId="{EDA3773C-2A33-4C9B-B164-F53A9958DE0F}" type="sibTrans" cxnId="{DBCB0F03-7155-4787-A29A-630432E559EA}">
      <dgm:prSet phldrT="04" phldr="0"/>
      <dgm:spPr/>
      <dgm:t>
        <a:bodyPr/>
        <a:lstStyle/>
        <a:p>
          <a:r>
            <a:rPr lang="en-US" dirty="0"/>
            <a:t>04</a:t>
          </a:r>
        </a:p>
      </dgm:t>
    </dgm:pt>
    <dgm:pt modelId="{83E9D750-E78A-4EA5-8254-7EB3B610892E}" type="pres">
      <dgm:prSet presAssocID="{9D527944-D857-4E49-B896-9546D818B704}" presName="Name0" presStyleCnt="0">
        <dgm:presLayoutVars>
          <dgm:animLvl val="lvl"/>
          <dgm:resizeHandles val="exact"/>
        </dgm:presLayoutVars>
      </dgm:prSet>
      <dgm:spPr/>
    </dgm:pt>
    <dgm:pt modelId="{4FD31893-DC51-46A8-AD39-AB464F71B5B8}" type="pres">
      <dgm:prSet presAssocID="{24408A9E-B877-42DA-8BE1-EA6F4493FFDA}" presName="compositeNode" presStyleCnt="0">
        <dgm:presLayoutVars>
          <dgm:bulletEnabled val="1"/>
        </dgm:presLayoutVars>
      </dgm:prSet>
      <dgm:spPr/>
    </dgm:pt>
    <dgm:pt modelId="{B251595D-5634-41B2-BFDD-335D36E92A67}" type="pres">
      <dgm:prSet presAssocID="{24408A9E-B877-42DA-8BE1-EA6F4493FFDA}" presName="bgRect" presStyleLbl="alignNode1" presStyleIdx="0" presStyleCnt="4"/>
      <dgm:spPr/>
    </dgm:pt>
    <dgm:pt modelId="{07AFF7C5-8B7B-4B5E-82CE-4EE970BC9FF9}" type="pres">
      <dgm:prSet presAssocID="{3C9F97BB-9C75-401C-8BB9-0215DFA79A3B}" presName="sibTransNodeRect" presStyleLbl="alignNode1" presStyleIdx="0" presStyleCnt="4">
        <dgm:presLayoutVars>
          <dgm:chMax val="0"/>
          <dgm:bulletEnabled val="1"/>
        </dgm:presLayoutVars>
      </dgm:prSet>
      <dgm:spPr/>
    </dgm:pt>
    <dgm:pt modelId="{41D19C8F-8BF0-407C-BFA9-EC051EF6CCEC}" type="pres">
      <dgm:prSet presAssocID="{24408A9E-B877-42DA-8BE1-EA6F4493FFDA}" presName="nodeRect" presStyleLbl="alignNode1" presStyleIdx="0" presStyleCnt="4">
        <dgm:presLayoutVars>
          <dgm:bulletEnabled val="1"/>
        </dgm:presLayoutVars>
      </dgm:prSet>
      <dgm:spPr/>
    </dgm:pt>
    <dgm:pt modelId="{016FEB90-3044-4A4C-B614-B0088BFD200D}" type="pres">
      <dgm:prSet presAssocID="{3C9F97BB-9C75-401C-8BB9-0215DFA79A3B}" presName="sibTrans" presStyleCnt="0"/>
      <dgm:spPr/>
    </dgm:pt>
    <dgm:pt modelId="{24B03CFA-03A7-4FAB-B717-A582C3B3171C}" type="pres">
      <dgm:prSet presAssocID="{157A57B8-A48D-4059-86C1-66D168E729C9}" presName="compositeNode" presStyleCnt="0">
        <dgm:presLayoutVars>
          <dgm:bulletEnabled val="1"/>
        </dgm:presLayoutVars>
      </dgm:prSet>
      <dgm:spPr/>
    </dgm:pt>
    <dgm:pt modelId="{85465476-30E7-40A3-9FB2-25083067D541}" type="pres">
      <dgm:prSet presAssocID="{157A57B8-A48D-4059-86C1-66D168E729C9}" presName="bgRect" presStyleLbl="alignNode1" presStyleIdx="1" presStyleCnt="4"/>
      <dgm:spPr/>
    </dgm:pt>
    <dgm:pt modelId="{2A20C84E-0B3F-4456-B26F-F7A1120416FD}" type="pres">
      <dgm:prSet presAssocID="{D92AA389-2460-4B5A-B266-2AF33D8045B9}" presName="sibTransNodeRect" presStyleLbl="alignNode1" presStyleIdx="1" presStyleCnt="4">
        <dgm:presLayoutVars>
          <dgm:chMax val="0"/>
          <dgm:bulletEnabled val="1"/>
        </dgm:presLayoutVars>
      </dgm:prSet>
      <dgm:spPr/>
    </dgm:pt>
    <dgm:pt modelId="{F71FE62E-8F84-4728-8BE3-51631B7253E1}" type="pres">
      <dgm:prSet presAssocID="{157A57B8-A48D-4059-86C1-66D168E729C9}" presName="nodeRect" presStyleLbl="alignNode1" presStyleIdx="1" presStyleCnt="4">
        <dgm:presLayoutVars>
          <dgm:bulletEnabled val="1"/>
        </dgm:presLayoutVars>
      </dgm:prSet>
      <dgm:spPr/>
    </dgm:pt>
    <dgm:pt modelId="{64BE8E49-D655-4846-A363-49BD56C4882E}" type="pres">
      <dgm:prSet presAssocID="{D92AA389-2460-4B5A-B266-2AF33D8045B9}" presName="sibTrans" presStyleCnt="0"/>
      <dgm:spPr/>
    </dgm:pt>
    <dgm:pt modelId="{96C7B88B-66FC-46A8-9C68-D57F46389D37}" type="pres">
      <dgm:prSet presAssocID="{44B28288-1EF6-472F-B271-B8176C3C5C0B}" presName="compositeNode" presStyleCnt="0">
        <dgm:presLayoutVars>
          <dgm:bulletEnabled val="1"/>
        </dgm:presLayoutVars>
      </dgm:prSet>
      <dgm:spPr/>
    </dgm:pt>
    <dgm:pt modelId="{CCA69908-3485-41F5-B6B3-B8A570F90FA7}" type="pres">
      <dgm:prSet presAssocID="{44B28288-1EF6-472F-B271-B8176C3C5C0B}" presName="bgRect" presStyleLbl="alignNode1" presStyleIdx="2" presStyleCnt="4"/>
      <dgm:spPr/>
    </dgm:pt>
    <dgm:pt modelId="{EB630FA9-D5A3-4865-AF40-F52AD2E1574A}" type="pres">
      <dgm:prSet presAssocID="{37A363B0-E9D7-4A2F-B162-21A8837D54A9}" presName="sibTransNodeRect" presStyleLbl="alignNode1" presStyleIdx="2" presStyleCnt="4">
        <dgm:presLayoutVars>
          <dgm:chMax val="0"/>
          <dgm:bulletEnabled val="1"/>
        </dgm:presLayoutVars>
      </dgm:prSet>
      <dgm:spPr/>
    </dgm:pt>
    <dgm:pt modelId="{8B2D8EC1-4604-43B7-85B7-2EBBD7E5A871}" type="pres">
      <dgm:prSet presAssocID="{44B28288-1EF6-472F-B271-B8176C3C5C0B}" presName="nodeRect" presStyleLbl="alignNode1" presStyleIdx="2" presStyleCnt="4">
        <dgm:presLayoutVars>
          <dgm:bulletEnabled val="1"/>
        </dgm:presLayoutVars>
      </dgm:prSet>
      <dgm:spPr/>
    </dgm:pt>
    <dgm:pt modelId="{546BD242-E813-4229-8714-5BDB9DF68424}" type="pres">
      <dgm:prSet presAssocID="{37A363B0-E9D7-4A2F-B162-21A8837D54A9}" presName="sibTrans" presStyleCnt="0"/>
      <dgm:spPr/>
    </dgm:pt>
    <dgm:pt modelId="{AE245BBD-7F3E-42D1-B36C-DA9D42928ACD}" type="pres">
      <dgm:prSet presAssocID="{7001DF13-AF23-4246-B9DB-AC8FB881B35A}" presName="compositeNode" presStyleCnt="0">
        <dgm:presLayoutVars>
          <dgm:bulletEnabled val="1"/>
        </dgm:presLayoutVars>
      </dgm:prSet>
      <dgm:spPr/>
    </dgm:pt>
    <dgm:pt modelId="{95EE0A98-D5E5-4F63-8B9E-A55687B3EEFE}" type="pres">
      <dgm:prSet presAssocID="{7001DF13-AF23-4246-B9DB-AC8FB881B35A}" presName="bgRect" presStyleLbl="alignNode1" presStyleIdx="3" presStyleCnt="4"/>
      <dgm:spPr/>
    </dgm:pt>
    <dgm:pt modelId="{1CB24AB0-19AF-4064-A239-48118C5C4959}" type="pres">
      <dgm:prSet presAssocID="{EDA3773C-2A33-4C9B-B164-F53A9958DE0F}" presName="sibTransNodeRect" presStyleLbl="alignNode1" presStyleIdx="3" presStyleCnt="4">
        <dgm:presLayoutVars>
          <dgm:chMax val="0"/>
          <dgm:bulletEnabled val="1"/>
        </dgm:presLayoutVars>
      </dgm:prSet>
      <dgm:spPr/>
    </dgm:pt>
    <dgm:pt modelId="{65D7F7FD-128E-42BE-AE82-F3FD5024790F}" type="pres">
      <dgm:prSet presAssocID="{7001DF13-AF23-4246-B9DB-AC8FB881B35A}" presName="nodeRect" presStyleLbl="alignNode1" presStyleIdx="3" presStyleCnt="4">
        <dgm:presLayoutVars>
          <dgm:bulletEnabled val="1"/>
        </dgm:presLayoutVars>
      </dgm:prSet>
      <dgm:spPr/>
    </dgm:pt>
  </dgm:ptLst>
  <dgm:cxnLst>
    <dgm:cxn modelId="{DBCB0F03-7155-4787-A29A-630432E559EA}" srcId="{9D527944-D857-4E49-B896-9546D818B704}" destId="{7001DF13-AF23-4246-B9DB-AC8FB881B35A}" srcOrd="3" destOrd="0" parTransId="{2B184662-0F42-41B8-A0BD-49878AA96129}" sibTransId="{EDA3773C-2A33-4C9B-B164-F53A9958DE0F}"/>
    <dgm:cxn modelId="{04BA3C07-B5BE-41F6-9243-0629AD264AC7}" type="presOf" srcId="{EDA3773C-2A33-4C9B-B164-F53A9958DE0F}" destId="{1CB24AB0-19AF-4064-A239-48118C5C4959}" srcOrd="0" destOrd="0" presId="urn:microsoft.com/office/officeart/2016/7/layout/LinearBlockProcessNumbered"/>
    <dgm:cxn modelId="{B2981409-6A0F-4327-8C08-4EDDFD4C2420}" type="presOf" srcId="{44B28288-1EF6-472F-B271-B8176C3C5C0B}" destId="{CCA69908-3485-41F5-B6B3-B8A570F90FA7}" srcOrd="0" destOrd="0" presId="urn:microsoft.com/office/officeart/2016/7/layout/LinearBlockProcessNumbered"/>
    <dgm:cxn modelId="{70BA1B1A-498D-4FCE-A43C-3F660AF0CBF0}" type="presOf" srcId="{D92AA389-2460-4B5A-B266-2AF33D8045B9}" destId="{2A20C84E-0B3F-4456-B26F-F7A1120416FD}" srcOrd="0" destOrd="0" presId="urn:microsoft.com/office/officeart/2016/7/layout/LinearBlockProcessNumbered"/>
    <dgm:cxn modelId="{E4ED842E-FAD1-4625-86E9-EDDF7F801FA8}" type="presOf" srcId="{9D527944-D857-4E49-B896-9546D818B704}" destId="{83E9D750-E78A-4EA5-8254-7EB3B610892E}" srcOrd="0" destOrd="0" presId="urn:microsoft.com/office/officeart/2016/7/layout/LinearBlockProcessNumbered"/>
    <dgm:cxn modelId="{E52D2F2F-9D39-45D5-8C08-484C9565D35C}" type="presOf" srcId="{24408A9E-B877-42DA-8BE1-EA6F4493FFDA}" destId="{B251595D-5634-41B2-BFDD-335D36E92A67}" srcOrd="0" destOrd="0" presId="urn:microsoft.com/office/officeart/2016/7/layout/LinearBlockProcessNumbered"/>
    <dgm:cxn modelId="{BC691831-46B3-4AC6-B101-62D97F9A29AA}" type="presOf" srcId="{44B28288-1EF6-472F-B271-B8176C3C5C0B}" destId="{8B2D8EC1-4604-43B7-85B7-2EBBD7E5A871}" srcOrd="1" destOrd="0" presId="urn:microsoft.com/office/officeart/2016/7/layout/LinearBlockProcessNumbered"/>
    <dgm:cxn modelId="{2962283D-C31B-4C7B-8A43-3A37AF47D87A}" type="presOf" srcId="{37A363B0-E9D7-4A2F-B162-21A8837D54A9}" destId="{EB630FA9-D5A3-4865-AF40-F52AD2E1574A}" srcOrd="0" destOrd="0" presId="urn:microsoft.com/office/officeart/2016/7/layout/LinearBlockProcessNumbered"/>
    <dgm:cxn modelId="{9CC75B63-B500-4B5A-8ADB-31A118935DEB}" type="presOf" srcId="{24408A9E-B877-42DA-8BE1-EA6F4493FFDA}" destId="{41D19C8F-8BF0-407C-BFA9-EC051EF6CCEC}" srcOrd="1" destOrd="0" presId="urn:microsoft.com/office/officeart/2016/7/layout/LinearBlockProcessNumbered"/>
    <dgm:cxn modelId="{659A8744-9FA2-4B84-B6B1-A51DA72D94D2}" srcId="{9D527944-D857-4E49-B896-9546D818B704}" destId="{44B28288-1EF6-472F-B271-B8176C3C5C0B}" srcOrd="2" destOrd="0" parTransId="{9B83CD84-E8E2-42A2-A641-E19C6135A9A2}" sibTransId="{37A363B0-E9D7-4A2F-B162-21A8837D54A9}"/>
    <dgm:cxn modelId="{3DAA1274-2D15-4C28-8B59-31B7CC8DCA74}" type="presOf" srcId="{3C9F97BB-9C75-401C-8BB9-0215DFA79A3B}" destId="{07AFF7C5-8B7B-4B5E-82CE-4EE970BC9FF9}" srcOrd="0" destOrd="0" presId="urn:microsoft.com/office/officeart/2016/7/layout/LinearBlockProcessNumbered"/>
    <dgm:cxn modelId="{B3459D7B-C177-4500-9068-9A4ADDC5A729}" srcId="{9D527944-D857-4E49-B896-9546D818B704}" destId="{157A57B8-A48D-4059-86C1-66D168E729C9}" srcOrd="1" destOrd="0" parTransId="{57DCC1FE-AB73-44C5-BEAB-42F6B7840CB4}" sibTransId="{D92AA389-2460-4B5A-B266-2AF33D8045B9}"/>
    <dgm:cxn modelId="{8EFAB184-0650-4E0E-A651-352C68C22166}" type="presOf" srcId="{7001DF13-AF23-4246-B9DB-AC8FB881B35A}" destId="{65D7F7FD-128E-42BE-AE82-F3FD5024790F}" srcOrd="1" destOrd="0" presId="urn:microsoft.com/office/officeart/2016/7/layout/LinearBlockProcessNumbered"/>
    <dgm:cxn modelId="{EDBE4ABE-465B-4C55-99A3-14971BF10031}" type="presOf" srcId="{7001DF13-AF23-4246-B9DB-AC8FB881B35A}" destId="{95EE0A98-D5E5-4F63-8B9E-A55687B3EEFE}" srcOrd="0" destOrd="0" presId="urn:microsoft.com/office/officeart/2016/7/layout/LinearBlockProcessNumbered"/>
    <dgm:cxn modelId="{481AD1C7-0EC3-4B5A-819D-B32F7660F2AC}" type="presOf" srcId="{157A57B8-A48D-4059-86C1-66D168E729C9}" destId="{F71FE62E-8F84-4728-8BE3-51631B7253E1}" srcOrd="1" destOrd="0" presId="urn:microsoft.com/office/officeart/2016/7/layout/LinearBlockProcessNumbered"/>
    <dgm:cxn modelId="{51554BE2-1D0B-4414-AA71-87D6E716577C}" srcId="{9D527944-D857-4E49-B896-9546D818B704}" destId="{24408A9E-B877-42DA-8BE1-EA6F4493FFDA}" srcOrd="0" destOrd="0" parTransId="{99D848E8-19C4-4456-9D2F-76E4E087F1A4}" sibTransId="{3C9F97BB-9C75-401C-8BB9-0215DFA79A3B}"/>
    <dgm:cxn modelId="{CBC7BAED-323F-4E84-8F88-91C3A59B222A}" type="presOf" srcId="{157A57B8-A48D-4059-86C1-66D168E729C9}" destId="{85465476-30E7-40A3-9FB2-25083067D541}" srcOrd="0" destOrd="0" presId="urn:microsoft.com/office/officeart/2016/7/layout/LinearBlockProcessNumbered"/>
    <dgm:cxn modelId="{4B0E866A-C3CF-4621-A779-7CC7FC7C5C3D}" type="presParOf" srcId="{83E9D750-E78A-4EA5-8254-7EB3B610892E}" destId="{4FD31893-DC51-46A8-AD39-AB464F71B5B8}" srcOrd="0" destOrd="0" presId="urn:microsoft.com/office/officeart/2016/7/layout/LinearBlockProcessNumbered"/>
    <dgm:cxn modelId="{59B27173-966F-459C-9EDA-30BBE6579777}" type="presParOf" srcId="{4FD31893-DC51-46A8-AD39-AB464F71B5B8}" destId="{B251595D-5634-41B2-BFDD-335D36E92A67}" srcOrd="0" destOrd="0" presId="urn:microsoft.com/office/officeart/2016/7/layout/LinearBlockProcessNumbered"/>
    <dgm:cxn modelId="{FEA8A35E-D7D1-4A3B-A9AC-63365D6F29F9}" type="presParOf" srcId="{4FD31893-DC51-46A8-AD39-AB464F71B5B8}" destId="{07AFF7C5-8B7B-4B5E-82CE-4EE970BC9FF9}" srcOrd="1" destOrd="0" presId="urn:microsoft.com/office/officeart/2016/7/layout/LinearBlockProcessNumbered"/>
    <dgm:cxn modelId="{5A911CF6-E01B-436B-BF58-626044C3AA4E}" type="presParOf" srcId="{4FD31893-DC51-46A8-AD39-AB464F71B5B8}" destId="{41D19C8F-8BF0-407C-BFA9-EC051EF6CCEC}" srcOrd="2" destOrd="0" presId="urn:microsoft.com/office/officeart/2016/7/layout/LinearBlockProcessNumbered"/>
    <dgm:cxn modelId="{D3808DD3-BB46-4AF4-A1AB-3BC2A2C4B3F3}" type="presParOf" srcId="{83E9D750-E78A-4EA5-8254-7EB3B610892E}" destId="{016FEB90-3044-4A4C-B614-B0088BFD200D}" srcOrd="1" destOrd="0" presId="urn:microsoft.com/office/officeart/2016/7/layout/LinearBlockProcessNumbered"/>
    <dgm:cxn modelId="{96402053-07FE-4172-93E4-E475DFB3DE02}" type="presParOf" srcId="{83E9D750-E78A-4EA5-8254-7EB3B610892E}" destId="{24B03CFA-03A7-4FAB-B717-A582C3B3171C}" srcOrd="2" destOrd="0" presId="urn:microsoft.com/office/officeart/2016/7/layout/LinearBlockProcessNumbered"/>
    <dgm:cxn modelId="{962E570F-C500-46FD-9768-7DF0A6DB777A}" type="presParOf" srcId="{24B03CFA-03A7-4FAB-B717-A582C3B3171C}" destId="{85465476-30E7-40A3-9FB2-25083067D541}" srcOrd="0" destOrd="0" presId="urn:microsoft.com/office/officeart/2016/7/layout/LinearBlockProcessNumbered"/>
    <dgm:cxn modelId="{C9329D32-DE83-4B38-BDBE-5A11F2FB9773}" type="presParOf" srcId="{24B03CFA-03A7-4FAB-B717-A582C3B3171C}" destId="{2A20C84E-0B3F-4456-B26F-F7A1120416FD}" srcOrd="1" destOrd="0" presId="urn:microsoft.com/office/officeart/2016/7/layout/LinearBlockProcessNumbered"/>
    <dgm:cxn modelId="{84BEA53D-0344-480A-BB26-7DE375AF6637}" type="presParOf" srcId="{24B03CFA-03A7-4FAB-B717-A582C3B3171C}" destId="{F71FE62E-8F84-4728-8BE3-51631B7253E1}" srcOrd="2" destOrd="0" presId="urn:microsoft.com/office/officeart/2016/7/layout/LinearBlockProcessNumbered"/>
    <dgm:cxn modelId="{4F825219-152C-4E99-9F9B-E812121FD376}" type="presParOf" srcId="{83E9D750-E78A-4EA5-8254-7EB3B610892E}" destId="{64BE8E49-D655-4846-A363-49BD56C4882E}" srcOrd="3" destOrd="0" presId="urn:microsoft.com/office/officeart/2016/7/layout/LinearBlockProcessNumbered"/>
    <dgm:cxn modelId="{98000243-9567-479C-96AF-78E9AE7F88CF}" type="presParOf" srcId="{83E9D750-E78A-4EA5-8254-7EB3B610892E}" destId="{96C7B88B-66FC-46A8-9C68-D57F46389D37}" srcOrd="4" destOrd="0" presId="urn:microsoft.com/office/officeart/2016/7/layout/LinearBlockProcessNumbered"/>
    <dgm:cxn modelId="{1090CFCA-F00A-49B8-BEA1-A39F3D30A938}" type="presParOf" srcId="{96C7B88B-66FC-46A8-9C68-D57F46389D37}" destId="{CCA69908-3485-41F5-B6B3-B8A570F90FA7}" srcOrd="0" destOrd="0" presId="urn:microsoft.com/office/officeart/2016/7/layout/LinearBlockProcessNumbered"/>
    <dgm:cxn modelId="{1309CD9D-E37A-4299-9C48-FC1393EDFA6F}" type="presParOf" srcId="{96C7B88B-66FC-46A8-9C68-D57F46389D37}" destId="{EB630FA9-D5A3-4865-AF40-F52AD2E1574A}" srcOrd="1" destOrd="0" presId="urn:microsoft.com/office/officeart/2016/7/layout/LinearBlockProcessNumbered"/>
    <dgm:cxn modelId="{4DA9870C-31EC-47A8-B4A0-386A904C2358}" type="presParOf" srcId="{96C7B88B-66FC-46A8-9C68-D57F46389D37}" destId="{8B2D8EC1-4604-43B7-85B7-2EBBD7E5A871}" srcOrd="2" destOrd="0" presId="urn:microsoft.com/office/officeart/2016/7/layout/LinearBlockProcessNumbered"/>
    <dgm:cxn modelId="{0877F706-8C46-4FA3-9FDC-82CFD9763E18}" type="presParOf" srcId="{83E9D750-E78A-4EA5-8254-7EB3B610892E}" destId="{546BD242-E813-4229-8714-5BDB9DF68424}" srcOrd="5" destOrd="0" presId="urn:microsoft.com/office/officeart/2016/7/layout/LinearBlockProcessNumbered"/>
    <dgm:cxn modelId="{B0BC223B-DFB5-424E-AB6A-BE49D278C342}" type="presParOf" srcId="{83E9D750-E78A-4EA5-8254-7EB3B610892E}" destId="{AE245BBD-7F3E-42D1-B36C-DA9D42928ACD}" srcOrd="6" destOrd="0" presId="urn:microsoft.com/office/officeart/2016/7/layout/LinearBlockProcessNumbered"/>
    <dgm:cxn modelId="{58AE2F91-8137-453F-BA87-FCD3709DB5DB}" type="presParOf" srcId="{AE245BBD-7F3E-42D1-B36C-DA9D42928ACD}" destId="{95EE0A98-D5E5-4F63-8B9E-A55687B3EEFE}" srcOrd="0" destOrd="0" presId="urn:microsoft.com/office/officeart/2016/7/layout/LinearBlockProcessNumbered"/>
    <dgm:cxn modelId="{6C8826BF-4418-4DF6-971B-AA2085F053B8}" type="presParOf" srcId="{AE245BBD-7F3E-42D1-B36C-DA9D42928ACD}" destId="{1CB24AB0-19AF-4064-A239-48118C5C4959}" srcOrd="1" destOrd="0" presId="urn:microsoft.com/office/officeart/2016/7/layout/LinearBlockProcessNumbered"/>
    <dgm:cxn modelId="{A6A2D79C-2365-43C4-A40B-A7B3D14A86BC}" type="presParOf" srcId="{AE245BBD-7F3E-42D1-B36C-DA9D42928ACD}" destId="{65D7F7FD-128E-42BE-AE82-F3FD5024790F}" srcOrd="2" destOrd="0" presId="urn:microsoft.com/office/officeart/2016/7/layout/LinearBlockProcessNumbered"/>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245C37F-8E62-4EDB-B4F3-54E46AD7458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C26683D7-FC8D-4F95-9369-876FFE9C9E2F}">
      <dgm:prSet/>
      <dgm:spPr/>
      <dgm:t>
        <a:bodyPr/>
        <a:lstStyle/>
        <a:p>
          <a:r>
            <a:rPr lang="en-US" dirty="0"/>
            <a:t>Craig Johnson, Executive Director SST</a:t>
          </a:r>
        </a:p>
      </dgm:t>
    </dgm:pt>
    <dgm:pt modelId="{2CAC7C2A-CCE1-402E-B498-71D34B4C7D69}" type="parTrans" cxnId="{85849235-F255-4B23-873A-6F87BC93ADE6}">
      <dgm:prSet/>
      <dgm:spPr/>
      <dgm:t>
        <a:bodyPr/>
        <a:lstStyle/>
        <a:p>
          <a:endParaRPr lang="en-US"/>
        </a:p>
      </dgm:t>
    </dgm:pt>
    <dgm:pt modelId="{7E420E92-B1B4-494C-BB04-E5322ABA3EC5}" type="sibTrans" cxnId="{85849235-F255-4B23-873A-6F87BC93ADE6}">
      <dgm:prSet/>
      <dgm:spPr/>
      <dgm:t>
        <a:bodyPr/>
        <a:lstStyle/>
        <a:p>
          <a:endParaRPr lang="en-US"/>
        </a:p>
      </dgm:t>
    </dgm:pt>
    <dgm:pt modelId="{FE851C6C-A7AB-4C62-AB99-BAC84E123B37}">
      <dgm:prSet/>
      <dgm:spPr/>
      <dgm:t>
        <a:bodyPr/>
        <a:lstStyle/>
        <a:p>
          <a:r>
            <a:rPr lang="en-US" dirty="0"/>
            <a:t>Jody Bartels, IT Director</a:t>
          </a:r>
        </a:p>
      </dgm:t>
    </dgm:pt>
    <dgm:pt modelId="{6DCDC265-99CC-42C7-B871-A1B24C0CCD38}" type="parTrans" cxnId="{361C8B8B-D62D-46D7-96D2-296C0CFC6C02}">
      <dgm:prSet/>
      <dgm:spPr/>
      <dgm:t>
        <a:bodyPr/>
        <a:lstStyle/>
        <a:p>
          <a:endParaRPr lang="en-US"/>
        </a:p>
      </dgm:t>
    </dgm:pt>
    <dgm:pt modelId="{857CA375-16B5-490F-B73D-84A5FDF5E67E}" type="sibTrans" cxnId="{361C8B8B-D62D-46D7-96D2-296C0CFC6C02}">
      <dgm:prSet/>
      <dgm:spPr/>
      <dgm:t>
        <a:bodyPr/>
        <a:lstStyle/>
        <a:p>
          <a:endParaRPr lang="en-US"/>
        </a:p>
      </dgm:t>
    </dgm:pt>
    <dgm:pt modelId="{3A5D30DE-AEEA-4F75-997E-178DBAB020C9}">
      <dgm:prSet/>
      <dgm:spPr/>
      <dgm:t>
        <a:bodyPr/>
        <a:lstStyle/>
        <a:p>
          <a:r>
            <a:rPr lang="en-US" dirty="0"/>
            <a:t>Christie Comanita, Research &amp; State Compliance Director</a:t>
          </a:r>
        </a:p>
      </dgm:t>
    </dgm:pt>
    <dgm:pt modelId="{BDC95D83-D599-4963-A408-82E5E5AED991}" type="parTrans" cxnId="{F68568D0-50C0-4DCE-9FD6-7C1831F61287}">
      <dgm:prSet/>
      <dgm:spPr/>
      <dgm:t>
        <a:bodyPr/>
        <a:lstStyle/>
        <a:p>
          <a:endParaRPr lang="en-US"/>
        </a:p>
      </dgm:t>
    </dgm:pt>
    <dgm:pt modelId="{E6EADCEA-5633-4564-801B-AEC634147807}" type="sibTrans" cxnId="{F68568D0-50C0-4DCE-9FD6-7C1831F61287}">
      <dgm:prSet/>
      <dgm:spPr/>
      <dgm:t>
        <a:bodyPr/>
        <a:lstStyle/>
        <a:p>
          <a:endParaRPr lang="en-US"/>
        </a:p>
      </dgm:t>
    </dgm:pt>
    <dgm:pt modelId="{CFB365E0-020A-43AA-9271-0530D5F679A5}">
      <dgm:prSet/>
      <dgm:spPr/>
      <dgm:t>
        <a:bodyPr/>
        <a:lstStyle/>
        <a:p>
          <a:r>
            <a:rPr lang="en-US" dirty="0"/>
            <a:t>Jim Romano, IT Technology and Programming Specialist</a:t>
          </a:r>
        </a:p>
      </dgm:t>
    </dgm:pt>
    <dgm:pt modelId="{29E1FC22-4970-4DA2-88AE-FB98D8F6385B}" type="parTrans" cxnId="{672A3BF2-E48F-4E81-BE55-0BB6E107542B}">
      <dgm:prSet/>
      <dgm:spPr/>
      <dgm:t>
        <a:bodyPr/>
        <a:lstStyle/>
        <a:p>
          <a:endParaRPr lang="en-US"/>
        </a:p>
      </dgm:t>
    </dgm:pt>
    <dgm:pt modelId="{81A3BB1A-A8E8-434E-85ED-17E15F16F8D1}" type="sibTrans" cxnId="{672A3BF2-E48F-4E81-BE55-0BB6E107542B}">
      <dgm:prSet/>
      <dgm:spPr/>
      <dgm:t>
        <a:bodyPr/>
        <a:lstStyle/>
        <a:p>
          <a:endParaRPr lang="en-US"/>
        </a:p>
      </dgm:t>
    </dgm:pt>
    <dgm:pt modelId="{3157AB8C-2AFC-4CDF-BAA6-383464807523}">
      <dgm:prSet/>
      <dgm:spPr/>
      <dgm:t>
        <a:bodyPr/>
        <a:lstStyle/>
        <a:p>
          <a:r>
            <a:rPr lang="en-US" dirty="0"/>
            <a:t>Bobbie Stellner, Administrative Operations Manager/Executive Assistant</a:t>
          </a:r>
        </a:p>
      </dgm:t>
    </dgm:pt>
    <dgm:pt modelId="{19B94882-53E1-4554-801C-1D42D151DE91}" type="parTrans" cxnId="{DAFE0FA3-C04E-4A78-9A4B-932DB13CA674}">
      <dgm:prSet/>
      <dgm:spPr/>
      <dgm:t>
        <a:bodyPr/>
        <a:lstStyle/>
        <a:p>
          <a:endParaRPr lang="en-US"/>
        </a:p>
      </dgm:t>
    </dgm:pt>
    <dgm:pt modelId="{9B5812C6-360C-4537-8003-BA7071F9E62F}" type="sibTrans" cxnId="{DAFE0FA3-C04E-4A78-9A4B-932DB13CA674}">
      <dgm:prSet/>
      <dgm:spPr/>
      <dgm:t>
        <a:bodyPr/>
        <a:lstStyle/>
        <a:p>
          <a:endParaRPr lang="en-US"/>
        </a:p>
      </dgm:t>
    </dgm:pt>
    <dgm:pt modelId="{AA2A1462-C0F1-40D8-B113-D15F88D3BEFC}" type="pres">
      <dgm:prSet presAssocID="{5245C37F-8E62-4EDB-B4F3-54E46AD7458A}" presName="linear" presStyleCnt="0">
        <dgm:presLayoutVars>
          <dgm:animLvl val="lvl"/>
          <dgm:resizeHandles val="exact"/>
        </dgm:presLayoutVars>
      </dgm:prSet>
      <dgm:spPr/>
    </dgm:pt>
    <dgm:pt modelId="{1EF0C887-7AD1-4ABB-8F7D-A6A959D67D96}" type="pres">
      <dgm:prSet presAssocID="{C26683D7-FC8D-4F95-9369-876FFE9C9E2F}" presName="parentText" presStyleLbl="node1" presStyleIdx="0" presStyleCnt="5">
        <dgm:presLayoutVars>
          <dgm:chMax val="0"/>
          <dgm:bulletEnabled val="1"/>
        </dgm:presLayoutVars>
      </dgm:prSet>
      <dgm:spPr/>
    </dgm:pt>
    <dgm:pt modelId="{08928D67-91C5-4A18-BBE8-ADF3D440B8BE}" type="pres">
      <dgm:prSet presAssocID="{7E420E92-B1B4-494C-BB04-E5322ABA3EC5}" presName="spacer" presStyleCnt="0"/>
      <dgm:spPr/>
    </dgm:pt>
    <dgm:pt modelId="{73EB566B-74FB-4CA4-A770-1D86FA6D6DA3}" type="pres">
      <dgm:prSet presAssocID="{FE851C6C-A7AB-4C62-AB99-BAC84E123B37}" presName="parentText" presStyleLbl="node1" presStyleIdx="1" presStyleCnt="5">
        <dgm:presLayoutVars>
          <dgm:chMax val="0"/>
          <dgm:bulletEnabled val="1"/>
        </dgm:presLayoutVars>
      </dgm:prSet>
      <dgm:spPr/>
    </dgm:pt>
    <dgm:pt modelId="{A247324D-70EE-4731-9232-0E83187613BB}" type="pres">
      <dgm:prSet presAssocID="{857CA375-16B5-490F-B73D-84A5FDF5E67E}" presName="spacer" presStyleCnt="0"/>
      <dgm:spPr/>
    </dgm:pt>
    <dgm:pt modelId="{52B30D05-6347-4181-8C7F-A725E6BA1BA3}" type="pres">
      <dgm:prSet presAssocID="{3A5D30DE-AEEA-4F75-997E-178DBAB020C9}" presName="parentText" presStyleLbl="node1" presStyleIdx="2" presStyleCnt="5">
        <dgm:presLayoutVars>
          <dgm:chMax val="0"/>
          <dgm:bulletEnabled val="1"/>
        </dgm:presLayoutVars>
      </dgm:prSet>
      <dgm:spPr/>
    </dgm:pt>
    <dgm:pt modelId="{69451EDC-0E71-4B44-8A23-FE79F52AA3B9}" type="pres">
      <dgm:prSet presAssocID="{E6EADCEA-5633-4564-801B-AEC634147807}" presName="spacer" presStyleCnt="0"/>
      <dgm:spPr/>
    </dgm:pt>
    <dgm:pt modelId="{4628ECE9-782B-4465-A4FC-1D55E67D0EE3}" type="pres">
      <dgm:prSet presAssocID="{CFB365E0-020A-43AA-9271-0530D5F679A5}" presName="parentText" presStyleLbl="node1" presStyleIdx="3" presStyleCnt="5">
        <dgm:presLayoutVars>
          <dgm:chMax val="0"/>
          <dgm:bulletEnabled val="1"/>
        </dgm:presLayoutVars>
      </dgm:prSet>
      <dgm:spPr/>
    </dgm:pt>
    <dgm:pt modelId="{116D4F5E-A0DE-482E-B3E3-0DB4237C5EE2}" type="pres">
      <dgm:prSet presAssocID="{81A3BB1A-A8E8-434E-85ED-17E15F16F8D1}" presName="spacer" presStyleCnt="0"/>
      <dgm:spPr/>
    </dgm:pt>
    <dgm:pt modelId="{6F81F8BF-E0B2-470F-BC45-60E0C9E694E1}" type="pres">
      <dgm:prSet presAssocID="{3157AB8C-2AFC-4CDF-BAA6-383464807523}" presName="parentText" presStyleLbl="node1" presStyleIdx="4" presStyleCnt="5">
        <dgm:presLayoutVars>
          <dgm:chMax val="0"/>
          <dgm:bulletEnabled val="1"/>
        </dgm:presLayoutVars>
      </dgm:prSet>
      <dgm:spPr/>
    </dgm:pt>
  </dgm:ptLst>
  <dgm:cxnLst>
    <dgm:cxn modelId="{7652BF1B-D7B9-47BC-B832-F496D71F167D}" type="presOf" srcId="{CFB365E0-020A-43AA-9271-0530D5F679A5}" destId="{4628ECE9-782B-4465-A4FC-1D55E67D0EE3}" srcOrd="0" destOrd="0" presId="urn:microsoft.com/office/officeart/2005/8/layout/vList2"/>
    <dgm:cxn modelId="{85849235-F255-4B23-873A-6F87BC93ADE6}" srcId="{5245C37F-8E62-4EDB-B4F3-54E46AD7458A}" destId="{C26683D7-FC8D-4F95-9369-876FFE9C9E2F}" srcOrd="0" destOrd="0" parTransId="{2CAC7C2A-CCE1-402E-B498-71D34B4C7D69}" sibTransId="{7E420E92-B1B4-494C-BB04-E5322ABA3EC5}"/>
    <dgm:cxn modelId="{305F3863-4C20-4EAB-B33C-3379F761592B}" type="presOf" srcId="{5245C37F-8E62-4EDB-B4F3-54E46AD7458A}" destId="{AA2A1462-C0F1-40D8-B113-D15F88D3BEFC}" srcOrd="0" destOrd="0" presId="urn:microsoft.com/office/officeart/2005/8/layout/vList2"/>
    <dgm:cxn modelId="{361C8B8B-D62D-46D7-96D2-296C0CFC6C02}" srcId="{5245C37F-8E62-4EDB-B4F3-54E46AD7458A}" destId="{FE851C6C-A7AB-4C62-AB99-BAC84E123B37}" srcOrd="1" destOrd="0" parTransId="{6DCDC265-99CC-42C7-B871-A1B24C0CCD38}" sibTransId="{857CA375-16B5-490F-B73D-84A5FDF5E67E}"/>
    <dgm:cxn modelId="{EDC67D8C-73D2-49D3-88B8-2B08E29023AD}" type="presOf" srcId="{3157AB8C-2AFC-4CDF-BAA6-383464807523}" destId="{6F81F8BF-E0B2-470F-BC45-60E0C9E694E1}" srcOrd="0" destOrd="0" presId="urn:microsoft.com/office/officeart/2005/8/layout/vList2"/>
    <dgm:cxn modelId="{DAFE0FA3-C04E-4A78-9A4B-932DB13CA674}" srcId="{5245C37F-8E62-4EDB-B4F3-54E46AD7458A}" destId="{3157AB8C-2AFC-4CDF-BAA6-383464807523}" srcOrd="4" destOrd="0" parTransId="{19B94882-53E1-4554-801C-1D42D151DE91}" sibTransId="{9B5812C6-360C-4537-8003-BA7071F9E62F}"/>
    <dgm:cxn modelId="{B03DB6A6-F535-4EB7-AEF1-0C6DF8B32DF7}" type="presOf" srcId="{3A5D30DE-AEEA-4F75-997E-178DBAB020C9}" destId="{52B30D05-6347-4181-8C7F-A725E6BA1BA3}" srcOrd="0" destOrd="0" presId="urn:microsoft.com/office/officeart/2005/8/layout/vList2"/>
    <dgm:cxn modelId="{D172C5B3-ED34-46A6-8700-D83F27644FA9}" type="presOf" srcId="{C26683D7-FC8D-4F95-9369-876FFE9C9E2F}" destId="{1EF0C887-7AD1-4ABB-8F7D-A6A959D67D96}" srcOrd="0" destOrd="0" presId="urn:microsoft.com/office/officeart/2005/8/layout/vList2"/>
    <dgm:cxn modelId="{D50BE0C6-462F-4808-8BD3-7B66C4BBD9CA}" type="presOf" srcId="{FE851C6C-A7AB-4C62-AB99-BAC84E123B37}" destId="{73EB566B-74FB-4CA4-A770-1D86FA6D6DA3}" srcOrd="0" destOrd="0" presId="urn:microsoft.com/office/officeart/2005/8/layout/vList2"/>
    <dgm:cxn modelId="{F68568D0-50C0-4DCE-9FD6-7C1831F61287}" srcId="{5245C37F-8E62-4EDB-B4F3-54E46AD7458A}" destId="{3A5D30DE-AEEA-4F75-997E-178DBAB020C9}" srcOrd="2" destOrd="0" parTransId="{BDC95D83-D599-4963-A408-82E5E5AED991}" sibTransId="{E6EADCEA-5633-4564-801B-AEC634147807}"/>
    <dgm:cxn modelId="{672A3BF2-E48F-4E81-BE55-0BB6E107542B}" srcId="{5245C37F-8E62-4EDB-B4F3-54E46AD7458A}" destId="{CFB365E0-020A-43AA-9271-0530D5F679A5}" srcOrd="3" destOrd="0" parTransId="{29E1FC22-4970-4DA2-88AE-FB98D8F6385B}" sibTransId="{81A3BB1A-A8E8-434E-85ED-17E15F16F8D1}"/>
    <dgm:cxn modelId="{F2F5D903-0C13-42DD-B4D2-C090ED8CEA13}" type="presParOf" srcId="{AA2A1462-C0F1-40D8-B113-D15F88D3BEFC}" destId="{1EF0C887-7AD1-4ABB-8F7D-A6A959D67D96}" srcOrd="0" destOrd="0" presId="urn:microsoft.com/office/officeart/2005/8/layout/vList2"/>
    <dgm:cxn modelId="{C8C924B5-C62A-44AF-A635-8CA874DA61F9}" type="presParOf" srcId="{AA2A1462-C0F1-40D8-B113-D15F88D3BEFC}" destId="{08928D67-91C5-4A18-BBE8-ADF3D440B8BE}" srcOrd="1" destOrd="0" presId="urn:microsoft.com/office/officeart/2005/8/layout/vList2"/>
    <dgm:cxn modelId="{3E1BFB8B-2B48-44EC-A856-B5AE08B529A7}" type="presParOf" srcId="{AA2A1462-C0F1-40D8-B113-D15F88D3BEFC}" destId="{73EB566B-74FB-4CA4-A770-1D86FA6D6DA3}" srcOrd="2" destOrd="0" presId="urn:microsoft.com/office/officeart/2005/8/layout/vList2"/>
    <dgm:cxn modelId="{C3F4978C-5085-46EF-AF51-4CA5EBC4DB98}" type="presParOf" srcId="{AA2A1462-C0F1-40D8-B113-D15F88D3BEFC}" destId="{A247324D-70EE-4731-9232-0E83187613BB}" srcOrd="3" destOrd="0" presId="urn:microsoft.com/office/officeart/2005/8/layout/vList2"/>
    <dgm:cxn modelId="{E7A545F2-73BE-467F-AD04-D2C123276DC2}" type="presParOf" srcId="{AA2A1462-C0F1-40D8-B113-D15F88D3BEFC}" destId="{52B30D05-6347-4181-8C7F-A725E6BA1BA3}" srcOrd="4" destOrd="0" presId="urn:microsoft.com/office/officeart/2005/8/layout/vList2"/>
    <dgm:cxn modelId="{EF7CCA1A-C104-4558-B49A-1FF03AF964F8}" type="presParOf" srcId="{AA2A1462-C0F1-40D8-B113-D15F88D3BEFC}" destId="{69451EDC-0E71-4B44-8A23-FE79F52AA3B9}" srcOrd="5" destOrd="0" presId="urn:microsoft.com/office/officeart/2005/8/layout/vList2"/>
    <dgm:cxn modelId="{4E8D0D7C-C5EA-4724-89DE-5EA81C2D530F}" type="presParOf" srcId="{AA2A1462-C0F1-40D8-B113-D15F88D3BEFC}" destId="{4628ECE9-782B-4465-A4FC-1D55E67D0EE3}" srcOrd="6" destOrd="0" presId="urn:microsoft.com/office/officeart/2005/8/layout/vList2"/>
    <dgm:cxn modelId="{9DA50915-9FAE-4E01-ABC9-EB0289AEAE3F}" type="presParOf" srcId="{AA2A1462-C0F1-40D8-B113-D15F88D3BEFC}" destId="{116D4F5E-A0DE-482E-B3E3-0DB4237C5EE2}" srcOrd="7" destOrd="0" presId="urn:microsoft.com/office/officeart/2005/8/layout/vList2"/>
    <dgm:cxn modelId="{2DC0AD58-022F-4C0C-9B35-B9F6111E9A88}" type="presParOf" srcId="{AA2A1462-C0F1-40D8-B113-D15F88D3BEFC}" destId="{6F81F8BF-E0B2-470F-BC45-60E0C9E694E1}"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51595D-5634-41B2-BFDD-335D36E92A67}">
      <dsp:nvSpPr>
        <dsp:cNvPr id="0" name=""/>
        <dsp:cNvSpPr/>
      </dsp:nvSpPr>
      <dsp:spPr>
        <a:xfrm>
          <a:off x="196" y="469791"/>
          <a:ext cx="2372171" cy="2846605"/>
        </a:xfrm>
        <a:prstGeom prst="rect">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318" tIns="0" rIns="234318" bIns="330200" numCol="1" spcCol="1270" anchor="t" anchorCtr="0">
          <a:noAutofit/>
        </a:bodyPr>
        <a:lstStyle/>
        <a:p>
          <a:pPr marL="0" lvl="0" indent="0" algn="l" defTabSz="755650">
            <a:lnSpc>
              <a:spcPct val="90000"/>
            </a:lnSpc>
            <a:spcBef>
              <a:spcPct val="0"/>
            </a:spcBef>
            <a:spcAft>
              <a:spcPct val="35000"/>
            </a:spcAft>
            <a:buNone/>
          </a:pPr>
          <a:r>
            <a:rPr lang="en-US" sz="1700" kern="1200" dirty="0"/>
            <a:t>Create a simpler system for administering the various state and local sales taxes</a:t>
          </a:r>
        </a:p>
      </dsp:txBody>
      <dsp:txXfrm>
        <a:off x="196" y="1608433"/>
        <a:ext cx="2372171" cy="1707963"/>
      </dsp:txXfrm>
    </dsp:sp>
    <dsp:sp modelId="{07AFF7C5-8B7B-4B5E-82CE-4EE970BC9FF9}">
      <dsp:nvSpPr>
        <dsp:cNvPr id="0" name=""/>
        <dsp:cNvSpPr/>
      </dsp:nvSpPr>
      <dsp:spPr>
        <a:xfrm>
          <a:off x="196" y="469791"/>
          <a:ext cx="2372171" cy="1138642"/>
        </a:xfrm>
        <a:prstGeom prst="rect">
          <a:avLst/>
        </a:prstGeom>
        <a:noFill/>
        <a:ln w="15875"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234318" tIns="165100" rIns="234318" bIns="165100" numCol="1" spcCol="1270" anchor="ctr" anchorCtr="0">
          <a:noAutofit/>
        </a:bodyPr>
        <a:lstStyle/>
        <a:p>
          <a:pPr marL="0" lvl="0" indent="0" algn="l" defTabSz="2533650">
            <a:lnSpc>
              <a:spcPct val="90000"/>
            </a:lnSpc>
            <a:spcBef>
              <a:spcPct val="0"/>
            </a:spcBef>
            <a:spcAft>
              <a:spcPct val="35000"/>
            </a:spcAft>
            <a:buNone/>
          </a:pPr>
          <a:r>
            <a:rPr lang="en-US" sz="5700" kern="1200" dirty="0"/>
            <a:t>01</a:t>
          </a:r>
        </a:p>
      </dsp:txBody>
      <dsp:txXfrm>
        <a:off x="196" y="469791"/>
        <a:ext cx="2372171" cy="1138642"/>
      </dsp:txXfrm>
    </dsp:sp>
    <dsp:sp modelId="{85465476-30E7-40A3-9FB2-25083067D541}">
      <dsp:nvSpPr>
        <dsp:cNvPr id="0" name=""/>
        <dsp:cNvSpPr/>
      </dsp:nvSpPr>
      <dsp:spPr>
        <a:xfrm>
          <a:off x="2562141" y="469791"/>
          <a:ext cx="2372171" cy="2846605"/>
        </a:xfrm>
        <a:prstGeom prst="rect">
          <a:avLst/>
        </a:prstGeom>
        <a:solidFill>
          <a:schemeClr val="accent2">
            <a:hueOff val="-443941"/>
            <a:satOff val="-195"/>
            <a:lumOff val="523"/>
            <a:alphaOff val="0"/>
          </a:schemeClr>
        </a:solidFill>
        <a:ln w="15875" cap="flat" cmpd="sng" algn="ctr">
          <a:solidFill>
            <a:schemeClr val="accent2">
              <a:hueOff val="-443941"/>
              <a:satOff val="-195"/>
              <a:lumOff val="523"/>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318" tIns="0" rIns="234318" bIns="330200" numCol="1" spcCol="1270" anchor="t" anchorCtr="0">
          <a:noAutofit/>
        </a:bodyPr>
        <a:lstStyle/>
        <a:p>
          <a:pPr marL="0" lvl="0" indent="0" algn="l" defTabSz="755650">
            <a:lnSpc>
              <a:spcPct val="90000"/>
            </a:lnSpc>
            <a:spcBef>
              <a:spcPct val="0"/>
            </a:spcBef>
            <a:spcAft>
              <a:spcPct val="35000"/>
            </a:spcAft>
            <a:buNone/>
          </a:pPr>
          <a:r>
            <a:rPr lang="en-US" sz="1700" kern="1200" dirty="0"/>
            <a:t>At least make processes uniform if they cannot be made simple</a:t>
          </a:r>
        </a:p>
      </dsp:txBody>
      <dsp:txXfrm>
        <a:off x="2562141" y="1608433"/>
        <a:ext cx="2372171" cy="1707963"/>
      </dsp:txXfrm>
    </dsp:sp>
    <dsp:sp modelId="{2A20C84E-0B3F-4456-B26F-F7A1120416FD}">
      <dsp:nvSpPr>
        <dsp:cNvPr id="0" name=""/>
        <dsp:cNvSpPr/>
      </dsp:nvSpPr>
      <dsp:spPr>
        <a:xfrm>
          <a:off x="2562141" y="469791"/>
          <a:ext cx="2372171" cy="1138642"/>
        </a:xfrm>
        <a:prstGeom prst="rect">
          <a:avLst/>
        </a:prstGeom>
        <a:noFill/>
        <a:ln w="15875"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234318" tIns="165100" rIns="234318" bIns="165100" numCol="1" spcCol="1270" anchor="ctr" anchorCtr="0">
          <a:noAutofit/>
        </a:bodyPr>
        <a:lstStyle/>
        <a:p>
          <a:pPr marL="0" lvl="0" indent="0" algn="l" defTabSz="2533650">
            <a:lnSpc>
              <a:spcPct val="90000"/>
            </a:lnSpc>
            <a:spcBef>
              <a:spcPct val="0"/>
            </a:spcBef>
            <a:spcAft>
              <a:spcPct val="35000"/>
            </a:spcAft>
            <a:buNone/>
          </a:pPr>
          <a:r>
            <a:rPr lang="en-US" sz="5700" kern="1200" dirty="0"/>
            <a:t>02</a:t>
          </a:r>
        </a:p>
      </dsp:txBody>
      <dsp:txXfrm>
        <a:off x="2562141" y="469791"/>
        <a:ext cx="2372171" cy="1138642"/>
      </dsp:txXfrm>
    </dsp:sp>
    <dsp:sp modelId="{CCA69908-3485-41F5-B6B3-B8A570F90FA7}">
      <dsp:nvSpPr>
        <dsp:cNvPr id="0" name=""/>
        <dsp:cNvSpPr/>
      </dsp:nvSpPr>
      <dsp:spPr>
        <a:xfrm>
          <a:off x="5124086" y="469791"/>
          <a:ext cx="2372171" cy="2846605"/>
        </a:xfrm>
        <a:prstGeom prst="rect">
          <a:avLst/>
        </a:prstGeom>
        <a:solidFill>
          <a:schemeClr val="accent2">
            <a:hueOff val="-887883"/>
            <a:satOff val="-391"/>
            <a:lumOff val="1046"/>
            <a:alphaOff val="0"/>
          </a:schemeClr>
        </a:solidFill>
        <a:ln w="15875" cap="flat" cmpd="sng" algn="ctr">
          <a:solidFill>
            <a:schemeClr val="accent2">
              <a:hueOff val="-887883"/>
              <a:satOff val="-391"/>
              <a:lumOff val="104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318" tIns="0" rIns="234318" bIns="330200" numCol="1" spcCol="1270" anchor="t" anchorCtr="0">
          <a:noAutofit/>
        </a:bodyPr>
        <a:lstStyle/>
        <a:p>
          <a:pPr marL="0" lvl="0" indent="0" algn="l" defTabSz="755650">
            <a:lnSpc>
              <a:spcPct val="90000"/>
            </a:lnSpc>
            <a:spcBef>
              <a:spcPct val="0"/>
            </a:spcBef>
            <a:spcAft>
              <a:spcPct val="35000"/>
            </a:spcAft>
            <a:buNone/>
          </a:pPr>
          <a:r>
            <a:rPr lang="en-US" sz="1700" kern="1200" dirty="0"/>
            <a:t>Balance the interests of a state’s sovereignty with the interests of simplicity and uniformity</a:t>
          </a:r>
        </a:p>
      </dsp:txBody>
      <dsp:txXfrm>
        <a:off x="5124086" y="1608433"/>
        <a:ext cx="2372171" cy="1707963"/>
      </dsp:txXfrm>
    </dsp:sp>
    <dsp:sp modelId="{EB630FA9-D5A3-4865-AF40-F52AD2E1574A}">
      <dsp:nvSpPr>
        <dsp:cNvPr id="0" name=""/>
        <dsp:cNvSpPr/>
      </dsp:nvSpPr>
      <dsp:spPr>
        <a:xfrm>
          <a:off x="5124086" y="469791"/>
          <a:ext cx="2372171" cy="1138642"/>
        </a:xfrm>
        <a:prstGeom prst="rect">
          <a:avLst/>
        </a:prstGeom>
        <a:noFill/>
        <a:ln w="15875"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234318" tIns="165100" rIns="234318" bIns="165100" numCol="1" spcCol="1270" anchor="ctr" anchorCtr="0">
          <a:noAutofit/>
        </a:bodyPr>
        <a:lstStyle/>
        <a:p>
          <a:pPr marL="0" lvl="0" indent="0" algn="l" defTabSz="2533650">
            <a:lnSpc>
              <a:spcPct val="90000"/>
            </a:lnSpc>
            <a:spcBef>
              <a:spcPct val="0"/>
            </a:spcBef>
            <a:spcAft>
              <a:spcPct val="35000"/>
            </a:spcAft>
            <a:buNone/>
          </a:pPr>
          <a:r>
            <a:rPr lang="en-US" sz="5700" kern="1200" dirty="0"/>
            <a:t>03</a:t>
          </a:r>
        </a:p>
      </dsp:txBody>
      <dsp:txXfrm>
        <a:off x="5124086" y="469791"/>
        <a:ext cx="2372171" cy="1138642"/>
      </dsp:txXfrm>
    </dsp:sp>
    <dsp:sp modelId="{95EE0A98-D5E5-4F63-8B9E-A55687B3EEFE}">
      <dsp:nvSpPr>
        <dsp:cNvPr id="0" name=""/>
        <dsp:cNvSpPr/>
      </dsp:nvSpPr>
      <dsp:spPr>
        <a:xfrm>
          <a:off x="7686032" y="469791"/>
          <a:ext cx="2372171" cy="2846605"/>
        </a:xfrm>
        <a:prstGeom prst="rect">
          <a:avLst/>
        </a:prstGeom>
        <a:solidFill>
          <a:schemeClr val="accent2">
            <a:hueOff val="-1331824"/>
            <a:satOff val="-586"/>
            <a:lumOff val="1569"/>
            <a:alphaOff val="0"/>
          </a:schemeClr>
        </a:solidFill>
        <a:ln w="15875" cap="flat" cmpd="sng" algn="ctr">
          <a:solidFill>
            <a:schemeClr val="accent2">
              <a:hueOff val="-1331824"/>
              <a:satOff val="-586"/>
              <a:lumOff val="156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318" tIns="0" rIns="234318" bIns="330200" numCol="1" spcCol="1270" anchor="t" anchorCtr="0">
          <a:noAutofit/>
        </a:bodyPr>
        <a:lstStyle/>
        <a:p>
          <a:pPr marL="0" lvl="0" indent="0" algn="l" defTabSz="755650">
            <a:lnSpc>
              <a:spcPct val="90000"/>
            </a:lnSpc>
            <a:spcBef>
              <a:spcPct val="0"/>
            </a:spcBef>
            <a:spcAft>
              <a:spcPct val="35000"/>
            </a:spcAft>
            <a:buNone/>
          </a:pPr>
          <a:r>
            <a:rPr lang="en-US" sz="1700" kern="1200" dirty="0"/>
            <a:t>Leverage the use of technology to ease the retailer’s tax collection and reporting</a:t>
          </a:r>
        </a:p>
      </dsp:txBody>
      <dsp:txXfrm>
        <a:off x="7686032" y="1608433"/>
        <a:ext cx="2372171" cy="1707963"/>
      </dsp:txXfrm>
    </dsp:sp>
    <dsp:sp modelId="{1CB24AB0-19AF-4064-A239-48118C5C4959}">
      <dsp:nvSpPr>
        <dsp:cNvPr id="0" name=""/>
        <dsp:cNvSpPr/>
      </dsp:nvSpPr>
      <dsp:spPr>
        <a:xfrm>
          <a:off x="7686032" y="469791"/>
          <a:ext cx="2372171" cy="1138642"/>
        </a:xfrm>
        <a:prstGeom prst="rect">
          <a:avLst/>
        </a:prstGeom>
        <a:noFill/>
        <a:ln w="15875"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234318" tIns="165100" rIns="234318" bIns="165100" numCol="1" spcCol="1270" anchor="ctr" anchorCtr="0">
          <a:noAutofit/>
        </a:bodyPr>
        <a:lstStyle/>
        <a:p>
          <a:pPr marL="0" lvl="0" indent="0" algn="l" defTabSz="2533650">
            <a:lnSpc>
              <a:spcPct val="90000"/>
            </a:lnSpc>
            <a:spcBef>
              <a:spcPct val="0"/>
            </a:spcBef>
            <a:spcAft>
              <a:spcPct val="35000"/>
            </a:spcAft>
            <a:buNone/>
          </a:pPr>
          <a:r>
            <a:rPr lang="en-US" sz="5700" kern="1200" dirty="0"/>
            <a:t>04</a:t>
          </a:r>
        </a:p>
      </dsp:txBody>
      <dsp:txXfrm>
        <a:off x="7686032" y="469791"/>
        <a:ext cx="2372171" cy="113864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F0C887-7AD1-4ABB-8F7D-A6A959D67D96}">
      <dsp:nvSpPr>
        <dsp:cNvPr id="0" name=""/>
        <dsp:cNvSpPr/>
      </dsp:nvSpPr>
      <dsp:spPr>
        <a:xfrm>
          <a:off x="0" y="302894"/>
          <a:ext cx="10058399" cy="62361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t>Craig Johnson, Executive Director SST</a:t>
          </a:r>
        </a:p>
      </dsp:txBody>
      <dsp:txXfrm>
        <a:off x="30442" y="333336"/>
        <a:ext cx="9997515" cy="562726"/>
      </dsp:txXfrm>
    </dsp:sp>
    <dsp:sp modelId="{73EB566B-74FB-4CA4-A770-1D86FA6D6DA3}">
      <dsp:nvSpPr>
        <dsp:cNvPr id="0" name=""/>
        <dsp:cNvSpPr/>
      </dsp:nvSpPr>
      <dsp:spPr>
        <a:xfrm>
          <a:off x="0" y="1001385"/>
          <a:ext cx="10058399" cy="62361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t>Jody Bartels, IT Director</a:t>
          </a:r>
        </a:p>
      </dsp:txBody>
      <dsp:txXfrm>
        <a:off x="30442" y="1031827"/>
        <a:ext cx="9997515" cy="562726"/>
      </dsp:txXfrm>
    </dsp:sp>
    <dsp:sp modelId="{52B30D05-6347-4181-8C7F-A725E6BA1BA3}">
      <dsp:nvSpPr>
        <dsp:cNvPr id="0" name=""/>
        <dsp:cNvSpPr/>
      </dsp:nvSpPr>
      <dsp:spPr>
        <a:xfrm>
          <a:off x="0" y="1699875"/>
          <a:ext cx="10058399" cy="62361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t>Christie Comanita, Research &amp; State Compliance Director</a:t>
          </a:r>
        </a:p>
      </dsp:txBody>
      <dsp:txXfrm>
        <a:off x="30442" y="1730317"/>
        <a:ext cx="9997515" cy="562726"/>
      </dsp:txXfrm>
    </dsp:sp>
    <dsp:sp modelId="{4628ECE9-782B-4465-A4FC-1D55E67D0EE3}">
      <dsp:nvSpPr>
        <dsp:cNvPr id="0" name=""/>
        <dsp:cNvSpPr/>
      </dsp:nvSpPr>
      <dsp:spPr>
        <a:xfrm>
          <a:off x="0" y="2398365"/>
          <a:ext cx="10058399" cy="62361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t>Jim Romano, IT Technology and Programming Specialist</a:t>
          </a:r>
        </a:p>
      </dsp:txBody>
      <dsp:txXfrm>
        <a:off x="30442" y="2428807"/>
        <a:ext cx="9997515" cy="562726"/>
      </dsp:txXfrm>
    </dsp:sp>
    <dsp:sp modelId="{6F81F8BF-E0B2-470F-BC45-60E0C9E694E1}">
      <dsp:nvSpPr>
        <dsp:cNvPr id="0" name=""/>
        <dsp:cNvSpPr/>
      </dsp:nvSpPr>
      <dsp:spPr>
        <a:xfrm>
          <a:off x="0" y="3096855"/>
          <a:ext cx="10058399" cy="62361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t>Bobbie Stellner, Administrative Operations Manager/Executive Assistant</a:t>
          </a:r>
        </a:p>
      </dsp:txBody>
      <dsp:txXfrm>
        <a:off x="30442" y="3127297"/>
        <a:ext cx="9997515" cy="562726"/>
      </dsp:txXfrm>
    </dsp:sp>
  </dsp:spTree>
</dsp:drawing>
</file>

<file path=ppt/diagrams/layout1.xml><?xml version="1.0" encoding="utf-8"?>
<dgm:layoutDef xmlns:dgm="http://schemas.openxmlformats.org/drawingml/2006/diagram" xmlns:a="http://schemas.openxmlformats.org/drawingml/2006/main" uniqueId="urn:microsoft.com/office/officeart/2016/7/layout/LinearBlockProcessNumbered">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01</a:t>
              </a:r>
            </a:p>
          </dgm:t>
        </dgm:pt>
        <dgm:pt modelId="201" type="sibTrans" cxnId="5">
          <dgm:prSet phldrT="2"/>
          <dgm:t>
            <a:bodyPr/>
            <a:lstStyle/>
            <a:p>
              <a:r>
                <a:t>02</a:t>
              </a:r>
            </a:p>
          </dgm:t>
        </dgm:pt>
        <dgm:pt modelId="301" type="sibTrans" cxnId="6">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1">
            <a:buAutoNum type="arabicParenBoth"/>
          </dgm1611:buPr>
        </dgm1611:autoBuNodeInfo>
      </dgm1611:autoBuNodeInfoLst>
    </a:ext>
  </dgm:extLst>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656476-4355-4038-9300-C61AB849B045}" type="datetimeFigureOut">
              <a:rPr lang="en-US" smtClean="0"/>
              <a:t>4/26/2023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A99FBA-394A-40AB-8098-EB23B7126FDD}" type="slidenum">
              <a:rPr lang="en-US" smtClean="0"/>
              <a:t>‹#›</a:t>
            </a:fld>
            <a:endParaRPr lang="en-US" dirty="0"/>
          </a:p>
        </p:txBody>
      </p:sp>
    </p:spTree>
    <p:extLst>
      <p:ext uri="{BB962C8B-B14F-4D97-AF65-F5344CB8AC3E}">
        <p14:creationId xmlns:p14="http://schemas.microsoft.com/office/powerpoint/2010/main" val="22078011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A99FBA-394A-40AB-8098-EB23B7126FDD}" type="slidenum">
              <a:rPr lang="en-US" smtClean="0"/>
              <a:t>1</a:t>
            </a:fld>
            <a:endParaRPr lang="en-US" dirty="0"/>
          </a:p>
        </p:txBody>
      </p:sp>
    </p:spTree>
    <p:extLst>
      <p:ext uri="{BB962C8B-B14F-4D97-AF65-F5344CB8AC3E}">
        <p14:creationId xmlns:p14="http://schemas.microsoft.com/office/powerpoint/2010/main" val="36404903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A99FBA-394A-40AB-8098-EB23B7126FDD}" type="slidenum">
              <a:rPr lang="en-US" smtClean="0"/>
              <a:t>10</a:t>
            </a:fld>
            <a:endParaRPr lang="en-US" dirty="0"/>
          </a:p>
        </p:txBody>
      </p:sp>
    </p:spTree>
    <p:extLst>
      <p:ext uri="{BB962C8B-B14F-4D97-AF65-F5344CB8AC3E}">
        <p14:creationId xmlns:p14="http://schemas.microsoft.com/office/powerpoint/2010/main" val="22629173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EB48FAD8-AF22-478A-98FF-EC9EBA861D12}" type="slidenum">
              <a:rPr kumimoji="0" lang="en-US" sz="1200" b="0" i="0" u="none" strike="noStrike" kern="1200" cap="none" spc="0" normalizeH="0" baseline="0" noProof="0">
                <a:ln>
                  <a:noFill/>
                </a:ln>
                <a:solidFill>
                  <a:prstClr val="black"/>
                </a:solidFill>
                <a:effectLst/>
                <a:uLnTx/>
                <a:uFillTx/>
                <a:latin typeface="Arial" panose="020B0604020202020204" pitchFamily="34"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31747" name="Rectangle 2"/>
          <p:cNvSpPr>
            <a:spLocks noGrp="1" noRot="1" noChangeAspect="1" noChangeArrowheads="1" noTextEdit="1"/>
          </p:cNvSpPr>
          <p:nvPr>
            <p:ph type="sldImg"/>
          </p:nvPr>
        </p:nvSpPr>
        <p:spPr>
          <a:xfrm>
            <a:off x="384175" y="687388"/>
            <a:ext cx="6091238" cy="3427412"/>
          </a:xfrm>
          <a:ln/>
        </p:spPr>
      </p:sp>
      <p:sp>
        <p:nvSpPr>
          <p:cNvPr id="31748" name="Rectangle 3"/>
          <p:cNvSpPr>
            <a:spLocks noGrp="1" noChangeArrowheads="1"/>
          </p:cNvSpPr>
          <p:nvPr>
            <p:ph type="body" idx="1"/>
          </p:nvPr>
        </p:nvSpPr>
        <p:spPr>
          <a:xfrm>
            <a:off x="914400" y="4343400"/>
            <a:ext cx="5029200" cy="41132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a:latin typeface="Arial" panose="020B0604020202020204" pitchFamily="34" charset="0"/>
            </a:endParaRPr>
          </a:p>
        </p:txBody>
      </p:sp>
    </p:spTree>
    <p:extLst>
      <p:ext uri="{BB962C8B-B14F-4D97-AF65-F5344CB8AC3E}">
        <p14:creationId xmlns:p14="http://schemas.microsoft.com/office/powerpoint/2010/main" val="30807249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B03571E6-C28B-48ED-BDA2-ECF43606C81D}" type="slidenum">
              <a:rPr kumimoji="0" lang="en-US" sz="1200" b="0" i="0" u="none" strike="noStrike" kern="1200" cap="none" spc="0" normalizeH="0" baseline="0" noProof="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xfrm>
            <a:off x="685800" y="4329953"/>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a:latin typeface="Arial" panose="020B0604020202020204" pitchFamily="34" charset="0"/>
            </a:endParaRPr>
          </a:p>
        </p:txBody>
      </p:sp>
    </p:spTree>
    <p:extLst>
      <p:ext uri="{BB962C8B-B14F-4D97-AF65-F5344CB8AC3E}">
        <p14:creationId xmlns:p14="http://schemas.microsoft.com/office/powerpoint/2010/main" val="34840585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B03571E6-C28B-48ED-BDA2-ECF43606C81D}" type="slidenum">
              <a:rPr kumimoji="0" lang="en-US" sz="1200" b="0" i="0" u="none" strike="noStrike" kern="1200" cap="none" spc="0" normalizeH="0" baseline="0" noProof="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a:latin typeface="Arial" panose="020B0604020202020204" pitchFamily="34" charset="0"/>
            </a:endParaRPr>
          </a:p>
        </p:txBody>
      </p:sp>
    </p:spTree>
    <p:extLst>
      <p:ext uri="{BB962C8B-B14F-4D97-AF65-F5344CB8AC3E}">
        <p14:creationId xmlns:p14="http://schemas.microsoft.com/office/powerpoint/2010/main" val="20680095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A99FBA-394A-40AB-8098-EB23B7126FDD}" type="slidenum">
              <a:rPr lang="en-US" smtClean="0"/>
              <a:t>14</a:t>
            </a:fld>
            <a:endParaRPr lang="en-US" dirty="0"/>
          </a:p>
        </p:txBody>
      </p:sp>
    </p:spTree>
    <p:extLst>
      <p:ext uri="{BB962C8B-B14F-4D97-AF65-F5344CB8AC3E}">
        <p14:creationId xmlns:p14="http://schemas.microsoft.com/office/powerpoint/2010/main" val="20286766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4660323"/>
          </a:xfrm>
        </p:spPr>
        <p:txBody>
          <a:bodyPr/>
          <a:lstStyle/>
          <a:p>
            <a:endParaRPr lang="en-US" dirty="0"/>
          </a:p>
        </p:txBody>
      </p:sp>
      <p:sp>
        <p:nvSpPr>
          <p:cNvPr id="4" name="Slide Number Placeholder 3"/>
          <p:cNvSpPr>
            <a:spLocks noGrp="1"/>
          </p:cNvSpPr>
          <p:nvPr>
            <p:ph type="sldNum" sz="quarter" idx="5"/>
          </p:nvPr>
        </p:nvSpPr>
        <p:spPr/>
        <p:txBody>
          <a:bodyPr/>
          <a:lstStyle/>
          <a:p>
            <a:fld id="{69A99FBA-394A-40AB-8098-EB23B7126FDD}" type="slidenum">
              <a:rPr lang="en-US" smtClean="0"/>
              <a:t>15</a:t>
            </a:fld>
            <a:endParaRPr lang="en-US" dirty="0"/>
          </a:p>
        </p:txBody>
      </p:sp>
    </p:spTree>
    <p:extLst>
      <p:ext uri="{BB962C8B-B14F-4D97-AF65-F5344CB8AC3E}">
        <p14:creationId xmlns:p14="http://schemas.microsoft.com/office/powerpoint/2010/main" val="5257634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A99FBA-394A-40AB-8098-EB23B7126FDD}" type="slidenum">
              <a:rPr lang="en-US" smtClean="0"/>
              <a:t>16</a:t>
            </a:fld>
            <a:endParaRPr lang="en-US" dirty="0"/>
          </a:p>
        </p:txBody>
      </p:sp>
    </p:spTree>
    <p:extLst>
      <p:ext uri="{BB962C8B-B14F-4D97-AF65-F5344CB8AC3E}">
        <p14:creationId xmlns:p14="http://schemas.microsoft.com/office/powerpoint/2010/main" val="38002978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A99FBA-394A-40AB-8098-EB23B7126FDD}" type="slidenum">
              <a:rPr lang="en-US" smtClean="0"/>
              <a:t>17</a:t>
            </a:fld>
            <a:endParaRPr lang="en-US" dirty="0"/>
          </a:p>
        </p:txBody>
      </p:sp>
    </p:spTree>
    <p:extLst>
      <p:ext uri="{BB962C8B-B14F-4D97-AF65-F5344CB8AC3E}">
        <p14:creationId xmlns:p14="http://schemas.microsoft.com/office/powerpoint/2010/main" val="8405946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4332189"/>
          </a:xfrm>
        </p:spPr>
        <p:txBody>
          <a:bodyPr/>
          <a:lstStyle/>
          <a:p>
            <a:endParaRPr lang="en-US" dirty="0"/>
          </a:p>
        </p:txBody>
      </p:sp>
      <p:sp>
        <p:nvSpPr>
          <p:cNvPr id="4" name="Slide Number Placeholder 3"/>
          <p:cNvSpPr>
            <a:spLocks noGrp="1"/>
          </p:cNvSpPr>
          <p:nvPr>
            <p:ph type="sldNum" sz="quarter" idx="5"/>
          </p:nvPr>
        </p:nvSpPr>
        <p:spPr/>
        <p:txBody>
          <a:bodyPr/>
          <a:lstStyle/>
          <a:p>
            <a:fld id="{69A99FBA-394A-40AB-8098-EB23B7126FDD}" type="slidenum">
              <a:rPr lang="en-US" smtClean="0"/>
              <a:t>18</a:t>
            </a:fld>
            <a:endParaRPr lang="en-US" dirty="0"/>
          </a:p>
        </p:txBody>
      </p:sp>
    </p:spTree>
    <p:extLst>
      <p:ext uri="{BB962C8B-B14F-4D97-AF65-F5344CB8AC3E}">
        <p14:creationId xmlns:p14="http://schemas.microsoft.com/office/powerpoint/2010/main" val="29497031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R="0" algn="l"/>
            <a:endParaRPr lang="en-US" dirty="0"/>
          </a:p>
        </p:txBody>
      </p:sp>
      <p:sp>
        <p:nvSpPr>
          <p:cNvPr id="4" name="Slide Number Placeholder 3"/>
          <p:cNvSpPr>
            <a:spLocks noGrp="1"/>
          </p:cNvSpPr>
          <p:nvPr>
            <p:ph type="sldNum" sz="quarter" idx="5"/>
          </p:nvPr>
        </p:nvSpPr>
        <p:spPr/>
        <p:txBody>
          <a:bodyPr/>
          <a:lstStyle/>
          <a:p>
            <a:fld id="{69A99FBA-394A-40AB-8098-EB23B7126FDD}" type="slidenum">
              <a:rPr lang="en-US" smtClean="0"/>
              <a:t>19</a:t>
            </a:fld>
            <a:endParaRPr lang="en-US" dirty="0"/>
          </a:p>
        </p:txBody>
      </p:sp>
    </p:spTree>
    <p:extLst>
      <p:ext uri="{BB962C8B-B14F-4D97-AF65-F5344CB8AC3E}">
        <p14:creationId xmlns:p14="http://schemas.microsoft.com/office/powerpoint/2010/main" val="22382086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A99FBA-394A-40AB-8098-EB23B7126FDD}" type="slidenum">
              <a:rPr lang="en-US" smtClean="0"/>
              <a:t>2</a:t>
            </a:fld>
            <a:endParaRPr lang="en-US" dirty="0"/>
          </a:p>
        </p:txBody>
      </p:sp>
    </p:spTree>
    <p:extLst>
      <p:ext uri="{BB962C8B-B14F-4D97-AF65-F5344CB8AC3E}">
        <p14:creationId xmlns:p14="http://schemas.microsoft.com/office/powerpoint/2010/main" val="20587492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Tim</a:t>
            </a:r>
          </a:p>
        </p:txBody>
      </p:sp>
      <p:sp>
        <p:nvSpPr>
          <p:cNvPr id="4" name="Slide Number Placeholder 3"/>
          <p:cNvSpPr>
            <a:spLocks noGrp="1"/>
          </p:cNvSpPr>
          <p:nvPr>
            <p:ph type="sldNum" sz="quarter" idx="5"/>
          </p:nvPr>
        </p:nvSpPr>
        <p:spPr/>
        <p:txBody>
          <a:bodyPr/>
          <a:lstStyle/>
          <a:p>
            <a:fld id="{69A99FBA-394A-40AB-8098-EB23B7126FDD}" type="slidenum">
              <a:rPr lang="en-US" smtClean="0"/>
              <a:t>20</a:t>
            </a:fld>
            <a:endParaRPr lang="en-US" dirty="0"/>
          </a:p>
        </p:txBody>
      </p:sp>
    </p:spTree>
    <p:extLst>
      <p:ext uri="{BB962C8B-B14F-4D97-AF65-F5344CB8AC3E}">
        <p14:creationId xmlns:p14="http://schemas.microsoft.com/office/powerpoint/2010/main" val="37371340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Tim</a:t>
            </a:r>
          </a:p>
        </p:txBody>
      </p:sp>
      <p:sp>
        <p:nvSpPr>
          <p:cNvPr id="4" name="Slide Number Placeholder 3"/>
          <p:cNvSpPr>
            <a:spLocks noGrp="1"/>
          </p:cNvSpPr>
          <p:nvPr>
            <p:ph type="sldNum" sz="quarter" idx="5"/>
          </p:nvPr>
        </p:nvSpPr>
        <p:spPr/>
        <p:txBody>
          <a:bodyPr/>
          <a:lstStyle/>
          <a:p>
            <a:fld id="{69A99FBA-394A-40AB-8098-EB23B7126FDD}" type="slidenum">
              <a:rPr lang="en-US" smtClean="0"/>
              <a:t>21</a:t>
            </a:fld>
            <a:endParaRPr lang="en-US" dirty="0"/>
          </a:p>
        </p:txBody>
      </p:sp>
    </p:spTree>
    <p:extLst>
      <p:ext uri="{BB962C8B-B14F-4D97-AF65-F5344CB8AC3E}">
        <p14:creationId xmlns:p14="http://schemas.microsoft.com/office/powerpoint/2010/main" val="1429226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A99FBA-394A-40AB-8098-EB23B7126FDD}" type="slidenum">
              <a:rPr lang="en-US" smtClean="0"/>
              <a:t>22</a:t>
            </a:fld>
            <a:endParaRPr lang="en-US" dirty="0"/>
          </a:p>
        </p:txBody>
      </p:sp>
    </p:spTree>
    <p:extLst>
      <p:ext uri="{BB962C8B-B14F-4D97-AF65-F5344CB8AC3E}">
        <p14:creationId xmlns:p14="http://schemas.microsoft.com/office/powerpoint/2010/main" val="17642127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A99FBA-394A-40AB-8098-EB23B7126FDD}" type="slidenum">
              <a:rPr lang="en-US" smtClean="0"/>
              <a:t>23</a:t>
            </a:fld>
            <a:endParaRPr lang="en-US" dirty="0"/>
          </a:p>
        </p:txBody>
      </p:sp>
    </p:spTree>
    <p:extLst>
      <p:ext uri="{BB962C8B-B14F-4D97-AF65-F5344CB8AC3E}">
        <p14:creationId xmlns:p14="http://schemas.microsoft.com/office/powerpoint/2010/main" val="2460265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89387" y="4400549"/>
            <a:ext cx="6195168" cy="4284663"/>
          </a:xfrm>
        </p:spPr>
        <p:txBody>
          <a:bodyPr/>
          <a:lstStyle/>
          <a:p>
            <a:endParaRPr lang="en-US" dirty="0"/>
          </a:p>
        </p:txBody>
      </p:sp>
      <p:sp>
        <p:nvSpPr>
          <p:cNvPr id="4" name="Slide Number Placeholder 3"/>
          <p:cNvSpPr>
            <a:spLocks noGrp="1"/>
          </p:cNvSpPr>
          <p:nvPr>
            <p:ph type="sldNum" sz="quarter" idx="5"/>
          </p:nvPr>
        </p:nvSpPr>
        <p:spPr/>
        <p:txBody>
          <a:bodyPr/>
          <a:lstStyle/>
          <a:p>
            <a:fld id="{69A99FBA-394A-40AB-8098-EB23B7126FDD}" type="slidenum">
              <a:rPr lang="en-US" smtClean="0"/>
              <a:t>24</a:t>
            </a:fld>
            <a:endParaRPr lang="en-US" dirty="0"/>
          </a:p>
        </p:txBody>
      </p:sp>
    </p:spTree>
    <p:extLst>
      <p:ext uri="{BB962C8B-B14F-4D97-AF65-F5344CB8AC3E}">
        <p14:creationId xmlns:p14="http://schemas.microsoft.com/office/powerpoint/2010/main" val="165977703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Craig</a:t>
            </a:r>
          </a:p>
        </p:txBody>
      </p:sp>
      <p:sp>
        <p:nvSpPr>
          <p:cNvPr id="4" name="Slide Number Placeholder 3"/>
          <p:cNvSpPr>
            <a:spLocks noGrp="1"/>
          </p:cNvSpPr>
          <p:nvPr>
            <p:ph type="sldNum" sz="quarter" idx="5"/>
          </p:nvPr>
        </p:nvSpPr>
        <p:spPr/>
        <p:txBody>
          <a:bodyPr/>
          <a:lstStyle/>
          <a:p>
            <a:fld id="{69A99FBA-394A-40AB-8098-EB23B7126FDD}" type="slidenum">
              <a:rPr lang="en-US" smtClean="0"/>
              <a:t>25</a:t>
            </a:fld>
            <a:endParaRPr lang="en-US" dirty="0"/>
          </a:p>
        </p:txBody>
      </p:sp>
    </p:spTree>
    <p:extLst>
      <p:ext uri="{BB962C8B-B14F-4D97-AF65-F5344CB8AC3E}">
        <p14:creationId xmlns:p14="http://schemas.microsoft.com/office/powerpoint/2010/main" val="308627148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Craig</a:t>
            </a:r>
          </a:p>
        </p:txBody>
      </p:sp>
      <p:sp>
        <p:nvSpPr>
          <p:cNvPr id="4" name="Slide Number Placeholder 3"/>
          <p:cNvSpPr>
            <a:spLocks noGrp="1"/>
          </p:cNvSpPr>
          <p:nvPr>
            <p:ph type="sldNum" sz="quarter" idx="5"/>
          </p:nvPr>
        </p:nvSpPr>
        <p:spPr/>
        <p:txBody>
          <a:bodyPr/>
          <a:lstStyle/>
          <a:p>
            <a:fld id="{69A99FBA-394A-40AB-8098-EB23B7126FDD}" type="slidenum">
              <a:rPr lang="en-US" smtClean="0"/>
              <a:t>26</a:t>
            </a:fld>
            <a:endParaRPr lang="en-US" dirty="0"/>
          </a:p>
        </p:txBody>
      </p:sp>
    </p:spTree>
    <p:extLst>
      <p:ext uri="{BB962C8B-B14F-4D97-AF65-F5344CB8AC3E}">
        <p14:creationId xmlns:p14="http://schemas.microsoft.com/office/powerpoint/2010/main" val="366281576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Craig</a:t>
            </a:r>
          </a:p>
        </p:txBody>
      </p:sp>
      <p:sp>
        <p:nvSpPr>
          <p:cNvPr id="4" name="Slide Number Placeholder 3"/>
          <p:cNvSpPr>
            <a:spLocks noGrp="1"/>
          </p:cNvSpPr>
          <p:nvPr>
            <p:ph type="sldNum" sz="quarter" idx="5"/>
          </p:nvPr>
        </p:nvSpPr>
        <p:spPr/>
        <p:txBody>
          <a:bodyPr/>
          <a:lstStyle/>
          <a:p>
            <a:fld id="{69A99FBA-394A-40AB-8098-EB23B7126FDD}" type="slidenum">
              <a:rPr lang="en-US" smtClean="0"/>
              <a:t>27</a:t>
            </a:fld>
            <a:endParaRPr lang="en-US" dirty="0"/>
          </a:p>
        </p:txBody>
      </p:sp>
    </p:spTree>
    <p:extLst>
      <p:ext uri="{BB962C8B-B14F-4D97-AF65-F5344CB8AC3E}">
        <p14:creationId xmlns:p14="http://schemas.microsoft.com/office/powerpoint/2010/main" val="120058334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Tim</a:t>
            </a:r>
          </a:p>
        </p:txBody>
      </p:sp>
      <p:sp>
        <p:nvSpPr>
          <p:cNvPr id="4" name="Slide Number Placeholder 3"/>
          <p:cNvSpPr>
            <a:spLocks noGrp="1"/>
          </p:cNvSpPr>
          <p:nvPr>
            <p:ph type="sldNum" sz="quarter" idx="5"/>
          </p:nvPr>
        </p:nvSpPr>
        <p:spPr/>
        <p:txBody>
          <a:bodyPr/>
          <a:lstStyle/>
          <a:p>
            <a:fld id="{69A99FBA-394A-40AB-8098-EB23B7126FDD}" type="slidenum">
              <a:rPr lang="en-US" smtClean="0"/>
              <a:t>28</a:t>
            </a:fld>
            <a:endParaRPr lang="en-US" dirty="0"/>
          </a:p>
        </p:txBody>
      </p:sp>
    </p:spTree>
    <p:extLst>
      <p:ext uri="{BB962C8B-B14F-4D97-AF65-F5344CB8AC3E}">
        <p14:creationId xmlns:p14="http://schemas.microsoft.com/office/powerpoint/2010/main" val="81273429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Tim</a:t>
            </a:r>
          </a:p>
        </p:txBody>
      </p:sp>
      <p:sp>
        <p:nvSpPr>
          <p:cNvPr id="4" name="Slide Number Placeholder 3"/>
          <p:cNvSpPr>
            <a:spLocks noGrp="1"/>
          </p:cNvSpPr>
          <p:nvPr>
            <p:ph type="sldNum" sz="quarter" idx="5"/>
          </p:nvPr>
        </p:nvSpPr>
        <p:spPr/>
        <p:txBody>
          <a:bodyPr/>
          <a:lstStyle/>
          <a:p>
            <a:fld id="{69A99FBA-394A-40AB-8098-EB23B7126FDD}" type="slidenum">
              <a:rPr lang="en-US" smtClean="0"/>
              <a:t>29</a:t>
            </a:fld>
            <a:endParaRPr lang="en-US" dirty="0"/>
          </a:p>
        </p:txBody>
      </p:sp>
    </p:spTree>
    <p:extLst>
      <p:ext uri="{BB962C8B-B14F-4D97-AF65-F5344CB8AC3E}">
        <p14:creationId xmlns:p14="http://schemas.microsoft.com/office/powerpoint/2010/main" val="5796981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456A5B3-098D-4F24-9A95-52052944329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3327505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Tim</a:t>
            </a:r>
          </a:p>
        </p:txBody>
      </p:sp>
      <p:sp>
        <p:nvSpPr>
          <p:cNvPr id="4" name="Slide Number Placeholder 3"/>
          <p:cNvSpPr>
            <a:spLocks noGrp="1"/>
          </p:cNvSpPr>
          <p:nvPr>
            <p:ph type="sldNum" sz="quarter" idx="5"/>
          </p:nvPr>
        </p:nvSpPr>
        <p:spPr/>
        <p:txBody>
          <a:bodyPr/>
          <a:lstStyle/>
          <a:p>
            <a:fld id="{69A99FBA-394A-40AB-8098-EB23B7126FDD}" type="slidenum">
              <a:rPr lang="en-US" smtClean="0"/>
              <a:t>30</a:t>
            </a:fld>
            <a:endParaRPr lang="en-US" dirty="0"/>
          </a:p>
        </p:txBody>
      </p:sp>
    </p:spTree>
    <p:extLst>
      <p:ext uri="{BB962C8B-B14F-4D97-AF65-F5344CB8AC3E}">
        <p14:creationId xmlns:p14="http://schemas.microsoft.com/office/powerpoint/2010/main" val="249653360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Craig</a:t>
            </a:r>
          </a:p>
          <a:p>
            <a:endParaRPr lang="en-US" dirty="0"/>
          </a:p>
          <a:p>
            <a:r>
              <a:rPr lang="en-US" dirty="0"/>
              <a:t>Option of Seller to unbundle – state and consumer can’t force unbundling</a:t>
            </a:r>
          </a:p>
        </p:txBody>
      </p:sp>
      <p:sp>
        <p:nvSpPr>
          <p:cNvPr id="4" name="Slide Number Placeholder 3"/>
          <p:cNvSpPr>
            <a:spLocks noGrp="1"/>
          </p:cNvSpPr>
          <p:nvPr>
            <p:ph type="sldNum" sz="quarter" idx="5"/>
          </p:nvPr>
        </p:nvSpPr>
        <p:spPr/>
        <p:txBody>
          <a:bodyPr/>
          <a:lstStyle/>
          <a:p>
            <a:fld id="{69A99FBA-394A-40AB-8098-EB23B7126FDD}" type="slidenum">
              <a:rPr lang="en-US" smtClean="0"/>
              <a:t>31</a:t>
            </a:fld>
            <a:endParaRPr lang="en-US" dirty="0"/>
          </a:p>
        </p:txBody>
      </p:sp>
    </p:spTree>
    <p:extLst>
      <p:ext uri="{BB962C8B-B14F-4D97-AF65-F5344CB8AC3E}">
        <p14:creationId xmlns:p14="http://schemas.microsoft.com/office/powerpoint/2010/main" val="379640671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Tim/Craig</a:t>
            </a:r>
          </a:p>
        </p:txBody>
      </p:sp>
      <p:sp>
        <p:nvSpPr>
          <p:cNvPr id="4" name="Slide Number Placeholder 3"/>
          <p:cNvSpPr>
            <a:spLocks noGrp="1"/>
          </p:cNvSpPr>
          <p:nvPr>
            <p:ph type="sldNum" sz="quarter" idx="5"/>
          </p:nvPr>
        </p:nvSpPr>
        <p:spPr/>
        <p:txBody>
          <a:bodyPr/>
          <a:lstStyle/>
          <a:p>
            <a:fld id="{69A99FBA-394A-40AB-8098-EB23B7126FDD}" type="slidenum">
              <a:rPr lang="en-US" smtClean="0"/>
              <a:t>32</a:t>
            </a:fld>
            <a:endParaRPr lang="en-US" dirty="0"/>
          </a:p>
        </p:txBody>
      </p:sp>
    </p:spTree>
    <p:extLst>
      <p:ext uri="{BB962C8B-B14F-4D97-AF65-F5344CB8AC3E}">
        <p14:creationId xmlns:p14="http://schemas.microsoft.com/office/powerpoint/2010/main" val="164341476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9A99FBA-394A-40AB-8098-EB23B7126FDD}" type="slidenum">
              <a:rPr lang="en-US" smtClean="0"/>
              <a:t>33</a:t>
            </a:fld>
            <a:endParaRPr lang="en-US" dirty="0"/>
          </a:p>
        </p:txBody>
      </p:sp>
    </p:spTree>
    <p:extLst>
      <p:ext uri="{BB962C8B-B14F-4D97-AF65-F5344CB8AC3E}">
        <p14:creationId xmlns:p14="http://schemas.microsoft.com/office/powerpoint/2010/main" val="238631275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Craig</a:t>
            </a:r>
          </a:p>
        </p:txBody>
      </p:sp>
      <p:sp>
        <p:nvSpPr>
          <p:cNvPr id="4" name="Slide Number Placeholder 3"/>
          <p:cNvSpPr>
            <a:spLocks noGrp="1"/>
          </p:cNvSpPr>
          <p:nvPr>
            <p:ph type="sldNum" sz="quarter" idx="5"/>
          </p:nvPr>
        </p:nvSpPr>
        <p:spPr/>
        <p:txBody>
          <a:bodyPr/>
          <a:lstStyle/>
          <a:p>
            <a:fld id="{69A99FBA-394A-40AB-8098-EB23B7126FDD}" type="slidenum">
              <a:rPr lang="en-US" smtClean="0"/>
              <a:t>34</a:t>
            </a:fld>
            <a:endParaRPr lang="en-US" dirty="0"/>
          </a:p>
        </p:txBody>
      </p:sp>
    </p:spTree>
    <p:extLst>
      <p:ext uri="{BB962C8B-B14F-4D97-AF65-F5344CB8AC3E}">
        <p14:creationId xmlns:p14="http://schemas.microsoft.com/office/powerpoint/2010/main" val="20649228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Craig</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FC17F85-873C-4B01-871E-C3BF7F4AD5D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1102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Craig</a:t>
            </a:r>
          </a:p>
        </p:txBody>
      </p:sp>
      <p:sp>
        <p:nvSpPr>
          <p:cNvPr id="4" name="Slide Number Placeholder 3"/>
          <p:cNvSpPr>
            <a:spLocks noGrp="1"/>
          </p:cNvSpPr>
          <p:nvPr>
            <p:ph type="sldNum" sz="quarter" idx="5"/>
          </p:nvPr>
        </p:nvSpPr>
        <p:spPr/>
        <p:txBody>
          <a:bodyPr/>
          <a:lstStyle/>
          <a:p>
            <a:fld id="{69A99FBA-394A-40AB-8098-EB23B7126FDD}" type="slidenum">
              <a:rPr lang="en-US" smtClean="0"/>
              <a:t>5</a:t>
            </a:fld>
            <a:endParaRPr lang="en-US" dirty="0"/>
          </a:p>
        </p:txBody>
      </p:sp>
      <p:sp>
        <p:nvSpPr>
          <p:cNvPr id="6" name="TextBox 5">
            <a:extLst>
              <a:ext uri="{FF2B5EF4-FFF2-40B4-BE49-F238E27FC236}">
                <a16:creationId xmlns:a16="http://schemas.microsoft.com/office/drawing/2014/main" id="{F2BFC73C-8382-0263-F801-813C30F171A7}"/>
              </a:ext>
            </a:extLst>
          </p:cNvPr>
          <p:cNvSpPr txBox="1"/>
          <p:nvPr/>
        </p:nvSpPr>
        <p:spPr>
          <a:xfrm>
            <a:off x="450375" y="4698201"/>
            <a:ext cx="6141493" cy="584775"/>
          </a:xfrm>
          <a:prstGeom prst="rect">
            <a:avLst/>
          </a:prstGeom>
          <a:noFill/>
        </p:spPr>
        <p:txBody>
          <a:bodyPr wrap="square">
            <a:spAutoFit/>
          </a:bodyPr>
          <a:lstStyle/>
          <a:p>
            <a:endParaRPr lang="en-US" sz="1600" dirty="0"/>
          </a:p>
          <a:p>
            <a:endParaRPr lang="en-US" sz="1600" dirty="0"/>
          </a:p>
        </p:txBody>
      </p:sp>
    </p:spTree>
    <p:extLst>
      <p:ext uri="{BB962C8B-B14F-4D97-AF65-F5344CB8AC3E}">
        <p14:creationId xmlns:p14="http://schemas.microsoft.com/office/powerpoint/2010/main" val="3559595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4498443"/>
          </a:xfrm>
        </p:spPr>
        <p:txBody>
          <a:bodyPr/>
          <a:lstStyle/>
          <a:p>
            <a:endParaRPr lang="en-US" dirty="0"/>
          </a:p>
        </p:txBody>
      </p:sp>
      <p:sp>
        <p:nvSpPr>
          <p:cNvPr id="4" name="Slide Number Placeholder 3"/>
          <p:cNvSpPr>
            <a:spLocks noGrp="1"/>
          </p:cNvSpPr>
          <p:nvPr>
            <p:ph type="sldNum" sz="quarter" idx="5"/>
          </p:nvPr>
        </p:nvSpPr>
        <p:spPr/>
        <p:txBody>
          <a:bodyPr/>
          <a:lstStyle/>
          <a:p>
            <a:fld id="{69A99FBA-394A-40AB-8098-EB23B7126FDD}" type="slidenum">
              <a:rPr lang="en-US" smtClean="0"/>
              <a:t>6</a:t>
            </a:fld>
            <a:endParaRPr lang="en-US" dirty="0"/>
          </a:p>
        </p:txBody>
      </p:sp>
    </p:spTree>
    <p:extLst>
      <p:ext uri="{BB962C8B-B14F-4D97-AF65-F5344CB8AC3E}">
        <p14:creationId xmlns:p14="http://schemas.microsoft.com/office/powerpoint/2010/main" val="30769145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A99FBA-394A-40AB-8098-EB23B7126FDD}" type="slidenum">
              <a:rPr lang="en-US" smtClean="0"/>
              <a:t>7</a:t>
            </a:fld>
            <a:endParaRPr lang="en-US" dirty="0"/>
          </a:p>
        </p:txBody>
      </p:sp>
    </p:spTree>
    <p:extLst>
      <p:ext uri="{BB962C8B-B14F-4D97-AF65-F5344CB8AC3E}">
        <p14:creationId xmlns:p14="http://schemas.microsoft.com/office/powerpoint/2010/main" val="29662936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853888" y="4427444"/>
            <a:ext cx="5486400" cy="3600450"/>
          </a:xfrm>
        </p:spPr>
        <p:txBody>
          <a:bodyPr/>
          <a:lstStyle/>
          <a:p>
            <a:endParaRPr lang="en-US" dirty="0"/>
          </a:p>
        </p:txBody>
      </p:sp>
      <p:sp>
        <p:nvSpPr>
          <p:cNvPr id="4" name="Slide Number Placeholder 3"/>
          <p:cNvSpPr>
            <a:spLocks noGrp="1"/>
          </p:cNvSpPr>
          <p:nvPr>
            <p:ph type="sldNum" sz="quarter" idx="5"/>
          </p:nvPr>
        </p:nvSpPr>
        <p:spPr/>
        <p:txBody>
          <a:bodyPr/>
          <a:lstStyle/>
          <a:p>
            <a:fld id="{69A99FBA-394A-40AB-8098-EB23B7126FDD}" type="slidenum">
              <a:rPr lang="en-US" smtClean="0"/>
              <a:t>8</a:t>
            </a:fld>
            <a:endParaRPr lang="en-US" dirty="0"/>
          </a:p>
        </p:txBody>
      </p:sp>
    </p:spTree>
    <p:extLst>
      <p:ext uri="{BB962C8B-B14F-4D97-AF65-F5344CB8AC3E}">
        <p14:creationId xmlns:p14="http://schemas.microsoft.com/office/powerpoint/2010/main" val="21332268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69A99FBA-394A-40AB-8098-EB23B7126FDD}" type="slidenum">
              <a:rPr lang="en-US" smtClean="0"/>
              <a:t>9</a:t>
            </a:fld>
            <a:endParaRPr lang="en-US" dirty="0"/>
          </a:p>
        </p:txBody>
      </p:sp>
    </p:spTree>
    <p:extLst>
      <p:ext uri="{BB962C8B-B14F-4D97-AF65-F5344CB8AC3E}">
        <p14:creationId xmlns:p14="http://schemas.microsoft.com/office/powerpoint/2010/main" val="228780232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a:xfrm>
            <a:off x="1097280" y="6459785"/>
            <a:ext cx="2472271" cy="365125"/>
          </a:xfrm>
          <a:prstGeom prst="rect">
            <a:avLst/>
          </a:prstGeom>
        </p:spPr>
        <p:txBody>
          <a:bodyPr/>
          <a:lstStyle/>
          <a:p>
            <a:fld id="{9334D819-9F07-4261-B09B-9E467E5D9002}" type="datetimeFigureOut">
              <a:rPr lang="en-US" smtClean="0"/>
              <a:pPr/>
              <a:t>4/26/2023</a:t>
            </a:fld>
            <a:endParaRPr lang="en-US" dirty="0"/>
          </a:p>
        </p:txBody>
      </p:sp>
      <p:sp>
        <p:nvSpPr>
          <p:cNvPr id="5" name="Footer Placeholder 4"/>
          <p:cNvSpPr>
            <a:spLocks noGrp="1"/>
          </p:cNvSpPr>
          <p:nvPr>
            <p:ph type="ftr" sz="quarter" idx="11"/>
          </p:nvPr>
        </p:nvSpPr>
        <p:spPr>
          <a:xfrm>
            <a:off x="3686185" y="6459785"/>
            <a:ext cx="4822804"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9900458" y="6459785"/>
            <a:ext cx="1312025" cy="365125"/>
          </a:xfrm>
          <a:prstGeom prst="rect">
            <a:avLst/>
          </a:prstGeom>
        </p:spPr>
        <p:txBody>
          <a:bodyPr/>
          <a:lstStyle/>
          <a:p>
            <a:fld id="{71766878-3199-4EAB-94E7-2D6D11070E14}"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E100006B-07EA-05C8-589D-80F7226B4D82}"/>
              </a:ext>
            </a:extLst>
          </p:cNvPr>
          <p:cNvSpPr>
            <a:spLocks noGrp="1" noRot="1" noMove="1" noResize="1" noEditPoints="1" noAdjustHandles="1" noChangeArrowheads="1" noChangeShapeType="1"/>
          </p:cNvSpPr>
          <p:nvPr userDrawn="1"/>
        </p:nvSpPr>
        <p:spPr>
          <a:xfrm>
            <a:off x="11389170" y="6334316"/>
            <a:ext cx="802830" cy="523684"/>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30158866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ED6B797A-FBE5-4EA2-AF63-97AC0F581B1D}" type="datetimeFigureOut">
              <a:rPr lang="en-US" smtClean="0"/>
              <a:t>4/26/2023</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2774C82-7AD7-49FD-A643-629882F01EDF}" type="slidenum">
              <a:rPr lang="en-US" smtClean="0"/>
              <a:t>‹#›</a:t>
            </a:fld>
            <a:endParaRPr lang="en-US" dirty="0"/>
          </a:p>
        </p:txBody>
      </p:sp>
      <p:sp>
        <p:nvSpPr>
          <p:cNvPr id="10" name="Rectangle 9">
            <a:extLst>
              <a:ext uri="{FF2B5EF4-FFF2-40B4-BE49-F238E27FC236}">
                <a16:creationId xmlns:a16="http://schemas.microsoft.com/office/drawing/2014/main" id="{AAAD9C54-00D2-5C64-0A00-66432631CAF0}"/>
              </a:ext>
            </a:extLst>
          </p:cNvPr>
          <p:cNvSpPr>
            <a:spLocks noGrp="1" noRot="1" noMove="1" noResize="1" noEditPoints="1" noAdjustHandles="1" noChangeArrowheads="1" noChangeShapeType="1"/>
          </p:cNvSpPr>
          <p:nvPr userDrawn="1"/>
        </p:nvSpPr>
        <p:spPr>
          <a:xfrm>
            <a:off x="11313621" y="6334316"/>
            <a:ext cx="878379" cy="523684"/>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5128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97280" y="6459785"/>
            <a:ext cx="2472271" cy="365125"/>
          </a:xfrm>
          <a:prstGeom prst="rect">
            <a:avLst/>
          </a:prstGeom>
        </p:spPr>
        <p:txBody>
          <a:bodyPr/>
          <a:lstStyle/>
          <a:p>
            <a:fld id="{9334D819-9F07-4261-B09B-9E467E5D9002}" type="datetimeFigureOut">
              <a:rPr lang="en-US" smtClean="0"/>
              <a:t>4/26/2023</a:t>
            </a:fld>
            <a:endParaRPr lang="en-US" dirty="0"/>
          </a:p>
        </p:txBody>
      </p:sp>
      <p:sp>
        <p:nvSpPr>
          <p:cNvPr id="5" name="Footer Placeholder 4"/>
          <p:cNvSpPr>
            <a:spLocks noGrp="1"/>
          </p:cNvSpPr>
          <p:nvPr>
            <p:ph type="ftr" sz="quarter" idx="11"/>
          </p:nvPr>
        </p:nvSpPr>
        <p:spPr>
          <a:xfrm>
            <a:off x="3686185" y="6459785"/>
            <a:ext cx="4822804"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9900458" y="6459785"/>
            <a:ext cx="1312025" cy="365125"/>
          </a:xfrm>
          <a:prstGeom prst="rect">
            <a:avLst/>
          </a:prstGeom>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134903681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1097280" y="6459785"/>
            <a:ext cx="2472271" cy="365125"/>
          </a:xfrm>
          <a:prstGeom prst="rect">
            <a:avLst/>
          </a:prstGeom>
        </p:spPr>
        <p:txBody>
          <a:bodyPr/>
          <a:lstStyle/>
          <a:p>
            <a:fld id="{9334D819-9F07-4261-B09B-9E467E5D9002}" type="datetimeFigureOut">
              <a:rPr lang="en-US" smtClean="0"/>
              <a:t>4/26/2023</a:t>
            </a:fld>
            <a:endParaRPr lang="en-US" dirty="0"/>
          </a:p>
        </p:txBody>
      </p:sp>
      <p:sp>
        <p:nvSpPr>
          <p:cNvPr id="6" name="Footer Placeholder 5"/>
          <p:cNvSpPr>
            <a:spLocks noGrp="1"/>
          </p:cNvSpPr>
          <p:nvPr>
            <p:ph type="ftr" sz="quarter" idx="11"/>
          </p:nvPr>
        </p:nvSpPr>
        <p:spPr>
          <a:xfrm>
            <a:off x="3686185" y="6459785"/>
            <a:ext cx="4822804"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9900458" y="6459785"/>
            <a:ext cx="1312025" cy="365125"/>
          </a:xfrm>
          <a:prstGeom prst="rect">
            <a:avLst/>
          </a:prstGeom>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144176943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1097280" y="6459785"/>
            <a:ext cx="2472271" cy="365125"/>
          </a:xfrm>
          <a:prstGeom prst="rect">
            <a:avLst/>
          </a:prstGeom>
        </p:spPr>
        <p:txBody>
          <a:bodyPr/>
          <a:lstStyle/>
          <a:p>
            <a:fld id="{9334D819-9F07-4261-B09B-9E467E5D9002}" type="datetimeFigureOut">
              <a:rPr lang="en-US" smtClean="0"/>
              <a:t>4/26/2023</a:t>
            </a:fld>
            <a:endParaRPr lang="en-US" dirty="0"/>
          </a:p>
        </p:txBody>
      </p:sp>
      <p:sp>
        <p:nvSpPr>
          <p:cNvPr id="8" name="Footer Placeholder 7"/>
          <p:cNvSpPr>
            <a:spLocks noGrp="1"/>
          </p:cNvSpPr>
          <p:nvPr>
            <p:ph type="ftr" sz="quarter" idx="11"/>
          </p:nvPr>
        </p:nvSpPr>
        <p:spPr>
          <a:xfrm>
            <a:off x="3686185" y="6459785"/>
            <a:ext cx="4822804"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9900458" y="6459785"/>
            <a:ext cx="1312025" cy="365125"/>
          </a:xfrm>
          <a:prstGeom prst="rect">
            <a:avLst/>
          </a:prstGeom>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69729647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1097280" y="6459785"/>
            <a:ext cx="2472271" cy="365125"/>
          </a:xfrm>
          <a:prstGeom prst="rect">
            <a:avLst/>
          </a:prstGeom>
        </p:spPr>
        <p:txBody>
          <a:bodyPr/>
          <a:lstStyle/>
          <a:p>
            <a:fld id="{9334D819-9F07-4261-B09B-9E467E5D9002}" type="datetimeFigureOut">
              <a:rPr lang="en-US" smtClean="0"/>
              <a:t>4/26/2023</a:t>
            </a:fld>
            <a:endParaRPr lang="en-US" dirty="0"/>
          </a:p>
        </p:txBody>
      </p:sp>
      <p:sp>
        <p:nvSpPr>
          <p:cNvPr id="4" name="Footer Placeholder 3"/>
          <p:cNvSpPr>
            <a:spLocks noGrp="1"/>
          </p:cNvSpPr>
          <p:nvPr>
            <p:ph type="ftr" sz="quarter" idx="11"/>
          </p:nvPr>
        </p:nvSpPr>
        <p:spPr>
          <a:xfrm>
            <a:off x="3686185" y="6459785"/>
            <a:ext cx="4822804"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9900458" y="6459785"/>
            <a:ext cx="1312025" cy="365125"/>
          </a:xfrm>
          <a:prstGeom prst="rect">
            <a:avLst/>
          </a:prstGeom>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179164330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a:xfrm>
            <a:off x="1097280" y="6459785"/>
            <a:ext cx="2472271" cy="365125"/>
          </a:xfrm>
          <a:prstGeom prst="rect">
            <a:avLst/>
          </a:prstGeom>
        </p:spPr>
        <p:txBody>
          <a:bodyPr/>
          <a:lstStyle/>
          <a:p>
            <a:fld id="{9334D819-9F07-4261-B09B-9E467E5D9002}" type="datetimeFigureOut">
              <a:rPr lang="en-US" smtClean="0"/>
              <a:t>4/26/2023</a:t>
            </a:fld>
            <a:endParaRPr lang="en-US" dirty="0"/>
          </a:p>
        </p:txBody>
      </p:sp>
      <p:sp>
        <p:nvSpPr>
          <p:cNvPr id="8" name="Footer Placeholder 7"/>
          <p:cNvSpPr>
            <a:spLocks noGrp="1"/>
          </p:cNvSpPr>
          <p:nvPr>
            <p:ph type="ftr" sz="quarter" idx="11"/>
          </p:nvPr>
        </p:nvSpPr>
        <p:spPr>
          <a:xfrm>
            <a:off x="3686185" y="6459785"/>
            <a:ext cx="4822804" cy="365125"/>
          </a:xfrm>
          <a:prstGeom prst="rect">
            <a:avLst/>
          </a:prstGeom>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a:xfrm>
            <a:off x="9900458" y="6459785"/>
            <a:ext cx="1312025" cy="365125"/>
          </a:xfrm>
          <a:prstGeom prst="rect">
            <a:avLst/>
          </a:prstGeom>
        </p:spPr>
        <p:txBody>
          <a:bodyPr/>
          <a:lstStyle/>
          <a:p>
            <a:fld id="{71766878-3199-4EAB-94E7-2D6D11070E14}" type="slidenum">
              <a:rPr lang="en-US" smtClean="0"/>
              <a:t>‹#›</a:t>
            </a:fld>
            <a:endParaRPr lang="en-US" dirty="0"/>
          </a:p>
        </p:txBody>
      </p:sp>
      <p:sp>
        <p:nvSpPr>
          <p:cNvPr id="2" name="Rectangle 1">
            <a:extLst>
              <a:ext uri="{FF2B5EF4-FFF2-40B4-BE49-F238E27FC236}">
                <a16:creationId xmlns:a16="http://schemas.microsoft.com/office/drawing/2014/main" id="{411D8E3B-B8FF-1D9D-C55B-25BEF359BB64}"/>
              </a:ext>
            </a:extLst>
          </p:cNvPr>
          <p:cNvSpPr>
            <a:spLocks noGrp="1" noRot="1" noMove="1" noResize="1" noEditPoints="1" noAdjustHandles="1" noChangeArrowheads="1" noChangeShapeType="1"/>
          </p:cNvSpPr>
          <p:nvPr userDrawn="1"/>
        </p:nvSpPr>
        <p:spPr>
          <a:xfrm>
            <a:off x="11389170" y="6334316"/>
            <a:ext cx="802830" cy="523684"/>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78164143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97280" y="6459785"/>
            <a:ext cx="2472271" cy="365125"/>
          </a:xfrm>
          <a:prstGeom prst="rect">
            <a:avLst/>
          </a:prstGeom>
        </p:spPr>
        <p:txBody>
          <a:bodyPr/>
          <a:lstStyle/>
          <a:p>
            <a:fld id="{9334D819-9F07-4261-B09B-9E467E5D9002}" type="datetimeFigureOut">
              <a:rPr lang="en-US" smtClean="0"/>
              <a:t>4/26/2023</a:t>
            </a:fld>
            <a:endParaRPr lang="en-US" dirty="0"/>
          </a:p>
        </p:txBody>
      </p:sp>
      <p:sp>
        <p:nvSpPr>
          <p:cNvPr id="5" name="Footer Placeholder 4"/>
          <p:cNvSpPr>
            <a:spLocks noGrp="1"/>
          </p:cNvSpPr>
          <p:nvPr>
            <p:ph type="ftr" sz="quarter" idx="11"/>
          </p:nvPr>
        </p:nvSpPr>
        <p:spPr>
          <a:xfrm>
            <a:off x="3686185" y="6459785"/>
            <a:ext cx="4822804"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9900458" y="6459785"/>
            <a:ext cx="1312025" cy="365125"/>
          </a:xfrm>
          <a:prstGeom prst="rect">
            <a:avLst/>
          </a:prstGeom>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214776150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5350F-1212-E2B5-651D-8F344649402E}"/>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287017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359F8-3D0F-9CFF-1DF6-661A38759C47}"/>
              </a:ext>
            </a:extLst>
          </p:cNvPr>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56863131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C70A501E-D0EA-860C-AD9C-3569C9A295B4}"/>
              </a:ext>
            </a:extLst>
          </p:cNvPr>
          <p:cNvSpPr>
            <a:spLocks noGrp="1" noRot="1" noMove="1" noResize="1" noEditPoints="1" noAdjustHandles="1" noChangeArrowheads="1" noChangeShapeType="1"/>
          </p:cNvSpPr>
          <p:nvPr userDrawn="1"/>
        </p:nvSpPr>
        <p:spPr>
          <a:xfrm>
            <a:off x="11389170" y="6334316"/>
            <a:ext cx="802830" cy="523684"/>
          </a:xfrm>
          <a:prstGeom prst="rect">
            <a:avLst/>
          </a:prstGeom>
          <a:blipFill dpi="0" rotWithShape="1">
            <a:blip r:embed="rId1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38598955"/>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80" r:id="rId3"/>
    <p:sldLayoutId id="2147483681" r:id="rId4"/>
    <p:sldLayoutId id="2147483682" r:id="rId5"/>
    <p:sldLayoutId id="2147483683" r:id="rId6"/>
    <p:sldLayoutId id="2147483686" r:id="rId7"/>
    <p:sldLayoutId id="2147483688" r:id="rId8"/>
    <p:sldLayoutId id="2147483690" r:id="rId9"/>
    <p:sldLayoutId id="2147483691" r:id="rId10"/>
  </p:sldLayoutIdLst>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4.xml"/><Relationship Id="rId1" Type="http://schemas.openxmlformats.org/officeDocument/2006/relationships/slideLayout" Target="../slideLayouts/slideLayout5.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0E0B7E-41EE-4CE2-A6DC-F1547757F9BE}"/>
              </a:ext>
            </a:extLst>
          </p:cNvPr>
          <p:cNvSpPr>
            <a:spLocks noGrp="1"/>
          </p:cNvSpPr>
          <p:nvPr>
            <p:ph type="ctrTitle"/>
          </p:nvPr>
        </p:nvSpPr>
        <p:spPr>
          <a:xfrm>
            <a:off x="507076" y="133005"/>
            <a:ext cx="6713151" cy="5303520"/>
          </a:xfrm>
        </p:spPr>
        <p:txBody>
          <a:bodyPr anchor="ctr">
            <a:normAutofit/>
          </a:bodyPr>
          <a:lstStyle/>
          <a:p>
            <a:pPr algn="r"/>
            <a:r>
              <a:rPr lang="en-US" dirty="0"/>
              <a:t>Streamlined Sales </a:t>
            </a:r>
            <a:r>
              <a:rPr lang="en-US" dirty="0">
                <a:solidFill>
                  <a:schemeClr val="tx1"/>
                </a:solidFill>
              </a:rPr>
              <a:t>Tax and Digital Products</a:t>
            </a:r>
          </a:p>
        </p:txBody>
      </p:sp>
      <p:sp>
        <p:nvSpPr>
          <p:cNvPr id="3" name="Subtitle 2">
            <a:extLst>
              <a:ext uri="{FF2B5EF4-FFF2-40B4-BE49-F238E27FC236}">
                <a16:creationId xmlns:a16="http://schemas.microsoft.com/office/drawing/2014/main" id="{F2FB4C9C-74C4-4284-A23D-3EFA942CE651}"/>
              </a:ext>
            </a:extLst>
          </p:cNvPr>
          <p:cNvSpPr>
            <a:spLocks noGrp="1"/>
          </p:cNvSpPr>
          <p:nvPr>
            <p:ph type="subTitle" idx="1"/>
          </p:nvPr>
        </p:nvSpPr>
        <p:spPr>
          <a:xfrm>
            <a:off x="7870995" y="643467"/>
            <a:ext cx="3063705" cy="5054008"/>
          </a:xfrm>
        </p:spPr>
        <p:txBody>
          <a:bodyPr anchor="ctr">
            <a:normAutofit/>
          </a:bodyPr>
          <a:lstStyle/>
          <a:p>
            <a:r>
              <a:rPr lang="en-US" dirty="0"/>
              <a:t>Background and general information and specific topics  related to Mtc digital products survey</a:t>
            </a:r>
          </a:p>
        </p:txBody>
      </p:sp>
      <p:pic>
        <p:nvPicPr>
          <p:cNvPr id="6" name="Picture 5" descr="Text&#10;&#10;Description automatically generated">
            <a:extLst>
              <a:ext uri="{FF2B5EF4-FFF2-40B4-BE49-F238E27FC236}">
                <a16:creationId xmlns:a16="http://schemas.microsoft.com/office/drawing/2014/main" id="{2F3F5B12-5DE8-42A1-8652-7F4DEE42EB1E}"/>
              </a:ext>
            </a:extLst>
          </p:cNvPr>
          <p:cNvPicPr>
            <a:picLocks noGrp="1" noRot="1" noChangeAspect="1" noMove="1" noResize="1" noEditPoints="1" noAdjustHandles="1" noChangeArrowheads="1" noChangeShapeType="1" noCrop="1"/>
          </p:cNvPicPr>
          <p:nvPr/>
        </p:nvPicPr>
        <p:blipFill>
          <a:blip r:embed="rId3"/>
          <a:stretch>
            <a:fillRect/>
          </a:stretch>
        </p:blipFill>
        <p:spPr>
          <a:xfrm>
            <a:off x="11392930" y="6345089"/>
            <a:ext cx="802246" cy="512911"/>
          </a:xfrm>
          <a:prstGeom prst="rect">
            <a:avLst/>
          </a:prstGeom>
        </p:spPr>
      </p:pic>
    </p:spTree>
    <p:extLst>
      <p:ext uri="{BB962C8B-B14F-4D97-AF65-F5344CB8AC3E}">
        <p14:creationId xmlns:p14="http://schemas.microsoft.com/office/powerpoint/2010/main" val="180898942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84B84291-5E37-EF2F-39F9-B1641026F6F8}"/>
              </a:ext>
            </a:extLst>
          </p:cNvPr>
          <p:cNvSpPr>
            <a:spLocks noGrp="1" noChangeArrowheads="1"/>
          </p:cNvSpPr>
          <p:nvPr>
            <p:ph type="title"/>
          </p:nvPr>
        </p:nvSpPr>
        <p:spPr>
          <a:xfrm>
            <a:off x="1168399" y="533400"/>
            <a:ext cx="9994181" cy="1143000"/>
          </a:xfrm>
        </p:spPr>
        <p:txBody>
          <a:bodyPr>
            <a:normAutofit/>
          </a:bodyPr>
          <a:lstStyle/>
          <a:p>
            <a:pPr eaLnBrk="1" hangingPunct="1"/>
            <a:r>
              <a:rPr lang="en-US" altLang="en-US" sz="4000" b="1" dirty="0"/>
              <a:t>Background: Ideas on How to Reduce Some of the Burdens</a:t>
            </a:r>
          </a:p>
        </p:txBody>
      </p:sp>
      <p:sp>
        <p:nvSpPr>
          <p:cNvPr id="11267" name="Rectangle 5">
            <a:extLst>
              <a:ext uri="{FF2B5EF4-FFF2-40B4-BE49-F238E27FC236}">
                <a16:creationId xmlns:a16="http://schemas.microsoft.com/office/drawing/2014/main" id="{7D7EFE30-D522-7536-29B3-DA5C8C897732}"/>
              </a:ext>
            </a:extLst>
          </p:cNvPr>
          <p:cNvSpPr>
            <a:spLocks noChangeArrowheads="1"/>
          </p:cNvSpPr>
          <p:nvPr/>
        </p:nvSpPr>
        <p:spPr bwMode="auto">
          <a:xfrm>
            <a:off x="1168400" y="1981201"/>
            <a:ext cx="10099040"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defRPr/>
            </a:pPr>
            <a:r>
              <a:rPr kumimoji="0" lang="en-US" altLang="en-US" sz="2400" b="0" i="0" u="none" strike="noStrike" kern="1200" cap="none" spc="0" normalizeH="0" baseline="0" noProof="0" dirty="0">
                <a:ln>
                  <a:noFill/>
                </a:ln>
                <a:solidFill>
                  <a:srgbClr val="000000"/>
                </a:solidFill>
                <a:effectLst/>
                <a:uLnTx/>
                <a:uFillTx/>
                <a:latin typeface="Calibri" panose="020F0502020204030204"/>
                <a:ea typeface="+mn-ea"/>
                <a:cs typeface="+mn-cs"/>
              </a:rPr>
              <a:t>Have the same state and local tax bases</a:t>
            </a:r>
          </a:p>
          <a:p>
            <a:pPr marL="0" marR="0" lvl="0" indent="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defRPr/>
            </a:pPr>
            <a:endParaRPr kumimoji="0" lang="en-US" altLang="en-US" sz="2400" b="0" i="0" u="none" strike="noStrike" kern="1200" cap="none" spc="0" normalizeH="0" baseline="0" noProof="0" dirty="0">
              <a:ln>
                <a:noFill/>
              </a:ln>
              <a:solidFill>
                <a:srgbClr val="000000"/>
              </a:solidFill>
              <a:effectLst/>
              <a:uLnTx/>
              <a:uFillTx/>
              <a:latin typeface="Calibri" panose="020F0502020204030204"/>
              <a:ea typeface="+mn-ea"/>
              <a:cs typeface="+mn-cs"/>
            </a:endParaRPr>
          </a:p>
          <a:p>
            <a:pPr marL="0" marR="0" lvl="0" indent="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defRPr/>
            </a:pPr>
            <a:r>
              <a:rPr kumimoji="0" lang="en-US" altLang="en-US" sz="2400" b="0" i="0" u="none" strike="noStrike" kern="1200" cap="none" spc="0" normalizeH="0" baseline="0" noProof="0" dirty="0">
                <a:ln>
                  <a:noFill/>
                </a:ln>
                <a:solidFill>
                  <a:srgbClr val="000000"/>
                </a:solidFill>
                <a:effectLst/>
                <a:uLnTx/>
                <a:uFillTx/>
                <a:latin typeface="Calibri" panose="020F0502020204030204"/>
                <a:ea typeface="+mn-ea"/>
                <a:cs typeface="+mn-cs"/>
              </a:rPr>
              <a:t>Have common definitions for the same product</a:t>
            </a:r>
          </a:p>
          <a:p>
            <a:pPr marL="0" marR="0" lvl="0" indent="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defRPr/>
            </a:pPr>
            <a:endParaRPr kumimoji="0" lang="en-US" altLang="en-US" sz="2400" b="0" i="0" u="none" strike="noStrike" kern="1200" cap="none" spc="0" normalizeH="0" baseline="0" noProof="0" dirty="0">
              <a:ln>
                <a:noFill/>
              </a:ln>
              <a:solidFill>
                <a:srgbClr val="000000"/>
              </a:solidFill>
              <a:effectLst/>
              <a:uLnTx/>
              <a:uFillTx/>
              <a:latin typeface="Calibri" panose="020F0502020204030204"/>
              <a:ea typeface="+mn-ea"/>
              <a:cs typeface="+mn-cs"/>
            </a:endParaRPr>
          </a:p>
          <a:p>
            <a:pPr marL="0" marR="0" lvl="0" indent="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defRPr/>
            </a:pPr>
            <a:r>
              <a:rPr kumimoji="0" lang="en-US" altLang="en-US" sz="2400" b="0" i="0" u="none" strike="noStrike" kern="1200" cap="none" spc="0" normalizeH="0" baseline="0" noProof="0" dirty="0">
                <a:ln>
                  <a:noFill/>
                </a:ln>
                <a:solidFill>
                  <a:srgbClr val="000000"/>
                </a:solidFill>
                <a:effectLst/>
                <a:uLnTx/>
                <a:uFillTx/>
                <a:latin typeface="Calibri" panose="020F0502020204030204"/>
                <a:ea typeface="+mn-ea"/>
                <a:cs typeface="+mn-cs"/>
              </a:rPr>
              <a:t>Do not make the retailer liable when a buyer lies or fails to provide proof of an exempt sale</a:t>
            </a:r>
          </a:p>
          <a:p>
            <a:pPr marL="0" marR="0" lvl="0" indent="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defRPr/>
            </a:pPr>
            <a:endParaRPr lang="en-US" altLang="en-US" sz="2400" dirty="0">
              <a:solidFill>
                <a:srgbClr val="000000"/>
              </a:solidFill>
              <a:latin typeface="Calibri" panose="020F0502020204030204"/>
            </a:endParaRPr>
          </a:p>
          <a:p>
            <a:pPr marL="0" marR="0" lvl="0" indent="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defRPr/>
            </a:pPr>
            <a:r>
              <a:rPr lang="en-US" altLang="en-US" sz="2400" dirty="0">
                <a:solidFill>
                  <a:srgbClr val="000000"/>
                </a:solidFill>
                <a:latin typeface="Calibri" panose="020F0502020204030204"/>
              </a:rPr>
              <a:t>Have states disclose how certain items are treated</a:t>
            </a:r>
          </a:p>
        </p:txBody>
      </p:sp>
    </p:spTree>
    <p:extLst>
      <p:ext uri="{BB962C8B-B14F-4D97-AF65-F5344CB8AC3E}">
        <p14:creationId xmlns:p14="http://schemas.microsoft.com/office/powerpoint/2010/main" val="221169687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910443" y="500742"/>
            <a:ext cx="7988300" cy="1066801"/>
          </a:xfrm>
        </p:spPr>
        <p:txBody>
          <a:bodyPr>
            <a:normAutofit fontScale="90000"/>
          </a:bodyPr>
          <a:lstStyle/>
          <a:p>
            <a:pPr algn="ctr" eaLnBrk="1" hangingPunct="1"/>
            <a:r>
              <a:rPr lang="en-US" sz="4000" b="1" dirty="0">
                <a:solidFill>
                  <a:schemeClr val="tx1"/>
                </a:solidFill>
              </a:rPr>
              <a:t>Results: Streamlined Sales and Use Tax Agreement (SSUTA)</a:t>
            </a:r>
          </a:p>
        </p:txBody>
      </p:sp>
      <p:sp>
        <p:nvSpPr>
          <p:cNvPr id="14339" name="Rectangle 3"/>
          <p:cNvSpPr>
            <a:spLocks noGrp="1" noChangeArrowheads="1"/>
          </p:cNvSpPr>
          <p:nvPr>
            <p:ph idx="1"/>
          </p:nvPr>
        </p:nvSpPr>
        <p:spPr>
          <a:xfrm>
            <a:off x="1017814" y="1866901"/>
            <a:ext cx="9151711" cy="4423836"/>
          </a:xfrm>
        </p:spPr>
        <p:txBody>
          <a:bodyPr>
            <a:normAutofit/>
          </a:bodyPr>
          <a:lstStyle/>
          <a:p>
            <a:pPr eaLnBrk="1" hangingPunct="1"/>
            <a:r>
              <a:rPr lang="en-US" sz="3200" dirty="0">
                <a:solidFill>
                  <a:schemeClr val="tx1"/>
                </a:solidFill>
              </a:rPr>
              <a:t>SSUTA effective October 1, 2005</a:t>
            </a:r>
          </a:p>
          <a:p>
            <a:pPr eaLnBrk="1" hangingPunct="1"/>
            <a:r>
              <a:rPr lang="en-US" sz="3200" dirty="0">
                <a:solidFill>
                  <a:schemeClr val="tx1"/>
                </a:solidFill>
              </a:rPr>
              <a:t>Current membership (4/1/2023)</a:t>
            </a:r>
          </a:p>
          <a:p>
            <a:pPr lvl="1" eaLnBrk="1" hangingPunct="1">
              <a:buFont typeface="Courier New" panose="02070309020205020404" pitchFamily="49" charset="0"/>
              <a:buChar char="o"/>
            </a:pPr>
            <a:r>
              <a:rPr lang="en-US" sz="2800" dirty="0">
                <a:solidFill>
                  <a:schemeClr val="tx1"/>
                </a:solidFill>
              </a:rPr>
              <a:t>23 Full members:</a:t>
            </a:r>
          </a:p>
          <a:p>
            <a:pPr marL="914400" lvl="2" indent="0">
              <a:buNone/>
            </a:pPr>
            <a:r>
              <a:rPr lang="en-US" sz="2000" dirty="0">
                <a:solidFill>
                  <a:schemeClr val="tx1"/>
                </a:solidFill>
              </a:rPr>
              <a:t>Arkansas, Georgia, Kansas, Kentucky, Indiana, Iowa, Michigan, Minnesota, Nebraska, New Jersey, Nevada, North Carolina, North Dakota, Ohio, Oklahoma, Rhode Island, South Dakota, Utah, Vermont, Washington, West Virginia, Wisconsin, Wyoming</a:t>
            </a:r>
          </a:p>
          <a:p>
            <a:pPr lvl="1" eaLnBrk="1" hangingPunct="1">
              <a:buFont typeface="Courier New" panose="02070309020205020404" pitchFamily="49" charset="0"/>
              <a:buChar char="o"/>
            </a:pPr>
            <a:r>
              <a:rPr lang="en-US" sz="2800" dirty="0">
                <a:solidFill>
                  <a:schemeClr val="tx1"/>
                </a:solidFill>
              </a:rPr>
              <a:t>1 Associate member:</a:t>
            </a:r>
          </a:p>
          <a:p>
            <a:pPr marL="914400" lvl="2" indent="0">
              <a:buNone/>
            </a:pPr>
            <a:r>
              <a:rPr lang="en-US" sz="2200" dirty="0">
                <a:solidFill>
                  <a:schemeClr val="tx1"/>
                </a:solidFill>
              </a:rPr>
              <a:t>Tennessee</a:t>
            </a:r>
          </a:p>
          <a:p>
            <a:pPr eaLnBrk="1" hangingPunct="1">
              <a:buFont typeface="Wingdings" panose="05000000000000000000" pitchFamily="2" charset="2"/>
              <a:buNone/>
            </a:pPr>
            <a:endParaRPr lang="en-US" sz="3200" b="1" dirty="0"/>
          </a:p>
        </p:txBody>
      </p:sp>
      <p:sp>
        <p:nvSpPr>
          <p:cNvPr id="2" name="Slide Number Placeholder 1"/>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23E2433-C9C6-42E7-8CF2-D7BF5006C49E}"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sz="10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1658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14069" y="1341408"/>
            <a:ext cx="3200400" cy="2286000"/>
          </a:xfrm>
        </p:spPr>
        <p:txBody>
          <a:bodyPr>
            <a:normAutofit/>
          </a:bodyPr>
          <a:lstStyle/>
          <a:p>
            <a:pPr eaLnBrk="1" hangingPunct="1"/>
            <a:r>
              <a:rPr lang="en-US" b="1" dirty="0">
                <a:solidFill>
                  <a:schemeClr val="bg2"/>
                </a:solidFill>
              </a:rPr>
              <a:t>Key Features of SSUTA</a:t>
            </a:r>
          </a:p>
        </p:txBody>
      </p:sp>
      <p:sp>
        <p:nvSpPr>
          <p:cNvPr id="16387" name="Rectangle 3"/>
          <p:cNvSpPr>
            <a:spLocks noGrp="1" noChangeArrowheads="1"/>
          </p:cNvSpPr>
          <p:nvPr>
            <p:ph idx="1"/>
          </p:nvPr>
        </p:nvSpPr>
        <p:spPr>
          <a:xfrm>
            <a:off x="4382219" y="191193"/>
            <a:ext cx="7172289" cy="6558742"/>
          </a:xfrm>
        </p:spPr>
        <p:txBody>
          <a:bodyPr>
            <a:noAutofit/>
          </a:bodyPr>
          <a:lstStyle/>
          <a:p>
            <a:pPr>
              <a:spcBef>
                <a:spcPts val="0"/>
              </a:spcBef>
              <a:spcAft>
                <a:spcPts val="0"/>
              </a:spcAft>
              <a:buFont typeface="Arial" panose="020B0604020202020204" pitchFamily="34" charset="0"/>
              <a:buChar char="•"/>
            </a:pPr>
            <a:endParaRPr lang="en-US" kern="600" dirty="0"/>
          </a:p>
          <a:p>
            <a:pPr>
              <a:spcBef>
                <a:spcPts val="0"/>
              </a:spcBef>
              <a:spcAft>
                <a:spcPts val="0"/>
              </a:spcAft>
              <a:buFont typeface="Arial" panose="020B0604020202020204" pitchFamily="34" charset="0"/>
              <a:buChar char="•"/>
            </a:pPr>
            <a:endParaRPr lang="en-US" kern="600" dirty="0"/>
          </a:p>
          <a:p>
            <a:pPr>
              <a:spcBef>
                <a:spcPts val="0"/>
              </a:spcBef>
              <a:spcAft>
                <a:spcPts val="0"/>
              </a:spcAft>
              <a:buFont typeface="Arial" panose="020B0604020202020204" pitchFamily="34" charset="0"/>
              <a:buChar char="•"/>
            </a:pPr>
            <a:endParaRPr lang="en-US" kern="600" dirty="0"/>
          </a:p>
          <a:p>
            <a:pPr>
              <a:spcBef>
                <a:spcPts val="0"/>
              </a:spcBef>
              <a:spcAft>
                <a:spcPts val="0"/>
              </a:spcAft>
              <a:buFont typeface="Arial" panose="020B0604020202020204" pitchFamily="34" charset="0"/>
              <a:buChar char="•"/>
            </a:pPr>
            <a:r>
              <a:rPr lang="en-US" kern="600" dirty="0"/>
              <a:t>State level administration of local sales and use taxes</a:t>
            </a:r>
          </a:p>
          <a:p>
            <a:pPr>
              <a:spcBef>
                <a:spcPts val="0"/>
              </a:spcBef>
              <a:spcAft>
                <a:spcPts val="0"/>
              </a:spcAft>
              <a:buFont typeface="Arial" panose="020B0604020202020204" pitchFamily="34" charset="0"/>
              <a:buChar char="•"/>
            </a:pPr>
            <a:endParaRPr lang="en-US" kern="600" dirty="0"/>
          </a:p>
          <a:p>
            <a:pPr>
              <a:spcBef>
                <a:spcPts val="0"/>
              </a:spcBef>
              <a:spcAft>
                <a:spcPts val="0"/>
              </a:spcAft>
              <a:buFont typeface="Arial" panose="020B0604020202020204" pitchFamily="34" charset="0"/>
              <a:buChar char="•"/>
            </a:pPr>
            <a:endParaRPr lang="en-US" kern="600" dirty="0"/>
          </a:p>
          <a:p>
            <a:pPr>
              <a:spcBef>
                <a:spcPts val="0"/>
              </a:spcBef>
              <a:spcAft>
                <a:spcPts val="0"/>
              </a:spcAft>
              <a:buFont typeface="Arial" panose="020B0604020202020204" pitchFamily="34" charset="0"/>
              <a:buChar char="•"/>
            </a:pPr>
            <a:r>
              <a:rPr lang="en-US" kern="600" dirty="0"/>
              <a:t>Common state and local tax bases within a state</a:t>
            </a:r>
          </a:p>
          <a:p>
            <a:pPr>
              <a:spcBef>
                <a:spcPts val="0"/>
              </a:spcBef>
              <a:spcAft>
                <a:spcPts val="0"/>
              </a:spcAft>
              <a:buFont typeface="Arial" panose="020B0604020202020204" pitchFamily="34" charset="0"/>
              <a:buChar char="•"/>
            </a:pPr>
            <a:endParaRPr lang="en-US" kern="600" dirty="0"/>
          </a:p>
          <a:p>
            <a:pPr>
              <a:spcBef>
                <a:spcPts val="0"/>
              </a:spcBef>
              <a:spcAft>
                <a:spcPts val="0"/>
              </a:spcAft>
              <a:buFont typeface="Arial" panose="020B0604020202020204" pitchFamily="34" charset="0"/>
              <a:buChar char="•"/>
            </a:pPr>
            <a:endParaRPr lang="en-US" kern="600" dirty="0"/>
          </a:p>
          <a:p>
            <a:pPr>
              <a:spcBef>
                <a:spcPts val="0"/>
              </a:spcBef>
              <a:spcAft>
                <a:spcPts val="0"/>
              </a:spcAft>
              <a:buFont typeface="Arial" panose="020B0604020202020204" pitchFamily="34" charset="0"/>
              <a:buChar char="•"/>
            </a:pPr>
            <a:r>
              <a:rPr lang="en-US" kern="600" dirty="0"/>
              <a:t>One-stop central registration system</a:t>
            </a:r>
          </a:p>
          <a:p>
            <a:pPr>
              <a:spcBef>
                <a:spcPts val="0"/>
              </a:spcBef>
              <a:spcAft>
                <a:spcPts val="0"/>
              </a:spcAft>
              <a:buFont typeface="Arial" panose="020B0604020202020204" pitchFamily="34" charset="0"/>
              <a:buChar char="•"/>
            </a:pPr>
            <a:endParaRPr lang="en-US" kern="600" dirty="0"/>
          </a:p>
          <a:p>
            <a:pPr>
              <a:spcBef>
                <a:spcPts val="0"/>
              </a:spcBef>
              <a:spcAft>
                <a:spcPts val="0"/>
              </a:spcAft>
              <a:buFont typeface="Arial" panose="020B0604020202020204" pitchFamily="34" charset="0"/>
              <a:buChar char="•"/>
            </a:pPr>
            <a:endParaRPr lang="en-US" kern="600" dirty="0"/>
          </a:p>
          <a:p>
            <a:pPr>
              <a:spcBef>
                <a:spcPts val="0"/>
              </a:spcBef>
              <a:spcAft>
                <a:spcPts val="0"/>
              </a:spcAft>
              <a:buFont typeface="Arial" panose="020B0604020202020204" pitchFamily="34" charset="0"/>
              <a:buChar char="•"/>
            </a:pPr>
            <a:r>
              <a:rPr lang="en-US" kern="600" dirty="0"/>
              <a:t>Uniform simplified electronic return (SER)</a:t>
            </a:r>
          </a:p>
          <a:p>
            <a:pPr>
              <a:spcBef>
                <a:spcPts val="0"/>
              </a:spcBef>
              <a:spcAft>
                <a:spcPts val="0"/>
              </a:spcAft>
              <a:buFont typeface="Arial" panose="020B0604020202020204" pitchFamily="34" charset="0"/>
              <a:buChar char="•"/>
            </a:pPr>
            <a:endParaRPr lang="en-US" kern="600" dirty="0"/>
          </a:p>
          <a:p>
            <a:pPr>
              <a:spcBef>
                <a:spcPts val="0"/>
              </a:spcBef>
              <a:spcAft>
                <a:spcPts val="0"/>
              </a:spcAft>
              <a:buFont typeface="Arial" panose="020B0604020202020204" pitchFamily="34" charset="0"/>
              <a:buChar char="•"/>
            </a:pPr>
            <a:endParaRPr lang="en-US" kern="600" dirty="0"/>
          </a:p>
          <a:p>
            <a:pPr>
              <a:spcBef>
                <a:spcPts val="0"/>
              </a:spcBef>
              <a:spcAft>
                <a:spcPts val="0"/>
              </a:spcAft>
              <a:buFont typeface="Arial" panose="020B0604020202020204" pitchFamily="34" charset="0"/>
              <a:buChar char="•"/>
            </a:pPr>
            <a:r>
              <a:rPr lang="en-US" kern="600" dirty="0"/>
              <a:t>Rate and boundary databases</a:t>
            </a:r>
          </a:p>
          <a:p>
            <a:pPr>
              <a:spcBef>
                <a:spcPts val="0"/>
              </a:spcBef>
              <a:spcAft>
                <a:spcPts val="0"/>
              </a:spcAft>
              <a:buFont typeface="Arial" panose="020B0604020202020204" pitchFamily="34" charset="0"/>
              <a:buChar char="•"/>
            </a:pPr>
            <a:endParaRPr lang="en-US" kern="600" dirty="0"/>
          </a:p>
          <a:p>
            <a:pPr>
              <a:spcBef>
                <a:spcPts val="0"/>
              </a:spcBef>
              <a:spcAft>
                <a:spcPts val="0"/>
              </a:spcAft>
              <a:buFont typeface="Arial" panose="020B0604020202020204" pitchFamily="34" charset="0"/>
              <a:buChar char="•"/>
            </a:pPr>
            <a:endParaRPr lang="en-US" kern="600" dirty="0"/>
          </a:p>
          <a:p>
            <a:pPr>
              <a:spcBef>
                <a:spcPts val="0"/>
              </a:spcBef>
              <a:spcAft>
                <a:spcPts val="0"/>
              </a:spcAft>
              <a:buFont typeface="Arial" panose="020B0604020202020204" pitchFamily="34" charset="0"/>
              <a:buChar char="•"/>
            </a:pPr>
            <a:r>
              <a:rPr lang="en-US" kern="600" dirty="0"/>
              <a:t>Taxability matrix</a:t>
            </a:r>
          </a:p>
          <a:p>
            <a:pPr>
              <a:spcBef>
                <a:spcPts val="0"/>
              </a:spcBef>
              <a:spcAft>
                <a:spcPts val="0"/>
              </a:spcAft>
              <a:buFont typeface="Arial" panose="020B0604020202020204" pitchFamily="34" charset="0"/>
              <a:buChar char="•"/>
            </a:pPr>
            <a:endParaRPr lang="en-US" kern="600" dirty="0"/>
          </a:p>
          <a:p>
            <a:pPr>
              <a:spcBef>
                <a:spcPts val="0"/>
              </a:spcBef>
              <a:spcAft>
                <a:spcPts val="0"/>
              </a:spcAft>
              <a:buFont typeface="Arial" panose="020B0604020202020204" pitchFamily="34" charset="0"/>
              <a:buChar char="•"/>
            </a:pPr>
            <a:endParaRPr lang="en-US" kern="600" dirty="0"/>
          </a:p>
          <a:p>
            <a:pPr marL="0" indent="0">
              <a:spcBef>
                <a:spcPts val="0"/>
              </a:spcBef>
              <a:spcAft>
                <a:spcPts val="0"/>
              </a:spcAft>
              <a:buNone/>
            </a:pPr>
            <a:endParaRPr lang="en-US" b="1" kern="600" dirty="0"/>
          </a:p>
          <a:p>
            <a:pPr>
              <a:spcBef>
                <a:spcPts val="0"/>
              </a:spcBef>
              <a:spcAft>
                <a:spcPts val="0"/>
              </a:spcAft>
              <a:buFont typeface="Arial" panose="020B0604020202020204" pitchFamily="34" charset="0"/>
              <a:buChar char="•"/>
            </a:pPr>
            <a:endParaRPr lang="en-US" b="1" kern="600" dirty="0"/>
          </a:p>
          <a:p>
            <a:pPr>
              <a:spcBef>
                <a:spcPts val="0"/>
              </a:spcBef>
              <a:spcAft>
                <a:spcPts val="0"/>
              </a:spcAft>
              <a:buFont typeface="Arial" panose="020B0604020202020204" pitchFamily="34" charset="0"/>
              <a:buChar char="•"/>
            </a:pPr>
            <a:endParaRPr lang="en-US" b="1" kern="600" dirty="0">
              <a:solidFill>
                <a:schemeClr val="tx1"/>
              </a:solidFill>
            </a:endParaRPr>
          </a:p>
          <a:p>
            <a:pPr>
              <a:spcBef>
                <a:spcPts val="0"/>
              </a:spcBef>
              <a:spcAft>
                <a:spcPts val="600"/>
              </a:spcAft>
              <a:buFont typeface="Arial" panose="020B0604020202020204" pitchFamily="34" charset="0"/>
              <a:buChar char="•"/>
            </a:pPr>
            <a:endParaRPr lang="en-US" sz="2800" dirty="0"/>
          </a:p>
          <a:p>
            <a:pPr>
              <a:spcBef>
                <a:spcPts val="0"/>
              </a:spcBef>
              <a:spcAft>
                <a:spcPts val="600"/>
              </a:spcAft>
              <a:buFont typeface="Arial" panose="020B0604020202020204" pitchFamily="34" charset="0"/>
              <a:buChar char="•"/>
            </a:pPr>
            <a:endParaRPr lang="en-US" sz="2800" dirty="0"/>
          </a:p>
        </p:txBody>
      </p:sp>
    </p:spTree>
    <p:extLst>
      <p:ext uri="{BB962C8B-B14F-4D97-AF65-F5344CB8AC3E}">
        <p14:creationId xmlns:p14="http://schemas.microsoft.com/office/powerpoint/2010/main" val="2381150267"/>
      </p:ext>
    </p:extLst>
  </p:cSld>
  <p:clrMapOvr>
    <a:masterClrMapping/>
  </p:clrMapOvr>
  <p:transition>
    <p:wipe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14069" y="1341408"/>
            <a:ext cx="3200400" cy="2286000"/>
          </a:xfrm>
        </p:spPr>
        <p:txBody>
          <a:bodyPr>
            <a:normAutofit/>
          </a:bodyPr>
          <a:lstStyle/>
          <a:p>
            <a:pPr eaLnBrk="1" hangingPunct="1"/>
            <a:r>
              <a:rPr lang="en-US" b="1" dirty="0">
                <a:solidFill>
                  <a:schemeClr val="bg2"/>
                </a:solidFill>
              </a:rPr>
              <a:t>Key Features of SSUTA</a:t>
            </a:r>
          </a:p>
        </p:txBody>
      </p:sp>
      <p:sp>
        <p:nvSpPr>
          <p:cNvPr id="16387" name="Rectangle 3"/>
          <p:cNvSpPr>
            <a:spLocks noGrp="1" noChangeArrowheads="1"/>
          </p:cNvSpPr>
          <p:nvPr>
            <p:ph idx="1"/>
          </p:nvPr>
        </p:nvSpPr>
        <p:spPr>
          <a:xfrm>
            <a:off x="4382219" y="191193"/>
            <a:ext cx="7172289" cy="6558742"/>
          </a:xfrm>
        </p:spPr>
        <p:txBody>
          <a:bodyPr>
            <a:noAutofit/>
          </a:bodyPr>
          <a:lstStyle/>
          <a:p>
            <a:pPr>
              <a:spcBef>
                <a:spcPts val="0"/>
              </a:spcBef>
              <a:spcAft>
                <a:spcPts val="0"/>
              </a:spcAft>
              <a:buFont typeface="Arial" panose="020B0604020202020204" pitchFamily="34" charset="0"/>
              <a:buChar char="•"/>
            </a:pPr>
            <a:endParaRPr lang="en-US" kern="600" dirty="0"/>
          </a:p>
          <a:p>
            <a:pPr>
              <a:spcBef>
                <a:spcPts val="0"/>
              </a:spcBef>
              <a:spcAft>
                <a:spcPts val="0"/>
              </a:spcAft>
              <a:buFont typeface="Arial" panose="020B0604020202020204" pitchFamily="34" charset="0"/>
              <a:buChar char="•"/>
            </a:pPr>
            <a:endParaRPr lang="en-US" kern="600" dirty="0"/>
          </a:p>
          <a:p>
            <a:pPr>
              <a:spcBef>
                <a:spcPts val="0"/>
              </a:spcBef>
              <a:spcAft>
                <a:spcPts val="0"/>
              </a:spcAft>
              <a:buFont typeface="Arial" panose="020B0604020202020204" pitchFamily="34" charset="0"/>
              <a:buChar char="•"/>
            </a:pPr>
            <a:endParaRPr lang="en-US" kern="600" dirty="0"/>
          </a:p>
          <a:p>
            <a:pPr>
              <a:spcBef>
                <a:spcPts val="0"/>
              </a:spcBef>
              <a:spcAft>
                <a:spcPts val="0"/>
              </a:spcAft>
              <a:buFont typeface="Arial" panose="020B0604020202020204" pitchFamily="34" charset="0"/>
              <a:buChar char="•"/>
            </a:pPr>
            <a:r>
              <a:rPr lang="en-US" kern="600" dirty="0">
                <a:solidFill>
                  <a:schemeClr val="tx1"/>
                </a:solidFill>
              </a:rPr>
              <a:t>Liability relief provisions</a:t>
            </a:r>
          </a:p>
          <a:p>
            <a:pPr>
              <a:spcBef>
                <a:spcPts val="0"/>
              </a:spcBef>
              <a:spcAft>
                <a:spcPts val="0"/>
              </a:spcAft>
              <a:buFont typeface="Arial" panose="020B0604020202020204" pitchFamily="34" charset="0"/>
              <a:buChar char="•"/>
            </a:pPr>
            <a:endParaRPr lang="en-US" kern="600" dirty="0">
              <a:solidFill>
                <a:schemeClr val="tx1"/>
              </a:solidFill>
            </a:endParaRPr>
          </a:p>
          <a:p>
            <a:pPr>
              <a:spcBef>
                <a:spcPts val="0"/>
              </a:spcBef>
              <a:spcAft>
                <a:spcPts val="0"/>
              </a:spcAft>
              <a:buFont typeface="Arial" panose="020B0604020202020204" pitchFamily="34" charset="0"/>
              <a:buChar char="•"/>
            </a:pPr>
            <a:endParaRPr lang="en-US" kern="600" dirty="0">
              <a:solidFill>
                <a:schemeClr val="tx1"/>
              </a:solidFill>
            </a:endParaRPr>
          </a:p>
          <a:p>
            <a:pPr>
              <a:spcBef>
                <a:spcPts val="0"/>
              </a:spcBef>
              <a:spcAft>
                <a:spcPts val="0"/>
              </a:spcAft>
              <a:buFont typeface="Arial" panose="020B0604020202020204" pitchFamily="34" charset="0"/>
              <a:buChar char="•"/>
            </a:pPr>
            <a:r>
              <a:rPr lang="en-US" kern="600" dirty="0">
                <a:solidFill>
                  <a:schemeClr val="tx1"/>
                </a:solidFill>
              </a:rPr>
              <a:t>Certified Service Providers (CSPs)</a:t>
            </a:r>
          </a:p>
          <a:p>
            <a:pPr>
              <a:spcBef>
                <a:spcPts val="0"/>
              </a:spcBef>
              <a:spcAft>
                <a:spcPts val="0"/>
              </a:spcAft>
              <a:buFont typeface="Arial" panose="020B0604020202020204" pitchFamily="34" charset="0"/>
              <a:buChar char="•"/>
            </a:pPr>
            <a:endParaRPr lang="en-US" kern="600" dirty="0">
              <a:solidFill>
                <a:schemeClr val="tx1"/>
              </a:solidFill>
            </a:endParaRPr>
          </a:p>
          <a:p>
            <a:pPr>
              <a:spcBef>
                <a:spcPts val="0"/>
              </a:spcBef>
              <a:spcAft>
                <a:spcPts val="0"/>
              </a:spcAft>
              <a:buFont typeface="Arial" panose="020B0604020202020204" pitchFamily="34" charset="0"/>
              <a:buChar char="•"/>
            </a:pPr>
            <a:endParaRPr lang="en-US" kern="600" dirty="0">
              <a:solidFill>
                <a:schemeClr val="tx1"/>
              </a:solidFill>
            </a:endParaRPr>
          </a:p>
          <a:p>
            <a:pPr>
              <a:spcBef>
                <a:spcPts val="0"/>
              </a:spcBef>
              <a:spcAft>
                <a:spcPts val="0"/>
              </a:spcAft>
              <a:buFont typeface="Arial" panose="020B0604020202020204" pitchFamily="34" charset="0"/>
              <a:buChar char="•"/>
            </a:pPr>
            <a:r>
              <a:rPr lang="en-US" b="1" kern="600" dirty="0">
                <a:solidFill>
                  <a:schemeClr val="tx1"/>
                </a:solidFill>
              </a:rPr>
              <a:t>Uniform definitions</a:t>
            </a:r>
          </a:p>
          <a:p>
            <a:pPr>
              <a:spcBef>
                <a:spcPts val="0"/>
              </a:spcBef>
              <a:spcAft>
                <a:spcPts val="0"/>
              </a:spcAft>
              <a:buFont typeface="Arial" panose="020B0604020202020204" pitchFamily="34" charset="0"/>
              <a:buChar char="•"/>
            </a:pPr>
            <a:endParaRPr lang="en-US" b="1" kern="600" dirty="0">
              <a:solidFill>
                <a:schemeClr val="tx1"/>
              </a:solidFill>
            </a:endParaRPr>
          </a:p>
          <a:p>
            <a:pPr>
              <a:spcBef>
                <a:spcPts val="0"/>
              </a:spcBef>
              <a:spcAft>
                <a:spcPts val="0"/>
              </a:spcAft>
              <a:buFont typeface="Arial" panose="020B0604020202020204" pitchFamily="34" charset="0"/>
              <a:buChar char="•"/>
            </a:pPr>
            <a:endParaRPr lang="en-US" b="1" kern="600" dirty="0">
              <a:solidFill>
                <a:schemeClr val="tx1"/>
              </a:solidFill>
            </a:endParaRPr>
          </a:p>
          <a:p>
            <a:pPr>
              <a:spcBef>
                <a:spcPts val="0"/>
              </a:spcBef>
              <a:spcAft>
                <a:spcPts val="0"/>
              </a:spcAft>
              <a:buFont typeface="Arial" panose="020B0604020202020204" pitchFamily="34" charset="0"/>
              <a:buChar char="•"/>
            </a:pPr>
            <a:r>
              <a:rPr lang="en-US" b="1" kern="600" dirty="0">
                <a:solidFill>
                  <a:schemeClr val="tx1"/>
                </a:solidFill>
              </a:rPr>
              <a:t>Uniform destination-based sourcing rules for goods and services</a:t>
            </a:r>
          </a:p>
          <a:p>
            <a:pPr>
              <a:spcBef>
                <a:spcPts val="0"/>
              </a:spcBef>
              <a:spcAft>
                <a:spcPts val="0"/>
              </a:spcAft>
              <a:buFont typeface="Arial" panose="020B0604020202020204" pitchFamily="34" charset="0"/>
              <a:buChar char="•"/>
            </a:pPr>
            <a:endParaRPr lang="en-US" b="1" kern="600" dirty="0">
              <a:solidFill>
                <a:schemeClr val="tx1"/>
              </a:solidFill>
            </a:endParaRPr>
          </a:p>
          <a:p>
            <a:pPr>
              <a:spcBef>
                <a:spcPts val="0"/>
              </a:spcBef>
              <a:spcAft>
                <a:spcPts val="0"/>
              </a:spcAft>
              <a:buFont typeface="Arial" panose="020B0604020202020204" pitchFamily="34" charset="0"/>
              <a:buChar char="•"/>
            </a:pPr>
            <a:endParaRPr lang="en-US" b="1" kern="600" dirty="0">
              <a:solidFill>
                <a:schemeClr val="tx1"/>
              </a:solidFill>
            </a:endParaRPr>
          </a:p>
          <a:p>
            <a:pPr>
              <a:spcBef>
                <a:spcPts val="0"/>
              </a:spcBef>
              <a:spcAft>
                <a:spcPts val="0"/>
              </a:spcAft>
              <a:buFont typeface="Arial" panose="020B0604020202020204" pitchFamily="34" charset="0"/>
              <a:buChar char="•"/>
            </a:pPr>
            <a:r>
              <a:rPr lang="en-US" b="1" kern="600" dirty="0">
                <a:solidFill>
                  <a:schemeClr val="tx1"/>
                </a:solidFill>
              </a:rPr>
              <a:t>Simplified exemption administration</a:t>
            </a:r>
          </a:p>
          <a:p>
            <a:pPr>
              <a:spcBef>
                <a:spcPts val="0"/>
              </a:spcBef>
              <a:spcAft>
                <a:spcPts val="0"/>
              </a:spcAft>
              <a:buFont typeface="Arial" panose="020B0604020202020204" pitchFamily="34" charset="0"/>
              <a:buChar char="•"/>
            </a:pPr>
            <a:endParaRPr lang="en-US" b="1" kern="600" dirty="0">
              <a:solidFill>
                <a:schemeClr val="tx1"/>
              </a:solidFill>
            </a:endParaRPr>
          </a:p>
          <a:p>
            <a:pPr>
              <a:spcBef>
                <a:spcPts val="0"/>
              </a:spcBef>
              <a:spcAft>
                <a:spcPts val="0"/>
              </a:spcAft>
              <a:buFont typeface="Arial" panose="020B0604020202020204" pitchFamily="34" charset="0"/>
              <a:buChar char="•"/>
            </a:pPr>
            <a:endParaRPr lang="en-US" b="1" kern="600" dirty="0">
              <a:solidFill>
                <a:schemeClr val="tx1"/>
              </a:solidFill>
            </a:endParaRPr>
          </a:p>
          <a:p>
            <a:pPr>
              <a:spcBef>
                <a:spcPts val="0"/>
              </a:spcBef>
              <a:spcAft>
                <a:spcPts val="0"/>
              </a:spcAft>
              <a:buFont typeface="Arial" panose="020B0604020202020204" pitchFamily="34" charset="0"/>
              <a:buChar char="•"/>
            </a:pPr>
            <a:r>
              <a:rPr lang="en-US" b="1" kern="600" dirty="0">
                <a:solidFill>
                  <a:schemeClr val="tx1"/>
                </a:solidFill>
              </a:rPr>
              <a:t>Uniform administrative provisions, e.g., bundled transactions</a:t>
            </a:r>
          </a:p>
          <a:p>
            <a:pPr>
              <a:spcBef>
                <a:spcPts val="0"/>
              </a:spcBef>
              <a:spcAft>
                <a:spcPts val="0"/>
              </a:spcAft>
              <a:buFont typeface="Arial" panose="020B0604020202020204" pitchFamily="34" charset="0"/>
              <a:buChar char="•"/>
            </a:pPr>
            <a:endParaRPr lang="en-US" b="1" kern="600" dirty="0">
              <a:solidFill>
                <a:schemeClr val="tx1"/>
              </a:solidFill>
            </a:endParaRPr>
          </a:p>
          <a:p>
            <a:pPr>
              <a:spcBef>
                <a:spcPts val="0"/>
              </a:spcBef>
              <a:spcAft>
                <a:spcPts val="0"/>
              </a:spcAft>
              <a:buFont typeface="Arial" panose="020B0604020202020204" pitchFamily="34" charset="0"/>
              <a:buChar char="•"/>
            </a:pPr>
            <a:endParaRPr lang="en-US" b="1" kern="600" dirty="0">
              <a:solidFill>
                <a:schemeClr val="tx1"/>
              </a:solidFill>
            </a:endParaRPr>
          </a:p>
          <a:p>
            <a:pPr>
              <a:spcBef>
                <a:spcPts val="0"/>
              </a:spcBef>
              <a:spcAft>
                <a:spcPts val="0"/>
              </a:spcAft>
              <a:buFont typeface="Arial" panose="020B0604020202020204" pitchFamily="34" charset="0"/>
              <a:buChar char="•"/>
            </a:pPr>
            <a:endParaRPr lang="en-US" b="1" kern="600" dirty="0">
              <a:solidFill>
                <a:schemeClr val="tx1"/>
              </a:solidFill>
            </a:endParaRPr>
          </a:p>
          <a:p>
            <a:pPr>
              <a:spcBef>
                <a:spcPts val="0"/>
              </a:spcBef>
              <a:spcAft>
                <a:spcPts val="600"/>
              </a:spcAft>
              <a:buFont typeface="Arial" panose="020B0604020202020204" pitchFamily="34" charset="0"/>
              <a:buChar char="•"/>
            </a:pPr>
            <a:endParaRPr lang="en-US" sz="2800" dirty="0"/>
          </a:p>
          <a:p>
            <a:pPr>
              <a:spcBef>
                <a:spcPts val="0"/>
              </a:spcBef>
              <a:spcAft>
                <a:spcPts val="600"/>
              </a:spcAft>
              <a:buFont typeface="Arial" panose="020B0604020202020204" pitchFamily="34" charset="0"/>
              <a:buChar char="•"/>
            </a:pPr>
            <a:endParaRPr lang="en-US" sz="2800" dirty="0"/>
          </a:p>
        </p:txBody>
      </p:sp>
    </p:spTree>
    <p:extLst>
      <p:ext uri="{BB962C8B-B14F-4D97-AF65-F5344CB8AC3E}">
        <p14:creationId xmlns:p14="http://schemas.microsoft.com/office/powerpoint/2010/main" val="3793893368"/>
      </p:ext>
    </p:extLst>
  </p:cSld>
  <p:clrMapOvr>
    <a:masterClrMapping/>
  </p:clrMapOvr>
  <p:transition>
    <p:wipe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E4032-058E-EE5E-877A-35A26DAF0F41}"/>
              </a:ext>
            </a:extLst>
          </p:cNvPr>
          <p:cNvSpPr>
            <a:spLocks noGrp="1"/>
          </p:cNvSpPr>
          <p:nvPr>
            <p:ph type="title"/>
          </p:nvPr>
        </p:nvSpPr>
        <p:spPr/>
        <p:txBody>
          <a:bodyPr/>
          <a:lstStyle/>
          <a:p>
            <a:r>
              <a:rPr lang="en-US" dirty="0"/>
              <a:t>Digital Goods</a:t>
            </a:r>
          </a:p>
        </p:txBody>
      </p:sp>
      <p:sp>
        <p:nvSpPr>
          <p:cNvPr id="3" name="Content Placeholder 2">
            <a:extLst>
              <a:ext uri="{FF2B5EF4-FFF2-40B4-BE49-F238E27FC236}">
                <a16:creationId xmlns:a16="http://schemas.microsoft.com/office/drawing/2014/main" id="{1B56A4E9-3356-79F4-DFFA-91DB73AE2EC5}"/>
              </a:ext>
            </a:extLst>
          </p:cNvPr>
          <p:cNvSpPr>
            <a:spLocks noGrp="1"/>
          </p:cNvSpPr>
          <p:nvPr>
            <p:ph idx="1"/>
          </p:nvPr>
        </p:nvSpPr>
        <p:spPr>
          <a:xfrm>
            <a:off x="681487" y="1845734"/>
            <a:ext cx="11231592" cy="4339406"/>
          </a:xfrm>
        </p:spPr>
        <p:txBody>
          <a:bodyPr>
            <a:normAutofit fontScale="92500" lnSpcReduction="10000"/>
          </a:bodyPr>
          <a:lstStyle/>
          <a:p>
            <a:r>
              <a:rPr lang="en-US" sz="2800" dirty="0"/>
              <a:t>Comments from MTC Survey:</a:t>
            </a:r>
          </a:p>
          <a:p>
            <a:pPr lvl="1">
              <a:buFont typeface="Arial" panose="020B0604020202020204" pitchFamily="34" charset="0"/>
              <a:buChar char="•"/>
            </a:pPr>
            <a:endParaRPr lang="en-US" sz="2400" dirty="0"/>
          </a:p>
          <a:p>
            <a:pPr lvl="1">
              <a:buFont typeface="Arial" panose="020B0604020202020204" pitchFamily="34" charset="0"/>
              <a:buChar char="•"/>
            </a:pPr>
            <a:r>
              <a:rPr lang="en-US" sz="2400" dirty="0"/>
              <a:t>As a Non-Streamlined state, the Streamlined definitions seem narrow and outdated, so I would like to know how they are actually working and how the states apply their existing laws to more modern products; are those products not taxable because they are not covered?</a:t>
            </a:r>
          </a:p>
          <a:p>
            <a:pPr marL="201168" lvl="1" indent="0">
              <a:buNone/>
            </a:pPr>
            <a:endParaRPr lang="en-US" sz="2400" dirty="0"/>
          </a:p>
          <a:p>
            <a:pPr lvl="1">
              <a:buFont typeface="Arial" panose="020B0604020202020204" pitchFamily="34" charset="0"/>
              <a:buChar char="•"/>
            </a:pPr>
            <a:r>
              <a:rPr lang="en-US" sz="2400" dirty="0"/>
              <a:t>All of that sounds good. I think discussion on future-proofing rules or statutes may be helpful, given how quickly technology changes.</a:t>
            </a:r>
          </a:p>
          <a:p>
            <a:pPr lvl="1">
              <a:buFont typeface="Arial" panose="020B0604020202020204" pitchFamily="34" charset="0"/>
              <a:buChar char="•"/>
            </a:pPr>
            <a:endParaRPr lang="en-US" sz="2400" dirty="0"/>
          </a:p>
          <a:p>
            <a:pPr lvl="1">
              <a:buFont typeface="Arial" panose="020B0604020202020204" pitchFamily="34" charset="0"/>
              <a:buChar char="•"/>
            </a:pPr>
            <a:r>
              <a:rPr lang="en-US" sz="2400" dirty="0"/>
              <a:t>Why did work on digital products stall out after the initial adoption of definitions? Is Streamlined planning to produce further guidance related to digital products sourcing? How were those definitions developed? Why haven't they developed more definitions? Are they considering developing more definitions? </a:t>
            </a:r>
          </a:p>
          <a:p>
            <a:pPr lvl="1">
              <a:buFont typeface="Arial" panose="020B0604020202020204" pitchFamily="34" charset="0"/>
              <a:buChar char="•"/>
            </a:pPr>
            <a:endParaRPr lang="en-US" sz="2400" dirty="0"/>
          </a:p>
          <a:p>
            <a:pPr marL="201168" lvl="1" indent="0">
              <a:buNone/>
            </a:pPr>
            <a:endParaRPr lang="en-US" sz="2400" dirty="0"/>
          </a:p>
        </p:txBody>
      </p:sp>
    </p:spTree>
    <p:extLst>
      <p:ext uri="{BB962C8B-B14F-4D97-AF65-F5344CB8AC3E}">
        <p14:creationId xmlns:p14="http://schemas.microsoft.com/office/powerpoint/2010/main" val="104682827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E4032-058E-EE5E-877A-35A26DAF0F41}"/>
              </a:ext>
            </a:extLst>
          </p:cNvPr>
          <p:cNvSpPr>
            <a:spLocks noGrp="1"/>
          </p:cNvSpPr>
          <p:nvPr>
            <p:ph type="title"/>
          </p:nvPr>
        </p:nvSpPr>
        <p:spPr/>
        <p:txBody>
          <a:bodyPr/>
          <a:lstStyle/>
          <a:p>
            <a:r>
              <a:rPr lang="en-US" dirty="0"/>
              <a:t>Definitions - Digital Goods</a:t>
            </a:r>
          </a:p>
        </p:txBody>
      </p:sp>
      <p:sp>
        <p:nvSpPr>
          <p:cNvPr id="3" name="Content Placeholder 2">
            <a:extLst>
              <a:ext uri="{FF2B5EF4-FFF2-40B4-BE49-F238E27FC236}">
                <a16:creationId xmlns:a16="http://schemas.microsoft.com/office/drawing/2014/main" id="{1B56A4E9-3356-79F4-DFFA-91DB73AE2EC5}"/>
              </a:ext>
            </a:extLst>
          </p:cNvPr>
          <p:cNvSpPr>
            <a:spLocks noGrp="1"/>
          </p:cNvSpPr>
          <p:nvPr>
            <p:ph idx="1"/>
          </p:nvPr>
        </p:nvSpPr>
        <p:spPr>
          <a:xfrm>
            <a:off x="646981" y="1845733"/>
            <a:ext cx="10895162" cy="4279021"/>
          </a:xfrm>
        </p:spPr>
        <p:txBody>
          <a:bodyPr>
            <a:normAutofit/>
          </a:bodyPr>
          <a:lstStyle/>
          <a:p>
            <a:r>
              <a:rPr lang="en-US" sz="2800" b="1" dirty="0"/>
              <a:t> Developing Definitions in SSUTA </a:t>
            </a:r>
            <a:r>
              <a:rPr lang="en-US" sz="2800" b="1" dirty="0">
                <a:solidFill>
                  <a:schemeClr val="tx1"/>
                </a:solidFill>
              </a:rPr>
              <a:t>– incrementalist approach</a:t>
            </a:r>
          </a:p>
          <a:p>
            <a:pPr lvl="1">
              <a:buFont typeface="Arial" panose="020B0604020202020204" pitchFamily="34" charset="0"/>
              <a:buChar char="•"/>
            </a:pPr>
            <a:endParaRPr lang="en-US" sz="2200" dirty="0"/>
          </a:p>
          <a:p>
            <a:pPr lvl="1">
              <a:buFont typeface="Arial" panose="020B0604020202020204" pitchFamily="34" charset="0"/>
              <a:buChar char="•"/>
            </a:pPr>
            <a:r>
              <a:rPr lang="en-US" sz="2200" dirty="0"/>
              <a:t>Existing state definitions</a:t>
            </a:r>
          </a:p>
          <a:p>
            <a:pPr lvl="1">
              <a:buFont typeface="Arial" panose="020B0604020202020204" pitchFamily="34" charset="0"/>
              <a:buChar char="•"/>
            </a:pPr>
            <a:endParaRPr lang="en-US" sz="2200" dirty="0"/>
          </a:p>
          <a:p>
            <a:pPr lvl="1">
              <a:buFont typeface="Arial" panose="020B0604020202020204" pitchFamily="34" charset="0"/>
              <a:buChar char="•"/>
            </a:pPr>
            <a:r>
              <a:rPr lang="en-US" sz="2200" dirty="0"/>
              <a:t>Federal definitions</a:t>
            </a:r>
          </a:p>
          <a:p>
            <a:pPr lvl="1">
              <a:buFont typeface="Arial" panose="020B0604020202020204" pitchFamily="34" charset="0"/>
              <a:buChar char="•"/>
            </a:pPr>
            <a:endParaRPr lang="en-US" sz="2200" dirty="0"/>
          </a:p>
          <a:p>
            <a:pPr lvl="1">
              <a:buFont typeface="Arial" panose="020B0604020202020204" pitchFamily="34" charset="0"/>
              <a:buChar char="•"/>
            </a:pPr>
            <a:r>
              <a:rPr lang="en-US" sz="2200" dirty="0"/>
              <a:t>Industry standard definitions</a:t>
            </a:r>
          </a:p>
          <a:p>
            <a:pPr lvl="1">
              <a:buFont typeface="Arial" panose="020B0604020202020204" pitchFamily="34" charset="0"/>
              <a:buChar char="•"/>
            </a:pPr>
            <a:endParaRPr lang="en-US" sz="2200" dirty="0"/>
          </a:p>
          <a:p>
            <a:pPr lvl="1">
              <a:buFont typeface="Arial" panose="020B0604020202020204" pitchFamily="34" charset="0"/>
              <a:buChar char="•"/>
            </a:pPr>
            <a:r>
              <a:rPr lang="en-US" sz="2200" dirty="0"/>
              <a:t>Business community experts</a:t>
            </a:r>
          </a:p>
          <a:p>
            <a:pPr lvl="1"/>
            <a:endParaRPr lang="en-US" sz="2400" dirty="0"/>
          </a:p>
        </p:txBody>
      </p:sp>
    </p:spTree>
    <p:extLst>
      <p:ext uri="{BB962C8B-B14F-4D97-AF65-F5344CB8AC3E}">
        <p14:creationId xmlns:p14="http://schemas.microsoft.com/office/powerpoint/2010/main" val="324114230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E4032-058E-EE5E-877A-35A26DAF0F41}"/>
              </a:ext>
            </a:extLst>
          </p:cNvPr>
          <p:cNvSpPr>
            <a:spLocks noGrp="1"/>
          </p:cNvSpPr>
          <p:nvPr>
            <p:ph type="title"/>
          </p:nvPr>
        </p:nvSpPr>
        <p:spPr>
          <a:xfrm>
            <a:off x="646981" y="286603"/>
            <a:ext cx="10508699" cy="1450757"/>
          </a:xfrm>
        </p:spPr>
        <p:txBody>
          <a:bodyPr/>
          <a:lstStyle/>
          <a:p>
            <a:r>
              <a:rPr lang="en-US" dirty="0"/>
              <a:t>Digital Goods</a:t>
            </a:r>
            <a:r>
              <a:rPr lang="en-US" dirty="0">
                <a:solidFill>
                  <a:srgbClr val="FF0000"/>
                </a:solidFill>
              </a:rPr>
              <a:t>  </a:t>
            </a:r>
            <a:endParaRPr lang="en-US" dirty="0"/>
          </a:p>
        </p:txBody>
      </p:sp>
      <p:sp>
        <p:nvSpPr>
          <p:cNvPr id="3" name="Content Placeholder 2">
            <a:extLst>
              <a:ext uri="{FF2B5EF4-FFF2-40B4-BE49-F238E27FC236}">
                <a16:creationId xmlns:a16="http://schemas.microsoft.com/office/drawing/2014/main" id="{1B56A4E9-3356-79F4-DFFA-91DB73AE2EC5}"/>
              </a:ext>
            </a:extLst>
          </p:cNvPr>
          <p:cNvSpPr>
            <a:spLocks noGrp="1"/>
          </p:cNvSpPr>
          <p:nvPr>
            <p:ph idx="1"/>
          </p:nvPr>
        </p:nvSpPr>
        <p:spPr>
          <a:xfrm>
            <a:off x="646981" y="1845733"/>
            <a:ext cx="10895162" cy="4279021"/>
          </a:xfrm>
        </p:spPr>
        <p:txBody>
          <a:bodyPr>
            <a:normAutofit fontScale="77500" lnSpcReduction="20000"/>
          </a:bodyPr>
          <a:lstStyle/>
          <a:p>
            <a:r>
              <a:rPr lang="en-US" sz="2800" b="1" dirty="0"/>
              <a:t>Definitions:</a:t>
            </a:r>
          </a:p>
          <a:p>
            <a:r>
              <a:rPr lang="en-US" sz="2800" dirty="0"/>
              <a:t>Not included in “ancillary services,” “computer software,” “telecommunications services,” or “tangible personal property”</a:t>
            </a:r>
          </a:p>
          <a:p>
            <a:r>
              <a:rPr lang="en-US" sz="2800" b="1" dirty="0"/>
              <a:t>Specific Digital Products</a:t>
            </a:r>
          </a:p>
          <a:p>
            <a:pPr lvl="1"/>
            <a:r>
              <a:rPr lang="en-US" sz="2400" dirty="0"/>
              <a:t>Digital Audio-Visual Works</a:t>
            </a:r>
          </a:p>
          <a:p>
            <a:pPr lvl="1"/>
            <a:r>
              <a:rPr lang="en-US" sz="2400" dirty="0"/>
              <a:t>Digital Audio Works</a:t>
            </a:r>
          </a:p>
          <a:p>
            <a:pPr lvl="1"/>
            <a:r>
              <a:rPr lang="en-US" sz="2400" dirty="0"/>
              <a:t>Digital Books</a:t>
            </a:r>
          </a:p>
          <a:p>
            <a:pPr lvl="1"/>
            <a:r>
              <a:rPr lang="en-US" sz="2400" dirty="0"/>
              <a:t>Digital Codes</a:t>
            </a:r>
          </a:p>
          <a:p>
            <a:pPr lvl="1"/>
            <a:endParaRPr lang="en-US" sz="2400" dirty="0"/>
          </a:p>
          <a:p>
            <a:pPr lvl="1">
              <a:buFont typeface="Arial" panose="020B0604020202020204" pitchFamily="34" charset="0"/>
              <a:buChar char="•"/>
            </a:pPr>
            <a:r>
              <a:rPr lang="en-US" sz="2400" dirty="0"/>
              <a:t>Other Products Transferred Electronically </a:t>
            </a:r>
          </a:p>
          <a:p>
            <a:pPr marL="201168" lvl="1" indent="0">
              <a:buNone/>
            </a:pPr>
            <a:endParaRPr lang="en-US" sz="2400" i="1" dirty="0">
              <a:solidFill>
                <a:srgbClr val="FF0000"/>
              </a:solidFill>
            </a:endParaRPr>
          </a:p>
          <a:p>
            <a:pPr marL="201168" lvl="1" indent="0">
              <a:buNone/>
            </a:pPr>
            <a:r>
              <a:rPr lang="en-US" sz="2400" i="1" dirty="0">
                <a:solidFill>
                  <a:schemeClr val="tx1"/>
                </a:solidFill>
              </a:rPr>
              <a:t>“If a state imposes a sales or use tax on products “transferred electronically” separately from its imposition of tax on “tangible personal property”, that state will not be required to use” any specific Streamlined digital products definition.</a:t>
            </a:r>
            <a:br>
              <a:rPr lang="en-US" sz="2400" dirty="0">
                <a:solidFill>
                  <a:schemeClr val="tx1"/>
                </a:solidFill>
              </a:rPr>
            </a:br>
            <a:r>
              <a:rPr lang="en-US" sz="2400" dirty="0"/>
              <a:t> </a:t>
            </a:r>
          </a:p>
          <a:p>
            <a:pPr lvl="1"/>
            <a:endParaRPr lang="en-US" sz="2400" dirty="0"/>
          </a:p>
          <a:p>
            <a:pPr lvl="1"/>
            <a:endParaRPr lang="en-US" sz="2400" dirty="0"/>
          </a:p>
        </p:txBody>
      </p:sp>
    </p:spTree>
    <p:extLst>
      <p:ext uri="{BB962C8B-B14F-4D97-AF65-F5344CB8AC3E}">
        <p14:creationId xmlns:p14="http://schemas.microsoft.com/office/powerpoint/2010/main" val="177800460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E4032-058E-EE5E-877A-35A26DAF0F41}"/>
              </a:ext>
            </a:extLst>
          </p:cNvPr>
          <p:cNvSpPr>
            <a:spLocks noGrp="1"/>
          </p:cNvSpPr>
          <p:nvPr>
            <p:ph type="title"/>
          </p:nvPr>
        </p:nvSpPr>
        <p:spPr/>
        <p:txBody>
          <a:bodyPr/>
          <a:lstStyle/>
          <a:p>
            <a:r>
              <a:rPr lang="en-US" dirty="0"/>
              <a:t>Digital Goods</a:t>
            </a:r>
            <a:endParaRPr lang="en-US" dirty="0">
              <a:solidFill>
                <a:srgbClr val="FF0000"/>
              </a:solidFill>
            </a:endParaRPr>
          </a:p>
        </p:txBody>
      </p:sp>
      <p:sp>
        <p:nvSpPr>
          <p:cNvPr id="3" name="Content Placeholder 2">
            <a:extLst>
              <a:ext uri="{FF2B5EF4-FFF2-40B4-BE49-F238E27FC236}">
                <a16:creationId xmlns:a16="http://schemas.microsoft.com/office/drawing/2014/main" id="{1B56A4E9-3356-79F4-DFFA-91DB73AE2EC5}"/>
              </a:ext>
            </a:extLst>
          </p:cNvPr>
          <p:cNvSpPr>
            <a:spLocks noGrp="1"/>
          </p:cNvSpPr>
          <p:nvPr>
            <p:ph idx="1"/>
          </p:nvPr>
        </p:nvSpPr>
        <p:spPr/>
        <p:txBody>
          <a:bodyPr/>
          <a:lstStyle/>
          <a:p>
            <a:r>
              <a:rPr lang="en-US" dirty="0"/>
              <a:t>Specific Criteria</a:t>
            </a:r>
          </a:p>
          <a:p>
            <a:pPr lvl="1">
              <a:buFont typeface="Arial" panose="020B0604020202020204" pitchFamily="34" charset="0"/>
              <a:buChar char="•"/>
            </a:pPr>
            <a:endParaRPr lang="en-US" dirty="0"/>
          </a:p>
          <a:p>
            <a:pPr lvl="1">
              <a:buFont typeface="Arial" panose="020B0604020202020204" pitchFamily="34" charset="0"/>
              <a:buChar char="•"/>
            </a:pPr>
            <a:r>
              <a:rPr lang="en-US" dirty="0"/>
              <a:t>End Users</a:t>
            </a:r>
          </a:p>
          <a:p>
            <a:pPr lvl="2">
              <a:buFont typeface="Arial" panose="020B0604020202020204" pitchFamily="34" charset="0"/>
              <a:buChar char="•"/>
            </a:pPr>
            <a:r>
              <a:rPr lang="en-US" dirty="0"/>
              <a:t>Only imposed on “end users” unless the statute specifically imposes and separately enumerates the tax on someone who is not an end user</a:t>
            </a:r>
          </a:p>
          <a:p>
            <a:pPr lvl="1">
              <a:buFont typeface="Arial" panose="020B0604020202020204" pitchFamily="34" charset="0"/>
              <a:buChar char="•"/>
            </a:pPr>
            <a:endParaRPr lang="en-US" dirty="0"/>
          </a:p>
          <a:p>
            <a:pPr lvl="1">
              <a:buFont typeface="Arial" panose="020B0604020202020204" pitchFamily="34" charset="0"/>
              <a:buChar char="•"/>
            </a:pPr>
            <a:r>
              <a:rPr lang="en-US" dirty="0"/>
              <a:t>Permanent or less than permanent use</a:t>
            </a:r>
          </a:p>
          <a:p>
            <a:pPr lvl="2">
              <a:buFont typeface="Arial" panose="020B0604020202020204" pitchFamily="34" charset="0"/>
              <a:buChar char="•"/>
            </a:pPr>
            <a:r>
              <a:rPr lang="en-US" dirty="0"/>
              <a:t>Only on permanent use unless statute specifically imposes and separately enumerates on less than permanent use</a:t>
            </a:r>
          </a:p>
          <a:p>
            <a:endParaRPr lang="en-US" dirty="0"/>
          </a:p>
          <a:p>
            <a:pPr lvl="1">
              <a:buFont typeface="Arial" panose="020B0604020202020204" pitchFamily="34" charset="0"/>
              <a:buChar char="•"/>
            </a:pPr>
            <a:r>
              <a:rPr lang="en-US" dirty="0"/>
              <a:t>Continued payments</a:t>
            </a:r>
          </a:p>
          <a:p>
            <a:pPr lvl="2">
              <a:buFont typeface="Arial" panose="020B0604020202020204" pitchFamily="34" charset="0"/>
              <a:buChar char="•"/>
            </a:pPr>
            <a:r>
              <a:rPr lang="en-US" dirty="0"/>
              <a:t>Only on sales that are not conditioned on continued payment unless statute specifically imposes and separately enumerates on sales conditioned on continued payments</a:t>
            </a:r>
          </a:p>
          <a:p>
            <a:endParaRPr lang="en-US" dirty="0"/>
          </a:p>
          <a:p>
            <a:pPr lvl="1"/>
            <a:endParaRPr lang="en-US" dirty="0"/>
          </a:p>
        </p:txBody>
      </p:sp>
    </p:spTree>
    <p:extLst>
      <p:ext uri="{BB962C8B-B14F-4D97-AF65-F5344CB8AC3E}">
        <p14:creationId xmlns:p14="http://schemas.microsoft.com/office/powerpoint/2010/main" val="98814629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E4032-058E-EE5E-877A-35A26DAF0F41}"/>
              </a:ext>
            </a:extLst>
          </p:cNvPr>
          <p:cNvSpPr>
            <a:spLocks noGrp="1"/>
          </p:cNvSpPr>
          <p:nvPr>
            <p:ph type="title"/>
          </p:nvPr>
        </p:nvSpPr>
        <p:spPr>
          <a:xfrm>
            <a:off x="552091" y="286603"/>
            <a:ext cx="10603589" cy="1450757"/>
          </a:xfrm>
        </p:spPr>
        <p:txBody>
          <a:bodyPr/>
          <a:lstStyle/>
          <a:p>
            <a:r>
              <a:rPr lang="en-US" dirty="0"/>
              <a:t>Digital Goods</a:t>
            </a:r>
          </a:p>
        </p:txBody>
      </p:sp>
      <p:sp>
        <p:nvSpPr>
          <p:cNvPr id="3" name="Content Placeholder 2">
            <a:extLst>
              <a:ext uri="{FF2B5EF4-FFF2-40B4-BE49-F238E27FC236}">
                <a16:creationId xmlns:a16="http://schemas.microsoft.com/office/drawing/2014/main" id="{1B56A4E9-3356-79F4-DFFA-91DB73AE2EC5}"/>
              </a:ext>
            </a:extLst>
          </p:cNvPr>
          <p:cNvSpPr>
            <a:spLocks noGrp="1"/>
          </p:cNvSpPr>
          <p:nvPr>
            <p:ph idx="1"/>
          </p:nvPr>
        </p:nvSpPr>
        <p:spPr>
          <a:xfrm>
            <a:off x="552091" y="1737361"/>
            <a:ext cx="10990052" cy="4559922"/>
          </a:xfrm>
        </p:spPr>
        <p:txBody>
          <a:bodyPr>
            <a:normAutofit fontScale="92500" lnSpcReduction="20000"/>
          </a:bodyPr>
          <a:lstStyle/>
          <a:p>
            <a:r>
              <a:rPr lang="en-US" dirty="0"/>
              <a:t>Additional Criteria</a:t>
            </a:r>
          </a:p>
          <a:p>
            <a:pPr marL="201168" lvl="1" indent="0">
              <a:buNone/>
            </a:pPr>
            <a:endParaRPr lang="en-US" dirty="0"/>
          </a:p>
          <a:p>
            <a:pPr lvl="1">
              <a:buFont typeface="Arial" panose="020B0604020202020204" pitchFamily="34" charset="0"/>
              <a:buChar char="•"/>
            </a:pPr>
            <a:r>
              <a:rPr lang="en-US" dirty="0"/>
              <a:t>Digital codes</a:t>
            </a:r>
          </a:p>
          <a:p>
            <a:pPr lvl="2">
              <a:buFont typeface="Arial" panose="020B0604020202020204" pitchFamily="34" charset="0"/>
              <a:buChar char="•"/>
            </a:pPr>
            <a:r>
              <a:rPr lang="en-US" dirty="0"/>
              <a:t>Same treatment of product to which code relates</a:t>
            </a:r>
          </a:p>
          <a:p>
            <a:pPr lvl="2">
              <a:buFont typeface="Arial" panose="020B0604020202020204" pitchFamily="34" charset="0"/>
              <a:buChar char="•"/>
            </a:pPr>
            <a:r>
              <a:rPr lang="en-US" dirty="0"/>
              <a:t>Code can be obtained by any means (i.e., email, tangible form (song code))</a:t>
            </a:r>
          </a:p>
          <a:p>
            <a:pPr lvl="1">
              <a:buFont typeface="Arial" panose="020B0604020202020204" pitchFamily="34" charset="0"/>
              <a:buChar char="•"/>
            </a:pPr>
            <a:endParaRPr lang="en-US" dirty="0"/>
          </a:p>
          <a:p>
            <a:pPr lvl="1">
              <a:buFont typeface="Arial" panose="020B0604020202020204" pitchFamily="34" charset="0"/>
              <a:buChar char="•"/>
            </a:pPr>
            <a:r>
              <a:rPr lang="en-US" dirty="0"/>
              <a:t>Other products transferred electronically</a:t>
            </a:r>
          </a:p>
          <a:p>
            <a:pPr lvl="2">
              <a:buFont typeface="Arial" panose="020B0604020202020204" pitchFamily="34" charset="0"/>
              <a:buChar char="•"/>
            </a:pPr>
            <a:r>
              <a:rPr lang="en-US" dirty="0"/>
              <a:t>Products outside “specified digital goods”</a:t>
            </a:r>
          </a:p>
          <a:p>
            <a:pPr lvl="2">
              <a:buFont typeface="Arial" panose="020B0604020202020204" pitchFamily="34" charset="0"/>
              <a:buChar char="•"/>
            </a:pPr>
            <a:r>
              <a:rPr lang="en-US" dirty="0"/>
              <a:t>“Additional digital goods” – as defined by state</a:t>
            </a:r>
          </a:p>
          <a:p>
            <a:pPr lvl="2">
              <a:spcBef>
                <a:spcPts val="216"/>
              </a:spcBef>
              <a:spcAft>
                <a:spcPts val="216"/>
              </a:spcAft>
            </a:pPr>
            <a:r>
              <a:rPr lang="en-US" sz="1200" b="1" i="0" dirty="0">
                <a:solidFill>
                  <a:srgbClr val="000000"/>
                </a:solidFill>
                <a:effectLst/>
                <a:latin typeface="Times" panose="02020603050405020304" pitchFamily="18" charset="0"/>
              </a:rPr>
              <a:t>(a)</a:t>
            </a:r>
            <a:r>
              <a:rPr lang="en-US" sz="1200" b="0" i="0" dirty="0">
                <a:solidFill>
                  <a:srgbClr val="000000"/>
                </a:solidFill>
                <a:effectLst/>
                <a:latin typeface="Times" panose="02020603050405020304" pitchFamily="18" charset="0"/>
              </a:rPr>
              <a:t> “Additional digital goods" means all of the following, if they are transferred electronically:</a:t>
            </a:r>
          </a:p>
          <a:p>
            <a:pPr lvl="2">
              <a:spcBef>
                <a:spcPts val="216"/>
              </a:spcBef>
              <a:spcAft>
                <a:spcPts val="216"/>
              </a:spcAft>
            </a:pPr>
            <a:r>
              <a:rPr lang="en-US" sz="1200" b="1" i="0" dirty="0">
                <a:solidFill>
                  <a:srgbClr val="000000"/>
                </a:solidFill>
                <a:effectLst/>
                <a:latin typeface="Times" panose="02020603050405020304" pitchFamily="18" charset="0"/>
              </a:rPr>
              <a:t>1.</a:t>
            </a:r>
            <a:r>
              <a:rPr lang="en-US" sz="1200" b="0" i="0" dirty="0">
                <a:solidFill>
                  <a:srgbClr val="000000"/>
                </a:solidFill>
                <a:effectLst/>
                <a:latin typeface="Times" panose="02020603050405020304" pitchFamily="18" charset="0"/>
              </a:rPr>
              <a:t> Greeting cards.</a:t>
            </a:r>
          </a:p>
          <a:p>
            <a:pPr lvl="2">
              <a:spcBef>
                <a:spcPts val="216"/>
              </a:spcBef>
              <a:spcAft>
                <a:spcPts val="216"/>
              </a:spcAft>
            </a:pPr>
            <a:r>
              <a:rPr lang="en-US" sz="1200" b="1" i="0" dirty="0">
                <a:solidFill>
                  <a:srgbClr val="000000"/>
                </a:solidFill>
                <a:effectLst/>
                <a:latin typeface="Times" panose="02020603050405020304" pitchFamily="18" charset="0"/>
              </a:rPr>
              <a:t>2.</a:t>
            </a:r>
            <a:r>
              <a:rPr lang="en-US" sz="1200" b="0" i="0" dirty="0">
                <a:solidFill>
                  <a:srgbClr val="000000"/>
                </a:solidFill>
                <a:effectLst/>
                <a:latin typeface="Times" panose="02020603050405020304" pitchFamily="18" charset="0"/>
              </a:rPr>
              <a:t> Finished artwork.</a:t>
            </a:r>
          </a:p>
          <a:p>
            <a:pPr lvl="2">
              <a:spcBef>
                <a:spcPts val="216"/>
              </a:spcBef>
              <a:spcAft>
                <a:spcPts val="216"/>
              </a:spcAft>
            </a:pPr>
            <a:r>
              <a:rPr lang="en-US" sz="1200" b="1" i="0" dirty="0">
                <a:solidFill>
                  <a:srgbClr val="000000"/>
                </a:solidFill>
                <a:effectLst/>
                <a:latin typeface="Times" panose="02020603050405020304" pitchFamily="18" charset="0"/>
              </a:rPr>
              <a:t>3.</a:t>
            </a:r>
            <a:r>
              <a:rPr lang="en-US" sz="1200" b="0" i="0" dirty="0">
                <a:solidFill>
                  <a:srgbClr val="000000"/>
                </a:solidFill>
                <a:effectLst/>
                <a:latin typeface="Times" panose="02020603050405020304" pitchFamily="18" charset="0"/>
              </a:rPr>
              <a:t> Periodicals.</a:t>
            </a:r>
          </a:p>
          <a:p>
            <a:pPr lvl="2">
              <a:spcBef>
                <a:spcPts val="216"/>
              </a:spcBef>
              <a:spcAft>
                <a:spcPts val="216"/>
              </a:spcAft>
            </a:pPr>
            <a:r>
              <a:rPr lang="en-US" sz="1200" b="1" i="0" dirty="0">
                <a:solidFill>
                  <a:srgbClr val="000000"/>
                </a:solidFill>
                <a:effectLst/>
                <a:latin typeface="Times" panose="02020603050405020304" pitchFamily="18" charset="0"/>
              </a:rPr>
              <a:t>4.</a:t>
            </a:r>
            <a:r>
              <a:rPr lang="en-US" sz="1200" b="0" i="0" dirty="0">
                <a:solidFill>
                  <a:srgbClr val="000000"/>
                </a:solidFill>
                <a:effectLst/>
                <a:latin typeface="Times" panose="02020603050405020304" pitchFamily="18" charset="0"/>
              </a:rPr>
              <a:t> Video or electronic games.</a:t>
            </a:r>
          </a:p>
          <a:p>
            <a:pPr lvl="2">
              <a:spcBef>
                <a:spcPts val="216"/>
              </a:spcBef>
              <a:spcAft>
                <a:spcPts val="216"/>
              </a:spcAft>
            </a:pPr>
            <a:r>
              <a:rPr lang="en-US" sz="1200" b="1" i="0" dirty="0">
                <a:solidFill>
                  <a:srgbClr val="000000"/>
                </a:solidFill>
                <a:effectLst/>
                <a:latin typeface="Times" panose="02020603050405020304" pitchFamily="18" charset="0"/>
              </a:rPr>
              <a:t>5.</a:t>
            </a:r>
            <a:r>
              <a:rPr lang="en-US" sz="1200" b="0" i="0" dirty="0">
                <a:solidFill>
                  <a:srgbClr val="000000"/>
                </a:solidFill>
                <a:effectLst/>
                <a:latin typeface="Times" panose="02020603050405020304" pitchFamily="18" charset="0"/>
              </a:rPr>
              <a:t> Newspapers or other news or information products.</a:t>
            </a:r>
          </a:p>
          <a:p>
            <a:pPr lvl="2">
              <a:spcBef>
                <a:spcPts val="216"/>
              </a:spcBef>
              <a:spcAft>
                <a:spcPts val="216"/>
              </a:spcAft>
            </a:pPr>
            <a:r>
              <a:rPr lang="en-US" sz="1200" b="1" i="0" dirty="0">
                <a:solidFill>
                  <a:srgbClr val="000000"/>
                </a:solidFill>
                <a:effectLst/>
                <a:latin typeface="Times" panose="02020603050405020304" pitchFamily="18" charset="0"/>
              </a:rPr>
              <a:t>(b)</a:t>
            </a:r>
            <a:r>
              <a:rPr lang="en-US" sz="1200" b="0" i="0" dirty="0">
                <a:solidFill>
                  <a:srgbClr val="000000"/>
                </a:solidFill>
                <a:effectLst/>
                <a:latin typeface="Times" panose="02020603050405020304" pitchFamily="18" charset="0"/>
              </a:rPr>
              <a:t> For purposes of this subchapter, the sale, license, lease, or rental of or the storage, use, or other consumption of a digital code is treated the same as the sale, license, lease, or rental of or the storage, use, or other consumption of any additional digital goods for which the digital code relates.</a:t>
            </a:r>
          </a:p>
          <a:p>
            <a:pPr lvl="2">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r>
              <a:rPr lang="en-US" dirty="0"/>
              <a:t>Subscription to products</a:t>
            </a:r>
          </a:p>
          <a:p>
            <a:pPr lvl="2">
              <a:buFont typeface="Arial" panose="020B0604020202020204" pitchFamily="34" charset="0"/>
              <a:buChar char="•"/>
            </a:pPr>
            <a:r>
              <a:rPr lang="en-US" dirty="0"/>
              <a:t>Can treat differently than products with no subscription</a:t>
            </a:r>
          </a:p>
          <a:p>
            <a:pPr lvl="1">
              <a:buFont typeface="Arial" panose="020B0604020202020204" pitchFamily="34" charset="0"/>
              <a:buChar char="•"/>
            </a:pPr>
            <a:endParaRPr lang="en-US" dirty="0"/>
          </a:p>
        </p:txBody>
      </p:sp>
    </p:spTree>
    <p:extLst>
      <p:ext uri="{BB962C8B-B14F-4D97-AF65-F5344CB8AC3E}">
        <p14:creationId xmlns:p14="http://schemas.microsoft.com/office/powerpoint/2010/main" val="292826319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F971D2-3B68-BD14-3175-1206CDB2C15B}"/>
              </a:ext>
            </a:extLst>
          </p:cNvPr>
          <p:cNvSpPr>
            <a:spLocks noGrp="1"/>
          </p:cNvSpPr>
          <p:nvPr>
            <p:ph type="title"/>
          </p:nvPr>
        </p:nvSpPr>
        <p:spPr>
          <a:xfrm>
            <a:off x="1097280" y="286603"/>
            <a:ext cx="10058400" cy="1084997"/>
          </a:xfrm>
        </p:spPr>
        <p:txBody>
          <a:bodyPr/>
          <a:lstStyle/>
          <a:p>
            <a:r>
              <a:rPr lang="en-US" dirty="0">
                <a:solidFill>
                  <a:schemeClr val="tx1"/>
                </a:solidFill>
              </a:rPr>
              <a:t>Digital Goods</a:t>
            </a:r>
          </a:p>
        </p:txBody>
      </p:sp>
      <p:sp>
        <p:nvSpPr>
          <p:cNvPr id="3" name="Content Placeholder 2">
            <a:extLst>
              <a:ext uri="{FF2B5EF4-FFF2-40B4-BE49-F238E27FC236}">
                <a16:creationId xmlns:a16="http://schemas.microsoft.com/office/drawing/2014/main" id="{286B5441-96C0-6E84-EF7E-2CF09E10D0BC}"/>
              </a:ext>
            </a:extLst>
          </p:cNvPr>
          <p:cNvSpPr>
            <a:spLocks noGrp="1"/>
          </p:cNvSpPr>
          <p:nvPr>
            <p:ph idx="1"/>
          </p:nvPr>
        </p:nvSpPr>
        <p:spPr>
          <a:xfrm>
            <a:off x="1066800" y="1837420"/>
            <a:ext cx="10058400" cy="4222557"/>
          </a:xfrm>
        </p:spPr>
        <p:txBody>
          <a:bodyPr>
            <a:normAutofit fontScale="85000" lnSpcReduction="10000"/>
          </a:bodyPr>
          <a:lstStyle/>
          <a:p>
            <a:pPr>
              <a:buFont typeface="Arial" panose="020B0604020202020204" pitchFamily="34" charset="0"/>
              <a:buChar char="•"/>
            </a:pPr>
            <a:r>
              <a:rPr lang="en-US" dirty="0">
                <a:solidFill>
                  <a:schemeClr val="tx1"/>
                </a:solidFill>
              </a:rPr>
              <a:t>Washington’s  experience</a:t>
            </a:r>
          </a:p>
          <a:p>
            <a:pPr lvl="1">
              <a:buFont typeface="Arial" panose="020B0604020202020204" pitchFamily="34" charset="0"/>
              <a:buChar char="•"/>
            </a:pPr>
            <a:r>
              <a:rPr lang="en-US" dirty="0">
                <a:solidFill>
                  <a:schemeClr val="tx1"/>
                </a:solidFill>
              </a:rPr>
              <a:t>Streamlined adopted the current digital products provisions prior to 2008</a:t>
            </a:r>
          </a:p>
          <a:p>
            <a:pPr lvl="1">
              <a:buFont typeface="Arial" panose="020B0604020202020204" pitchFamily="34" charset="0"/>
              <a:buChar char="•"/>
            </a:pPr>
            <a:r>
              <a:rPr lang="en-US" dirty="0">
                <a:solidFill>
                  <a:schemeClr val="tx1"/>
                </a:solidFill>
              </a:rPr>
              <a:t>2008 digital products study</a:t>
            </a:r>
          </a:p>
          <a:p>
            <a:pPr lvl="1">
              <a:buFont typeface="Arial" panose="020B0604020202020204" pitchFamily="34" charset="0"/>
              <a:buChar char="•"/>
            </a:pPr>
            <a:r>
              <a:rPr lang="en-US" dirty="0">
                <a:solidFill>
                  <a:schemeClr val="tx1"/>
                </a:solidFill>
              </a:rPr>
              <a:t>Comprehensive digital products legislation</a:t>
            </a:r>
          </a:p>
          <a:p>
            <a:pPr lvl="2">
              <a:buFont typeface="Arial" panose="020B0604020202020204" pitchFamily="34" charset="0"/>
              <a:buChar char="•"/>
            </a:pPr>
            <a:r>
              <a:rPr lang="en-US" dirty="0">
                <a:solidFill>
                  <a:schemeClr val="tx1"/>
                </a:solidFill>
              </a:rPr>
              <a:t>Streamlined compliant; captures the Streamlined uniform definitions for specified digital goods and incorporates the other specific additional criteria required</a:t>
            </a:r>
          </a:p>
          <a:p>
            <a:pPr lvl="2">
              <a:buFont typeface="Arial" panose="020B0604020202020204" pitchFamily="34" charset="0"/>
              <a:buChar char="•"/>
            </a:pPr>
            <a:r>
              <a:rPr lang="en-US" dirty="0">
                <a:solidFill>
                  <a:schemeClr val="tx1"/>
                </a:solidFill>
              </a:rPr>
              <a:t>Recognizes the digital space will expand and evolve over time and so leverages the SSUTA’s flexibility with respect to imposing</a:t>
            </a:r>
            <a:r>
              <a:rPr lang="en-US" i="1" dirty="0">
                <a:solidFill>
                  <a:schemeClr val="tx1"/>
                </a:solidFill>
              </a:rPr>
              <a:t> </a:t>
            </a:r>
            <a:r>
              <a:rPr lang="en-US" dirty="0">
                <a:solidFill>
                  <a:schemeClr val="tx1"/>
                </a:solidFill>
              </a:rPr>
              <a:t>tax on other products transferred electronically, i.e., WA enacted broader definitions for “digital goods” and “digital automated services” to capture the expansion</a:t>
            </a:r>
          </a:p>
          <a:p>
            <a:pPr lvl="2">
              <a:buFont typeface="Arial" panose="020B0604020202020204" pitchFamily="34" charset="0"/>
              <a:buChar char="•"/>
            </a:pPr>
            <a:endParaRPr lang="en-US" dirty="0">
              <a:solidFill>
                <a:schemeClr val="tx1"/>
              </a:solidFill>
            </a:endParaRPr>
          </a:p>
          <a:p>
            <a:pPr lvl="1">
              <a:buFont typeface="Arial" panose="020B0604020202020204" pitchFamily="34" charset="0"/>
              <a:buChar char="•"/>
            </a:pPr>
            <a:r>
              <a:rPr lang="en-US" dirty="0">
                <a:solidFill>
                  <a:schemeClr val="tx1"/>
                </a:solidFill>
              </a:rPr>
              <a:t>Other member states</a:t>
            </a:r>
          </a:p>
          <a:p>
            <a:pPr lvl="2">
              <a:buFont typeface="Arial" panose="020B0604020202020204" pitchFamily="34" charset="0"/>
              <a:buChar char="•"/>
            </a:pPr>
            <a:r>
              <a:rPr lang="en-US" dirty="0">
                <a:solidFill>
                  <a:schemeClr val="tx1"/>
                </a:solidFill>
              </a:rPr>
              <a:t>Member states seeking to apply their existing laws or adopt specific new impositions to more modern products are free to do so, but there are no uniform applicable uninform definitions</a:t>
            </a:r>
          </a:p>
          <a:p>
            <a:pPr lvl="2">
              <a:buFont typeface="Arial" panose="020B0604020202020204" pitchFamily="34" charset="0"/>
              <a:buChar char="•"/>
            </a:pPr>
            <a:endParaRPr lang="en-US" dirty="0">
              <a:solidFill>
                <a:schemeClr val="tx1"/>
              </a:solidFill>
            </a:endParaRPr>
          </a:p>
          <a:p>
            <a:pPr lvl="1">
              <a:buFont typeface="Arial" panose="020B0604020202020204" pitchFamily="34" charset="0"/>
              <a:buChar char="•"/>
            </a:pPr>
            <a:r>
              <a:rPr lang="en-US" dirty="0">
                <a:solidFill>
                  <a:schemeClr val="tx1"/>
                </a:solidFill>
              </a:rPr>
              <a:t>The Streamlined provisions have held up well-over time, however, because of the incrementalist approach taken vis a vis specified digital products definitions, the definitions do not capture many new and emerging products</a:t>
            </a:r>
          </a:p>
          <a:p>
            <a:pPr lvl="1">
              <a:buFont typeface="Arial" panose="020B0604020202020204" pitchFamily="34" charset="0"/>
              <a:buChar char="•"/>
            </a:pPr>
            <a:endParaRPr lang="en-US" dirty="0">
              <a:solidFill>
                <a:schemeClr val="tx1"/>
              </a:solidFill>
            </a:endParaRPr>
          </a:p>
          <a:p>
            <a:pPr lvl="1">
              <a:buFont typeface="Arial" panose="020B0604020202020204" pitchFamily="34" charset="0"/>
              <a:buChar char="•"/>
            </a:pPr>
            <a:r>
              <a:rPr lang="en-US" dirty="0">
                <a:solidFill>
                  <a:schemeClr val="tx1"/>
                </a:solidFill>
              </a:rPr>
              <a:t>Specific state policies, politics, and fiscal needs will determine whether a state prefers a broad or narrow approach to taxation</a:t>
            </a:r>
          </a:p>
          <a:p>
            <a:pPr lvl="1">
              <a:buFont typeface="Arial" panose="020B0604020202020204" pitchFamily="34" charset="0"/>
              <a:buChar char="•"/>
            </a:pPr>
            <a:endParaRPr lang="en-US" dirty="0">
              <a:solidFill>
                <a:schemeClr val="tx1"/>
              </a:solidFill>
            </a:endParaRPr>
          </a:p>
          <a:p>
            <a:pPr lvl="2">
              <a:buFont typeface="Arial" panose="020B0604020202020204" pitchFamily="34" charset="0"/>
              <a:buChar char="•"/>
            </a:pPr>
            <a:endParaRPr lang="en-US" dirty="0">
              <a:solidFill>
                <a:schemeClr val="tx1"/>
              </a:solidFill>
            </a:endParaRPr>
          </a:p>
          <a:p>
            <a:pPr>
              <a:buFont typeface="Arial" panose="020B0604020202020204" pitchFamily="34" charset="0"/>
              <a:buChar char="•"/>
            </a:pPr>
            <a:endParaRPr lang="en-US" dirty="0">
              <a:solidFill>
                <a:schemeClr val="tx1"/>
              </a:solidFill>
            </a:endParaRPr>
          </a:p>
          <a:p>
            <a:pPr lvl="1">
              <a:buFont typeface="Arial" panose="020B0604020202020204" pitchFamily="34" charset="0"/>
              <a:buChar char="•"/>
            </a:pPr>
            <a:endParaRPr lang="en-US" dirty="0">
              <a:solidFill>
                <a:schemeClr val="tx1"/>
              </a:solidFill>
            </a:endParaRPr>
          </a:p>
          <a:p>
            <a:pPr lvl="1">
              <a:buFont typeface="Arial" panose="020B0604020202020204" pitchFamily="34" charset="0"/>
              <a:buChar char="•"/>
            </a:pPr>
            <a:endParaRPr lang="en-US" dirty="0">
              <a:solidFill>
                <a:schemeClr val="tx1"/>
              </a:solidFill>
            </a:endParaRPr>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283400635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32FF2-47E1-46C2-981E-114104A2272C}"/>
              </a:ext>
            </a:extLst>
          </p:cNvPr>
          <p:cNvSpPr>
            <a:spLocks noGrp="1"/>
          </p:cNvSpPr>
          <p:nvPr>
            <p:ph type="title"/>
          </p:nvPr>
        </p:nvSpPr>
        <p:spPr/>
        <p:txBody>
          <a:bodyPr/>
          <a:lstStyle/>
          <a:p>
            <a:pPr algn="ctr"/>
            <a:r>
              <a:rPr lang="en-US" b="1" dirty="0">
                <a:solidFill>
                  <a:schemeClr val="tx1"/>
                </a:solidFill>
              </a:rPr>
              <a:t>Agenda</a:t>
            </a:r>
          </a:p>
        </p:txBody>
      </p:sp>
      <p:sp>
        <p:nvSpPr>
          <p:cNvPr id="3" name="Content Placeholder 2">
            <a:extLst>
              <a:ext uri="{FF2B5EF4-FFF2-40B4-BE49-F238E27FC236}">
                <a16:creationId xmlns:a16="http://schemas.microsoft.com/office/drawing/2014/main" id="{AA4CC0D2-2DBE-41F7-A989-38B4E775EC99}"/>
              </a:ext>
            </a:extLst>
          </p:cNvPr>
          <p:cNvSpPr>
            <a:spLocks noGrp="1"/>
          </p:cNvSpPr>
          <p:nvPr>
            <p:ph idx="1"/>
          </p:nvPr>
        </p:nvSpPr>
        <p:spPr>
          <a:xfrm>
            <a:off x="745672" y="2239109"/>
            <a:ext cx="11108871" cy="3593591"/>
          </a:xfrm>
        </p:spPr>
        <p:txBody>
          <a:bodyPr>
            <a:normAutofit fontScale="85000" lnSpcReduction="20000"/>
          </a:bodyPr>
          <a:lstStyle/>
          <a:p>
            <a:pPr algn="just">
              <a:buFont typeface="Wingdings" panose="05000000000000000000" pitchFamily="2" charset="2"/>
              <a:buChar char="§"/>
            </a:pPr>
            <a:r>
              <a:rPr lang="en-US" sz="3600" dirty="0">
                <a:solidFill>
                  <a:schemeClr val="tx1"/>
                </a:solidFill>
              </a:rPr>
              <a:t>Background</a:t>
            </a:r>
          </a:p>
          <a:p>
            <a:pPr algn="just">
              <a:buFont typeface="Wingdings" panose="05000000000000000000" pitchFamily="2" charset="2"/>
              <a:buChar char="§"/>
            </a:pPr>
            <a:r>
              <a:rPr lang="en-US" sz="3600" dirty="0">
                <a:solidFill>
                  <a:schemeClr val="tx1"/>
                </a:solidFill>
              </a:rPr>
              <a:t>Streamlined digital products framework </a:t>
            </a:r>
          </a:p>
          <a:p>
            <a:pPr algn="just">
              <a:buFont typeface="Wingdings" panose="05000000000000000000" pitchFamily="2" charset="2"/>
              <a:buChar char="§"/>
            </a:pPr>
            <a:r>
              <a:rPr lang="en-US" sz="3600" dirty="0">
                <a:solidFill>
                  <a:schemeClr val="tx1"/>
                </a:solidFill>
              </a:rPr>
              <a:t>Sourcing</a:t>
            </a:r>
          </a:p>
          <a:p>
            <a:pPr algn="just">
              <a:buFont typeface="Wingdings" panose="05000000000000000000" pitchFamily="2" charset="2"/>
              <a:buChar char="§"/>
            </a:pPr>
            <a:r>
              <a:rPr lang="en-US" sz="3600" dirty="0">
                <a:solidFill>
                  <a:schemeClr val="tx1"/>
                </a:solidFill>
              </a:rPr>
              <a:t>Exemptions</a:t>
            </a:r>
          </a:p>
          <a:p>
            <a:pPr algn="just">
              <a:buFont typeface="Wingdings" panose="05000000000000000000" pitchFamily="2" charset="2"/>
              <a:buChar char="§"/>
            </a:pPr>
            <a:r>
              <a:rPr lang="en-US" sz="3600" dirty="0">
                <a:solidFill>
                  <a:schemeClr val="tx1"/>
                </a:solidFill>
              </a:rPr>
              <a:t>Bundled transactions</a:t>
            </a:r>
          </a:p>
          <a:p>
            <a:pPr algn="just">
              <a:buFont typeface="Wingdings" panose="05000000000000000000" pitchFamily="2" charset="2"/>
              <a:buChar char="§"/>
            </a:pPr>
            <a:r>
              <a:rPr lang="en-US" sz="3600" dirty="0">
                <a:solidFill>
                  <a:schemeClr val="tx1"/>
                </a:solidFill>
              </a:rPr>
              <a:t>Multiple points of use</a:t>
            </a:r>
          </a:p>
          <a:p>
            <a:pPr algn="just">
              <a:buFont typeface="Wingdings" panose="05000000000000000000" pitchFamily="2" charset="2"/>
              <a:buChar char="§"/>
            </a:pPr>
            <a:r>
              <a:rPr lang="en-US" sz="3600" dirty="0">
                <a:solidFill>
                  <a:schemeClr val="tx1"/>
                </a:solidFill>
              </a:rPr>
              <a:t>MTC whitepaper</a:t>
            </a:r>
          </a:p>
          <a:p>
            <a:pPr algn="just">
              <a:buFont typeface="Wingdings" panose="05000000000000000000" pitchFamily="2" charset="2"/>
              <a:buChar char="§"/>
            </a:pPr>
            <a:endParaRPr lang="en-US" sz="3600" dirty="0">
              <a:solidFill>
                <a:schemeClr val="tx1"/>
              </a:solidFill>
            </a:endParaRPr>
          </a:p>
          <a:p>
            <a:pPr algn="just">
              <a:buFont typeface="Wingdings" panose="05000000000000000000" pitchFamily="2" charset="2"/>
              <a:buChar char="§"/>
            </a:pPr>
            <a:endParaRPr lang="en-US" sz="3600" dirty="0">
              <a:solidFill>
                <a:schemeClr val="tx1"/>
              </a:solidFill>
            </a:endParaRPr>
          </a:p>
          <a:p>
            <a:pPr algn="just">
              <a:buFont typeface="Wingdings" panose="05000000000000000000" pitchFamily="2" charset="2"/>
              <a:buChar char="§"/>
            </a:pPr>
            <a:endParaRPr lang="en-US" sz="3600" dirty="0">
              <a:solidFill>
                <a:schemeClr val="tx1"/>
              </a:solidFill>
            </a:endParaRPr>
          </a:p>
          <a:p>
            <a:pPr lvl="1" algn="just">
              <a:buFont typeface="Wingdings" panose="05000000000000000000" pitchFamily="2" charset="2"/>
              <a:buChar char="§"/>
            </a:pPr>
            <a:endParaRPr lang="en-US" dirty="0">
              <a:solidFill>
                <a:srgbClr val="FF0000"/>
              </a:solidFill>
            </a:endParaRPr>
          </a:p>
        </p:txBody>
      </p:sp>
    </p:spTree>
    <p:extLst>
      <p:ext uri="{BB962C8B-B14F-4D97-AF65-F5344CB8AC3E}">
        <p14:creationId xmlns:p14="http://schemas.microsoft.com/office/powerpoint/2010/main" val="289571280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E4032-058E-EE5E-877A-35A26DAF0F41}"/>
              </a:ext>
            </a:extLst>
          </p:cNvPr>
          <p:cNvSpPr>
            <a:spLocks noGrp="1"/>
          </p:cNvSpPr>
          <p:nvPr>
            <p:ph type="title"/>
          </p:nvPr>
        </p:nvSpPr>
        <p:spPr/>
        <p:txBody>
          <a:bodyPr/>
          <a:lstStyle/>
          <a:p>
            <a:r>
              <a:rPr lang="en-US" dirty="0"/>
              <a:t>Sourcing and Multiple Points of Use</a:t>
            </a:r>
          </a:p>
        </p:txBody>
      </p:sp>
      <p:sp>
        <p:nvSpPr>
          <p:cNvPr id="3" name="Content Placeholder 2">
            <a:extLst>
              <a:ext uri="{FF2B5EF4-FFF2-40B4-BE49-F238E27FC236}">
                <a16:creationId xmlns:a16="http://schemas.microsoft.com/office/drawing/2014/main" id="{1B56A4E9-3356-79F4-DFFA-91DB73AE2EC5}"/>
              </a:ext>
            </a:extLst>
          </p:cNvPr>
          <p:cNvSpPr>
            <a:spLocks noGrp="1"/>
          </p:cNvSpPr>
          <p:nvPr>
            <p:ph idx="1"/>
          </p:nvPr>
        </p:nvSpPr>
        <p:spPr/>
        <p:txBody>
          <a:bodyPr/>
          <a:lstStyle/>
          <a:p>
            <a:pPr marL="0" indent="0">
              <a:buNone/>
            </a:pPr>
            <a:r>
              <a:rPr lang="en-US" dirty="0"/>
              <a:t>Comments from MTC Survey related to Sourcing and MPU:</a:t>
            </a:r>
          </a:p>
          <a:p>
            <a:pPr lvl="1">
              <a:buFont typeface="Arial" panose="020B0604020202020204" pitchFamily="34" charset="0"/>
              <a:buChar char="•"/>
            </a:pPr>
            <a:endParaRPr lang="en-US" sz="2000" dirty="0"/>
          </a:p>
          <a:p>
            <a:pPr lvl="1">
              <a:buFont typeface="Arial" panose="020B0604020202020204" pitchFamily="34" charset="0"/>
              <a:buChar char="•"/>
            </a:pPr>
            <a:r>
              <a:rPr lang="en-US" sz="2000" dirty="0"/>
              <a:t>I'd like to explore sourcing. </a:t>
            </a:r>
          </a:p>
          <a:p>
            <a:pPr lvl="1">
              <a:buFont typeface="Arial" panose="020B0604020202020204" pitchFamily="34" charset="0"/>
              <a:buChar char="•"/>
            </a:pPr>
            <a:endParaRPr lang="en-US" sz="2000" dirty="0"/>
          </a:p>
          <a:p>
            <a:pPr lvl="1">
              <a:buFont typeface="Arial" panose="020B0604020202020204" pitchFamily="34" charset="0"/>
              <a:buChar char="•"/>
            </a:pPr>
            <a:r>
              <a:rPr lang="en-US" sz="2000" dirty="0"/>
              <a:t>What is the status of the digital products sourcing project they are working on?</a:t>
            </a:r>
          </a:p>
          <a:p>
            <a:pPr lvl="1">
              <a:buFont typeface="Arial" panose="020B0604020202020204" pitchFamily="34" charset="0"/>
              <a:buChar char="•"/>
            </a:pPr>
            <a:endParaRPr lang="en-US" sz="2000" dirty="0"/>
          </a:p>
          <a:p>
            <a:pPr lvl="1">
              <a:buFont typeface="Arial" panose="020B0604020202020204" pitchFamily="34" charset="0"/>
              <a:buChar char="•"/>
            </a:pPr>
            <a:r>
              <a:rPr lang="en-US" sz="2000" dirty="0"/>
              <a:t>Why was the concept of multiple-points-of-use (MPU) sourcing abandoned by Streamlined? What substitute to MPU sourcing is Streamlined considering?</a:t>
            </a:r>
          </a:p>
          <a:p>
            <a:pPr lvl="1">
              <a:buFont typeface="Arial" panose="020B0604020202020204" pitchFamily="34" charset="0"/>
              <a:buChar char="•"/>
            </a:pPr>
            <a:endParaRPr lang="en-US" sz="2000" dirty="0"/>
          </a:p>
          <a:p>
            <a:pPr marL="0" indent="0">
              <a:buNone/>
            </a:pPr>
            <a:endParaRPr lang="en-US" dirty="0"/>
          </a:p>
        </p:txBody>
      </p:sp>
    </p:spTree>
    <p:extLst>
      <p:ext uri="{BB962C8B-B14F-4D97-AF65-F5344CB8AC3E}">
        <p14:creationId xmlns:p14="http://schemas.microsoft.com/office/powerpoint/2010/main" val="54481122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4E531-28F0-08B2-8FB7-873BBA89C566}"/>
              </a:ext>
            </a:extLst>
          </p:cNvPr>
          <p:cNvSpPr>
            <a:spLocks noGrp="1"/>
          </p:cNvSpPr>
          <p:nvPr>
            <p:ph type="title"/>
          </p:nvPr>
        </p:nvSpPr>
        <p:spPr>
          <a:xfrm>
            <a:off x="963386" y="775812"/>
            <a:ext cx="10466614" cy="787829"/>
          </a:xfrm>
        </p:spPr>
        <p:txBody>
          <a:bodyPr>
            <a:noAutofit/>
          </a:bodyPr>
          <a:lstStyle/>
          <a:p>
            <a:r>
              <a:rPr lang="en-US" sz="4000" b="1" dirty="0">
                <a:solidFill>
                  <a:schemeClr val="tx1"/>
                </a:solidFill>
              </a:rPr>
              <a:t>Key Features – Uniform Sourcing Rules</a:t>
            </a:r>
          </a:p>
        </p:txBody>
      </p:sp>
      <p:sp>
        <p:nvSpPr>
          <p:cNvPr id="3" name="Content Placeholder 2">
            <a:extLst>
              <a:ext uri="{FF2B5EF4-FFF2-40B4-BE49-F238E27FC236}">
                <a16:creationId xmlns:a16="http://schemas.microsoft.com/office/drawing/2014/main" id="{95776E0B-A4EE-1942-B406-F5C6A045F244}"/>
              </a:ext>
            </a:extLst>
          </p:cNvPr>
          <p:cNvSpPr>
            <a:spLocks noGrp="1"/>
          </p:cNvSpPr>
          <p:nvPr>
            <p:ph idx="1"/>
          </p:nvPr>
        </p:nvSpPr>
        <p:spPr>
          <a:xfrm>
            <a:off x="1251678" y="2038195"/>
            <a:ext cx="10178322" cy="4129691"/>
          </a:xfrm>
        </p:spPr>
        <p:txBody>
          <a:bodyPr>
            <a:normAutofit/>
          </a:bodyPr>
          <a:lstStyle/>
          <a:p>
            <a:pPr marL="91440" marR="0" lvl="0" indent="-91440" algn="l" defTabSz="914400" rtl="0" eaLnBrk="1" fontAlgn="auto" latinLnBrk="0" hangingPunct="1">
              <a:lnSpc>
                <a:spcPct val="90000"/>
              </a:lnSpc>
              <a:spcBef>
                <a:spcPts val="1200"/>
              </a:spcBef>
              <a:spcAft>
                <a:spcPts val="200"/>
              </a:spcAft>
              <a:buClr>
                <a:srgbClr val="1CADE4"/>
              </a:buClr>
              <a:buSzPct val="100000"/>
              <a:buFont typeface="Calibri" panose="020F0502020204030204" pitchFamily="34" charset="0"/>
              <a:buChar char=" "/>
              <a:tabLst/>
              <a:defRPr/>
            </a:pPr>
            <a:r>
              <a:rPr kumimoji="0" lang="en-US" sz="2000" b="1" i="0" u="none" strike="noStrike" kern="1200" cap="none" spc="0" normalizeH="0" baseline="0" noProof="0" dirty="0">
                <a:ln>
                  <a:noFill/>
                </a:ln>
                <a:solidFill>
                  <a:schemeClr val="tx1"/>
                </a:solidFill>
                <a:effectLst/>
                <a:uLnTx/>
                <a:uFillTx/>
                <a:latin typeface="Calibri" panose="020F0502020204030204"/>
                <a:ea typeface="+mn-ea"/>
                <a:cs typeface="+mn-cs"/>
              </a:rPr>
              <a:t>Sourcing Rules –</a:t>
            </a:r>
            <a:r>
              <a:rPr kumimoji="0" lang="en-US" sz="2000" b="1" i="0" u="none" strike="noStrike" kern="1200" cap="none" spc="0" normalizeH="0" baseline="0" noProof="0" dirty="0">
                <a:ln>
                  <a:noFill/>
                </a:ln>
                <a:solidFill>
                  <a:srgbClr val="FF0000"/>
                </a:solidFill>
                <a:effectLst/>
                <a:uLnTx/>
                <a:uFillTx/>
                <a:latin typeface="Calibri" panose="020F0502020204030204"/>
                <a:ea typeface="+mn-ea"/>
                <a:cs typeface="+mn-cs"/>
              </a:rPr>
              <a:t> </a:t>
            </a:r>
            <a:r>
              <a:rPr kumimoji="0" lang="en-US" sz="2000" b="1" i="0" u="none" strike="noStrike" kern="1200" cap="none" spc="0" normalizeH="0" baseline="0" noProof="0" dirty="0">
                <a:ln>
                  <a:noFill/>
                </a:ln>
                <a:solidFill>
                  <a:schemeClr val="tx1"/>
                </a:solidFill>
                <a:effectLst/>
                <a:uLnTx/>
                <a:uFillTx/>
                <a:latin typeface="Calibri" panose="020F0502020204030204"/>
                <a:ea typeface="+mn-ea"/>
                <a:cs typeface="+mn-cs"/>
              </a:rPr>
              <a:t>SSUTA Sections 309, 310, 310.1, 311, 313, 313.1 and 314</a:t>
            </a:r>
          </a:p>
          <a:p>
            <a:pPr marL="91440" marR="0" lvl="0" indent="-91440" algn="l" defTabSz="914400" rtl="0" eaLnBrk="1" fontAlgn="auto" latinLnBrk="0" hangingPunct="1">
              <a:lnSpc>
                <a:spcPct val="90000"/>
              </a:lnSpc>
              <a:spcBef>
                <a:spcPts val="1200"/>
              </a:spcBef>
              <a:spcAft>
                <a:spcPts val="200"/>
              </a:spcAft>
              <a:buClr>
                <a:srgbClr val="1CADE4"/>
              </a:buClr>
              <a:buSzPct val="100000"/>
              <a:buFont typeface="Calibri" panose="020F0502020204030204" pitchFamily="34" charset="0"/>
              <a:buChar char=" "/>
              <a:tabLst/>
              <a:defRPr/>
            </a:pPr>
            <a:endParaRPr kumimoji="0" lang="en-US" sz="2400" b="1" i="0" u="none" strike="noStrike" kern="1200" cap="none" spc="0" normalizeH="0" baseline="0" noProof="0" dirty="0">
              <a:ln>
                <a:noFill/>
              </a:ln>
              <a:solidFill>
                <a:schemeClr val="tx1"/>
              </a:solidFill>
              <a:effectLst/>
              <a:uLnTx/>
              <a:uFillTx/>
              <a:latin typeface="Calibri" panose="020F0502020204030204"/>
              <a:ea typeface="+mn-ea"/>
              <a:cs typeface="+mn-cs"/>
            </a:endParaRPr>
          </a:p>
          <a:p>
            <a:pPr marL="384048" marR="0" lvl="1" indent="-182880" algn="l" defTabSz="914400" rtl="0" eaLnBrk="1" fontAlgn="auto" latinLnBrk="0" hangingPunct="1">
              <a:lnSpc>
                <a:spcPct val="90000"/>
              </a:lnSpc>
              <a:spcBef>
                <a:spcPts val="200"/>
              </a:spcBef>
              <a:spcAft>
                <a:spcPts val="400"/>
              </a:spcAft>
              <a:buClr>
                <a:srgbClr val="1CADE4"/>
              </a:buClr>
              <a:buSzTx/>
              <a:buFont typeface="Calibri" pitchFamily="34" charset="0"/>
              <a:buChar char="◦"/>
              <a:tabLst/>
              <a:defRPr/>
            </a:pPr>
            <a:r>
              <a:rPr kumimoji="0" lang="en-US" sz="2400" i="0" u="none" strike="noStrike" kern="1200" cap="none" spc="0" normalizeH="0" baseline="0" noProof="0" dirty="0">
                <a:ln>
                  <a:noFill/>
                </a:ln>
                <a:solidFill>
                  <a:schemeClr val="tx1"/>
                </a:solidFill>
                <a:effectLst/>
                <a:uLnTx/>
                <a:uFillTx/>
                <a:latin typeface="Calibri" panose="020F0502020204030204"/>
                <a:ea typeface="+mn-ea"/>
                <a:cs typeface="+mn-cs"/>
              </a:rPr>
              <a:t>Destination-based sourcing hierarchy</a:t>
            </a:r>
          </a:p>
          <a:p>
            <a:pPr lvl="2">
              <a:buClr>
                <a:srgbClr val="1CADE4"/>
              </a:buClr>
              <a:defRPr/>
            </a:pPr>
            <a:r>
              <a:rPr lang="en-US" sz="2400" dirty="0">
                <a:solidFill>
                  <a:schemeClr val="tx1"/>
                </a:solidFill>
                <a:latin typeface="Calibri" panose="020F0502020204030204"/>
              </a:rPr>
              <a:t>Options origin sourcing for intrastate transactions only</a:t>
            </a:r>
          </a:p>
          <a:p>
            <a:pPr lvl="1">
              <a:buClr>
                <a:srgbClr val="1CADE4"/>
              </a:buClr>
              <a:defRPr/>
            </a:pPr>
            <a:r>
              <a:rPr lang="en-US" sz="2400" dirty="0">
                <a:solidFill>
                  <a:schemeClr val="tx1"/>
                </a:solidFill>
                <a:latin typeface="Calibri" panose="020F0502020204030204"/>
              </a:rPr>
              <a:t>Rules apply regardless of characterization of product (TPP, service, digital good)</a:t>
            </a:r>
          </a:p>
          <a:p>
            <a:pPr lvl="1">
              <a:buClr>
                <a:srgbClr val="1CADE4"/>
              </a:buClr>
              <a:defRPr/>
            </a:pPr>
            <a:r>
              <a:rPr kumimoji="0" lang="en-US" sz="2400" i="0" u="none" strike="noStrike" kern="1200" cap="none" spc="0" normalizeH="0" baseline="0" noProof="0" dirty="0">
                <a:ln>
                  <a:noFill/>
                </a:ln>
                <a:solidFill>
                  <a:schemeClr val="tx1"/>
                </a:solidFill>
                <a:effectLst/>
                <a:uLnTx/>
                <a:uFillTx/>
                <a:latin typeface="Calibri" panose="020F0502020204030204"/>
                <a:ea typeface="+mn-ea"/>
                <a:cs typeface="+mn-cs"/>
              </a:rPr>
              <a:t>Only apply with respect to seller’s obligation to pay or collect</a:t>
            </a:r>
          </a:p>
          <a:p>
            <a:pPr lvl="2">
              <a:buClr>
                <a:srgbClr val="1CADE4"/>
              </a:buClr>
              <a:defRPr/>
            </a:pPr>
            <a:r>
              <a:rPr lang="en-US" sz="2400" dirty="0">
                <a:solidFill>
                  <a:schemeClr val="tx1"/>
                </a:solidFill>
                <a:latin typeface="Calibri" panose="020F0502020204030204"/>
              </a:rPr>
              <a:t>Do not affect purchaser’s obligation based on where product is used</a:t>
            </a:r>
          </a:p>
          <a:p>
            <a:pPr lvl="2"/>
            <a:endParaRPr lang="en-US" dirty="0">
              <a:solidFill>
                <a:schemeClr val="tx1"/>
              </a:solidFill>
            </a:endParaRPr>
          </a:p>
          <a:p>
            <a:pPr marL="914400" lvl="2" indent="0">
              <a:buNone/>
            </a:pPr>
            <a:endParaRPr lang="en-US" dirty="0">
              <a:solidFill>
                <a:srgbClr val="FF0000"/>
              </a:solidFill>
            </a:endParaRPr>
          </a:p>
        </p:txBody>
      </p:sp>
    </p:spTree>
    <p:extLst>
      <p:ext uri="{BB962C8B-B14F-4D97-AF65-F5344CB8AC3E}">
        <p14:creationId xmlns:p14="http://schemas.microsoft.com/office/powerpoint/2010/main" val="207462508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4E531-28F0-08B2-8FB7-873BBA89C566}"/>
              </a:ext>
            </a:extLst>
          </p:cNvPr>
          <p:cNvSpPr>
            <a:spLocks noGrp="1"/>
          </p:cNvSpPr>
          <p:nvPr>
            <p:ph type="title"/>
          </p:nvPr>
        </p:nvSpPr>
        <p:spPr>
          <a:xfrm>
            <a:off x="963386" y="775812"/>
            <a:ext cx="10466614" cy="787829"/>
          </a:xfrm>
        </p:spPr>
        <p:txBody>
          <a:bodyPr>
            <a:noAutofit/>
          </a:bodyPr>
          <a:lstStyle/>
          <a:p>
            <a:r>
              <a:rPr lang="en-US" sz="4000" b="1" dirty="0">
                <a:solidFill>
                  <a:schemeClr val="tx1"/>
                </a:solidFill>
              </a:rPr>
              <a:t>Key Features – Uniform Sourcing Rules</a:t>
            </a:r>
          </a:p>
        </p:txBody>
      </p:sp>
      <p:sp>
        <p:nvSpPr>
          <p:cNvPr id="3" name="Content Placeholder 2">
            <a:extLst>
              <a:ext uri="{FF2B5EF4-FFF2-40B4-BE49-F238E27FC236}">
                <a16:creationId xmlns:a16="http://schemas.microsoft.com/office/drawing/2014/main" id="{95776E0B-A4EE-1942-B406-F5C6A045F244}"/>
              </a:ext>
            </a:extLst>
          </p:cNvPr>
          <p:cNvSpPr>
            <a:spLocks noGrp="1"/>
          </p:cNvSpPr>
          <p:nvPr>
            <p:ph idx="1"/>
          </p:nvPr>
        </p:nvSpPr>
        <p:spPr>
          <a:xfrm>
            <a:off x="1251678" y="1736270"/>
            <a:ext cx="10178322" cy="4345918"/>
          </a:xfrm>
        </p:spPr>
        <p:txBody>
          <a:bodyPr>
            <a:normAutofit/>
          </a:bodyPr>
          <a:lstStyle/>
          <a:p>
            <a:pPr marL="91440" marR="0" lvl="0" indent="-91440" algn="l" defTabSz="914400" rtl="0" eaLnBrk="1" fontAlgn="auto" latinLnBrk="0" hangingPunct="1">
              <a:lnSpc>
                <a:spcPct val="90000"/>
              </a:lnSpc>
              <a:spcBef>
                <a:spcPts val="1200"/>
              </a:spcBef>
              <a:spcAft>
                <a:spcPts val="200"/>
              </a:spcAft>
              <a:buClr>
                <a:srgbClr val="1CADE4"/>
              </a:buClr>
              <a:buSzPct val="100000"/>
              <a:buFont typeface="Calibri" panose="020F0502020204030204" pitchFamily="34" charset="0"/>
              <a:buChar char=" "/>
              <a:tabLst/>
              <a:defRPr/>
            </a:pPr>
            <a:r>
              <a:rPr kumimoji="0" lang="en-US" sz="2000" b="1" i="0" u="none" strike="noStrike" kern="1200" cap="none" spc="0" normalizeH="0" baseline="0" noProof="0" dirty="0">
                <a:ln>
                  <a:noFill/>
                </a:ln>
                <a:solidFill>
                  <a:schemeClr val="tx1"/>
                </a:solidFill>
                <a:effectLst/>
                <a:uLnTx/>
                <a:uFillTx/>
                <a:latin typeface="Calibri" panose="020F0502020204030204"/>
                <a:ea typeface="+mn-ea"/>
                <a:cs typeface="+mn-cs"/>
              </a:rPr>
              <a:t>General Rules – Retail Sales –</a:t>
            </a:r>
            <a:r>
              <a:rPr kumimoji="0" lang="en-US" sz="2000" b="1" i="0" u="none" strike="noStrike" kern="1200" cap="none" spc="0" normalizeH="0" baseline="0" noProof="0" dirty="0">
                <a:ln>
                  <a:noFill/>
                </a:ln>
                <a:solidFill>
                  <a:srgbClr val="FF0000"/>
                </a:solidFill>
                <a:effectLst/>
                <a:uLnTx/>
                <a:uFillTx/>
                <a:latin typeface="Calibri" panose="020F0502020204030204"/>
                <a:ea typeface="+mn-ea"/>
                <a:cs typeface="+mn-cs"/>
              </a:rPr>
              <a:t> </a:t>
            </a:r>
            <a:r>
              <a:rPr kumimoji="0" lang="en-US" sz="2000" b="1" i="0" u="none" strike="noStrike" kern="1200" cap="none" spc="0" normalizeH="0" baseline="0" noProof="0" dirty="0">
                <a:ln>
                  <a:noFill/>
                </a:ln>
                <a:solidFill>
                  <a:schemeClr val="tx1"/>
                </a:solidFill>
                <a:effectLst/>
                <a:uLnTx/>
                <a:uFillTx/>
                <a:latin typeface="Calibri" panose="020F0502020204030204"/>
                <a:ea typeface="+mn-ea"/>
                <a:cs typeface="+mn-cs"/>
              </a:rPr>
              <a:t>SSUTA</a:t>
            </a:r>
            <a:r>
              <a:rPr kumimoji="0" lang="en-US" sz="2000" b="1" i="0" u="none" strike="noStrike" kern="1200" cap="none" spc="0" normalizeH="0" baseline="0" noProof="0" dirty="0">
                <a:ln>
                  <a:noFill/>
                </a:ln>
                <a:solidFill>
                  <a:srgbClr val="FF0000"/>
                </a:solidFill>
                <a:effectLst/>
                <a:uLnTx/>
                <a:uFillTx/>
                <a:latin typeface="Calibri" panose="020F0502020204030204"/>
                <a:ea typeface="+mn-ea"/>
                <a:cs typeface="+mn-cs"/>
              </a:rPr>
              <a:t> </a:t>
            </a:r>
            <a:r>
              <a:rPr kumimoji="0" lang="en-US" sz="2000" b="1" i="0" u="none" strike="noStrike" kern="1200" cap="none" spc="0" normalizeH="0" baseline="0" noProof="0" dirty="0">
                <a:ln>
                  <a:noFill/>
                </a:ln>
                <a:solidFill>
                  <a:schemeClr val="tx1"/>
                </a:solidFill>
                <a:effectLst/>
                <a:uLnTx/>
                <a:uFillTx/>
                <a:latin typeface="Calibri" panose="020F0502020204030204"/>
                <a:ea typeface="+mn-ea"/>
                <a:cs typeface="+mn-cs"/>
              </a:rPr>
              <a:t>Section 310.A</a:t>
            </a:r>
          </a:p>
          <a:p>
            <a:pPr marL="91440" marR="0" lvl="0" indent="-91440" algn="l" defTabSz="914400" rtl="0" eaLnBrk="1" fontAlgn="auto" latinLnBrk="0" hangingPunct="1">
              <a:lnSpc>
                <a:spcPct val="90000"/>
              </a:lnSpc>
              <a:spcBef>
                <a:spcPts val="1200"/>
              </a:spcBef>
              <a:spcAft>
                <a:spcPts val="200"/>
              </a:spcAft>
              <a:buClr>
                <a:srgbClr val="1CADE4"/>
              </a:buClr>
              <a:buSzPct val="100000"/>
              <a:buFont typeface="Calibri" panose="020F0502020204030204" pitchFamily="34" charset="0"/>
              <a:buChar char=" "/>
              <a:tabLst/>
              <a:defRPr/>
            </a:pPr>
            <a:endParaRPr kumimoji="0" lang="en-US" sz="1800" b="1" i="0" u="none" strike="noStrike" kern="1200" cap="none" spc="0" normalizeH="0" baseline="0" noProof="0" dirty="0">
              <a:ln>
                <a:noFill/>
              </a:ln>
              <a:solidFill>
                <a:schemeClr val="tx1"/>
              </a:solidFill>
              <a:effectLst/>
              <a:uLnTx/>
              <a:uFillTx/>
              <a:latin typeface="Calibri" panose="020F0502020204030204"/>
              <a:ea typeface="+mn-ea"/>
              <a:cs typeface="+mn-cs"/>
            </a:endParaRPr>
          </a:p>
          <a:p>
            <a:pPr marL="384048" marR="0" lvl="1" indent="-182880" algn="l" defTabSz="914400" rtl="0" eaLnBrk="1" fontAlgn="auto" latinLnBrk="0" hangingPunct="1">
              <a:lnSpc>
                <a:spcPct val="90000"/>
              </a:lnSpc>
              <a:spcBef>
                <a:spcPts val="200"/>
              </a:spcBef>
              <a:spcAft>
                <a:spcPts val="400"/>
              </a:spcAft>
              <a:buClr>
                <a:srgbClr val="1CADE4"/>
              </a:buClr>
              <a:buSzTx/>
              <a:buFont typeface="Calibri" pitchFamily="34" charset="0"/>
              <a:buChar char="◦"/>
              <a:tabLst/>
              <a:defRPr/>
            </a:pPr>
            <a:r>
              <a:rPr kumimoji="0" lang="en-US" sz="1800" i="0" u="none" strike="noStrike" kern="1200" cap="none" spc="0" normalizeH="0" baseline="0" noProof="0" dirty="0">
                <a:ln>
                  <a:noFill/>
                </a:ln>
                <a:solidFill>
                  <a:schemeClr val="tx1"/>
                </a:solidFill>
                <a:effectLst/>
                <a:uLnTx/>
                <a:uFillTx/>
                <a:latin typeface="Calibri" panose="020F0502020204030204"/>
                <a:ea typeface="+mn-ea"/>
                <a:cs typeface="+mn-cs"/>
              </a:rPr>
              <a:t>Destination-based sourcing hierarchy for retail sales</a:t>
            </a:r>
          </a:p>
          <a:p>
            <a:pPr marL="201168" marR="0" lvl="1" indent="0" algn="l" defTabSz="914400" rtl="0" eaLnBrk="1" fontAlgn="auto" latinLnBrk="0" hangingPunct="1">
              <a:lnSpc>
                <a:spcPct val="90000"/>
              </a:lnSpc>
              <a:spcBef>
                <a:spcPts val="200"/>
              </a:spcBef>
              <a:spcAft>
                <a:spcPts val="400"/>
              </a:spcAft>
              <a:buClr>
                <a:srgbClr val="1CADE4"/>
              </a:buClr>
              <a:buSzTx/>
              <a:buNone/>
              <a:tabLst/>
              <a:defRPr/>
            </a:pPr>
            <a:endParaRPr kumimoji="0" lang="en-US" sz="1800" i="0" u="none" strike="noStrike" kern="1200" cap="none" spc="0" normalizeH="0" baseline="0" noProof="0" dirty="0">
              <a:ln>
                <a:noFill/>
              </a:ln>
              <a:solidFill>
                <a:schemeClr val="tx1"/>
              </a:solidFill>
              <a:effectLst/>
              <a:uLnTx/>
              <a:uFillTx/>
              <a:latin typeface="Calibri" panose="020F0502020204030204"/>
              <a:ea typeface="+mn-ea"/>
              <a:cs typeface="+mn-cs"/>
            </a:endParaRPr>
          </a:p>
          <a:p>
            <a:pPr marL="384048" lvl="2" indent="0">
              <a:buNone/>
            </a:pPr>
            <a:r>
              <a:rPr lang="en-US" sz="1800" dirty="0">
                <a:solidFill>
                  <a:schemeClr val="tx1"/>
                </a:solidFill>
              </a:rPr>
              <a:t>1. Business location of seller</a:t>
            </a:r>
          </a:p>
          <a:p>
            <a:pPr marL="384048" lvl="2" indent="0">
              <a:buNone/>
            </a:pPr>
            <a:r>
              <a:rPr lang="en-US" sz="1800" dirty="0">
                <a:solidFill>
                  <a:schemeClr val="tx1"/>
                </a:solidFill>
              </a:rPr>
              <a:t>2. Location where receipt (takes possession of goods or makes first use of services) by purchaser occurs known to the seller</a:t>
            </a:r>
          </a:p>
          <a:p>
            <a:pPr marL="384048" lvl="2" indent="0">
              <a:buNone/>
            </a:pPr>
            <a:r>
              <a:rPr lang="en-US" sz="1800" dirty="0">
                <a:solidFill>
                  <a:schemeClr val="tx1"/>
                </a:solidFill>
              </a:rPr>
              <a:t>3. Address available from purchaser’s books and records</a:t>
            </a:r>
          </a:p>
          <a:p>
            <a:pPr marL="384048" lvl="2" indent="0">
              <a:buNone/>
            </a:pPr>
            <a:r>
              <a:rPr lang="en-US" sz="1800" dirty="0">
                <a:solidFill>
                  <a:schemeClr val="tx1"/>
                </a:solidFill>
              </a:rPr>
              <a:t>4. Address obtained during consummation of sale</a:t>
            </a:r>
          </a:p>
          <a:p>
            <a:pPr marL="384048" lvl="2" indent="0">
              <a:buNone/>
            </a:pPr>
            <a:r>
              <a:rPr lang="en-US" sz="1800" dirty="0">
                <a:solidFill>
                  <a:schemeClr val="tx1"/>
                </a:solidFill>
              </a:rPr>
              <a:t>5. Location from which:</a:t>
            </a:r>
          </a:p>
          <a:p>
            <a:pPr lvl="3"/>
            <a:r>
              <a:rPr lang="en-US" sz="1800" dirty="0">
                <a:solidFill>
                  <a:schemeClr val="tx1"/>
                </a:solidFill>
              </a:rPr>
              <a:t>TPP shipped;</a:t>
            </a:r>
          </a:p>
          <a:p>
            <a:pPr lvl="3"/>
            <a:r>
              <a:rPr lang="en-US" sz="1800" dirty="0">
                <a:solidFill>
                  <a:schemeClr val="tx1"/>
                </a:solidFill>
              </a:rPr>
              <a:t>Digital good or computer software was first available for transmission; or</a:t>
            </a:r>
          </a:p>
          <a:p>
            <a:pPr lvl="3"/>
            <a:r>
              <a:rPr lang="en-US" sz="1800" dirty="0">
                <a:solidFill>
                  <a:schemeClr val="tx1"/>
                </a:solidFill>
              </a:rPr>
              <a:t>Service was provided </a:t>
            </a:r>
          </a:p>
          <a:p>
            <a:pPr marL="914400" lvl="2" indent="0">
              <a:buNone/>
            </a:pPr>
            <a:endParaRPr lang="en-US" dirty="0">
              <a:solidFill>
                <a:srgbClr val="FF0000"/>
              </a:solidFill>
            </a:endParaRPr>
          </a:p>
        </p:txBody>
      </p:sp>
    </p:spTree>
    <p:extLst>
      <p:ext uri="{BB962C8B-B14F-4D97-AF65-F5344CB8AC3E}">
        <p14:creationId xmlns:p14="http://schemas.microsoft.com/office/powerpoint/2010/main" val="2672393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A1524-0D42-6D16-5941-B1DD5B123A41}"/>
              </a:ext>
            </a:extLst>
          </p:cNvPr>
          <p:cNvSpPr>
            <a:spLocks noGrp="1"/>
          </p:cNvSpPr>
          <p:nvPr>
            <p:ph type="title"/>
          </p:nvPr>
        </p:nvSpPr>
        <p:spPr/>
        <p:txBody>
          <a:bodyPr/>
          <a:lstStyle/>
          <a:p>
            <a:r>
              <a:rPr lang="en-US" sz="4800" b="1" dirty="0">
                <a:solidFill>
                  <a:schemeClr val="tx1"/>
                </a:solidFill>
              </a:rPr>
              <a:t>Key Features – Uniform Sourcing Rules</a:t>
            </a:r>
            <a:endParaRPr lang="en-US" dirty="0">
              <a:solidFill>
                <a:schemeClr val="tx1"/>
              </a:solidFill>
            </a:endParaRPr>
          </a:p>
        </p:txBody>
      </p:sp>
      <p:sp>
        <p:nvSpPr>
          <p:cNvPr id="3" name="Content Placeholder 2">
            <a:extLst>
              <a:ext uri="{FF2B5EF4-FFF2-40B4-BE49-F238E27FC236}">
                <a16:creationId xmlns:a16="http://schemas.microsoft.com/office/drawing/2014/main" id="{CE1901A2-612C-379C-767C-0F4FFC897F5D}"/>
              </a:ext>
            </a:extLst>
          </p:cNvPr>
          <p:cNvSpPr>
            <a:spLocks noGrp="1"/>
          </p:cNvSpPr>
          <p:nvPr>
            <p:ph idx="1"/>
          </p:nvPr>
        </p:nvSpPr>
        <p:spPr>
          <a:xfrm>
            <a:off x="1097280" y="1845733"/>
            <a:ext cx="10058400" cy="4261451"/>
          </a:xfrm>
        </p:spPr>
        <p:txBody>
          <a:bodyPr/>
          <a:lstStyle/>
          <a:p>
            <a:pPr>
              <a:buFont typeface="Arial" panose="020B0604020202020204" pitchFamily="34" charset="0"/>
              <a:buChar char="•"/>
            </a:pPr>
            <a:r>
              <a:rPr lang="en-US" dirty="0">
                <a:solidFill>
                  <a:schemeClr val="tx1"/>
                </a:solidFill>
              </a:rPr>
              <a:t>Simple example</a:t>
            </a:r>
          </a:p>
          <a:p>
            <a:pPr lvl="1">
              <a:buFont typeface="Arial" panose="020B0604020202020204" pitchFamily="34" charset="0"/>
              <a:buChar char="•"/>
            </a:pPr>
            <a:r>
              <a:rPr lang="en-US" dirty="0">
                <a:solidFill>
                  <a:schemeClr val="tx1"/>
                </a:solidFill>
              </a:rPr>
              <a:t>Joe purchases a digital visual audio work (movie) from Seller. Seller electronically transfers the movie file to Joe’s email address. Seller likely does not know where Joes received the movie file, and will likely source the sale to the purchaser’s address as reflected in Seller’s books and records or obtained at the consummation of sale</a:t>
            </a:r>
          </a:p>
          <a:p>
            <a:pPr>
              <a:buFont typeface="Arial" panose="020B0604020202020204" pitchFamily="34" charset="0"/>
              <a:buChar char="•"/>
            </a:pPr>
            <a:r>
              <a:rPr lang="en-US" dirty="0">
                <a:solidFill>
                  <a:schemeClr val="tx1"/>
                </a:solidFill>
              </a:rPr>
              <a:t>Current challenge</a:t>
            </a:r>
          </a:p>
          <a:p>
            <a:pPr lvl="1">
              <a:buFont typeface="Arial" panose="020B0604020202020204" pitchFamily="34" charset="0"/>
              <a:buChar char="•"/>
            </a:pPr>
            <a:r>
              <a:rPr lang="en-US" dirty="0">
                <a:solidFill>
                  <a:schemeClr val="tx1"/>
                </a:solidFill>
              </a:rPr>
              <a:t>Seller does not know and has no business reason to obtain the information or location of receipt of the product to complete the sale</a:t>
            </a:r>
          </a:p>
          <a:p>
            <a:pPr lvl="2">
              <a:buFont typeface="Arial" panose="020B0604020202020204" pitchFamily="34" charset="0"/>
              <a:buChar char="•"/>
            </a:pPr>
            <a:r>
              <a:rPr lang="en-US" sz="1800" dirty="0">
                <a:solidFill>
                  <a:schemeClr val="tx1"/>
                </a:solidFill>
              </a:rPr>
              <a:t>Business practices and customer friction</a:t>
            </a:r>
          </a:p>
          <a:p>
            <a:pPr lvl="2">
              <a:buFont typeface="Arial" panose="020B0604020202020204" pitchFamily="34" charset="0"/>
              <a:buChar char="•"/>
            </a:pPr>
            <a:r>
              <a:rPr lang="en-US" sz="1800" dirty="0">
                <a:solidFill>
                  <a:schemeClr val="tx1"/>
                </a:solidFill>
              </a:rPr>
              <a:t>Emerging products and forms of payment (i.e., nonfungible tokens and crypto currency) </a:t>
            </a:r>
          </a:p>
          <a:p>
            <a:pPr lvl="2">
              <a:buFont typeface="Arial" panose="020B0604020202020204" pitchFamily="34" charset="0"/>
              <a:buChar char="•"/>
            </a:pPr>
            <a:r>
              <a:rPr lang="en-US" sz="1800" dirty="0">
                <a:solidFill>
                  <a:schemeClr val="tx1"/>
                </a:solidFill>
              </a:rPr>
              <a:t>Streamlined workgroup regarding seller use of address, 9-digit zip code, and 5- digit zip code</a:t>
            </a:r>
          </a:p>
          <a:p>
            <a:pPr marL="201168" lvl="1" indent="0">
              <a:buNone/>
            </a:pPr>
            <a:endParaRPr lang="en-US" dirty="0">
              <a:solidFill>
                <a:schemeClr val="tx1"/>
              </a:solidFill>
            </a:endParaRPr>
          </a:p>
          <a:p>
            <a:pPr lvl="1">
              <a:buFont typeface="Arial" panose="020B0604020202020204" pitchFamily="34" charset="0"/>
              <a:buChar char="•"/>
            </a:pPr>
            <a:endParaRPr lang="en-US" dirty="0">
              <a:solidFill>
                <a:srgbClr val="FF0000"/>
              </a:solidFill>
            </a:endParaRPr>
          </a:p>
        </p:txBody>
      </p:sp>
    </p:spTree>
    <p:extLst>
      <p:ext uri="{BB962C8B-B14F-4D97-AF65-F5344CB8AC3E}">
        <p14:creationId xmlns:p14="http://schemas.microsoft.com/office/powerpoint/2010/main" val="189087497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A1524-0D42-6D16-5941-B1DD5B123A41}"/>
              </a:ext>
            </a:extLst>
          </p:cNvPr>
          <p:cNvSpPr>
            <a:spLocks noGrp="1"/>
          </p:cNvSpPr>
          <p:nvPr>
            <p:ph type="title"/>
          </p:nvPr>
        </p:nvSpPr>
        <p:spPr/>
        <p:txBody>
          <a:bodyPr/>
          <a:lstStyle/>
          <a:p>
            <a:r>
              <a:rPr lang="en-US" sz="4800" b="1" dirty="0">
                <a:solidFill>
                  <a:schemeClr val="tx1"/>
                </a:solidFill>
              </a:rPr>
              <a:t>Key Features – Uniform Sourcing Rules</a:t>
            </a:r>
            <a:endParaRPr lang="en-US" dirty="0">
              <a:solidFill>
                <a:schemeClr val="tx1"/>
              </a:solidFill>
            </a:endParaRPr>
          </a:p>
        </p:txBody>
      </p:sp>
      <p:sp>
        <p:nvSpPr>
          <p:cNvPr id="3" name="Content Placeholder 2">
            <a:extLst>
              <a:ext uri="{FF2B5EF4-FFF2-40B4-BE49-F238E27FC236}">
                <a16:creationId xmlns:a16="http://schemas.microsoft.com/office/drawing/2014/main" id="{CE1901A2-612C-379C-767C-0F4FFC897F5D}"/>
              </a:ext>
            </a:extLst>
          </p:cNvPr>
          <p:cNvSpPr>
            <a:spLocks noGrp="1"/>
          </p:cNvSpPr>
          <p:nvPr>
            <p:ph idx="1"/>
          </p:nvPr>
        </p:nvSpPr>
        <p:spPr/>
        <p:txBody>
          <a:bodyPr/>
          <a:lstStyle/>
          <a:p>
            <a:pPr>
              <a:buFont typeface="Arial" panose="020B0604020202020204" pitchFamily="34" charset="0"/>
              <a:buChar char="•"/>
            </a:pPr>
            <a:r>
              <a:rPr lang="en-US" dirty="0">
                <a:solidFill>
                  <a:schemeClr val="tx1"/>
                </a:solidFill>
              </a:rPr>
              <a:t>SST Sourcing Workgroup</a:t>
            </a:r>
          </a:p>
          <a:p>
            <a:pPr lvl="1">
              <a:buFont typeface="Arial" panose="020B0604020202020204" pitchFamily="34" charset="0"/>
              <a:buChar char="•"/>
            </a:pPr>
            <a:endParaRPr lang="en-US" dirty="0">
              <a:solidFill>
                <a:schemeClr val="tx1"/>
              </a:solidFill>
            </a:endParaRPr>
          </a:p>
          <a:p>
            <a:pPr lvl="1">
              <a:buFont typeface="Arial" panose="020B0604020202020204" pitchFamily="34" charset="0"/>
              <a:buChar char="•"/>
            </a:pPr>
            <a:r>
              <a:rPr lang="en-US" dirty="0">
                <a:solidFill>
                  <a:schemeClr val="tx1"/>
                </a:solidFill>
              </a:rPr>
              <a:t>Local Sales Tax Revenues</a:t>
            </a:r>
          </a:p>
          <a:p>
            <a:pPr lvl="1">
              <a:buFont typeface="Arial" panose="020B0604020202020204" pitchFamily="34" charset="0"/>
              <a:buChar char="•"/>
            </a:pPr>
            <a:endParaRPr lang="en-US" dirty="0">
              <a:solidFill>
                <a:schemeClr val="tx1"/>
              </a:solidFill>
            </a:endParaRPr>
          </a:p>
          <a:p>
            <a:pPr lvl="1">
              <a:buFont typeface="Arial" panose="020B0604020202020204" pitchFamily="34" charset="0"/>
              <a:buChar char="•"/>
            </a:pPr>
            <a:r>
              <a:rPr lang="en-US" dirty="0">
                <a:solidFill>
                  <a:schemeClr val="tx1"/>
                </a:solidFill>
              </a:rPr>
              <a:t>Origin Sourcing – Foreign Sellers</a:t>
            </a:r>
          </a:p>
          <a:p>
            <a:pPr lvl="1">
              <a:buFont typeface="Arial" panose="020B0604020202020204" pitchFamily="34" charset="0"/>
              <a:buChar char="•"/>
            </a:pPr>
            <a:endParaRPr lang="en-US" dirty="0">
              <a:solidFill>
                <a:schemeClr val="tx1"/>
              </a:solidFill>
            </a:endParaRPr>
          </a:p>
          <a:p>
            <a:pPr lvl="1">
              <a:buFont typeface="Arial" panose="020B0604020202020204" pitchFamily="34" charset="0"/>
              <a:buChar char="•"/>
            </a:pPr>
            <a:r>
              <a:rPr lang="en-US" dirty="0">
                <a:solidFill>
                  <a:schemeClr val="tx1"/>
                </a:solidFill>
              </a:rPr>
              <a:t>Business Advisory Council Principles</a:t>
            </a:r>
          </a:p>
          <a:p>
            <a:pPr lvl="1">
              <a:buFont typeface="Arial" panose="020B0604020202020204" pitchFamily="34" charset="0"/>
              <a:buChar char="•"/>
            </a:pPr>
            <a:endParaRPr lang="en-US" dirty="0">
              <a:solidFill>
                <a:schemeClr val="tx1"/>
              </a:solidFill>
            </a:endParaRPr>
          </a:p>
          <a:p>
            <a:pPr lvl="1">
              <a:buFont typeface="Arial" panose="020B0604020202020204" pitchFamily="34" charset="0"/>
              <a:buChar char="•"/>
            </a:pPr>
            <a:r>
              <a:rPr lang="en-US" dirty="0">
                <a:solidFill>
                  <a:schemeClr val="tx1"/>
                </a:solidFill>
              </a:rPr>
              <a:t>Class Action and Qui Tam Lawsuits</a:t>
            </a:r>
          </a:p>
          <a:p>
            <a:pPr marL="201168" lvl="1" indent="0">
              <a:buNone/>
            </a:pPr>
            <a:endParaRPr lang="en-US" dirty="0">
              <a:solidFill>
                <a:schemeClr val="tx1"/>
              </a:solidFill>
            </a:endParaRPr>
          </a:p>
          <a:p>
            <a:pPr lvl="1">
              <a:buFont typeface="Arial" panose="020B0604020202020204" pitchFamily="34" charset="0"/>
              <a:buChar char="•"/>
            </a:pPr>
            <a:endParaRPr lang="en-US" dirty="0">
              <a:solidFill>
                <a:srgbClr val="FF0000"/>
              </a:solidFill>
            </a:endParaRPr>
          </a:p>
        </p:txBody>
      </p:sp>
    </p:spTree>
    <p:extLst>
      <p:ext uri="{BB962C8B-B14F-4D97-AF65-F5344CB8AC3E}">
        <p14:creationId xmlns:p14="http://schemas.microsoft.com/office/powerpoint/2010/main" val="354415544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E4032-058E-EE5E-877A-35A26DAF0F41}"/>
              </a:ext>
            </a:extLst>
          </p:cNvPr>
          <p:cNvSpPr>
            <a:spLocks noGrp="1"/>
          </p:cNvSpPr>
          <p:nvPr>
            <p:ph type="title"/>
          </p:nvPr>
        </p:nvSpPr>
        <p:spPr>
          <a:xfrm>
            <a:off x="1097280" y="286603"/>
            <a:ext cx="10058400" cy="1292031"/>
          </a:xfrm>
        </p:spPr>
        <p:txBody>
          <a:bodyPr/>
          <a:lstStyle/>
          <a:p>
            <a:r>
              <a:rPr lang="en-US" dirty="0"/>
              <a:t>Multiple-Points-of-Use</a:t>
            </a:r>
          </a:p>
        </p:txBody>
      </p:sp>
      <p:sp>
        <p:nvSpPr>
          <p:cNvPr id="3" name="Content Placeholder 2">
            <a:extLst>
              <a:ext uri="{FF2B5EF4-FFF2-40B4-BE49-F238E27FC236}">
                <a16:creationId xmlns:a16="http://schemas.microsoft.com/office/drawing/2014/main" id="{1B56A4E9-3356-79F4-DFFA-91DB73AE2EC5}"/>
              </a:ext>
            </a:extLst>
          </p:cNvPr>
          <p:cNvSpPr>
            <a:spLocks noGrp="1"/>
          </p:cNvSpPr>
          <p:nvPr>
            <p:ph idx="1"/>
          </p:nvPr>
        </p:nvSpPr>
        <p:spPr>
          <a:xfrm>
            <a:off x="569343" y="1845734"/>
            <a:ext cx="10903789" cy="4511934"/>
          </a:xfrm>
        </p:spPr>
        <p:txBody>
          <a:bodyPr>
            <a:normAutofit fontScale="92500" lnSpcReduction="10000"/>
          </a:bodyPr>
          <a:lstStyle/>
          <a:p>
            <a:pPr marL="0" indent="0">
              <a:buNone/>
            </a:pPr>
            <a:r>
              <a:rPr lang="en-US" sz="2400" b="1" dirty="0"/>
              <a:t>Section 312 of the SSUTA – Repealed December 2006</a:t>
            </a:r>
          </a:p>
          <a:p>
            <a:pPr marL="0" indent="0">
              <a:buNone/>
            </a:pPr>
            <a:r>
              <a:rPr lang="en-US" sz="2200" dirty="0"/>
              <a:t>Notwithstanding the provisions of Section 310, a business purchaser that is not a holder of a direct pay permit that knows at the time of its purchase of a </a:t>
            </a:r>
            <a:r>
              <a:rPr lang="en-US" sz="2200" b="1" dirty="0"/>
              <a:t>digital good, computer software, or a service </a:t>
            </a:r>
            <a:r>
              <a:rPr lang="en-US" sz="2200" dirty="0"/>
              <a:t>that the digital good, computer software, or service will be </a:t>
            </a:r>
            <a:r>
              <a:rPr lang="en-US" sz="2200" b="1" dirty="0"/>
              <a:t>concurrently available for use in more than one jurisdiction</a:t>
            </a:r>
            <a:r>
              <a:rPr lang="en-US" sz="2200" dirty="0"/>
              <a:t> shall deliver to the seller in conjunction with its purchase an exemption certificate claiming multiple points of use…</a:t>
            </a:r>
          </a:p>
          <a:p>
            <a:pPr marL="0" indent="0">
              <a:buNone/>
            </a:pPr>
            <a:endParaRPr lang="en-US" sz="2200" dirty="0"/>
          </a:p>
          <a:p>
            <a:pPr marL="0" indent="0">
              <a:buNone/>
            </a:pPr>
            <a:r>
              <a:rPr lang="en-US" sz="2200" dirty="0"/>
              <a:t>Upon receipt of an exemption certificate claiming multiple points of use, </a:t>
            </a:r>
            <a:r>
              <a:rPr lang="en-US" sz="2200" b="1" dirty="0"/>
              <a:t>the seller is relieved of all obligation to collect</a:t>
            </a:r>
            <a:r>
              <a:rPr lang="en-US" sz="2200" dirty="0"/>
              <a:t>, pay, or remit the applicable tax and the </a:t>
            </a:r>
            <a:r>
              <a:rPr lang="en-US" sz="2200" b="1" dirty="0"/>
              <a:t>purchaser shall be obligated to collect, pay, or remit </a:t>
            </a:r>
            <a:r>
              <a:rPr lang="en-US" sz="2200" dirty="0"/>
              <a:t>the applicable tax on a direct pay basis…</a:t>
            </a:r>
          </a:p>
          <a:p>
            <a:pPr marL="0" indent="0">
              <a:buNone/>
            </a:pPr>
            <a:endParaRPr lang="en-US" sz="2200" dirty="0"/>
          </a:p>
          <a:p>
            <a:pPr marL="0" indent="0">
              <a:buNone/>
            </a:pPr>
            <a:r>
              <a:rPr lang="en-US" sz="2200" dirty="0"/>
              <a:t>A </a:t>
            </a:r>
            <a:r>
              <a:rPr lang="en-US" sz="2200" b="1" dirty="0"/>
              <a:t>purchaser</a:t>
            </a:r>
            <a:r>
              <a:rPr lang="en-US" sz="2200" dirty="0"/>
              <a:t> delivering an exemption certificate claiming multiple points of use </a:t>
            </a:r>
            <a:r>
              <a:rPr lang="en-US" sz="2200" b="1" dirty="0"/>
              <a:t>may use any reasonable, but consistent and uniform, method of apportionment that is supported by the purchaser's books and records</a:t>
            </a:r>
            <a:r>
              <a:rPr lang="en-US" sz="2200" dirty="0"/>
              <a:t> as they exist at the time the transaction is reported for sales or use tax purposes…</a:t>
            </a:r>
          </a:p>
          <a:p>
            <a:pPr marL="0" indent="0">
              <a:buNone/>
            </a:pPr>
            <a:endParaRPr lang="en-US" sz="3600" dirty="0"/>
          </a:p>
        </p:txBody>
      </p:sp>
    </p:spTree>
    <p:extLst>
      <p:ext uri="{BB962C8B-B14F-4D97-AF65-F5344CB8AC3E}">
        <p14:creationId xmlns:p14="http://schemas.microsoft.com/office/powerpoint/2010/main" val="342931072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E4032-058E-EE5E-877A-35A26DAF0F41}"/>
              </a:ext>
            </a:extLst>
          </p:cNvPr>
          <p:cNvSpPr>
            <a:spLocks noGrp="1"/>
          </p:cNvSpPr>
          <p:nvPr>
            <p:ph type="title"/>
          </p:nvPr>
        </p:nvSpPr>
        <p:spPr>
          <a:xfrm>
            <a:off x="1097280" y="286603"/>
            <a:ext cx="10058400" cy="1292031"/>
          </a:xfrm>
        </p:spPr>
        <p:txBody>
          <a:bodyPr/>
          <a:lstStyle/>
          <a:p>
            <a:r>
              <a:rPr lang="en-US" dirty="0"/>
              <a:t>Multiple-Points-of-Use</a:t>
            </a:r>
          </a:p>
        </p:txBody>
      </p:sp>
      <p:sp>
        <p:nvSpPr>
          <p:cNvPr id="3" name="Content Placeholder 2">
            <a:extLst>
              <a:ext uri="{FF2B5EF4-FFF2-40B4-BE49-F238E27FC236}">
                <a16:creationId xmlns:a16="http://schemas.microsoft.com/office/drawing/2014/main" id="{1B56A4E9-3356-79F4-DFFA-91DB73AE2EC5}"/>
              </a:ext>
            </a:extLst>
          </p:cNvPr>
          <p:cNvSpPr>
            <a:spLocks noGrp="1"/>
          </p:cNvSpPr>
          <p:nvPr>
            <p:ph idx="1"/>
          </p:nvPr>
        </p:nvSpPr>
        <p:spPr>
          <a:xfrm>
            <a:off x="569343" y="1845734"/>
            <a:ext cx="10903789" cy="4511934"/>
          </a:xfrm>
        </p:spPr>
        <p:txBody>
          <a:bodyPr>
            <a:normAutofit/>
          </a:bodyPr>
          <a:lstStyle/>
          <a:p>
            <a:pPr marL="0" indent="0">
              <a:buNone/>
            </a:pPr>
            <a:r>
              <a:rPr lang="en-US" sz="2800" b="1" dirty="0"/>
              <a:t>Section 312 of the SSUTA – Repealed December 2006</a:t>
            </a:r>
          </a:p>
          <a:p>
            <a:pPr lvl="1">
              <a:buFont typeface="Arial" panose="020B0604020202020204" pitchFamily="34" charset="0"/>
              <a:buChar char="•"/>
            </a:pPr>
            <a:endParaRPr lang="en-US" sz="2800" dirty="0"/>
          </a:p>
          <a:p>
            <a:pPr lvl="1">
              <a:buFont typeface="Arial" panose="020B0604020202020204" pitchFamily="34" charset="0"/>
              <a:buChar char="•"/>
            </a:pPr>
            <a:r>
              <a:rPr lang="en-US" sz="2800" dirty="0"/>
              <a:t>At time of repeal – various specific rules adopted</a:t>
            </a:r>
          </a:p>
          <a:p>
            <a:pPr lvl="2">
              <a:buFont typeface="Arial" panose="020B0604020202020204" pitchFamily="34" charset="0"/>
              <a:buChar char="•"/>
            </a:pPr>
            <a:r>
              <a:rPr lang="en-US" sz="2400" dirty="0"/>
              <a:t>Developed and adopted as a compromise</a:t>
            </a:r>
          </a:p>
          <a:p>
            <a:pPr lvl="2">
              <a:buFont typeface="Arial" panose="020B0604020202020204" pitchFamily="34" charset="0"/>
              <a:buChar char="•"/>
            </a:pPr>
            <a:endParaRPr lang="en-US" sz="2400" dirty="0"/>
          </a:p>
          <a:p>
            <a:pPr lvl="3">
              <a:buFont typeface="Arial" panose="020B0604020202020204" pitchFamily="34" charset="0"/>
              <a:buChar char="•"/>
            </a:pPr>
            <a:r>
              <a:rPr lang="en-US" sz="2400" dirty="0"/>
              <a:t>Rule 309.2 – Sourcing Prewritten Computer Software</a:t>
            </a:r>
          </a:p>
          <a:p>
            <a:pPr lvl="3">
              <a:buFont typeface="Arial" panose="020B0604020202020204" pitchFamily="34" charset="0"/>
              <a:buChar char="•"/>
            </a:pPr>
            <a:r>
              <a:rPr lang="en-US" sz="2400" dirty="0"/>
              <a:t>Rule 309.3 – Sourcing Computer-Related Services</a:t>
            </a:r>
          </a:p>
          <a:p>
            <a:pPr lvl="3">
              <a:buFont typeface="Arial" panose="020B0604020202020204" pitchFamily="34" charset="0"/>
              <a:buChar char="•"/>
            </a:pPr>
            <a:r>
              <a:rPr lang="en-US" sz="2400" dirty="0"/>
              <a:t>Rule 309.4 – Sourcing Computer Software Maintenance Contracts</a:t>
            </a:r>
          </a:p>
          <a:p>
            <a:pPr lvl="3">
              <a:buFont typeface="Arial" panose="020B0604020202020204" pitchFamily="34" charset="0"/>
              <a:buChar char="•"/>
            </a:pPr>
            <a:r>
              <a:rPr lang="en-US" sz="2400" dirty="0"/>
              <a:t>Rule 309.5 – Sourcing Software Term License Subscriptions</a:t>
            </a:r>
          </a:p>
          <a:p>
            <a:pPr lvl="1">
              <a:buFont typeface="Arial" panose="020B0604020202020204" pitchFamily="34" charset="0"/>
              <a:buChar char="•"/>
            </a:pPr>
            <a:endParaRPr lang="en-US" sz="2800" dirty="0"/>
          </a:p>
        </p:txBody>
      </p:sp>
    </p:spTree>
    <p:extLst>
      <p:ext uri="{BB962C8B-B14F-4D97-AF65-F5344CB8AC3E}">
        <p14:creationId xmlns:p14="http://schemas.microsoft.com/office/powerpoint/2010/main" val="366727635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4E531-28F0-08B2-8FB7-873BBA89C566}"/>
              </a:ext>
            </a:extLst>
          </p:cNvPr>
          <p:cNvSpPr>
            <a:spLocks noGrp="1"/>
          </p:cNvSpPr>
          <p:nvPr>
            <p:ph type="title"/>
          </p:nvPr>
        </p:nvSpPr>
        <p:spPr>
          <a:xfrm>
            <a:off x="963386" y="775812"/>
            <a:ext cx="10466614" cy="787829"/>
          </a:xfrm>
        </p:spPr>
        <p:txBody>
          <a:bodyPr>
            <a:noAutofit/>
          </a:bodyPr>
          <a:lstStyle/>
          <a:p>
            <a:r>
              <a:rPr lang="en-US" sz="4000" b="1" dirty="0">
                <a:solidFill>
                  <a:schemeClr val="tx1"/>
                </a:solidFill>
              </a:rPr>
              <a:t>Exemption Administration</a:t>
            </a:r>
          </a:p>
        </p:txBody>
      </p:sp>
      <p:sp>
        <p:nvSpPr>
          <p:cNvPr id="3" name="Content Placeholder 2">
            <a:extLst>
              <a:ext uri="{FF2B5EF4-FFF2-40B4-BE49-F238E27FC236}">
                <a16:creationId xmlns:a16="http://schemas.microsoft.com/office/drawing/2014/main" id="{95776E0B-A4EE-1942-B406-F5C6A045F244}"/>
              </a:ext>
            </a:extLst>
          </p:cNvPr>
          <p:cNvSpPr>
            <a:spLocks noGrp="1"/>
          </p:cNvSpPr>
          <p:nvPr>
            <p:ph idx="1"/>
          </p:nvPr>
        </p:nvSpPr>
        <p:spPr>
          <a:xfrm>
            <a:off x="1251678" y="2038195"/>
            <a:ext cx="10178322" cy="4129691"/>
          </a:xfrm>
        </p:spPr>
        <p:txBody>
          <a:bodyPr>
            <a:normAutofit/>
          </a:bodyPr>
          <a:lstStyle/>
          <a:p>
            <a:pPr lvl="1">
              <a:buFont typeface="Arial" panose="020B0604020202020204" pitchFamily="34" charset="0"/>
              <a:buChar char="•"/>
            </a:pPr>
            <a:r>
              <a:rPr lang="en-US" dirty="0"/>
              <a:t>Exempt same as TPP</a:t>
            </a:r>
          </a:p>
          <a:p>
            <a:pPr lvl="1">
              <a:buFont typeface="Arial" panose="020B0604020202020204" pitchFamily="34" charset="0"/>
              <a:buChar char="•"/>
            </a:pPr>
            <a:endParaRPr lang="en-US" dirty="0"/>
          </a:p>
          <a:p>
            <a:pPr lvl="1">
              <a:buFont typeface="Arial" panose="020B0604020202020204" pitchFamily="34" charset="0"/>
              <a:buChar char="•"/>
            </a:pPr>
            <a:r>
              <a:rPr lang="en-US" dirty="0"/>
              <a:t>Internet Tax Freedom Act (tangible v. digital form)</a:t>
            </a:r>
          </a:p>
          <a:p>
            <a:pPr lvl="2">
              <a:buFont typeface="Arial" panose="020B0604020202020204" pitchFamily="34" charset="0"/>
              <a:buChar char="•"/>
            </a:pPr>
            <a:endParaRPr lang="en-US" b="0" i="0" dirty="0">
              <a:solidFill>
                <a:srgbClr val="000000"/>
              </a:solidFill>
              <a:effectLst/>
            </a:endParaRPr>
          </a:p>
          <a:p>
            <a:pPr lvl="2">
              <a:buFont typeface="Arial" panose="020B0604020202020204" pitchFamily="34" charset="0"/>
              <a:buChar char="•"/>
            </a:pPr>
            <a:r>
              <a:rPr lang="en-US" b="0" i="0" dirty="0">
                <a:solidFill>
                  <a:srgbClr val="000000"/>
                </a:solidFill>
                <a:effectLst/>
              </a:rPr>
              <a:t>Exempt same items whether in tangible or digital form </a:t>
            </a:r>
          </a:p>
          <a:p>
            <a:pPr lvl="2">
              <a:buFont typeface="Arial" panose="020B0604020202020204" pitchFamily="34" charset="0"/>
              <a:buChar char="•"/>
            </a:pPr>
            <a:endParaRPr lang="en-US" b="0" i="0" dirty="0">
              <a:solidFill>
                <a:srgbClr val="000000"/>
              </a:solidFill>
              <a:effectLst/>
            </a:endParaRPr>
          </a:p>
          <a:p>
            <a:pPr lvl="2">
              <a:buFont typeface="Arial" panose="020B0604020202020204" pitchFamily="34" charset="0"/>
              <a:buChar char="•"/>
            </a:pPr>
            <a:r>
              <a:rPr lang="en-US" b="0" i="0" dirty="0">
                <a:solidFill>
                  <a:srgbClr val="000000"/>
                </a:solidFill>
                <a:effectLst/>
              </a:rPr>
              <a:t>Example: The sales price from the sale of and the storage, use, or other consumption of specified digital goods or additional digital goods, if the sale of and the storage, use, or other consumption of such goods sold in a tangible form is exempt from, or not subject to, taxation under this subchapter.</a:t>
            </a:r>
            <a:endParaRPr lang="en-US" dirty="0"/>
          </a:p>
          <a:p>
            <a:pPr marL="475488" lvl="2" indent="0">
              <a:buFont typeface="Arial" panose="020B0604020202020204" pitchFamily="34" charset="0"/>
              <a:buChar char="•"/>
            </a:pPr>
            <a:endParaRPr lang="en-US" dirty="0">
              <a:solidFill>
                <a:schemeClr val="tx1"/>
              </a:solidFill>
            </a:endParaRPr>
          </a:p>
        </p:txBody>
      </p:sp>
    </p:spTree>
    <p:extLst>
      <p:ext uri="{BB962C8B-B14F-4D97-AF65-F5344CB8AC3E}">
        <p14:creationId xmlns:p14="http://schemas.microsoft.com/office/powerpoint/2010/main" val="219554605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4E531-28F0-08B2-8FB7-873BBA89C566}"/>
              </a:ext>
            </a:extLst>
          </p:cNvPr>
          <p:cNvSpPr>
            <a:spLocks noGrp="1"/>
          </p:cNvSpPr>
          <p:nvPr>
            <p:ph type="title"/>
          </p:nvPr>
        </p:nvSpPr>
        <p:spPr>
          <a:xfrm>
            <a:off x="963386" y="775812"/>
            <a:ext cx="10466614" cy="787829"/>
          </a:xfrm>
        </p:spPr>
        <p:txBody>
          <a:bodyPr>
            <a:noAutofit/>
          </a:bodyPr>
          <a:lstStyle/>
          <a:p>
            <a:r>
              <a:rPr lang="en-US" sz="4000" b="1" dirty="0">
                <a:solidFill>
                  <a:schemeClr val="tx1"/>
                </a:solidFill>
              </a:rPr>
              <a:t>Bundled Transactions</a:t>
            </a:r>
          </a:p>
        </p:txBody>
      </p:sp>
      <p:sp>
        <p:nvSpPr>
          <p:cNvPr id="3" name="Content Placeholder 2">
            <a:extLst>
              <a:ext uri="{FF2B5EF4-FFF2-40B4-BE49-F238E27FC236}">
                <a16:creationId xmlns:a16="http://schemas.microsoft.com/office/drawing/2014/main" id="{95776E0B-A4EE-1942-B406-F5C6A045F244}"/>
              </a:ext>
            </a:extLst>
          </p:cNvPr>
          <p:cNvSpPr>
            <a:spLocks noGrp="1"/>
          </p:cNvSpPr>
          <p:nvPr>
            <p:ph idx="1"/>
          </p:nvPr>
        </p:nvSpPr>
        <p:spPr>
          <a:xfrm>
            <a:off x="1251678" y="2038195"/>
            <a:ext cx="10178322" cy="4129691"/>
          </a:xfrm>
        </p:spPr>
        <p:txBody>
          <a:bodyPr>
            <a:normAutofit/>
          </a:bodyPr>
          <a:lstStyle/>
          <a:p>
            <a:pPr marL="384048" lvl="2" indent="0">
              <a:buNone/>
            </a:pPr>
            <a:r>
              <a:rPr lang="en-US" sz="2000" dirty="0"/>
              <a:t>Comments from MTC Survey:</a:t>
            </a:r>
          </a:p>
          <a:p>
            <a:pPr marL="384048" lvl="2" indent="0">
              <a:buNone/>
            </a:pPr>
            <a:endParaRPr lang="en-US" sz="2000" dirty="0"/>
          </a:p>
          <a:p>
            <a:pPr lvl="2"/>
            <a:r>
              <a:rPr lang="en-US" sz="2000" dirty="0"/>
              <a:t>Bundling of digital goods with other taxable/nontaxable non-digital good items, sourcing of mixed transactions where you have digital goods and non-digital goods. A detailed approach on how vendors/Streamlined States can determine the separate products/services within a bundle.</a:t>
            </a:r>
            <a:endParaRPr lang="en-US" sz="2000" dirty="0">
              <a:solidFill>
                <a:schemeClr val="tx1"/>
              </a:solidFill>
            </a:endParaRPr>
          </a:p>
          <a:p>
            <a:pPr marL="914400" lvl="2" indent="0">
              <a:buNone/>
            </a:pPr>
            <a:endParaRPr lang="en-US" sz="2000" dirty="0">
              <a:solidFill>
                <a:srgbClr val="FF0000"/>
              </a:solidFill>
            </a:endParaRPr>
          </a:p>
        </p:txBody>
      </p:sp>
    </p:spTree>
    <p:extLst>
      <p:ext uri="{BB962C8B-B14F-4D97-AF65-F5344CB8AC3E}">
        <p14:creationId xmlns:p14="http://schemas.microsoft.com/office/powerpoint/2010/main" val="254370979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4E531-28F0-08B2-8FB7-873BBA89C566}"/>
              </a:ext>
            </a:extLst>
          </p:cNvPr>
          <p:cNvSpPr>
            <a:spLocks noGrp="1"/>
          </p:cNvSpPr>
          <p:nvPr>
            <p:ph type="title"/>
          </p:nvPr>
        </p:nvSpPr>
        <p:spPr>
          <a:xfrm>
            <a:off x="963386" y="775812"/>
            <a:ext cx="10466614" cy="787829"/>
          </a:xfrm>
        </p:spPr>
        <p:txBody>
          <a:bodyPr>
            <a:noAutofit/>
          </a:bodyPr>
          <a:lstStyle/>
          <a:p>
            <a:r>
              <a:rPr lang="en-US" sz="4000" b="1" dirty="0">
                <a:solidFill>
                  <a:schemeClr val="tx1"/>
                </a:solidFill>
              </a:rPr>
              <a:t>Bundled Transactions</a:t>
            </a:r>
          </a:p>
        </p:txBody>
      </p:sp>
      <p:sp>
        <p:nvSpPr>
          <p:cNvPr id="3" name="Content Placeholder 2">
            <a:extLst>
              <a:ext uri="{FF2B5EF4-FFF2-40B4-BE49-F238E27FC236}">
                <a16:creationId xmlns:a16="http://schemas.microsoft.com/office/drawing/2014/main" id="{95776E0B-A4EE-1942-B406-F5C6A045F244}"/>
              </a:ext>
            </a:extLst>
          </p:cNvPr>
          <p:cNvSpPr>
            <a:spLocks noGrp="1"/>
          </p:cNvSpPr>
          <p:nvPr>
            <p:ph idx="1"/>
          </p:nvPr>
        </p:nvSpPr>
        <p:spPr>
          <a:xfrm>
            <a:off x="1251678" y="2038195"/>
            <a:ext cx="10178322" cy="4129691"/>
          </a:xfrm>
        </p:spPr>
        <p:txBody>
          <a:bodyPr>
            <a:normAutofit/>
          </a:bodyPr>
          <a:lstStyle/>
          <a:p>
            <a:r>
              <a:rPr lang="en-US" dirty="0"/>
              <a:t>SSUTA Section 330 and Rule 330 </a:t>
            </a:r>
          </a:p>
          <a:p>
            <a:pPr marL="201168" lvl="1" indent="0">
              <a:buNone/>
            </a:pPr>
            <a:endParaRPr lang="en-US" dirty="0"/>
          </a:p>
          <a:p>
            <a:pPr lvl="1">
              <a:buFont typeface="Arial" panose="020B0604020202020204" pitchFamily="34" charset="0"/>
              <a:buChar char="•"/>
            </a:pPr>
            <a:r>
              <a:rPr lang="en-US" dirty="0"/>
              <a:t>General Rules</a:t>
            </a:r>
          </a:p>
          <a:p>
            <a:pPr lvl="2">
              <a:buFont typeface="Arial" panose="020B0604020202020204" pitchFamily="34" charset="0"/>
              <a:buChar char="•"/>
            </a:pPr>
            <a:r>
              <a:rPr lang="en-US" sz="1600" dirty="0">
                <a:solidFill>
                  <a:schemeClr val="tx1"/>
                </a:solidFill>
              </a:rPr>
              <a:t>Sale of two or more products (except real property or services to real property)</a:t>
            </a:r>
          </a:p>
          <a:p>
            <a:pPr lvl="2">
              <a:buFont typeface="Arial" panose="020B0604020202020204" pitchFamily="34" charset="0"/>
              <a:buChar char="•"/>
            </a:pPr>
            <a:r>
              <a:rPr lang="en-US" sz="1600" dirty="0">
                <a:solidFill>
                  <a:schemeClr val="tx1"/>
                </a:solidFill>
              </a:rPr>
              <a:t>Products are otherwise distinct and identifiable</a:t>
            </a:r>
          </a:p>
          <a:p>
            <a:pPr lvl="3">
              <a:buFont typeface="Arial" panose="020B0604020202020204" pitchFamily="34" charset="0"/>
              <a:buChar char="•"/>
            </a:pPr>
            <a:r>
              <a:rPr lang="en-US" sz="1600" dirty="0">
                <a:solidFill>
                  <a:schemeClr val="tx1"/>
                </a:solidFill>
              </a:rPr>
              <a:t>Packaging not included</a:t>
            </a:r>
          </a:p>
          <a:p>
            <a:pPr lvl="3">
              <a:buFont typeface="Arial" panose="020B0604020202020204" pitchFamily="34" charset="0"/>
              <a:buChar char="•"/>
            </a:pPr>
            <a:r>
              <a:rPr lang="en-US" sz="1600" dirty="0">
                <a:solidFill>
                  <a:schemeClr val="tx1"/>
                </a:solidFill>
              </a:rPr>
              <a:t>Product provided free of charge</a:t>
            </a:r>
          </a:p>
          <a:p>
            <a:pPr lvl="3">
              <a:buFont typeface="Arial" panose="020B0604020202020204" pitchFamily="34" charset="0"/>
              <a:buChar char="•"/>
            </a:pPr>
            <a:r>
              <a:rPr lang="en-US" sz="1600" dirty="0">
                <a:solidFill>
                  <a:schemeClr val="tx1"/>
                </a:solidFill>
              </a:rPr>
              <a:t>Items in definition of “sales price” (delivery charges, services necessary to complete the sale, etc.)</a:t>
            </a:r>
          </a:p>
          <a:p>
            <a:pPr lvl="2">
              <a:buFont typeface="Arial" panose="020B0604020202020204" pitchFamily="34" charset="0"/>
              <a:buChar char="•"/>
            </a:pPr>
            <a:r>
              <a:rPr lang="en-US" sz="1600" dirty="0">
                <a:solidFill>
                  <a:schemeClr val="tx1"/>
                </a:solidFill>
              </a:rPr>
              <a:t>Sold for one nonitemized price</a:t>
            </a:r>
          </a:p>
          <a:p>
            <a:pPr lvl="2">
              <a:buFont typeface="Arial" panose="020B0604020202020204" pitchFamily="34" charset="0"/>
              <a:buChar char="•"/>
            </a:pPr>
            <a:endParaRPr lang="en-US" sz="1600" dirty="0">
              <a:solidFill>
                <a:srgbClr val="FF0000"/>
              </a:solidFill>
            </a:endParaRPr>
          </a:p>
          <a:p>
            <a:pPr lvl="2">
              <a:buFont typeface="Arial" panose="020B0604020202020204" pitchFamily="34" charset="0"/>
              <a:buChar char="•"/>
            </a:pPr>
            <a:r>
              <a:rPr lang="en-US" sz="1600" dirty="0">
                <a:solidFill>
                  <a:schemeClr val="tx1"/>
                </a:solidFill>
              </a:rPr>
              <a:t>States can tax or exempt bundled transactions</a:t>
            </a:r>
          </a:p>
          <a:p>
            <a:pPr lvl="3">
              <a:buFont typeface="Arial" panose="020B0604020202020204" pitchFamily="34" charset="0"/>
              <a:buChar char="•"/>
            </a:pPr>
            <a:r>
              <a:rPr lang="en-US" sz="1600" dirty="0">
                <a:solidFill>
                  <a:schemeClr val="tx1"/>
                </a:solidFill>
              </a:rPr>
              <a:t>Treat different bundles differently</a:t>
            </a:r>
          </a:p>
        </p:txBody>
      </p:sp>
    </p:spTree>
    <p:extLst>
      <p:ext uri="{BB962C8B-B14F-4D97-AF65-F5344CB8AC3E}">
        <p14:creationId xmlns:p14="http://schemas.microsoft.com/office/powerpoint/2010/main" val="200669505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149470" y="424132"/>
            <a:ext cx="8039100" cy="1143000"/>
          </a:xfrm>
        </p:spPr>
        <p:txBody>
          <a:bodyPr>
            <a:normAutofit/>
          </a:bodyPr>
          <a:lstStyle/>
          <a:p>
            <a:pPr eaLnBrk="1" hangingPunct="1"/>
            <a:r>
              <a:rPr lang="en-US" sz="4400" b="1" dirty="0"/>
              <a:t>What is Streamlined Sales Tax (SST)?</a:t>
            </a:r>
          </a:p>
        </p:txBody>
      </p:sp>
      <p:sp>
        <p:nvSpPr>
          <p:cNvPr id="5123" name="Rectangle 3"/>
          <p:cNvSpPr>
            <a:spLocks noGrp="1" noChangeArrowheads="1"/>
          </p:cNvSpPr>
          <p:nvPr>
            <p:ph idx="1"/>
          </p:nvPr>
        </p:nvSpPr>
        <p:spPr>
          <a:xfrm>
            <a:off x="1218481" y="1837427"/>
            <a:ext cx="9737065" cy="4140679"/>
          </a:xfrm>
        </p:spPr>
        <p:txBody>
          <a:bodyPr>
            <a:normAutofit fontScale="92500" lnSpcReduction="10000"/>
          </a:bodyPr>
          <a:lstStyle/>
          <a:p>
            <a:pPr eaLnBrk="1" hangingPunct="1">
              <a:lnSpc>
                <a:spcPct val="90000"/>
              </a:lnSpc>
            </a:pPr>
            <a:endParaRPr lang="en-US" sz="2800" dirty="0"/>
          </a:p>
          <a:p>
            <a:pPr eaLnBrk="1" hangingPunct="1">
              <a:lnSpc>
                <a:spcPct val="90000"/>
              </a:lnSpc>
            </a:pPr>
            <a:r>
              <a:rPr lang="en-US" sz="2800" dirty="0"/>
              <a:t>Effort by State and Local Governments and Business Community</a:t>
            </a:r>
          </a:p>
          <a:p>
            <a:pPr marL="201168" lvl="1" indent="0">
              <a:lnSpc>
                <a:spcPct val="90000"/>
              </a:lnSpc>
              <a:buNone/>
            </a:pPr>
            <a:endParaRPr lang="en-US" sz="2600" dirty="0"/>
          </a:p>
          <a:p>
            <a:pPr marL="201168" lvl="1" indent="0">
              <a:lnSpc>
                <a:spcPct val="90000"/>
              </a:lnSpc>
              <a:buNone/>
            </a:pPr>
            <a:r>
              <a:rPr lang="en-US" sz="2600" dirty="0"/>
              <a:t>Focus is on: </a:t>
            </a:r>
          </a:p>
          <a:p>
            <a:pPr lvl="2"/>
            <a:r>
              <a:rPr lang="en-US" sz="2200" dirty="0"/>
              <a:t>Simplification</a:t>
            </a:r>
          </a:p>
          <a:p>
            <a:pPr lvl="2"/>
            <a:r>
              <a:rPr lang="en-US" sz="2200" dirty="0"/>
              <a:t>Uniformity</a:t>
            </a:r>
          </a:p>
          <a:p>
            <a:pPr lvl="2"/>
            <a:r>
              <a:rPr lang="en-US" sz="2200" dirty="0">
                <a:solidFill>
                  <a:schemeClr val="tx1"/>
                </a:solidFill>
              </a:rPr>
              <a:t>Removing</a:t>
            </a:r>
            <a:r>
              <a:rPr lang="en-US" sz="2200" dirty="0"/>
              <a:t> burdens</a:t>
            </a:r>
          </a:p>
          <a:p>
            <a:pPr lvl="2"/>
            <a:r>
              <a:rPr lang="en-US" sz="2200" dirty="0"/>
              <a:t>State sovereignty</a:t>
            </a:r>
          </a:p>
          <a:p>
            <a:pPr marL="384048" lvl="2" indent="0">
              <a:buNone/>
            </a:pPr>
            <a:endParaRPr lang="en-US" sz="2200" dirty="0"/>
          </a:p>
          <a:p>
            <a:pPr marL="201168" lvl="1" indent="0">
              <a:buNone/>
            </a:pPr>
            <a:r>
              <a:rPr lang="en-US" sz="2600" dirty="0">
                <a:solidFill>
                  <a:schemeClr val="tx1"/>
                </a:solidFill>
              </a:rPr>
              <a:t>Recent efforts have focused significantly on removing taxpayer burdens through  the use of disclosed practices.</a:t>
            </a:r>
          </a:p>
        </p:txBody>
      </p:sp>
    </p:spTree>
    <p:extLst>
      <p:ext uri="{BB962C8B-B14F-4D97-AF65-F5344CB8AC3E}">
        <p14:creationId xmlns:p14="http://schemas.microsoft.com/office/powerpoint/2010/main" val="388422701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4E531-28F0-08B2-8FB7-873BBA89C566}"/>
              </a:ext>
            </a:extLst>
          </p:cNvPr>
          <p:cNvSpPr>
            <a:spLocks noGrp="1"/>
          </p:cNvSpPr>
          <p:nvPr>
            <p:ph type="title"/>
          </p:nvPr>
        </p:nvSpPr>
        <p:spPr>
          <a:xfrm>
            <a:off x="963386" y="775812"/>
            <a:ext cx="10466614" cy="787829"/>
          </a:xfrm>
        </p:spPr>
        <p:txBody>
          <a:bodyPr>
            <a:noAutofit/>
          </a:bodyPr>
          <a:lstStyle/>
          <a:p>
            <a:r>
              <a:rPr lang="en-US" sz="4000" b="1" dirty="0">
                <a:solidFill>
                  <a:schemeClr val="tx1"/>
                </a:solidFill>
              </a:rPr>
              <a:t>Bundled Transactions</a:t>
            </a:r>
          </a:p>
        </p:txBody>
      </p:sp>
      <p:sp>
        <p:nvSpPr>
          <p:cNvPr id="3" name="Content Placeholder 2">
            <a:extLst>
              <a:ext uri="{FF2B5EF4-FFF2-40B4-BE49-F238E27FC236}">
                <a16:creationId xmlns:a16="http://schemas.microsoft.com/office/drawing/2014/main" id="{95776E0B-A4EE-1942-B406-F5C6A045F244}"/>
              </a:ext>
            </a:extLst>
          </p:cNvPr>
          <p:cNvSpPr>
            <a:spLocks noGrp="1"/>
          </p:cNvSpPr>
          <p:nvPr>
            <p:ph idx="1"/>
          </p:nvPr>
        </p:nvSpPr>
        <p:spPr>
          <a:xfrm>
            <a:off x="1251678" y="2038195"/>
            <a:ext cx="10178322" cy="4129691"/>
          </a:xfrm>
        </p:spPr>
        <p:txBody>
          <a:bodyPr>
            <a:normAutofit/>
          </a:bodyPr>
          <a:lstStyle/>
          <a:p>
            <a:r>
              <a:rPr lang="en-US" dirty="0"/>
              <a:t>SSUTA Section 330 and Rule 330 </a:t>
            </a:r>
          </a:p>
          <a:p>
            <a:pPr marL="201168" lvl="1" indent="0">
              <a:buNone/>
            </a:pPr>
            <a:endParaRPr lang="en-US" dirty="0"/>
          </a:p>
          <a:p>
            <a:pPr lvl="1">
              <a:buFont typeface="Arial" panose="020B0604020202020204" pitchFamily="34" charset="0"/>
              <a:buChar char="•"/>
            </a:pPr>
            <a:r>
              <a:rPr lang="en-US" sz="2000" dirty="0">
                <a:solidFill>
                  <a:schemeClr val="tx1"/>
                </a:solidFill>
              </a:rPr>
              <a:t>Does not include:</a:t>
            </a:r>
          </a:p>
          <a:p>
            <a:pPr lvl="2">
              <a:buFont typeface="Arial" panose="020B0604020202020204" pitchFamily="34" charset="0"/>
              <a:buChar char="•"/>
            </a:pPr>
            <a:r>
              <a:rPr lang="en-US" sz="1600" dirty="0">
                <a:solidFill>
                  <a:schemeClr val="tx1"/>
                </a:solidFill>
              </a:rPr>
              <a:t>Sales of products where the price varies based on </a:t>
            </a:r>
            <a:r>
              <a:rPr lang="en-US" sz="1600" b="1" dirty="0">
                <a:solidFill>
                  <a:schemeClr val="tx1"/>
                </a:solidFill>
              </a:rPr>
              <a:t>selection by purchaser</a:t>
            </a:r>
            <a:r>
              <a:rPr lang="en-US" sz="1600" dirty="0">
                <a:solidFill>
                  <a:schemeClr val="tx1"/>
                </a:solidFill>
              </a:rPr>
              <a:t> of products included</a:t>
            </a:r>
          </a:p>
          <a:p>
            <a:pPr lvl="2">
              <a:buFont typeface="Arial" panose="020B0604020202020204" pitchFamily="34" charset="0"/>
              <a:buChar char="•"/>
            </a:pPr>
            <a:r>
              <a:rPr lang="en-US" sz="1600" dirty="0">
                <a:solidFill>
                  <a:schemeClr val="tx1"/>
                </a:solidFill>
              </a:rPr>
              <a:t>TPP and service if TPP essential to the use of the service</a:t>
            </a:r>
          </a:p>
          <a:p>
            <a:pPr lvl="2">
              <a:buFont typeface="Arial" panose="020B0604020202020204" pitchFamily="34" charset="0"/>
              <a:buChar char="•"/>
            </a:pPr>
            <a:r>
              <a:rPr lang="en-US" sz="1600" dirty="0">
                <a:solidFill>
                  <a:schemeClr val="tx1"/>
                </a:solidFill>
              </a:rPr>
              <a:t>Two services if one service is essential to use or receipt of other service</a:t>
            </a:r>
          </a:p>
          <a:p>
            <a:pPr lvl="2">
              <a:buFont typeface="Arial" panose="020B0604020202020204" pitchFamily="34" charset="0"/>
              <a:buChar char="•"/>
            </a:pPr>
            <a:r>
              <a:rPr lang="en-US" sz="1600" dirty="0">
                <a:solidFill>
                  <a:schemeClr val="tx1"/>
                </a:solidFill>
              </a:rPr>
              <a:t>Transactions if taxable products de minimis </a:t>
            </a:r>
          </a:p>
          <a:p>
            <a:pPr lvl="3">
              <a:buFont typeface="Arial" panose="020B0604020202020204" pitchFamily="34" charset="0"/>
              <a:buChar char="•"/>
            </a:pPr>
            <a:r>
              <a:rPr lang="en-US" sz="1600" dirty="0">
                <a:solidFill>
                  <a:schemeClr val="tx1"/>
                </a:solidFill>
              </a:rPr>
              <a:t>10% or less of sales price or purchase price</a:t>
            </a:r>
          </a:p>
          <a:p>
            <a:pPr lvl="3">
              <a:buFont typeface="Arial" panose="020B0604020202020204" pitchFamily="34" charset="0"/>
              <a:buChar char="•"/>
            </a:pPr>
            <a:r>
              <a:rPr lang="en-US" sz="1600" dirty="0">
                <a:solidFill>
                  <a:schemeClr val="tx1"/>
                </a:solidFill>
              </a:rPr>
              <a:t>50% if food, drugs, DME MEE, OTC drugs, prosthetic devices </a:t>
            </a:r>
          </a:p>
          <a:p>
            <a:pPr lvl="1">
              <a:buFont typeface="Arial" panose="020B0604020202020204" pitchFamily="34" charset="0"/>
              <a:buChar char="•"/>
            </a:pPr>
            <a:endParaRPr lang="en-US" sz="2000" dirty="0">
              <a:solidFill>
                <a:schemeClr val="tx1"/>
              </a:solidFill>
            </a:endParaRPr>
          </a:p>
          <a:p>
            <a:pPr lvl="2">
              <a:buFont typeface="Arial" panose="020B0604020202020204" pitchFamily="34" charset="0"/>
              <a:buChar char="•"/>
            </a:pPr>
            <a:r>
              <a:rPr lang="en-US" sz="1600" dirty="0">
                <a:solidFill>
                  <a:schemeClr val="tx1"/>
                </a:solidFill>
              </a:rPr>
              <a:t>Unbundling (limited options)</a:t>
            </a:r>
          </a:p>
          <a:p>
            <a:pPr lvl="3">
              <a:buFont typeface="Arial" panose="020B0604020202020204" pitchFamily="34" charset="0"/>
              <a:buChar char="•"/>
            </a:pPr>
            <a:r>
              <a:rPr lang="en-US" sz="1600" dirty="0">
                <a:solidFill>
                  <a:schemeClr val="tx1"/>
                </a:solidFill>
              </a:rPr>
              <a:t>Telecom, ancillary, internet access or audio or video programming</a:t>
            </a:r>
          </a:p>
        </p:txBody>
      </p:sp>
    </p:spTree>
    <p:extLst>
      <p:ext uri="{BB962C8B-B14F-4D97-AF65-F5344CB8AC3E}">
        <p14:creationId xmlns:p14="http://schemas.microsoft.com/office/powerpoint/2010/main" val="304514138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4E531-28F0-08B2-8FB7-873BBA89C566}"/>
              </a:ext>
            </a:extLst>
          </p:cNvPr>
          <p:cNvSpPr>
            <a:spLocks noGrp="1"/>
          </p:cNvSpPr>
          <p:nvPr>
            <p:ph type="title"/>
          </p:nvPr>
        </p:nvSpPr>
        <p:spPr>
          <a:xfrm>
            <a:off x="963386" y="775812"/>
            <a:ext cx="10466614" cy="787829"/>
          </a:xfrm>
        </p:spPr>
        <p:txBody>
          <a:bodyPr>
            <a:noAutofit/>
          </a:bodyPr>
          <a:lstStyle/>
          <a:p>
            <a:r>
              <a:rPr lang="en-US" sz="4000" b="1" dirty="0">
                <a:solidFill>
                  <a:schemeClr val="tx1"/>
                </a:solidFill>
              </a:rPr>
              <a:t>Bundled Transactions</a:t>
            </a:r>
          </a:p>
        </p:txBody>
      </p:sp>
      <p:sp>
        <p:nvSpPr>
          <p:cNvPr id="3" name="Content Placeholder 2">
            <a:extLst>
              <a:ext uri="{FF2B5EF4-FFF2-40B4-BE49-F238E27FC236}">
                <a16:creationId xmlns:a16="http://schemas.microsoft.com/office/drawing/2014/main" id="{95776E0B-A4EE-1942-B406-F5C6A045F244}"/>
              </a:ext>
            </a:extLst>
          </p:cNvPr>
          <p:cNvSpPr>
            <a:spLocks noGrp="1"/>
          </p:cNvSpPr>
          <p:nvPr>
            <p:ph idx="1"/>
          </p:nvPr>
        </p:nvSpPr>
        <p:spPr>
          <a:xfrm>
            <a:off x="1251678" y="2038195"/>
            <a:ext cx="10178322" cy="4129691"/>
          </a:xfrm>
        </p:spPr>
        <p:txBody>
          <a:bodyPr>
            <a:normAutofit/>
          </a:bodyPr>
          <a:lstStyle/>
          <a:p>
            <a:r>
              <a:rPr lang="en-US" dirty="0"/>
              <a:t>SSUTA Section 330 and Rule 330 </a:t>
            </a:r>
          </a:p>
          <a:p>
            <a:pPr marL="201168" lvl="1" indent="0">
              <a:buNone/>
            </a:pPr>
            <a:endParaRPr lang="en-US" dirty="0"/>
          </a:p>
          <a:p>
            <a:pPr lvl="1">
              <a:buFont typeface="Arial" panose="020B0604020202020204" pitchFamily="34" charset="0"/>
              <a:buChar char="•"/>
            </a:pPr>
            <a:r>
              <a:rPr lang="en-US" sz="2000" dirty="0">
                <a:solidFill>
                  <a:schemeClr val="tx1"/>
                </a:solidFill>
              </a:rPr>
              <a:t>Unbundling transactions</a:t>
            </a:r>
          </a:p>
          <a:p>
            <a:pPr lvl="2">
              <a:buFont typeface="Arial" panose="020B0604020202020204" pitchFamily="34" charset="0"/>
              <a:buChar char="•"/>
            </a:pPr>
            <a:r>
              <a:rPr lang="en-US" sz="1600" dirty="0">
                <a:solidFill>
                  <a:schemeClr val="tx1"/>
                </a:solidFill>
              </a:rPr>
              <a:t>Telecom, ancillary, internet access or audio or video programming</a:t>
            </a:r>
          </a:p>
          <a:p>
            <a:pPr lvl="3">
              <a:buFont typeface="Arial" panose="020B0604020202020204" pitchFamily="34" charset="0"/>
              <a:buChar char="•"/>
            </a:pPr>
            <a:r>
              <a:rPr lang="en-US" sz="1600" dirty="0">
                <a:solidFill>
                  <a:schemeClr val="tx1"/>
                </a:solidFill>
              </a:rPr>
              <a:t>All taxable unless:</a:t>
            </a:r>
          </a:p>
          <a:p>
            <a:pPr lvl="3">
              <a:buFont typeface="Arial" panose="020B0604020202020204" pitchFamily="34" charset="0"/>
              <a:buChar char="•"/>
            </a:pPr>
            <a:r>
              <a:rPr lang="en-US" sz="1600" dirty="0">
                <a:solidFill>
                  <a:schemeClr val="tx1"/>
                </a:solidFill>
              </a:rPr>
              <a:t>Provider can verify nontaxable products</a:t>
            </a:r>
          </a:p>
          <a:p>
            <a:pPr lvl="4">
              <a:buFont typeface="Arial" panose="020B0604020202020204" pitchFamily="34" charset="0"/>
              <a:buChar char="•"/>
            </a:pPr>
            <a:r>
              <a:rPr lang="en-US" sz="1600" dirty="0">
                <a:solidFill>
                  <a:schemeClr val="tx1"/>
                </a:solidFill>
              </a:rPr>
              <a:t>Reasonable and verifiable standards</a:t>
            </a:r>
          </a:p>
          <a:p>
            <a:pPr lvl="4">
              <a:buFont typeface="Arial" panose="020B0604020202020204" pitchFamily="34" charset="0"/>
              <a:buChar char="•"/>
            </a:pPr>
            <a:r>
              <a:rPr lang="en-US" sz="1600" dirty="0">
                <a:solidFill>
                  <a:schemeClr val="tx1"/>
                </a:solidFill>
              </a:rPr>
              <a:t>Books and records kept in ordinary course of business</a:t>
            </a:r>
          </a:p>
          <a:p>
            <a:pPr lvl="2">
              <a:buFont typeface="Arial" panose="020B0604020202020204" pitchFamily="34" charset="0"/>
              <a:buChar char="•"/>
            </a:pPr>
            <a:r>
              <a:rPr lang="en-US" sz="1600" dirty="0">
                <a:solidFill>
                  <a:schemeClr val="tx1"/>
                </a:solidFill>
              </a:rPr>
              <a:t>If products taxed at different rates:</a:t>
            </a:r>
          </a:p>
          <a:p>
            <a:pPr lvl="3">
              <a:buFont typeface="Arial" panose="020B0604020202020204" pitchFamily="34" charset="0"/>
              <a:buChar char="•"/>
            </a:pPr>
            <a:r>
              <a:rPr lang="en-US" sz="1600" dirty="0">
                <a:solidFill>
                  <a:schemeClr val="tx1"/>
                </a:solidFill>
              </a:rPr>
              <a:t>All taxed at highest rate unless:</a:t>
            </a:r>
          </a:p>
          <a:p>
            <a:pPr lvl="3">
              <a:buFont typeface="Arial" panose="020B0604020202020204" pitchFamily="34" charset="0"/>
              <a:buChar char="•"/>
            </a:pPr>
            <a:r>
              <a:rPr lang="en-US" sz="1600" dirty="0">
                <a:solidFill>
                  <a:schemeClr val="tx1"/>
                </a:solidFill>
              </a:rPr>
              <a:t>Provider can verify price attributable to products at lower rate</a:t>
            </a:r>
          </a:p>
          <a:p>
            <a:pPr lvl="4">
              <a:buFont typeface="Arial" panose="020B0604020202020204" pitchFamily="34" charset="0"/>
              <a:buChar char="•"/>
            </a:pPr>
            <a:r>
              <a:rPr lang="en-US" sz="1600" dirty="0">
                <a:solidFill>
                  <a:schemeClr val="tx1"/>
                </a:solidFill>
              </a:rPr>
              <a:t>Reasonable and verifiable standards</a:t>
            </a:r>
          </a:p>
          <a:p>
            <a:pPr lvl="4">
              <a:buFont typeface="Arial" panose="020B0604020202020204" pitchFamily="34" charset="0"/>
              <a:buChar char="•"/>
            </a:pPr>
            <a:r>
              <a:rPr lang="en-US" sz="1600" dirty="0">
                <a:solidFill>
                  <a:schemeClr val="tx1"/>
                </a:solidFill>
              </a:rPr>
              <a:t>Books and records kept in ordinary course of business</a:t>
            </a:r>
          </a:p>
          <a:p>
            <a:pPr lvl="4">
              <a:buFont typeface="Arial" panose="020B0604020202020204" pitchFamily="34" charset="0"/>
              <a:buChar char="•"/>
            </a:pPr>
            <a:endParaRPr lang="en-US" sz="1600" dirty="0">
              <a:solidFill>
                <a:schemeClr val="tx1"/>
              </a:solidFill>
            </a:endParaRPr>
          </a:p>
        </p:txBody>
      </p:sp>
    </p:spTree>
    <p:extLst>
      <p:ext uri="{BB962C8B-B14F-4D97-AF65-F5344CB8AC3E}">
        <p14:creationId xmlns:p14="http://schemas.microsoft.com/office/powerpoint/2010/main" val="74805207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C32D7-9C64-AEFE-90FD-24DF0BCD849D}"/>
              </a:ext>
            </a:extLst>
          </p:cNvPr>
          <p:cNvSpPr>
            <a:spLocks noGrp="1"/>
          </p:cNvSpPr>
          <p:nvPr>
            <p:ph type="title"/>
          </p:nvPr>
        </p:nvSpPr>
        <p:spPr/>
        <p:txBody>
          <a:bodyPr/>
          <a:lstStyle/>
          <a:p>
            <a:r>
              <a:rPr lang="en-US" dirty="0">
                <a:solidFill>
                  <a:schemeClr val="tx1"/>
                </a:solidFill>
              </a:rPr>
              <a:t>The Future</a:t>
            </a:r>
          </a:p>
        </p:txBody>
      </p:sp>
      <p:sp>
        <p:nvSpPr>
          <p:cNvPr id="3" name="Content Placeholder 2">
            <a:extLst>
              <a:ext uri="{FF2B5EF4-FFF2-40B4-BE49-F238E27FC236}">
                <a16:creationId xmlns:a16="http://schemas.microsoft.com/office/drawing/2014/main" id="{4259FD6F-CE71-5AEC-F354-83038D1434FB}"/>
              </a:ext>
            </a:extLst>
          </p:cNvPr>
          <p:cNvSpPr>
            <a:spLocks noGrp="1"/>
          </p:cNvSpPr>
          <p:nvPr>
            <p:ph idx="1"/>
          </p:nvPr>
        </p:nvSpPr>
        <p:spPr>
          <a:xfrm>
            <a:off x="1097280" y="1845734"/>
            <a:ext cx="10058400" cy="4347248"/>
          </a:xfrm>
        </p:spPr>
        <p:txBody>
          <a:bodyPr/>
          <a:lstStyle/>
          <a:p>
            <a:pPr>
              <a:buFont typeface="Arial" panose="020B0604020202020204" pitchFamily="34" charset="0"/>
              <a:buChar char="•"/>
            </a:pPr>
            <a:r>
              <a:rPr lang="en-US" dirty="0">
                <a:solidFill>
                  <a:schemeClr val="tx1"/>
                </a:solidFill>
              </a:rPr>
              <a:t>The MTC whitepaper represents a unique opportunity for Streamlined to participate and share its experience in this area and to work with the larger tax community in promoting continued sound tax policy development. For example…</a:t>
            </a:r>
          </a:p>
          <a:p>
            <a:pPr lvl="1">
              <a:buFont typeface="Arial" panose="020B0604020202020204" pitchFamily="34" charset="0"/>
              <a:buChar char="•"/>
            </a:pPr>
            <a:r>
              <a:rPr lang="en-US" dirty="0">
                <a:solidFill>
                  <a:schemeClr val="tx1"/>
                </a:solidFill>
              </a:rPr>
              <a:t>Contributing material on Streamlined’s digital products framework for consideration as part of the MTC whitepaper</a:t>
            </a:r>
          </a:p>
          <a:p>
            <a:pPr lvl="1">
              <a:buFont typeface="Arial" panose="020B0604020202020204" pitchFamily="34" charset="0"/>
              <a:buChar char="•"/>
            </a:pPr>
            <a:r>
              <a:rPr lang="en-US" dirty="0">
                <a:solidFill>
                  <a:schemeClr val="tx1"/>
                </a:solidFill>
              </a:rPr>
              <a:t>Exploring opportunities to develop additional voluntary definitions consistent with the Streamlined incrementalist approach</a:t>
            </a:r>
          </a:p>
          <a:p>
            <a:pPr>
              <a:buFont typeface="Arial" panose="020B0604020202020204" pitchFamily="34" charset="0"/>
              <a:buChar char="•"/>
            </a:pPr>
            <a:r>
              <a:rPr lang="en-US" dirty="0">
                <a:solidFill>
                  <a:schemeClr val="tx1"/>
                </a:solidFill>
              </a:rPr>
              <a:t>Benefits</a:t>
            </a:r>
          </a:p>
          <a:p>
            <a:pPr lvl="1">
              <a:buFont typeface="Arial" panose="020B0604020202020204" pitchFamily="34" charset="0"/>
              <a:buChar char="•"/>
            </a:pPr>
            <a:r>
              <a:rPr lang="en-US" dirty="0">
                <a:solidFill>
                  <a:schemeClr val="tx1"/>
                </a:solidFill>
              </a:rPr>
              <a:t>Time-tested digital products framework </a:t>
            </a:r>
          </a:p>
          <a:p>
            <a:pPr lvl="1">
              <a:buFont typeface="Arial" panose="020B0604020202020204" pitchFamily="34" charset="0"/>
              <a:buChar char="•"/>
            </a:pPr>
            <a:r>
              <a:rPr lang="en-US" dirty="0">
                <a:solidFill>
                  <a:schemeClr val="tx1"/>
                </a:solidFill>
              </a:rPr>
              <a:t>Compliments the broader imposition approach discussed at the MTC, providing state policy makers more option to make informed decisions</a:t>
            </a:r>
          </a:p>
          <a:p>
            <a:pPr lvl="1">
              <a:buFont typeface="Arial" panose="020B0604020202020204" pitchFamily="34" charset="0"/>
              <a:buChar char="•"/>
            </a:pPr>
            <a:r>
              <a:rPr lang="en-US" dirty="0">
                <a:solidFill>
                  <a:schemeClr val="tx1"/>
                </a:solidFill>
              </a:rPr>
              <a:t>Streamlined participation entails collaboration with additional state administrators, legislators, and members of the business community</a:t>
            </a:r>
          </a:p>
          <a:p>
            <a:pPr lvl="1">
              <a:buFont typeface="Arial" panose="020B0604020202020204" pitchFamily="34" charset="0"/>
              <a:buChar char="•"/>
            </a:pPr>
            <a:endParaRPr lang="en-US" dirty="0"/>
          </a:p>
        </p:txBody>
      </p:sp>
    </p:spTree>
    <p:extLst>
      <p:ext uri="{BB962C8B-B14F-4D97-AF65-F5344CB8AC3E}">
        <p14:creationId xmlns:p14="http://schemas.microsoft.com/office/powerpoint/2010/main" val="276871038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3AD81B6-D773-F6D7-E73F-26388073B329}"/>
              </a:ext>
            </a:extLst>
          </p:cNvPr>
          <p:cNvSpPr>
            <a:spLocks noGrp="1"/>
          </p:cNvSpPr>
          <p:nvPr>
            <p:ph type="ctrTitle" idx="4294967295"/>
          </p:nvPr>
        </p:nvSpPr>
        <p:spPr>
          <a:xfrm>
            <a:off x="1066800" y="1420214"/>
            <a:ext cx="10058400" cy="3341687"/>
          </a:xfrm>
        </p:spPr>
        <p:txBody>
          <a:bodyPr/>
          <a:lstStyle/>
          <a:p>
            <a:pPr algn="ctr"/>
            <a:r>
              <a:rPr lang="en-US" sz="8000" b="1" dirty="0"/>
              <a:t>QUESTIONS?</a:t>
            </a:r>
            <a:br>
              <a:rPr lang="en-US" b="1" dirty="0"/>
            </a:br>
            <a:endParaRPr lang="en-US" b="1" dirty="0"/>
          </a:p>
        </p:txBody>
      </p:sp>
    </p:spTree>
    <p:extLst>
      <p:ext uri="{BB962C8B-B14F-4D97-AF65-F5344CB8AC3E}">
        <p14:creationId xmlns:p14="http://schemas.microsoft.com/office/powerpoint/2010/main" val="106190053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416A0E3C-60E6-4F39-BC55-5F7C224E1F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a:extLst>
              <a:ext uri="{FF2B5EF4-FFF2-40B4-BE49-F238E27FC236}">
                <a16:creationId xmlns:a16="http://schemas.microsoft.com/office/drawing/2014/main" id="{1A03258A-52C6-4288-AA56-C3262A0D25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3" name="Straight Connector 22">
            <a:extLst>
              <a:ext uri="{FF2B5EF4-FFF2-40B4-BE49-F238E27FC236}">
                <a16:creationId xmlns:a16="http://schemas.microsoft.com/office/drawing/2014/main" id="{C5025DAC-8B93-4160-B017-3A274A5828C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38A34772-9011-42B5-AA63-FD6DEC92EE7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sp>
        <p:nvSpPr>
          <p:cNvPr id="3" name="Title 2">
            <a:extLst>
              <a:ext uri="{FF2B5EF4-FFF2-40B4-BE49-F238E27FC236}">
                <a16:creationId xmlns:a16="http://schemas.microsoft.com/office/drawing/2014/main" id="{58841DC8-FB5B-F486-FB0D-9AEDE63B3222}"/>
              </a:ext>
            </a:extLst>
          </p:cNvPr>
          <p:cNvSpPr>
            <a:spLocks noGrp="1"/>
          </p:cNvSpPr>
          <p:nvPr>
            <p:ph type="title"/>
          </p:nvPr>
        </p:nvSpPr>
        <p:spPr>
          <a:xfrm>
            <a:off x="1097280" y="286603"/>
            <a:ext cx="10058400" cy="1450757"/>
          </a:xfrm>
        </p:spPr>
        <p:txBody>
          <a:bodyPr vert="horz" lIns="91440" tIns="45720" rIns="91440" bIns="45720" rtlCol="0" anchor="b">
            <a:normAutofit fontScale="90000"/>
          </a:bodyPr>
          <a:lstStyle/>
          <a:p>
            <a:br>
              <a:rPr lang="en-US" sz="1900" dirty="0"/>
            </a:br>
            <a:br>
              <a:rPr lang="en-US" sz="1900" dirty="0"/>
            </a:br>
            <a:br>
              <a:rPr lang="en-US" sz="1900" dirty="0"/>
            </a:br>
            <a:br>
              <a:rPr lang="en-US" sz="3600" dirty="0">
                <a:latin typeface="+mn-lt"/>
              </a:rPr>
            </a:br>
            <a:r>
              <a:rPr lang="en-US" sz="3600" dirty="0">
                <a:latin typeface="+mn-lt"/>
              </a:rPr>
              <a:t>Streamlined Sales Tax Governing Board STAFF</a:t>
            </a:r>
          </a:p>
        </p:txBody>
      </p:sp>
      <p:sp>
        <p:nvSpPr>
          <p:cNvPr id="27" name="Rectangle 26">
            <a:extLst>
              <a:ext uri="{FF2B5EF4-FFF2-40B4-BE49-F238E27FC236}">
                <a16:creationId xmlns:a16="http://schemas.microsoft.com/office/drawing/2014/main" id="{8BAD894E-0868-44E3-A66D-61256D6C58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Rectangle 28">
            <a:extLst>
              <a:ext uri="{FF2B5EF4-FFF2-40B4-BE49-F238E27FC236}">
                <a16:creationId xmlns:a16="http://schemas.microsoft.com/office/drawing/2014/main" id="{82BCDE19-2810-4337-9C49-8589C42176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Title 1">
            <a:extLst>
              <a:ext uri="{FF2B5EF4-FFF2-40B4-BE49-F238E27FC236}">
                <a16:creationId xmlns:a16="http://schemas.microsoft.com/office/drawing/2014/main" id="{667E1DF8-F588-9D23-2A96-6A2B9A9FC34F}"/>
              </a:ext>
            </a:extLst>
          </p:cNvPr>
          <p:cNvSpPr txBox="1">
            <a:spLocks/>
          </p:cNvSpPr>
          <p:nvPr/>
        </p:nvSpPr>
        <p:spPr>
          <a:xfrm>
            <a:off x="1263663" y="1737360"/>
            <a:ext cx="8932984" cy="976923"/>
          </a:xfrm>
          <a:prstGeom prst="rect">
            <a:avLst/>
          </a:prstGeom>
        </p:spPr>
        <p:txBody>
          <a:bodyPr vert="horz" lIns="91440" tIns="45720" rIns="91440" bIns="45720" rtlCol="0" anchor="b">
            <a:normAutofit fontScale="975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ctr" defTabSz="914400" rtl="0" eaLnBrk="1" fontAlgn="auto" latinLnBrk="0" hangingPunct="1">
              <a:lnSpc>
                <a:spcPct val="85000"/>
              </a:lnSpc>
              <a:spcBef>
                <a:spcPct val="0"/>
              </a:spcBef>
              <a:spcAft>
                <a:spcPts val="0"/>
              </a:spcAft>
              <a:buClrTx/>
              <a:buSzTx/>
              <a:buFontTx/>
              <a:buNone/>
              <a:tabLst/>
              <a:defRPr/>
            </a:pPr>
            <a:endParaRPr kumimoji="0" lang="en-US" sz="2800" b="1" i="0" u="none" strike="noStrike" kern="1200" cap="none" spc="-50" normalizeH="0" baseline="0" noProof="0" dirty="0">
              <a:ln>
                <a:noFill/>
              </a:ln>
              <a:solidFill>
                <a:prstClr val="black">
                  <a:lumMod val="75000"/>
                  <a:lumOff val="25000"/>
                </a:prstClr>
              </a:solidFill>
              <a:effectLst/>
              <a:uLnTx/>
              <a:uFillTx/>
              <a:latin typeface="Calibri" panose="020F0502020204030204"/>
              <a:ea typeface="+mj-ea"/>
              <a:cs typeface="+mj-cs"/>
            </a:endParaRPr>
          </a:p>
        </p:txBody>
      </p:sp>
      <p:graphicFrame>
        <p:nvGraphicFramePr>
          <p:cNvPr id="5" name="Content Placeholder 2">
            <a:extLst>
              <a:ext uri="{FF2B5EF4-FFF2-40B4-BE49-F238E27FC236}">
                <a16:creationId xmlns:a16="http://schemas.microsoft.com/office/drawing/2014/main" id="{2A483901-E9EA-644F-8648-DCF94B5D386A}"/>
              </a:ext>
            </a:extLst>
          </p:cNvPr>
          <p:cNvGraphicFramePr>
            <a:graphicFrameLocks noGrp="1"/>
          </p:cNvGraphicFramePr>
          <p:nvPr>
            <p:ph idx="4294967295"/>
            <p:extLst>
              <p:ext uri="{D42A27DB-BD31-4B8C-83A1-F6EECF244321}">
                <p14:modId xmlns:p14="http://schemas.microsoft.com/office/powerpoint/2010/main" val="3586644424"/>
              </p:ext>
            </p:extLst>
          </p:nvPr>
        </p:nvGraphicFramePr>
        <p:xfrm>
          <a:off x="1097280" y="1845734"/>
          <a:ext cx="10058400" cy="40233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 name="Picture 1" descr="Text&#10;&#10;Description automatically generated">
            <a:extLst>
              <a:ext uri="{FF2B5EF4-FFF2-40B4-BE49-F238E27FC236}">
                <a16:creationId xmlns:a16="http://schemas.microsoft.com/office/drawing/2014/main" id="{AF556573-57EA-1F74-0FF1-F58BA4CF37F6}"/>
              </a:ext>
            </a:extLst>
          </p:cNvPr>
          <p:cNvPicPr>
            <a:picLocks noGrp="1" noRot="1" noChangeAspect="1" noMove="1" noResize="1" noEditPoints="1" noAdjustHandles="1" noChangeArrowheads="1" noChangeShapeType="1" noCrop="1"/>
          </p:cNvPicPr>
          <p:nvPr/>
        </p:nvPicPr>
        <p:blipFill>
          <a:blip r:embed="rId8"/>
          <a:stretch>
            <a:fillRect/>
          </a:stretch>
        </p:blipFill>
        <p:spPr>
          <a:xfrm>
            <a:off x="11392930" y="6345089"/>
            <a:ext cx="802246" cy="51291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xfrm>
            <a:off x="1969698" y="304591"/>
            <a:ext cx="8252604" cy="1449387"/>
          </a:xfrm>
        </p:spPr>
        <p:txBody>
          <a:bodyPr vert="horz" lIns="91440" tIns="45720" rIns="91440" bIns="45720" rtlCol="0" anchor="b">
            <a:normAutofit/>
          </a:bodyPr>
          <a:lstStyle/>
          <a:p>
            <a:r>
              <a:rPr lang="en-US" b="1" dirty="0"/>
              <a:t>What is SST? - Streamlined’s Goals</a:t>
            </a:r>
          </a:p>
        </p:txBody>
      </p:sp>
      <p:graphicFrame>
        <p:nvGraphicFramePr>
          <p:cNvPr id="8197" name="Rectangle 3">
            <a:extLst>
              <a:ext uri="{FF2B5EF4-FFF2-40B4-BE49-F238E27FC236}">
                <a16:creationId xmlns:a16="http://schemas.microsoft.com/office/drawing/2014/main" id="{9D3728E3-2F6F-717B-AA8C-6CA239B18129}"/>
              </a:ext>
            </a:extLst>
          </p:cNvPr>
          <p:cNvGraphicFramePr>
            <a:graphicFrameLocks noGrp="1"/>
          </p:cNvGraphicFramePr>
          <p:nvPr>
            <p:ph idx="4294967295"/>
            <p:extLst>
              <p:ext uri="{D42A27DB-BD31-4B8C-83A1-F6EECF244321}">
                <p14:modId xmlns:p14="http://schemas.microsoft.com/office/powerpoint/2010/main" val="2360977967"/>
              </p:ext>
            </p:extLst>
          </p:nvPr>
        </p:nvGraphicFramePr>
        <p:xfrm>
          <a:off x="1066800" y="2092924"/>
          <a:ext cx="10058400" cy="37861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2107534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3B751E78-E85E-E1AB-5531-315A28A8C9C5}"/>
              </a:ext>
            </a:extLst>
          </p:cNvPr>
          <p:cNvSpPr>
            <a:spLocks noGrp="1" noChangeArrowheads="1"/>
          </p:cNvSpPr>
          <p:nvPr>
            <p:ph type="title"/>
          </p:nvPr>
        </p:nvSpPr>
        <p:spPr>
          <a:xfrm>
            <a:off x="1138687" y="304800"/>
            <a:ext cx="9148313" cy="1143000"/>
          </a:xfrm>
        </p:spPr>
        <p:txBody>
          <a:bodyPr>
            <a:normAutofit/>
          </a:bodyPr>
          <a:lstStyle/>
          <a:p>
            <a:pPr eaLnBrk="1" hangingPunct="1"/>
            <a:r>
              <a:rPr lang="en-US" altLang="en-US" sz="3600" b="1" dirty="0"/>
              <a:t>Why Did SST Start?</a:t>
            </a:r>
          </a:p>
        </p:txBody>
      </p:sp>
      <p:sp>
        <p:nvSpPr>
          <p:cNvPr id="8195" name="Rectangle 3">
            <a:extLst>
              <a:ext uri="{FF2B5EF4-FFF2-40B4-BE49-F238E27FC236}">
                <a16:creationId xmlns:a16="http://schemas.microsoft.com/office/drawing/2014/main" id="{6296CBA6-446C-389B-5A7E-5DD79FDED93D}"/>
              </a:ext>
            </a:extLst>
          </p:cNvPr>
          <p:cNvSpPr>
            <a:spLocks noGrp="1" noChangeArrowheads="1"/>
          </p:cNvSpPr>
          <p:nvPr>
            <p:ph idx="1"/>
          </p:nvPr>
        </p:nvSpPr>
        <p:spPr>
          <a:xfrm>
            <a:off x="1138687" y="2133600"/>
            <a:ext cx="10075653" cy="3962400"/>
          </a:xfrm>
        </p:spPr>
        <p:txBody>
          <a:bodyPr/>
          <a:lstStyle/>
          <a:p>
            <a:pPr eaLnBrk="1" hangingPunct="1">
              <a:lnSpc>
                <a:spcPct val="90000"/>
              </a:lnSpc>
              <a:buFont typeface="Wingdings" panose="05000000000000000000" pitchFamily="2" charset="2"/>
              <a:buChar char="Ø"/>
            </a:pPr>
            <a:r>
              <a:rPr lang="en-US" altLang="en-US" sz="2700" dirty="0"/>
              <a:t>1967 case of </a:t>
            </a:r>
            <a:r>
              <a:rPr lang="en-US" altLang="en-US" sz="2700" i="1" dirty="0"/>
              <a:t>National </a:t>
            </a:r>
            <a:r>
              <a:rPr lang="en-US" altLang="en-US" sz="2700" i="1" dirty="0" err="1"/>
              <a:t>Bellas</a:t>
            </a:r>
            <a:r>
              <a:rPr lang="en-US" altLang="en-US" sz="2700" i="1" dirty="0"/>
              <a:t> Hess v. Illinois </a:t>
            </a:r>
          </a:p>
          <a:p>
            <a:pPr eaLnBrk="1" hangingPunct="1">
              <a:lnSpc>
                <a:spcPct val="90000"/>
              </a:lnSpc>
              <a:buFont typeface="Wingdings" panose="05000000000000000000" pitchFamily="2" charset="2"/>
              <a:buChar char="Ø"/>
            </a:pPr>
            <a:r>
              <a:rPr lang="en-US" altLang="en-US" sz="2700" dirty="0"/>
              <a:t>1992 case of </a:t>
            </a:r>
            <a:r>
              <a:rPr lang="en-US" altLang="en-US" sz="2700" i="1" dirty="0"/>
              <a:t>Quill Corp. v. North Dakota</a:t>
            </a:r>
          </a:p>
          <a:p>
            <a:pPr lvl="1">
              <a:buFont typeface="Wingdings" panose="05000000000000000000" pitchFamily="2" charset="2"/>
              <a:buChar char="Ø"/>
            </a:pPr>
            <a:endParaRPr lang="en-US" altLang="en-US" sz="2500" dirty="0"/>
          </a:p>
          <a:p>
            <a:pPr lvl="1">
              <a:buFont typeface="Wingdings" panose="05000000000000000000" pitchFamily="2" charset="2"/>
              <a:buChar char="Ø"/>
            </a:pPr>
            <a:r>
              <a:rPr lang="en-US" altLang="en-US" sz="2500" dirty="0"/>
              <a:t>States do not have the authority to require sales tax collection by out-of-state retailers </a:t>
            </a:r>
            <a:r>
              <a:rPr lang="en-US" altLang="en-US" sz="2500" b="1" dirty="0"/>
              <a:t>with no physical presence</a:t>
            </a:r>
            <a:r>
              <a:rPr lang="en-US" altLang="en-US" sz="2500" dirty="0"/>
              <a:t> in a state</a:t>
            </a:r>
          </a:p>
          <a:p>
            <a:pPr lvl="1">
              <a:buFont typeface="Wingdings" panose="05000000000000000000" pitchFamily="2" charset="2"/>
              <a:buChar char="Ø"/>
            </a:pPr>
            <a:endParaRPr lang="en-US" altLang="en-US" sz="2500" dirty="0"/>
          </a:p>
          <a:p>
            <a:pPr lvl="1">
              <a:buFont typeface="Wingdings" panose="05000000000000000000" pitchFamily="2" charset="2"/>
              <a:buChar char="Ø"/>
            </a:pPr>
            <a:r>
              <a:rPr lang="en-US" altLang="en-US" sz="2500" dirty="0"/>
              <a:t>Burdens imposed by States constituted an “undue burden on interstate commerce” and a violation of the Commerce Clause of U.S. Constitution</a:t>
            </a:r>
          </a:p>
          <a:p>
            <a:pPr eaLnBrk="1" hangingPunct="1">
              <a:lnSpc>
                <a:spcPct val="90000"/>
              </a:lnSpc>
              <a:buFont typeface="Wingdings" panose="05000000000000000000" pitchFamily="2" charset="2"/>
              <a:buNone/>
            </a:pPr>
            <a:endParaRPr lang="en-US" altLang="en-US" sz="2700"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C4B12145-3CE8-49EC-BEB1-37FF676A48E0}"/>
              </a:ext>
            </a:extLst>
          </p:cNvPr>
          <p:cNvSpPr>
            <a:spLocks noGrp="1" noChangeArrowheads="1"/>
          </p:cNvSpPr>
          <p:nvPr>
            <p:ph type="title"/>
          </p:nvPr>
        </p:nvSpPr>
        <p:spPr/>
        <p:txBody>
          <a:bodyPr/>
          <a:lstStyle/>
          <a:p>
            <a:pPr eaLnBrk="1" hangingPunct="1"/>
            <a:r>
              <a:rPr lang="en-US" altLang="en-US" b="1" dirty="0"/>
              <a:t>Who’s Involved?</a:t>
            </a:r>
          </a:p>
        </p:txBody>
      </p:sp>
      <p:sp>
        <p:nvSpPr>
          <p:cNvPr id="7171" name="Rectangle 3">
            <a:extLst>
              <a:ext uri="{FF2B5EF4-FFF2-40B4-BE49-F238E27FC236}">
                <a16:creationId xmlns:a16="http://schemas.microsoft.com/office/drawing/2014/main" id="{C148E614-E638-4E84-8EDC-2F09188BCC39}"/>
              </a:ext>
            </a:extLst>
          </p:cNvPr>
          <p:cNvSpPr>
            <a:spLocks noGrp="1" noChangeArrowheads="1"/>
          </p:cNvSpPr>
          <p:nvPr>
            <p:ph idx="1"/>
          </p:nvPr>
        </p:nvSpPr>
        <p:spPr>
          <a:xfrm>
            <a:off x="1097280" y="1868768"/>
            <a:ext cx="8946541" cy="4345496"/>
          </a:xfrm>
        </p:spPr>
        <p:txBody>
          <a:bodyPr>
            <a:normAutofit/>
          </a:bodyPr>
          <a:lstStyle/>
          <a:p>
            <a:pPr eaLnBrk="1" hangingPunct="1"/>
            <a:r>
              <a:rPr lang="en-US" altLang="en-US" b="1" dirty="0"/>
              <a:t>States</a:t>
            </a:r>
          </a:p>
          <a:p>
            <a:pPr marL="742950" lvl="1" indent="-285750">
              <a:buFont typeface="Arial" panose="020B0604020202020204" pitchFamily="34" charset="0"/>
              <a:buChar char="•"/>
            </a:pPr>
            <a:r>
              <a:rPr lang="en-US" altLang="en-US" dirty="0"/>
              <a:t>Initially - All with a sales tax except CO involved in developing the SSUTA</a:t>
            </a:r>
          </a:p>
          <a:p>
            <a:pPr lvl="4"/>
            <a:r>
              <a:rPr lang="en-US" altLang="en-US" dirty="0"/>
              <a:t>Voluntary Participation</a:t>
            </a:r>
          </a:p>
          <a:p>
            <a:pPr lvl="4"/>
            <a:r>
              <a:rPr lang="en-US" altLang="en-US" dirty="0"/>
              <a:t>23 Full member states</a:t>
            </a:r>
          </a:p>
          <a:p>
            <a:pPr lvl="4"/>
            <a:r>
              <a:rPr lang="en-US" altLang="en-US" dirty="0"/>
              <a:t>1 Associate member state</a:t>
            </a:r>
          </a:p>
          <a:p>
            <a:pPr marL="457200" lvl="1" indent="0">
              <a:buNone/>
            </a:pPr>
            <a:endParaRPr lang="en-US" altLang="en-US" dirty="0"/>
          </a:p>
          <a:p>
            <a:pPr eaLnBrk="1" hangingPunct="1"/>
            <a:r>
              <a:rPr lang="en-US" altLang="en-US" b="1" dirty="0"/>
              <a:t>Local Governments</a:t>
            </a:r>
          </a:p>
          <a:p>
            <a:pPr eaLnBrk="1" hangingPunct="1"/>
            <a:endParaRPr lang="en-US" altLang="en-US" dirty="0"/>
          </a:p>
          <a:p>
            <a:pPr eaLnBrk="1" hangingPunct="1"/>
            <a:r>
              <a:rPr lang="en-US" altLang="en-US" b="1" dirty="0"/>
              <a:t>Business Community</a:t>
            </a:r>
          </a:p>
          <a:p>
            <a:pPr lvl="1"/>
            <a:r>
              <a:rPr lang="en-US" altLang="en-US" dirty="0"/>
              <a:t>Businesses</a:t>
            </a:r>
          </a:p>
          <a:p>
            <a:pPr lvl="1"/>
            <a:r>
              <a:rPr lang="en-US" altLang="en-US" dirty="0"/>
              <a:t>Tax Practitioners</a:t>
            </a:r>
          </a:p>
          <a:p>
            <a:pPr lvl="1"/>
            <a:r>
              <a:rPr lang="en-US" altLang="en-US" dirty="0"/>
              <a:t>Business Associations</a:t>
            </a:r>
          </a:p>
        </p:txBody>
      </p:sp>
    </p:spTree>
    <p:extLst>
      <p:ext uri="{BB962C8B-B14F-4D97-AF65-F5344CB8AC3E}">
        <p14:creationId xmlns:p14="http://schemas.microsoft.com/office/powerpoint/2010/main" val="306421464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714375" y="472900"/>
            <a:ext cx="10648950" cy="6156500"/>
          </a:xfrm>
          <a:prstGeom prst="rect">
            <a:avLst/>
          </a:prstGeom>
        </p:spPr>
      </p:pic>
      <p:sp>
        <p:nvSpPr>
          <p:cNvPr id="3" name="TextBox 2"/>
          <p:cNvSpPr txBox="1"/>
          <p:nvPr/>
        </p:nvSpPr>
        <p:spPr>
          <a:xfrm>
            <a:off x="3352800" y="103568"/>
            <a:ext cx="5486400"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SST STATE MEMBERSHIP STATUS 04-01-2023</a:t>
            </a:r>
          </a:p>
        </p:txBody>
      </p:sp>
    </p:spTree>
    <p:extLst>
      <p:ext uri="{BB962C8B-B14F-4D97-AF65-F5344CB8AC3E}">
        <p14:creationId xmlns:p14="http://schemas.microsoft.com/office/powerpoint/2010/main" val="55483633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D7709-E6FB-468E-864C-36B306D5381A}"/>
              </a:ext>
            </a:extLst>
          </p:cNvPr>
          <p:cNvSpPr>
            <a:spLocks noGrp="1"/>
          </p:cNvSpPr>
          <p:nvPr>
            <p:ph type="title"/>
          </p:nvPr>
        </p:nvSpPr>
        <p:spPr/>
        <p:txBody>
          <a:bodyPr/>
          <a:lstStyle/>
          <a:p>
            <a:r>
              <a:rPr lang="en-US" sz="4000" b="1" spc="0" dirty="0">
                <a:ln w="3175" cmpd="sng">
                  <a:noFill/>
                </a:ln>
                <a:solidFill>
                  <a:prstClr val="black"/>
                </a:solidFill>
                <a:latin typeface="Corbel" panose="020B0503020204020204"/>
              </a:rPr>
              <a:t>What </a:t>
            </a:r>
            <a:r>
              <a:rPr lang="en-US" sz="4000" b="1" cap="none" spc="0" dirty="0">
                <a:ln w="3175" cmpd="sng">
                  <a:noFill/>
                </a:ln>
                <a:solidFill>
                  <a:prstClr val="black"/>
                </a:solidFill>
                <a:latin typeface="Corbel" panose="020B0503020204020204"/>
              </a:rPr>
              <a:t>Do We Do?</a:t>
            </a:r>
            <a:endParaRPr lang="en-US" b="1" dirty="0"/>
          </a:p>
        </p:txBody>
      </p:sp>
      <p:sp>
        <p:nvSpPr>
          <p:cNvPr id="3" name="Content Placeholder 2">
            <a:extLst>
              <a:ext uri="{FF2B5EF4-FFF2-40B4-BE49-F238E27FC236}">
                <a16:creationId xmlns:a16="http://schemas.microsoft.com/office/drawing/2014/main" id="{3CEF9473-7B16-4689-A85A-5567C8086B22}"/>
              </a:ext>
            </a:extLst>
          </p:cNvPr>
          <p:cNvSpPr>
            <a:spLocks noGrp="1"/>
          </p:cNvSpPr>
          <p:nvPr>
            <p:ph idx="1"/>
          </p:nvPr>
        </p:nvSpPr>
        <p:spPr>
          <a:xfrm>
            <a:off x="1672492" y="2286001"/>
            <a:ext cx="9026770" cy="3593591"/>
          </a:xfrm>
        </p:spPr>
        <p:txBody>
          <a:bodyPr/>
          <a:lstStyle/>
          <a:p>
            <a:pPr marL="0" lvl="0" indent="0" defTabSz="457200">
              <a:lnSpc>
                <a:spcPct val="100000"/>
              </a:lnSpc>
              <a:spcBef>
                <a:spcPct val="20000"/>
              </a:spcBef>
              <a:spcAft>
                <a:spcPts val="600"/>
              </a:spcAft>
              <a:buClr>
                <a:srgbClr val="4F81BD">
                  <a:lumMod val="75000"/>
                </a:srgbClr>
              </a:buClr>
              <a:buSzPct val="145000"/>
              <a:buNone/>
            </a:pPr>
            <a:r>
              <a:rPr lang="en-US" sz="2800" dirty="0">
                <a:solidFill>
                  <a:prstClr val="black"/>
                </a:solidFill>
                <a:latin typeface="Corbel" panose="020B0503020204020204"/>
              </a:rPr>
              <a:t>“Assist states as they administer a simpler and more uniform sales and use tax system.”</a:t>
            </a:r>
          </a:p>
          <a:p>
            <a:pPr marL="0" lvl="0" indent="0" defTabSz="457200">
              <a:lnSpc>
                <a:spcPct val="100000"/>
              </a:lnSpc>
              <a:spcBef>
                <a:spcPct val="20000"/>
              </a:spcBef>
              <a:spcAft>
                <a:spcPts val="600"/>
              </a:spcAft>
              <a:buClr>
                <a:srgbClr val="4F81BD">
                  <a:lumMod val="75000"/>
                </a:srgbClr>
              </a:buClr>
              <a:buSzPct val="145000"/>
              <a:buNone/>
            </a:pPr>
            <a:endParaRPr lang="en-US" sz="1400" dirty="0">
              <a:solidFill>
                <a:prstClr val="black"/>
              </a:solidFill>
              <a:latin typeface="Corbel" panose="020B0503020204020204"/>
            </a:endParaRPr>
          </a:p>
          <a:p>
            <a:pPr marL="285750" lvl="0" indent="-285750" defTabSz="457200">
              <a:lnSpc>
                <a:spcPct val="100000"/>
              </a:lnSpc>
              <a:spcBef>
                <a:spcPct val="20000"/>
              </a:spcBef>
              <a:spcAft>
                <a:spcPts val="600"/>
              </a:spcAft>
              <a:buClr>
                <a:srgbClr val="4F81BD">
                  <a:lumMod val="75000"/>
                </a:srgbClr>
              </a:buClr>
              <a:buSzPct val="145000"/>
              <a:buFont typeface="Arial"/>
              <a:buChar char="•"/>
            </a:pPr>
            <a:r>
              <a:rPr lang="en-US" sz="2600" dirty="0">
                <a:solidFill>
                  <a:prstClr val="black"/>
                </a:solidFill>
                <a:latin typeface="Corbel" panose="020B0503020204020204"/>
              </a:rPr>
              <a:t>Simplify and modernize sales and use tax administration in order to substantially reduce the burden of tax compliance.</a:t>
            </a:r>
          </a:p>
          <a:p>
            <a:pPr marL="285750" lvl="0" indent="-285750" defTabSz="457200">
              <a:lnSpc>
                <a:spcPct val="100000"/>
              </a:lnSpc>
              <a:spcBef>
                <a:spcPct val="20000"/>
              </a:spcBef>
              <a:spcAft>
                <a:spcPts val="600"/>
              </a:spcAft>
              <a:buClr>
                <a:srgbClr val="4F81BD">
                  <a:lumMod val="75000"/>
                </a:srgbClr>
              </a:buClr>
              <a:buSzPct val="145000"/>
              <a:buFont typeface="Arial"/>
              <a:buChar char="•"/>
            </a:pPr>
            <a:endParaRPr lang="en-US" sz="1400" dirty="0">
              <a:solidFill>
                <a:prstClr val="black"/>
              </a:solidFill>
              <a:latin typeface="Corbel" panose="020B0503020204020204"/>
            </a:endParaRPr>
          </a:p>
          <a:p>
            <a:pPr marL="285750" lvl="0" indent="-285750" defTabSz="457200">
              <a:lnSpc>
                <a:spcPct val="100000"/>
              </a:lnSpc>
              <a:spcBef>
                <a:spcPct val="20000"/>
              </a:spcBef>
              <a:spcAft>
                <a:spcPts val="600"/>
              </a:spcAft>
              <a:buClr>
                <a:srgbClr val="4F81BD">
                  <a:lumMod val="75000"/>
                </a:srgbClr>
              </a:buClr>
              <a:buSzPct val="145000"/>
              <a:buFont typeface="Arial"/>
              <a:buChar char="•"/>
            </a:pPr>
            <a:r>
              <a:rPr lang="en-US" sz="2600" dirty="0">
                <a:solidFill>
                  <a:prstClr val="black"/>
                </a:solidFill>
                <a:latin typeface="Corbel" panose="020B0503020204020204"/>
              </a:rPr>
              <a:t>Improve sales and use tax administration systems for all sellers and for all types of commerce.</a:t>
            </a:r>
          </a:p>
          <a:p>
            <a:endParaRPr lang="en-US" dirty="0"/>
          </a:p>
        </p:txBody>
      </p:sp>
    </p:spTree>
    <p:extLst>
      <p:ext uri="{BB962C8B-B14F-4D97-AF65-F5344CB8AC3E}">
        <p14:creationId xmlns:p14="http://schemas.microsoft.com/office/powerpoint/2010/main" val="184253016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84B84291-5E37-EF2F-39F9-B1641026F6F8}"/>
              </a:ext>
            </a:extLst>
          </p:cNvPr>
          <p:cNvSpPr>
            <a:spLocks noGrp="1" noChangeArrowheads="1"/>
          </p:cNvSpPr>
          <p:nvPr>
            <p:ph type="title"/>
          </p:nvPr>
        </p:nvSpPr>
        <p:spPr>
          <a:xfrm>
            <a:off x="1168399" y="533400"/>
            <a:ext cx="9994181" cy="1143000"/>
          </a:xfrm>
        </p:spPr>
        <p:txBody>
          <a:bodyPr>
            <a:noAutofit/>
          </a:bodyPr>
          <a:lstStyle/>
          <a:p>
            <a:pPr eaLnBrk="1" hangingPunct="1"/>
            <a:br>
              <a:rPr lang="en-US" altLang="en-US" sz="4000" dirty="0"/>
            </a:br>
            <a:r>
              <a:rPr lang="en-US" altLang="en-US" sz="4000" b="1" dirty="0"/>
              <a:t>Background: Ideas on How to Reduce Some of the Burdens</a:t>
            </a:r>
          </a:p>
        </p:txBody>
      </p:sp>
      <p:sp>
        <p:nvSpPr>
          <p:cNvPr id="11267" name="Rectangle 5">
            <a:extLst>
              <a:ext uri="{FF2B5EF4-FFF2-40B4-BE49-F238E27FC236}">
                <a16:creationId xmlns:a16="http://schemas.microsoft.com/office/drawing/2014/main" id="{7D7EFE30-D522-7536-29B3-DA5C8C897732}"/>
              </a:ext>
            </a:extLst>
          </p:cNvPr>
          <p:cNvSpPr>
            <a:spLocks noChangeArrowheads="1"/>
          </p:cNvSpPr>
          <p:nvPr/>
        </p:nvSpPr>
        <p:spPr bwMode="auto">
          <a:xfrm>
            <a:off x="1168400" y="1981201"/>
            <a:ext cx="10099040"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defRPr/>
            </a:pPr>
            <a:r>
              <a:rPr kumimoji="0" lang="en-US" altLang="en-US" sz="2400" b="0" i="0" u="none" strike="noStrike" kern="1200" cap="none" spc="0" normalizeH="0" baseline="0" noProof="0" dirty="0">
                <a:ln>
                  <a:noFill/>
                </a:ln>
                <a:solidFill>
                  <a:srgbClr val="000000"/>
                </a:solidFill>
                <a:effectLst/>
                <a:uLnTx/>
                <a:uFillTx/>
                <a:latin typeface="Calibri" panose="020F0502020204030204"/>
                <a:ea typeface="+mn-ea"/>
                <a:cs typeface="+mn-cs"/>
              </a:rPr>
              <a:t>One level of tax administration per state …no locally administered sales taxes</a:t>
            </a:r>
          </a:p>
          <a:p>
            <a:pPr marL="0" marR="0" lvl="0" indent="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defRPr/>
            </a:pPr>
            <a:endParaRPr kumimoji="0" lang="en-US" altLang="en-US" sz="2400" b="0" i="0" u="none" strike="noStrike" kern="1200" cap="none" spc="0" normalizeH="0" baseline="0" noProof="0" dirty="0">
              <a:ln>
                <a:noFill/>
              </a:ln>
              <a:solidFill>
                <a:srgbClr val="000000"/>
              </a:solidFill>
              <a:effectLst/>
              <a:uLnTx/>
              <a:uFillTx/>
              <a:latin typeface="Calibri" panose="020F0502020204030204"/>
              <a:ea typeface="+mn-ea"/>
              <a:cs typeface="+mn-cs"/>
            </a:endParaRPr>
          </a:p>
          <a:p>
            <a:pPr marL="0" marR="0" lvl="0" indent="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defRPr/>
            </a:pPr>
            <a:r>
              <a:rPr kumimoji="0" lang="en-US" altLang="en-US" sz="2400" b="0" i="0" u="none" strike="noStrike" kern="1200" cap="none" spc="0" normalizeH="0" baseline="0" noProof="0" dirty="0">
                <a:ln>
                  <a:noFill/>
                </a:ln>
                <a:solidFill>
                  <a:srgbClr val="000000"/>
                </a:solidFill>
                <a:effectLst/>
                <a:uLnTx/>
                <a:uFillTx/>
                <a:latin typeface="Calibri" panose="020F0502020204030204"/>
                <a:ea typeface="+mn-ea"/>
                <a:cs typeface="+mn-cs"/>
              </a:rPr>
              <a:t>Set-up a central registration system</a:t>
            </a:r>
          </a:p>
          <a:p>
            <a:pPr marL="0" marR="0" lvl="0" indent="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defRPr/>
            </a:pPr>
            <a:endParaRPr kumimoji="0" lang="en-US" altLang="en-US" sz="2400" b="0" i="0" u="none" strike="noStrike" kern="1200" cap="none" spc="0" normalizeH="0" baseline="0" noProof="0" dirty="0">
              <a:ln>
                <a:noFill/>
              </a:ln>
              <a:solidFill>
                <a:srgbClr val="000000"/>
              </a:solidFill>
              <a:effectLst/>
              <a:uLnTx/>
              <a:uFillTx/>
              <a:latin typeface="Calibri" panose="020F0502020204030204"/>
              <a:ea typeface="+mn-ea"/>
              <a:cs typeface="+mn-cs"/>
            </a:endParaRPr>
          </a:p>
          <a:p>
            <a:pPr marL="0" marR="0" lvl="0" indent="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defRPr/>
            </a:pPr>
            <a:r>
              <a:rPr kumimoji="0" lang="en-US" altLang="en-US" sz="2400" b="0" i="0" u="none" strike="noStrike" kern="1200" cap="none" spc="0" normalizeH="0" baseline="0" noProof="0" dirty="0">
                <a:ln>
                  <a:noFill/>
                </a:ln>
                <a:solidFill>
                  <a:srgbClr val="000000"/>
                </a:solidFill>
                <a:effectLst/>
                <a:uLnTx/>
                <a:uFillTx/>
                <a:latin typeface="Calibri" panose="020F0502020204030204"/>
                <a:ea typeface="+mn-ea"/>
                <a:cs typeface="+mn-cs"/>
              </a:rPr>
              <a:t>Have one rule that establishes who has the right to tax a transaction</a:t>
            </a:r>
          </a:p>
          <a:p>
            <a:pPr marL="0" marR="0" lvl="0" indent="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defRPr/>
            </a:pPr>
            <a:endParaRPr kumimoji="0" lang="en-US" altLang="en-US" sz="2400" b="0" i="0" u="none" strike="noStrike" kern="1200" cap="none" spc="0" normalizeH="0" baseline="0" noProof="0" dirty="0">
              <a:ln>
                <a:noFill/>
              </a:ln>
              <a:solidFill>
                <a:srgbClr val="000000"/>
              </a:solidFill>
              <a:effectLst/>
              <a:uLnTx/>
              <a:uFillTx/>
              <a:latin typeface="Calibri" panose="020F0502020204030204"/>
              <a:ea typeface="+mn-ea"/>
              <a:cs typeface="+mn-cs"/>
            </a:endParaRPr>
          </a:p>
          <a:p>
            <a:pPr marL="0" marR="0" lvl="0" indent="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defRPr/>
            </a:pPr>
            <a:r>
              <a:rPr kumimoji="0" lang="en-US" altLang="en-US" sz="2400" b="0" i="0" u="none" strike="noStrike" kern="1200" cap="none" spc="0" normalizeH="0" baseline="0" noProof="0" dirty="0">
                <a:ln>
                  <a:noFill/>
                </a:ln>
                <a:solidFill>
                  <a:srgbClr val="000000"/>
                </a:solidFill>
                <a:effectLst/>
                <a:uLnTx/>
                <a:uFillTx/>
                <a:latin typeface="Calibri" panose="020F0502020204030204"/>
                <a:ea typeface="+mn-ea"/>
                <a:cs typeface="+mn-cs"/>
              </a:rPr>
              <a:t>Have fewer tax rates within each state and locality</a:t>
            </a:r>
          </a:p>
          <a:p>
            <a:pPr marL="0" marR="0" lvl="0" indent="0" algn="l" defTabSz="914400" rtl="0" eaLnBrk="0" fontAlgn="base" latinLnBrk="0" hangingPunct="0">
              <a:lnSpc>
                <a:spcPct val="100000"/>
              </a:lnSpc>
              <a:spcBef>
                <a:spcPct val="0"/>
              </a:spcBef>
              <a:spcAft>
                <a:spcPct val="0"/>
              </a:spcAft>
              <a:buClrTx/>
              <a:buSzTx/>
              <a:tabLst/>
              <a:defRPr/>
            </a:pPr>
            <a:endParaRPr kumimoji="0" lang="en-US" altLang="en-US" sz="24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2422</TotalTime>
  <Words>2505</Words>
  <Application>Microsoft Office PowerPoint</Application>
  <PresentationFormat>Widescreen</PresentationFormat>
  <Paragraphs>394</Paragraphs>
  <Slides>34</Slides>
  <Notes>34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34</vt:i4>
      </vt:variant>
    </vt:vector>
  </HeadingPairs>
  <TitlesOfParts>
    <vt:vector size="42" baseType="lpstr">
      <vt:lpstr>Arial</vt:lpstr>
      <vt:lpstr>Calibri</vt:lpstr>
      <vt:lpstr>Calibri Light</vt:lpstr>
      <vt:lpstr>Corbel</vt:lpstr>
      <vt:lpstr>Courier New</vt:lpstr>
      <vt:lpstr>Times</vt:lpstr>
      <vt:lpstr>Wingdings</vt:lpstr>
      <vt:lpstr>Retrospect</vt:lpstr>
      <vt:lpstr>Streamlined Sales Tax and Digital Products</vt:lpstr>
      <vt:lpstr>Agenda</vt:lpstr>
      <vt:lpstr>What is Streamlined Sales Tax (SST)?</vt:lpstr>
      <vt:lpstr>What is SST? - Streamlined’s Goals</vt:lpstr>
      <vt:lpstr>Why Did SST Start?</vt:lpstr>
      <vt:lpstr>Who’s Involved?</vt:lpstr>
      <vt:lpstr>PowerPoint Presentation</vt:lpstr>
      <vt:lpstr>What Do We Do?</vt:lpstr>
      <vt:lpstr> Background: Ideas on How to Reduce Some of the Burdens</vt:lpstr>
      <vt:lpstr>Background: Ideas on How to Reduce Some of the Burdens</vt:lpstr>
      <vt:lpstr>Results: Streamlined Sales and Use Tax Agreement (SSUTA)</vt:lpstr>
      <vt:lpstr>Key Features of SSUTA</vt:lpstr>
      <vt:lpstr>Key Features of SSUTA</vt:lpstr>
      <vt:lpstr>Digital Goods</vt:lpstr>
      <vt:lpstr>Definitions - Digital Goods</vt:lpstr>
      <vt:lpstr>Digital Goods  </vt:lpstr>
      <vt:lpstr>Digital Goods</vt:lpstr>
      <vt:lpstr>Digital Goods</vt:lpstr>
      <vt:lpstr>Digital Goods</vt:lpstr>
      <vt:lpstr>Sourcing and Multiple Points of Use</vt:lpstr>
      <vt:lpstr>Key Features – Uniform Sourcing Rules</vt:lpstr>
      <vt:lpstr>Key Features – Uniform Sourcing Rules</vt:lpstr>
      <vt:lpstr>Key Features – Uniform Sourcing Rules</vt:lpstr>
      <vt:lpstr>Key Features – Uniform Sourcing Rules</vt:lpstr>
      <vt:lpstr>Multiple-Points-of-Use</vt:lpstr>
      <vt:lpstr>Multiple-Points-of-Use</vt:lpstr>
      <vt:lpstr>Exemption Administration</vt:lpstr>
      <vt:lpstr>Bundled Transactions</vt:lpstr>
      <vt:lpstr>Bundled Transactions</vt:lpstr>
      <vt:lpstr>Bundled Transactions</vt:lpstr>
      <vt:lpstr>Bundled Transactions</vt:lpstr>
      <vt:lpstr>The Future</vt:lpstr>
      <vt:lpstr>QUESTIONS? </vt:lpstr>
      <vt:lpstr>    Streamlined Sales Tax Governing Board STAFF</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Background and General Information</dc:title>
  <dc:creator>Craig Johnson</dc:creator>
  <cp:lastModifiedBy>Hecht</cp:lastModifiedBy>
  <cp:revision>26</cp:revision>
  <dcterms:created xsi:type="dcterms:W3CDTF">2023-03-31T12:56:44Z</dcterms:created>
  <dcterms:modified xsi:type="dcterms:W3CDTF">2023-04-26T18:39:24Z</dcterms:modified>
</cp:coreProperties>
</file>