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12" r:id="rId1"/>
  </p:sldMasterIdLst>
  <p:sldIdLst>
    <p:sldId id="257" r:id="rId2"/>
    <p:sldId id="272" r:id="rId3"/>
    <p:sldId id="273" r:id="rId4"/>
    <p:sldId id="276" r:id="rId5"/>
    <p:sldId id="277" r:id="rId6"/>
    <p:sldId id="275" r:id="rId7"/>
  </p:sldIdLst>
  <p:sldSz cx="12192000" cy="6858000"/>
  <p:notesSz cx="7010400" cy="92964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65" autoAdjust="0"/>
    <p:restoredTop sz="94619" autoAdjust="0"/>
  </p:normalViewPr>
  <p:slideViewPr>
    <p:cSldViewPr snapToGrid="0">
      <p:cViewPr varScale="1">
        <p:scale>
          <a:sx n="81" d="100"/>
          <a:sy n="81" d="100"/>
        </p:scale>
        <p:origin x="23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4/20/2023</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4/20/2023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4/20/2023</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4/20/2023</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4/20/2023</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4/20/2023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4/20/2023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4/20/2023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4/20/2023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4/20/2023</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4/20/2023</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4/20/2023</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52FF1B8-145F-47AA-9F6F-7DA3201AA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159229" y="2080644"/>
            <a:ext cx="5519956" cy="2146111"/>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4400" dirty="0"/>
              <a:t>Sales Tax on</a:t>
            </a:r>
            <a:br>
              <a:rPr lang="en-US" sz="4400" dirty="0"/>
            </a:br>
            <a:r>
              <a:rPr lang="en-US" sz="4400" dirty="0"/>
              <a:t>Digital Products</a:t>
            </a:r>
            <a:br>
              <a:rPr lang="en-US" sz="4400" dirty="0"/>
            </a:br>
            <a:r>
              <a:rPr lang="en-US" sz="4400" dirty="0"/>
              <a:t>Uniformity Project</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159229" y="4353885"/>
            <a:ext cx="6411448" cy="1107347"/>
          </a:xfrm>
        </p:spPr>
        <p:txBody>
          <a:bodyPr>
            <a:noAutofit/>
          </a:bodyPr>
          <a:lstStyle/>
          <a:p>
            <a:r>
              <a:rPr lang="en-US" sz="2400" dirty="0"/>
              <a:t>Gil Brewer, </a:t>
            </a:r>
            <a:r>
              <a:rPr lang="en-US" sz="2400"/>
              <a:t>Washington, Project </a:t>
            </a:r>
            <a:r>
              <a:rPr lang="en-US" sz="2400" dirty="0"/>
              <a:t>Chair</a:t>
            </a:r>
          </a:p>
          <a:p>
            <a:r>
              <a:rPr lang="en-US" sz="2400" dirty="0"/>
              <a:t>Report to the Uniformity Committee</a:t>
            </a:r>
          </a:p>
          <a:p>
            <a:r>
              <a:rPr lang="en-US" sz="2400" dirty="0"/>
              <a:t>April 25, 2023</a:t>
            </a:r>
          </a:p>
        </p:txBody>
      </p:sp>
      <p:sp>
        <p:nvSpPr>
          <p:cNvPr id="31" name="Rectangle 30">
            <a:extLst>
              <a:ext uri="{FF2B5EF4-FFF2-40B4-BE49-F238E27FC236}">
                <a16:creationId xmlns:a16="http://schemas.microsoft.com/office/drawing/2014/main" id="{6DFE8A8C-8C1F-40A1-8A45-9D05B0DD8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32">
            <a:extLst>
              <a:ext uri="{FF2B5EF4-FFF2-40B4-BE49-F238E27FC236}">
                <a16:creationId xmlns:a16="http://schemas.microsoft.com/office/drawing/2014/main" id="{EE1EF8C3-8F8A-447D-A5FF-C12426825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34">
            <a:extLst>
              <a:ext uri="{FF2B5EF4-FFF2-40B4-BE49-F238E27FC236}">
                <a16:creationId xmlns:a16="http://schemas.microsoft.com/office/drawing/2014/main" id="{1B511BAF-6DC3-420A-8603-96945C66A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a:extLst>
              <a:ext uri="{FF2B5EF4-FFF2-40B4-BE49-F238E27FC236}">
                <a16:creationId xmlns:a16="http://schemas.microsoft.com/office/drawing/2014/main" id="{49F09600-EAFC-4C54-94E9-659BE7BEF5B3}"/>
              </a:ext>
            </a:extLst>
          </p:cNvPr>
          <p:cNvPicPr>
            <a:picLocks noChangeAspect="1"/>
          </p:cNvPicPr>
          <p:nvPr/>
        </p:nvPicPr>
        <p:blipFill>
          <a:blip r:embed="rId2"/>
          <a:stretch>
            <a:fillRect/>
          </a:stretch>
        </p:blipFill>
        <p:spPr>
          <a:xfrm>
            <a:off x="898039" y="2490291"/>
            <a:ext cx="3053422" cy="1541978"/>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EEC941B-0AF6-4D99-9F35-269BA28E00ED}"/>
              </a:ext>
            </a:extLst>
          </p:cNvPr>
          <p:cNvSpPr>
            <a:spLocks noGrp="1"/>
          </p:cNvSpPr>
          <p:nvPr>
            <p:ph type="title"/>
          </p:nvPr>
        </p:nvSpPr>
        <p:spPr>
          <a:xfrm>
            <a:off x="771148" y="1037967"/>
            <a:ext cx="3054091" cy="4709131"/>
          </a:xfrm>
        </p:spPr>
        <p:txBody>
          <a:bodyPr anchor="ctr">
            <a:normAutofit/>
          </a:bodyPr>
          <a:lstStyle/>
          <a:p>
            <a:r>
              <a:rPr lang="en-US" dirty="0">
                <a:solidFill>
                  <a:srgbClr val="FFFEFF"/>
                </a:solidFill>
              </a:rPr>
              <a:t>Project Background and Steps to Date</a:t>
            </a:r>
          </a:p>
        </p:txBody>
      </p:sp>
      <p:sp>
        <p:nvSpPr>
          <p:cNvPr id="3" name="Content Placeholder 2">
            <a:extLst>
              <a:ext uri="{FF2B5EF4-FFF2-40B4-BE49-F238E27FC236}">
                <a16:creationId xmlns:a16="http://schemas.microsoft.com/office/drawing/2014/main" id="{9E994DE5-8BCD-41B4-AD7F-E27F4AA8548B}"/>
              </a:ext>
            </a:extLst>
          </p:cNvPr>
          <p:cNvSpPr>
            <a:spLocks noGrp="1"/>
          </p:cNvSpPr>
          <p:nvPr>
            <p:ph idx="1"/>
          </p:nvPr>
        </p:nvSpPr>
        <p:spPr>
          <a:xfrm>
            <a:off x="4534935" y="597643"/>
            <a:ext cx="6725899" cy="5792922"/>
          </a:xfrm>
        </p:spPr>
        <p:txBody>
          <a:bodyPr>
            <a:normAutofit/>
          </a:bodyPr>
          <a:lstStyle/>
          <a:p>
            <a:r>
              <a:rPr lang="en-US" sz="2000" u="sng" dirty="0"/>
              <a:t>April 28, 2021 </a:t>
            </a:r>
            <a:r>
              <a:rPr lang="en-US" sz="2000" dirty="0"/>
              <a:t>–Washington state made a presentation to the Uniformity Committee to consider an MTC project to examine sales taxes on digital products. </a:t>
            </a:r>
          </a:p>
          <a:p>
            <a:r>
              <a:rPr lang="en-US" sz="2000" u="sng" dirty="0"/>
              <a:t>July 28, 2021 </a:t>
            </a:r>
            <a:r>
              <a:rPr lang="en-US" sz="2000" dirty="0"/>
              <a:t>– The Uniformity Committee approved a recommendation to begin work on a project studying the application of sales tax to digital products — starting with a whitepaper — and asked MTC staff to begin a detailed outline of that whitepaper.</a:t>
            </a:r>
          </a:p>
          <a:p>
            <a:r>
              <a:rPr lang="en-US" sz="2000" u="sng" dirty="0">
                <a:solidFill>
                  <a:schemeClr val="tx1"/>
                </a:solidFill>
              </a:rPr>
              <a:t>November 2021 and April 2022 </a:t>
            </a:r>
            <a:r>
              <a:rPr lang="en-US" sz="2000" dirty="0">
                <a:solidFill>
                  <a:schemeClr val="tx1"/>
                </a:solidFill>
              </a:rPr>
              <a:t>– MTC staff reported back to the Committee, including a recap of stakeholder interviews.  Stakeholders included taxpayers and their representatives, states, academics, and industry and association representatives – over 40 in total.</a:t>
            </a:r>
          </a:p>
        </p:txBody>
      </p:sp>
    </p:spTree>
    <p:custDataLst>
      <p:tags r:id="rId1"/>
    </p:custDataLst>
    <p:extLst>
      <p:ext uri="{BB962C8B-B14F-4D97-AF65-F5344CB8AC3E}">
        <p14:creationId xmlns:p14="http://schemas.microsoft.com/office/powerpoint/2010/main" val="2848004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EEC941B-0AF6-4D99-9F35-269BA28E00ED}"/>
              </a:ext>
            </a:extLst>
          </p:cNvPr>
          <p:cNvSpPr>
            <a:spLocks noGrp="1"/>
          </p:cNvSpPr>
          <p:nvPr>
            <p:ph type="title"/>
          </p:nvPr>
        </p:nvSpPr>
        <p:spPr>
          <a:xfrm>
            <a:off x="771148" y="1037967"/>
            <a:ext cx="3054091" cy="4709131"/>
          </a:xfrm>
        </p:spPr>
        <p:txBody>
          <a:bodyPr anchor="ctr">
            <a:normAutofit/>
          </a:bodyPr>
          <a:lstStyle/>
          <a:p>
            <a:r>
              <a:rPr lang="en-US" dirty="0">
                <a:solidFill>
                  <a:srgbClr val="FFFEFF"/>
                </a:solidFill>
              </a:rPr>
              <a:t>Project Background and Steps to Date</a:t>
            </a:r>
          </a:p>
        </p:txBody>
      </p:sp>
      <p:sp>
        <p:nvSpPr>
          <p:cNvPr id="3" name="Content Placeholder 2">
            <a:extLst>
              <a:ext uri="{FF2B5EF4-FFF2-40B4-BE49-F238E27FC236}">
                <a16:creationId xmlns:a16="http://schemas.microsoft.com/office/drawing/2014/main" id="{9E994DE5-8BCD-41B4-AD7F-E27F4AA8548B}"/>
              </a:ext>
            </a:extLst>
          </p:cNvPr>
          <p:cNvSpPr>
            <a:spLocks noGrp="1"/>
          </p:cNvSpPr>
          <p:nvPr>
            <p:ph idx="1"/>
          </p:nvPr>
        </p:nvSpPr>
        <p:spPr>
          <a:xfrm>
            <a:off x="4534935" y="597643"/>
            <a:ext cx="6725899" cy="5792922"/>
          </a:xfrm>
        </p:spPr>
        <p:txBody>
          <a:bodyPr>
            <a:normAutofit fontScale="70000" lnSpcReduction="20000"/>
          </a:bodyPr>
          <a:lstStyle/>
          <a:p>
            <a:pPr>
              <a:spcBef>
                <a:spcPts val="1200"/>
              </a:spcBef>
              <a:spcAft>
                <a:spcPts val="1200"/>
              </a:spcAft>
            </a:pPr>
            <a:r>
              <a:rPr lang="en-US" sz="2300" u="sng" dirty="0">
                <a:solidFill>
                  <a:schemeClr val="tx1"/>
                </a:solidFill>
              </a:rPr>
              <a:t>August 2022 </a:t>
            </a:r>
            <a:r>
              <a:rPr lang="en-US" sz="2300" dirty="0">
                <a:solidFill>
                  <a:schemeClr val="tx1"/>
                </a:solidFill>
              </a:rPr>
              <a:t>- Uniformity Committee approves Workgroup formation.   Workgroup chair selected and workgroup members solicited.  SST staff included as ex officio members.</a:t>
            </a:r>
          </a:p>
          <a:p>
            <a:pPr>
              <a:spcBef>
                <a:spcPts val="1200"/>
              </a:spcBef>
              <a:spcAft>
                <a:spcPts val="1200"/>
              </a:spcAft>
            </a:pPr>
            <a:r>
              <a:rPr lang="en-US" sz="2300" u="sng" dirty="0">
                <a:solidFill>
                  <a:schemeClr val="tx1"/>
                </a:solidFill>
              </a:rPr>
              <a:t>September 2022 </a:t>
            </a:r>
            <a:r>
              <a:rPr lang="en-US" sz="2300" dirty="0">
                <a:solidFill>
                  <a:schemeClr val="tx1"/>
                </a:solidFill>
              </a:rPr>
              <a:t>– Regular Workgroup meetings begin.  Scheduled for the first Thursday of each month at 11:00 a.m. Eastern.  Public is welcome at all meetings.</a:t>
            </a:r>
          </a:p>
          <a:p>
            <a:pPr>
              <a:spcBef>
                <a:spcPts val="1200"/>
              </a:spcBef>
              <a:spcAft>
                <a:spcPts val="1200"/>
              </a:spcAft>
            </a:pPr>
            <a:r>
              <a:rPr lang="en-US" sz="2300" u="sng" dirty="0">
                <a:solidFill>
                  <a:schemeClr val="tx1"/>
                </a:solidFill>
              </a:rPr>
              <a:t>October 2022 </a:t>
            </a:r>
            <a:r>
              <a:rPr lang="en-US" sz="2300" dirty="0">
                <a:solidFill>
                  <a:schemeClr val="tx1"/>
                </a:solidFill>
              </a:rPr>
              <a:t>– Workgroup directs MTC staff to research definitions for digital products.</a:t>
            </a:r>
          </a:p>
          <a:p>
            <a:pPr>
              <a:spcBef>
                <a:spcPts val="1200"/>
              </a:spcBef>
              <a:spcAft>
                <a:spcPts val="1200"/>
              </a:spcAft>
            </a:pPr>
            <a:r>
              <a:rPr lang="en-US" sz="2300" u="sng" dirty="0">
                <a:solidFill>
                  <a:schemeClr val="tx1"/>
                </a:solidFill>
              </a:rPr>
              <a:t>November 2022–March 2023 </a:t>
            </a:r>
            <a:r>
              <a:rPr lang="en-US" sz="2300" dirty="0">
                <a:solidFill>
                  <a:schemeClr val="tx1"/>
                </a:solidFill>
              </a:rPr>
              <a:t>– Workgroup and stakeholders discuss various definitions for digital products and digital products in the marketplace.</a:t>
            </a:r>
          </a:p>
          <a:p>
            <a:pPr>
              <a:spcBef>
                <a:spcPts val="1200"/>
              </a:spcBef>
              <a:spcAft>
                <a:spcPts val="1200"/>
              </a:spcAft>
            </a:pPr>
            <a:r>
              <a:rPr lang="en-US" sz="2300" u="sng" dirty="0">
                <a:solidFill>
                  <a:schemeClr val="tx1"/>
                </a:solidFill>
              </a:rPr>
              <a:t>April 2023 </a:t>
            </a:r>
            <a:r>
              <a:rPr lang="en-US" sz="2300" dirty="0">
                <a:solidFill>
                  <a:schemeClr val="tx1"/>
                </a:solidFill>
              </a:rPr>
              <a:t>– Workgroup hears results of anonymous survey of workgroup members to solicit input on various aspects of the project. </a:t>
            </a:r>
          </a:p>
          <a:p>
            <a:pPr>
              <a:spcBef>
                <a:spcPts val="1200"/>
              </a:spcBef>
              <a:spcAft>
                <a:spcPts val="1200"/>
              </a:spcAft>
            </a:pPr>
            <a:r>
              <a:rPr lang="en-US" sz="2300" u="sng">
                <a:solidFill>
                  <a:schemeClr val="tx1"/>
                </a:solidFill>
              </a:rPr>
              <a:t>April 2023 </a:t>
            </a:r>
            <a:r>
              <a:rPr lang="en-US" sz="2300" dirty="0">
                <a:solidFill>
                  <a:schemeClr val="tx1"/>
                </a:solidFill>
              </a:rPr>
              <a:t>- Uniformity Committee meets to discuss next steps.  Hears presentations on the Streamlined experience with digital products and the results of MTC staff research about current treatment of digital products by the states.</a:t>
            </a:r>
          </a:p>
        </p:txBody>
      </p:sp>
    </p:spTree>
    <p:custDataLst>
      <p:tags r:id="rId1"/>
    </p:custDataLst>
    <p:extLst>
      <p:ext uri="{BB962C8B-B14F-4D97-AF65-F5344CB8AC3E}">
        <p14:creationId xmlns:p14="http://schemas.microsoft.com/office/powerpoint/2010/main" val="459529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EEC941B-0AF6-4D99-9F35-269BA28E00ED}"/>
              </a:ext>
            </a:extLst>
          </p:cNvPr>
          <p:cNvSpPr>
            <a:spLocks noGrp="1"/>
          </p:cNvSpPr>
          <p:nvPr>
            <p:ph type="title"/>
          </p:nvPr>
        </p:nvSpPr>
        <p:spPr>
          <a:xfrm>
            <a:off x="771148" y="1037967"/>
            <a:ext cx="3054091" cy="4709131"/>
          </a:xfrm>
        </p:spPr>
        <p:txBody>
          <a:bodyPr anchor="ctr">
            <a:normAutofit/>
          </a:bodyPr>
          <a:lstStyle/>
          <a:p>
            <a:r>
              <a:rPr lang="en-US" dirty="0">
                <a:solidFill>
                  <a:srgbClr val="FFFEFF"/>
                </a:solidFill>
              </a:rPr>
              <a:t>NEXT Steps?</a:t>
            </a:r>
          </a:p>
        </p:txBody>
      </p:sp>
      <p:sp>
        <p:nvSpPr>
          <p:cNvPr id="3" name="Content Placeholder 2">
            <a:extLst>
              <a:ext uri="{FF2B5EF4-FFF2-40B4-BE49-F238E27FC236}">
                <a16:creationId xmlns:a16="http://schemas.microsoft.com/office/drawing/2014/main" id="{9E994DE5-8BCD-41B4-AD7F-E27F4AA8548B}"/>
              </a:ext>
            </a:extLst>
          </p:cNvPr>
          <p:cNvSpPr>
            <a:spLocks noGrp="1"/>
          </p:cNvSpPr>
          <p:nvPr>
            <p:ph idx="1"/>
          </p:nvPr>
        </p:nvSpPr>
        <p:spPr>
          <a:xfrm>
            <a:off x="4534935" y="597643"/>
            <a:ext cx="6725899" cy="5792922"/>
          </a:xfrm>
        </p:spPr>
        <p:txBody>
          <a:bodyPr>
            <a:normAutofit fontScale="92500" lnSpcReduction="10000"/>
          </a:bodyPr>
          <a:lstStyle/>
          <a:p>
            <a:pPr marL="0" indent="0">
              <a:spcBef>
                <a:spcPts val="1200"/>
              </a:spcBef>
              <a:spcAft>
                <a:spcPts val="0"/>
              </a:spcAft>
              <a:buNone/>
            </a:pPr>
            <a:endParaRPr lang="en-US" sz="2300" dirty="0">
              <a:solidFill>
                <a:schemeClr val="tx1"/>
              </a:solidFill>
            </a:endParaRPr>
          </a:p>
          <a:p>
            <a:pPr>
              <a:spcBef>
                <a:spcPts val="1200"/>
              </a:spcBef>
              <a:spcAft>
                <a:spcPts val="1200"/>
              </a:spcAft>
            </a:pPr>
            <a:r>
              <a:rPr lang="en-US" sz="2300" dirty="0">
                <a:solidFill>
                  <a:schemeClr val="tx1"/>
                </a:solidFill>
              </a:rPr>
              <a:t>What might be in store?</a:t>
            </a:r>
          </a:p>
          <a:p>
            <a:pPr lvl="1">
              <a:spcBef>
                <a:spcPts val="600"/>
              </a:spcBef>
              <a:buFont typeface="Wingdings" panose="05000000000000000000" pitchFamily="2" charset="2"/>
              <a:buChar char="Ø"/>
            </a:pPr>
            <a:r>
              <a:rPr lang="en-US" sz="2000" dirty="0">
                <a:solidFill>
                  <a:schemeClr val="tx1"/>
                </a:solidFill>
              </a:rPr>
              <a:t>More definitions of various digital products.</a:t>
            </a:r>
          </a:p>
          <a:p>
            <a:pPr lvl="1">
              <a:spcBef>
                <a:spcPts val="600"/>
              </a:spcBef>
              <a:buFont typeface="Wingdings" panose="05000000000000000000" pitchFamily="2" charset="2"/>
              <a:buChar char="Ø"/>
            </a:pPr>
            <a:r>
              <a:rPr lang="en-US" sz="2000" dirty="0">
                <a:solidFill>
                  <a:schemeClr val="tx1"/>
                </a:solidFill>
              </a:rPr>
              <a:t>Move from “What? to “How?”</a:t>
            </a:r>
          </a:p>
          <a:p>
            <a:pPr lvl="1">
              <a:spcBef>
                <a:spcPts val="600"/>
              </a:spcBef>
              <a:buFont typeface="Wingdings" panose="05000000000000000000" pitchFamily="2" charset="2"/>
              <a:buChar char="Ø"/>
            </a:pPr>
            <a:r>
              <a:rPr lang="en-US" sz="2000" dirty="0">
                <a:solidFill>
                  <a:schemeClr val="tx1"/>
                </a:solidFill>
              </a:rPr>
              <a:t>Broad imposition vs. intermediate vs. product-specific.</a:t>
            </a:r>
          </a:p>
          <a:p>
            <a:pPr lvl="1">
              <a:spcBef>
                <a:spcPts val="600"/>
              </a:spcBef>
              <a:buFont typeface="Wingdings" panose="05000000000000000000" pitchFamily="2" charset="2"/>
              <a:buChar char="Ø"/>
            </a:pPr>
            <a:r>
              <a:rPr lang="en-US" sz="2000" dirty="0">
                <a:solidFill>
                  <a:schemeClr val="tx1"/>
                </a:solidFill>
              </a:rPr>
              <a:t>Mode of transaction (sale, lease, subscription, delivery, etc.)</a:t>
            </a:r>
          </a:p>
          <a:p>
            <a:pPr lvl="1">
              <a:spcBef>
                <a:spcPts val="600"/>
              </a:spcBef>
              <a:buFont typeface="Wingdings" panose="05000000000000000000" pitchFamily="2" charset="2"/>
              <a:buChar char="Ø"/>
            </a:pPr>
            <a:r>
              <a:rPr lang="en-US" sz="2000" dirty="0">
                <a:solidFill>
                  <a:schemeClr val="tx1"/>
                </a:solidFill>
              </a:rPr>
              <a:t>What exemptions should apply within the digital world?</a:t>
            </a:r>
          </a:p>
          <a:p>
            <a:pPr lvl="1">
              <a:spcBef>
                <a:spcPts val="600"/>
              </a:spcBef>
              <a:buFont typeface="Wingdings" panose="05000000000000000000" pitchFamily="2" charset="2"/>
              <a:buChar char="Ø"/>
            </a:pPr>
            <a:r>
              <a:rPr lang="en-US" sz="2000" dirty="0">
                <a:solidFill>
                  <a:schemeClr val="tx1"/>
                </a:solidFill>
              </a:rPr>
              <a:t>B2B exemption.</a:t>
            </a:r>
          </a:p>
          <a:p>
            <a:pPr lvl="1">
              <a:spcBef>
                <a:spcPts val="600"/>
              </a:spcBef>
              <a:buFont typeface="Wingdings" panose="05000000000000000000" pitchFamily="2" charset="2"/>
              <a:buChar char="Ø"/>
            </a:pPr>
            <a:r>
              <a:rPr lang="en-US" sz="2000" dirty="0">
                <a:solidFill>
                  <a:schemeClr val="tx1"/>
                </a:solidFill>
              </a:rPr>
              <a:t>Bundling issues/merging products.</a:t>
            </a:r>
          </a:p>
          <a:p>
            <a:pPr lvl="1">
              <a:spcBef>
                <a:spcPts val="600"/>
              </a:spcBef>
              <a:buFont typeface="Wingdings" panose="05000000000000000000" pitchFamily="2" charset="2"/>
              <a:buChar char="Ø"/>
            </a:pPr>
            <a:r>
              <a:rPr lang="en-US" sz="2000" dirty="0">
                <a:solidFill>
                  <a:schemeClr val="tx1"/>
                </a:solidFill>
              </a:rPr>
              <a:t>ITFA preemption issues.</a:t>
            </a:r>
          </a:p>
          <a:p>
            <a:pPr lvl="1">
              <a:spcBef>
                <a:spcPts val="600"/>
              </a:spcBef>
              <a:buFont typeface="Wingdings" panose="05000000000000000000" pitchFamily="2" charset="2"/>
              <a:buChar char="Ø"/>
            </a:pPr>
            <a:r>
              <a:rPr lang="en-US" sz="2000" dirty="0">
                <a:solidFill>
                  <a:schemeClr val="tx1"/>
                </a:solidFill>
              </a:rPr>
              <a:t>Novel problems posed by NFTs and cryptocurrency transactions.</a:t>
            </a:r>
          </a:p>
          <a:p>
            <a:pPr lvl="1">
              <a:spcBef>
                <a:spcPts val="600"/>
              </a:spcBef>
              <a:buFont typeface="Wingdings" panose="05000000000000000000" pitchFamily="2" charset="2"/>
              <a:buChar char="Ø"/>
            </a:pPr>
            <a:r>
              <a:rPr lang="en-US" sz="2000" dirty="0">
                <a:solidFill>
                  <a:schemeClr val="tx1"/>
                </a:solidFill>
              </a:rPr>
              <a:t>Lots and lots of pros &amp; cons discussions</a:t>
            </a:r>
          </a:p>
          <a:p>
            <a:pPr>
              <a:spcBef>
                <a:spcPts val="1200"/>
              </a:spcBef>
              <a:spcAft>
                <a:spcPts val="1200"/>
              </a:spcAft>
              <a:buFont typeface="Wingdings" panose="05000000000000000000" pitchFamily="2" charset="2"/>
              <a:buChar char="Ø"/>
            </a:pPr>
            <a:endParaRPr lang="en-US" sz="2300" dirty="0">
              <a:solidFill>
                <a:schemeClr val="tx1"/>
              </a:solidFill>
            </a:endParaRPr>
          </a:p>
        </p:txBody>
      </p:sp>
    </p:spTree>
    <p:custDataLst>
      <p:tags r:id="rId1"/>
    </p:custDataLst>
    <p:extLst>
      <p:ext uri="{BB962C8B-B14F-4D97-AF65-F5344CB8AC3E}">
        <p14:creationId xmlns:p14="http://schemas.microsoft.com/office/powerpoint/2010/main" val="2599362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EEC941B-0AF6-4D99-9F35-269BA28E00ED}"/>
              </a:ext>
            </a:extLst>
          </p:cNvPr>
          <p:cNvSpPr>
            <a:spLocks noGrp="1"/>
          </p:cNvSpPr>
          <p:nvPr>
            <p:ph type="title"/>
          </p:nvPr>
        </p:nvSpPr>
        <p:spPr>
          <a:xfrm>
            <a:off x="771148" y="1037967"/>
            <a:ext cx="3054091" cy="4709131"/>
          </a:xfrm>
        </p:spPr>
        <p:txBody>
          <a:bodyPr anchor="ctr">
            <a:normAutofit/>
          </a:bodyPr>
          <a:lstStyle/>
          <a:p>
            <a:r>
              <a:rPr lang="en-US" dirty="0">
                <a:solidFill>
                  <a:srgbClr val="FFFEFF"/>
                </a:solidFill>
              </a:rPr>
              <a:t>LOOKING OUT FOR POTHOLES</a:t>
            </a:r>
          </a:p>
        </p:txBody>
      </p:sp>
      <p:sp>
        <p:nvSpPr>
          <p:cNvPr id="3" name="Content Placeholder 2">
            <a:extLst>
              <a:ext uri="{FF2B5EF4-FFF2-40B4-BE49-F238E27FC236}">
                <a16:creationId xmlns:a16="http://schemas.microsoft.com/office/drawing/2014/main" id="{9E994DE5-8BCD-41B4-AD7F-E27F4AA8548B}"/>
              </a:ext>
            </a:extLst>
          </p:cNvPr>
          <p:cNvSpPr>
            <a:spLocks noGrp="1"/>
          </p:cNvSpPr>
          <p:nvPr>
            <p:ph idx="1"/>
          </p:nvPr>
        </p:nvSpPr>
        <p:spPr>
          <a:xfrm>
            <a:off x="4534935" y="597643"/>
            <a:ext cx="6725899" cy="5792922"/>
          </a:xfrm>
        </p:spPr>
        <p:txBody>
          <a:bodyPr>
            <a:normAutofit fontScale="92500" lnSpcReduction="10000"/>
          </a:bodyPr>
          <a:lstStyle/>
          <a:p>
            <a:pPr>
              <a:lnSpc>
                <a:spcPct val="100000"/>
              </a:lnSpc>
              <a:spcBef>
                <a:spcPts val="0"/>
              </a:spcBef>
            </a:pPr>
            <a:r>
              <a:rPr lang="en-US" sz="2300" dirty="0">
                <a:solidFill>
                  <a:schemeClr val="tx1"/>
                </a:solidFill>
              </a:rPr>
              <a:t>Potential challenges (Where do I start???)</a:t>
            </a:r>
          </a:p>
          <a:p>
            <a:pPr lvl="1">
              <a:spcBef>
                <a:spcPts val="600"/>
              </a:spcBef>
              <a:buFont typeface="Wingdings" panose="05000000000000000000" pitchFamily="2" charset="2"/>
              <a:buChar char="Ø"/>
            </a:pPr>
            <a:r>
              <a:rPr lang="en-US" sz="2000" dirty="0">
                <a:solidFill>
                  <a:schemeClr val="tx1"/>
                </a:solidFill>
              </a:rPr>
              <a:t>Perception as “the largest tax increase in history.”</a:t>
            </a:r>
          </a:p>
          <a:p>
            <a:pPr lvl="1">
              <a:spcBef>
                <a:spcPts val="600"/>
              </a:spcBef>
              <a:buFont typeface="Wingdings" panose="05000000000000000000" pitchFamily="2" charset="2"/>
              <a:buChar char="Ø"/>
            </a:pPr>
            <a:r>
              <a:rPr lang="en-US" sz="2000" dirty="0">
                <a:solidFill>
                  <a:schemeClr val="tx1"/>
                </a:solidFill>
              </a:rPr>
              <a:t>Political inertia.</a:t>
            </a:r>
          </a:p>
          <a:p>
            <a:pPr lvl="1">
              <a:spcBef>
                <a:spcPts val="600"/>
              </a:spcBef>
              <a:buFont typeface="Wingdings" panose="05000000000000000000" pitchFamily="2" charset="2"/>
              <a:buChar char="Ø"/>
            </a:pPr>
            <a:r>
              <a:rPr lang="en-US" sz="2000" dirty="0">
                <a:solidFill>
                  <a:schemeClr val="tx1"/>
                </a:solidFill>
              </a:rPr>
              <a:t>Legislative vs. administrative change.</a:t>
            </a:r>
          </a:p>
          <a:p>
            <a:pPr lvl="1">
              <a:spcBef>
                <a:spcPts val="600"/>
              </a:spcBef>
              <a:buFont typeface="Wingdings" panose="05000000000000000000" pitchFamily="2" charset="2"/>
              <a:buChar char="Ø"/>
            </a:pPr>
            <a:r>
              <a:rPr lang="en-US" sz="2000" dirty="0">
                <a:solidFill>
                  <a:schemeClr val="tx1"/>
                </a:solidFill>
              </a:rPr>
              <a:t>The potential product/transactional variety in the digital world is infinite, and the pace of change is daunting.</a:t>
            </a:r>
          </a:p>
          <a:p>
            <a:pPr lvl="1">
              <a:spcBef>
                <a:spcPts val="600"/>
              </a:spcBef>
              <a:buFont typeface="Wingdings" panose="05000000000000000000" pitchFamily="2" charset="2"/>
              <a:buChar char="Ø"/>
            </a:pPr>
            <a:r>
              <a:rPr lang="en-US" sz="2000" dirty="0">
                <a:solidFill>
                  <a:schemeClr val="tx1"/>
                </a:solidFill>
              </a:rPr>
              <a:t>Simply imposing a traditional sales tax regime on the digital world may well be impossible.</a:t>
            </a:r>
          </a:p>
          <a:p>
            <a:pPr lvl="1">
              <a:spcBef>
                <a:spcPts val="600"/>
              </a:spcBef>
              <a:buFont typeface="Wingdings" panose="05000000000000000000" pitchFamily="2" charset="2"/>
              <a:buChar char="Ø"/>
            </a:pPr>
            <a:r>
              <a:rPr lang="en-US" sz="2000" dirty="0">
                <a:solidFill>
                  <a:schemeClr val="tx1"/>
                </a:solidFill>
              </a:rPr>
              <a:t>Is it possible to maintain parity between taxation/exemption of traditional products and digital products?</a:t>
            </a:r>
          </a:p>
          <a:p>
            <a:pPr lvl="1">
              <a:spcBef>
                <a:spcPts val="600"/>
              </a:spcBef>
              <a:buFont typeface="Wingdings" panose="05000000000000000000" pitchFamily="2" charset="2"/>
              <a:buChar char="Ø"/>
            </a:pPr>
            <a:r>
              <a:rPr lang="en-US" sz="2000" dirty="0">
                <a:solidFill>
                  <a:schemeClr val="tx1"/>
                </a:solidFill>
              </a:rPr>
              <a:t>Desire for a broad B2B exemption.</a:t>
            </a:r>
          </a:p>
          <a:p>
            <a:pPr lvl="1">
              <a:spcBef>
                <a:spcPts val="600"/>
              </a:spcBef>
              <a:buFont typeface="Wingdings" panose="05000000000000000000" pitchFamily="2" charset="2"/>
              <a:buChar char="Ø"/>
            </a:pPr>
            <a:r>
              <a:rPr lang="en-US" sz="2000" dirty="0">
                <a:solidFill>
                  <a:schemeClr val="tx1"/>
                </a:solidFill>
              </a:rPr>
              <a:t>ITFA preemption limitations.</a:t>
            </a:r>
          </a:p>
          <a:p>
            <a:pPr lvl="1">
              <a:spcBef>
                <a:spcPts val="600"/>
              </a:spcBef>
              <a:buFont typeface="Wingdings" panose="05000000000000000000" pitchFamily="2" charset="2"/>
              <a:buChar char="Ø"/>
            </a:pPr>
            <a:r>
              <a:rPr lang="en-US" sz="2000" dirty="0">
                <a:solidFill>
                  <a:schemeClr val="tx1"/>
                </a:solidFill>
              </a:rPr>
              <a:t>International complications.</a:t>
            </a:r>
            <a:endParaRPr lang="en-US" sz="2300" dirty="0">
              <a:solidFill>
                <a:schemeClr val="tx1"/>
              </a:solidFill>
            </a:endParaRPr>
          </a:p>
          <a:p>
            <a:pPr lvl="1">
              <a:spcBef>
                <a:spcPts val="600"/>
              </a:spcBef>
              <a:buFont typeface="Wingdings" panose="05000000000000000000" pitchFamily="2" charset="2"/>
              <a:buChar char="Ø"/>
            </a:pPr>
            <a:r>
              <a:rPr lang="en-US" sz="2000" dirty="0">
                <a:solidFill>
                  <a:schemeClr val="tx1"/>
                </a:solidFill>
              </a:rPr>
              <a:t>The sheer/scope size of the undertaking.</a:t>
            </a:r>
          </a:p>
        </p:txBody>
      </p:sp>
    </p:spTree>
    <p:custDataLst>
      <p:tags r:id="rId1"/>
    </p:custDataLst>
    <p:extLst>
      <p:ext uri="{BB962C8B-B14F-4D97-AF65-F5344CB8AC3E}">
        <p14:creationId xmlns:p14="http://schemas.microsoft.com/office/powerpoint/2010/main" val="3349706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2020104020203"/>
              <a:ea typeface="+mn-ea"/>
              <a:cs typeface="+mn-cs"/>
            </a:endParaRPr>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EEC941B-0AF6-4D99-9F35-269BA28E00ED}"/>
              </a:ext>
            </a:extLst>
          </p:cNvPr>
          <p:cNvSpPr>
            <a:spLocks noGrp="1"/>
          </p:cNvSpPr>
          <p:nvPr>
            <p:ph type="title"/>
          </p:nvPr>
        </p:nvSpPr>
        <p:spPr>
          <a:xfrm>
            <a:off x="771148" y="1037967"/>
            <a:ext cx="3054091" cy="4709131"/>
          </a:xfrm>
        </p:spPr>
        <p:txBody>
          <a:bodyPr anchor="ctr">
            <a:normAutofit/>
          </a:bodyPr>
          <a:lstStyle/>
          <a:p>
            <a:pPr algn="ctr"/>
            <a:r>
              <a:rPr lang="en-US" dirty="0">
                <a:solidFill>
                  <a:srgbClr val="FFFEFF"/>
                </a:solidFill>
              </a:rPr>
              <a:t>MTC Project Page Resources</a:t>
            </a:r>
          </a:p>
        </p:txBody>
      </p:sp>
      <p:sp>
        <p:nvSpPr>
          <p:cNvPr id="3" name="Content Placeholder 2">
            <a:extLst>
              <a:ext uri="{FF2B5EF4-FFF2-40B4-BE49-F238E27FC236}">
                <a16:creationId xmlns:a16="http://schemas.microsoft.com/office/drawing/2014/main" id="{9E994DE5-8BCD-41B4-AD7F-E27F4AA8548B}"/>
              </a:ext>
            </a:extLst>
          </p:cNvPr>
          <p:cNvSpPr>
            <a:spLocks noGrp="1"/>
          </p:cNvSpPr>
          <p:nvPr>
            <p:ph idx="1"/>
          </p:nvPr>
        </p:nvSpPr>
        <p:spPr>
          <a:xfrm>
            <a:off x="4534935" y="597643"/>
            <a:ext cx="6725899" cy="5792922"/>
          </a:xfrm>
        </p:spPr>
        <p:txBody>
          <a:bodyPr>
            <a:normAutofit/>
          </a:bodyPr>
          <a:lstStyle/>
          <a:p>
            <a:pPr>
              <a:spcBef>
                <a:spcPts val="1200"/>
              </a:spcBef>
              <a:spcAft>
                <a:spcPts val="1200"/>
              </a:spcAft>
            </a:pPr>
            <a:r>
              <a:rPr lang="en-US" sz="2400" dirty="0"/>
              <a:t>www.mtc.gov/uniformity/sales-tax-on-digital-products </a:t>
            </a:r>
          </a:p>
          <a:p>
            <a:pPr lvl="1">
              <a:spcBef>
                <a:spcPts val="1200"/>
              </a:spcBef>
              <a:buFont typeface="Wingdings" panose="05000000000000000000" pitchFamily="2" charset="2"/>
              <a:buChar char="Ø"/>
            </a:pPr>
            <a:r>
              <a:rPr lang="en-US" sz="2100" dirty="0"/>
              <a:t>Draft Issue Outline</a:t>
            </a:r>
          </a:p>
          <a:p>
            <a:pPr lvl="1">
              <a:spcBef>
                <a:spcPts val="1200"/>
              </a:spcBef>
              <a:buFont typeface="Wingdings" panose="05000000000000000000" pitchFamily="2" charset="2"/>
              <a:buChar char="Ø"/>
            </a:pPr>
            <a:r>
              <a:rPr lang="en-US" sz="2100" dirty="0"/>
              <a:t>Agendas and Work Group Materials</a:t>
            </a:r>
          </a:p>
          <a:p>
            <a:pPr lvl="1">
              <a:spcBef>
                <a:spcPts val="1200"/>
              </a:spcBef>
              <a:buFont typeface="Wingdings" panose="05000000000000000000" pitchFamily="2" charset="2"/>
              <a:buChar char="Ø"/>
            </a:pPr>
            <a:r>
              <a:rPr lang="en-US" sz="2100" dirty="0"/>
              <a:t>Research &amp; Articles</a:t>
            </a:r>
          </a:p>
          <a:p>
            <a:pPr lvl="1">
              <a:spcBef>
                <a:spcPts val="1200"/>
              </a:spcBef>
              <a:buFont typeface="Wingdings" panose="05000000000000000000" pitchFamily="2" charset="2"/>
              <a:buChar char="Ø"/>
            </a:pPr>
            <a:r>
              <a:rPr lang="en-US" sz="2100" dirty="0"/>
              <a:t>Selected State Tax Agency Information - Tax Imposition Related to Digital Products Generally</a:t>
            </a:r>
          </a:p>
          <a:p>
            <a:pPr lvl="1">
              <a:spcBef>
                <a:spcPts val="1200"/>
              </a:spcBef>
              <a:buFont typeface="Wingdings" panose="05000000000000000000" pitchFamily="2" charset="2"/>
              <a:buChar char="Ø"/>
            </a:pPr>
            <a:r>
              <a:rPr lang="en-US" sz="2100" dirty="0"/>
              <a:t>Written Comments Submitted</a:t>
            </a:r>
          </a:p>
          <a:p>
            <a:pPr lvl="1">
              <a:spcBef>
                <a:spcPts val="1200"/>
              </a:spcBef>
              <a:buFont typeface="Wingdings" panose="05000000000000000000" pitchFamily="2" charset="2"/>
              <a:buChar char="Ø"/>
            </a:pPr>
            <a:r>
              <a:rPr lang="en-US" sz="2100" dirty="0"/>
              <a:t>Streamlined Sales Tax Information</a:t>
            </a:r>
          </a:p>
          <a:p>
            <a:pPr lvl="1">
              <a:spcBef>
                <a:spcPts val="1200"/>
              </a:spcBef>
              <a:buFont typeface="Wingdings" panose="05000000000000000000" pitchFamily="2" charset="2"/>
              <a:buChar char="Ø"/>
            </a:pPr>
            <a:r>
              <a:rPr lang="en-US" sz="2100" dirty="0"/>
              <a:t>Economic and Statistical Information</a:t>
            </a:r>
          </a:p>
          <a:p>
            <a:pPr lvl="1">
              <a:spcBef>
                <a:spcPts val="1200"/>
              </a:spcBef>
              <a:buFont typeface="Wingdings" panose="05000000000000000000" pitchFamily="2" charset="2"/>
              <a:buChar char="Ø"/>
            </a:pPr>
            <a:r>
              <a:rPr lang="en-US" sz="2100" dirty="0"/>
              <a:t>Related Federal Information</a:t>
            </a:r>
            <a:endParaRPr lang="en-US" sz="2000" dirty="0">
              <a:solidFill>
                <a:schemeClr val="tx1"/>
              </a:solidFill>
            </a:endParaRPr>
          </a:p>
        </p:txBody>
      </p:sp>
    </p:spTree>
    <p:custDataLst>
      <p:tags r:id="rId1"/>
    </p:custDataLst>
    <p:extLst>
      <p:ext uri="{BB962C8B-B14F-4D97-AF65-F5344CB8AC3E}">
        <p14:creationId xmlns:p14="http://schemas.microsoft.com/office/powerpoint/2010/main" val="23571825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ividendVTI">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emplate>{A0F34DF7-2C7D-45DD-8C44-89A48ADF5BAD}tf33552983_win32</Template>
  <TotalTime>0</TotalTime>
  <Words>555</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Franklin Gothic Book</vt:lpstr>
      <vt:lpstr>Franklin Gothic Demi</vt:lpstr>
      <vt:lpstr>Wingdings</vt:lpstr>
      <vt:lpstr>Wingdings 2</vt:lpstr>
      <vt:lpstr>DividendVTI</vt:lpstr>
      <vt:lpstr>      Sales Tax on Digital Products Uniformity Project</vt:lpstr>
      <vt:lpstr>Project Background and Steps to Date</vt:lpstr>
      <vt:lpstr>Project Background and Steps to Date</vt:lpstr>
      <vt:lpstr>NEXT Steps?</vt:lpstr>
      <vt:lpstr>LOOKING OUT FOR POTHOLES</vt:lpstr>
      <vt:lpstr>MTC Project Page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2023-04-14T20:45:31Z</dcterms:created>
  <dcterms:modified xsi:type="dcterms:W3CDTF">2023-04-20T14:14:54Z</dcterms:modified>
</cp:coreProperties>
</file>