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1"/>
  </p:sldMasterIdLst>
  <p:notesMasterIdLst>
    <p:notesMasterId r:id="rId19"/>
  </p:notesMasterIdLst>
  <p:handoutMasterIdLst>
    <p:handoutMasterId r:id="rId20"/>
  </p:handoutMasterIdLst>
  <p:sldIdLst>
    <p:sldId id="256" r:id="rId2"/>
    <p:sldId id="261" r:id="rId3"/>
    <p:sldId id="277" r:id="rId4"/>
    <p:sldId id="282" r:id="rId5"/>
    <p:sldId id="296" r:id="rId6"/>
    <p:sldId id="283" r:id="rId7"/>
    <p:sldId id="292" r:id="rId8"/>
    <p:sldId id="293" r:id="rId9"/>
    <p:sldId id="297" r:id="rId10"/>
    <p:sldId id="294" r:id="rId11"/>
    <p:sldId id="303" r:id="rId12"/>
    <p:sldId id="298" r:id="rId13"/>
    <p:sldId id="301" r:id="rId14"/>
    <p:sldId id="302" r:id="rId15"/>
    <p:sldId id="279" r:id="rId16"/>
    <p:sldId id="295"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3BDBC-EE2C-480F-836A-482D0DEC9960}" v="57" dt="2023-04-21T16:18:34.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42553" autoAdjust="0"/>
  </p:normalViewPr>
  <p:slideViewPr>
    <p:cSldViewPr snapToGrid="0">
      <p:cViewPr varScale="1">
        <p:scale>
          <a:sx n="81" d="100"/>
          <a:sy n="81" d="100"/>
        </p:scale>
        <p:origin x="802" y="58"/>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4/21/2023</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FA211F7F-500A-4F80-8EE4-E9FC83B27CDE}" type="slidenum">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17</a:t>
            </a:fld>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6088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3F621-7272-4222-B929-95E8D3F88F0B}" type="datetime1">
              <a:rPr lang="en-US" smtClean="0"/>
              <a:t>4/21/2023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22435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47420-C600-4E2F-A11D-EC398F1A2EAD}" type="datetime1">
              <a:rPr lang="en-US" smtClean="0"/>
              <a:t>4/21/2023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87808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A39B4-1413-4CDA-8704-00D89A802A32}" type="datetime1">
              <a:rPr lang="en-US" smtClean="0"/>
              <a:t>4/21/2023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52573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156996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97064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105456"/>
          </a:xfrm>
          <a:noFill/>
        </p:spPr>
        <p:txBody>
          <a:bodyPr/>
          <a:lstStyle>
            <a:lvl1pPr algn="ctr">
              <a:defRPr>
                <a:solidFill>
                  <a:srgbClr val="7F1D1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C7121A-1D20-4EC9-B3B1-729D50256FAF}" type="datetime1">
              <a:rPr lang="en-US" smtClean="0"/>
              <a:t>4/21/2023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0DECDE64-924F-6642-D9FE-14964F7B76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41118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3F290-F9E1-4143-875D-6B33864F4725}" type="datetime1">
              <a:rPr lang="en-US" smtClean="0"/>
              <a:t>4/21/2023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33202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91CBF-F722-48B1-B359-81BD573C7321}" type="datetime1">
              <a:rPr lang="en-US" smtClean="0"/>
              <a:t>4/21/2023</a:t>
            </a:fld>
            <a:endParaRPr lang="en-US"/>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159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A5A3C-486B-43AE-8764-8371F25F02DE}" type="datetime1">
              <a:rPr lang="en-US" smtClean="0"/>
              <a:t>4/21/2023</a:t>
            </a:fld>
            <a:endParaRPr lang="en-US" dirty="0"/>
          </a:p>
        </p:txBody>
      </p:sp>
      <p:sp>
        <p:nvSpPr>
          <p:cNvPr id="8" name="Footer Placeholder 7"/>
          <p:cNvSpPr>
            <a:spLocks noGrp="1"/>
          </p:cNvSpPr>
          <p:nvPr>
            <p:ph type="ftr" sz="quarter" idx="11"/>
          </p:nvPr>
        </p:nvSpPr>
        <p:spPr/>
        <p:txBody>
          <a:bodyPr/>
          <a:lstStyle/>
          <a:p>
            <a:r>
              <a:rPr lang="en-US"/>
              <a:t>Report of Regulation Review Work Group – November 15, 2022</a:t>
            </a:r>
            <a:endParaRPr lang="en-US" dirty="0"/>
          </a:p>
        </p:txBody>
      </p:sp>
      <p:sp>
        <p:nvSpPr>
          <p:cNvPr id="9" name="Slide Number Placeholder 8"/>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49456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C4AF5-ABED-433A-9C59-D1BB1D9D3621}" type="datetime1">
              <a:rPr lang="en-US" smtClean="0"/>
              <a:t>4/21/2023</a:t>
            </a:fld>
            <a:endParaRPr lang="en-US" dirty="0"/>
          </a:p>
        </p:txBody>
      </p:sp>
      <p:sp>
        <p:nvSpPr>
          <p:cNvPr id="4" name="Footer Placeholder 3"/>
          <p:cNvSpPr>
            <a:spLocks noGrp="1"/>
          </p:cNvSpPr>
          <p:nvPr>
            <p:ph type="ftr" sz="quarter" idx="11"/>
          </p:nvPr>
        </p:nvSpPr>
        <p:spPr/>
        <p:txBody>
          <a:bodyPr/>
          <a:lstStyle/>
          <a:p>
            <a:r>
              <a:rPr lang="en-US"/>
              <a:t>Report of Regulation Review Work Group – November 15, 2022</a:t>
            </a:r>
            <a:endParaRPr lang="en-US" dirty="0"/>
          </a:p>
        </p:txBody>
      </p:sp>
      <p:sp>
        <p:nvSpPr>
          <p:cNvPr id="5" name="Slide Number Placeholder 4"/>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6265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24567-BA0E-4E01-9EA5-54978B1B1F09}" type="datetime1">
              <a:rPr lang="en-US" smtClean="0"/>
              <a:t>4/21/2023</a:t>
            </a:fld>
            <a:endParaRPr lang="en-US" dirty="0"/>
          </a:p>
        </p:txBody>
      </p:sp>
      <p:sp>
        <p:nvSpPr>
          <p:cNvPr id="3" name="Footer Placeholder 2"/>
          <p:cNvSpPr>
            <a:spLocks noGrp="1"/>
          </p:cNvSpPr>
          <p:nvPr>
            <p:ph type="ftr" sz="quarter" idx="11"/>
          </p:nvPr>
        </p:nvSpPr>
        <p:spPr/>
        <p:txBody>
          <a:bodyPr/>
          <a:lstStyle/>
          <a:p>
            <a:r>
              <a:rPr lang="en-US"/>
              <a:t>Report of Regulation Review Work Group – November 15, 2022</a:t>
            </a:r>
            <a:endParaRPr lang="en-US" dirty="0"/>
          </a:p>
        </p:txBody>
      </p:sp>
      <p:sp>
        <p:nvSpPr>
          <p:cNvPr id="4" name="Slide Number Placeholder 3"/>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6542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5C9E09-17F4-4B6F-83DF-D248B0654EEC}" type="datetime1">
              <a:rPr lang="en-US" smtClean="0"/>
              <a:t>4/21/2023</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41748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6167E-198D-4DD3-B365-54B58F6D04BB}" type="datetime1">
              <a:rPr lang="en-US" smtClean="0"/>
              <a:t>4/21/2023</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1530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1377F-F1EC-488B-A652-1CDE84C630BD}" type="datetime1">
              <a:rPr lang="en-US" smtClean="0"/>
              <a:t>4/21/2023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Report of Regulation Review Work Group – November 15,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60CA-FCEF-459B-81A7-E5180B405687}" type="slidenum">
              <a:rPr lang="en-US" smtClean="0"/>
              <a:pPr/>
              <a:t>‹#›</a:t>
            </a:fld>
            <a:endParaRPr lang="en-US" dirty="0"/>
          </a:p>
        </p:txBody>
      </p:sp>
      <p:pic>
        <p:nvPicPr>
          <p:cNvPr id="8" name="Picture 7">
            <a:extLst>
              <a:ext uri="{FF2B5EF4-FFF2-40B4-BE49-F238E27FC236}">
                <a16:creationId xmlns:a16="http://schemas.microsoft.com/office/drawing/2014/main" id="{10254F44-4E7C-0A12-8E62-B4F28E322278}"/>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42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21920962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50" r:id="rId14"/>
  </p:sldLayoutIdLst>
  <p:hf hdr="0" ftr="0" dt="0"/>
  <p:txStyles>
    <p:titleStyle>
      <a:lvl1pPr algn="ctr" defTabSz="914400" rtl="0" eaLnBrk="1" latinLnBrk="0" hangingPunct="1">
        <a:lnSpc>
          <a:spcPct val="90000"/>
        </a:lnSpc>
        <a:spcBef>
          <a:spcPct val="0"/>
        </a:spcBef>
        <a:buNone/>
        <a:defRPr sz="4400" b="1" kern="1200">
          <a:solidFill>
            <a:srgbClr val="7F1D13"/>
          </a:solidFill>
          <a:latin typeface="+mn-lt"/>
          <a:ea typeface="+mj-ea"/>
          <a:cs typeface="+mj-cs"/>
        </a:defRPr>
      </a:lvl1pPr>
    </p:titleStyle>
    <p:bodyStyle>
      <a:lvl1pPr marL="228600" indent="-228600" algn="l" defTabSz="914400" rtl="0" eaLnBrk="1" latinLnBrk="0" hangingPunct="1">
        <a:lnSpc>
          <a:spcPct val="80000"/>
        </a:lnSpc>
        <a:spcBef>
          <a:spcPts val="18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80000"/>
        </a:lnSpc>
        <a:spcBef>
          <a:spcPts val="1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1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hecht@mtc.gov" TargetMode="External"/><Relationship Id="rId2" Type="http://schemas.openxmlformats.org/officeDocument/2006/relationships/hyperlink" Target="mailto:bhamer@mtc.gov"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hamer@mtc.gov"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xfrm>
            <a:off x="-5819" y="435404"/>
            <a:ext cx="12192000" cy="1336836"/>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noFill/>
          </a:ln>
        </p:spPr>
        <p:txBody>
          <a:bodyPr>
            <a:normAutofit/>
          </a:bodyPr>
          <a:lstStyle/>
          <a:p>
            <a:r>
              <a:rPr lang="en-US" altLang="en-US" sz="4400" b="1" dirty="0">
                <a:solidFill>
                  <a:schemeClr val="bg1"/>
                </a:solidFill>
                <a:latin typeface="+mn-lt"/>
              </a:rPr>
              <a:t>Model Receipts Sourcing Regulation Review Project</a:t>
            </a:r>
          </a:p>
        </p:txBody>
      </p:sp>
      <p:sp>
        <p:nvSpPr>
          <p:cNvPr id="2" name="TextBox 1">
            <a:extLst>
              <a:ext uri="{FF2B5EF4-FFF2-40B4-BE49-F238E27FC236}">
                <a16:creationId xmlns:a16="http://schemas.microsoft.com/office/drawing/2014/main" id="{66289BBA-320D-45FA-AA58-EDCEF41B5CF7}"/>
              </a:ext>
            </a:extLst>
          </p:cNvPr>
          <p:cNvSpPr txBox="1"/>
          <p:nvPr/>
        </p:nvSpPr>
        <p:spPr>
          <a:xfrm>
            <a:off x="616844" y="2117868"/>
            <a:ext cx="10946673" cy="4616648"/>
          </a:xfrm>
          <a:prstGeom prst="rect">
            <a:avLst/>
          </a:prstGeom>
          <a:noFill/>
        </p:spPr>
        <p:txBody>
          <a:bodyPr wrap="square" rtlCol="0">
            <a:spAutoFit/>
          </a:bodyPr>
          <a:lstStyle/>
          <a:p>
            <a:pPr algn="ctr"/>
            <a:endParaRPr lang="en-US" sz="2400" b="1" dirty="0"/>
          </a:p>
          <a:p>
            <a:pPr algn="ctr"/>
            <a:r>
              <a:rPr lang="en-US" sz="4000" b="1" dirty="0">
                <a:solidFill>
                  <a:srgbClr val="7F1D13"/>
                </a:solidFill>
              </a:rPr>
              <a:t>Status Report to the Uniformity Committee</a:t>
            </a:r>
          </a:p>
          <a:p>
            <a:pPr algn="ctr"/>
            <a:endParaRPr lang="en-US" sz="2200" b="1" dirty="0"/>
          </a:p>
          <a:p>
            <a:pPr algn="ctr"/>
            <a:r>
              <a:rPr lang="en-US" sz="2400" b="1" dirty="0"/>
              <a:t>Long Beach, California </a:t>
            </a:r>
          </a:p>
          <a:p>
            <a:pPr algn="ctr"/>
            <a:r>
              <a:rPr lang="en-US" sz="2400" b="1" dirty="0"/>
              <a:t>April 25, 2023</a:t>
            </a:r>
          </a:p>
          <a:p>
            <a:pPr algn="ctr"/>
            <a:endParaRPr lang="en-US" sz="2400" dirty="0"/>
          </a:p>
          <a:p>
            <a:pPr algn="ctr"/>
            <a:endParaRPr lang="en-US" sz="2400" dirty="0"/>
          </a:p>
          <a:p>
            <a:pPr algn="ctr"/>
            <a:r>
              <a:rPr lang="en-US" sz="2200" dirty="0"/>
              <a:t>Katie Frank, California Franchise Tax Board</a:t>
            </a:r>
          </a:p>
          <a:p>
            <a:pPr algn="ctr"/>
            <a:r>
              <a:rPr lang="en-US" sz="2200" dirty="0"/>
              <a:t>Work Group Chair</a:t>
            </a:r>
          </a:p>
          <a:p>
            <a:pPr algn="ctr"/>
            <a:endParaRPr lang="en-US" sz="2200" dirty="0"/>
          </a:p>
          <a:p>
            <a:pPr algn="ctr"/>
            <a:r>
              <a:rPr lang="en-US" sz="2200" dirty="0"/>
              <a:t>Brian Hamer, MTC </a:t>
            </a:r>
          </a:p>
          <a:p>
            <a:pPr algn="ct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8294-0A74-CE74-8BA8-9DBA2C24C180}"/>
              </a:ext>
            </a:extLst>
          </p:cNvPr>
          <p:cNvSpPr>
            <a:spLocks noGrp="1"/>
          </p:cNvSpPr>
          <p:nvPr>
            <p:ph type="title"/>
          </p:nvPr>
        </p:nvSpPr>
        <p:spPr/>
        <p:txBody>
          <a:bodyPr>
            <a:normAutofit fontScale="90000"/>
          </a:bodyPr>
          <a:lstStyle/>
          <a:p>
            <a:r>
              <a:rPr lang="en-US" dirty="0"/>
              <a:t>Sourcing of Trucking Company Receipts</a:t>
            </a:r>
            <a:br>
              <a:rPr lang="en-US" dirty="0"/>
            </a:br>
            <a:r>
              <a:rPr lang="en-US" dirty="0"/>
              <a:t>Two-factor approach</a:t>
            </a:r>
          </a:p>
        </p:txBody>
      </p:sp>
      <p:graphicFrame>
        <p:nvGraphicFramePr>
          <p:cNvPr id="5" name="Content Placeholder 4">
            <a:extLst>
              <a:ext uri="{FF2B5EF4-FFF2-40B4-BE49-F238E27FC236}">
                <a16:creationId xmlns:a16="http://schemas.microsoft.com/office/drawing/2014/main" id="{B41136F7-66F0-AE31-DFB9-63BD48737910}"/>
              </a:ext>
            </a:extLst>
          </p:cNvPr>
          <p:cNvGraphicFramePr>
            <a:graphicFrameLocks noGrp="1"/>
          </p:cNvGraphicFramePr>
          <p:nvPr>
            <p:ph idx="1"/>
            <p:extLst>
              <p:ext uri="{D42A27DB-BD31-4B8C-83A1-F6EECF244321}">
                <p14:modId xmlns:p14="http://schemas.microsoft.com/office/powerpoint/2010/main" val="1990637346"/>
              </p:ext>
            </p:extLst>
          </p:nvPr>
        </p:nvGraphicFramePr>
        <p:xfrm>
          <a:off x="1343025" y="1470582"/>
          <a:ext cx="9639300" cy="4954680"/>
        </p:xfrm>
        <a:graphic>
          <a:graphicData uri="http://schemas.openxmlformats.org/drawingml/2006/table">
            <a:tbl>
              <a:tblPr firstRow="1" firstCol="1" bandRow="1"/>
              <a:tblGrid>
                <a:gridCol w="4819650">
                  <a:extLst>
                    <a:ext uri="{9D8B030D-6E8A-4147-A177-3AD203B41FA5}">
                      <a16:colId xmlns:a16="http://schemas.microsoft.com/office/drawing/2014/main" val="892451548"/>
                    </a:ext>
                  </a:extLst>
                </a:gridCol>
                <a:gridCol w="4819650">
                  <a:extLst>
                    <a:ext uri="{9D8B030D-6E8A-4147-A177-3AD203B41FA5}">
                      <a16:colId xmlns:a16="http://schemas.microsoft.com/office/drawing/2014/main" val="1033659936"/>
                    </a:ext>
                  </a:extLst>
                </a:gridCol>
              </a:tblGrid>
              <a:tr h="439511">
                <a:tc>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Possible arguments for: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Possible arguments against: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120063"/>
                  </a:ext>
                </a:extLst>
              </a:tr>
              <a:tr h="674549">
                <a:tc>
                  <a:txBody>
                    <a:bodyPr/>
                    <a:lstStyle/>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Two factors may better reflect the multiplicity of activities that constitute modern transportation/logistics.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A two-factor approach adds complexity to the tax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177338"/>
                  </a:ext>
                </a:extLst>
              </a:tr>
              <a:tr h="902764">
                <a:tc>
                  <a:txBody>
                    <a:bodyPr/>
                    <a:lstStyle/>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To date, it appears that there is no consensus among work group members over which single methodology (miles or pickups/deliveries) best reflects a market approach.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The current single factor mileage approach (with occasional adjustments to avoid distortion) is working well.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846723"/>
                  </a:ext>
                </a:extLst>
              </a:tr>
              <a:tr h="674549">
                <a:tc>
                  <a:txBody>
                    <a:bodyPr/>
                    <a:lstStyle/>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The question of where the market arguably is fuzzy in this context.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Mileage should not be considered since it does not comport with a market approach to sourcing.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44773"/>
                  </a:ext>
                </a:extLst>
              </a:tr>
              <a:tr h="1359192">
                <a:tc>
                  <a:txBody>
                    <a:bodyPr/>
                    <a:lstStyle/>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We have discussed two decisions concluding that the mileage approach created distortion in their state; at the same time at least one work group participant has argued that the pickups/deliveries approach may cause distortion in some states.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Pickup locations and/or delivery locations should not be considered since they do not comport with a market approach to sourcing.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838853"/>
                  </a:ext>
                </a:extLst>
              </a:tr>
              <a:tr h="902764">
                <a:tc>
                  <a:txBody>
                    <a:bodyPr/>
                    <a:lstStyle/>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Given the different sizes and population densities of states, two factors might serve as a compromise that can work across the country.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The location of pickups and deliveries have little relevance in the case of certain traditional trucking.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193724"/>
                  </a:ext>
                </a:extLst>
              </a:tr>
            </a:tbl>
          </a:graphicData>
        </a:graphic>
      </p:graphicFrame>
      <p:sp>
        <p:nvSpPr>
          <p:cNvPr id="4" name="Slide Number Placeholder 3">
            <a:extLst>
              <a:ext uri="{FF2B5EF4-FFF2-40B4-BE49-F238E27FC236}">
                <a16:creationId xmlns:a16="http://schemas.microsoft.com/office/drawing/2014/main" id="{30190814-882A-CFF5-34A7-2265457F2CB9}"/>
              </a:ext>
            </a:extLst>
          </p:cNvPr>
          <p:cNvSpPr>
            <a:spLocks noGrp="1"/>
          </p:cNvSpPr>
          <p:nvPr>
            <p:ph type="sldNum" sz="quarter" idx="12"/>
          </p:nvPr>
        </p:nvSpPr>
        <p:spPr/>
        <p:txBody>
          <a:bodyPr/>
          <a:lstStyle/>
          <a:p>
            <a:fld id="{596BA77D-E0F3-4B80-A65E-88527CDE7779}" type="slidenum">
              <a:rPr lang="en-US" smtClean="0"/>
              <a:t>10</a:t>
            </a:fld>
            <a:endParaRPr lang="en-US"/>
          </a:p>
        </p:txBody>
      </p:sp>
    </p:spTree>
    <p:extLst>
      <p:ext uri="{BB962C8B-B14F-4D97-AF65-F5344CB8AC3E}">
        <p14:creationId xmlns:p14="http://schemas.microsoft.com/office/powerpoint/2010/main" val="303254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4715-90AC-3DDC-FD15-018D18C0BCCF}"/>
              </a:ext>
            </a:extLst>
          </p:cNvPr>
          <p:cNvSpPr>
            <a:spLocks noGrp="1"/>
          </p:cNvSpPr>
          <p:nvPr>
            <p:ph type="title"/>
          </p:nvPr>
        </p:nvSpPr>
        <p:spPr/>
        <p:txBody>
          <a:bodyPr/>
          <a:lstStyle/>
          <a:p>
            <a:r>
              <a:rPr lang="en-US" dirty="0"/>
              <a:t>Another suggestion proposed</a:t>
            </a:r>
          </a:p>
        </p:txBody>
      </p:sp>
      <p:sp>
        <p:nvSpPr>
          <p:cNvPr id="3" name="Content Placeholder 2">
            <a:extLst>
              <a:ext uri="{FF2B5EF4-FFF2-40B4-BE49-F238E27FC236}">
                <a16:creationId xmlns:a16="http://schemas.microsoft.com/office/drawing/2014/main" id="{64D339B8-759F-372E-FB5A-181DFCB5D0AF}"/>
              </a:ext>
            </a:extLst>
          </p:cNvPr>
          <p:cNvSpPr>
            <a:spLocks noGrp="1"/>
          </p:cNvSpPr>
          <p:nvPr>
            <p:ph idx="1"/>
          </p:nvPr>
        </p:nvSpPr>
        <p:spPr>
          <a:xfrm>
            <a:off x="838200" y="1649969"/>
            <a:ext cx="10515600" cy="4526994"/>
          </a:xfrm>
        </p:spPr>
        <p:txBody>
          <a:bodyPr/>
          <a:lstStyle/>
          <a:p>
            <a:pPr marL="0" indent="0">
              <a:buNone/>
            </a:pPr>
            <a:r>
              <a:rPr lang="en-US" dirty="0"/>
              <a:t>During the course of the discussion whether to adopt a two-factor approach, a related idea was suggested  </a:t>
            </a:r>
          </a:p>
          <a:p>
            <a:pPr marL="0" indent="0">
              <a:buNone/>
            </a:pPr>
            <a:endParaRPr lang="en-US" dirty="0"/>
          </a:p>
          <a:p>
            <a:pPr marL="0" indent="0">
              <a:buNone/>
            </a:pPr>
            <a:endParaRPr lang="en-US" dirty="0"/>
          </a:p>
          <a:p>
            <a:pPr marL="0" indent="0">
              <a:buNone/>
            </a:pPr>
            <a:r>
              <a:rPr lang="en-US" dirty="0"/>
              <a:t>Authorize trucking companies to elect whether to apply the mileage rule or the pickup/delivery rule </a:t>
            </a:r>
          </a:p>
          <a:p>
            <a:pPr marL="0" indent="0">
              <a:buNone/>
            </a:pPr>
            <a:r>
              <a:rPr lang="en-US" dirty="0"/>
              <a:t>					</a:t>
            </a:r>
            <a:r>
              <a:rPr lang="en-US" i="1" dirty="0"/>
              <a:t>but</a:t>
            </a:r>
          </a:p>
          <a:p>
            <a:pPr marL="0" indent="0">
              <a:buNone/>
            </a:pPr>
            <a:r>
              <a:rPr lang="en-US" dirty="0"/>
              <a:t>Require each company to apply that election in all states in which it operates. </a:t>
            </a:r>
          </a:p>
        </p:txBody>
      </p:sp>
      <p:sp>
        <p:nvSpPr>
          <p:cNvPr id="4" name="Slide Number Placeholder 3">
            <a:extLst>
              <a:ext uri="{FF2B5EF4-FFF2-40B4-BE49-F238E27FC236}">
                <a16:creationId xmlns:a16="http://schemas.microsoft.com/office/drawing/2014/main" id="{2C901E56-8868-C8FD-BBAF-69A9F7DB6A7A}"/>
              </a:ext>
            </a:extLst>
          </p:cNvPr>
          <p:cNvSpPr>
            <a:spLocks noGrp="1"/>
          </p:cNvSpPr>
          <p:nvPr>
            <p:ph type="sldNum" sz="quarter" idx="12"/>
          </p:nvPr>
        </p:nvSpPr>
        <p:spPr/>
        <p:txBody>
          <a:bodyPr/>
          <a:lstStyle/>
          <a:p>
            <a:fld id="{596BA77D-E0F3-4B80-A65E-88527CDE7779}" type="slidenum">
              <a:rPr lang="en-US" smtClean="0"/>
              <a:t>11</a:t>
            </a:fld>
            <a:endParaRPr lang="en-US"/>
          </a:p>
        </p:txBody>
      </p:sp>
      <p:sp>
        <p:nvSpPr>
          <p:cNvPr id="5" name="Arrow: Down 4">
            <a:extLst>
              <a:ext uri="{FF2B5EF4-FFF2-40B4-BE49-F238E27FC236}">
                <a16:creationId xmlns:a16="http://schemas.microsoft.com/office/drawing/2014/main" id="{ACF23185-907E-20DB-0EE8-5E081BF20505}"/>
              </a:ext>
            </a:extLst>
          </p:cNvPr>
          <p:cNvSpPr/>
          <p:nvPr/>
        </p:nvSpPr>
        <p:spPr>
          <a:xfrm>
            <a:off x="6591299" y="2124075"/>
            <a:ext cx="619125" cy="1304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B177B0-8AD8-7126-A3D0-FD8BE1E1A7C0}"/>
              </a:ext>
            </a:extLst>
          </p:cNvPr>
          <p:cNvSpPr/>
          <p:nvPr/>
        </p:nvSpPr>
        <p:spPr>
          <a:xfrm>
            <a:off x="619125" y="3514726"/>
            <a:ext cx="10344149" cy="2495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70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E530-63E6-76A8-1474-7A42177CD975}"/>
              </a:ext>
            </a:extLst>
          </p:cNvPr>
          <p:cNvSpPr>
            <a:spLocks noGrp="1"/>
          </p:cNvSpPr>
          <p:nvPr>
            <p:ph type="title"/>
          </p:nvPr>
        </p:nvSpPr>
        <p:spPr/>
        <p:txBody>
          <a:bodyPr/>
          <a:lstStyle/>
          <a:p>
            <a:r>
              <a:rPr lang="en-US" dirty="0"/>
              <a:t>Status of trucking company deliberations</a:t>
            </a:r>
          </a:p>
        </p:txBody>
      </p:sp>
      <p:sp>
        <p:nvSpPr>
          <p:cNvPr id="3" name="Content Placeholder 2">
            <a:extLst>
              <a:ext uri="{FF2B5EF4-FFF2-40B4-BE49-F238E27FC236}">
                <a16:creationId xmlns:a16="http://schemas.microsoft.com/office/drawing/2014/main" id="{262AEDF8-BD6B-6C2A-7FF9-844BA01DA626}"/>
              </a:ext>
            </a:extLst>
          </p:cNvPr>
          <p:cNvSpPr>
            <a:spLocks noGrp="1"/>
          </p:cNvSpPr>
          <p:nvPr>
            <p:ph idx="1"/>
          </p:nvPr>
        </p:nvSpPr>
        <p:spPr/>
        <p:txBody>
          <a:bodyPr/>
          <a:lstStyle/>
          <a:p>
            <a:pPr marL="0" indent="0">
              <a:buNone/>
            </a:pPr>
            <a:r>
              <a:rPr lang="en-US" dirty="0"/>
              <a:t>The work group met most recently on Thursday, April 20.  </a:t>
            </a:r>
          </a:p>
          <a:p>
            <a:pPr marL="0" indent="0">
              <a:buNone/>
            </a:pPr>
            <a:r>
              <a:rPr lang="en-US" dirty="0"/>
              <a:t>At that meeting, an informal poll was taken to assess the pulse of the work group with respect to whether the trucking company rule should be modified and if so how.  </a:t>
            </a:r>
          </a:p>
          <a:p>
            <a:pPr marL="0" indent="0">
              <a:buNone/>
            </a:pPr>
            <a:r>
              <a:rPr lang="en-US" dirty="0"/>
              <a:t>It was emphasized that the vote of work group members did not necessarily represent the position of their agency or state.  </a:t>
            </a:r>
          </a:p>
          <a:p>
            <a:pPr marL="0" indent="0">
              <a:buNone/>
            </a:pPr>
            <a:r>
              <a:rPr lang="en-US" dirty="0"/>
              <a:t>Members from eight states participated in the poll (including abstentions).  A plurality of voters indicated that the current mileage rule should be maintained.  </a:t>
            </a:r>
          </a:p>
        </p:txBody>
      </p:sp>
      <p:sp>
        <p:nvSpPr>
          <p:cNvPr id="4" name="Slide Number Placeholder 3">
            <a:extLst>
              <a:ext uri="{FF2B5EF4-FFF2-40B4-BE49-F238E27FC236}">
                <a16:creationId xmlns:a16="http://schemas.microsoft.com/office/drawing/2014/main" id="{229D277A-1ED7-94ED-AC13-ADCBBACEEF17}"/>
              </a:ext>
            </a:extLst>
          </p:cNvPr>
          <p:cNvSpPr>
            <a:spLocks noGrp="1"/>
          </p:cNvSpPr>
          <p:nvPr>
            <p:ph type="sldNum" sz="quarter" idx="12"/>
          </p:nvPr>
        </p:nvSpPr>
        <p:spPr/>
        <p:txBody>
          <a:bodyPr/>
          <a:lstStyle/>
          <a:p>
            <a:fld id="{596BA77D-E0F3-4B80-A65E-88527CDE7779}" type="slidenum">
              <a:rPr lang="en-US" smtClean="0"/>
              <a:t>12</a:t>
            </a:fld>
            <a:endParaRPr lang="en-US"/>
          </a:p>
        </p:txBody>
      </p:sp>
    </p:spTree>
    <p:extLst>
      <p:ext uri="{BB962C8B-B14F-4D97-AF65-F5344CB8AC3E}">
        <p14:creationId xmlns:p14="http://schemas.microsoft.com/office/powerpoint/2010/main" val="272350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4EC1-90C9-7A83-4E78-A6682059BE49}"/>
              </a:ext>
            </a:extLst>
          </p:cNvPr>
          <p:cNvSpPr>
            <a:spLocks noGrp="1"/>
          </p:cNvSpPr>
          <p:nvPr>
            <p:ph type="title"/>
          </p:nvPr>
        </p:nvSpPr>
        <p:spPr/>
        <p:txBody>
          <a:bodyPr>
            <a:normAutofit fontScale="90000"/>
          </a:bodyPr>
          <a:lstStyle/>
          <a:p>
            <a:r>
              <a:rPr lang="en-US" dirty="0"/>
              <a:t>Whether to Revise the MTC Model Special Rule</a:t>
            </a:r>
            <a:br>
              <a:rPr lang="en-US" dirty="0"/>
            </a:br>
            <a:r>
              <a:rPr lang="en-US" dirty="0"/>
              <a:t> for Airlines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090202-3D23-8C11-055C-8ECE61B8DF46}"/>
                  </a:ext>
                </a:extLst>
              </p:cNvPr>
              <p:cNvSpPr>
                <a:spLocks noGrp="1"/>
              </p:cNvSpPr>
              <p:nvPr>
                <p:ph idx="1"/>
              </p:nvPr>
            </p:nvSpPr>
            <p:spPr>
              <a:xfrm>
                <a:off x="738187" y="1866900"/>
                <a:ext cx="10715625" cy="4768849"/>
              </a:xfrm>
            </p:spPr>
            <p:txBody>
              <a:bodyPr>
                <a:normAutofit fontScale="70000" lnSpcReduction="20000"/>
              </a:bodyPr>
              <a:lstStyle/>
              <a:p>
                <a:pPr marL="0" indent="0">
                  <a:buNone/>
                </a:pPr>
                <a:r>
                  <a:rPr lang="en-US" sz="4000" dirty="0"/>
                  <a:t>Last year, the Oregon Tax Court ruled that airline code share and capacity purchase revenue (i.e., revenue generated by the sale of tickets on other airlines pursuant to various agreements among airline companies) do not constitute “transportation revenue” under Oregon law—which reflects the MTC model special airlines rule.  </a:t>
                </a:r>
              </a:p>
              <a:p>
                <a:pPr marL="0" indent="0">
                  <a:buNone/>
                </a:pPr>
                <a:r>
                  <a:rPr lang="en-US" sz="4000" dirty="0"/>
                  <a:t>The affect of that decision is that no part of code share/capacity purchase revenues are included in the numerator of the receipts factor:</a:t>
                </a:r>
              </a:p>
              <a:p>
                <a:pPr marL="0" indent="0">
                  <a:buNone/>
                </a:pPr>
                <a:endParaRPr lang="en-US" dirty="0"/>
              </a:p>
              <a:p>
                <a:pPr marL="0" marR="0" indent="0">
                  <a:lnSpc>
                    <a:spcPct val="107000"/>
                  </a:lnSpc>
                  <a:spcBef>
                    <a:spcPts val="0"/>
                  </a:spcBef>
                  <a:spcAft>
                    <a:spcPts val="800"/>
                  </a:spcAft>
                  <a:buNone/>
                </a:pPr>
                <a:r>
                  <a:rPr lang="en-US" sz="4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f>
                      <m:fPr>
                        <m:ctrlP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ctrlPr>
                      </m:fPr>
                      <m:num>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𝒘𝒆𝒊𝒈𝒉𝒕𝒆𝒅</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 </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𝒊𝒏</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𝒔𝒕𝒂𝒕𝒆</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 </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𝒅𝒆𝒑𝒂𝒓𝒕𝒖𝒓𝒆𝒔</m:t>
                        </m:r>
                      </m:num>
                      <m:den>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𝒘𝒆𝒊𝒈𝒉𝒕𝒆𝒅</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 </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𝒕𝒐𝒕𝒂𝒍</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 </m:t>
                        </m:r>
                        <m:r>
                          <a:rPr lang="en-US" sz="2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𝒅𝒆𝒑𝒂𝒓𝒕𝒖𝒓𝒆𝒔</m:t>
                        </m:r>
                      </m:den>
                    </m:f>
                  </m:oMath>
                </a14:m>
                <a:r>
                  <a:rPr lang="en-US" sz="2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x  transportation revenue</a:t>
                </a:r>
                <a:r>
                  <a:rPr lang="en-US" sz="4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3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non-flight revenues directly attributable to this state</a:t>
                </a:r>
              </a:p>
              <a:p>
                <a:pPr marL="0" marR="0" indent="0">
                  <a:lnSpc>
                    <a:spcPct val="107000"/>
                  </a:lnSpc>
                  <a:spcBef>
                    <a:spcPts val="0"/>
                  </a:spcBef>
                  <a:spcAft>
                    <a:spcPts val="800"/>
                  </a:spcAft>
                  <a:buNone/>
                </a:pPr>
                <a:r>
                  <a:rPr lang="en-US" sz="21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a:t>
                </a:r>
                <a:endParaRPr lang="en-US" sz="2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transportation revenue + miscellaneous sales of merchandise, etc. </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dirty="0">
                    <a:effectLst/>
                    <a:latin typeface="Calibri" panose="020F0502020204030204" pitchFamily="34" charset="0"/>
                    <a:ea typeface="Calibri" panose="020F0502020204030204" pitchFamily="34" charset="0"/>
                    <a:cs typeface="Times New Roman" panose="02020603050405020304" pitchFamily="18" charset="0"/>
                  </a:rPr>
                  <a:t>   “Transportation revenue” means revenue earned by transporting passengers, freight and mail as well as revenue earned from liquor sales, pet crate rentals, etc.  </a:t>
                </a:r>
                <a:endParaRPr lang="en-US" sz="2700" dirty="0"/>
              </a:p>
            </p:txBody>
          </p:sp>
        </mc:Choice>
        <mc:Fallback xmlns="">
          <p:sp>
            <p:nvSpPr>
              <p:cNvPr id="3" name="Content Placeholder 2">
                <a:extLst>
                  <a:ext uri="{FF2B5EF4-FFF2-40B4-BE49-F238E27FC236}">
                    <a16:creationId xmlns:a16="http://schemas.microsoft.com/office/drawing/2014/main" id="{65090202-3D23-8C11-055C-8ECE61B8DF46}"/>
                  </a:ext>
                </a:extLst>
              </p:cNvPr>
              <p:cNvSpPr>
                <a:spLocks noGrp="1" noRot="1" noChangeAspect="1" noMove="1" noResize="1" noEditPoints="1" noAdjustHandles="1" noChangeArrowheads="1" noChangeShapeType="1" noTextEdit="1"/>
              </p:cNvSpPr>
              <p:nvPr>
                <p:ph idx="1"/>
              </p:nvPr>
            </p:nvSpPr>
            <p:spPr>
              <a:xfrm>
                <a:off x="738187" y="1866900"/>
                <a:ext cx="10715625" cy="4768849"/>
              </a:xfrm>
              <a:blipFill>
                <a:blip r:embed="rId2"/>
                <a:stretch>
                  <a:fillRect l="-1138" t="-4087" r="-18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1708A3A-85D8-C2BC-1B7A-AEB4C0090A2D}"/>
              </a:ext>
            </a:extLst>
          </p:cNvPr>
          <p:cNvSpPr>
            <a:spLocks noGrp="1"/>
          </p:cNvSpPr>
          <p:nvPr>
            <p:ph type="sldNum" sz="quarter" idx="12"/>
          </p:nvPr>
        </p:nvSpPr>
        <p:spPr/>
        <p:txBody>
          <a:bodyPr/>
          <a:lstStyle/>
          <a:p>
            <a:fld id="{596BA77D-E0F3-4B80-A65E-88527CDE7779}" type="slidenum">
              <a:rPr lang="en-US" smtClean="0"/>
              <a:t>13</a:t>
            </a:fld>
            <a:endParaRPr lang="en-US"/>
          </a:p>
        </p:txBody>
      </p:sp>
    </p:spTree>
    <p:extLst>
      <p:ext uri="{BB962C8B-B14F-4D97-AF65-F5344CB8AC3E}">
        <p14:creationId xmlns:p14="http://schemas.microsoft.com/office/powerpoint/2010/main" val="146838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D150-DBFC-0FD3-0C42-A3E3731D9D56}"/>
              </a:ext>
            </a:extLst>
          </p:cNvPr>
          <p:cNvSpPr>
            <a:spLocks noGrp="1"/>
          </p:cNvSpPr>
          <p:nvPr>
            <p:ph type="title"/>
          </p:nvPr>
        </p:nvSpPr>
        <p:spPr/>
        <p:txBody>
          <a:bodyPr>
            <a:normAutofit fontScale="90000"/>
          </a:bodyPr>
          <a:lstStyle/>
          <a:p>
            <a:r>
              <a:rPr lang="en-US" dirty="0"/>
              <a:t>Whether to Revise the MTC Model Special Rule</a:t>
            </a:r>
            <a:br>
              <a:rPr lang="en-US" dirty="0"/>
            </a:br>
            <a:r>
              <a:rPr lang="en-US" dirty="0"/>
              <a:t> for Airlines</a:t>
            </a:r>
          </a:p>
        </p:txBody>
      </p:sp>
      <p:sp>
        <p:nvSpPr>
          <p:cNvPr id="3" name="Content Placeholder 2">
            <a:extLst>
              <a:ext uri="{FF2B5EF4-FFF2-40B4-BE49-F238E27FC236}">
                <a16:creationId xmlns:a16="http://schemas.microsoft.com/office/drawing/2014/main" id="{FF300264-C86C-EC1A-86B5-851FDB830015}"/>
              </a:ext>
            </a:extLst>
          </p:cNvPr>
          <p:cNvSpPr>
            <a:spLocks noGrp="1"/>
          </p:cNvSpPr>
          <p:nvPr>
            <p:ph idx="1"/>
          </p:nvPr>
        </p:nvSpPr>
        <p:spPr>
          <a:xfrm>
            <a:off x="838200" y="1737797"/>
            <a:ext cx="10515600" cy="4351338"/>
          </a:xfrm>
        </p:spPr>
        <p:txBody>
          <a:bodyPr/>
          <a:lstStyle/>
          <a:p>
            <a:pPr marL="0" indent="0">
              <a:buNone/>
            </a:pPr>
            <a:r>
              <a:rPr lang="en-US" dirty="0"/>
              <a:t>An Oregon attorney who litigated that case has proposed that the work group review the MTC special airlines rule and recommend that the definition of </a:t>
            </a:r>
            <a:r>
              <a:rPr lang="en-US" dirty="0">
                <a:solidFill>
                  <a:srgbClr val="0070C0"/>
                </a:solidFill>
              </a:rPr>
              <a:t>transportation revenue</a:t>
            </a:r>
            <a:r>
              <a:rPr lang="en-US" dirty="0"/>
              <a:t> be modified to clearly capture code share/capacity  purchase revenue.  She has submitted an initial draft for consideration.</a:t>
            </a:r>
          </a:p>
          <a:p>
            <a:pPr marL="0" indent="0">
              <a:buNone/>
            </a:pPr>
            <a:endParaRPr lang="en-US" dirty="0"/>
          </a:p>
          <a:p>
            <a:pPr marL="0" indent="0">
              <a:buNone/>
            </a:pPr>
            <a:r>
              <a:rPr lang="en-US" dirty="0"/>
              <a:t>The work group has had preliminary discussions on this topic.</a:t>
            </a:r>
          </a:p>
          <a:p>
            <a:pPr marL="0" indent="0">
              <a:buNone/>
            </a:pPr>
            <a:endParaRPr lang="en-US" dirty="0"/>
          </a:p>
          <a:p>
            <a:pPr marL="0" indent="0">
              <a:buNone/>
            </a:pPr>
            <a:r>
              <a:rPr lang="en-US" dirty="0"/>
              <a:t>Further discussions will occur as soon as the next work group meeting.  </a:t>
            </a:r>
          </a:p>
          <a:p>
            <a:pPr marL="0" indent="0">
              <a:buNone/>
            </a:pPr>
            <a:endParaRPr lang="en-US" dirty="0"/>
          </a:p>
        </p:txBody>
      </p:sp>
      <p:sp>
        <p:nvSpPr>
          <p:cNvPr id="4" name="Slide Number Placeholder 3">
            <a:extLst>
              <a:ext uri="{FF2B5EF4-FFF2-40B4-BE49-F238E27FC236}">
                <a16:creationId xmlns:a16="http://schemas.microsoft.com/office/drawing/2014/main" id="{C87E12B2-8645-4518-75B8-2CB045A2037B}"/>
              </a:ext>
            </a:extLst>
          </p:cNvPr>
          <p:cNvSpPr>
            <a:spLocks noGrp="1"/>
          </p:cNvSpPr>
          <p:nvPr>
            <p:ph type="sldNum" sz="quarter" idx="12"/>
          </p:nvPr>
        </p:nvSpPr>
        <p:spPr/>
        <p:txBody>
          <a:bodyPr/>
          <a:lstStyle/>
          <a:p>
            <a:fld id="{596BA77D-E0F3-4B80-A65E-88527CDE7779}" type="slidenum">
              <a:rPr lang="en-US" smtClean="0"/>
              <a:t>14</a:t>
            </a:fld>
            <a:endParaRPr lang="en-US"/>
          </a:p>
        </p:txBody>
      </p:sp>
    </p:spTree>
    <p:extLst>
      <p:ext uri="{BB962C8B-B14F-4D97-AF65-F5344CB8AC3E}">
        <p14:creationId xmlns:p14="http://schemas.microsoft.com/office/powerpoint/2010/main" val="393900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C9F4-3626-7165-FFE7-335D556B0A3E}"/>
              </a:ext>
            </a:extLst>
          </p:cNvPr>
          <p:cNvSpPr>
            <a:spLocks noGrp="1"/>
          </p:cNvSpPr>
          <p:nvPr>
            <p:ph type="title"/>
          </p:nvPr>
        </p:nvSpPr>
        <p:spPr>
          <a:xfrm>
            <a:off x="1058252" y="627564"/>
            <a:ext cx="8196190" cy="1325563"/>
          </a:xfrm>
        </p:spPr>
        <p:txBody>
          <a:bodyPr vert="horz" lIns="91440" tIns="45720" rIns="91440" bIns="45720" rtlCol="0" anchor="ctr">
            <a:noAutofit/>
          </a:bodyPr>
          <a:lstStyle/>
          <a:p>
            <a:pPr algn="l"/>
            <a:r>
              <a:rPr lang="en-US" b="1" kern="1200" dirty="0">
                <a:solidFill>
                  <a:srgbClr val="7F1D13"/>
                </a:solidFill>
                <a:latin typeface="+mn-lt"/>
                <a:ea typeface="+mj-ea"/>
                <a:cs typeface="+mj-cs"/>
              </a:rPr>
              <a:t>Invitation to tax administrators, taxpayers and </a:t>
            </a:r>
            <a:r>
              <a:rPr lang="en-US" dirty="0">
                <a:latin typeface="+mn-lt"/>
              </a:rPr>
              <a:t>Industry</a:t>
            </a:r>
            <a:r>
              <a:rPr lang="en-US" b="1" kern="1200" dirty="0">
                <a:solidFill>
                  <a:srgbClr val="7F1D13"/>
                </a:solidFill>
                <a:latin typeface="+mn-lt"/>
                <a:ea typeface="+mj-ea"/>
                <a:cs typeface="+mj-cs"/>
              </a:rPr>
              <a:t> representatives:</a:t>
            </a:r>
          </a:p>
        </p:txBody>
      </p:sp>
      <p:sp>
        <p:nvSpPr>
          <p:cNvPr id="4" name="Content Placeholder 3">
            <a:extLst>
              <a:ext uri="{FF2B5EF4-FFF2-40B4-BE49-F238E27FC236}">
                <a16:creationId xmlns:a16="http://schemas.microsoft.com/office/drawing/2014/main" id="{C7287255-23C9-687F-5446-9D621412AADA}"/>
              </a:ext>
            </a:extLst>
          </p:cNvPr>
          <p:cNvSpPr>
            <a:spLocks noGrp="1"/>
          </p:cNvSpPr>
          <p:nvPr>
            <p:ph sz="quarter" idx="13"/>
          </p:nvPr>
        </p:nvSpPr>
        <p:spPr>
          <a:xfrm>
            <a:off x="1058252" y="2163873"/>
            <a:ext cx="7778971" cy="3952263"/>
          </a:xfrm>
        </p:spPr>
        <p:txBody>
          <a:bodyPr vert="horz" lIns="91440" tIns="45720" rIns="91440" bIns="45720" rtlCol="0" anchor="ctr">
            <a:normAutofit fontScale="92500"/>
          </a:bodyPr>
          <a:lstStyle/>
          <a:p>
            <a:pPr marL="0" indent="0" algn="l">
              <a:buNone/>
            </a:pPr>
            <a:endParaRPr lang="en-US" sz="2400" dirty="0">
              <a:solidFill>
                <a:schemeClr val="tx1"/>
              </a:solidFill>
            </a:endParaRPr>
          </a:p>
          <a:p>
            <a:pPr algn="l"/>
            <a:r>
              <a:rPr lang="en-US" sz="2600" dirty="0">
                <a:solidFill>
                  <a:schemeClr val="tx1"/>
                </a:solidFill>
              </a:rPr>
              <a:t>Your input is invaluable to ensure a thorough review of the issues.  Please consider attending the meetings and providing your thoughts on the matters reviewed.</a:t>
            </a:r>
          </a:p>
          <a:p>
            <a:pPr algn="l"/>
            <a:r>
              <a:rPr lang="en-US" sz="2600" dirty="0">
                <a:solidFill>
                  <a:schemeClr val="tx1"/>
                </a:solidFill>
              </a:rPr>
              <a:t>Improve taxpayer guidance by suggesting topics for consideration by the model regs review work group . . . at this meeting, and/or at work group meetings, and/or reach out to:</a:t>
            </a:r>
          </a:p>
          <a:p>
            <a:pPr marL="0" indent="0" algn="l">
              <a:buNone/>
            </a:pPr>
            <a:r>
              <a:rPr lang="en-US" sz="2400" b="0" dirty="0">
                <a:solidFill>
                  <a:schemeClr val="tx1"/>
                </a:solidFill>
              </a:rPr>
              <a:t>Brian Hamer, MTC Counsel, at </a:t>
            </a:r>
            <a:r>
              <a:rPr lang="en-US" sz="2400" b="0" dirty="0">
                <a:solidFill>
                  <a:schemeClr val="tx1"/>
                </a:solidFill>
                <a:hlinkClick r:id="rId2"/>
              </a:rPr>
              <a:t>bhamer@mtc.gov</a:t>
            </a:r>
            <a:endParaRPr lang="en-US" sz="2400" b="0" dirty="0">
              <a:solidFill>
                <a:schemeClr val="tx1"/>
              </a:solidFill>
            </a:endParaRPr>
          </a:p>
          <a:p>
            <a:pPr marL="0" indent="0" algn="l">
              <a:buNone/>
            </a:pPr>
            <a:r>
              <a:rPr lang="en-US" sz="2400" b="0" dirty="0">
                <a:solidFill>
                  <a:schemeClr val="tx1"/>
                </a:solidFill>
              </a:rPr>
              <a:t>Helen Hecht, MTC Uniformity Counsel, at </a:t>
            </a:r>
            <a:r>
              <a:rPr lang="en-US" sz="2400" b="0" dirty="0">
                <a:solidFill>
                  <a:schemeClr val="tx1"/>
                </a:solidFill>
                <a:hlinkClick r:id="rId3"/>
              </a:rPr>
              <a:t>hhecht@mtc.gov</a:t>
            </a:r>
            <a:endParaRPr lang="en-US" sz="2400" b="0" dirty="0">
              <a:solidFill>
                <a:schemeClr val="tx1"/>
              </a:solidFill>
            </a:endParaRPr>
          </a:p>
          <a:p>
            <a:pPr marL="0" algn="l"/>
            <a:endParaRPr lang="en-US" sz="2200" dirty="0">
              <a:solidFill>
                <a:schemeClr val="tx1"/>
              </a:solidFill>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2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9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293896-CB98-FD3A-7E1A-2D4ED1F713E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254442" y="3056494"/>
            <a:ext cx="1462088" cy="745012"/>
          </a:xfrm>
          <a:prstGeom prst="rect">
            <a:avLst/>
          </a:prstGeom>
          <a:noFill/>
        </p:spPr>
      </p:pic>
      <p:sp>
        <p:nvSpPr>
          <p:cNvPr id="3" name="Slide Number Placeholder 2">
            <a:extLst>
              <a:ext uri="{FF2B5EF4-FFF2-40B4-BE49-F238E27FC236}">
                <a16:creationId xmlns:a16="http://schemas.microsoft.com/office/drawing/2014/main" id="{90BF9F64-727A-6D2E-69C5-09CF044DF712}"/>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defTabSz="914400">
              <a:spcAft>
                <a:spcPts val="600"/>
              </a:spcAft>
            </a:pPr>
            <a:fld id="{596BA77D-E0F3-4B80-A65E-88527CDE7779}" type="slidenum">
              <a:rPr lang="en-US">
                <a:solidFill>
                  <a:srgbClr val="FFFFFF"/>
                </a:solidFill>
              </a:rPr>
              <a:pPr defTabSz="914400">
                <a:spcAft>
                  <a:spcPts val="600"/>
                </a:spcAft>
              </a:pPr>
              <a:t>15</a:t>
            </a:fld>
            <a:endParaRPr lang="en-US">
              <a:solidFill>
                <a:srgbClr val="FFFFFF"/>
              </a:solidFill>
            </a:endParaRPr>
          </a:p>
        </p:txBody>
      </p:sp>
    </p:spTree>
    <p:extLst>
      <p:ext uri="{BB962C8B-B14F-4D97-AF65-F5344CB8AC3E}">
        <p14:creationId xmlns:p14="http://schemas.microsoft.com/office/powerpoint/2010/main" val="343210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28D7-9A11-B826-5806-1C18CD1FEC75}"/>
              </a:ext>
            </a:extLst>
          </p:cNvPr>
          <p:cNvSpPr>
            <a:spLocks noGrp="1"/>
          </p:cNvSpPr>
          <p:nvPr>
            <p:ph type="title"/>
          </p:nvPr>
        </p:nvSpPr>
        <p:spPr/>
        <p:txBody>
          <a:bodyPr>
            <a:normAutofit fontScale="90000"/>
          </a:bodyPr>
          <a:lstStyle/>
          <a:p>
            <a:r>
              <a:rPr lang="en-US" dirty="0"/>
              <a:t>Consider becoming a regular work group participant</a:t>
            </a:r>
          </a:p>
        </p:txBody>
      </p:sp>
      <p:sp>
        <p:nvSpPr>
          <p:cNvPr id="3" name="Content Placeholder 2">
            <a:extLst>
              <a:ext uri="{FF2B5EF4-FFF2-40B4-BE49-F238E27FC236}">
                <a16:creationId xmlns:a16="http://schemas.microsoft.com/office/drawing/2014/main" id="{67FD962C-4D2E-CC92-FE42-65F4AAE39D80}"/>
              </a:ext>
            </a:extLst>
          </p:cNvPr>
          <p:cNvSpPr>
            <a:spLocks noGrp="1"/>
          </p:cNvSpPr>
          <p:nvPr>
            <p:ph idx="1"/>
          </p:nvPr>
        </p:nvSpPr>
        <p:spPr>
          <a:xfrm>
            <a:off x="838200" y="1644650"/>
            <a:ext cx="10515600" cy="4351338"/>
          </a:xfrm>
        </p:spPr>
        <p:txBody>
          <a:bodyPr>
            <a:normAutofit lnSpcReduction="10000"/>
          </a:bodyPr>
          <a:lstStyle/>
          <a:p>
            <a:pPr marL="0" indent="0">
              <a:buNone/>
            </a:pPr>
            <a:r>
              <a:rPr lang="en-US" dirty="0"/>
              <a:t>Staff from 12 states are currently serving as regular group participants. </a:t>
            </a:r>
          </a:p>
          <a:p>
            <a:pPr marL="0" indent="0">
              <a:buNone/>
            </a:pPr>
            <a:r>
              <a:rPr lang="en-US" dirty="0"/>
              <a:t>Serving as a regular group participant means that you will be a contact person on the project, that you will try to join the calls and follow the work and provide input when you feel you have something to offer, and that if the work group decides to take a vote on a question, we will look to you or colleagues in your state (you can always abstain; one vote per state).  </a:t>
            </a:r>
          </a:p>
          <a:p>
            <a:pPr marL="0" indent="0">
              <a:buNone/>
            </a:pPr>
            <a:r>
              <a:rPr lang="en-US" dirty="0"/>
              <a:t>Casting a vote at a work group meeting does not mean that you are expressing your state’s official position.</a:t>
            </a:r>
          </a:p>
          <a:p>
            <a:pPr marL="0" indent="0">
              <a:buNone/>
            </a:pPr>
            <a:r>
              <a:rPr lang="en-US" dirty="0"/>
              <a:t>Let Brian or me know if you or a colleague would like to serve as a regular group participant.  </a:t>
            </a:r>
          </a:p>
        </p:txBody>
      </p:sp>
      <p:sp>
        <p:nvSpPr>
          <p:cNvPr id="4" name="Slide Number Placeholder 3">
            <a:extLst>
              <a:ext uri="{FF2B5EF4-FFF2-40B4-BE49-F238E27FC236}">
                <a16:creationId xmlns:a16="http://schemas.microsoft.com/office/drawing/2014/main" id="{9783C387-D6D0-2352-731B-81AB8FDBB0FC}"/>
              </a:ext>
            </a:extLst>
          </p:cNvPr>
          <p:cNvSpPr>
            <a:spLocks noGrp="1"/>
          </p:cNvSpPr>
          <p:nvPr>
            <p:ph type="sldNum" sz="quarter" idx="12"/>
          </p:nvPr>
        </p:nvSpPr>
        <p:spPr/>
        <p:txBody>
          <a:bodyPr/>
          <a:lstStyle/>
          <a:p>
            <a:fld id="{596BA77D-E0F3-4B80-A65E-88527CDE7779}" type="slidenum">
              <a:rPr lang="en-US" smtClean="0"/>
              <a:t>16</a:t>
            </a:fld>
            <a:endParaRPr lang="en-US"/>
          </a:p>
        </p:txBody>
      </p:sp>
    </p:spTree>
    <p:extLst>
      <p:ext uri="{BB962C8B-B14F-4D97-AF65-F5344CB8AC3E}">
        <p14:creationId xmlns:p14="http://schemas.microsoft.com/office/powerpoint/2010/main" val="54719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xfrm>
            <a:off x="0" y="401329"/>
            <a:ext cx="12192000" cy="1637021"/>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solidFill>
              <a:srgbClr val="A32619"/>
            </a:solidFill>
          </a:ln>
        </p:spPr>
        <p:txBody>
          <a:bodyPr>
            <a:normAutofit/>
          </a:bodyPr>
          <a:lstStyle/>
          <a:p>
            <a:r>
              <a:rPr lang="en-US" altLang="en-US" sz="4000" b="1" dirty="0">
                <a:solidFill>
                  <a:schemeClr val="bg1"/>
                </a:solidFill>
                <a:latin typeface="+mn-lt"/>
              </a:rPr>
              <a:t>Next Meeting </a:t>
            </a:r>
            <a:br>
              <a:rPr lang="en-US" altLang="en-US" sz="4000" b="1" dirty="0">
                <a:solidFill>
                  <a:schemeClr val="bg1"/>
                </a:solidFill>
                <a:latin typeface="+mn-lt"/>
              </a:rPr>
            </a:br>
            <a:r>
              <a:rPr lang="en-US" altLang="en-US" sz="4000" b="1" dirty="0">
                <a:solidFill>
                  <a:schemeClr val="bg1"/>
                </a:solidFill>
                <a:latin typeface="+mn-lt"/>
              </a:rPr>
              <a:t>of the Work Group</a:t>
            </a:r>
          </a:p>
        </p:txBody>
      </p:sp>
      <p:sp>
        <p:nvSpPr>
          <p:cNvPr id="2" name="TextBox 1">
            <a:extLst>
              <a:ext uri="{FF2B5EF4-FFF2-40B4-BE49-F238E27FC236}">
                <a16:creationId xmlns:a16="http://schemas.microsoft.com/office/drawing/2014/main" id="{66289BBA-320D-45FA-AA58-EDCEF41B5CF7}"/>
              </a:ext>
            </a:extLst>
          </p:cNvPr>
          <p:cNvSpPr txBox="1"/>
          <p:nvPr/>
        </p:nvSpPr>
        <p:spPr>
          <a:xfrm>
            <a:off x="622663" y="2466462"/>
            <a:ext cx="10946673" cy="2765885"/>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rgbClr val="7F1D13"/>
                </a:solidFill>
                <a:effectLst/>
                <a:uLnTx/>
                <a:uFillTx/>
                <a:latin typeface="Calibri" panose="020F0502020204030204"/>
                <a:ea typeface="+mn-ea"/>
                <a:cs typeface="+mn-cs"/>
              </a:rPr>
              <a:t>Thursday, </a:t>
            </a:r>
            <a:r>
              <a:rPr lang="en-US" sz="3800" b="1" dirty="0">
                <a:solidFill>
                  <a:srgbClr val="7F1D13"/>
                </a:solidFill>
                <a:latin typeface="Calibri" panose="020F0502020204030204"/>
              </a:rPr>
              <a:t>May 25</a:t>
            </a:r>
            <a:r>
              <a:rPr kumimoji="0" lang="en-US" sz="3800" b="1" i="0" u="none" strike="noStrike" kern="1200" cap="none" spc="0" normalizeH="0" baseline="0" noProof="0" dirty="0">
                <a:ln>
                  <a:noFill/>
                </a:ln>
                <a:solidFill>
                  <a:srgbClr val="7F1D13"/>
                </a:solidFill>
                <a:effectLst/>
                <a:uLnTx/>
                <a:uFillTx/>
                <a:latin typeface="Calibri" panose="020F0502020204030204"/>
                <a:ea typeface="+mn-ea"/>
                <a:cs typeface="+mn-cs"/>
              </a:rPr>
              <a:t>, 2023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rgbClr val="7F1D13"/>
                </a:solidFill>
                <a:effectLst/>
                <a:uLnTx/>
                <a:uFillTx/>
                <a:latin typeface="Calibri" panose="020F0502020204030204"/>
                <a:ea typeface="+mn-ea"/>
                <a:cs typeface="+mn-cs"/>
              </a:rPr>
              <a:t>3pm ET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7F1D13"/>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Contact Brian Hamer,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bhamer@mtc.gov</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with questions or suggestions</a:t>
            </a:r>
          </a:p>
        </p:txBody>
      </p:sp>
    </p:spTree>
    <p:extLst>
      <p:ext uri="{BB962C8B-B14F-4D97-AF65-F5344CB8AC3E}">
        <p14:creationId xmlns:p14="http://schemas.microsoft.com/office/powerpoint/2010/main" val="16731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a:bodyPr>
          <a:lstStyle/>
          <a:p>
            <a:r>
              <a:rPr lang="en-US" sz="4800" b="1" dirty="0">
                <a:solidFill>
                  <a:srgbClr val="7F1D13"/>
                </a:solidFill>
                <a:latin typeface="+mn-lt"/>
              </a:rPr>
              <a:t>Description of Project</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p:txBody>
          <a:bodyPr/>
          <a:lstStyle/>
          <a:p>
            <a:pPr algn="l">
              <a:lnSpc>
                <a:spcPct val="80000"/>
              </a:lnSpc>
              <a:spcBef>
                <a:spcPts val="3600"/>
              </a:spcBef>
            </a:pPr>
            <a:r>
              <a:rPr lang="en-US" sz="2800" b="0" dirty="0">
                <a:solidFill>
                  <a:schemeClr val="tx1"/>
                </a:solidFill>
              </a:rPr>
              <a:t>At its August 2, 2022 meeting, the Uniformity Committee agreed to undertake a project and form a work group to review </a:t>
            </a:r>
            <a:r>
              <a:rPr lang="en-US" dirty="0"/>
              <a:t>the MTC’s</a:t>
            </a:r>
            <a:r>
              <a:rPr lang="en-US" sz="2800" b="0" dirty="0">
                <a:solidFill>
                  <a:schemeClr val="tx1"/>
                </a:solidFill>
              </a:rPr>
              <a:t> model receipts sourcing regulations, including the MTC’s special industry regulations and its market-based sourcing (“Section 17”) regulations. </a:t>
            </a:r>
          </a:p>
          <a:p>
            <a:pPr algn="l">
              <a:lnSpc>
                <a:spcPct val="80000"/>
              </a:lnSpc>
              <a:spcBef>
                <a:spcPts val="3600"/>
              </a:spcBef>
            </a:pPr>
            <a:r>
              <a:rPr lang="en-US" sz="2800" b="0" dirty="0">
                <a:solidFill>
                  <a:schemeClr val="tx1"/>
                </a:solidFill>
              </a:rPr>
              <a:t>The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2</a:t>
            </a:fld>
            <a:endParaRPr lang="en-US"/>
          </a:p>
        </p:txBody>
      </p:sp>
    </p:spTree>
    <p:extLst>
      <p:ext uri="{BB962C8B-B14F-4D97-AF65-F5344CB8AC3E}">
        <p14:creationId xmlns:p14="http://schemas.microsoft.com/office/powerpoint/2010/main" val="22615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9079-9B2C-45DF-9D71-E3216712E57F}"/>
              </a:ext>
            </a:extLst>
          </p:cNvPr>
          <p:cNvSpPr>
            <a:spLocks noGrp="1"/>
          </p:cNvSpPr>
          <p:nvPr>
            <p:ph type="title"/>
          </p:nvPr>
        </p:nvSpPr>
        <p:spPr>
          <a:xfrm>
            <a:off x="0" y="485497"/>
            <a:ext cx="12192000" cy="1105456"/>
          </a:xfrm>
        </p:spPr>
        <p:txBody>
          <a:bodyPr>
            <a:normAutofit fontScale="90000"/>
          </a:bodyPr>
          <a:lstStyle/>
          <a:p>
            <a:r>
              <a:rPr lang="en-US" b="1" dirty="0">
                <a:solidFill>
                  <a:srgbClr val="7F1D13"/>
                </a:solidFill>
                <a:latin typeface="+mn-lt"/>
              </a:rPr>
              <a:t>Initial Topics for Consideration </a:t>
            </a:r>
            <a:br>
              <a:rPr lang="en-US" b="1" dirty="0">
                <a:solidFill>
                  <a:srgbClr val="7F1D13"/>
                </a:solidFill>
                <a:latin typeface="+mn-lt"/>
              </a:rPr>
            </a:br>
            <a:r>
              <a:rPr lang="en-US" b="1" dirty="0">
                <a:solidFill>
                  <a:srgbClr val="7F1D13"/>
                </a:solidFill>
                <a:latin typeface="+mn-lt"/>
              </a:rPr>
              <a:t>by the work group</a:t>
            </a:r>
          </a:p>
        </p:txBody>
      </p:sp>
      <p:sp>
        <p:nvSpPr>
          <p:cNvPr id="4" name="Content Placeholder 3">
            <a:extLst>
              <a:ext uri="{FF2B5EF4-FFF2-40B4-BE49-F238E27FC236}">
                <a16:creationId xmlns:a16="http://schemas.microsoft.com/office/drawing/2014/main" id="{3111B032-82CA-4BB8-9EFC-243B670E0BD2}"/>
              </a:ext>
            </a:extLst>
          </p:cNvPr>
          <p:cNvSpPr>
            <a:spLocks noGrp="1"/>
          </p:cNvSpPr>
          <p:nvPr>
            <p:ph idx="1"/>
          </p:nvPr>
        </p:nvSpPr>
        <p:spPr>
          <a:xfrm>
            <a:off x="838200" y="2320925"/>
            <a:ext cx="10515600" cy="3556000"/>
          </a:xfrm>
        </p:spPr>
        <p:txBody>
          <a:bodyPr>
            <a:normAutofit/>
          </a:bodyPr>
          <a:lstStyle/>
          <a:p>
            <a:pPr marL="514350" indent="-514350" algn="l">
              <a:lnSpc>
                <a:spcPct val="80000"/>
              </a:lnSpc>
              <a:spcBef>
                <a:spcPts val="2400"/>
              </a:spcBef>
              <a:buAutoNum type="arabicPeriod"/>
            </a:pPr>
            <a:r>
              <a:rPr lang="en-US" sz="3200" b="0" dirty="0">
                <a:solidFill>
                  <a:schemeClr val="tx1"/>
                </a:solidFill>
              </a:rPr>
              <a:t>Sourcing of receipts of trucking companies/package delivery </a:t>
            </a:r>
            <a:r>
              <a:rPr lang="en-US" sz="3200" dirty="0"/>
              <a:t>companies</a:t>
            </a:r>
          </a:p>
          <a:p>
            <a:pPr marL="514350" indent="-514350" algn="l">
              <a:lnSpc>
                <a:spcPct val="80000"/>
              </a:lnSpc>
              <a:spcBef>
                <a:spcPts val="2400"/>
              </a:spcBef>
              <a:buAutoNum type="arabicPeriod"/>
            </a:pPr>
            <a:r>
              <a:rPr lang="en-US" sz="3200" dirty="0"/>
              <a:t>Sourcing of receipts generated by airlines when selling tickets for travel on unrelated airlines (pursuant to code sharing arrangements and capacity  purchase agreements)</a:t>
            </a:r>
          </a:p>
          <a:p>
            <a:pPr marL="514350" indent="-514350" algn="l">
              <a:lnSpc>
                <a:spcPct val="80000"/>
              </a:lnSpc>
              <a:spcBef>
                <a:spcPts val="2400"/>
              </a:spcBef>
              <a:buAutoNum type="arabicPeriod"/>
            </a:pPr>
            <a:endParaRPr lang="en-US" sz="3200" dirty="0"/>
          </a:p>
        </p:txBody>
      </p:sp>
      <p:sp>
        <p:nvSpPr>
          <p:cNvPr id="3" name="Slide Number Placeholder 2">
            <a:extLst>
              <a:ext uri="{FF2B5EF4-FFF2-40B4-BE49-F238E27FC236}">
                <a16:creationId xmlns:a16="http://schemas.microsoft.com/office/drawing/2014/main" id="{6AFD2E79-10DC-40CE-A4A2-A291EEFFEE0B}"/>
              </a:ext>
            </a:extLst>
          </p:cNvPr>
          <p:cNvSpPr>
            <a:spLocks noGrp="1"/>
          </p:cNvSpPr>
          <p:nvPr>
            <p:ph type="sldNum" sz="quarter" idx="12"/>
          </p:nvPr>
        </p:nvSpPr>
        <p:spPr/>
        <p:txBody>
          <a:bodyPr/>
          <a:lstStyle/>
          <a:p>
            <a:fld id="{596BA77D-E0F3-4B80-A65E-88527CDE7779}" type="slidenum">
              <a:rPr lang="en-US" smtClean="0"/>
              <a:t>3</a:t>
            </a:fld>
            <a:endParaRPr lang="en-US"/>
          </a:p>
        </p:txBody>
      </p:sp>
    </p:spTree>
    <p:extLst>
      <p:ext uri="{BB962C8B-B14F-4D97-AF65-F5344CB8AC3E}">
        <p14:creationId xmlns:p14="http://schemas.microsoft.com/office/powerpoint/2010/main" val="10777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DF6A-4F85-C258-E31C-D4C9AA0DFB66}"/>
              </a:ext>
            </a:extLst>
          </p:cNvPr>
          <p:cNvSpPr>
            <a:spLocks noGrp="1"/>
          </p:cNvSpPr>
          <p:nvPr>
            <p:ph type="title"/>
          </p:nvPr>
        </p:nvSpPr>
        <p:spPr/>
        <p:txBody>
          <a:bodyPr>
            <a:normAutofit fontScale="90000"/>
          </a:bodyPr>
          <a:lstStyle/>
          <a:p>
            <a:r>
              <a:rPr lang="en-US" dirty="0"/>
              <a:t>Whether to Revise the MTC Model Special Rule</a:t>
            </a:r>
            <a:br>
              <a:rPr lang="en-US" dirty="0"/>
            </a:br>
            <a:r>
              <a:rPr lang="en-US" dirty="0"/>
              <a:t> for Trucking Companies</a:t>
            </a:r>
          </a:p>
        </p:txBody>
      </p:sp>
      <p:sp>
        <p:nvSpPr>
          <p:cNvPr id="3" name="Content Placeholder 2">
            <a:extLst>
              <a:ext uri="{FF2B5EF4-FFF2-40B4-BE49-F238E27FC236}">
                <a16:creationId xmlns:a16="http://schemas.microsoft.com/office/drawing/2014/main" id="{F64B8774-4FCC-5525-B0F9-B5993FAB9754}"/>
              </a:ext>
            </a:extLst>
          </p:cNvPr>
          <p:cNvSpPr>
            <a:spLocks noGrp="1"/>
          </p:cNvSpPr>
          <p:nvPr>
            <p:ph idx="1"/>
          </p:nvPr>
        </p:nvSpPr>
        <p:spPr>
          <a:xfrm>
            <a:off x="838200" y="1968500"/>
            <a:ext cx="10515600" cy="3975100"/>
          </a:xfrm>
        </p:spPr>
        <p:txBody>
          <a:bodyPr/>
          <a:lstStyle/>
          <a:p>
            <a:pPr marL="0" indent="0">
              <a:buNone/>
            </a:pPr>
            <a:r>
              <a:rPr lang="en-US" dirty="0"/>
              <a:t>The work group has focused to date on whether to revise the MTC’s special rule for trucking companies in the wake of the MTC’s adoption of market sourcing. </a:t>
            </a:r>
          </a:p>
          <a:p>
            <a:pPr marL="0" indent="0">
              <a:buNone/>
            </a:pPr>
            <a:r>
              <a:rPr lang="en-US" dirty="0"/>
              <a:t>The trucking company ruled, revised most recently in 1989, applies a mileage approach to the sourcing of receipts of trucking companies. </a:t>
            </a:r>
          </a:p>
          <a:p>
            <a:pPr marL="0" indent="0">
              <a:buNone/>
            </a:pPr>
            <a:r>
              <a:rPr lang="en-US" dirty="0"/>
              <a:t>The rule defines "trucking company“ as “a motor common carrier, a motor contract carrier, or an express carrier which primarily transports tangible personal property of others by motor vehicle for compensation. . . .”</a:t>
            </a:r>
          </a:p>
          <a:p>
            <a:pPr marL="0" indent="0">
              <a:buNone/>
            </a:pPr>
            <a:endParaRPr lang="en-US" dirty="0"/>
          </a:p>
        </p:txBody>
      </p:sp>
      <p:sp>
        <p:nvSpPr>
          <p:cNvPr id="4" name="Slide Number Placeholder 3">
            <a:extLst>
              <a:ext uri="{FF2B5EF4-FFF2-40B4-BE49-F238E27FC236}">
                <a16:creationId xmlns:a16="http://schemas.microsoft.com/office/drawing/2014/main" id="{95219D7E-8CD4-21E7-E29D-3AE78DBFF753}"/>
              </a:ext>
            </a:extLst>
          </p:cNvPr>
          <p:cNvSpPr>
            <a:spLocks noGrp="1"/>
          </p:cNvSpPr>
          <p:nvPr>
            <p:ph type="sldNum" sz="quarter" idx="12"/>
          </p:nvPr>
        </p:nvSpPr>
        <p:spPr/>
        <p:txBody>
          <a:bodyPr/>
          <a:lstStyle/>
          <a:p>
            <a:fld id="{596BA77D-E0F3-4B80-A65E-88527CDE7779}" type="slidenum">
              <a:rPr lang="en-US" smtClean="0"/>
              <a:t>4</a:t>
            </a:fld>
            <a:endParaRPr lang="en-US"/>
          </a:p>
        </p:txBody>
      </p:sp>
    </p:spTree>
    <p:extLst>
      <p:ext uri="{BB962C8B-B14F-4D97-AF65-F5344CB8AC3E}">
        <p14:creationId xmlns:p14="http://schemas.microsoft.com/office/powerpoint/2010/main" val="291123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DA08-E022-AE2E-FAEA-24B0333A39F0}"/>
              </a:ext>
            </a:extLst>
          </p:cNvPr>
          <p:cNvSpPr>
            <a:spLocks noGrp="1"/>
          </p:cNvSpPr>
          <p:nvPr>
            <p:ph type="title"/>
          </p:nvPr>
        </p:nvSpPr>
        <p:spPr/>
        <p:txBody>
          <a:bodyPr/>
          <a:lstStyle/>
          <a:p>
            <a:r>
              <a:rPr lang="en-US" dirty="0"/>
              <a:t>Why Review the Trucking Rule?</a:t>
            </a:r>
          </a:p>
        </p:txBody>
      </p:sp>
      <p:sp>
        <p:nvSpPr>
          <p:cNvPr id="3" name="Content Placeholder 2">
            <a:extLst>
              <a:ext uri="{FF2B5EF4-FFF2-40B4-BE49-F238E27FC236}">
                <a16:creationId xmlns:a16="http://schemas.microsoft.com/office/drawing/2014/main" id="{08C0E46E-2658-584B-FDB3-FDE9C29DB3AF}"/>
              </a:ext>
            </a:extLst>
          </p:cNvPr>
          <p:cNvSpPr>
            <a:spLocks noGrp="1"/>
          </p:cNvSpPr>
          <p:nvPr>
            <p:ph idx="1"/>
          </p:nvPr>
        </p:nvSpPr>
        <p:spPr>
          <a:xfrm>
            <a:off x="838200" y="1825624"/>
            <a:ext cx="10515600" cy="4530725"/>
          </a:xfrm>
        </p:spPr>
        <p:txBody>
          <a:bodyPr>
            <a:normAutofit fontScale="92500" lnSpcReduction="20000"/>
          </a:bodyPr>
          <a:lstStyle/>
          <a:p>
            <a:pPr marL="0" indent="0">
              <a:buNone/>
            </a:pPr>
            <a:r>
              <a:rPr lang="en-US" sz="3000" b="1" dirty="0"/>
              <a:t>At least two factors motivated the review of the Special Rule for Trucking Companies:</a:t>
            </a:r>
          </a:p>
          <a:p>
            <a:r>
              <a:rPr lang="en-US" sz="3000" dirty="0"/>
              <a:t>The trucking company rule proceeded adoption of the MTC’s new Section 17 sourcing rules which apply market-based sourcing principles, raising the question of whether the trucking rule comported with the MTC’s current approach to sourcing receipts.</a:t>
            </a:r>
          </a:p>
          <a:p>
            <a:r>
              <a:rPr lang="en-US" sz="3000" dirty="0"/>
              <a:t>Two published decisions have held that applying the mileage approach to UPS resulted in distortion:  </a:t>
            </a:r>
          </a:p>
          <a:p>
            <a:pPr marL="0" indent="0">
              <a:buNone/>
            </a:pPr>
            <a:r>
              <a:rPr lang="en-US" sz="3000" dirty="0"/>
              <a:t>	</a:t>
            </a:r>
            <a:r>
              <a:rPr lang="en-US" sz="3000" i="1" dirty="0"/>
              <a:t>Montana Dep’t of Revenue v. United Parcel Service, Inc., </a:t>
            </a:r>
            <a:r>
              <a:rPr lang="en-US" sz="3000" dirty="0"/>
              <a:t>830 P.2d 	1259 (1992)</a:t>
            </a:r>
          </a:p>
          <a:p>
            <a:pPr marL="0" indent="0">
              <a:buNone/>
            </a:pPr>
            <a:r>
              <a:rPr lang="en-US" sz="3000" dirty="0"/>
              <a:t>	New Mexico Public Dec. No. 19-27 (</a:t>
            </a:r>
            <a:r>
              <a:rPr lang="en-US" sz="3000" i="1" dirty="0"/>
              <a:t>In the Matter of the Protest 	of United Parcel Service Inc.</a:t>
            </a:r>
            <a:r>
              <a:rPr lang="en-US" sz="3000" dirty="0"/>
              <a: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6D5F86AB-0911-D58B-22E0-26C72458D3FC}"/>
              </a:ext>
            </a:extLst>
          </p:cNvPr>
          <p:cNvSpPr>
            <a:spLocks noGrp="1"/>
          </p:cNvSpPr>
          <p:nvPr>
            <p:ph type="sldNum" sz="quarter" idx="12"/>
          </p:nvPr>
        </p:nvSpPr>
        <p:spPr/>
        <p:txBody>
          <a:bodyPr/>
          <a:lstStyle/>
          <a:p>
            <a:fld id="{596BA77D-E0F3-4B80-A65E-88527CDE7779}" type="slidenum">
              <a:rPr lang="en-US" smtClean="0"/>
              <a:t>5</a:t>
            </a:fld>
            <a:endParaRPr lang="en-US"/>
          </a:p>
        </p:txBody>
      </p:sp>
    </p:spTree>
    <p:extLst>
      <p:ext uri="{BB962C8B-B14F-4D97-AF65-F5344CB8AC3E}">
        <p14:creationId xmlns:p14="http://schemas.microsoft.com/office/powerpoint/2010/main" val="241011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0250-EB69-AA07-5DF3-BB9111E7A3DF}"/>
              </a:ext>
            </a:extLst>
          </p:cNvPr>
          <p:cNvSpPr>
            <a:spLocks noGrp="1"/>
          </p:cNvSpPr>
          <p:nvPr>
            <p:ph type="title"/>
          </p:nvPr>
        </p:nvSpPr>
        <p:spPr/>
        <p:txBody>
          <a:bodyPr/>
          <a:lstStyle/>
          <a:p>
            <a:r>
              <a:rPr lang="en-US" dirty="0"/>
              <a:t>Possible approaches</a:t>
            </a:r>
          </a:p>
        </p:txBody>
      </p:sp>
      <p:sp>
        <p:nvSpPr>
          <p:cNvPr id="3" name="Content Placeholder 2">
            <a:extLst>
              <a:ext uri="{FF2B5EF4-FFF2-40B4-BE49-F238E27FC236}">
                <a16:creationId xmlns:a16="http://schemas.microsoft.com/office/drawing/2014/main" id="{66AC1188-941F-652C-C192-1591B2211AF0}"/>
              </a:ext>
            </a:extLst>
          </p:cNvPr>
          <p:cNvSpPr>
            <a:spLocks noGrp="1"/>
          </p:cNvSpPr>
          <p:nvPr>
            <p:ph idx="1"/>
          </p:nvPr>
        </p:nvSpPr>
        <p:spPr/>
        <p:txBody>
          <a:bodyPr>
            <a:normAutofit/>
          </a:bodyPr>
          <a:lstStyle/>
          <a:p>
            <a:pPr marL="0" indent="0">
              <a:buNone/>
            </a:pPr>
            <a:r>
              <a:rPr lang="en-US" sz="3200" dirty="0"/>
              <a:t>The work group initially considered whether to retain the </a:t>
            </a:r>
            <a:r>
              <a:rPr lang="en-US" sz="3200" dirty="0">
                <a:solidFill>
                  <a:srgbClr val="0070C0"/>
                </a:solidFill>
              </a:rPr>
              <a:t>mileage approach </a:t>
            </a:r>
            <a:r>
              <a:rPr lang="en-US" sz="3200" dirty="0"/>
              <a:t>or to propose the methodology recently adopted by Massachusetts: looking to the location of </a:t>
            </a:r>
            <a:r>
              <a:rPr lang="en-US" sz="3200" dirty="0">
                <a:solidFill>
                  <a:srgbClr val="0070C0"/>
                </a:solidFill>
              </a:rPr>
              <a:t>pickups and deliveries</a:t>
            </a:r>
            <a:r>
              <a:rPr lang="en-US" sz="3200" dirty="0"/>
              <a:t>.  </a:t>
            </a:r>
          </a:p>
          <a:p>
            <a:pPr marL="0" indent="0">
              <a:buNone/>
            </a:pPr>
            <a:endParaRPr lang="en-US" sz="3200" dirty="0"/>
          </a:p>
          <a:p>
            <a:pPr marL="0" indent="0">
              <a:buNone/>
            </a:pPr>
            <a:r>
              <a:rPr lang="en-US" sz="3200" dirty="0"/>
              <a:t>The work group discussed the pros and cons of each approach</a:t>
            </a:r>
          </a:p>
        </p:txBody>
      </p:sp>
      <p:sp>
        <p:nvSpPr>
          <p:cNvPr id="4" name="Slide Number Placeholder 3">
            <a:extLst>
              <a:ext uri="{FF2B5EF4-FFF2-40B4-BE49-F238E27FC236}">
                <a16:creationId xmlns:a16="http://schemas.microsoft.com/office/drawing/2014/main" id="{6AF07854-EF94-C250-5196-4C489A4D6555}"/>
              </a:ext>
            </a:extLst>
          </p:cNvPr>
          <p:cNvSpPr>
            <a:spLocks noGrp="1"/>
          </p:cNvSpPr>
          <p:nvPr>
            <p:ph type="sldNum" sz="quarter" idx="12"/>
          </p:nvPr>
        </p:nvSpPr>
        <p:spPr/>
        <p:txBody>
          <a:bodyPr/>
          <a:lstStyle/>
          <a:p>
            <a:fld id="{596BA77D-E0F3-4B80-A65E-88527CDE7779}" type="slidenum">
              <a:rPr lang="en-US" smtClean="0"/>
              <a:t>6</a:t>
            </a:fld>
            <a:endParaRPr lang="en-US"/>
          </a:p>
        </p:txBody>
      </p:sp>
      <p:sp>
        <p:nvSpPr>
          <p:cNvPr id="5" name="Arrow: Right 4">
            <a:extLst>
              <a:ext uri="{FF2B5EF4-FFF2-40B4-BE49-F238E27FC236}">
                <a16:creationId xmlns:a16="http://schemas.microsoft.com/office/drawing/2014/main" id="{C54C9049-A978-9F82-388C-E385E575225A}"/>
              </a:ext>
            </a:extLst>
          </p:cNvPr>
          <p:cNvSpPr/>
          <p:nvPr/>
        </p:nvSpPr>
        <p:spPr>
          <a:xfrm>
            <a:off x="10607421" y="51149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37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9124-006B-58E7-78A6-5D22325A7A79}"/>
              </a:ext>
            </a:extLst>
          </p:cNvPr>
          <p:cNvSpPr>
            <a:spLocks noGrp="1"/>
          </p:cNvSpPr>
          <p:nvPr>
            <p:ph type="title"/>
          </p:nvPr>
        </p:nvSpPr>
        <p:spPr/>
        <p:txBody>
          <a:bodyPr/>
          <a:lstStyle/>
          <a:p>
            <a:r>
              <a:rPr lang="en-US" dirty="0"/>
              <a:t>Mileage Approach</a:t>
            </a:r>
          </a:p>
        </p:txBody>
      </p:sp>
      <p:graphicFrame>
        <p:nvGraphicFramePr>
          <p:cNvPr id="5" name="Content Placeholder 4">
            <a:extLst>
              <a:ext uri="{FF2B5EF4-FFF2-40B4-BE49-F238E27FC236}">
                <a16:creationId xmlns:a16="http://schemas.microsoft.com/office/drawing/2014/main" id="{84F6A8B2-D68B-824D-CCBA-32AB5AC27962}"/>
              </a:ext>
            </a:extLst>
          </p:cNvPr>
          <p:cNvGraphicFramePr>
            <a:graphicFrameLocks noGrp="1"/>
          </p:cNvGraphicFramePr>
          <p:nvPr>
            <p:ph idx="1"/>
            <p:extLst>
              <p:ext uri="{D42A27DB-BD31-4B8C-83A1-F6EECF244321}">
                <p14:modId xmlns:p14="http://schemas.microsoft.com/office/powerpoint/2010/main" val="2828357527"/>
              </p:ext>
            </p:extLst>
          </p:nvPr>
        </p:nvGraphicFramePr>
        <p:xfrm>
          <a:off x="2114550" y="1959888"/>
          <a:ext cx="7810500" cy="3450313"/>
        </p:xfrm>
        <a:graphic>
          <a:graphicData uri="http://schemas.openxmlformats.org/drawingml/2006/table">
            <a:tbl>
              <a:tblPr firstRow="1" firstCol="1" bandRow="1"/>
              <a:tblGrid>
                <a:gridCol w="3900077">
                  <a:extLst>
                    <a:ext uri="{9D8B030D-6E8A-4147-A177-3AD203B41FA5}">
                      <a16:colId xmlns:a16="http://schemas.microsoft.com/office/drawing/2014/main" val="3197462013"/>
                    </a:ext>
                  </a:extLst>
                </a:gridCol>
                <a:gridCol w="3910423">
                  <a:extLst>
                    <a:ext uri="{9D8B030D-6E8A-4147-A177-3AD203B41FA5}">
                      <a16:colId xmlns:a16="http://schemas.microsoft.com/office/drawing/2014/main" val="1637329352"/>
                    </a:ext>
                  </a:extLst>
                </a:gridCol>
              </a:tblGrid>
              <a:tr h="51808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Pros</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59257"/>
                  </a:ext>
                </a:extLst>
              </a:tr>
              <a:tr h="52984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Most states currently use some form of the mileage approach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Possible legal problems in some states (see Montana and New Mexico court decisions)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3315"/>
                  </a:ext>
                </a:extLst>
              </a:tr>
              <a:tr h="52984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Can be said to reflect where the service is delivered (but see below)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May not reflect the many aspects of modern logistics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689719"/>
                  </a:ext>
                </a:extLst>
              </a:tr>
              <a:tr h="1071748">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Appears to be a workable approach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Differs from the sourcing rule applied to air transportation, or to ground transportation provided by companies that do not fall under the definition of “trucking company”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06547"/>
                  </a:ext>
                </a:extLst>
              </a:tr>
              <a:tr h="800794">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Takes into account that length of trip is a major component of the service that is provided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Does not reflect the taxpayer’s market in a general sense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985288"/>
                  </a:ext>
                </a:extLst>
              </a:tr>
            </a:tbl>
          </a:graphicData>
        </a:graphic>
      </p:graphicFrame>
      <p:sp>
        <p:nvSpPr>
          <p:cNvPr id="4" name="Slide Number Placeholder 3">
            <a:extLst>
              <a:ext uri="{FF2B5EF4-FFF2-40B4-BE49-F238E27FC236}">
                <a16:creationId xmlns:a16="http://schemas.microsoft.com/office/drawing/2014/main" id="{4717A9A7-D966-13FB-9093-56FB87D1B99B}"/>
              </a:ext>
            </a:extLst>
          </p:cNvPr>
          <p:cNvSpPr>
            <a:spLocks noGrp="1"/>
          </p:cNvSpPr>
          <p:nvPr>
            <p:ph type="sldNum" sz="quarter" idx="12"/>
          </p:nvPr>
        </p:nvSpPr>
        <p:spPr/>
        <p:txBody>
          <a:bodyPr/>
          <a:lstStyle/>
          <a:p>
            <a:fld id="{596BA77D-E0F3-4B80-A65E-88527CDE7779}" type="slidenum">
              <a:rPr lang="en-US" smtClean="0"/>
              <a:t>7</a:t>
            </a:fld>
            <a:endParaRPr lang="en-US"/>
          </a:p>
        </p:txBody>
      </p:sp>
    </p:spTree>
    <p:extLst>
      <p:ext uri="{BB962C8B-B14F-4D97-AF65-F5344CB8AC3E}">
        <p14:creationId xmlns:p14="http://schemas.microsoft.com/office/powerpoint/2010/main" val="56886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A6C6-6507-9DAE-58D0-77340ED0F269}"/>
              </a:ext>
            </a:extLst>
          </p:cNvPr>
          <p:cNvSpPr>
            <a:spLocks noGrp="1"/>
          </p:cNvSpPr>
          <p:nvPr>
            <p:ph type="title"/>
          </p:nvPr>
        </p:nvSpPr>
        <p:spPr/>
        <p:txBody>
          <a:bodyPr/>
          <a:lstStyle/>
          <a:p>
            <a:r>
              <a:rPr lang="en-US" dirty="0"/>
              <a:t>Pickup/delivery approach</a:t>
            </a:r>
          </a:p>
        </p:txBody>
      </p:sp>
      <p:graphicFrame>
        <p:nvGraphicFramePr>
          <p:cNvPr id="5" name="Content Placeholder 4">
            <a:extLst>
              <a:ext uri="{FF2B5EF4-FFF2-40B4-BE49-F238E27FC236}">
                <a16:creationId xmlns:a16="http://schemas.microsoft.com/office/drawing/2014/main" id="{AA465F10-5A9D-7BBC-F541-3F9AED5B44F0}"/>
              </a:ext>
            </a:extLst>
          </p:cNvPr>
          <p:cNvGraphicFramePr>
            <a:graphicFrameLocks noGrp="1"/>
          </p:cNvGraphicFramePr>
          <p:nvPr>
            <p:ph idx="1"/>
            <p:extLst>
              <p:ext uri="{D42A27DB-BD31-4B8C-83A1-F6EECF244321}">
                <p14:modId xmlns:p14="http://schemas.microsoft.com/office/powerpoint/2010/main" val="571982110"/>
              </p:ext>
            </p:extLst>
          </p:nvPr>
        </p:nvGraphicFramePr>
        <p:xfrm>
          <a:off x="2181224" y="2001551"/>
          <a:ext cx="7629526" cy="3335059"/>
        </p:xfrm>
        <a:graphic>
          <a:graphicData uri="http://schemas.openxmlformats.org/drawingml/2006/table">
            <a:tbl>
              <a:tblPr firstRow="1" firstCol="1" bandRow="1"/>
              <a:tblGrid>
                <a:gridCol w="3814763">
                  <a:extLst>
                    <a:ext uri="{9D8B030D-6E8A-4147-A177-3AD203B41FA5}">
                      <a16:colId xmlns:a16="http://schemas.microsoft.com/office/drawing/2014/main" val="2001624914"/>
                    </a:ext>
                  </a:extLst>
                </a:gridCol>
                <a:gridCol w="3814763">
                  <a:extLst>
                    <a:ext uri="{9D8B030D-6E8A-4147-A177-3AD203B41FA5}">
                      <a16:colId xmlns:a16="http://schemas.microsoft.com/office/drawing/2014/main" val="256183672"/>
                    </a:ext>
                  </a:extLst>
                </a:gridCol>
              </a:tblGrid>
              <a:tr h="506382">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Pros</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20286"/>
                  </a:ext>
                </a:extLst>
              </a:tr>
              <a:tr h="53738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Can be said to reflect where the service is delivered (but see above)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Would require a shift by most states in order to achieve uniformity.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845026"/>
                  </a:ext>
                </a:extLst>
              </a:tr>
              <a:tr h="81219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Avoids legal problems identified in Montana and New Mexico decisions.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Requires many businesses to change their current reporting and record-keeping for taxes.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301063"/>
                  </a:ext>
                </a:extLst>
              </a:tr>
              <a:tr h="81219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Comports with the way that many states source air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Does not take into account that length of trip is a major component of the service which is provided.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229548"/>
                  </a:ext>
                </a:extLst>
              </a:tr>
              <a:tr h="666898">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Reflects the taxpayer’s market in a general sense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78535"/>
                  </a:ext>
                </a:extLst>
              </a:tr>
            </a:tbl>
          </a:graphicData>
        </a:graphic>
      </p:graphicFrame>
      <p:sp>
        <p:nvSpPr>
          <p:cNvPr id="4" name="Slide Number Placeholder 3">
            <a:extLst>
              <a:ext uri="{FF2B5EF4-FFF2-40B4-BE49-F238E27FC236}">
                <a16:creationId xmlns:a16="http://schemas.microsoft.com/office/drawing/2014/main" id="{34877DF8-AB54-8662-7035-D3992C4BECA3}"/>
              </a:ext>
            </a:extLst>
          </p:cNvPr>
          <p:cNvSpPr>
            <a:spLocks noGrp="1"/>
          </p:cNvSpPr>
          <p:nvPr>
            <p:ph type="sldNum" sz="quarter" idx="12"/>
          </p:nvPr>
        </p:nvSpPr>
        <p:spPr/>
        <p:txBody>
          <a:bodyPr/>
          <a:lstStyle/>
          <a:p>
            <a:fld id="{596BA77D-E0F3-4B80-A65E-88527CDE7779}" type="slidenum">
              <a:rPr lang="en-US" smtClean="0"/>
              <a:t>8</a:t>
            </a:fld>
            <a:endParaRPr lang="en-US"/>
          </a:p>
        </p:txBody>
      </p:sp>
    </p:spTree>
    <p:extLst>
      <p:ext uri="{BB962C8B-B14F-4D97-AF65-F5344CB8AC3E}">
        <p14:creationId xmlns:p14="http://schemas.microsoft.com/office/powerpoint/2010/main" val="188590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0C58-4F2B-404B-A71E-F12C26EB5CF4}"/>
              </a:ext>
            </a:extLst>
          </p:cNvPr>
          <p:cNvSpPr>
            <a:spLocks noGrp="1"/>
          </p:cNvSpPr>
          <p:nvPr>
            <p:ph type="title"/>
          </p:nvPr>
        </p:nvSpPr>
        <p:spPr/>
        <p:txBody>
          <a:bodyPr/>
          <a:lstStyle/>
          <a:p>
            <a:r>
              <a:rPr lang="en-US" dirty="0"/>
              <a:t>Work Group deliberations</a:t>
            </a:r>
          </a:p>
        </p:txBody>
      </p:sp>
      <p:sp>
        <p:nvSpPr>
          <p:cNvPr id="3" name="Content Placeholder 2">
            <a:extLst>
              <a:ext uri="{FF2B5EF4-FFF2-40B4-BE49-F238E27FC236}">
                <a16:creationId xmlns:a16="http://schemas.microsoft.com/office/drawing/2014/main" id="{539D1CB5-8570-0CF2-2346-0A49B30C6E4F}"/>
              </a:ext>
            </a:extLst>
          </p:cNvPr>
          <p:cNvSpPr>
            <a:spLocks noGrp="1"/>
          </p:cNvSpPr>
          <p:nvPr>
            <p:ph idx="1"/>
          </p:nvPr>
        </p:nvSpPr>
        <p:spPr/>
        <p:txBody>
          <a:bodyPr>
            <a:normAutofit fontScale="92500" lnSpcReduction="20000"/>
          </a:bodyPr>
          <a:lstStyle/>
          <a:p>
            <a:pPr marL="0" indent="0">
              <a:buNone/>
            </a:pPr>
            <a:r>
              <a:rPr lang="en-US" dirty="0"/>
              <a:t>Interestingly, members of the work group divided on whether the current mileage approach was or was not a market-based approach.</a:t>
            </a:r>
          </a:p>
          <a:p>
            <a:pPr marL="0" indent="0">
              <a:buNone/>
            </a:pPr>
            <a:endParaRPr lang="en-US" dirty="0"/>
          </a:p>
          <a:p>
            <a:pPr marL="0" indent="0">
              <a:buNone/>
            </a:pPr>
            <a:r>
              <a:rPr lang="en-US" dirty="0"/>
              <a:t>Some members of the work group suggested that the work group consider whether to consider a </a:t>
            </a:r>
            <a:r>
              <a:rPr lang="en-US" dirty="0">
                <a:solidFill>
                  <a:srgbClr val="0070C0"/>
                </a:solidFill>
              </a:rPr>
              <a:t>two-factor rule</a:t>
            </a:r>
            <a:r>
              <a:rPr lang="en-US" dirty="0"/>
              <a:t>, applying perhaps the mileage approach </a:t>
            </a:r>
            <a:r>
              <a:rPr lang="en-US" dirty="0">
                <a:solidFill>
                  <a:srgbClr val="0070C0"/>
                </a:solidFill>
              </a:rPr>
              <a:t>and</a:t>
            </a:r>
            <a:r>
              <a:rPr lang="en-US" dirty="0"/>
              <a:t> the pickup/delivery approach.</a:t>
            </a:r>
          </a:p>
          <a:p>
            <a:pPr marL="0" indent="0">
              <a:buNone/>
            </a:pPr>
            <a:r>
              <a:rPr lang="en-US" dirty="0"/>
              <a:t>There is precedent for adopting a multi-factor receipts approach for transportation:  9 states have adopted a multi-factor approach when sourcing the receipts of airlines.  </a:t>
            </a:r>
          </a:p>
          <a:p>
            <a:pPr marL="0" indent="0">
              <a:buNone/>
            </a:pPr>
            <a:r>
              <a:rPr lang="en-US" dirty="0"/>
              <a:t>The work group considered various arguments for and against applying a two-factor approach to trucking companies and also whether such an approach should be applied to all trucking companies or just to a segment of the industry</a:t>
            </a:r>
          </a:p>
        </p:txBody>
      </p:sp>
      <p:sp>
        <p:nvSpPr>
          <p:cNvPr id="4" name="Slide Number Placeholder 3">
            <a:extLst>
              <a:ext uri="{FF2B5EF4-FFF2-40B4-BE49-F238E27FC236}">
                <a16:creationId xmlns:a16="http://schemas.microsoft.com/office/drawing/2014/main" id="{4D7155FD-13FB-B2EC-72F4-1A6FBE3BDE7D}"/>
              </a:ext>
            </a:extLst>
          </p:cNvPr>
          <p:cNvSpPr>
            <a:spLocks noGrp="1"/>
          </p:cNvSpPr>
          <p:nvPr>
            <p:ph type="sldNum" sz="quarter" idx="12"/>
          </p:nvPr>
        </p:nvSpPr>
        <p:spPr/>
        <p:txBody>
          <a:bodyPr/>
          <a:lstStyle/>
          <a:p>
            <a:fld id="{596BA77D-E0F3-4B80-A65E-88527CDE7779}" type="slidenum">
              <a:rPr lang="en-US" smtClean="0"/>
              <a:t>9</a:t>
            </a:fld>
            <a:endParaRPr lang="en-US"/>
          </a:p>
        </p:txBody>
      </p:sp>
      <p:sp>
        <p:nvSpPr>
          <p:cNvPr id="5" name="Arrow: Right 4">
            <a:extLst>
              <a:ext uri="{FF2B5EF4-FFF2-40B4-BE49-F238E27FC236}">
                <a16:creationId xmlns:a16="http://schemas.microsoft.com/office/drawing/2014/main" id="{FB783D5D-2177-D1E5-8ED3-16EA342C8D5D}"/>
              </a:ext>
            </a:extLst>
          </p:cNvPr>
          <p:cNvSpPr/>
          <p:nvPr/>
        </p:nvSpPr>
        <p:spPr>
          <a:xfrm>
            <a:off x="10277475" y="56923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8315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1686</Words>
  <Application>Microsoft Office PowerPoint</Application>
  <PresentationFormat>Widescreen</PresentationFormat>
  <Paragraphs>146</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Baskerville Old Face</vt:lpstr>
      <vt:lpstr>Calibri</vt:lpstr>
      <vt:lpstr>Cambria Math</vt:lpstr>
      <vt:lpstr>Office Theme</vt:lpstr>
      <vt:lpstr>Model Receipts Sourcing Regulation Review Project</vt:lpstr>
      <vt:lpstr>Description of Project</vt:lpstr>
      <vt:lpstr>Initial Topics for Consideration  by the work group</vt:lpstr>
      <vt:lpstr>Whether to Revise the MTC Model Special Rule  for Trucking Companies</vt:lpstr>
      <vt:lpstr>Why Review the Trucking Rule?</vt:lpstr>
      <vt:lpstr>Possible approaches</vt:lpstr>
      <vt:lpstr>Mileage Approach</vt:lpstr>
      <vt:lpstr>Pickup/delivery approach</vt:lpstr>
      <vt:lpstr>Work Group deliberations</vt:lpstr>
      <vt:lpstr>Sourcing of Trucking Company Receipts Two-factor approach</vt:lpstr>
      <vt:lpstr>Another suggestion proposed</vt:lpstr>
      <vt:lpstr>Status of trucking company deliberations</vt:lpstr>
      <vt:lpstr>Whether to Revise the MTC Model Special Rule  for Airlines</vt:lpstr>
      <vt:lpstr>Whether to Revise the MTC Model Special Rule  for Airlines</vt:lpstr>
      <vt:lpstr>Invitation to tax administrators, taxpayers and Industry representatives:</vt:lpstr>
      <vt:lpstr>Consider becoming a regular work group participant</vt:lpstr>
      <vt:lpstr>Next Meeting  of the Work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2023-04-21T17:50:32Z</dcterms:modified>
</cp:coreProperties>
</file>