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8"/>
  </p:notesMasterIdLst>
  <p:sldIdLst>
    <p:sldId id="257" r:id="rId5"/>
    <p:sldId id="263" r:id="rId6"/>
    <p:sldId id="360" r:id="rId7"/>
    <p:sldId id="355" r:id="rId8"/>
    <p:sldId id="362" r:id="rId9"/>
    <p:sldId id="363" r:id="rId10"/>
    <p:sldId id="361" r:id="rId11"/>
    <p:sldId id="364" r:id="rId12"/>
    <p:sldId id="365" r:id="rId13"/>
    <p:sldId id="367" r:id="rId14"/>
    <p:sldId id="366" r:id="rId15"/>
    <p:sldId id="372" r:id="rId16"/>
    <p:sldId id="373" r:id="rId17"/>
    <p:sldId id="369" r:id="rId18"/>
    <p:sldId id="267" r:id="rId19"/>
    <p:sldId id="303" r:id="rId20"/>
    <p:sldId id="304" r:id="rId21"/>
    <p:sldId id="300" r:id="rId22"/>
    <p:sldId id="368" r:id="rId23"/>
    <p:sldId id="352" r:id="rId24"/>
    <p:sldId id="294" r:id="rId25"/>
    <p:sldId id="370" r:id="rId26"/>
    <p:sldId id="371" r:id="rId27"/>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50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962B24-4CED-42B9-99D5-84FA9113B0E2}" v="386" dt="2023-04-18T12:13:11.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31" autoAdjust="0"/>
    <p:restoredTop sz="94619" autoAdjust="0"/>
  </p:normalViewPr>
  <p:slideViewPr>
    <p:cSldViewPr snapToGrid="0">
      <p:cViewPr varScale="1">
        <p:scale>
          <a:sx n="91" d="100"/>
          <a:sy n="91" d="100"/>
        </p:scale>
        <p:origin x="96" y="475"/>
      </p:cViewPr>
      <p:guideLst/>
    </p:cSldViewPr>
  </p:slideViewPr>
  <p:notesTextViewPr>
    <p:cViewPr>
      <p:scale>
        <a:sx n="1" d="1"/>
        <a:sy n="1" d="1"/>
      </p:scale>
      <p:origin x="0" y="0"/>
    </p:cViewPr>
  </p:notesTextViewPr>
  <p:notesViewPr>
    <p:cSldViewPr snapToGrid="0">
      <p:cViewPr varScale="1">
        <p:scale>
          <a:sx n="79" d="100"/>
          <a:sy n="79" d="100"/>
        </p:scale>
        <p:origin x="286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3D5D92-C1BE-427A-AEEF-0CA8162A6CB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AADCB2E8-5EAA-4107-B0E5-C0A205D819C3}">
      <dgm:prSet custT="1"/>
      <dgm:spPr/>
      <dgm:t>
        <a:bodyPr/>
        <a:lstStyle/>
        <a:p>
          <a:r>
            <a:rPr lang="en-US" sz="2400" dirty="0"/>
            <a:t>Preliminary Draft – </a:t>
          </a:r>
          <a:br>
            <a:rPr lang="en-US" sz="2400" dirty="0"/>
          </a:br>
          <a:r>
            <a:rPr lang="en-US" sz="2400" dirty="0"/>
            <a:t>without findings or conclusions.</a:t>
          </a:r>
        </a:p>
      </dgm:t>
    </dgm:pt>
    <dgm:pt modelId="{0F9DFBE4-C71F-43F2-A9B2-F3EA3FD289AC}" type="parTrans" cxnId="{45EB260C-3DD2-4A42-931D-0BE4832F3844}">
      <dgm:prSet/>
      <dgm:spPr/>
      <dgm:t>
        <a:bodyPr/>
        <a:lstStyle/>
        <a:p>
          <a:endParaRPr lang="en-US"/>
        </a:p>
      </dgm:t>
    </dgm:pt>
    <dgm:pt modelId="{516E1BE4-C469-48BE-A85C-D138B6496FD9}" type="sibTrans" cxnId="{45EB260C-3DD2-4A42-931D-0BE4832F3844}">
      <dgm:prSet/>
      <dgm:spPr/>
      <dgm:t>
        <a:bodyPr/>
        <a:lstStyle/>
        <a:p>
          <a:endParaRPr lang="en-US"/>
        </a:p>
      </dgm:t>
    </dgm:pt>
    <dgm:pt modelId="{A0870197-1F50-4FAC-8DA9-498D1FA2751A}">
      <dgm:prSet custT="1"/>
      <dgm:spPr/>
      <dgm:t>
        <a:bodyPr/>
        <a:lstStyle/>
        <a:p>
          <a:r>
            <a:rPr lang="en-US" sz="2400" dirty="0"/>
            <a:t>Assumptions – what matters </a:t>
          </a:r>
        </a:p>
      </dgm:t>
    </dgm:pt>
    <dgm:pt modelId="{80A38D14-58F9-4F85-BF59-D0E46ACEB7FD}" type="parTrans" cxnId="{7FC2E3AF-40C3-4E84-BF6E-2C488EFF1A94}">
      <dgm:prSet/>
      <dgm:spPr/>
      <dgm:t>
        <a:bodyPr/>
        <a:lstStyle/>
        <a:p>
          <a:endParaRPr lang="en-US"/>
        </a:p>
      </dgm:t>
    </dgm:pt>
    <dgm:pt modelId="{0A358F68-1612-4E9B-AC72-BB5B1662032F}" type="sibTrans" cxnId="{7FC2E3AF-40C3-4E84-BF6E-2C488EFF1A94}">
      <dgm:prSet/>
      <dgm:spPr/>
      <dgm:t>
        <a:bodyPr/>
        <a:lstStyle/>
        <a:p>
          <a:endParaRPr lang="en-US"/>
        </a:p>
      </dgm:t>
    </dgm:pt>
    <dgm:pt modelId="{7B8D177C-72AA-47FA-B2A0-E246C564BC32}">
      <dgm:prSet custT="1"/>
      <dgm:spPr/>
      <dgm:t>
        <a:bodyPr/>
        <a:lstStyle/>
        <a:p>
          <a:pPr marL="365760">
            <a:spcAft>
              <a:spcPct val="15000"/>
            </a:spcAft>
            <a:buNone/>
          </a:pPr>
          <a:r>
            <a:rPr lang="en-US" sz="2400" dirty="0"/>
            <a:t>Economic reality – </a:t>
          </a:r>
        </a:p>
      </dgm:t>
    </dgm:pt>
    <dgm:pt modelId="{B4AA1CB1-C1F5-4347-95B9-07DFF0B7F27E}" type="parTrans" cxnId="{EC3EEC9D-B641-4BFE-A480-FF009379169A}">
      <dgm:prSet/>
      <dgm:spPr/>
      <dgm:t>
        <a:bodyPr/>
        <a:lstStyle/>
        <a:p>
          <a:endParaRPr lang="en-US"/>
        </a:p>
      </dgm:t>
    </dgm:pt>
    <dgm:pt modelId="{3D51285F-4DBC-431C-BF1B-81F008A91C5A}" type="sibTrans" cxnId="{EC3EEC9D-B641-4BFE-A480-FF009379169A}">
      <dgm:prSet/>
      <dgm:spPr/>
      <dgm:t>
        <a:bodyPr/>
        <a:lstStyle/>
        <a:p>
          <a:endParaRPr lang="en-US"/>
        </a:p>
      </dgm:t>
    </dgm:pt>
    <dgm:pt modelId="{29C00ED4-7F49-4E3C-BEC0-8DC4F3734A80}">
      <dgm:prSet custT="1"/>
      <dgm:spPr/>
      <dgm:t>
        <a:bodyPr/>
        <a:lstStyle/>
        <a:p>
          <a:pPr marL="365760">
            <a:spcAft>
              <a:spcPct val="15000"/>
            </a:spcAft>
            <a:buNone/>
          </a:pPr>
          <a:r>
            <a:rPr lang="en-US" sz="2400" dirty="0"/>
            <a:t>Federal tax treatment – </a:t>
          </a:r>
        </a:p>
      </dgm:t>
    </dgm:pt>
    <dgm:pt modelId="{F010F1BC-D9E1-4CB9-BF53-E3642D58283B}" type="parTrans" cxnId="{C93955FC-5A5F-4339-851D-6D33640EEBA6}">
      <dgm:prSet/>
      <dgm:spPr/>
      <dgm:t>
        <a:bodyPr/>
        <a:lstStyle/>
        <a:p>
          <a:endParaRPr lang="en-US"/>
        </a:p>
      </dgm:t>
    </dgm:pt>
    <dgm:pt modelId="{2DA635A2-0271-4D38-8E78-84B30FE59C64}" type="sibTrans" cxnId="{C93955FC-5A5F-4339-851D-6D33640EEBA6}">
      <dgm:prSet/>
      <dgm:spPr/>
      <dgm:t>
        <a:bodyPr/>
        <a:lstStyle/>
        <a:p>
          <a:endParaRPr lang="en-US"/>
        </a:p>
      </dgm:t>
    </dgm:pt>
    <dgm:pt modelId="{BB43BF57-88C1-426C-9108-486635EA2A45}">
      <dgm:prSet custT="1"/>
      <dgm:spPr/>
      <dgm:t>
        <a:bodyPr/>
        <a:lstStyle/>
        <a:p>
          <a:pPr marL="365760">
            <a:spcAft>
              <a:spcPct val="15000"/>
            </a:spcAft>
            <a:buNone/>
          </a:pPr>
          <a:r>
            <a:rPr lang="en-US" sz="2400" dirty="0"/>
            <a:t>Current state treatment – </a:t>
          </a:r>
        </a:p>
      </dgm:t>
    </dgm:pt>
    <dgm:pt modelId="{B88281A5-AA75-4F81-9DAF-AA3B2FA4206F}" type="parTrans" cxnId="{3288B902-3F39-49FB-BCC2-3AEC389517C2}">
      <dgm:prSet/>
      <dgm:spPr/>
      <dgm:t>
        <a:bodyPr/>
        <a:lstStyle/>
        <a:p>
          <a:endParaRPr lang="en-US"/>
        </a:p>
      </dgm:t>
    </dgm:pt>
    <dgm:pt modelId="{F30D7C6B-57B2-430E-B609-14397FA0C7C1}" type="sibTrans" cxnId="{3288B902-3F39-49FB-BCC2-3AEC389517C2}">
      <dgm:prSet/>
      <dgm:spPr/>
      <dgm:t>
        <a:bodyPr/>
        <a:lstStyle/>
        <a:p>
          <a:endParaRPr lang="en-US"/>
        </a:p>
      </dgm:t>
    </dgm:pt>
    <dgm:pt modelId="{084987BF-8BFD-4CAF-9C04-FEA778113005}">
      <dgm:prSet custT="1"/>
      <dgm:spPr/>
      <dgm:t>
        <a:bodyPr/>
        <a:lstStyle/>
        <a:p>
          <a:pPr marL="365760">
            <a:spcAft>
              <a:spcPts val="600"/>
            </a:spcAft>
          </a:pPr>
          <a:r>
            <a:rPr lang="en-US" sz="1800" dirty="0"/>
            <a:t>Can federal rules distinguish different categories?</a:t>
          </a:r>
        </a:p>
      </dgm:t>
    </dgm:pt>
    <dgm:pt modelId="{17F71014-02C8-450F-87E5-6AB164BB404B}" type="parTrans" cxnId="{13A98C08-6D5D-4C50-AE1C-12489CA9FC50}">
      <dgm:prSet/>
      <dgm:spPr/>
      <dgm:t>
        <a:bodyPr/>
        <a:lstStyle/>
        <a:p>
          <a:endParaRPr lang="en-US"/>
        </a:p>
      </dgm:t>
    </dgm:pt>
    <dgm:pt modelId="{A7C6608F-B6B1-4B9A-9D3E-EAEF2321860F}" type="sibTrans" cxnId="{13A98C08-6D5D-4C50-AE1C-12489CA9FC50}">
      <dgm:prSet/>
      <dgm:spPr/>
      <dgm:t>
        <a:bodyPr/>
        <a:lstStyle/>
        <a:p>
          <a:endParaRPr lang="en-US"/>
        </a:p>
      </dgm:t>
    </dgm:pt>
    <dgm:pt modelId="{99194441-DA68-4268-830A-6E462EF0719D}">
      <dgm:prSet custT="1"/>
      <dgm:spPr/>
      <dgm:t>
        <a:bodyPr/>
        <a:lstStyle/>
        <a:p>
          <a:pPr marL="365760">
            <a:spcAft>
              <a:spcPct val="15000"/>
            </a:spcAft>
          </a:pPr>
          <a:r>
            <a:rPr lang="en-US" sz="1800" dirty="0"/>
            <a:t>What is sourcing treatment for both partner-level and PTE  taxes</a:t>
          </a:r>
        </a:p>
      </dgm:t>
    </dgm:pt>
    <dgm:pt modelId="{EDB26FC7-142A-4FBB-B783-1386D27520C6}" type="parTrans" cxnId="{95C8E78E-89A0-48AC-B2E3-61546B3731BA}">
      <dgm:prSet/>
      <dgm:spPr/>
      <dgm:t>
        <a:bodyPr/>
        <a:lstStyle/>
        <a:p>
          <a:endParaRPr lang="en-US"/>
        </a:p>
      </dgm:t>
    </dgm:pt>
    <dgm:pt modelId="{4B3646B4-E923-4E99-8B48-36EE9C424176}" type="sibTrans" cxnId="{95C8E78E-89A0-48AC-B2E3-61546B3731BA}">
      <dgm:prSet/>
      <dgm:spPr/>
      <dgm:t>
        <a:bodyPr/>
        <a:lstStyle/>
        <a:p>
          <a:endParaRPr lang="en-US"/>
        </a:p>
      </dgm:t>
    </dgm:pt>
    <dgm:pt modelId="{083E1183-9E24-407D-B017-AF2341446269}">
      <dgm:prSet custT="1"/>
      <dgm:spPr/>
      <dgm:t>
        <a:bodyPr/>
        <a:lstStyle/>
        <a:p>
          <a:pPr marL="365760">
            <a:spcAft>
              <a:spcPts val="600"/>
            </a:spcAft>
          </a:pPr>
          <a:r>
            <a:rPr lang="en-US" sz="1800" dirty="0"/>
            <a:t>What kinds of arrangements are there?</a:t>
          </a:r>
        </a:p>
      </dgm:t>
    </dgm:pt>
    <dgm:pt modelId="{5DD75B31-E64D-440E-A6B9-1C31586604A0}" type="sibTrans" cxnId="{A755FE77-3489-41FF-90C3-65E0E83D0BB9}">
      <dgm:prSet/>
      <dgm:spPr/>
      <dgm:t>
        <a:bodyPr/>
        <a:lstStyle/>
        <a:p>
          <a:endParaRPr lang="en-US"/>
        </a:p>
      </dgm:t>
    </dgm:pt>
    <dgm:pt modelId="{38604F8D-967D-4166-B1BF-90C4F8EF900F}" type="parTrans" cxnId="{A755FE77-3489-41FF-90C3-65E0E83D0BB9}">
      <dgm:prSet/>
      <dgm:spPr/>
      <dgm:t>
        <a:bodyPr/>
        <a:lstStyle/>
        <a:p>
          <a:endParaRPr lang="en-US"/>
        </a:p>
      </dgm:t>
    </dgm:pt>
    <dgm:pt modelId="{1E83935D-3F11-4087-8AEF-8F5BF866389C}" type="pres">
      <dgm:prSet presAssocID="{553D5D92-C1BE-427A-AEEF-0CA8162A6CB8}" presName="linear" presStyleCnt="0">
        <dgm:presLayoutVars>
          <dgm:dir/>
          <dgm:animLvl val="lvl"/>
          <dgm:resizeHandles val="exact"/>
        </dgm:presLayoutVars>
      </dgm:prSet>
      <dgm:spPr/>
    </dgm:pt>
    <dgm:pt modelId="{016858C2-17C0-4B77-A74A-BD57528EBBA7}" type="pres">
      <dgm:prSet presAssocID="{AADCB2E8-5EAA-4107-B0E5-C0A205D819C3}" presName="parentLin" presStyleCnt="0"/>
      <dgm:spPr/>
    </dgm:pt>
    <dgm:pt modelId="{875A0017-D7DB-44C8-A8A8-0F496D388232}" type="pres">
      <dgm:prSet presAssocID="{AADCB2E8-5EAA-4107-B0E5-C0A205D819C3}" presName="parentLeftMargin" presStyleLbl="node1" presStyleIdx="0" presStyleCnt="2"/>
      <dgm:spPr/>
    </dgm:pt>
    <dgm:pt modelId="{7FC0F06B-02E6-4CCD-85EB-5EB9CAE6B21C}" type="pres">
      <dgm:prSet presAssocID="{AADCB2E8-5EAA-4107-B0E5-C0A205D819C3}" presName="parentText" presStyleLbl="node1" presStyleIdx="0" presStyleCnt="2">
        <dgm:presLayoutVars>
          <dgm:chMax val="0"/>
          <dgm:bulletEnabled val="1"/>
        </dgm:presLayoutVars>
      </dgm:prSet>
      <dgm:spPr/>
    </dgm:pt>
    <dgm:pt modelId="{E53F461C-5BDC-491A-BC3B-EDDCE0ADC90D}" type="pres">
      <dgm:prSet presAssocID="{AADCB2E8-5EAA-4107-B0E5-C0A205D819C3}" presName="negativeSpace" presStyleCnt="0"/>
      <dgm:spPr/>
    </dgm:pt>
    <dgm:pt modelId="{5CB4E69D-465E-4197-A2D9-40A745CCD28B}" type="pres">
      <dgm:prSet presAssocID="{AADCB2E8-5EAA-4107-B0E5-C0A205D819C3}" presName="childText" presStyleLbl="conFgAcc1" presStyleIdx="0" presStyleCnt="2" custScaleY="77677">
        <dgm:presLayoutVars>
          <dgm:bulletEnabled val="1"/>
        </dgm:presLayoutVars>
      </dgm:prSet>
      <dgm:spPr/>
    </dgm:pt>
    <dgm:pt modelId="{74D50A25-714D-425A-BCFD-E3ED835ACE20}" type="pres">
      <dgm:prSet presAssocID="{516E1BE4-C469-48BE-A85C-D138B6496FD9}" presName="spaceBetweenRectangles" presStyleCnt="0"/>
      <dgm:spPr/>
    </dgm:pt>
    <dgm:pt modelId="{FCBD2E9C-6BBC-497D-8A6B-807BFC933592}" type="pres">
      <dgm:prSet presAssocID="{A0870197-1F50-4FAC-8DA9-498D1FA2751A}" presName="parentLin" presStyleCnt="0"/>
      <dgm:spPr/>
    </dgm:pt>
    <dgm:pt modelId="{35BFCE7F-A77B-4E2C-85AD-7DDB9752B2BA}" type="pres">
      <dgm:prSet presAssocID="{A0870197-1F50-4FAC-8DA9-498D1FA2751A}" presName="parentLeftMargin" presStyleLbl="node1" presStyleIdx="0" presStyleCnt="2"/>
      <dgm:spPr/>
    </dgm:pt>
    <dgm:pt modelId="{6DB00B3A-5C6F-4AB6-AFE2-62424A14B601}" type="pres">
      <dgm:prSet presAssocID="{A0870197-1F50-4FAC-8DA9-498D1FA2751A}" presName="parentText" presStyleLbl="node1" presStyleIdx="1" presStyleCnt="2">
        <dgm:presLayoutVars>
          <dgm:chMax val="0"/>
          <dgm:bulletEnabled val="1"/>
        </dgm:presLayoutVars>
      </dgm:prSet>
      <dgm:spPr/>
    </dgm:pt>
    <dgm:pt modelId="{9EBD0762-431C-4FEA-AE6B-78B20356AC3D}" type="pres">
      <dgm:prSet presAssocID="{A0870197-1F50-4FAC-8DA9-498D1FA2751A}" presName="negativeSpace" presStyleCnt="0"/>
      <dgm:spPr/>
    </dgm:pt>
    <dgm:pt modelId="{6C3077C4-C9D1-499F-A5A5-0A721E6F3821}" type="pres">
      <dgm:prSet presAssocID="{A0870197-1F50-4FAC-8DA9-498D1FA2751A}" presName="childText" presStyleLbl="conFgAcc1" presStyleIdx="1" presStyleCnt="2">
        <dgm:presLayoutVars>
          <dgm:bulletEnabled val="1"/>
        </dgm:presLayoutVars>
      </dgm:prSet>
      <dgm:spPr/>
    </dgm:pt>
  </dgm:ptLst>
  <dgm:cxnLst>
    <dgm:cxn modelId="{3288B902-3F39-49FB-BCC2-3AEC389517C2}" srcId="{A0870197-1F50-4FAC-8DA9-498D1FA2751A}" destId="{BB43BF57-88C1-426C-9108-486635EA2A45}" srcOrd="4" destOrd="0" parTransId="{B88281A5-AA75-4F81-9DAF-AA3B2FA4206F}" sibTransId="{F30D7C6B-57B2-430E-B609-14397FA0C7C1}"/>
    <dgm:cxn modelId="{13A98C08-6D5D-4C50-AE1C-12489CA9FC50}" srcId="{A0870197-1F50-4FAC-8DA9-498D1FA2751A}" destId="{084987BF-8BFD-4CAF-9C04-FEA778113005}" srcOrd="3" destOrd="0" parTransId="{17F71014-02C8-450F-87E5-6AB164BB404B}" sibTransId="{A7C6608F-B6B1-4B9A-9D3E-EAEF2321860F}"/>
    <dgm:cxn modelId="{45EB260C-3DD2-4A42-931D-0BE4832F3844}" srcId="{553D5D92-C1BE-427A-AEEF-0CA8162A6CB8}" destId="{AADCB2E8-5EAA-4107-B0E5-C0A205D819C3}" srcOrd="0" destOrd="0" parTransId="{0F9DFBE4-C71F-43F2-A9B2-F3EA3FD289AC}" sibTransId="{516E1BE4-C469-48BE-A85C-D138B6496FD9}"/>
    <dgm:cxn modelId="{F0708A22-A7DE-4ACE-A2B0-A53354907234}" type="presOf" srcId="{084987BF-8BFD-4CAF-9C04-FEA778113005}" destId="{6C3077C4-C9D1-499F-A5A5-0A721E6F3821}" srcOrd="0" destOrd="3" presId="urn:microsoft.com/office/officeart/2005/8/layout/list1"/>
    <dgm:cxn modelId="{2B11DF23-9702-4A84-9163-CED8CEEA057C}" type="presOf" srcId="{083E1183-9E24-407D-B017-AF2341446269}" destId="{6C3077C4-C9D1-499F-A5A5-0A721E6F3821}" srcOrd="0" destOrd="1" presId="urn:microsoft.com/office/officeart/2005/8/layout/list1"/>
    <dgm:cxn modelId="{E7CDEE31-42A0-4A8F-B545-D837DCB8B46B}" type="presOf" srcId="{BB43BF57-88C1-426C-9108-486635EA2A45}" destId="{6C3077C4-C9D1-499F-A5A5-0A721E6F3821}" srcOrd="0" destOrd="4" presId="urn:microsoft.com/office/officeart/2005/8/layout/list1"/>
    <dgm:cxn modelId="{387E074C-7EEE-49D9-941F-F1EB037720EB}" type="presOf" srcId="{99194441-DA68-4268-830A-6E462EF0719D}" destId="{6C3077C4-C9D1-499F-A5A5-0A721E6F3821}" srcOrd="0" destOrd="5" presId="urn:microsoft.com/office/officeart/2005/8/layout/list1"/>
    <dgm:cxn modelId="{2F17994F-CC13-4214-A847-1DD15A2A4F0B}" type="presOf" srcId="{AADCB2E8-5EAA-4107-B0E5-C0A205D819C3}" destId="{7FC0F06B-02E6-4CCD-85EB-5EB9CAE6B21C}" srcOrd="1" destOrd="0" presId="urn:microsoft.com/office/officeart/2005/8/layout/list1"/>
    <dgm:cxn modelId="{A755FE77-3489-41FF-90C3-65E0E83D0BB9}" srcId="{A0870197-1F50-4FAC-8DA9-498D1FA2751A}" destId="{083E1183-9E24-407D-B017-AF2341446269}" srcOrd="1" destOrd="0" parTransId="{38604F8D-967D-4166-B1BF-90C4F8EF900F}" sibTransId="{5DD75B31-E64D-440E-A6B9-1C31586604A0}"/>
    <dgm:cxn modelId="{95C8E78E-89A0-48AC-B2E3-61546B3731BA}" srcId="{A0870197-1F50-4FAC-8DA9-498D1FA2751A}" destId="{99194441-DA68-4268-830A-6E462EF0719D}" srcOrd="5" destOrd="0" parTransId="{EDB26FC7-142A-4FBB-B783-1386D27520C6}" sibTransId="{4B3646B4-E923-4E99-8B48-36EE9C424176}"/>
    <dgm:cxn modelId="{8E2BC499-F678-4176-9B79-2A9EF5E81476}" type="presOf" srcId="{A0870197-1F50-4FAC-8DA9-498D1FA2751A}" destId="{35BFCE7F-A77B-4E2C-85AD-7DDB9752B2BA}" srcOrd="0" destOrd="0" presId="urn:microsoft.com/office/officeart/2005/8/layout/list1"/>
    <dgm:cxn modelId="{EC3EEC9D-B641-4BFE-A480-FF009379169A}" srcId="{A0870197-1F50-4FAC-8DA9-498D1FA2751A}" destId="{7B8D177C-72AA-47FA-B2A0-E246C564BC32}" srcOrd="0" destOrd="0" parTransId="{B4AA1CB1-C1F5-4347-95B9-07DFF0B7F27E}" sibTransId="{3D51285F-4DBC-431C-BF1B-81F008A91C5A}"/>
    <dgm:cxn modelId="{7FC2E3AF-40C3-4E84-BF6E-2C488EFF1A94}" srcId="{553D5D92-C1BE-427A-AEEF-0CA8162A6CB8}" destId="{A0870197-1F50-4FAC-8DA9-498D1FA2751A}" srcOrd="1" destOrd="0" parTransId="{80A38D14-58F9-4F85-BF59-D0E46ACEB7FD}" sibTransId="{0A358F68-1612-4E9B-AC72-BB5B1662032F}"/>
    <dgm:cxn modelId="{94464DBC-D8F1-4034-B596-9644B6CA41B2}" type="presOf" srcId="{7B8D177C-72AA-47FA-B2A0-E246C564BC32}" destId="{6C3077C4-C9D1-499F-A5A5-0A721E6F3821}" srcOrd="0" destOrd="0" presId="urn:microsoft.com/office/officeart/2005/8/layout/list1"/>
    <dgm:cxn modelId="{11C3B7D4-7254-46BC-A3F1-02F41A2D315B}" type="presOf" srcId="{A0870197-1F50-4FAC-8DA9-498D1FA2751A}" destId="{6DB00B3A-5C6F-4AB6-AFE2-62424A14B601}" srcOrd="1" destOrd="0" presId="urn:microsoft.com/office/officeart/2005/8/layout/list1"/>
    <dgm:cxn modelId="{83B931E0-2CAD-4AC8-B434-3AB645B46A51}" type="presOf" srcId="{29C00ED4-7F49-4E3C-BEC0-8DC4F3734A80}" destId="{6C3077C4-C9D1-499F-A5A5-0A721E6F3821}" srcOrd="0" destOrd="2" presId="urn:microsoft.com/office/officeart/2005/8/layout/list1"/>
    <dgm:cxn modelId="{0B6796F2-7FAA-48B3-B413-6B8DDA038833}" type="presOf" srcId="{553D5D92-C1BE-427A-AEEF-0CA8162A6CB8}" destId="{1E83935D-3F11-4087-8AEF-8F5BF866389C}" srcOrd="0" destOrd="0" presId="urn:microsoft.com/office/officeart/2005/8/layout/list1"/>
    <dgm:cxn modelId="{CA334AF5-9E3E-4604-BB0F-A9A0C55C8D42}" type="presOf" srcId="{AADCB2E8-5EAA-4107-B0E5-C0A205D819C3}" destId="{875A0017-D7DB-44C8-A8A8-0F496D388232}" srcOrd="0" destOrd="0" presId="urn:microsoft.com/office/officeart/2005/8/layout/list1"/>
    <dgm:cxn modelId="{C93955FC-5A5F-4339-851D-6D33640EEBA6}" srcId="{A0870197-1F50-4FAC-8DA9-498D1FA2751A}" destId="{29C00ED4-7F49-4E3C-BEC0-8DC4F3734A80}" srcOrd="2" destOrd="0" parTransId="{F010F1BC-D9E1-4CB9-BF53-E3642D58283B}" sibTransId="{2DA635A2-0271-4D38-8E78-84B30FE59C64}"/>
    <dgm:cxn modelId="{EE01CD73-CA04-4A61-943C-9CFA9053F1F1}" type="presParOf" srcId="{1E83935D-3F11-4087-8AEF-8F5BF866389C}" destId="{016858C2-17C0-4B77-A74A-BD57528EBBA7}" srcOrd="0" destOrd="0" presId="urn:microsoft.com/office/officeart/2005/8/layout/list1"/>
    <dgm:cxn modelId="{D7B2478D-8631-42E7-B23B-093E24D49DF9}" type="presParOf" srcId="{016858C2-17C0-4B77-A74A-BD57528EBBA7}" destId="{875A0017-D7DB-44C8-A8A8-0F496D388232}" srcOrd="0" destOrd="0" presId="urn:microsoft.com/office/officeart/2005/8/layout/list1"/>
    <dgm:cxn modelId="{FB979DF7-3946-459C-BA44-91AAC1B86344}" type="presParOf" srcId="{016858C2-17C0-4B77-A74A-BD57528EBBA7}" destId="{7FC0F06B-02E6-4CCD-85EB-5EB9CAE6B21C}" srcOrd="1" destOrd="0" presId="urn:microsoft.com/office/officeart/2005/8/layout/list1"/>
    <dgm:cxn modelId="{E81EC82B-77AF-40EA-A979-645FE2E55E21}" type="presParOf" srcId="{1E83935D-3F11-4087-8AEF-8F5BF866389C}" destId="{E53F461C-5BDC-491A-BC3B-EDDCE0ADC90D}" srcOrd="1" destOrd="0" presId="urn:microsoft.com/office/officeart/2005/8/layout/list1"/>
    <dgm:cxn modelId="{98D38E52-3E29-4B20-9172-61394BE8AB19}" type="presParOf" srcId="{1E83935D-3F11-4087-8AEF-8F5BF866389C}" destId="{5CB4E69D-465E-4197-A2D9-40A745CCD28B}" srcOrd="2" destOrd="0" presId="urn:microsoft.com/office/officeart/2005/8/layout/list1"/>
    <dgm:cxn modelId="{9D6E70E7-B5FD-4F07-911A-A6EF8DC99E94}" type="presParOf" srcId="{1E83935D-3F11-4087-8AEF-8F5BF866389C}" destId="{74D50A25-714D-425A-BCFD-E3ED835ACE20}" srcOrd="3" destOrd="0" presId="urn:microsoft.com/office/officeart/2005/8/layout/list1"/>
    <dgm:cxn modelId="{23C34D25-6E10-475D-8886-BAA9787D4D42}" type="presParOf" srcId="{1E83935D-3F11-4087-8AEF-8F5BF866389C}" destId="{FCBD2E9C-6BBC-497D-8A6B-807BFC933592}" srcOrd="4" destOrd="0" presId="urn:microsoft.com/office/officeart/2005/8/layout/list1"/>
    <dgm:cxn modelId="{C215EB63-B6DD-4D4C-93C9-0BAEA68B88AA}" type="presParOf" srcId="{FCBD2E9C-6BBC-497D-8A6B-807BFC933592}" destId="{35BFCE7F-A77B-4E2C-85AD-7DDB9752B2BA}" srcOrd="0" destOrd="0" presId="urn:microsoft.com/office/officeart/2005/8/layout/list1"/>
    <dgm:cxn modelId="{7BBE8464-EDEF-47C9-85EE-1A7A96A73949}" type="presParOf" srcId="{FCBD2E9C-6BBC-497D-8A6B-807BFC933592}" destId="{6DB00B3A-5C6F-4AB6-AFE2-62424A14B601}" srcOrd="1" destOrd="0" presId="urn:microsoft.com/office/officeart/2005/8/layout/list1"/>
    <dgm:cxn modelId="{D46A69B8-21BB-4404-A9EB-CB53001CE824}" type="presParOf" srcId="{1E83935D-3F11-4087-8AEF-8F5BF866389C}" destId="{9EBD0762-431C-4FEA-AE6B-78B20356AC3D}" srcOrd="5" destOrd="0" presId="urn:microsoft.com/office/officeart/2005/8/layout/list1"/>
    <dgm:cxn modelId="{26B08321-F022-45D8-8F15-E107DDB1D2B7}" type="presParOf" srcId="{1E83935D-3F11-4087-8AEF-8F5BF866389C}" destId="{6C3077C4-C9D1-499F-A5A5-0A721E6F382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0A3C7B-3762-4E6A-9926-F024704D29D9}"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064CBCE2-2E94-43C3-B7F9-FF8FE6CF927D}">
      <dgm:prSet custT="1"/>
      <dgm:spPr/>
      <dgm:t>
        <a:bodyPr/>
        <a:lstStyle/>
        <a:p>
          <a:r>
            <a:rPr lang="en-US" sz="3600" dirty="0"/>
            <a:t>Are they sourced as distributive share?</a:t>
          </a:r>
        </a:p>
      </dgm:t>
    </dgm:pt>
    <dgm:pt modelId="{BABD4105-F3AC-49CF-8929-D2B615853C93}" type="parTrans" cxnId="{9E06CF13-DF7A-4150-9D6E-2F310DC89016}">
      <dgm:prSet/>
      <dgm:spPr/>
      <dgm:t>
        <a:bodyPr/>
        <a:lstStyle/>
        <a:p>
          <a:endParaRPr lang="en-US"/>
        </a:p>
      </dgm:t>
    </dgm:pt>
    <dgm:pt modelId="{50841A59-366E-458C-B476-74045482B8AF}" type="sibTrans" cxnId="{9E06CF13-DF7A-4150-9D6E-2F310DC89016}">
      <dgm:prSet/>
      <dgm:spPr/>
      <dgm:t>
        <a:bodyPr/>
        <a:lstStyle/>
        <a:p>
          <a:endParaRPr lang="en-US"/>
        </a:p>
      </dgm:t>
    </dgm:pt>
    <dgm:pt modelId="{762881D6-676C-4CD9-858C-ABA48A21CA07}">
      <dgm:prSet custT="1"/>
      <dgm:spPr/>
      <dgm:t>
        <a:bodyPr/>
        <a:lstStyle/>
        <a:p>
          <a:r>
            <a:rPr lang="en-US" sz="3600" dirty="0"/>
            <a:t>Or are they sourced as separate transactions?</a:t>
          </a:r>
        </a:p>
      </dgm:t>
    </dgm:pt>
    <dgm:pt modelId="{2CB4362F-F690-440B-A4FA-6BBCEFCFD26B}" type="parTrans" cxnId="{CD57BD4F-F4E5-443B-921B-2110DA7A5AB6}">
      <dgm:prSet/>
      <dgm:spPr/>
      <dgm:t>
        <a:bodyPr/>
        <a:lstStyle/>
        <a:p>
          <a:endParaRPr lang="en-US"/>
        </a:p>
      </dgm:t>
    </dgm:pt>
    <dgm:pt modelId="{51385B33-B83E-48C6-A99E-D8A2B8872D3C}" type="sibTrans" cxnId="{CD57BD4F-F4E5-443B-921B-2110DA7A5AB6}">
      <dgm:prSet/>
      <dgm:spPr/>
      <dgm:t>
        <a:bodyPr/>
        <a:lstStyle/>
        <a:p>
          <a:endParaRPr lang="en-US"/>
        </a:p>
      </dgm:t>
    </dgm:pt>
    <dgm:pt modelId="{C6051CB2-48F9-4518-B267-CA8F310D5194}" type="pres">
      <dgm:prSet presAssocID="{520A3C7B-3762-4E6A-9926-F024704D29D9}" presName="hierChild1" presStyleCnt="0">
        <dgm:presLayoutVars>
          <dgm:chPref val="1"/>
          <dgm:dir/>
          <dgm:animOne val="branch"/>
          <dgm:animLvl val="lvl"/>
          <dgm:resizeHandles/>
        </dgm:presLayoutVars>
      </dgm:prSet>
      <dgm:spPr/>
    </dgm:pt>
    <dgm:pt modelId="{9C7F20A2-6778-42D3-A72C-2373862D6A1B}" type="pres">
      <dgm:prSet presAssocID="{064CBCE2-2E94-43C3-B7F9-FF8FE6CF927D}" presName="hierRoot1" presStyleCnt="0"/>
      <dgm:spPr/>
    </dgm:pt>
    <dgm:pt modelId="{5D846E52-FB8A-4163-98A7-03101C3F4D79}" type="pres">
      <dgm:prSet presAssocID="{064CBCE2-2E94-43C3-B7F9-FF8FE6CF927D}" presName="composite" presStyleCnt="0"/>
      <dgm:spPr/>
    </dgm:pt>
    <dgm:pt modelId="{ED742F25-92D5-49EF-99A8-78D13D676193}" type="pres">
      <dgm:prSet presAssocID="{064CBCE2-2E94-43C3-B7F9-FF8FE6CF927D}" presName="background" presStyleLbl="node0" presStyleIdx="0" presStyleCnt="2"/>
      <dgm:spPr/>
    </dgm:pt>
    <dgm:pt modelId="{C450B343-DDA3-4827-B0A8-27635BE6B2DB}" type="pres">
      <dgm:prSet presAssocID="{064CBCE2-2E94-43C3-B7F9-FF8FE6CF927D}" presName="text" presStyleLbl="fgAcc0" presStyleIdx="0" presStyleCnt="2">
        <dgm:presLayoutVars>
          <dgm:chPref val="3"/>
        </dgm:presLayoutVars>
      </dgm:prSet>
      <dgm:spPr/>
    </dgm:pt>
    <dgm:pt modelId="{065D5B65-9521-4B57-9DE3-228BA5323E2E}" type="pres">
      <dgm:prSet presAssocID="{064CBCE2-2E94-43C3-B7F9-FF8FE6CF927D}" presName="hierChild2" presStyleCnt="0"/>
      <dgm:spPr/>
    </dgm:pt>
    <dgm:pt modelId="{E37F4F2A-F6CC-44BB-AFFC-C655AB49C298}" type="pres">
      <dgm:prSet presAssocID="{762881D6-676C-4CD9-858C-ABA48A21CA07}" presName="hierRoot1" presStyleCnt="0"/>
      <dgm:spPr/>
    </dgm:pt>
    <dgm:pt modelId="{820A8557-0A88-4C53-B0CE-FEBF6F2ABE16}" type="pres">
      <dgm:prSet presAssocID="{762881D6-676C-4CD9-858C-ABA48A21CA07}" presName="composite" presStyleCnt="0"/>
      <dgm:spPr/>
    </dgm:pt>
    <dgm:pt modelId="{1E984F99-1DBB-4187-92CD-76CF2330C4C2}" type="pres">
      <dgm:prSet presAssocID="{762881D6-676C-4CD9-858C-ABA48A21CA07}" presName="background" presStyleLbl="node0" presStyleIdx="1" presStyleCnt="2"/>
      <dgm:spPr/>
    </dgm:pt>
    <dgm:pt modelId="{5469D1F0-71E9-4FD3-8A56-277C9E358D6F}" type="pres">
      <dgm:prSet presAssocID="{762881D6-676C-4CD9-858C-ABA48A21CA07}" presName="text" presStyleLbl="fgAcc0" presStyleIdx="1" presStyleCnt="2">
        <dgm:presLayoutVars>
          <dgm:chPref val="3"/>
        </dgm:presLayoutVars>
      </dgm:prSet>
      <dgm:spPr/>
    </dgm:pt>
    <dgm:pt modelId="{A1245D8D-B298-4BAF-9C2D-E403FFDF0012}" type="pres">
      <dgm:prSet presAssocID="{762881D6-676C-4CD9-858C-ABA48A21CA07}" presName="hierChild2" presStyleCnt="0"/>
      <dgm:spPr/>
    </dgm:pt>
  </dgm:ptLst>
  <dgm:cxnLst>
    <dgm:cxn modelId="{9E06CF13-DF7A-4150-9D6E-2F310DC89016}" srcId="{520A3C7B-3762-4E6A-9926-F024704D29D9}" destId="{064CBCE2-2E94-43C3-B7F9-FF8FE6CF927D}" srcOrd="0" destOrd="0" parTransId="{BABD4105-F3AC-49CF-8929-D2B615853C93}" sibTransId="{50841A59-366E-458C-B476-74045482B8AF}"/>
    <dgm:cxn modelId="{DFA1FF30-94D7-4E8C-8989-95C618134378}" type="presOf" srcId="{064CBCE2-2E94-43C3-B7F9-FF8FE6CF927D}" destId="{C450B343-DDA3-4827-B0A8-27635BE6B2DB}" srcOrd="0" destOrd="0" presId="urn:microsoft.com/office/officeart/2005/8/layout/hierarchy1"/>
    <dgm:cxn modelId="{CD57BD4F-F4E5-443B-921B-2110DA7A5AB6}" srcId="{520A3C7B-3762-4E6A-9926-F024704D29D9}" destId="{762881D6-676C-4CD9-858C-ABA48A21CA07}" srcOrd="1" destOrd="0" parTransId="{2CB4362F-F690-440B-A4FA-6BBCEFCFD26B}" sibTransId="{51385B33-B83E-48C6-A99E-D8A2B8872D3C}"/>
    <dgm:cxn modelId="{2C99ADBF-4D97-48BF-8FB9-F6EBC9F01A68}" type="presOf" srcId="{762881D6-676C-4CD9-858C-ABA48A21CA07}" destId="{5469D1F0-71E9-4FD3-8A56-277C9E358D6F}" srcOrd="0" destOrd="0" presId="urn:microsoft.com/office/officeart/2005/8/layout/hierarchy1"/>
    <dgm:cxn modelId="{04514DE5-7C63-4B7C-B1F4-F9AB22BEBEBF}" type="presOf" srcId="{520A3C7B-3762-4E6A-9926-F024704D29D9}" destId="{C6051CB2-48F9-4518-B267-CA8F310D5194}" srcOrd="0" destOrd="0" presId="urn:microsoft.com/office/officeart/2005/8/layout/hierarchy1"/>
    <dgm:cxn modelId="{4AB43AF1-0D56-4CFC-A1B8-CE431A86852D}" type="presParOf" srcId="{C6051CB2-48F9-4518-B267-CA8F310D5194}" destId="{9C7F20A2-6778-42D3-A72C-2373862D6A1B}" srcOrd="0" destOrd="0" presId="urn:microsoft.com/office/officeart/2005/8/layout/hierarchy1"/>
    <dgm:cxn modelId="{B83A438D-AC3D-41DF-A23B-5A79527213FB}" type="presParOf" srcId="{9C7F20A2-6778-42D3-A72C-2373862D6A1B}" destId="{5D846E52-FB8A-4163-98A7-03101C3F4D79}" srcOrd="0" destOrd="0" presId="urn:microsoft.com/office/officeart/2005/8/layout/hierarchy1"/>
    <dgm:cxn modelId="{1715AAC1-6906-4D56-B39C-237C0B443AF4}" type="presParOf" srcId="{5D846E52-FB8A-4163-98A7-03101C3F4D79}" destId="{ED742F25-92D5-49EF-99A8-78D13D676193}" srcOrd="0" destOrd="0" presId="urn:microsoft.com/office/officeart/2005/8/layout/hierarchy1"/>
    <dgm:cxn modelId="{6F87F8D5-6E2A-4FA9-BD64-3B8B03950924}" type="presParOf" srcId="{5D846E52-FB8A-4163-98A7-03101C3F4D79}" destId="{C450B343-DDA3-4827-B0A8-27635BE6B2DB}" srcOrd="1" destOrd="0" presId="urn:microsoft.com/office/officeart/2005/8/layout/hierarchy1"/>
    <dgm:cxn modelId="{BA15DDA6-CB85-4269-A736-E4353F8168B5}" type="presParOf" srcId="{9C7F20A2-6778-42D3-A72C-2373862D6A1B}" destId="{065D5B65-9521-4B57-9DE3-228BA5323E2E}" srcOrd="1" destOrd="0" presId="urn:microsoft.com/office/officeart/2005/8/layout/hierarchy1"/>
    <dgm:cxn modelId="{5C939D1C-353B-4C10-9DEF-C9FAC66AED77}" type="presParOf" srcId="{C6051CB2-48F9-4518-B267-CA8F310D5194}" destId="{E37F4F2A-F6CC-44BB-AFFC-C655AB49C298}" srcOrd="1" destOrd="0" presId="urn:microsoft.com/office/officeart/2005/8/layout/hierarchy1"/>
    <dgm:cxn modelId="{4D38A67E-8DB7-405A-B03A-92DF5E634E0A}" type="presParOf" srcId="{E37F4F2A-F6CC-44BB-AFFC-C655AB49C298}" destId="{820A8557-0A88-4C53-B0CE-FEBF6F2ABE16}" srcOrd="0" destOrd="0" presId="urn:microsoft.com/office/officeart/2005/8/layout/hierarchy1"/>
    <dgm:cxn modelId="{8EC78352-A5BC-4037-A064-35C03106B83B}" type="presParOf" srcId="{820A8557-0A88-4C53-B0CE-FEBF6F2ABE16}" destId="{1E984F99-1DBB-4187-92CD-76CF2330C4C2}" srcOrd="0" destOrd="0" presId="urn:microsoft.com/office/officeart/2005/8/layout/hierarchy1"/>
    <dgm:cxn modelId="{846B7654-2582-40E9-B621-35B3EFB4DA8C}" type="presParOf" srcId="{820A8557-0A88-4C53-B0CE-FEBF6F2ABE16}" destId="{5469D1F0-71E9-4FD3-8A56-277C9E358D6F}" srcOrd="1" destOrd="0" presId="urn:microsoft.com/office/officeart/2005/8/layout/hierarchy1"/>
    <dgm:cxn modelId="{FFF9BE39-47FB-47F8-8F11-7C773D4FBFC8}" type="presParOf" srcId="{E37F4F2A-F6CC-44BB-AFFC-C655AB49C298}" destId="{A1245D8D-B298-4BAF-9C2D-E403FFDF001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4E69D-465E-4197-A2D9-40A745CCD28B}">
      <dsp:nvSpPr>
        <dsp:cNvPr id="0" name=""/>
        <dsp:cNvSpPr/>
      </dsp:nvSpPr>
      <dsp:spPr>
        <a:xfrm>
          <a:off x="0" y="547079"/>
          <a:ext cx="7906074" cy="724260"/>
        </a:xfrm>
        <a:prstGeom prst="rect">
          <a:avLst/>
        </a:prstGeom>
        <a:solidFill>
          <a:schemeClr val="lt1">
            <a:alpha val="90000"/>
            <a:hueOff val="0"/>
            <a:satOff val="0"/>
            <a:lumOff val="0"/>
            <a:alphaOff val="0"/>
          </a:schemeClr>
        </a:solidFill>
        <a:ln w="2222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C0F06B-02E6-4CCD-85EB-5EB9CAE6B21C}">
      <dsp:nvSpPr>
        <dsp:cNvPr id="0" name=""/>
        <dsp:cNvSpPr/>
      </dsp:nvSpPr>
      <dsp:spPr>
        <a:xfrm>
          <a:off x="395303" y="959"/>
          <a:ext cx="5534251" cy="1092240"/>
        </a:xfrm>
        <a:prstGeom prst="round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182" tIns="0" rIns="209182" bIns="0" numCol="1" spcCol="1270" anchor="ctr" anchorCtr="0">
          <a:noAutofit/>
        </a:bodyPr>
        <a:lstStyle/>
        <a:p>
          <a:pPr marL="0" lvl="0" indent="0" algn="l" defTabSz="1066800">
            <a:lnSpc>
              <a:spcPct val="90000"/>
            </a:lnSpc>
            <a:spcBef>
              <a:spcPct val="0"/>
            </a:spcBef>
            <a:spcAft>
              <a:spcPct val="35000"/>
            </a:spcAft>
            <a:buNone/>
          </a:pPr>
          <a:r>
            <a:rPr lang="en-US" sz="2400" kern="1200" dirty="0"/>
            <a:t>Preliminary Draft – </a:t>
          </a:r>
          <a:br>
            <a:rPr lang="en-US" sz="2400" kern="1200" dirty="0"/>
          </a:br>
          <a:r>
            <a:rPr lang="en-US" sz="2400" kern="1200" dirty="0"/>
            <a:t>without findings or conclusions.</a:t>
          </a:r>
        </a:p>
      </dsp:txBody>
      <dsp:txXfrm>
        <a:off x="448622" y="54278"/>
        <a:ext cx="5427613" cy="985602"/>
      </dsp:txXfrm>
    </dsp:sp>
    <dsp:sp modelId="{6C3077C4-C9D1-499F-A5A5-0A721E6F3821}">
      <dsp:nvSpPr>
        <dsp:cNvPr id="0" name=""/>
        <dsp:cNvSpPr/>
      </dsp:nvSpPr>
      <dsp:spPr>
        <a:xfrm>
          <a:off x="0" y="2017259"/>
          <a:ext cx="7906074" cy="2913750"/>
        </a:xfrm>
        <a:prstGeom prst="rect">
          <a:avLst/>
        </a:prstGeom>
        <a:solidFill>
          <a:schemeClr val="lt1">
            <a:alpha val="90000"/>
            <a:hueOff val="0"/>
            <a:satOff val="0"/>
            <a:lumOff val="0"/>
            <a:alphaOff val="0"/>
          </a:schemeClr>
        </a:solidFill>
        <a:ln w="22225" cap="rnd" cmpd="sng" algn="ctr">
          <a:solidFill>
            <a:schemeClr val="accent5">
              <a:hueOff val="742785"/>
              <a:satOff val="20301"/>
              <a:lumOff val="82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3599" tIns="770636" rIns="613599" bIns="170688" numCol="1" spcCol="1270" anchor="t" anchorCtr="0">
          <a:noAutofit/>
        </a:bodyPr>
        <a:lstStyle/>
        <a:p>
          <a:pPr marL="365760" lvl="1" indent="-228600" algn="l" defTabSz="1066800">
            <a:lnSpc>
              <a:spcPct val="90000"/>
            </a:lnSpc>
            <a:spcBef>
              <a:spcPct val="0"/>
            </a:spcBef>
            <a:spcAft>
              <a:spcPct val="15000"/>
            </a:spcAft>
            <a:buNone/>
          </a:pPr>
          <a:r>
            <a:rPr lang="en-US" sz="2400" kern="1200" dirty="0"/>
            <a:t>Economic reality – </a:t>
          </a:r>
        </a:p>
        <a:p>
          <a:pPr marL="365760" lvl="1" indent="-171450" algn="l" defTabSz="800100">
            <a:lnSpc>
              <a:spcPct val="90000"/>
            </a:lnSpc>
            <a:spcBef>
              <a:spcPct val="0"/>
            </a:spcBef>
            <a:spcAft>
              <a:spcPts val="600"/>
            </a:spcAft>
            <a:buChar char="•"/>
          </a:pPr>
          <a:r>
            <a:rPr lang="en-US" sz="1800" kern="1200" dirty="0"/>
            <a:t>What kinds of arrangements are there?</a:t>
          </a:r>
        </a:p>
        <a:p>
          <a:pPr marL="365760" lvl="1" indent="-228600" algn="l" defTabSz="1066800">
            <a:lnSpc>
              <a:spcPct val="90000"/>
            </a:lnSpc>
            <a:spcBef>
              <a:spcPct val="0"/>
            </a:spcBef>
            <a:spcAft>
              <a:spcPct val="15000"/>
            </a:spcAft>
            <a:buNone/>
          </a:pPr>
          <a:r>
            <a:rPr lang="en-US" sz="2400" kern="1200" dirty="0"/>
            <a:t>Federal tax treatment – </a:t>
          </a:r>
        </a:p>
        <a:p>
          <a:pPr marL="365760" lvl="1" indent="-171450" algn="l" defTabSz="800100">
            <a:lnSpc>
              <a:spcPct val="90000"/>
            </a:lnSpc>
            <a:spcBef>
              <a:spcPct val="0"/>
            </a:spcBef>
            <a:spcAft>
              <a:spcPts val="600"/>
            </a:spcAft>
            <a:buChar char="•"/>
          </a:pPr>
          <a:r>
            <a:rPr lang="en-US" sz="1800" kern="1200" dirty="0"/>
            <a:t>Can federal rules distinguish different categories?</a:t>
          </a:r>
        </a:p>
        <a:p>
          <a:pPr marL="365760" lvl="1" indent="-228600" algn="l" defTabSz="1066800">
            <a:lnSpc>
              <a:spcPct val="90000"/>
            </a:lnSpc>
            <a:spcBef>
              <a:spcPct val="0"/>
            </a:spcBef>
            <a:spcAft>
              <a:spcPct val="15000"/>
            </a:spcAft>
            <a:buNone/>
          </a:pPr>
          <a:r>
            <a:rPr lang="en-US" sz="2400" kern="1200" dirty="0"/>
            <a:t>Current state treatment – </a:t>
          </a:r>
        </a:p>
        <a:p>
          <a:pPr marL="365760" lvl="1" indent="-171450" algn="l" defTabSz="800100">
            <a:lnSpc>
              <a:spcPct val="90000"/>
            </a:lnSpc>
            <a:spcBef>
              <a:spcPct val="0"/>
            </a:spcBef>
            <a:spcAft>
              <a:spcPct val="15000"/>
            </a:spcAft>
            <a:buChar char="•"/>
          </a:pPr>
          <a:r>
            <a:rPr lang="en-US" sz="1800" kern="1200" dirty="0"/>
            <a:t>What is sourcing treatment for both partner-level and PTE  taxes</a:t>
          </a:r>
        </a:p>
      </dsp:txBody>
      <dsp:txXfrm>
        <a:off x="0" y="2017259"/>
        <a:ext cx="7906074" cy="2913750"/>
      </dsp:txXfrm>
    </dsp:sp>
    <dsp:sp modelId="{6DB00B3A-5C6F-4AB6-AFE2-62424A14B601}">
      <dsp:nvSpPr>
        <dsp:cNvPr id="0" name=""/>
        <dsp:cNvSpPr/>
      </dsp:nvSpPr>
      <dsp:spPr>
        <a:xfrm>
          <a:off x="395303" y="1471139"/>
          <a:ext cx="5534251" cy="1092240"/>
        </a:xfrm>
        <a:prstGeom prst="roundRect">
          <a:avLst/>
        </a:prstGeom>
        <a:solidFill>
          <a:schemeClr val="accent5">
            <a:hueOff val="742785"/>
            <a:satOff val="20301"/>
            <a:lumOff val="8235"/>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182" tIns="0" rIns="209182" bIns="0" numCol="1" spcCol="1270" anchor="ctr" anchorCtr="0">
          <a:noAutofit/>
        </a:bodyPr>
        <a:lstStyle/>
        <a:p>
          <a:pPr marL="0" lvl="0" indent="0" algn="l" defTabSz="1066800">
            <a:lnSpc>
              <a:spcPct val="90000"/>
            </a:lnSpc>
            <a:spcBef>
              <a:spcPct val="0"/>
            </a:spcBef>
            <a:spcAft>
              <a:spcPct val="35000"/>
            </a:spcAft>
            <a:buNone/>
          </a:pPr>
          <a:r>
            <a:rPr lang="en-US" sz="2400" kern="1200" dirty="0"/>
            <a:t>Assumptions – what matters </a:t>
          </a:r>
        </a:p>
      </dsp:txBody>
      <dsp:txXfrm>
        <a:off x="448622" y="1524458"/>
        <a:ext cx="5427613" cy="9856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742F25-92D5-49EF-99A8-78D13D676193}">
      <dsp:nvSpPr>
        <dsp:cNvPr id="0" name=""/>
        <dsp:cNvSpPr/>
      </dsp:nvSpPr>
      <dsp:spPr>
        <a:xfrm>
          <a:off x="1346" y="67375"/>
          <a:ext cx="4725823" cy="300089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50B343-DDA3-4827-B0A8-27635BE6B2DB}">
      <dsp:nvSpPr>
        <dsp:cNvPr id="0" name=""/>
        <dsp:cNvSpPr/>
      </dsp:nvSpPr>
      <dsp:spPr>
        <a:xfrm>
          <a:off x="526437" y="566212"/>
          <a:ext cx="4725823" cy="300089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Are they sourced as distributive share?</a:t>
          </a:r>
        </a:p>
      </dsp:txBody>
      <dsp:txXfrm>
        <a:off x="614330" y="654105"/>
        <a:ext cx="4550037" cy="2825112"/>
      </dsp:txXfrm>
    </dsp:sp>
    <dsp:sp modelId="{1E984F99-1DBB-4187-92CD-76CF2330C4C2}">
      <dsp:nvSpPr>
        <dsp:cNvPr id="0" name=""/>
        <dsp:cNvSpPr/>
      </dsp:nvSpPr>
      <dsp:spPr>
        <a:xfrm>
          <a:off x="5777353" y="67375"/>
          <a:ext cx="4725823" cy="300089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69D1F0-71E9-4FD3-8A56-277C9E358D6F}">
      <dsp:nvSpPr>
        <dsp:cNvPr id="0" name=""/>
        <dsp:cNvSpPr/>
      </dsp:nvSpPr>
      <dsp:spPr>
        <a:xfrm>
          <a:off x="6302444" y="566212"/>
          <a:ext cx="4725823" cy="300089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Or are they sourced as separate transactions?</a:t>
          </a:r>
        </a:p>
      </dsp:txBody>
      <dsp:txXfrm>
        <a:off x="6390337" y="654105"/>
        <a:ext cx="4550037" cy="28251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57480" y="35560"/>
            <a:ext cx="4048760" cy="227742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462280" y="2449830"/>
            <a:ext cx="5928360" cy="625729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68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163" y="34925"/>
            <a:ext cx="4049712" cy="22780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B7494C42-5034-4A46-9B78-EE3919A245F5}" type="slidenum">
              <a:rPr lang="en-US" smtClean="0"/>
              <a:t>1</a:t>
            </a:fld>
            <a:endParaRPr lang="en-US" dirty="0"/>
          </a:p>
        </p:txBody>
      </p:sp>
    </p:spTree>
    <p:extLst>
      <p:ext uri="{BB962C8B-B14F-4D97-AF65-F5344CB8AC3E}">
        <p14:creationId xmlns:p14="http://schemas.microsoft.com/office/powerpoint/2010/main" val="473196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6215E3FE-2A52-4BFD-866F-7468E077B710}" type="datetime1">
              <a:rPr lang="en-US" smtClean="0"/>
              <a:t>4/19/2023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CF3C1-CD21-49DD-B007-0E3BB43F67F8}" type="datetime1">
              <a:rPr lang="en-US" smtClean="0"/>
              <a:t>4/19/2023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51A75AEC-37D3-4D1C-B3F1-20813135198E}" type="datetime1">
              <a:rPr lang="en-US" smtClean="0"/>
              <a:t>4/19/2023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F56EA5F0-CC34-482B-B7D7-9B41821823C8}" type="datetime1">
              <a:rPr lang="en-US" smtClean="0"/>
              <a:t>4/19/2023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F35DAB7C-C874-4098-B6FA-7A7D41D46054}" type="datetime1">
              <a:rPr lang="en-US" smtClean="0"/>
              <a:t>4/19/2023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CED2E2-1542-4766-B14D-910888DE2F40}" type="datetime1">
              <a:rPr lang="en-US" smtClean="0"/>
              <a:t>4/19/2023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39CAA-DE3D-430A-BBEB-611F0ABD547B}" type="datetime1">
              <a:rPr lang="en-US" smtClean="0"/>
              <a:t>4/19/2023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13BBB6-D452-44CA-BE48-69C7636B069C}" type="datetime1">
              <a:rPr lang="en-US" smtClean="0"/>
              <a:t>4/19/2023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A268C-8FB5-4886-8264-FC595AF8391B}" type="datetime1">
              <a:rPr lang="en-US" smtClean="0"/>
              <a:t>4/19/2023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C277F93F-B245-4FE5-8EF7-CE30EA2F06A3}" type="datetime1">
              <a:rPr lang="en-US" smtClean="0"/>
              <a:t>4/19/2023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1505B9-AE01-4BC3-856D-BB132BF34314}" type="datetime1">
              <a:rPr lang="en-US" smtClean="0"/>
              <a:t>4/19/2023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64E5414-ECEC-412A-94F2-109BABC55DD1}" type="datetime1">
              <a:rPr lang="en-US" smtClean="0"/>
              <a:t>4/19/2023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jstosberg@mtc.gov" TargetMode="Externa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tc.gov/uniformity/project-on-state-taxation-of-partnership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www.mtc.gov/events-training/2023-spring-committee-meeting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08049" y="2080644"/>
            <a:ext cx="7673419"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State Taxation of Partnerships – </a:t>
            </a:r>
            <a:br>
              <a:rPr lang="en-US" sz="4400" cap="none" dirty="0"/>
            </a:br>
            <a:r>
              <a:rPr lang="en-US" sz="4400" cap="none" dirty="0"/>
              <a:t>Report to the Work Group</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4308049" y="3909268"/>
            <a:ext cx="5829685" cy="637565"/>
          </a:xfrm>
        </p:spPr>
        <p:txBody>
          <a:bodyPr>
            <a:noAutofit/>
          </a:bodyPr>
          <a:lstStyle/>
          <a:p>
            <a:r>
              <a:rPr lang="en-US" sz="2400" dirty="0"/>
              <a:t>April 19,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898039" y="2490291"/>
            <a:ext cx="3053422" cy="1541978"/>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2054A8-0F44-4916-663E-9FDA749C3889}"/>
              </a:ext>
            </a:extLst>
          </p:cNvPr>
          <p:cNvSpPr>
            <a:spLocks noGrp="1"/>
          </p:cNvSpPr>
          <p:nvPr>
            <p:ph type="title"/>
          </p:nvPr>
        </p:nvSpPr>
        <p:spPr>
          <a:xfrm>
            <a:off x="581193" y="729658"/>
            <a:ext cx="11029616" cy="637229"/>
          </a:xfrm>
        </p:spPr>
        <p:txBody>
          <a:bodyPr>
            <a:normAutofit/>
          </a:bodyPr>
          <a:lstStyle/>
          <a:p>
            <a:pPr algn="ctr"/>
            <a:r>
              <a:rPr lang="en-US" sz="3200" dirty="0"/>
              <a:t>State Sourcing Generally</a:t>
            </a:r>
          </a:p>
        </p:txBody>
      </p:sp>
      <p:sp>
        <p:nvSpPr>
          <p:cNvPr id="6" name="Text Placeholder 5">
            <a:extLst>
              <a:ext uri="{FF2B5EF4-FFF2-40B4-BE49-F238E27FC236}">
                <a16:creationId xmlns:a16="http://schemas.microsoft.com/office/drawing/2014/main" id="{E09C0955-13A4-22D0-D484-25502CDB8900}"/>
              </a:ext>
            </a:extLst>
          </p:cNvPr>
          <p:cNvSpPr>
            <a:spLocks noGrp="1"/>
          </p:cNvSpPr>
          <p:nvPr>
            <p:ph type="body" idx="1"/>
          </p:nvPr>
        </p:nvSpPr>
        <p:spPr>
          <a:xfrm>
            <a:off x="581192" y="1661952"/>
            <a:ext cx="5194769" cy="557784"/>
          </a:xfrm>
        </p:spPr>
        <p:txBody>
          <a:bodyPr/>
          <a:lstStyle/>
          <a:p>
            <a:r>
              <a:rPr lang="en-US" b="1" dirty="0"/>
              <a:t>Distributive Share and </a:t>
            </a:r>
            <a:br>
              <a:rPr lang="en-US" b="1" dirty="0"/>
            </a:br>
            <a:r>
              <a:rPr lang="en-US" b="1" dirty="0"/>
              <a:t>Guaranteed Payments for Capital</a:t>
            </a:r>
          </a:p>
        </p:txBody>
      </p:sp>
      <p:sp>
        <p:nvSpPr>
          <p:cNvPr id="7" name="Content Placeholder 6">
            <a:extLst>
              <a:ext uri="{FF2B5EF4-FFF2-40B4-BE49-F238E27FC236}">
                <a16:creationId xmlns:a16="http://schemas.microsoft.com/office/drawing/2014/main" id="{3B9395CB-4346-EC9C-CBD1-5EF09F156BF6}"/>
              </a:ext>
            </a:extLst>
          </p:cNvPr>
          <p:cNvSpPr>
            <a:spLocks noGrp="1"/>
          </p:cNvSpPr>
          <p:nvPr>
            <p:ph sz="half" idx="2"/>
          </p:nvPr>
        </p:nvSpPr>
        <p:spPr>
          <a:xfrm>
            <a:off x="581194" y="2483123"/>
            <a:ext cx="5194766" cy="4106213"/>
          </a:xfrm>
        </p:spPr>
        <p:txBody>
          <a:bodyPr>
            <a:normAutofit/>
          </a:bodyPr>
          <a:lstStyle/>
          <a:p>
            <a:r>
              <a:rPr lang="en-US" dirty="0"/>
              <a:t>Example – if partnership earns business income that would be sourced 50% to State A, then partners’ shares are also sourced 50% to State A. If partner is resident in State B, partner would get a credit for tax paid to State A against State B’s tax if imposed on 100% of partner’s income.</a:t>
            </a:r>
          </a:p>
        </p:txBody>
      </p:sp>
      <p:sp>
        <p:nvSpPr>
          <p:cNvPr id="8" name="Text Placeholder 7">
            <a:extLst>
              <a:ext uri="{FF2B5EF4-FFF2-40B4-BE49-F238E27FC236}">
                <a16:creationId xmlns:a16="http://schemas.microsoft.com/office/drawing/2014/main" id="{A48B007C-1A8A-7FF3-A11D-8398F7F0CAA5}"/>
              </a:ext>
            </a:extLst>
          </p:cNvPr>
          <p:cNvSpPr>
            <a:spLocks noGrp="1"/>
          </p:cNvSpPr>
          <p:nvPr>
            <p:ph type="body" sz="quarter" idx="3"/>
          </p:nvPr>
        </p:nvSpPr>
        <p:spPr>
          <a:xfrm>
            <a:off x="6416038" y="1670237"/>
            <a:ext cx="5194770" cy="553373"/>
          </a:xfrm>
        </p:spPr>
        <p:txBody>
          <a:bodyPr/>
          <a:lstStyle/>
          <a:p>
            <a:r>
              <a:rPr lang="en-US" b="1" dirty="0"/>
              <a:t>Payments to Partners not Acting in the Capacity of Partner</a:t>
            </a:r>
          </a:p>
        </p:txBody>
      </p:sp>
      <p:sp>
        <p:nvSpPr>
          <p:cNvPr id="9" name="Content Placeholder 8">
            <a:extLst>
              <a:ext uri="{FF2B5EF4-FFF2-40B4-BE49-F238E27FC236}">
                <a16:creationId xmlns:a16="http://schemas.microsoft.com/office/drawing/2014/main" id="{C4E5A043-B3C8-DC1E-A6AE-5D9544448B3B}"/>
              </a:ext>
            </a:extLst>
          </p:cNvPr>
          <p:cNvSpPr>
            <a:spLocks noGrp="1"/>
          </p:cNvSpPr>
          <p:nvPr>
            <p:ph sz="quarter" idx="4"/>
          </p:nvPr>
        </p:nvSpPr>
        <p:spPr>
          <a:xfrm>
            <a:off x="6416037" y="2526960"/>
            <a:ext cx="5194771" cy="4062376"/>
          </a:xfrm>
        </p:spPr>
        <p:txBody>
          <a:bodyPr/>
          <a:lstStyle/>
          <a:p>
            <a:r>
              <a:rPr lang="en-US" dirty="0"/>
              <a:t>Example 1 – if partner contracts to provide services (not acting as a partner) to the partnership, then the income from those services will be sourced as if the parties are unrelated. Assuming the partner has a separate business, then the services would be sourced as part of that business. </a:t>
            </a:r>
          </a:p>
          <a:p>
            <a:r>
              <a:rPr lang="en-US" dirty="0"/>
              <a:t>Example 2 – if partner contracts to sell the partner’s personal property to the partnership, the income from that sale will be sourced using state rules for allocating the income (and a credit may be given in the state of residency if the income is taxed in another state). </a:t>
            </a:r>
          </a:p>
        </p:txBody>
      </p:sp>
      <p:sp>
        <p:nvSpPr>
          <p:cNvPr id="4" name="Slide Number Placeholder 3">
            <a:extLst>
              <a:ext uri="{FF2B5EF4-FFF2-40B4-BE49-F238E27FC236}">
                <a16:creationId xmlns:a16="http://schemas.microsoft.com/office/drawing/2014/main" id="{01E5407C-70F4-D8FE-674C-85076541FF61}"/>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2324592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6F4A6-0D30-2207-5C94-4CAD3D1CC4C8}"/>
              </a:ext>
            </a:extLst>
          </p:cNvPr>
          <p:cNvSpPr>
            <a:spLocks noGrp="1"/>
          </p:cNvSpPr>
          <p:nvPr>
            <p:ph type="title"/>
          </p:nvPr>
        </p:nvSpPr>
        <p:spPr/>
        <p:txBody>
          <a:bodyPr/>
          <a:lstStyle/>
          <a:p>
            <a:r>
              <a:rPr lang="en-US" dirty="0"/>
              <a:t>BUT WHAT About Guaranteed Payments for Services?</a:t>
            </a:r>
          </a:p>
        </p:txBody>
      </p:sp>
      <p:graphicFrame>
        <p:nvGraphicFramePr>
          <p:cNvPr id="6" name="Content Placeholder 2">
            <a:extLst>
              <a:ext uri="{FF2B5EF4-FFF2-40B4-BE49-F238E27FC236}">
                <a16:creationId xmlns:a16="http://schemas.microsoft.com/office/drawing/2014/main" id="{AD4DCB0C-7F20-5BE7-6FC9-F1F633CAC2E9}"/>
              </a:ext>
            </a:extLst>
          </p:cNvPr>
          <p:cNvGraphicFramePr>
            <a:graphicFrameLocks noGrp="1"/>
          </p:cNvGraphicFramePr>
          <p:nvPr>
            <p:ph idx="1"/>
            <p:extLst>
              <p:ext uri="{D42A27DB-BD31-4B8C-83A1-F6EECF244321}">
                <p14:modId xmlns:p14="http://schemas.microsoft.com/office/powerpoint/2010/main" val="2732766958"/>
              </p:ext>
            </p:extLst>
          </p:nvPr>
        </p:nvGraphicFramePr>
        <p:xfrm>
          <a:off x="581192" y="2340864"/>
          <a:ext cx="11029615" cy="3634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09BE3EC8-27EB-374E-BA6F-B3B0917A1E85}"/>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260354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18FFF8BA-E008-4068-851C-2CED296AC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7E8ADA-6536-3142-46D1-EF9C152A1744}"/>
              </a:ext>
            </a:extLst>
          </p:cNvPr>
          <p:cNvSpPr>
            <a:spLocks noGrp="1"/>
          </p:cNvSpPr>
          <p:nvPr>
            <p:ph type="title"/>
          </p:nvPr>
        </p:nvSpPr>
        <p:spPr>
          <a:xfrm>
            <a:off x="581193" y="702156"/>
            <a:ext cx="4076153" cy="5156642"/>
          </a:xfrm>
        </p:spPr>
        <p:txBody>
          <a:bodyPr anchor="ctr">
            <a:normAutofit/>
          </a:bodyPr>
          <a:lstStyle/>
          <a:p>
            <a:r>
              <a:rPr lang="en-US">
                <a:solidFill>
                  <a:schemeClr val="tx2"/>
                </a:solidFill>
              </a:rPr>
              <a:t>How Helpful is Federal Tax Guidance?</a:t>
            </a:r>
          </a:p>
        </p:txBody>
      </p:sp>
      <p:sp>
        <p:nvSpPr>
          <p:cNvPr id="18" name="Rectangle 10">
            <a:extLst>
              <a:ext uri="{FF2B5EF4-FFF2-40B4-BE49-F238E27FC236}">
                <a16:creationId xmlns:a16="http://schemas.microsoft.com/office/drawing/2014/main" id="{832B0DA7-13B0-4805-B9BD-9BFACCB23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199"/>
            <a:ext cx="4210812" cy="949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2">
            <a:extLst>
              <a:ext uri="{FF2B5EF4-FFF2-40B4-BE49-F238E27FC236}">
                <a16:creationId xmlns:a16="http://schemas.microsoft.com/office/drawing/2014/main" id="{D5D17921-1EF4-488E-A9AA-AC6B7F3CE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6743" y="457201"/>
            <a:ext cx="6834067" cy="94996"/>
          </a:xfrm>
          <a:prstGeom prst="rect">
            <a:avLst/>
          </a:prstGeom>
          <a:solidFill>
            <a:srgbClr val="3C474C"/>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1CB478E-003F-8E34-78E9-3DBCCEFBB7D3}"/>
              </a:ext>
            </a:extLst>
          </p:cNvPr>
          <p:cNvSpPr>
            <a:spLocks noGrp="1"/>
          </p:cNvSpPr>
          <p:nvPr>
            <p:ph idx="1"/>
          </p:nvPr>
        </p:nvSpPr>
        <p:spPr>
          <a:xfrm>
            <a:off x="4094019" y="702156"/>
            <a:ext cx="7516788" cy="5858798"/>
          </a:xfrm>
        </p:spPr>
        <p:txBody>
          <a:bodyPr>
            <a:normAutofit/>
          </a:bodyPr>
          <a:lstStyle/>
          <a:p>
            <a:r>
              <a:rPr lang="en-US" sz="2000" dirty="0"/>
              <a:t>Payments for services</a:t>
            </a:r>
          </a:p>
          <a:p>
            <a:pPr lvl="1"/>
            <a:r>
              <a:rPr lang="en-US" sz="1800" dirty="0"/>
              <a:t>Significant entrepreneurial risk</a:t>
            </a:r>
          </a:p>
          <a:p>
            <a:pPr lvl="2"/>
            <a:r>
              <a:rPr lang="en-US" sz="1600" dirty="0"/>
              <a:t>Under the proposed regulations, an arrangement that lacks significant entrepreneurial risk constitutes a disguised payment for services.</a:t>
            </a:r>
          </a:p>
          <a:p>
            <a:pPr lvl="2"/>
            <a:r>
              <a:rPr lang="en-US" sz="1600" dirty="0"/>
              <a:t>An arrangement in which allocations and distributions to the service provider are subject to significant entrepreneurial risk will generally be recognized as a distributive share</a:t>
            </a:r>
          </a:p>
          <a:p>
            <a:pPr lvl="2"/>
            <a:r>
              <a:rPr lang="en-US" sz="1600" dirty="0"/>
              <a:t>Ultimately decided by all the facts and circumstances</a:t>
            </a:r>
          </a:p>
          <a:p>
            <a:endParaRPr lang="en-US" dirty="0"/>
          </a:p>
        </p:txBody>
      </p:sp>
      <p:sp>
        <p:nvSpPr>
          <p:cNvPr id="4" name="Slide Number Placeholder 3">
            <a:extLst>
              <a:ext uri="{FF2B5EF4-FFF2-40B4-BE49-F238E27FC236}">
                <a16:creationId xmlns:a16="http://schemas.microsoft.com/office/drawing/2014/main" id="{6D8759E0-2625-C0BA-3C44-1F6E3E5BC452}"/>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smtClean="0"/>
              <a:pPr>
                <a:spcAft>
                  <a:spcPts val="600"/>
                </a:spcAft>
              </a:pPr>
              <a:t>12</a:t>
            </a:fld>
            <a:endParaRPr lang="en-US"/>
          </a:p>
        </p:txBody>
      </p:sp>
    </p:spTree>
    <p:extLst>
      <p:ext uri="{BB962C8B-B14F-4D97-AF65-F5344CB8AC3E}">
        <p14:creationId xmlns:p14="http://schemas.microsoft.com/office/powerpoint/2010/main" val="3609773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18FFF8BA-E008-4068-851C-2CED296AC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7E8ADA-6536-3142-46D1-EF9C152A1744}"/>
              </a:ext>
            </a:extLst>
          </p:cNvPr>
          <p:cNvSpPr>
            <a:spLocks noGrp="1"/>
          </p:cNvSpPr>
          <p:nvPr>
            <p:ph type="title"/>
          </p:nvPr>
        </p:nvSpPr>
        <p:spPr>
          <a:xfrm>
            <a:off x="581193" y="702156"/>
            <a:ext cx="4076153" cy="5156642"/>
          </a:xfrm>
        </p:spPr>
        <p:txBody>
          <a:bodyPr anchor="ctr">
            <a:normAutofit/>
          </a:bodyPr>
          <a:lstStyle/>
          <a:p>
            <a:r>
              <a:rPr lang="en-US">
                <a:solidFill>
                  <a:schemeClr val="tx2"/>
                </a:solidFill>
              </a:rPr>
              <a:t>How Helpful is Federal Tax Guidance?</a:t>
            </a:r>
          </a:p>
        </p:txBody>
      </p:sp>
      <p:sp>
        <p:nvSpPr>
          <p:cNvPr id="18" name="Rectangle 10">
            <a:extLst>
              <a:ext uri="{FF2B5EF4-FFF2-40B4-BE49-F238E27FC236}">
                <a16:creationId xmlns:a16="http://schemas.microsoft.com/office/drawing/2014/main" id="{832B0DA7-13B0-4805-B9BD-9BFACCB23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199"/>
            <a:ext cx="4210812" cy="949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2">
            <a:extLst>
              <a:ext uri="{FF2B5EF4-FFF2-40B4-BE49-F238E27FC236}">
                <a16:creationId xmlns:a16="http://schemas.microsoft.com/office/drawing/2014/main" id="{D5D17921-1EF4-488E-A9AA-AC6B7F3CE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6743" y="457201"/>
            <a:ext cx="6834067" cy="94996"/>
          </a:xfrm>
          <a:prstGeom prst="rect">
            <a:avLst/>
          </a:prstGeom>
          <a:solidFill>
            <a:srgbClr val="3C474C"/>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1CB478E-003F-8E34-78E9-3DBCCEFBB7D3}"/>
              </a:ext>
            </a:extLst>
          </p:cNvPr>
          <p:cNvSpPr>
            <a:spLocks noGrp="1"/>
          </p:cNvSpPr>
          <p:nvPr>
            <p:ph idx="1"/>
          </p:nvPr>
        </p:nvSpPr>
        <p:spPr>
          <a:xfrm>
            <a:off x="4094019" y="702156"/>
            <a:ext cx="7516788" cy="5858798"/>
          </a:xfrm>
        </p:spPr>
        <p:txBody>
          <a:bodyPr>
            <a:normAutofit/>
          </a:bodyPr>
          <a:lstStyle/>
          <a:p>
            <a:pPr>
              <a:spcAft>
                <a:spcPts val="1200"/>
              </a:spcAft>
            </a:pPr>
            <a:r>
              <a:rPr lang="en-US" sz="1800" dirty="0"/>
              <a:t>Payments for capital</a:t>
            </a:r>
          </a:p>
          <a:p>
            <a:pPr lvl="1">
              <a:spcAft>
                <a:spcPts val="1200"/>
              </a:spcAft>
            </a:pPr>
            <a:r>
              <a:rPr lang="en-US" sz="1600" dirty="0"/>
              <a:t>“The determination of whether a transfer of property by a partner to the partnership and a transfer of money or other consideration by the partnership to the partner constitute a sale, in whole or in part, under paragraph (b)(1) of this section is made based on all the facts and circumstances in each case.” Treas. Reg. § 1.707-3(b)(2).</a:t>
            </a:r>
          </a:p>
          <a:p>
            <a:pPr lvl="1"/>
            <a:r>
              <a:rPr lang="en-US" sz="1600" dirty="0"/>
              <a:t>“If within a two-year period a partner transfers property to a partnership and the partnership transfers money or other consideration to the partner (without regard to the order of the transfers), the transfers are presumed to be a sale of the property to the partnership unless the facts and circumstances clearly establish that the transfers do not constitute a sale.” Treas. Reg. § 1.707-3(c)(1).</a:t>
            </a:r>
          </a:p>
          <a:p>
            <a:endParaRPr lang="en-US" dirty="0"/>
          </a:p>
        </p:txBody>
      </p:sp>
      <p:sp>
        <p:nvSpPr>
          <p:cNvPr id="4" name="Slide Number Placeholder 3">
            <a:extLst>
              <a:ext uri="{FF2B5EF4-FFF2-40B4-BE49-F238E27FC236}">
                <a16:creationId xmlns:a16="http://schemas.microsoft.com/office/drawing/2014/main" id="{6D8759E0-2625-C0BA-3C44-1F6E3E5BC452}"/>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smtClean="0"/>
              <a:pPr>
                <a:spcAft>
                  <a:spcPts val="600"/>
                </a:spcAft>
              </a:pPr>
              <a:t>13</a:t>
            </a:fld>
            <a:endParaRPr lang="en-US"/>
          </a:p>
        </p:txBody>
      </p:sp>
    </p:spTree>
    <p:extLst>
      <p:ext uri="{BB962C8B-B14F-4D97-AF65-F5344CB8AC3E}">
        <p14:creationId xmlns:p14="http://schemas.microsoft.com/office/powerpoint/2010/main" val="4050921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18FFF8BA-E008-4068-851C-2CED296AC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7E8ADA-6536-3142-46D1-EF9C152A1744}"/>
              </a:ext>
            </a:extLst>
          </p:cNvPr>
          <p:cNvSpPr>
            <a:spLocks noGrp="1"/>
          </p:cNvSpPr>
          <p:nvPr>
            <p:ph type="title"/>
          </p:nvPr>
        </p:nvSpPr>
        <p:spPr>
          <a:xfrm>
            <a:off x="581193" y="702156"/>
            <a:ext cx="4076153" cy="5156642"/>
          </a:xfrm>
        </p:spPr>
        <p:txBody>
          <a:bodyPr anchor="ctr">
            <a:normAutofit/>
          </a:bodyPr>
          <a:lstStyle/>
          <a:p>
            <a:r>
              <a:rPr lang="en-US">
                <a:solidFill>
                  <a:schemeClr val="tx2"/>
                </a:solidFill>
              </a:rPr>
              <a:t>How Helpful is Federal Tax Guidance?</a:t>
            </a:r>
          </a:p>
        </p:txBody>
      </p:sp>
      <p:sp>
        <p:nvSpPr>
          <p:cNvPr id="18" name="Rectangle 10">
            <a:extLst>
              <a:ext uri="{FF2B5EF4-FFF2-40B4-BE49-F238E27FC236}">
                <a16:creationId xmlns:a16="http://schemas.microsoft.com/office/drawing/2014/main" id="{832B0DA7-13B0-4805-B9BD-9BFACCB23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199"/>
            <a:ext cx="4210812" cy="949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2">
            <a:extLst>
              <a:ext uri="{FF2B5EF4-FFF2-40B4-BE49-F238E27FC236}">
                <a16:creationId xmlns:a16="http://schemas.microsoft.com/office/drawing/2014/main" id="{D5D17921-1EF4-488E-A9AA-AC6B7F3CE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6743" y="457201"/>
            <a:ext cx="6834067" cy="94996"/>
          </a:xfrm>
          <a:prstGeom prst="rect">
            <a:avLst/>
          </a:prstGeom>
          <a:solidFill>
            <a:srgbClr val="3C474C"/>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1CB478E-003F-8E34-78E9-3DBCCEFBB7D3}"/>
              </a:ext>
            </a:extLst>
          </p:cNvPr>
          <p:cNvSpPr>
            <a:spLocks noGrp="1"/>
          </p:cNvSpPr>
          <p:nvPr>
            <p:ph idx="1"/>
          </p:nvPr>
        </p:nvSpPr>
        <p:spPr>
          <a:xfrm>
            <a:off x="4094019" y="702156"/>
            <a:ext cx="7516788" cy="5858798"/>
          </a:xfrm>
        </p:spPr>
        <p:txBody>
          <a:bodyPr>
            <a:normAutofit/>
          </a:bodyPr>
          <a:lstStyle/>
          <a:p>
            <a:r>
              <a:rPr lang="en-US" sz="2400" dirty="0"/>
              <a:t>Federal income sourcing</a:t>
            </a:r>
          </a:p>
          <a:p>
            <a:pPr lvl="1"/>
            <a:r>
              <a:rPr lang="en-US" sz="2000" dirty="0"/>
              <a:t>IRC §§ 707(c) and 911</a:t>
            </a:r>
          </a:p>
          <a:p>
            <a:pPr lvl="1"/>
            <a:r>
              <a:rPr lang="en-US" sz="2000" dirty="0"/>
              <a:t>IRC § 199A</a:t>
            </a:r>
          </a:p>
          <a:p>
            <a:r>
              <a:rPr lang="en-US" sz="2400" dirty="0"/>
              <a:t>Retirement income</a:t>
            </a:r>
          </a:p>
          <a:p>
            <a:pPr lvl="1"/>
            <a:r>
              <a:rPr lang="en-US" sz="2100" dirty="0"/>
              <a:t>4 U.S.C. 114</a:t>
            </a:r>
          </a:p>
          <a:p>
            <a:endParaRPr lang="en-US" dirty="0"/>
          </a:p>
        </p:txBody>
      </p:sp>
      <p:sp>
        <p:nvSpPr>
          <p:cNvPr id="4" name="Slide Number Placeholder 3">
            <a:extLst>
              <a:ext uri="{FF2B5EF4-FFF2-40B4-BE49-F238E27FC236}">
                <a16:creationId xmlns:a16="http://schemas.microsoft.com/office/drawing/2014/main" id="{6D8759E0-2625-C0BA-3C44-1F6E3E5BC452}"/>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smtClean="0"/>
              <a:pPr>
                <a:spcAft>
                  <a:spcPts val="600"/>
                </a:spcAft>
              </a:pPr>
              <a:t>14</a:t>
            </a:fld>
            <a:endParaRPr lang="en-US"/>
          </a:p>
        </p:txBody>
      </p:sp>
    </p:spTree>
    <p:extLst>
      <p:ext uri="{BB962C8B-B14F-4D97-AF65-F5344CB8AC3E}">
        <p14:creationId xmlns:p14="http://schemas.microsoft.com/office/powerpoint/2010/main" val="213758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46008-C5FD-0513-7646-8ED5D48BF790}"/>
              </a:ext>
            </a:extLst>
          </p:cNvPr>
          <p:cNvSpPr>
            <a:spLocks noGrp="1"/>
          </p:cNvSpPr>
          <p:nvPr>
            <p:ph type="title"/>
          </p:nvPr>
        </p:nvSpPr>
        <p:spPr>
          <a:xfrm>
            <a:off x="748807" y="962025"/>
            <a:ext cx="3031852" cy="3390900"/>
          </a:xfrm>
        </p:spPr>
        <p:txBody>
          <a:bodyPr>
            <a:normAutofit/>
          </a:bodyPr>
          <a:lstStyle/>
          <a:p>
            <a:pPr algn="ctr"/>
            <a:r>
              <a:rPr lang="en-US" sz="2800" dirty="0"/>
              <a:t>White paper section on the State TAX SOURCING</a:t>
            </a:r>
            <a:br>
              <a:rPr lang="en-US" sz="2800" dirty="0"/>
            </a:br>
            <a:r>
              <a:rPr lang="en-US" sz="2800" dirty="0"/>
              <a:t>OF </a:t>
            </a:r>
            <a:br>
              <a:rPr lang="en-US" sz="2800" dirty="0"/>
            </a:br>
            <a:r>
              <a:rPr lang="en-US" sz="2800" dirty="0"/>
              <a:t>GUARANTEED PAYMENTS</a:t>
            </a:r>
          </a:p>
        </p:txBody>
      </p:sp>
      <p:sp>
        <p:nvSpPr>
          <p:cNvPr id="3" name="Content Placeholder 2">
            <a:extLst>
              <a:ext uri="{FF2B5EF4-FFF2-40B4-BE49-F238E27FC236}">
                <a16:creationId xmlns:a16="http://schemas.microsoft.com/office/drawing/2014/main" id="{18C075C9-C39E-9D48-157F-604206D38B2D}"/>
              </a:ext>
            </a:extLst>
          </p:cNvPr>
          <p:cNvSpPr>
            <a:spLocks noGrp="1"/>
          </p:cNvSpPr>
          <p:nvPr>
            <p:ph idx="1"/>
          </p:nvPr>
        </p:nvSpPr>
        <p:spPr>
          <a:xfrm>
            <a:off x="4792202" y="1770379"/>
            <a:ext cx="6650991" cy="4658216"/>
          </a:xfrm>
        </p:spPr>
        <p:txBody>
          <a:bodyPr>
            <a:normAutofit fontScale="77500" lnSpcReduction="20000"/>
          </a:bodyPr>
          <a:lstStyle/>
          <a:p>
            <a:pPr>
              <a:spcAft>
                <a:spcPts val="1200"/>
              </a:spcAft>
            </a:pPr>
            <a:r>
              <a:rPr lang="en-US" sz="2800" dirty="0"/>
              <a:t>This section of the white paper includes state tax provisions on the sourcing of guaranteed payments.</a:t>
            </a:r>
          </a:p>
          <a:p>
            <a:pPr>
              <a:spcAft>
                <a:spcPts val="1200"/>
              </a:spcAft>
            </a:pPr>
            <a:r>
              <a:rPr lang="en-US" sz="2800" dirty="0"/>
              <a:t>In our research, we looked at state tax statutes, regulations, cases, forms, and guidance.</a:t>
            </a:r>
          </a:p>
          <a:p>
            <a:pPr>
              <a:spcAft>
                <a:spcPts val="1200"/>
              </a:spcAft>
            </a:pPr>
            <a:r>
              <a:rPr lang="en-US" sz="2800" dirty="0"/>
              <a:t>Roughly half the states do not explicitly address the sourcing of guaranteed payments. </a:t>
            </a:r>
          </a:p>
          <a:p>
            <a:pPr>
              <a:spcAft>
                <a:spcPts val="1200"/>
              </a:spcAft>
            </a:pPr>
            <a:r>
              <a:rPr lang="en-US" sz="2800" dirty="0"/>
              <a:t>The state tax rules that address guaranteed payments take varying approaches. </a:t>
            </a:r>
          </a:p>
          <a:p>
            <a:pPr>
              <a:spcAft>
                <a:spcPts val="1200"/>
              </a:spcAft>
            </a:pPr>
            <a:r>
              <a:rPr lang="en-US" sz="2800" dirty="0"/>
              <a:t>If we have missed anything in our research, please contact Jenn Stosberg at </a:t>
            </a:r>
            <a:r>
              <a:rPr lang="en-US" sz="2800" dirty="0">
                <a:solidFill>
                  <a:srgbClr val="0070C0"/>
                </a:solidFill>
                <a:hlinkClick r:id="rId2">
                  <a:extLst>
                    <a:ext uri="{A12FA001-AC4F-418D-AE19-62706E023703}">
                      <ahyp:hlinkClr xmlns:ahyp="http://schemas.microsoft.com/office/drawing/2018/hyperlinkcolor" val="tx"/>
                    </a:ext>
                  </a:extLst>
                </a:hlinkClick>
              </a:rPr>
              <a:t>jstosberg@mtc.gov</a:t>
            </a:r>
            <a:endParaRPr lang="en-US" sz="2800" dirty="0">
              <a:solidFill>
                <a:srgbClr val="0070C0"/>
              </a:solidFill>
            </a:endParaRPr>
          </a:p>
          <a:p>
            <a:pPr marL="0" marR="0" lvl="1" indent="0" algn="ctr" defTabSz="457200" rtl="0" eaLnBrk="1" fontAlgn="auto" latinLnBrk="0" hangingPunct="1">
              <a:lnSpc>
                <a:spcPct val="110000"/>
              </a:lnSpc>
              <a:spcBef>
                <a:spcPts val="0"/>
              </a:spcBef>
              <a:spcAft>
                <a:spcPts val="0"/>
              </a:spcAft>
              <a:buClr>
                <a:srgbClr val="A5300F"/>
              </a:buClr>
              <a:buSzPct val="92000"/>
              <a:buFont typeface="Wingdings 2" panose="05020102010507070707" pitchFamily="18" charset="2"/>
              <a:buNone/>
              <a:tabLst/>
              <a:defRPr/>
            </a:pPr>
            <a:r>
              <a:rPr kumimoji="0" lang="en-US" sz="2100" b="0" i="1" u="none" strike="noStrike" kern="1200" cap="none" spc="0" normalizeH="0" baseline="0" noProof="0" dirty="0">
                <a:ln>
                  <a:noFill/>
                </a:ln>
                <a:solidFill>
                  <a:prstClr val="black">
                    <a:lumMod val="85000"/>
                    <a:lumOff val="15000"/>
                  </a:prstClr>
                </a:solidFill>
                <a:effectLst/>
                <a:uLnTx/>
                <a:uFillTx/>
                <a:latin typeface="Franklin Gothic Book" panose="020B0502020104020203"/>
                <a:ea typeface="+mn-ea"/>
                <a:cs typeface="+mn-cs"/>
              </a:rPr>
              <a:t>*</a:t>
            </a:r>
            <a:r>
              <a:rPr kumimoji="0" lang="en-US" sz="1500" b="0" i="1" u="none" strike="noStrike" kern="1200" cap="none" spc="0" normalizeH="0" baseline="0" noProof="0" dirty="0">
                <a:ln>
                  <a:noFill/>
                </a:ln>
                <a:solidFill>
                  <a:prstClr val="black">
                    <a:lumMod val="85000"/>
                    <a:lumOff val="15000"/>
                  </a:prstClr>
                </a:solidFill>
                <a:effectLst/>
                <a:uLnTx/>
                <a:uFillTx/>
                <a:latin typeface="Franklin Gothic Book" panose="020B0502020104020203"/>
                <a:ea typeface="+mn-ea"/>
                <a:cs typeface="+mn-cs"/>
              </a:rPr>
              <a:t>Our research should not be relied on as tax advice. For specific questions, please contact your state department of revenue and/or tax advisor</a:t>
            </a:r>
            <a:r>
              <a:rPr kumimoji="0" lang="en-US" sz="1500" b="0" i="0" u="none" strike="noStrike" kern="1200" cap="none" spc="0" normalizeH="0" baseline="0" noProof="0" dirty="0">
                <a:ln>
                  <a:noFill/>
                </a:ln>
                <a:solidFill>
                  <a:prstClr val="black">
                    <a:lumMod val="85000"/>
                    <a:lumOff val="15000"/>
                  </a:prstClr>
                </a:solidFill>
                <a:effectLst/>
                <a:uLnTx/>
                <a:uFillTx/>
                <a:latin typeface="Franklin Gothic Book" panose="020B0502020104020203"/>
                <a:ea typeface="+mn-ea"/>
                <a:cs typeface="+mn-cs"/>
              </a:rPr>
              <a:t>.</a:t>
            </a:r>
          </a:p>
          <a:p>
            <a:pPr>
              <a:spcAft>
                <a:spcPts val="1200"/>
              </a:spcAft>
            </a:pPr>
            <a:endParaRPr lang="en-US" sz="2800" dirty="0"/>
          </a:p>
          <a:p>
            <a:pPr>
              <a:spcAft>
                <a:spcPts val="1200"/>
              </a:spcAft>
            </a:pPr>
            <a:endParaRPr lang="en-US" dirty="0"/>
          </a:p>
        </p:txBody>
      </p:sp>
    </p:spTree>
    <p:extLst>
      <p:ext uri="{BB962C8B-B14F-4D97-AF65-F5344CB8AC3E}">
        <p14:creationId xmlns:p14="http://schemas.microsoft.com/office/powerpoint/2010/main" val="2663367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46008-C5FD-0513-7646-8ED5D48BF790}"/>
              </a:ext>
            </a:extLst>
          </p:cNvPr>
          <p:cNvSpPr>
            <a:spLocks noGrp="1"/>
          </p:cNvSpPr>
          <p:nvPr>
            <p:ph type="title"/>
          </p:nvPr>
        </p:nvSpPr>
        <p:spPr>
          <a:xfrm>
            <a:off x="748807" y="962025"/>
            <a:ext cx="3031852" cy="3390900"/>
          </a:xfrm>
        </p:spPr>
        <p:txBody>
          <a:bodyPr>
            <a:normAutofit/>
          </a:bodyPr>
          <a:lstStyle/>
          <a:p>
            <a:pPr algn="ctr"/>
            <a:r>
              <a:rPr lang="en-US" sz="2800" dirty="0"/>
              <a:t> </a:t>
            </a:r>
            <a:br>
              <a:rPr lang="en-US" sz="2800" dirty="0"/>
            </a:br>
            <a:r>
              <a:rPr lang="en-US" sz="2800" dirty="0"/>
              <a:t>GUARANTEED PAYMENTS for SERVICES</a:t>
            </a:r>
          </a:p>
        </p:txBody>
      </p:sp>
      <p:sp>
        <p:nvSpPr>
          <p:cNvPr id="3" name="Content Placeholder 2">
            <a:extLst>
              <a:ext uri="{FF2B5EF4-FFF2-40B4-BE49-F238E27FC236}">
                <a16:creationId xmlns:a16="http://schemas.microsoft.com/office/drawing/2014/main" id="{18C075C9-C39E-9D48-157F-604206D38B2D}"/>
              </a:ext>
            </a:extLst>
          </p:cNvPr>
          <p:cNvSpPr>
            <a:spLocks noGrp="1"/>
          </p:cNvSpPr>
          <p:nvPr>
            <p:ph idx="1"/>
          </p:nvPr>
        </p:nvSpPr>
        <p:spPr>
          <a:xfrm>
            <a:off x="4792202" y="1770379"/>
            <a:ext cx="6650991" cy="4658216"/>
          </a:xfrm>
        </p:spPr>
        <p:txBody>
          <a:bodyPr>
            <a:normAutofit fontScale="55000" lnSpcReduction="20000"/>
          </a:bodyPr>
          <a:lstStyle/>
          <a:p>
            <a:pPr>
              <a:spcAft>
                <a:spcPts val="1200"/>
              </a:spcAft>
            </a:pPr>
            <a:r>
              <a:rPr lang="en-US" sz="3200" dirty="0"/>
              <a:t>Twenty-one (21) states have rules indicating that guaranteed payments for individual services are sourced the same as distributive share.</a:t>
            </a:r>
          </a:p>
          <a:p>
            <a:pPr>
              <a:spcAft>
                <a:spcPts val="1200"/>
              </a:spcAft>
            </a:pPr>
            <a:r>
              <a:rPr lang="en-US" sz="3200" dirty="0"/>
              <a:t>Six (6) states source guaranteed payments for services where the individual services are performed. </a:t>
            </a:r>
          </a:p>
          <a:p>
            <a:pPr>
              <a:spcAft>
                <a:spcPts val="1200"/>
              </a:spcAft>
            </a:pPr>
            <a:r>
              <a:rPr lang="en-US" sz="3200" dirty="0"/>
              <a:t>Two (2) states (Idaho and North Dakota) use a hybrid approach for the sourcing of guaranteed payments for services. </a:t>
            </a:r>
          </a:p>
          <a:p>
            <a:pPr>
              <a:spcAft>
                <a:spcPts val="1200"/>
              </a:spcAft>
            </a:pPr>
            <a:r>
              <a:rPr lang="en-US" sz="3200" dirty="0"/>
              <a:t>For example, Idaho sources the first $250,000 of a guaranteed payment to an individual partner as compensation for services, and any amount in excess of that is sourced like distributive share based upon the Idaho apportionment factor of the partnership. The $250,000 amount is indexed annually for inflation. </a:t>
            </a:r>
          </a:p>
          <a:p>
            <a:pPr>
              <a:spcAft>
                <a:spcPts val="1200"/>
              </a:spcAft>
            </a:pPr>
            <a:endParaRPr lang="en-US" sz="2800" dirty="0"/>
          </a:p>
          <a:p>
            <a:pPr>
              <a:spcAft>
                <a:spcPts val="1200"/>
              </a:spcAft>
            </a:pPr>
            <a:endParaRPr lang="en-US" sz="2800" dirty="0"/>
          </a:p>
          <a:p>
            <a:pPr>
              <a:spcAft>
                <a:spcPts val="1200"/>
              </a:spcAft>
            </a:pPr>
            <a:endParaRPr lang="en-US" dirty="0"/>
          </a:p>
        </p:txBody>
      </p:sp>
    </p:spTree>
    <p:extLst>
      <p:ext uri="{BB962C8B-B14F-4D97-AF65-F5344CB8AC3E}">
        <p14:creationId xmlns:p14="http://schemas.microsoft.com/office/powerpoint/2010/main" val="59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46008-C5FD-0513-7646-8ED5D48BF790}"/>
              </a:ext>
            </a:extLst>
          </p:cNvPr>
          <p:cNvSpPr>
            <a:spLocks noGrp="1"/>
          </p:cNvSpPr>
          <p:nvPr>
            <p:ph type="title"/>
          </p:nvPr>
        </p:nvSpPr>
        <p:spPr>
          <a:xfrm>
            <a:off x="748807" y="962025"/>
            <a:ext cx="3031852" cy="3390900"/>
          </a:xfrm>
        </p:spPr>
        <p:txBody>
          <a:bodyPr>
            <a:normAutofit/>
          </a:bodyPr>
          <a:lstStyle/>
          <a:p>
            <a:pPr algn="ctr"/>
            <a:br>
              <a:rPr lang="en-US" sz="2800" dirty="0"/>
            </a:br>
            <a:r>
              <a:rPr lang="en-US" sz="2800" dirty="0"/>
              <a:t>GUARANTEED PAYMENTS for the USE of CAPITAL</a:t>
            </a:r>
          </a:p>
        </p:txBody>
      </p:sp>
      <p:sp>
        <p:nvSpPr>
          <p:cNvPr id="3" name="Content Placeholder 2">
            <a:extLst>
              <a:ext uri="{FF2B5EF4-FFF2-40B4-BE49-F238E27FC236}">
                <a16:creationId xmlns:a16="http://schemas.microsoft.com/office/drawing/2014/main" id="{18C075C9-C39E-9D48-157F-604206D38B2D}"/>
              </a:ext>
            </a:extLst>
          </p:cNvPr>
          <p:cNvSpPr>
            <a:spLocks noGrp="1"/>
          </p:cNvSpPr>
          <p:nvPr>
            <p:ph idx="1"/>
          </p:nvPr>
        </p:nvSpPr>
        <p:spPr>
          <a:xfrm>
            <a:off x="4792202" y="1770379"/>
            <a:ext cx="6650991" cy="4658216"/>
          </a:xfrm>
        </p:spPr>
        <p:txBody>
          <a:bodyPr>
            <a:normAutofit fontScale="70000" lnSpcReduction="20000"/>
          </a:bodyPr>
          <a:lstStyle/>
          <a:p>
            <a:pPr>
              <a:spcAft>
                <a:spcPts val="1200"/>
              </a:spcAft>
            </a:pPr>
            <a:r>
              <a:rPr lang="en-US" sz="3200" dirty="0"/>
              <a:t>The states that address guaranteed payments for the use of capital generally source these types of payments the same as distributive share.</a:t>
            </a:r>
          </a:p>
          <a:p>
            <a:pPr>
              <a:spcAft>
                <a:spcPts val="1200"/>
              </a:spcAft>
            </a:pPr>
            <a:r>
              <a:rPr lang="en-US" sz="3200" dirty="0"/>
              <a:t>Michigan and Pennsylvania allocate guaranteed payments for the use of capital to a nonresident partner based on domicile/residence. In Colorado, guaranteed payments for the use of capital are allocated or apportioned based on the income-generating activity. </a:t>
            </a:r>
          </a:p>
          <a:p>
            <a:pPr>
              <a:spcAft>
                <a:spcPts val="1200"/>
              </a:spcAft>
            </a:pPr>
            <a:r>
              <a:rPr lang="en-US" sz="3200" dirty="0"/>
              <a:t>However, many states do not specifically address the sourcing of guaranteed payments for the use of capital. </a:t>
            </a:r>
          </a:p>
          <a:p>
            <a:pPr>
              <a:spcAft>
                <a:spcPts val="1200"/>
              </a:spcAft>
            </a:pPr>
            <a:endParaRPr lang="en-US" sz="2800" dirty="0"/>
          </a:p>
          <a:p>
            <a:pPr>
              <a:spcAft>
                <a:spcPts val="1200"/>
              </a:spcAft>
            </a:pPr>
            <a:endParaRPr lang="en-US" sz="2800" dirty="0"/>
          </a:p>
          <a:p>
            <a:pPr>
              <a:spcAft>
                <a:spcPts val="1200"/>
              </a:spcAft>
            </a:pPr>
            <a:endParaRPr lang="en-US" dirty="0"/>
          </a:p>
        </p:txBody>
      </p:sp>
    </p:spTree>
    <p:extLst>
      <p:ext uri="{BB962C8B-B14F-4D97-AF65-F5344CB8AC3E}">
        <p14:creationId xmlns:p14="http://schemas.microsoft.com/office/powerpoint/2010/main" val="2125375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46008-C5FD-0513-7646-8ED5D48BF790}"/>
              </a:ext>
            </a:extLst>
          </p:cNvPr>
          <p:cNvSpPr>
            <a:spLocks noGrp="1"/>
          </p:cNvSpPr>
          <p:nvPr>
            <p:ph type="title"/>
          </p:nvPr>
        </p:nvSpPr>
        <p:spPr>
          <a:xfrm>
            <a:off x="748807" y="1370329"/>
            <a:ext cx="3031852" cy="3390900"/>
          </a:xfrm>
        </p:spPr>
        <p:txBody>
          <a:bodyPr>
            <a:normAutofit fontScale="90000"/>
          </a:bodyPr>
          <a:lstStyle/>
          <a:p>
            <a:pPr algn="ctr"/>
            <a:r>
              <a:rPr lang="en-US" sz="2800" dirty="0"/>
              <a:t>Are Guaranteed Payments Sourced Consistently for Pass-through Entity Tax Purposes? </a:t>
            </a:r>
          </a:p>
        </p:txBody>
      </p:sp>
      <p:sp>
        <p:nvSpPr>
          <p:cNvPr id="3" name="Content Placeholder 2">
            <a:extLst>
              <a:ext uri="{FF2B5EF4-FFF2-40B4-BE49-F238E27FC236}">
                <a16:creationId xmlns:a16="http://schemas.microsoft.com/office/drawing/2014/main" id="{18C075C9-C39E-9D48-157F-604206D38B2D}"/>
              </a:ext>
            </a:extLst>
          </p:cNvPr>
          <p:cNvSpPr>
            <a:spLocks noGrp="1"/>
          </p:cNvSpPr>
          <p:nvPr>
            <p:ph idx="1"/>
          </p:nvPr>
        </p:nvSpPr>
        <p:spPr>
          <a:xfrm>
            <a:off x="4662803" y="809625"/>
            <a:ext cx="6650991" cy="5505450"/>
          </a:xfrm>
        </p:spPr>
        <p:txBody>
          <a:bodyPr>
            <a:normAutofit fontScale="70000" lnSpcReduction="20000"/>
          </a:bodyPr>
          <a:lstStyle/>
          <a:p>
            <a:pPr>
              <a:spcAft>
                <a:spcPts val="1200"/>
              </a:spcAft>
            </a:pPr>
            <a:r>
              <a:rPr lang="en-US" sz="3700" dirty="0"/>
              <a:t>In the pass-through entity tax context, sixteen (16) states have addressed whether guaranteed payments are included or excluded from the PTE tax base.</a:t>
            </a:r>
          </a:p>
          <a:p>
            <a:pPr>
              <a:spcAft>
                <a:spcPts val="1200"/>
              </a:spcAft>
            </a:pPr>
            <a:r>
              <a:rPr lang="en-US" sz="3700" dirty="0"/>
              <a:t>If the PTE tax base is apportioned and the guaranteed payment is included in the base, presumably  guaranteed payments would be sourced the same as distributive share. </a:t>
            </a:r>
          </a:p>
          <a:p>
            <a:pPr>
              <a:spcAft>
                <a:spcPts val="1200"/>
              </a:spcAft>
            </a:pPr>
            <a:r>
              <a:rPr lang="en-US" sz="3700" dirty="0"/>
              <a:t>The treatment of guaranteed payments for PTE tax purposes is important to consider for ensuring consistency in sourcing.  </a:t>
            </a:r>
          </a:p>
        </p:txBody>
      </p:sp>
    </p:spTree>
    <p:extLst>
      <p:ext uri="{BB962C8B-B14F-4D97-AF65-F5344CB8AC3E}">
        <p14:creationId xmlns:p14="http://schemas.microsoft.com/office/powerpoint/2010/main" val="1781308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19651-DE3C-EEB6-58DA-4E9629F93F91}"/>
              </a:ext>
            </a:extLst>
          </p:cNvPr>
          <p:cNvSpPr>
            <a:spLocks noGrp="1"/>
          </p:cNvSpPr>
          <p:nvPr>
            <p:ph type="title"/>
          </p:nvPr>
        </p:nvSpPr>
        <p:spPr/>
        <p:txBody>
          <a:bodyPr/>
          <a:lstStyle/>
          <a:p>
            <a:r>
              <a:rPr lang="en-US" dirty="0"/>
              <a:t>Findings and conclusions – What matters (and How much)?</a:t>
            </a:r>
          </a:p>
        </p:txBody>
      </p:sp>
      <p:sp>
        <p:nvSpPr>
          <p:cNvPr id="3" name="Content Placeholder 2">
            <a:extLst>
              <a:ext uri="{FF2B5EF4-FFF2-40B4-BE49-F238E27FC236}">
                <a16:creationId xmlns:a16="http://schemas.microsoft.com/office/drawing/2014/main" id="{5A5A2593-8FC0-B222-C043-C00C6BDCA232}"/>
              </a:ext>
            </a:extLst>
          </p:cNvPr>
          <p:cNvSpPr>
            <a:spLocks noGrp="1"/>
          </p:cNvSpPr>
          <p:nvPr>
            <p:ph idx="1"/>
          </p:nvPr>
        </p:nvSpPr>
        <p:spPr/>
        <p:txBody>
          <a:bodyPr/>
          <a:lstStyle/>
          <a:p>
            <a:r>
              <a:rPr lang="en-US" sz="2000" dirty="0"/>
              <a:t>Consistency with federal law and sourcing treatment?</a:t>
            </a:r>
          </a:p>
          <a:p>
            <a:r>
              <a:rPr lang="en-US" sz="2000" dirty="0"/>
              <a:t>Consistency and uniformity among states?</a:t>
            </a:r>
          </a:p>
          <a:p>
            <a:r>
              <a:rPr lang="en-US" sz="2000" dirty="0"/>
              <a:t>Credits for taxes paid to other states?</a:t>
            </a:r>
          </a:p>
          <a:p>
            <a:r>
              <a:rPr lang="en-US" sz="2000" dirty="0"/>
              <a:t>Complexity versus ease of administration compliance?</a:t>
            </a:r>
          </a:p>
          <a:p>
            <a:r>
              <a:rPr lang="en-US" sz="2000" dirty="0"/>
              <a:t>Avoidance of abuse or unintended consequences?</a:t>
            </a:r>
          </a:p>
          <a:p>
            <a:r>
              <a:rPr lang="en-US" sz="2000" dirty="0"/>
              <a:t>Consistency between partner-level and PTE taxes?</a:t>
            </a:r>
          </a:p>
          <a:p>
            <a:endParaRPr lang="en-US" dirty="0"/>
          </a:p>
          <a:p>
            <a:endParaRPr lang="en-US" dirty="0"/>
          </a:p>
        </p:txBody>
      </p:sp>
      <p:sp>
        <p:nvSpPr>
          <p:cNvPr id="4" name="Slide Number Placeholder 3">
            <a:extLst>
              <a:ext uri="{FF2B5EF4-FFF2-40B4-BE49-F238E27FC236}">
                <a16:creationId xmlns:a16="http://schemas.microsoft.com/office/drawing/2014/main" id="{C94B55B5-AD0F-404B-A4A1-F62BB53F2DCF}"/>
              </a:ext>
            </a:extLst>
          </p:cNvPr>
          <p:cNvSpPr>
            <a:spLocks noGrp="1"/>
          </p:cNvSpPr>
          <p:nvPr>
            <p:ph type="sldNum" sz="quarter" idx="12"/>
          </p:nvPr>
        </p:nvSpPr>
        <p:spPr/>
        <p:txBody>
          <a:bodyPr/>
          <a:lstStyle/>
          <a:p>
            <a:fld id="{3A98EE3D-8CD1-4C3F-BD1C-C98C9596463C}" type="slidenum">
              <a:rPr lang="en-US" smtClean="0"/>
              <a:t>19</a:t>
            </a:fld>
            <a:endParaRPr lang="en-US" dirty="0"/>
          </a:p>
        </p:txBody>
      </p:sp>
    </p:spTree>
    <p:extLst>
      <p:ext uri="{BB962C8B-B14F-4D97-AF65-F5344CB8AC3E}">
        <p14:creationId xmlns:p14="http://schemas.microsoft.com/office/powerpoint/2010/main" val="431877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74B5-089C-F71A-0DF7-8ECACA51871D}"/>
              </a:ext>
            </a:extLst>
          </p:cNvPr>
          <p:cNvSpPr>
            <a:spLocks noGrp="1"/>
          </p:cNvSpPr>
          <p:nvPr>
            <p:ph type="title"/>
          </p:nvPr>
        </p:nvSpPr>
        <p:spPr>
          <a:xfrm>
            <a:off x="581192" y="1332590"/>
            <a:ext cx="11029616" cy="824640"/>
          </a:xfrm>
        </p:spPr>
        <p:txBody>
          <a:bodyPr/>
          <a:lstStyle/>
          <a:p>
            <a:r>
              <a:rPr lang="en-US" dirty="0"/>
              <a:t>Previously - Guaranteed Payments</a:t>
            </a:r>
          </a:p>
        </p:txBody>
      </p:sp>
      <p:sp>
        <p:nvSpPr>
          <p:cNvPr id="3" name="Content Placeholder 2">
            <a:extLst>
              <a:ext uri="{FF2B5EF4-FFF2-40B4-BE49-F238E27FC236}">
                <a16:creationId xmlns:a16="http://schemas.microsoft.com/office/drawing/2014/main" id="{C09292AC-B211-870E-87C2-1747B0EF27AC}"/>
              </a:ext>
            </a:extLst>
          </p:cNvPr>
          <p:cNvSpPr>
            <a:spLocks noGrp="1"/>
          </p:cNvSpPr>
          <p:nvPr>
            <p:ph idx="1"/>
          </p:nvPr>
        </p:nvSpPr>
        <p:spPr>
          <a:xfrm>
            <a:off x="581192" y="1744910"/>
            <a:ext cx="11029615" cy="4504888"/>
          </a:xfrm>
        </p:spPr>
        <p:txBody>
          <a:bodyPr>
            <a:normAutofit/>
          </a:bodyPr>
          <a:lstStyle/>
          <a:p>
            <a:pPr>
              <a:spcBef>
                <a:spcPts val="0"/>
              </a:spcBef>
              <a:spcAft>
                <a:spcPts val="1200"/>
              </a:spcAft>
            </a:pPr>
            <a:r>
              <a:rPr lang="en-US" sz="2800" dirty="0"/>
              <a:t>Discussed the nature of guaranteed payments</a:t>
            </a:r>
          </a:p>
          <a:p>
            <a:pPr>
              <a:spcBef>
                <a:spcPts val="0"/>
              </a:spcBef>
              <a:spcAft>
                <a:spcPts val="1200"/>
              </a:spcAft>
            </a:pPr>
            <a:r>
              <a:rPr lang="en-US" sz="2800" dirty="0"/>
              <a:t>Noted the basic federal tax treatment </a:t>
            </a:r>
          </a:p>
          <a:p>
            <a:pPr>
              <a:spcBef>
                <a:spcPts val="0"/>
              </a:spcBef>
              <a:spcAft>
                <a:spcPts val="1200"/>
              </a:spcAft>
            </a:pPr>
            <a:r>
              <a:rPr lang="en-US" sz="2800" dirty="0"/>
              <a:t>Discussed the state tax treatment </a:t>
            </a:r>
          </a:p>
          <a:p>
            <a:pPr>
              <a:spcBef>
                <a:spcPts val="0"/>
              </a:spcBef>
            </a:pPr>
            <a:endParaRPr lang="en-US" sz="1600" dirty="0"/>
          </a:p>
          <a:p>
            <a:pPr marL="324000" lvl="1" indent="0">
              <a:buNone/>
            </a:pPr>
            <a:endParaRPr lang="en-US" dirty="0"/>
          </a:p>
        </p:txBody>
      </p:sp>
    </p:spTree>
    <p:extLst>
      <p:ext uri="{BB962C8B-B14F-4D97-AF65-F5344CB8AC3E}">
        <p14:creationId xmlns:p14="http://schemas.microsoft.com/office/powerpoint/2010/main" val="2066007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43B05A4-157F-403C-939A-ED1B6A0A0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F0F046-D707-E70C-157C-B8507AD6CBDC}"/>
              </a:ext>
            </a:extLst>
          </p:cNvPr>
          <p:cNvSpPr>
            <a:spLocks noGrp="1"/>
          </p:cNvSpPr>
          <p:nvPr>
            <p:ph type="title"/>
          </p:nvPr>
        </p:nvSpPr>
        <p:spPr>
          <a:xfrm>
            <a:off x="581192" y="1507414"/>
            <a:ext cx="5120255" cy="3903332"/>
          </a:xfrm>
        </p:spPr>
        <p:txBody>
          <a:bodyPr anchor="t">
            <a:normAutofit/>
          </a:bodyPr>
          <a:lstStyle/>
          <a:p>
            <a:r>
              <a:rPr lang="en-US" sz="3200" dirty="0">
                <a:solidFill>
                  <a:schemeClr val="tx1">
                    <a:lumMod val="85000"/>
                    <a:lumOff val="15000"/>
                  </a:schemeClr>
                </a:solidFill>
              </a:rPr>
              <a:t>Possible Next Steps – Guaranteed Payments</a:t>
            </a:r>
          </a:p>
        </p:txBody>
      </p:sp>
      <p:sp>
        <p:nvSpPr>
          <p:cNvPr id="11" name="Rectangle 10">
            <a:extLst>
              <a:ext uri="{FF2B5EF4-FFF2-40B4-BE49-F238E27FC236}">
                <a16:creationId xmlns:a16="http://schemas.microsoft.com/office/drawing/2014/main" id="{E8CCE107-A70B-4916-9A0B-751C70B9B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9A925BC7-7CC5-4A0C-9B3D-8829EBF28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4244340" y="3329711"/>
            <a:ext cx="3703320" cy="5872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B81CC2B-F519-8D9D-2BAE-19F27E2B495C}"/>
              </a:ext>
            </a:extLst>
          </p:cNvPr>
          <p:cNvSpPr>
            <a:spLocks noGrp="1"/>
          </p:cNvSpPr>
          <p:nvPr>
            <p:ph idx="1"/>
          </p:nvPr>
        </p:nvSpPr>
        <p:spPr>
          <a:xfrm>
            <a:off x="6441743" y="1507415"/>
            <a:ext cx="4819091" cy="3903331"/>
          </a:xfrm>
          <a:ln w="57150">
            <a:noFill/>
          </a:ln>
        </p:spPr>
        <p:txBody>
          <a:bodyPr anchor="t">
            <a:normAutofit/>
          </a:bodyPr>
          <a:lstStyle/>
          <a:p>
            <a:r>
              <a:rPr lang="en-US" sz="2000" dirty="0"/>
              <a:t>Review the draft white paper (available here: </a:t>
            </a:r>
            <a:r>
              <a:rPr lang="en-US" sz="2000" dirty="0">
                <a:solidFill>
                  <a:schemeClr val="accent1">
                    <a:lumMod val="75000"/>
                  </a:schemeClr>
                </a:solidFill>
                <a:hlinkClick r:id="rId2">
                  <a:extLst>
                    <a:ext uri="{A12FA001-AC4F-418D-AE19-62706E023703}">
                      <ahyp:hlinkClr xmlns:ahyp="http://schemas.microsoft.com/office/drawing/2018/hyperlinkcolor" val="tx"/>
                    </a:ext>
                  </a:extLst>
                </a:hlinkClick>
              </a:rPr>
              <a:t>https://www.mtc.gov/uniformity/project-on-state-taxation-of-partnerships/</a:t>
            </a:r>
            <a:r>
              <a:rPr lang="en-US" sz="2000" dirty="0">
                <a:solidFill>
                  <a:schemeClr val="accent1">
                    <a:lumMod val="75000"/>
                  </a:schemeClr>
                </a:solidFill>
              </a:rPr>
              <a:t> </a:t>
            </a:r>
            <a:r>
              <a:rPr lang="en-US" sz="2000" dirty="0"/>
              <a:t>)</a:t>
            </a:r>
          </a:p>
          <a:p>
            <a:r>
              <a:rPr lang="en-US" sz="2000" dirty="0"/>
              <a:t>Consider the basis for any findings.</a:t>
            </a:r>
          </a:p>
          <a:p>
            <a:pPr lvl="1"/>
            <a:endParaRPr lang="en-US" sz="1700" dirty="0"/>
          </a:p>
        </p:txBody>
      </p:sp>
      <p:sp>
        <p:nvSpPr>
          <p:cNvPr id="15" name="Rectangle 14">
            <a:extLst>
              <a:ext uri="{FF2B5EF4-FFF2-40B4-BE49-F238E27FC236}">
                <a16:creationId xmlns:a16="http://schemas.microsoft.com/office/drawing/2014/main" id="{6E67D916-28C7-4965-BA3C-287FB85797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EEA1D346-CF8F-CC14-95BD-01306096A679}"/>
              </a:ext>
            </a:extLst>
          </p:cNvPr>
          <p:cNvSpPr>
            <a:spLocks noGrp="1"/>
          </p:cNvSpPr>
          <p:nvPr>
            <p:ph type="sldNum" sz="quarter" idx="12"/>
          </p:nvPr>
        </p:nvSpPr>
        <p:spPr>
          <a:xfrm>
            <a:off x="10558300" y="5951810"/>
            <a:ext cx="1052510" cy="365125"/>
          </a:xfrm>
        </p:spPr>
        <p:txBody>
          <a:bodyPr>
            <a:normAutofit/>
          </a:bodyPr>
          <a:lstStyle/>
          <a:p>
            <a:pPr>
              <a:spcAft>
                <a:spcPts val="600"/>
              </a:spcAft>
            </a:pPr>
            <a:fld id="{3A98EE3D-8CD1-4C3F-BD1C-C98C9596463C}" type="slidenum">
              <a:rPr lang="en-US">
                <a:solidFill>
                  <a:srgbClr val="FFFFFF"/>
                </a:solidFill>
              </a:rPr>
              <a:pPr>
                <a:spcAft>
                  <a:spcPts val="600"/>
                </a:spcAft>
              </a:pPr>
              <a:t>20</a:t>
            </a:fld>
            <a:endParaRPr lang="en-US">
              <a:solidFill>
                <a:srgbClr val="FFFFFF"/>
              </a:solidFill>
            </a:endParaRPr>
          </a:p>
        </p:txBody>
      </p:sp>
    </p:spTree>
    <p:extLst>
      <p:ext uri="{BB962C8B-B14F-4D97-AF65-F5344CB8AC3E}">
        <p14:creationId xmlns:p14="http://schemas.microsoft.com/office/powerpoint/2010/main" val="3875249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4F354CC-52A4-8BF2-DB0A-5DF6D4189D0D}"/>
              </a:ext>
            </a:extLst>
          </p:cNvPr>
          <p:cNvSpPr>
            <a:spLocks noGrp="1"/>
          </p:cNvSpPr>
          <p:nvPr>
            <p:ph type="title"/>
          </p:nvPr>
        </p:nvSpPr>
        <p:spPr>
          <a:xfrm>
            <a:off x="581193" y="2393951"/>
            <a:ext cx="11029615" cy="1035050"/>
          </a:xfrm>
        </p:spPr>
        <p:txBody>
          <a:bodyPr/>
          <a:lstStyle/>
          <a:p>
            <a:r>
              <a:rPr lang="en-US" dirty="0"/>
              <a:t>Questions - comments</a:t>
            </a:r>
          </a:p>
        </p:txBody>
      </p:sp>
      <p:sp>
        <p:nvSpPr>
          <p:cNvPr id="4" name="Slide Number Placeholder 3">
            <a:extLst>
              <a:ext uri="{FF2B5EF4-FFF2-40B4-BE49-F238E27FC236}">
                <a16:creationId xmlns:a16="http://schemas.microsoft.com/office/drawing/2014/main" id="{3784A9AA-1C79-07F8-6F84-3DFBCA03DD56}"/>
              </a:ext>
            </a:extLst>
          </p:cNvPr>
          <p:cNvSpPr>
            <a:spLocks noGrp="1"/>
          </p:cNvSpPr>
          <p:nvPr>
            <p:ph type="sldNum" sz="quarter" idx="12"/>
          </p:nvPr>
        </p:nvSpPr>
        <p:spPr/>
        <p:txBody>
          <a:bodyPr/>
          <a:lstStyle/>
          <a:p>
            <a:fld id="{3A98EE3D-8CD1-4C3F-BD1C-C98C9596463C}" type="slidenum">
              <a:rPr lang="en-US" smtClean="0"/>
              <a:t>21</a:t>
            </a:fld>
            <a:endParaRPr lang="en-US" dirty="0"/>
          </a:p>
        </p:txBody>
      </p:sp>
    </p:spTree>
    <p:extLst>
      <p:ext uri="{BB962C8B-B14F-4D97-AF65-F5344CB8AC3E}">
        <p14:creationId xmlns:p14="http://schemas.microsoft.com/office/powerpoint/2010/main" val="816522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C20B5-827E-D2BC-11B1-99EB92F71DAC}"/>
              </a:ext>
            </a:extLst>
          </p:cNvPr>
          <p:cNvSpPr>
            <a:spLocks noGrp="1"/>
          </p:cNvSpPr>
          <p:nvPr>
            <p:ph type="title"/>
          </p:nvPr>
        </p:nvSpPr>
        <p:spPr/>
        <p:txBody>
          <a:bodyPr/>
          <a:lstStyle/>
          <a:p>
            <a:r>
              <a:rPr lang="en-US" dirty="0"/>
              <a:t>Update on Draft Model on </a:t>
            </a:r>
            <a:br>
              <a:rPr lang="en-US" dirty="0"/>
            </a:br>
            <a:r>
              <a:rPr lang="en-US" dirty="0"/>
              <a:t>Treatment of Income of Investment </a:t>
            </a:r>
            <a:r>
              <a:rPr lang="en-US" dirty="0" err="1"/>
              <a:t>partnershps</a:t>
            </a:r>
            <a:endParaRPr lang="en-US" dirty="0"/>
          </a:p>
        </p:txBody>
      </p:sp>
      <p:sp>
        <p:nvSpPr>
          <p:cNvPr id="3" name="Content Placeholder 2">
            <a:extLst>
              <a:ext uri="{FF2B5EF4-FFF2-40B4-BE49-F238E27FC236}">
                <a16:creationId xmlns:a16="http://schemas.microsoft.com/office/drawing/2014/main" id="{BCC2D208-406D-45DA-6103-500983632F98}"/>
              </a:ext>
            </a:extLst>
          </p:cNvPr>
          <p:cNvSpPr>
            <a:spLocks noGrp="1"/>
          </p:cNvSpPr>
          <p:nvPr>
            <p:ph idx="1"/>
          </p:nvPr>
        </p:nvSpPr>
        <p:spPr/>
        <p:txBody>
          <a:bodyPr>
            <a:normAutofit/>
          </a:bodyPr>
          <a:lstStyle/>
          <a:p>
            <a:r>
              <a:rPr lang="en-US" sz="2200" dirty="0"/>
              <a:t>Received comments on a draft circulated in August 2022 from AICPA, ABA, and PwC</a:t>
            </a:r>
          </a:p>
          <a:p>
            <a:r>
              <a:rPr lang="en-US" sz="2200" dirty="0"/>
              <a:t>Prepared a summary with notes and proposed changes</a:t>
            </a:r>
          </a:p>
          <a:p>
            <a:r>
              <a:rPr lang="en-US" sz="2200" dirty="0"/>
              <a:t>Will discuss at the Uniformity Committee meeting – Tuesday, April 25, 2023, mid-morning </a:t>
            </a:r>
            <a:br>
              <a:rPr lang="en-US" sz="2200" dirty="0"/>
            </a:br>
            <a:r>
              <a:rPr lang="en-US" sz="2200" dirty="0"/>
              <a:t>(see the agenda for that meeting here: (</a:t>
            </a:r>
            <a:r>
              <a:rPr lang="en-US" sz="2200" dirty="0">
                <a:solidFill>
                  <a:schemeClr val="accent1">
                    <a:lumMod val="75000"/>
                  </a:schemeClr>
                </a:solidFill>
                <a:hlinkClick r:id="rId2">
                  <a:extLst>
                    <a:ext uri="{A12FA001-AC4F-418D-AE19-62706E023703}">
                      <ahyp:hlinkClr xmlns:ahyp="http://schemas.microsoft.com/office/drawing/2018/hyperlinkcolor" val="tx"/>
                    </a:ext>
                  </a:extLst>
                </a:hlinkClick>
              </a:rPr>
              <a:t>https://www.mtc.gov/events-training/2023-spring-committee-meetings/</a:t>
            </a:r>
            <a:r>
              <a:rPr lang="en-US" sz="2200" dirty="0">
                <a:solidFill>
                  <a:schemeClr val="accent1">
                    <a:lumMod val="75000"/>
                  </a:schemeClr>
                </a:solidFill>
              </a:rPr>
              <a:t> </a:t>
            </a:r>
            <a:r>
              <a:rPr lang="en-US" sz="2200" dirty="0"/>
              <a:t>)</a:t>
            </a:r>
          </a:p>
        </p:txBody>
      </p:sp>
      <p:sp>
        <p:nvSpPr>
          <p:cNvPr id="4" name="Slide Number Placeholder 3">
            <a:extLst>
              <a:ext uri="{FF2B5EF4-FFF2-40B4-BE49-F238E27FC236}">
                <a16:creationId xmlns:a16="http://schemas.microsoft.com/office/drawing/2014/main" id="{D6E6F898-2CA5-DDB2-77F1-1F344CE1222D}"/>
              </a:ext>
            </a:extLst>
          </p:cNvPr>
          <p:cNvSpPr>
            <a:spLocks noGrp="1"/>
          </p:cNvSpPr>
          <p:nvPr>
            <p:ph type="sldNum" sz="quarter" idx="12"/>
          </p:nvPr>
        </p:nvSpPr>
        <p:spPr/>
        <p:txBody>
          <a:bodyPr/>
          <a:lstStyle/>
          <a:p>
            <a:fld id="{3A98EE3D-8CD1-4C3F-BD1C-C98C9596463C}" type="slidenum">
              <a:rPr lang="en-US" smtClean="0"/>
              <a:t>22</a:t>
            </a:fld>
            <a:endParaRPr lang="en-US" dirty="0"/>
          </a:p>
        </p:txBody>
      </p:sp>
    </p:spTree>
    <p:extLst>
      <p:ext uri="{BB962C8B-B14F-4D97-AF65-F5344CB8AC3E}">
        <p14:creationId xmlns:p14="http://schemas.microsoft.com/office/powerpoint/2010/main" val="531773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BB53F82-F191-4EEB-AB7B-F69E634FA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833C1D-451E-1F06-38F0-03BAC58E3A7C}"/>
              </a:ext>
            </a:extLst>
          </p:cNvPr>
          <p:cNvSpPr>
            <a:spLocks noGrp="1"/>
          </p:cNvSpPr>
          <p:nvPr>
            <p:ph type="title"/>
          </p:nvPr>
        </p:nvSpPr>
        <p:spPr>
          <a:xfrm>
            <a:off x="581192" y="702156"/>
            <a:ext cx="11029616" cy="1188720"/>
          </a:xfrm>
        </p:spPr>
        <p:txBody>
          <a:bodyPr>
            <a:normAutofit/>
          </a:bodyPr>
          <a:lstStyle/>
          <a:p>
            <a:r>
              <a:rPr lang="en-US" dirty="0"/>
              <a:t>Other Business</a:t>
            </a:r>
          </a:p>
        </p:txBody>
      </p:sp>
      <p:sp>
        <p:nvSpPr>
          <p:cNvPr id="13" name="Rectangle 12">
            <a:extLst>
              <a:ext uri="{FF2B5EF4-FFF2-40B4-BE49-F238E27FC236}">
                <a16:creationId xmlns:a16="http://schemas.microsoft.com/office/drawing/2014/main" id="{8616AA08-3831-473D-B61B-89484A33CF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8431B918-3A1C-46BA-9430-CAD97D9DA0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8400935A-2F82-4DC4-A4E1-E12EFB8C27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A3D5D599-1CAE-4C92-B5AE-8E51AF6D4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rgbClr val="4653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Meeting">
            <a:extLst>
              <a:ext uri="{FF2B5EF4-FFF2-40B4-BE49-F238E27FC236}">
                <a16:creationId xmlns:a16="http://schemas.microsoft.com/office/drawing/2014/main" id="{572FB549-5018-5EAA-6E01-59B9538EB03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2372" y="2499053"/>
            <a:ext cx="3405393" cy="3405393"/>
          </a:xfrm>
          <a:prstGeom prst="rect">
            <a:avLst/>
          </a:prstGeom>
        </p:spPr>
      </p:pic>
      <p:sp>
        <p:nvSpPr>
          <p:cNvPr id="3" name="Content Placeholder 2">
            <a:extLst>
              <a:ext uri="{FF2B5EF4-FFF2-40B4-BE49-F238E27FC236}">
                <a16:creationId xmlns:a16="http://schemas.microsoft.com/office/drawing/2014/main" id="{22F03040-7583-7F20-0ABF-FD006DA352F0}"/>
              </a:ext>
            </a:extLst>
          </p:cNvPr>
          <p:cNvSpPr>
            <a:spLocks noGrp="1"/>
          </p:cNvSpPr>
          <p:nvPr>
            <p:ph idx="1"/>
          </p:nvPr>
        </p:nvSpPr>
        <p:spPr>
          <a:xfrm>
            <a:off x="6096001" y="2180496"/>
            <a:ext cx="5514806" cy="4045683"/>
          </a:xfrm>
        </p:spPr>
        <p:txBody>
          <a:bodyPr>
            <a:normAutofit/>
          </a:bodyPr>
          <a:lstStyle/>
          <a:p>
            <a:r>
              <a:rPr lang="en-US" sz="2400" dirty="0"/>
              <a:t>Reschedule the meeting of Wednesday, May 17, 2023, </a:t>
            </a:r>
            <a:br>
              <a:rPr lang="en-US" sz="2400" dirty="0"/>
            </a:br>
            <a:r>
              <a:rPr lang="en-US" sz="2400" dirty="0"/>
              <a:t>3:00 P.M. Eastern </a:t>
            </a:r>
            <a:br>
              <a:rPr lang="en-US" sz="2400" dirty="0"/>
            </a:br>
            <a:r>
              <a:rPr lang="en-US" sz="2400" dirty="0"/>
              <a:t>for the following </a:t>
            </a:r>
            <a:br>
              <a:rPr lang="en-US" sz="2400" dirty="0"/>
            </a:br>
            <a:r>
              <a:rPr lang="en-US" sz="2400" dirty="0"/>
              <a:t>Wednesday, May 24, 2023, </a:t>
            </a:r>
            <a:br>
              <a:rPr lang="en-US" sz="2400" dirty="0"/>
            </a:br>
            <a:r>
              <a:rPr lang="en-US" sz="2400" dirty="0"/>
              <a:t>3:00 P.M. Eastern</a:t>
            </a:r>
          </a:p>
        </p:txBody>
      </p:sp>
      <p:sp>
        <p:nvSpPr>
          <p:cNvPr id="4" name="Slide Number Placeholder 3">
            <a:extLst>
              <a:ext uri="{FF2B5EF4-FFF2-40B4-BE49-F238E27FC236}">
                <a16:creationId xmlns:a16="http://schemas.microsoft.com/office/drawing/2014/main" id="{0B8A0533-D52B-C66A-C962-3FEFF7147F10}"/>
              </a:ext>
            </a:extLst>
          </p:cNvPr>
          <p:cNvSpPr>
            <a:spLocks noGrp="1"/>
          </p:cNvSpPr>
          <p:nvPr>
            <p:ph type="sldNum" sz="quarter" idx="12"/>
          </p:nvPr>
        </p:nvSpPr>
        <p:spPr>
          <a:xfrm>
            <a:off x="10558300" y="6400800"/>
            <a:ext cx="1052508" cy="365125"/>
          </a:xfrm>
        </p:spPr>
        <p:txBody>
          <a:bodyPr>
            <a:normAutofit/>
          </a:bodyPr>
          <a:lstStyle/>
          <a:p>
            <a:pPr>
              <a:spcAft>
                <a:spcPts val="600"/>
              </a:spcAft>
            </a:pPr>
            <a:fld id="{3A98EE3D-8CD1-4C3F-BD1C-C98C9596463C}" type="slidenum">
              <a:rPr lang="en-US" smtClean="0"/>
              <a:pPr>
                <a:spcAft>
                  <a:spcPts val="600"/>
                </a:spcAft>
              </a:pPr>
              <a:t>23</a:t>
            </a:fld>
            <a:endParaRPr lang="en-US"/>
          </a:p>
        </p:txBody>
      </p:sp>
    </p:spTree>
    <p:extLst>
      <p:ext uri="{BB962C8B-B14F-4D97-AF65-F5344CB8AC3E}">
        <p14:creationId xmlns:p14="http://schemas.microsoft.com/office/powerpoint/2010/main" val="276886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74B5-089C-F71A-0DF7-8ECACA51871D}"/>
              </a:ext>
            </a:extLst>
          </p:cNvPr>
          <p:cNvSpPr>
            <a:spLocks noGrp="1"/>
          </p:cNvSpPr>
          <p:nvPr>
            <p:ph type="title"/>
          </p:nvPr>
        </p:nvSpPr>
        <p:spPr>
          <a:xfrm>
            <a:off x="581192" y="1348032"/>
            <a:ext cx="11029616" cy="735291"/>
          </a:xfrm>
        </p:spPr>
        <p:txBody>
          <a:bodyPr/>
          <a:lstStyle/>
          <a:p>
            <a:r>
              <a:rPr lang="en-US" dirty="0"/>
              <a:t>Last Call – Distinguishing Guaranteed Payments</a:t>
            </a:r>
          </a:p>
        </p:txBody>
      </p:sp>
      <p:sp>
        <p:nvSpPr>
          <p:cNvPr id="3" name="Content Placeholder 2">
            <a:extLst>
              <a:ext uri="{FF2B5EF4-FFF2-40B4-BE49-F238E27FC236}">
                <a16:creationId xmlns:a16="http://schemas.microsoft.com/office/drawing/2014/main" id="{C09292AC-B211-870E-87C2-1747B0EF27AC}"/>
              </a:ext>
            </a:extLst>
          </p:cNvPr>
          <p:cNvSpPr>
            <a:spLocks noGrp="1"/>
          </p:cNvSpPr>
          <p:nvPr>
            <p:ph idx="1"/>
          </p:nvPr>
        </p:nvSpPr>
        <p:spPr>
          <a:xfrm>
            <a:off x="531044" y="1744910"/>
            <a:ext cx="5288437" cy="4504888"/>
          </a:xfrm>
        </p:spPr>
        <p:txBody>
          <a:bodyPr>
            <a:normAutofit/>
          </a:bodyPr>
          <a:lstStyle/>
          <a:p>
            <a:pPr lvl="1">
              <a:spcBef>
                <a:spcPts val="1200"/>
              </a:spcBef>
              <a:spcAft>
                <a:spcPts val="2400"/>
              </a:spcAft>
            </a:pPr>
            <a:r>
              <a:rPr lang="en-US" sz="2600" b="1" dirty="0"/>
              <a:t>Guaranteed payments</a:t>
            </a:r>
          </a:p>
          <a:p>
            <a:pPr lvl="1">
              <a:spcBef>
                <a:spcPts val="1200"/>
              </a:spcBef>
              <a:spcAft>
                <a:spcPts val="2400"/>
              </a:spcAft>
            </a:pPr>
            <a:r>
              <a:rPr lang="en-US" sz="2600" b="1" dirty="0"/>
              <a:t>Guaranteed payments </a:t>
            </a:r>
          </a:p>
          <a:p>
            <a:pPr lvl="1">
              <a:spcBef>
                <a:spcPts val="1200"/>
              </a:spcBef>
              <a:spcAft>
                <a:spcPts val="1800"/>
              </a:spcAft>
            </a:pPr>
            <a:r>
              <a:rPr lang="en-US" sz="2600" b="1" dirty="0"/>
              <a:t>Guaranteed payments for services</a:t>
            </a:r>
          </a:p>
        </p:txBody>
      </p:sp>
      <p:sp>
        <p:nvSpPr>
          <p:cNvPr id="4" name="Content Placeholder 2">
            <a:extLst>
              <a:ext uri="{FF2B5EF4-FFF2-40B4-BE49-F238E27FC236}">
                <a16:creationId xmlns:a16="http://schemas.microsoft.com/office/drawing/2014/main" id="{05B00EC8-C0A9-2DA3-25A6-54C803D7C01C}"/>
              </a:ext>
            </a:extLst>
          </p:cNvPr>
          <p:cNvSpPr txBox="1">
            <a:spLocks/>
          </p:cNvSpPr>
          <p:nvPr/>
        </p:nvSpPr>
        <p:spPr>
          <a:xfrm>
            <a:off x="6627043" y="2328421"/>
            <a:ext cx="5288437" cy="3685880"/>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lvl="1">
              <a:spcBef>
                <a:spcPts val="1200"/>
              </a:spcBef>
              <a:spcAft>
                <a:spcPts val="1200"/>
              </a:spcAft>
            </a:pPr>
            <a:r>
              <a:rPr lang="en-US" sz="2600" b="1" dirty="0"/>
              <a:t>Regular distributive share </a:t>
            </a:r>
          </a:p>
          <a:p>
            <a:pPr lvl="1">
              <a:spcBef>
                <a:spcPts val="1200"/>
              </a:spcBef>
              <a:spcAft>
                <a:spcPts val="1200"/>
              </a:spcAft>
            </a:pPr>
            <a:r>
              <a:rPr lang="en-US" sz="2600" b="1" dirty="0"/>
              <a:t>Partner-partnership transactions</a:t>
            </a:r>
          </a:p>
          <a:p>
            <a:pPr lvl="1">
              <a:spcBef>
                <a:spcPts val="1200"/>
              </a:spcBef>
              <a:spcAft>
                <a:spcPts val="1200"/>
              </a:spcAft>
            </a:pPr>
            <a:r>
              <a:rPr lang="en-US" sz="2600" b="1" dirty="0"/>
              <a:t>Guaranteed payments for capital</a:t>
            </a:r>
          </a:p>
          <a:p>
            <a:pPr marL="324000" lvl="1" indent="0">
              <a:buFont typeface="Wingdings 2" panose="05020102010507070707" pitchFamily="18" charset="2"/>
              <a:buNone/>
            </a:pPr>
            <a:endParaRPr lang="en-US" dirty="0"/>
          </a:p>
        </p:txBody>
      </p:sp>
      <p:sp>
        <p:nvSpPr>
          <p:cNvPr id="5" name="TextBox 4">
            <a:extLst>
              <a:ext uri="{FF2B5EF4-FFF2-40B4-BE49-F238E27FC236}">
                <a16:creationId xmlns:a16="http://schemas.microsoft.com/office/drawing/2014/main" id="{554415AB-8F36-E46C-3AD7-A74D516681A3}"/>
              </a:ext>
            </a:extLst>
          </p:cNvPr>
          <p:cNvSpPr txBox="1"/>
          <p:nvPr/>
        </p:nvSpPr>
        <p:spPr>
          <a:xfrm>
            <a:off x="5401559" y="3157980"/>
            <a:ext cx="1121790" cy="923330"/>
          </a:xfrm>
          <a:prstGeom prst="rect">
            <a:avLst/>
          </a:prstGeom>
          <a:noFill/>
        </p:spPr>
        <p:txBody>
          <a:bodyPr wrap="square" rtlCol="0">
            <a:spAutoFit/>
          </a:bodyPr>
          <a:lstStyle/>
          <a:p>
            <a:r>
              <a:rPr lang="en-US" sz="5400" b="1" dirty="0">
                <a:solidFill>
                  <a:schemeClr val="accent1">
                    <a:lumMod val="75000"/>
                  </a:schemeClr>
                </a:solidFill>
              </a:rPr>
              <a:t>VS.</a:t>
            </a:r>
            <a:endParaRPr lang="en-US" b="1" dirty="0">
              <a:solidFill>
                <a:schemeClr val="accent1">
                  <a:lumMod val="75000"/>
                </a:schemeClr>
              </a:solidFill>
            </a:endParaRPr>
          </a:p>
        </p:txBody>
      </p:sp>
    </p:spTree>
    <p:extLst>
      <p:ext uri="{BB962C8B-B14F-4D97-AF65-F5344CB8AC3E}">
        <p14:creationId xmlns:p14="http://schemas.microsoft.com/office/powerpoint/2010/main" val="4045749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3B05A4-157F-403C-939A-ED1B6A0A0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7DA38-40E0-542E-9D74-EF61CE115E3D}"/>
              </a:ext>
            </a:extLst>
          </p:cNvPr>
          <p:cNvSpPr>
            <a:spLocks noGrp="1"/>
          </p:cNvSpPr>
          <p:nvPr>
            <p:ph type="title"/>
          </p:nvPr>
        </p:nvSpPr>
        <p:spPr>
          <a:xfrm>
            <a:off x="581192" y="1507414"/>
            <a:ext cx="5120255" cy="3903332"/>
          </a:xfrm>
        </p:spPr>
        <p:txBody>
          <a:bodyPr anchor="t">
            <a:normAutofit/>
          </a:bodyPr>
          <a:lstStyle/>
          <a:p>
            <a:r>
              <a:rPr lang="en-US" sz="3200" dirty="0">
                <a:solidFill>
                  <a:schemeClr val="tx1">
                    <a:lumMod val="85000"/>
                    <a:lumOff val="15000"/>
                  </a:schemeClr>
                </a:solidFill>
              </a:rPr>
              <a:t>Why does it matter For State Tax Purposes?</a:t>
            </a:r>
          </a:p>
        </p:txBody>
      </p:sp>
      <p:sp>
        <p:nvSpPr>
          <p:cNvPr id="10" name="Rectangle 9">
            <a:extLst>
              <a:ext uri="{FF2B5EF4-FFF2-40B4-BE49-F238E27FC236}">
                <a16:creationId xmlns:a16="http://schemas.microsoft.com/office/drawing/2014/main" id="{E8CCE107-A70B-4916-9A0B-751C70B9B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9A925BC7-7CC5-4A0C-9B3D-8829EBF28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4244340" y="3329711"/>
            <a:ext cx="3703320" cy="5872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0DE5CAE-4C87-FA11-3481-3D2567D5BC35}"/>
              </a:ext>
            </a:extLst>
          </p:cNvPr>
          <p:cNvSpPr>
            <a:spLocks noGrp="1"/>
          </p:cNvSpPr>
          <p:nvPr>
            <p:ph idx="1"/>
          </p:nvPr>
        </p:nvSpPr>
        <p:spPr>
          <a:xfrm>
            <a:off x="6441743" y="1507415"/>
            <a:ext cx="5303724" cy="3903331"/>
          </a:xfrm>
          <a:ln w="57150">
            <a:noFill/>
          </a:ln>
        </p:spPr>
        <p:txBody>
          <a:bodyPr anchor="t">
            <a:normAutofit fontScale="70000" lnSpcReduction="20000"/>
          </a:bodyPr>
          <a:lstStyle/>
          <a:p>
            <a:pPr marL="0" indent="0">
              <a:buNone/>
            </a:pPr>
            <a:r>
              <a:rPr lang="en-US" sz="3600" i="1" dirty="0"/>
              <a:t>If guaranteed payments for services are to be sourced differently than </a:t>
            </a:r>
          </a:p>
          <a:p>
            <a:pPr lvl="1"/>
            <a:r>
              <a:rPr lang="en-US" sz="3300" i="1" dirty="0"/>
              <a:t>distributive share,</a:t>
            </a:r>
          </a:p>
          <a:p>
            <a:pPr lvl="1"/>
            <a:r>
              <a:rPr lang="en-US" sz="3300" i="1" dirty="0"/>
              <a:t>partner-partnership transactions, or </a:t>
            </a:r>
          </a:p>
          <a:p>
            <a:pPr lvl="1"/>
            <a:r>
              <a:rPr lang="en-US" sz="3300" i="1" dirty="0"/>
              <a:t>payments for capital – </a:t>
            </a:r>
          </a:p>
          <a:p>
            <a:pPr marL="0" indent="0">
              <a:buNone/>
            </a:pPr>
            <a:r>
              <a:rPr lang="en-US" sz="3600" i="1" dirty="0"/>
              <a:t>then you have to be able to distinguish them.  </a:t>
            </a:r>
          </a:p>
          <a:p>
            <a:endParaRPr lang="en-US" sz="2000" dirty="0"/>
          </a:p>
        </p:txBody>
      </p:sp>
      <p:sp>
        <p:nvSpPr>
          <p:cNvPr id="14" name="Rectangle 13">
            <a:extLst>
              <a:ext uri="{FF2B5EF4-FFF2-40B4-BE49-F238E27FC236}">
                <a16:creationId xmlns:a16="http://schemas.microsoft.com/office/drawing/2014/main" id="{6E67D916-28C7-4965-BA3C-287FB85797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80664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C31B4954-2C01-2EFD-8246-E60BFE4905FB}"/>
              </a:ext>
            </a:extLst>
          </p:cNvPr>
          <p:cNvSpPr>
            <a:spLocks noGrp="1"/>
          </p:cNvSpPr>
          <p:nvPr>
            <p:ph type="title"/>
          </p:nvPr>
        </p:nvSpPr>
        <p:spPr>
          <a:xfrm>
            <a:off x="746228" y="1037967"/>
            <a:ext cx="3054091" cy="4099641"/>
          </a:xfrm>
        </p:spPr>
        <p:txBody>
          <a:bodyPr anchor="ctr">
            <a:normAutofit/>
          </a:bodyPr>
          <a:lstStyle/>
          <a:p>
            <a:r>
              <a:rPr lang="en-US" sz="3200" dirty="0"/>
              <a:t>White Paper</a:t>
            </a:r>
          </a:p>
        </p:txBody>
      </p:sp>
      <p:sp>
        <p:nvSpPr>
          <p:cNvPr id="17" name="Rectangle 16">
            <a:extLst>
              <a:ext uri="{FF2B5EF4-FFF2-40B4-BE49-F238E27FC236}">
                <a16:creationId xmlns:a16="http://schemas.microsoft.com/office/drawing/2014/main" id="{2987D6F4-EC95-4EF1-A8AD-4B70386CE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F5F792DF-9D0A-4DB6-9A9E-7312F5A7E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74980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D006FC5F-E4EA-4A0C-A10B-04E1A08CB2A1}"/>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smtClean="0"/>
              <a:pPr>
                <a:spcAft>
                  <a:spcPts val="600"/>
                </a:spcAft>
              </a:pPr>
              <a:t>5</a:t>
            </a:fld>
            <a:endParaRPr lang="en-US"/>
          </a:p>
        </p:txBody>
      </p:sp>
      <p:graphicFrame>
        <p:nvGraphicFramePr>
          <p:cNvPr id="13" name="Text Placeholder 8">
            <a:extLst>
              <a:ext uri="{FF2B5EF4-FFF2-40B4-BE49-F238E27FC236}">
                <a16:creationId xmlns:a16="http://schemas.microsoft.com/office/drawing/2014/main" id="{B6CAA710-E2D3-CF9B-6E75-57D15EC8AFB8}"/>
              </a:ext>
            </a:extLst>
          </p:cNvPr>
          <p:cNvGraphicFramePr>
            <a:graphicFrameLocks noGrp="1"/>
          </p:cNvGraphicFramePr>
          <p:nvPr>
            <p:ph idx="1"/>
            <p:extLst>
              <p:ext uri="{D42A27DB-BD31-4B8C-83A1-F6EECF244321}">
                <p14:modId xmlns:p14="http://schemas.microsoft.com/office/powerpoint/2010/main" val="3111753963"/>
              </p:ext>
            </p:extLst>
          </p:nvPr>
        </p:nvGraphicFramePr>
        <p:xfrm>
          <a:off x="3704734" y="1102934"/>
          <a:ext cx="7906074" cy="4931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1743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7242479-F74B-ADB5-FB7A-92D8DB3ADB7B}"/>
              </a:ext>
            </a:extLst>
          </p:cNvPr>
          <p:cNvSpPr>
            <a:spLocks noGrp="1"/>
          </p:cNvSpPr>
          <p:nvPr>
            <p:ph type="title"/>
          </p:nvPr>
        </p:nvSpPr>
        <p:spPr>
          <a:xfrm>
            <a:off x="581193" y="729658"/>
            <a:ext cx="11029616" cy="667876"/>
          </a:xfrm>
        </p:spPr>
        <p:txBody>
          <a:bodyPr>
            <a:normAutofit/>
          </a:bodyPr>
          <a:lstStyle/>
          <a:p>
            <a:pPr algn="ctr"/>
            <a:r>
              <a:rPr lang="en-US" sz="3200" dirty="0"/>
              <a:t>Important Concepts</a:t>
            </a:r>
          </a:p>
        </p:txBody>
      </p:sp>
      <p:sp>
        <p:nvSpPr>
          <p:cNvPr id="6" name="Text Placeholder 5">
            <a:extLst>
              <a:ext uri="{FF2B5EF4-FFF2-40B4-BE49-F238E27FC236}">
                <a16:creationId xmlns:a16="http://schemas.microsoft.com/office/drawing/2014/main" id="{B0F76C87-9215-0FAE-B49F-C1C626531EE3}"/>
              </a:ext>
            </a:extLst>
          </p:cNvPr>
          <p:cNvSpPr>
            <a:spLocks noGrp="1"/>
          </p:cNvSpPr>
          <p:nvPr>
            <p:ph type="body" idx="1"/>
          </p:nvPr>
        </p:nvSpPr>
        <p:spPr>
          <a:xfrm>
            <a:off x="581192" y="1693108"/>
            <a:ext cx="5194769" cy="557784"/>
          </a:xfrm>
        </p:spPr>
        <p:txBody>
          <a:bodyPr/>
          <a:lstStyle/>
          <a:p>
            <a:pPr algn="ctr"/>
            <a:r>
              <a:rPr lang="en-US" sz="2800" b="1" u="sng" dirty="0"/>
              <a:t>Economic</a:t>
            </a:r>
          </a:p>
        </p:txBody>
      </p:sp>
      <p:sp>
        <p:nvSpPr>
          <p:cNvPr id="7" name="Content Placeholder 6">
            <a:extLst>
              <a:ext uri="{FF2B5EF4-FFF2-40B4-BE49-F238E27FC236}">
                <a16:creationId xmlns:a16="http://schemas.microsoft.com/office/drawing/2014/main" id="{75BDD159-2D1C-E831-22C1-1B3699B26712}"/>
              </a:ext>
            </a:extLst>
          </p:cNvPr>
          <p:cNvSpPr>
            <a:spLocks noGrp="1"/>
          </p:cNvSpPr>
          <p:nvPr>
            <p:ph sz="half" idx="2"/>
          </p:nvPr>
        </p:nvSpPr>
        <p:spPr>
          <a:xfrm>
            <a:off x="581193" y="2356702"/>
            <a:ext cx="5338839" cy="4067212"/>
          </a:xfrm>
        </p:spPr>
        <p:txBody>
          <a:bodyPr>
            <a:normAutofit/>
          </a:bodyPr>
          <a:lstStyle/>
          <a:p>
            <a:pPr>
              <a:spcAft>
                <a:spcPts val="1800"/>
              </a:spcAft>
            </a:pPr>
            <a:r>
              <a:rPr lang="en-US" sz="2000" dirty="0"/>
              <a:t>State law and the partnership agreement govern the partners’ relationship and their rights and duties including their economic benefits and costs.</a:t>
            </a:r>
          </a:p>
          <a:p>
            <a:r>
              <a:rPr lang="en-US" sz="2000" dirty="0"/>
              <a:t>There is substantial flexibility in how the economic relationships can be structured—and those relationships can change over time.</a:t>
            </a:r>
          </a:p>
        </p:txBody>
      </p:sp>
      <p:sp>
        <p:nvSpPr>
          <p:cNvPr id="8" name="Text Placeholder 7">
            <a:extLst>
              <a:ext uri="{FF2B5EF4-FFF2-40B4-BE49-F238E27FC236}">
                <a16:creationId xmlns:a16="http://schemas.microsoft.com/office/drawing/2014/main" id="{ECAFD895-D031-B82F-DF68-DC1E3D55909F}"/>
              </a:ext>
            </a:extLst>
          </p:cNvPr>
          <p:cNvSpPr>
            <a:spLocks noGrp="1"/>
          </p:cNvSpPr>
          <p:nvPr>
            <p:ph type="body" sz="quarter" idx="3"/>
          </p:nvPr>
        </p:nvSpPr>
        <p:spPr>
          <a:xfrm>
            <a:off x="6416038" y="1697519"/>
            <a:ext cx="5194770" cy="553373"/>
          </a:xfrm>
        </p:spPr>
        <p:txBody>
          <a:bodyPr/>
          <a:lstStyle/>
          <a:p>
            <a:pPr algn="ctr"/>
            <a:r>
              <a:rPr lang="en-US" sz="2800" b="1" u="sng" dirty="0"/>
              <a:t>Tax</a:t>
            </a:r>
          </a:p>
        </p:txBody>
      </p:sp>
      <p:sp>
        <p:nvSpPr>
          <p:cNvPr id="9" name="Content Placeholder 8">
            <a:extLst>
              <a:ext uri="{FF2B5EF4-FFF2-40B4-BE49-F238E27FC236}">
                <a16:creationId xmlns:a16="http://schemas.microsoft.com/office/drawing/2014/main" id="{4619831D-09F7-E35E-68B4-49E794087190}"/>
              </a:ext>
            </a:extLst>
          </p:cNvPr>
          <p:cNvSpPr>
            <a:spLocks noGrp="1"/>
          </p:cNvSpPr>
          <p:nvPr>
            <p:ph sz="quarter" idx="4"/>
          </p:nvPr>
        </p:nvSpPr>
        <p:spPr>
          <a:xfrm>
            <a:off x="6271969" y="2356701"/>
            <a:ext cx="5338839" cy="3771639"/>
          </a:xfrm>
        </p:spPr>
        <p:txBody>
          <a:bodyPr>
            <a:normAutofit/>
          </a:bodyPr>
          <a:lstStyle/>
          <a:p>
            <a:pPr>
              <a:spcAft>
                <a:spcPts val="1800"/>
              </a:spcAft>
            </a:pPr>
            <a:r>
              <a:rPr lang="en-US" sz="2000" dirty="0"/>
              <a:t>The tax law does not alter the fundamental state law governing partnerships but may provide rules for the treatment of certain types of arrangements.</a:t>
            </a:r>
          </a:p>
          <a:p>
            <a:pPr>
              <a:spcAft>
                <a:spcPts val="1800"/>
              </a:spcAft>
            </a:pPr>
            <a:r>
              <a:rPr lang="en-US" sz="2000" dirty="0"/>
              <a:t>In general, Subchapter K attempts to mirror the substance of the partners’ economic arrangement. </a:t>
            </a:r>
          </a:p>
        </p:txBody>
      </p:sp>
      <p:sp>
        <p:nvSpPr>
          <p:cNvPr id="4" name="Slide Number Placeholder 3">
            <a:extLst>
              <a:ext uri="{FF2B5EF4-FFF2-40B4-BE49-F238E27FC236}">
                <a16:creationId xmlns:a16="http://schemas.microsoft.com/office/drawing/2014/main" id="{FCDFCC18-D050-BE9E-1753-E61D85273411}"/>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2059806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7242479-F74B-ADB5-FB7A-92D8DB3ADB7B}"/>
              </a:ext>
            </a:extLst>
          </p:cNvPr>
          <p:cNvSpPr>
            <a:spLocks noGrp="1"/>
          </p:cNvSpPr>
          <p:nvPr>
            <p:ph type="title"/>
          </p:nvPr>
        </p:nvSpPr>
        <p:spPr>
          <a:xfrm>
            <a:off x="581193" y="729658"/>
            <a:ext cx="11029616" cy="740923"/>
          </a:xfrm>
        </p:spPr>
        <p:txBody>
          <a:bodyPr>
            <a:normAutofit/>
          </a:bodyPr>
          <a:lstStyle/>
          <a:p>
            <a:pPr algn="ctr"/>
            <a:r>
              <a:rPr lang="en-US" sz="3200" dirty="0"/>
              <a:t>Important Concepts</a:t>
            </a:r>
          </a:p>
        </p:txBody>
      </p:sp>
      <p:sp>
        <p:nvSpPr>
          <p:cNvPr id="6" name="Text Placeholder 5">
            <a:extLst>
              <a:ext uri="{FF2B5EF4-FFF2-40B4-BE49-F238E27FC236}">
                <a16:creationId xmlns:a16="http://schemas.microsoft.com/office/drawing/2014/main" id="{B0F76C87-9215-0FAE-B49F-C1C626531EE3}"/>
              </a:ext>
            </a:extLst>
          </p:cNvPr>
          <p:cNvSpPr>
            <a:spLocks noGrp="1"/>
          </p:cNvSpPr>
          <p:nvPr>
            <p:ph type="body" idx="1"/>
          </p:nvPr>
        </p:nvSpPr>
        <p:spPr>
          <a:xfrm>
            <a:off x="653227" y="2102636"/>
            <a:ext cx="5194769" cy="557784"/>
          </a:xfrm>
        </p:spPr>
        <p:txBody>
          <a:bodyPr/>
          <a:lstStyle/>
          <a:p>
            <a:pPr algn="ctr"/>
            <a:r>
              <a:rPr lang="en-US" sz="2400" b="1" u="sng" dirty="0"/>
              <a:t>Aggregate Method</a:t>
            </a:r>
          </a:p>
        </p:txBody>
      </p:sp>
      <p:sp>
        <p:nvSpPr>
          <p:cNvPr id="7" name="Content Placeholder 6">
            <a:extLst>
              <a:ext uri="{FF2B5EF4-FFF2-40B4-BE49-F238E27FC236}">
                <a16:creationId xmlns:a16="http://schemas.microsoft.com/office/drawing/2014/main" id="{75BDD159-2D1C-E831-22C1-1B3699B26712}"/>
              </a:ext>
            </a:extLst>
          </p:cNvPr>
          <p:cNvSpPr>
            <a:spLocks noGrp="1"/>
          </p:cNvSpPr>
          <p:nvPr>
            <p:ph sz="half" idx="2"/>
          </p:nvPr>
        </p:nvSpPr>
        <p:spPr>
          <a:xfrm>
            <a:off x="581193" y="2903456"/>
            <a:ext cx="5338839" cy="3520458"/>
          </a:xfrm>
        </p:spPr>
        <p:txBody>
          <a:bodyPr>
            <a:normAutofit/>
          </a:bodyPr>
          <a:lstStyle/>
          <a:p>
            <a:pPr marL="0" indent="0">
              <a:spcAft>
                <a:spcPts val="1200"/>
              </a:spcAft>
              <a:buNone/>
            </a:pPr>
            <a:r>
              <a:rPr lang="en-US" sz="2400" dirty="0"/>
              <a:t>Partnership is treated as if partners are all acting collectively—no separation between the partners as persons and the partnership.</a:t>
            </a:r>
          </a:p>
        </p:txBody>
      </p:sp>
      <p:sp>
        <p:nvSpPr>
          <p:cNvPr id="8" name="Text Placeholder 7">
            <a:extLst>
              <a:ext uri="{FF2B5EF4-FFF2-40B4-BE49-F238E27FC236}">
                <a16:creationId xmlns:a16="http://schemas.microsoft.com/office/drawing/2014/main" id="{ECAFD895-D031-B82F-DF68-DC1E3D55909F}"/>
              </a:ext>
            </a:extLst>
          </p:cNvPr>
          <p:cNvSpPr>
            <a:spLocks noGrp="1"/>
          </p:cNvSpPr>
          <p:nvPr>
            <p:ph type="body" sz="quarter" idx="3"/>
          </p:nvPr>
        </p:nvSpPr>
        <p:spPr>
          <a:xfrm>
            <a:off x="6344006" y="2107047"/>
            <a:ext cx="5194770" cy="553373"/>
          </a:xfrm>
        </p:spPr>
        <p:txBody>
          <a:bodyPr/>
          <a:lstStyle/>
          <a:p>
            <a:pPr algn="ctr"/>
            <a:r>
              <a:rPr lang="en-US" sz="2400" b="1" u="sng" dirty="0"/>
              <a:t>Entity Method</a:t>
            </a:r>
          </a:p>
        </p:txBody>
      </p:sp>
      <p:sp>
        <p:nvSpPr>
          <p:cNvPr id="9" name="Content Placeholder 8">
            <a:extLst>
              <a:ext uri="{FF2B5EF4-FFF2-40B4-BE49-F238E27FC236}">
                <a16:creationId xmlns:a16="http://schemas.microsoft.com/office/drawing/2014/main" id="{4619831D-09F7-E35E-68B4-49E794087190}"/>
              </a:ext>
            </a:extLst>
          </p:cNvPr>
          <p:cNvSpPr>
            <a:spLocks noGrp="1"/>
          </p:cNvSpPr>
          <p:nvPr>
            <p:ph sz="quarter" idx="4"/>
          </p:nvPr>
        </p:nvSpPr>
        <p:spPr>
          <a:xfrm>
            <a:off x="6271969" y="2903454"/>
            <a:ext cx="5338839" cy="3520458"/>
          </a:xfrm>
        </p:spPr>
        <p:txBody>
          <a:bodyPr>
            <a:normAutofit/>
          </a:bodyPr>
          <a:lstStyle/>
          <a:p>
            <a:pPr marL="0" indent="0">
              <a:spcAft>
                <a:spcPts val="1200"/>
              </a:spcAft>
              <a:buNone/>
            </a:pPr>
            <a:r>
              <a:rPr lang="en-US" sz="2400" dirty="0"/>
              <a:t>Partnership is treated as if the partners and the partnership are separate persons and when the partnership acts, it acts as an entity.</a:t>
            </a:r>
          </a:p>
        </p:txBody>
      </p:sp>
      <p:sp>
        <p:nvSpPr>
          <p:cNvPr id="4" name="Slide Number Placeholder 3">
            <a:extLst>
              <a:ext uri="{FF2B5EF4-FFF2-40B4-BE49-F238E27FC236}">
                <a16:creationId xmlns:a16="http://schemas.microsoft.com/office/drawing/2014/main" id="{FCDFCC18-D050-BE9E-1753-E61D85273411}"/>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202394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7242479-F74B-ADB5-FB7A-92D8DB3ADB7B}"/>
              </a:ext>
            </a:extLst>
          </p:cNvPr>
          <p:cNvSpPr>
            <a:spLocks noGrp="1"/>
          </p:cNvSpPr>
          <p:nvPr>
            <p:ph type="title"/>
          </p:nvPr>
        </p:nvSpPr>
        <p:spPr>
          <a:xfrm>
            <a:off x="581193" y="729658"/>
            <a:ext cx="11029616" cy="703673"/>
          </a:xfrm>
        </p:spPr>
        <p:txBody>
          <a:bodyPr>
            <a:normAutofit/>
          </a:bodyPr>
          <a:lstStyle/>
          <a:p>
            <a:pPr algn="ctr"/>
            <a:r>
              <a:rPr lang="en-US" sz="3200" dirty="0"/>
              <a:t>Important Concepts</a:t>
            </a:r>
          </a:p>
        </p:txBody>
      </p:sp>
      <p:sp>
        <p:nvSpPr>
          <p:cNvPr id="6" name="Text Placeholder 5">
            <a:extLst>
              <a:ext uri="{FF2B5EF4-FFF2-40B4-BE49-F238E27FC236}">
                <a16:creationId xmlns:a16="http://schemas.microsoft.com/office/drawing/2014/main" id="{B0F76C87-9215-0FAE-B49F-C1C626531EE3}"/>
              </a:ext>
            </a:extLst>
          </p:cNvPr>
          <p:cNvSpPr>
            <a:spLocks noGrp="1"/>
          </p:cNvSpPr>
          <p:nvPr>
            <p:ph type="body" idx="1"/>
          </p:nvPr>
        </p:nvSpPr>
        <p:spPr>
          <a:xfrm>
            <a:off x="581191" y="1914100"/>
            <a:ext cx="5194769" cy="557784"/>
          </a:xfrm>
        </p:spPr>
        <p:txBody>
          <a:bodyPr/>
          <a:lstStyle/>
          <a:p>
            <a:pPr algn="ctr"/>
            <a:r>
              <a:rPr lang="en-US" sz="2400" b="1" u="sng" dirty="0"/>
              <a:t>Federal Tax - Aggregate Method</a:t>
            </a:r>
          </a:p>
        </p:txBody>
      </p:sp>
      <p:sp>
        <p:nvSpPr>
          <p:cNvPr id="7" name="Content Placeholder 6">
            <a:extLst>
              <a:ext uri="{FF2B5EF4-FFF2-40B4-BE49-F238E27FC236}">
                <a16:creationId xmlns:a16="http://schemas.microsoft.com/office/drawing/2014/main" id="{75BDD159-2D1C-E831-22C1-1B3699B26712}"/>
              </a:ext>
            </a:extLst>
          </p:cNvPr>
          <p:cNvSpPr>
            <a:spLocks noGrp="1"/>
          </p:cNvSpPr>
          <p:nvPr>
            <p:ph sz="half" idx="2"/>
          </p:nvPr>
        </p:nvSpPr>
        <p:spPr>
          <a:xfrm>
            <a:off x="581193" y="2564091"/>
            <a:ext cx="5338839" cy="3859823"/>
          </a:xfrm>
        </p:spPr>
        <p:txBody>
          <a:bodyPr>
            <a:normAutofit/>
          </a:bodyPr>
          <a:lstStyle/>
          <a:p>
            <a:pPr>
              <a:spcAft>
                <a:spcPts val="1200"/>
              </a:spcAft>
            </a:pPr>
            <a:r>
              <a:rPr lang="en-US" sz="1800" dirty="0"/>
              <a:t>Generally used for treatment of partnership items of income, expense, gain, and loss and for partners’ distributive share of these items—so that they retain their value, character (exempt/taxable, ordinary/capital, deductible/capitalizable, etc.), and timing.  (IRC §§ 702 - 704)</a:t>
            </a:r>
          </a:p>
          <a:p>
            <a:pPr>
              <a:spcAft>
                <a:spcPts val="1200"/>
              </a:spcAft>
            </a:pPr>
            <a:r>
              <a:rPr lang="en-US" sz="1800" dirty="0"/>
              <a:t>Income reported by partners when earned, rather than when distributed. (IRC § 701)</a:t>
            </a:r>
          </a:p>
        </p:txBody>
      </p:sp>
      <p:sp>
        <p:nvSpPr>
          <p:cNvPr id="8" name="Text Placeholder 7">
            <a:extLst>
              <a:ext uri="{FF2B5EF4-FFF2-40B4-BE49-F238E27FC236}">
                <a16:creationId xmlns:a16="http://schemas.microsoft.com/office/drawing/2014/main" id="{ECAFD895-D031-B82F-DF68-DC1E3D55909F}"/>
              </a:ext>
            </a:extLst>
          </p:cNvPr>
          <p:cNvSpPr>
            <a:spLocks noGrp="1"/>
          </p:cNvSpPr>
          <p:nvPr>
            <p:ph type="body" sz="quarter" idx="3"/>
          </p:nvPr>
        </p:nvSpPr>
        <p:spPr>
          <a:xfrm>
            <a:off x="6416038" y="1918511"/>
            <a:ext cx="5194770" cy="553373"/>
          </a:xfrm>
        </p:spPr>
        <p:txBody>
          <a:bodyPr/>
          <a:lstStyle/>
          <a:p>
            <a:pPr algn="ctr"/>
            <a:r>
              <a:rPr lang="en-US" sz="2400" b="1" u="sng" dirty="0"/>
              <a:t>Federal Tax – Entity Method</a:t>
            </a:r>
          </a:p>
        </p:txBody>
      </p:sp>
      <p:sp>
        <p:nvSpPr>
          <p:cNvPr id="9" name="Content Placeholder 8">
            <a:extLst>
              <a:ext uri="{FF2B5EF4-FFF2-40B4-BE49-F238E27FC236}">
                <a16:creationId xmlns:a16="http://schemas.microsoft.com/office/drawing/2014/main" id="{4619831D-09F7-E35E-68B4-49E794087190}"/>
              </a:ext>
            </a:extLst>
          </p:cNvPr>
          <p:cNvSpPr>
            <a:spLocks noGrp="1"/>
          </p:cNvSpPr>
          <p:nvPr>
            <p:ph sz="quarter" idx="4"/>
          </p:nvPr>
        </p:nvSpPr>
        <p:spPr>
          <a:xfrm>
            <a:off x="6271969" y="2564089"/>
            <a:ext cx="5338839" cy="3859823"/>
          </a:xfrm>
        </p:spPr>
        <p:txBody>
          <a:bodyPr>
            <a:normAutofit/>
          </a:bodyPr>
          <a:lstStyle/>
          <a:p>
            <a:pPr>
              <a:spcAft>
                <a:spcPts val="1200"/>
              </a:spcAft>
            </a:pPr>
            <a:r>
              <a:rPr lang="en-US" sz="1800" dirty="0"/>
              <a:t>Generally used for treatment of transactions between partner and partnership where the partner is not acting in the capacity of a partner, but as an unrelated person, so that the value, character, and timing are determined as if the transaction was between unrelated persons. IRC § 707(a).</a:t>
            </a:r>
          </a:p>
          <a:p>
            <a:pPr>
              <a:spcAft>
                <a:spcPts val="1200"/>
              </a:spcAft>
            </a:pPr>
            <a:r>
              <a:rPr lang="en-US" sz="1800" dirty="0"/>
              <a:t>Income/expense reported when paid/accrued (depending on method of reporting). </a:t>
            </a:r>
          </a:p>
        </p:txBody>
      </p:sp>
      <p:sp>
        <p:nvSpPr>
          <p:cNvPr id="4" name="Slide Number Placeholder 3">
            <a:extLst>
              <a:ext uri="{FF2B5EF4-FFF2-40B4-BE49-F238E27FC236}">
                <a16:creationId xmlns:a16="http://schemas.microsoft.com/office/drawing/2014/main" id="{FCDFCC18-D050-BE9E-1753-E61D85273411}"/>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229231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2054A8-0F44-4916-663E-9FDA749C3889}"/>
              </a:ext>
            </a:extLst>
          </p:cNvPr>
          <p:cNvSpPr>
            <a:spLocks noGrp="1"/>
          </p:cNvSpPr>
          <p:nvPr>
            <p:ph type="title"/>
          </p:nvPr>
        </p:nvSpPr>
        <p:spPr>
          <a:xfrm>
            <a:off x="581193" y="729658"/>
            <a:ext cx="11029616" cy="637229"/>
          </a:xfrm>
        </p:spPr>
        <p:txBody>
          <a:bodyPr>
            <a:normAutofit/>
          </a:bodyPr>
          <a:lstStyle/>
          <a:p>
            <a:pPr algn="ctr"/>
            <a:r>
              <a:rPr lang="en-US" sz="3200" dirty="0"/>
              <a:t>State Sourcing Generally</a:t>
            </a:r>
          </a:p>
        </p:txBody>
      </p:sp>
      <p:sp>
        <p:nvSpPr>
          <p:cNvPr id="6" name="Text Placeholder 5">
            <a:extLst>
              <a:ext uri="{FF2B5EF4-FFF2-40B4-BE49-F238E27FC236}">
                <a16:creationId xmlns:a16="http://schemas.microsoft.com/office/drawing/2014/main" id="{E09C0955-13A4-22D0-D484-25502CDB8900}"/>
              </a:ext>
            </a:extLst>
          </p:cNvPr>
          <p:cNvSpPr>
            <a:spLocks noGrp="1"/>
          </p:cNvSpPr>
          <p:nvPr>
            <p:ph type="body" idx="1"/>
          </p:nvPr>
        </p:nvSpPr>
        <p:spPr>
          <a:xfrm>
            <a:off x="581192" y="1661952"/>
            <a:ext cx="5194769" cy="557784"/>
          </a:xfrm>
        </p:spPr>
        <p:txBody>
          <a:bodyPr/>
          <a:lstStyle/>
          <a:p>
            <a:pPr algn="ctr"/>
            <a:r>
              <a:rPr lang="en-US" sz="2400" b="1" dirty="0"/>
              <a:t>Distributive Share and </a:t>
            </a:r>
            <a:br>
              <a:rPr lang="en-US" sz="2400" b="1" dirty="0"/>
            </a:br>
            <a:r>
              <a:rPr lang="en-US" sz="2400" b="1" dirty="0"/>
              <a:t>Guaranteed Payments for Capital</a:t>
            </a:r>
          </a:p>
        </p:txBody>
      </p:sp>
      <p:sp>
        <p:nvSpPr>
          <p:cNvPr id="7" name="Content Placeholder 6">
            <a:extLst>
              <a:ext uri="{FF2B5EF4-FFF2-40B4-BE49-F238E27FC236}">
                <a16:creationId xmlns:a16="http://schemas.microsoft.com/office/drawing/2014/main" id="{3B9395CB-4346-EC9C-CBD1-5EF09F156BF6}"/>
              </a:ext>
            </a:extLst>
          </p:cNvPr>
          <p:cNvSpPr>
            <a:spLocks noGrp="1"/>
          </p:cNvSpPr>
          <p:nvPr>
            <p:ph sz="half" idx="2"/>
          </p:nvPr>
        </p:nvSpPr>
        <p:spPr>
          <a:xfrm>
            <a:off x="581194" y="2620652"/>
            <a:ext cx="5194766" cy="3968684"/>
          </a:xfrm>
        </p:spPr>
        <p:txBody>
          <a:bodyPr>
            <a:normAutofit/>
          </a:bodyPr>
          <a:lstStyle/>
          <a:p>
            <a:r>
              <a:rPr lang="en-US" dirty="0"/>
              <a:t>Sourced by applying the allocation and apportionment rules under state law to the partnership’s business activities, as a whole, and attributing the resulting state-sourced income to the partners.</a:t>
            </a:r>
          </a:p>
          <a:p>
            <a:r>
              <a:rPr lang="en-US" dirty="0"/>
              <a:t>Individual partners taxed under hybrid approach – with a credit in residency state for taxes paid to other states.</a:t>
            </a:r>
          </a:p>
        </p:txBody>
      </p:sp>
      <p:sp>
        <p:nvSpPr>
          <p:cNvPr id="8" name="Text Placeholder 7">
            <a:extLst>
              <a:ext uri="{FF2B5EF4-FFF2-40B4-BE49-F238E27FC236}">
                <a16:creationId xmlns:a16="http://schemas.microsoft.com/office/drawing/2014/main" id="{A48B007C-1A8A-7FF3-A11D-8398F7F0CAA5}"/>
              </a:ext>
            </a:extLst>
          </p:cNvPr>
          <p:cNvSpPr>
            <a:spLocks noGrp="1"/>
          </p:cNvSpPr>
          <p:nvPr>
            <p:ph type="body" sz="quarter" idx="3"/>
          </p:nvPr>
        </p:nvSpPr>
        <p:spPr>
          <a:xfrm>
            <a:off x="6416038" y="1670237"/>
            <a:ext cx="5194770" cy="553373"/>
          </a:xfrm>
        </p:spPr>
        <p:txBody>
          <a:bodyPr/>
          <a:lstStyle/>
          <a:p>
            <a:pPr algn="ctr"/>
            <a:r>
              <a:rPr lang="en-US" sz="2400" b="1" dirty="0"/>
              <a:t>Partner-Partnership Transactions</a:t>
            </a:r>
          </a:p>
        </p:txBody>
      </p:sp>
      <p:sp>
        <p:nvSpPr>
          <p:cNvPr id="9" name="Content Placeholder 8">
            <a:extLst>
              <a:ext uri="{FF2B5EF4-FFF2-40B4-BE49-F238E27FC236}">
                <a16:creationId xmlns:a16="http://schemas.microsoft.com/office/drawing/2014/main" id="{C4E5A043-B3C8-DC1E-A6AE-5D9544448B3B}"/>
              </a:ext>
            </a:extLst>
          </p:cNvPr>
          <p:cNvSpPr>
            <a:spLocks noGrp="1"/>
          </p:cNvSpPr>
          <p:nvPr>
            <p:ph sz="quarter" idx="4"/>
          </p:nvPr>
        </p:nvSpPr>
        <p:spPr>
          <a:xfrm>
            <a:off x="6416037" y="2620652"/>
            <a:ext cx="5194771" cy="3968684"/>
          </a:xfrm>
        </p:spPr>
        <p:txBody>
          <a:bodyPr/>
          <a:lstStyle/>
          <a:p>
            <a:r>
              <a:rPr lang="en-US" dirty="0"/>
              <a:t>Sourced by applying the allocation and apportionment rules under state law to the partner’s income from the transaction separately from the partnership’s expense.</a:t>
            </a:r>
          </a:p>
          <a:p>
            <a:r>
              <a:rPr lang="en-US" dirty="0"/>
              <a:t>If partner performs services as part of a separate business, sourcing will depend on the activities of that business. </a:t>
            </a:r>
          </a:p>
          <a:p>
            <a:r>
              <a:rPr lang="en-US" dirty="0"/>
              <a:t>If individual partner engages in a transaction the partner’s personal capacity, the partner may be taxed under hybrid approach, depending on the circumstances.</a:t>
            </a:r>
          </a:p>
        </p:txBody>
      </p:sp>
      <p:sp>
        <p:nvSpPr>
          <p:cNvPr id="4" name="Slide Number Placeholder 3">
            <a:extLst>
              <a:ext uri="{FF2B5EF4-FFF2-40B4-BE49-F238E27FC236}">
                <a16:creationId xmlns:a16="http://schemas.microsoft.com/office/drawing/2014/main" id="{01E5407C-70F4-D8FE-674C-85076541FF61}"/>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24659401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14594</TotalTime>
  <Words>1710</Words>
  <Application>Microsoft Office PowerPoint</Application>
  <PresentationFormat>Widescreen</PresentationFormat>
  <Paragraphs>137</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Franklin Gothic Book</vt:lpstr>
      <vt:lpstr>Franklin Gothic Demi</vt:lpstr>
      <vt:lpstr>Wingdings 2</vt:lpstr>
      <vt:lpstr>DividendVTI</vt:lpstr>
      <vt:lpstr>      State Taxation of Partnerships –  Report to the Work Group</vt:lpstr>
      <vt:lpstr>Previously - Guaranteed Payments</vt:lpstr>
      <vt:lpstr>Last Call – Distinguishing Guaranteed Payments</vt:lpstr>
      <vt:lpstr>Why does it matter For State Tax Purposes?</vt:lpstr>
      <vt:lpstr>White Paper</vt:lpstr>
      <vt:lpstr>Important Concepts</vt:lpstr>
      <vt:lpstr>Important Concepts</vt:lpstr>
      <vt:lpstr>Important Concepts</vt:lpstr>
      <vt:lpstr>State Sourcing Generally</vt:lpstr>
      <vt:lpstr>State Sourcing Generally</vt:lpstr>
      <vt:lpstr>BUT WHAT About Guaranteed Payments for Services?</vt:lpstr>
      <vt:lpstr>How Helpful is Federal Tax Guidance?</vt:lpstr>
      <vt:lpstr>How Helpful is Federal Tax Guidance?</vt:lpstr>
      <vt:lpstr>How Helpful is Federal Tax Guidance?</vt:lpstr>
      <vt:lpstr>White paper section on the State TAX SOURCING OF  GUARANTEED PAYMENTS</vt:lpstr>
      <vt:lpstr>  GUARANTEED PAYMENTS for SERVICES</vt:lpstr>
      <vt:lpstr> GUARANTEED PAYMENTS for the USE of CAPITAL</vt:lpstr>
      <vt:lpstr>Are Guaranteed Payments Sourced Consistently for Pass-through Entity Tax Purposes? </vt:lpstr>
      <vt:lpstr>Findings and conclusions – What matters (and How much)?</vt:lpstr>
      <vt:lpstr>Possible Next Steps – Guaranteed Payments</vt:lpstr>
      <vt:lpstr>Questions - comments</vt:lpstr>
      <vt:lpstr>Update on Draft Model on  Treatment of Income of Investment partnershps</vt:lpstr>
      <vt:lpstr>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Hecht</cp:lastModifiedBy>
  <cp:revision>32</cp:revision>
  <dcterms:created xsi:type="dcterms:W3CDTF">2021-11-02T14:40:59Z</dcterms:created>
  <dcterms:modified xsi:type="dcterms:W3CDTF">2023-04-19T04:11:07Z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ies>
</file>