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1" r:id="rId3"/>
    <p:sldId id="260" r:id="rId4"/>
    <p:sldId id="262" r:id="rId5"/>
    <p:sldId id="268" r:id="rId6"/>
    <p:sldId id="266" r:id="rId7"/>
    <p:sldId id="264" r:id="rId8"/>
    <p:sldId id="265" r:id="rId9"/>
    <p:sldId id="267" r:id="rId10"/>
    <p:sldId id="263"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0" autoAdjust="0"/>
    <p:restoredTop sz="94660"/>
  </p:normalViewPr>
  <p:slideViewPr>
    <p:cSldViewPr snapToGrid="0">
      <p:cViewPr varScale="1">
        <p:scale>
          <a:sx n="86" d="100"/>
          <a:sy n="86" d="100"/>
        </p:scale>
        <p:origin x="470" y="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B5D4B-2560-43D9-B1C9-905162B498B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AE30996-6834-4550-B397-1C66BD081BE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D2121C0E-8BEA-436C-9440-FA6C9D63478D}"/>
              </a:ext>
            </a:extLst>
          </p:cNvPr>
          <p:cNvSpPr>
            <a:spLocks noGrp="1"/>
          </p:cNvSpPr>
          <p:nvPr>
            <p:ph type="dt" sz="half" idx="10"/>
          </p:nvPr>
        </p:nvSpPr>
        <p:spPr/>
        <p:txBody>
          <a:bodyPr/>
          <a:lstStyle/>
          <a:p>
            <a:fld id="{A5AF5471-D436-4F3B-BA1D-D0215147C795}" type="datetimeFigureOut">
              <a:rPr lang="en-US" smtClean="0"/>
              <a:t>11/19/2020</a:t>
            </a:fld>
            <a:endParaRPr lang="en-US"/>
          </a:p>
        </p:txBody>
      </p:sp>
      <p:sp>
        <p:nvSpPr>
          <p:cNvPr id="5" name="Footer Placeholder 4">
            <a:extLst>
              <a:ext uri="{FF2B5EF4-FFF2-40B4-BE49-F238E27FC236}">
                <a16:creationId xmlns:a16="http://schemas.microsoft.com/office/drawing/2014/main" id="{78B66B23-03D2-465C-AF7C-94BA5281166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3D559DE-FF41-451D-8035-D20B23A77C69}"/>
              </a:ext>
            </a:extLst>
          </p:cNvPr>
          <p:cNvSpPr>
            <a:spLocks noGrp="1"/>
          </p:cNvSpPr>
          <p:nvPr>
            <p:ph type="sldNum" sz="quarter" idx="12"/>
          </p:nvPr>
        </p:nvSpPr>
        <p:spPr/>
        <p:txBody>
          <a:bodyPr/>
          <a:lstStyle/>
          <a:p>
            <a:fld id="{055FA859-B8A6-4F77-AE89-A2E35344CAB0}" type="slidenum">
              <a:rPr lang="en-US" smtClean="0"/>
              <a:t>‹#›</a:t>
            </a:fld>
            <a:endParaRPr lang="en-US"/>
          </a:p>
        </p:txBody>
      </p:sp>
    </p:spTree>
    <p:extLst>
      <p:ext uri="{BB962C8B-B14F-4D97-AF65-F5344CB8AC3E}">
        <p14:creationId xmlns:p14="http://schemas.microsoft.com/office/powerpoint/2010/main" val="17041451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78D97-37DF-43C2-AE19-15A5D19BDDE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B9D4428-1BEF-4AC3-BE33-9C060897011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031314-2195-4529-9971-8DC6B778E9BB}"/>
              </a:ext>
            </a:extLst>
          </p:cNvPr>
          <p:cNvSpPr>
            <a:spLocks noGrp="1"/>
          </p:cNvSpPr>
          <p:nvPr>
            <p:ph type="dt" sz="half" idx="10"/>
          </p:nvPr>
        </p:nvSpPr>
        <p:spPr/>
        <p:txBody>
          <a:bodyPr/>
          <a:lstStyle/>
          <a:p>
            <a:fld id="{A5AF5471-D436-4F3B-BA1D-D0215147C795}" type="datetimeFigureOut">
              <a:rPr lang="en-US" smtClean="0"/>
              <a:t>11/19/2020</a:t>
            </a:fld>
            <a:endParaRPr lang="en-US"/>
          </a:p>
        </p:txBody>
      </p:sp>
      <p:sp>
        <p:nvSpPr>
          <p:cNvPr id="5" name="Footer Placeholder 4">
            <a:extLst>
              <a:ext uri="{FF2B5EF4-FFF2-40B4-BE49-F238E27FC236}">
                <a16:creationId xmlns:a16="http://schemas.microsoft.com/office/drawing/2014/main" id="{CB40B62C-433E-4472-87D9-B28A543C098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A63C563-34F5-4120-9379-DEA0FD3F8AAF}"/>
              </a:ext>
            </a:extLst>
          </p:cNvPr>
          <p:cNvSpPr>
            <a:spLocks noGrp="1"/>
          </p:cNvSpPr>
          <p:nvPr>
            <p:ph type="sldNum" sz="quarter" idx="12"/>
          </p:nvPr>
        </p:nvSpPr>
        <p:spPr/>
        <p:txBody>
          <a:bodyPr/>
          <a:lstStyle/>
          <a:p>
            <a:fld id="{055FA859-B8A6-4F77-AE89-A2E35344CAB0}" type="slidenum">
              <a:rPr lang="en-US" smtClean="0"/>
              <a:t>‹#›</a:t>
            </a:fld>
            <a:endParaRPr lang="en-US"/>
          </a:p>
        </p:txBody>
      </p:sp>
    </p:spTree>
    <p:extLst>
      <p:ext uri="{BB962C8B-B14F-4D97-AF65-F5344CB8AC3E}">
        <p14:creationId xmlns:p14="http://schemas.microsoft.com/office/powerpoint/2010/main" val="296774770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3BE9544-82BB-46F4-8138-1413C6CF889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0C49B3BE-D6FF-4143-AEDA-96CAD3D1D1AA}"/>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F734934-A984-439A-BA03-23E6794FE6D8}"/>
              </a:ext>
            </a:extLst>
          </p:cNvPr>
          <p:cNvSpPr>
            <a:spLocks noGrp="1"/>
          </p:cNvSpPr>
          <p:nvPr>
            <p:ph type="dt" sz="half" idx="10"/>
          </p:nvPr>
        </p:nvSpPr>
        <p:spPr/>
        <p:txBody>
          <a:bodyPr/>
          <a:lstStyle/>
          <a:p>
            <a:fld id="{A5AF5471-D436-4F3B-BA1D-D0215147C795}" type="datetimeFigureOut">
              <a:rPr lang="en-US" smtClean="0"/>
              <a:t>11/19/2020</a:t>
            </a:fld>
            <a:endParaRPr lang="en-US"/>
          </a:p>
        </p:txBody>
      </p:sp>
      <p:sp>
        <p:nvSpPr>
          <p:cNvPr id="5" name="Footer Placeholder 4">
            <a:extLst>
              <a:ext uri="{FF2B5EF4-FFF2-40B4-BE49-F238E27FC236}">
                <a16:creationId xmlns:a16="http://schemas.microsoft.com/office/drawing/2014/main" id="{D1267E13-8748-4FE6-93B4-0047DC22D5B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9B27032-091E-4082-B606-870F347C052C}"/>
              </a:ext>
            </a:extLst>
          </p:cNvPr>
          <p:cNvSpPr>
            <a:spLocks noGrp="1"/>
          </p:cNvSpPr>
          <p:nvPr>
            <p:ph type="sldNum" sz="quarter" idx="12"/>
          </p:nvPr>
        </p:nvSpPr>
        <p:spPr/>
        <p:txBody>
          <a:bodyPr/>
          <a:lstStyle/>
          <a:p>
            <a:fld id="{055FA859-B8A6-4F77-AE89-A2E35344CAB0}" type="slidenum">
              <a:rPr lang="en-US" smtClean="0"/>
              <a:t>‹#›</a:t>
            </a:fld>
            <a:endParaRPr lang="en-US"/>
          </a:p>
        </p:txBody>
      </p:sp>
    </p:spTree>
    <p:extLst>
      <p:ext uri="{BB962C8B-B14F-4D97-AF65-F5344CB8AC3E}">
        <p14:creationId xmlns:p14="http://schemas.microsoft.com/office/powerpoint/2010/main" val="23896736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6376D-3F98-416C-9999-AF350B20049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87DD28A-CDC8-4AC5-9CA3-C569731E80F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5541E9A-FCEB-4476-9C44-27A101F995B9}"/>
              </a:ext>
            </a:extLst>
          </p:cNvPr>
          <p:cNvSpPr>
            <a:spLocks noGrp="1"/>
          </p:cNvSpPr>
          <p:nvPr>
            <p:ph type="dt" sz="half" idx="10"/>
          </p:nvPr>
        </p:nvSpPr>
        <p:spPr/>
        <p:txBody>
          <a:bodyPr/>
          <a:lstStyle/>
          <a:p>
            <a:fld id="{A5AF5471-D436-4F3B-BA1D-D0215147C795}" type="datetimeFigureOut">
              <a:rPr lang="en-US" smtClean="0"/>
              <a:t>11/19/2020</a:t>
            </a:fld>
            <a:endParaRPr lang="en-US"/>
          </a:p>
        </p:txBody>
      </p:sp>
      <p:sp>
        <p:nvSpPr>
          <p:cNvPr id="5" name="Footer Placeholder 4">
            <a:extLst>
              <a:ext uri="{FF2B5EF4-FFF2-40B4-BE49-F238E27FC236}">
                <a16:creationId xmlns:a16="http://schemas.microsoft.com/office/drawing/2014/main" id="{1809BDB6-D31C-428E-9B16-C891E0A2A17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EBFDB54-FEAF-4B14-8B76-3B57E1BA3B3B}"/>
              </a:ext>
            </a:extLst>
          </p:cNvPr>
          <p:cNvSpPr>
            <a:spLocks noGrp="1"/>
          </p:cNvSpPr>
          <p:nvPr>
            <p:ph type="sldNum" sz="quarter" idx="12"/>
          </p:nvPr>
        </p:nvSpPr>
        <p:spPr/>
        <p:txBody>
          <a:bodyPr/>
          <a:lstStyle/>
          <a:p>
            <a:fld id="{055FA859-B8A6-4F77-AE89-A2E35344CAB0}" type="slidenum">
              <a:rPr lang="en-US" smtClean="0"/>
              <a:t>‹#›</a:t>
            </a:fld>
            <a:endParaRPr lang="en-US"/>
          </a:p>
        </p:txBody>
      </p:sp>
    </p:spTree>
    <p:extLst>
      <p:ext uri="{BB962C8B-B14F-4D97-AF65-F5344CB8AC3E}">
        <p14:creationId xmlns:p14="http://schemas.microsoft.com/office/powerpoint/2010/main" val="18356299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A3E1E8-F0D4-4605-A204-163A5B19263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F77A510-8AEF-41CF-972E-D58D0EDC922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CBD19D8-1A88-428C-9695-E632A747846B}"/>
              </a:ext>
            </a:extLst>
          </p:cNvPr>
          <p:cNvSpPr>
            <a:spLocks noGrp="1"/>
          </p:cNvSpPr>
          <p:nvPr>
            <p:ph type="dt" sz="half" idx="10"/>
          </p:nvPr>
        </p:nvSpPr>
        <p:spPr/>
        <p:txBody>
          <a:bodyPr/>
          <a:lstStyle/>
          <a:p>
            <a:fld id="{A5AF5471-D436-4F3B-BA1D-D0215147C795}" type="datetimeFigureOut">
              <a:rPr lang="en-US" smtClean="0"/>
              <a:t>11/19/2020</a:t>
            </a:fld>
            <a:endParaRPr lang="en-US"/>
          </a:p>
        </p:txBody>
      </p:sp>
      <p:sp>
        <p:nvSpPr>
          <p:cNvPr id="5" name="Footer Placeholder 4">
            <a:extLst>
              <a:ext uri="{FF2B5EF4-FFF2-40B4-BE49-F238E27FC236}">
                <a16:creationId xmlns:a16="http://schemas.microsoft.com/office/drawing/2014/main" id="{EE83B367-4255-4D0D-BDC3-F6A70D66899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694C65A-BBD3-4323-B92B-8DB4273CD8C6}"/>
              </a:ext>
            </a:extLst>
          </p:cNvPr>
          <p:cNvSpPr>
            <a:spLocks noGrp="1"/>
          </p:cNvSpPr>
          <p:nvPr>
            <p:ph type="sldNum" sz="quarter" idx="12"/>
          </p:nvPr>
        </p:nvSpPr>
        <p:spPr/>
        <p:txBody>
          <a:bodyPr/>
          <a:lstStyle/>
          <a:p>
            <a:fld id="{055FA859-B8A6-4F77-AE89-A2E35344CAB0}" type="slidenum">
              <a:rPr lang="en-US" smtClean="0"/>
              <a:t>‹#›</a:t>
            </a:fld>
            <a:endParaRPr lang="en-US"/>
          </a:p>
        </p:txBody>
      </p:sp>
    </p:spTree>
    <p:extLst>
      <p:ext uri="{BB962C8B-B14F-4D97-AF65-F5344CB8AC3E}">
        <p14:creationId xmlns:p14="http://schemas.microsoft.com/office/powerpoint/2010/main" val="28503225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05738-32DC-499B-BC28-CDA3AF18CA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539F749-1719-4284-81BE-6EC47B74D02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73F1016-D20D-4A36-A65B-1CEA87E099F2}"/>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D69D063-5B65-43EF-B4DD-6790B7643DA1}"/>
              </a:ext>
            </a:extLst>
          </p:cNvPr>
          <p:cNvSpPr>
            <a:spLocks noGrp="1"/>
          </p:cNvSpPr>
          <p:nvPr>
            <p:ph type="dt" sz="half" idx="10"/>
          </p:nvPr>
        </p:nvSpPr>
        <p:spPr/>
        <p:txBody>
          <a:bodyPr/>
          <a:lstStyle/>
          <a:p>
            <a:fld id="{A5AF5471-D436-4F3B-BA1D-D0215147C795}" type="datetimeFigureOut">
              <a:rPr lang="en-US" smtClean="0"/>
              <a:t>11/19/2020</a:t>
            </a:fld>
            <a:endParaRPr lang="en-US"/>
          </a:p>
        </p:txBody>
      </p:sp>
      <p:sp>
        <p:nvSpPr>
          <p:cNvPr id="6" name="Footer Placeholder 5">
            <a:extLst>
              <a:ext uri="{FF2B5EF4-FFF2-40B4-BE49-F238E27FC236}">
                <a16:creationId xmlns:a16="http://schemas.microsoft.com/office/drawing/2014/main" id="{62C19FCC-2245-46DE-BD4E-A2257B7FE67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3EBC750-A912-4DBD-86D5-EBEF13941C1F}"/>
              </a:ext>
            </a:extLst>
          </p:cNvPr>
          <p:cNvSpPr>
            <a:spLocks noGrp="1"/>
          </p:cNvSpPr>
          <p:nvPr>
            <p:ph type="sldNum" sz="quarter" idx="12"/>
          </p:nvPr>
        </p:nvSpPr>
        <p:spPr/>
        <p:txBody>
          <a:bodyPr/>
          <a:lstStyle/>
          <a:p>
            <a:fld id="{055FA859-B8A6-4F77-AE89-A2E35344CAB0}" type="slidenum">
              <a:rPr lang="en-US" smtClean="0"/>
              <a:t>‹#›</a:t>
            </a:fld>
            <a:endParaRPr lang="en-US"/>
          </a:p>
        </p:txBody>
      </p:sp>
    </p:spTree>
    <p:extLst>
      <p:ext uri="{BB962C8B-B14F-4D97-AF65-F5344CB8AC3E}">
        <p14:creationId xmlns:p14="http://schemas.microsoft.com/office/powerpoint/2010/main" val="4298725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16103E-0B37-4C20-ADDB-9DD0A3092A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4686BC65-4CFE-417E-9971-42BCAB7C95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0D48A6C-921B-4C3C-A554-39ADD3CA5A5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0B937BC-DE65-4FA4-B57A-EBBC304C9B7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11C13F5-5B92-4D7E-A1D3-EBA4EE69308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B1F65A7-B2B4-4758-BEC0-99543146DC39}"/>
              </a:ext>
            </a:extLst>
          </p:cNvPr>
          <p:cNvSpPr>
            <a:spLocks noGrp="1"/>
          </p:cNvSpPr>
          <p:nvPr>
            <p:ph type="dt" sz="half" idx="10"/>
          </p:nvPr>
        </p:nvSpPr>
        <p:spPr/>
        <p:txBody>
          <a:bodyPr/>
          <a:lstStyle/>
          <a:p>
            <a:fld id="{A5AF5471-D436-4F3B-BA1D-D0215147C795}" type="datetimeFigureOut">
              <a:rPr lang="en-US" smtClean="0"/>
              <a:t>11/19/2020</a:t>
            </a:fld>
            <a:endParaRPr lang="en-US"/>
          </a:p>
        </p:txBody>
      </p:sp>
      <p:sp>
        <p:nvSpPr>
          <p:cNvPr id="8" name="Footer Placeholder 7">
            <a:extLst>
              <a:ext uri="{FF2B5EF4-FFF2-40B4-BE49-F238E27FC236}">
                <a16:creationId xmlns:a16="http://schemas.microsoft.com/office/drawing/2014/main" id="{C4F7AAB8-6C95-4F84-818D-79583CB342A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694E0A3-2C7C-4632-8F77-31F0AAB3E032}"/>
              </a:ext>
            </a:extLst>
          </p:cNvPr>
          <p:cNvSpPr>
            <a:spLocks noGrp="1"/>
          </p:cNvSpPr>
          <p:nvPr>
            <p:ph type="sldNum" sz="quarter" idx="12"/>
          </p:nvPr>
        </p:nvSpPr>
        <p:spPr/>
        <p:txBody>
          <a:bodyPr/>
          <a:lstStyle/>
          <a:p>
            <a:fld id="{055FA859-B8A6-4F77-AE89-A2E35344CAB0}" type="slidenum">
              <a:rPr lang="en-US" smtClean="0"/>
              <a:t>‹#›</a:t>
            </a:fld>
            <a:endParaRPr lang="en-US"/>
          </a:p>
        </p:txBody>
      </p:sp>
    </p:spTree>
    <p:extLst>
      <p:ext uri="{BB962C8B-B14F-4D97-AF65-F5344CB8AC3E}">
        <p14:creationId xmlns:p14="http://schemas.microsoft.com/office/powerpoint/2010/main" val="3612395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FA59D5-9D53-4741-8FB0-A73128FA3B18}"/>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D4E89DC4-08A2-485D-9866-E9C9FBC907EA}"/>
              </a:ext>
            </a:extLst>
          </p:cNvPr>
          <p:cNvSpPr>
            <a:spLocks noGrp="1"/>
          </p:cNvSpPr>
          <p:nvPr>
            <p:ph type="dt" sz="half" idx="10"/>
          </p:nvPr>
        </p:nvSpPr>
        <p:spPr/>
        <p:txBody>
          <a:bodyPr/>
          <a:lstStyle/>
          <a:p>
            <a:fld id="{A5AF5471-D436-4F3B-BA1D-D0215147C795}" type="datetimeFigureOut">
              <a:rPr lang="en-US" smtClean="0"/>
              <a:t>11/19/2020</a:t>
            </a:fld>
            <a:endParaRPr lang="en-US"/>
          </a:p>
        </p:txBody>
      </p:sp>
      <p:sp>
        <p:nvSpPr>
          <p:cNvPr id="4" name="Footer Placeholder 3">
            <a:extLst>
              <a:ext uri="{FF2B5EF4-FFF2-40B4-BE49-F238E27FC236}">
                <a16:creationId xmlns:a16="http://schemas.microsoft.com/office/drawing/2014/main" id="{52D455B8-63E5-42C0-A544-AD39B44F74E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2F5B40A7-436E-4C6C-A816-D68463F8A3CA}"/>
              </a:ext>
            </a:extLst>
          </p:cNvPr>
          <p:cNvSpPr>
            <a:spLocks noGrp="1"/>
          </p:cNvSpPr>
          <p:nvPr>
            <p:ph type="sldNum" sz="quarter" idx="12"/>
          </p:nvPr>
        </p:nvSpPr>
        <p:spPr/>
        <p:txBody>
          <a:bodyPr/>
          <a:lstStyle/>
          <a:p>
            <a:fld id="{055FA859-B8A6-4F77-AE89-A2E35344CAB0}" type="slidenum">
              <a:rPr lang="en-US" smtClean="0"/>
              <a:t>‹#›</a:t>
            </a:fld>
            <a:endParaRPr lang="en-US"/>
          </a:p>
        </p:txBody>
      </p:sp>
    </p:spTree>
    <p:extLst>
      <p:ext uri="{BB962C8B-B14F-4D97-AF65-F5344CB8AC3E}">
        <p14:creationId xmlns:p14="http://schemas.microsoft.com/office/powerpoint/2010/main" val="6472202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63610C7-6130-49FF-99BD-1FBF0E2D9AFF}"/>
              </a:ext>
            </a:extLst>
          </p:cNvPr>
          <p:cNvSpPr>
            <a:spLocks noGrp="1"/>
          </p:cNvSpPr>
          <p:nvPr>
            <p:ph type="dt" sz="half" idx="10"/>
          </p:nvPr>
        </p:nvSpPr>
        <p:spPr/>
        <p:txBody>
          <a:bodyPr/>
          <a:lstStyle/>
          <a:p>
            <a:fld id="{A5AF5471-D436-4F3B-BA1D-D0215147C795}" type="datetimeFigureOut">
              <a:rPr lang="en-US" smtClean="0"/>
              <a:t>11/19/2020</a:t>
            </a:fld>
            <a:endParaRPr lang="en-US"/>
          </a:p>
        </p:txBody>
      </p:sp>
      <p:sp>
        <p:nvSpPr>
          <p:cNvPr id="3" name="Footer Placeholder 2">
            <a:extLst>
              <a:ext uri="{FF2B5EF4-FFF2-40B4-BE49-F238E27FC236}">
                <a16:creationId xmlns:a16="http://schemas.microsoft.com/office/drawing/2014/main" id="{BCBAF4BE-293F-417D-8EB9-3DBDD87C49F2}"/>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0D4B316-E3B8-4966-817B-A4167629BDA8}"/>
              </a:ext>
            </a:extLst>
          </p:cNvPr>
          <p:cNvSpPr>
            <a:spLocks noGrp="1"/>
          </p:cNvSpPr>
          <p:nvPr>
            <p:ph type="sldNum" sz="quarter" idx="12"/>
          </p:nvPr>
        </p:nvSpPr>
        <p:spPr/>
        <p:txBody>
          <a:bodyPr/>
          <a:lstStyle/>
          <a:p>
            <a:fld id="{055FA859-B8A6-4F77-AE89-A2E35344CAB0}" type="slidenum">
              <a:rPr lang="en-US" smtClean="0"/>
              <a:t>‹#›</a:t>
            </a:fld>
            <a:endParaRPr lang="en-US"/>
          </a:p>
        </p:txBody>
      </p:sp>
    </p:spTree>
    <p:extLst>
      <p:ext uri="{BB962C8B-B14F-4D97-AF65-F5344CB8AC3E}">
        <p14:creationId xmlns:p14="http://schemas.microsoft.com/office/powerpoint/2010/main" val="2686077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8B0FF4-F99D-459A-ADA3-B3CCD0675BD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E64BF01E-4763-40A6-BCED-36F632512B1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8E7AB26-2314-4514-B8D4-A57678C1CF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04CEBDA-678E-4F2F-BC49-2E433CB486D8}"/>
              </a:ext>
            </a:extLst>
          </p:cNvPr>
          <p:cNvSpPr>
            <a:spLocks noGrp="1"/>
          </p:cNvSpPr>
          <p:nvPr>
            <p:ph type="dt" sz="half" idx="10"/>
          </p:nvPr>
        </p:nvSpPr>
        <p:spPr/>
        <p:txBody>
          <a:bodyPr/>
          <a:lstStyle/>
          <a:p>
            <a:fld id="{A5AF5471-D436-4F3B-BA1D-D0215147C795}" type="datetimeFigureOut">
              <a:rPr lang="en-US" smtClean="0"/>
              <a:t>11/19/2020</a:t>
            </a:fld>
            <a:endParaRPr lang="en-US"/>
          </a:p>
        </p:txBody>
      </p:sp>
      <p:sp>
        <p:nvSpPr>
          <p:cNvPr id="6" name="Footer Placeholder 5">
            <a:extLst>
              <a:ext uri="{FF2B5EF4-FFF2-40B4-BE49-F238E27FC236}">
                <a16:creationId xmlns:a16="http://schemas.microsoft.com/office/drawing/2014/main" id="{1FBC089E-6D0E-48B3-80E4-70A37057720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1094457-C0BB-4A43-B7CB-DC08811E4F07}"/>
              </a:ext>
            </a:extLst>
          </p:cNvPr>
          <p:cNvSpPr>
            <a:spLocks noGrp="1"/>
          </p:cNvSpPr>
          <p:nvPr>
            <p:ph type="sldNum" sz="quarter" idx="12"/>
          </p:nvPr>
        </p:nvSpPr>
        <p:spPr/>
        <p:txBody>
          <a:bodyPr/>
          <a:lstStyle/>
          <a:p>
            <a:fld id="{055FA859-B8A6-4F77-AE89-A2E35344CAB0}" type="slidenum">
              <a:rPr lang="en-US" smtClean="0"/>
              <a:t>‹#›</a:t>
            </a:fld>
            <a:endParaRPr lang="en-US"/>
          </a:p>
        </p:txBody>
      </p:sp>
    </p:spTree>
    <p:extLst>
      <p:ext uri="{BB962C8B-B14F-4D97-AF65-F5344CB8AC3E}">
        <p14:creationId xmlns:p14="http://schemas.microsoft.com/office/powerpoint/2010/main" val="1436828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E4FDF5-BEA1-4044-8F83-2040A3BC6E4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AE20BA1-5473-4230-870D-E7306B5B22C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A0F497C-3516-49BD-BE52-BFC90C8982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9CC9764-429A-426A-A2B4-4895EF674A42}"/>
              </a:ext>
            </a:extLst>
          </p:cNvPr>
          <p:cNvSpPr>
            <a:spLocks noGrp="1"/>
          </p:cNvSpPr>
          <p:nvPr>
            <p:ph type="dt" sz="half" idx="10"/>
          </p:nvPr>
        </p:nvSpPr>
        <p:spPr/>
        <p:txBody>
          <a:bodyPr/>
          <a:lstStyle/>
          <a:p>
            <a:fld id="{A5AF5471-D436-4F3B-BA1D-D0215147C795}" type="datetimeFigureOut">
              <a:rPr lang="en-US" smtClean="0"/>
              <a:t>11/19/2020</a:t>
            </a:fld>
            <a:endParaRPr lang="en-US"/>
          </a:p>
        </p:txBody>
      </p:sp>
      <p:sp>
        <p:nvSpPr>
          <p:cNvPr id="6" name="Footer Placeholder 5">
            <a:extLst>
              <a:ext uri="{FF2B5EF4-FFF2-40B4-BE49-F238E27FC236}">
                <a16:creationId xmlns:a16="http://schemas.microsoft.com/office/drawing/2014/main" id="{7A798D51-2BB8-4127-860B-3EDDBBFABB2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3DED88A-1DC1-40FF-8A05-7DCE8353B68E}"/>
              </a:ext>
            </a:extLst>
          </p:cNvPr>
          <p:cNvSpPr>
            <a:spLocks noGrp="1"/>
          </p:cNvSpPr>
          <p:nvPr>
            <p:ph type="sldNum" sz="quarter" idx="12"/>
          </p:nvPr>
        </p:nvSpPr>
        <p:spPr/>
        <p:txBody>
          <a:bodyPr/>
          <a:lstStyle/>
          <a:p>
            <a:fld id="{055FA859-B8A6-4F77-AE89-A2E35344CAB0}" type="slidenum">
              <a:rPr lang="en-US" smtClean="0"/>
              <a:t>‹#›</a:t>
            </a:fld>
            <a:endParaRPr lang="en-US"/>
          </a:p>
        </p:txBody>
      </p:sp>
    </p:spTree>
    <p:extLst>
      <p:ext uri="{BB962C8B-B14F-4D97-AF65-F5344CB8AC3E}">
        <p14:creationId xmlns:p14="http://schemas.microsoft.com/office/powerpoint/2010/main" val="36041453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5D25A14-954E-4926-B3D8-1447A4A5EF7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61E0C0B9-DEA6-4A87-939E-00118F8072C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42F557-66C5-4FD7-959D-2AA4A01A4D4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5AF5471-D436-4F3B-BA1D-D0215147C795}" type="datetimeFigureOut">
              <a:rPr lang="en-US" smtClean="0"/>
              <a:t>11/19/2020</a:t>
            </a:fld>
            <a:endParaRPr lang="en-US"/>
          </a:p>
        </p:txBody>
      </p:sp>
      <p:sp>
        <p:nvSpPr>
          <p:cNvPr id="5" name="Footer Placeholder 4">
            <a:extLst>
              <a:ext uri="{FF2B5EF4-FFF2-40B4-BE49-F238E27FC236}">
                <a16:creationId xmlns:a16="http://schemas.microsoft.com/office/drawing/2014/main" id="{6976313D-89D8-4C52-86BD-D1CACF9D2D7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7C79D0A-BDDE-4888-B5D4-8AC0E2922DA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55FA859-B8A6-4F77-AE89-A2E35344CAB0}" type="slidenum">
              <a:rPr lang="en-US" smtClean="0"/>
              <a:t>‹#›</a:t>
            </a:fld>
            <a:endParaRPr lang="en-US"/>
          </a:p>
        </p:txBody>
      </p:sp>
    </p:spTree>
    <p:extLst>
      <p:ext uri="{BB962C8B-B14F-4D97-AF65-F5344CB8AC3E}">
        <p14:creationId xmlns:p14="http://schemas.microsoft.com/office/powerpoint/2010/main" val="37102432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E7C53A-FC9B-439B-A44A-8D19D5CB95EE}"/>
              </a:ext>
            </a:extLst>
          </p:cNvPr>
          <p:cNvSpPr>
            <a:spLocks noGrp="1"/>
          </p:cNvSpPr>
          <p:nvPr>
            <p:ph type="ctrTitle"/>
          </p:nvPr>
        </p:nvSpPr>
        <p:spPr/>
        <p:txBody>
          <a:bodyPr/>
          <a:lstStyle/>
          <a:p>
            <a:r>
              <a:rPr lang="en-US" b="1" dirty="0"/>
              <a:t>State Tax Issues with</a:t>
            </a:r>
            <a:br>
              <a:rPr lang="en-US" b="1" dirty="0"/>
            </a:br>
            <a:r>
              <a:rPr lang="en-US" b="1" dirty="0"/>
              <a:t>Passthrough Taxation</a:t>
            </a:r>
          </a:p>
        </p:txBody>
      </p:sp>
      <p:sp>
        <p:nvSpPr>
          <p:cNvPr id="3" name="Subtitle 2">
            <a:extLst>
              <a:ext uri="{FF2B5EF4-FFF2-40B4-BE49-F238E27FC236}">
                <a16:creationId xmlns:a16="http://schemas.microsoft.com/office/drawing/2014/main" id="{1A38F4FA-27E4-461C-B4B7-4E98BD14F715}"/>
              </a:ext>
            </a:extLst>
          </p:cNvPr>
          <p:cNvSpPr>
            <a:spLocks noGrp="1"/>
          </p:cNvSpPr>
          <p:nvPr>
            <p:ph type="subTitle" idx="1"/>
          </p:nvPr>
        </p:nvSpPr>
        <p:spPr/>
        <p:txBody>
          <a:bodyPr/>
          <a:lstStyle/>
          <a:p>
            <a:r>
              <a:rPr lang="en-US" dirty="0"/>
              <a:t>Prepared by the </a:t>
            </a:r>
            <a:r>
              <a:rPr lang="en-US" dirty="0" err="1"/>
              <a:t>MTC</a:t>
            </a:r>
            <a:r>
              <a:rPr lang="en-US" dirty="0"/>
              <a:t> Staff</a:t>
            </a:r>
          </a:p>
          <a:p>
            <a:r>
              <a:rPr lang="en-US" dirty="0"/>
              <a:t>For the Uniformity Standing Subcommittee</a:t>
            </a:r>
          </a:p>
          <a:p>
            <a:r>
              <a:rPr lang="en-US" dirty="0"/>
              <a:t>November 2021</a:t>
            </a:r>
          </a:p>
        </p:txBody>
      </p:sp>
    </p:spTree>
    <p:extLst>
      <p:ext uri="{BB962C8B-B14F-4D97-AF65-F5344CB8AC3E}">
        <p14:creationId xmlns:p14="http://schemas.microsoft.com/office/powerpoint/2010/main" val="2383727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61E90BDA-0D06-4707-A63C-3424A7442E6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algn="ctr"/>
            <a:endParaRPr lang="en-US"/>
          </a:p>
        </p:txBody>
      </p:sp>
      <p:sp>
        <p:nvSpPr>
          <p:cNvPr id="2" name="Title 1">
            <a:extLst>
              <a:ext uri="{FF2B5EF4-FFF2-40B4-BE49-F238E27FC236}">
                <a16:creationId xmlns:a16="http://schemas.microsoft.com/office/drawing/2014/main" id="{EE6787B0-CE94-4E06-8A6B-A3974CA6C083}"/>
              </a:ext>
            </a:extLst>
          </p:cNvPr>
          <p:cNvSpPr>
            <a:spLocks noGrp="1"/>
          </p:cNvSpPr>
          <p:nvPr>
            <p:ph type="title"/>
          </p:nvPr>
        </p:nvSpPr>
        <p:spPr>
          <a:xfrm>
            <a:off x="1172414" y="552160"/>
            <a:ext cx="5847781" cy="1046671"/>
          </a:xfrm>
        </p:spPr>
        <p:txBody>
          <a:bodyPr>
            <a:normAutofit/>
          </a:bodyPr>
          <a:lstStyle/>
          <a:p>
            <a:r>
              <a:rPr lang="en-US" sz="2800" b="1" dirty="0"/>
              <a:t>Significant Related State Tax Issues</a:t>
            </a:r>
          </a:p>
        </p:txBody>
      </p:sp>
      <p:sp>
        <p:nvSpPr>
          <p:cNvPr id="3" name="Content Placeholder 2">
            <a:extLst>
              <a:ext uri="{FF2B5EF4-FFF2-40B4-BE49-F238E27FC236}">
                <a16:creationId xmlns:a16="http://schemas.microsoft.com/office/drawing/2014/main" id="{2ABE96D4-6232-42AF-A1E5-E8961A139139}"/>
              </a:ext>
            </a:extLst>
          </p:cNvPr>
          <p:cNvSpPr>
            <a:spLocks noGrp="1"/>
          </p:cNvSpPr>
          <p:nvPr>
            <p:ph idx="1"/>
          </p:nvPr>
        </p:nvSpPr>
        <p:spPr>
          <a:xfrm>
            <a:off x="523783" y="2150991"/>
            <a:ext cx="7013359" cy="4707009"/>
          </a:xfrm>
        </p:spPr>
        <p:txBody>
          <a:bodyPr anchor="ctr">
            <a:normAutofit/>
          </a:bodyPr>
          <a:lstStyle/>
          <a:p>
            <a:pPr>
              <a:spcBef>
                <a:spcPts val="0"/>
              </a:spcBef>
              <a:spcAft>
                <a:spcPts val="1200"/>
              </a:spcAft>
            </a:pPr>
            <a:r>
              <a:rPr lang="en-US" sz="1400" dirty="0"/>
              <a:t>Nexus –</a:t>
            </a:r>
          </a:p>
          <a:p>
            <a:pPr lvl="1">
              <a:spcBef>
                <a:spcPts val="0"/>
              </a:spcBef>
              <a:spcAft>
                <a:spcPts val="1200"/>
              </a:spcAft>
            </a:pPr>
            <a:r>
              <a:rPr lang="en-US" sz="1400" dirty="0"/>
              <a:t>Over the entity (where its only presence in the state is an owner—including passive, minority owners)</a:t>
            </a:r>
          </a:p>
          <a:p>
            <a:pPr lvl="1">
              <a:spcBef>
                <a:spcPts val="0"/>
              </a:spcBef>
              <a:spcAft>
                <a:spcPts val="1200"/>
              </a:spcAft>
            </a:pPr>
            <a:r>
              <a:rPr lang="en-US" sz="1400" dirty="0"/>
              <a:t>Over the owner – direct, indirect, active, passive, majority, minority, etc.</a:t>
            </a:r>
          </a:p>
          <a:p>
            <a:pPr>
              <a:spcBef>
                <a:spcPts val="0"/>
              </a:spcBef>
              <a:spcAft>
                <a:spcPts val="1200"/>
              </a:spcAft>
            </a:pPr>
            <a:r>
              <a:rPr lang="en-US" sz="1400" dirty="0"/>
              <a:t>Application of unitary business principle</a:t>
            </a:r>
          </a:p>
          <a:p>
            <a:pPr>
              <a:spcBef>
                <a:spcPts val="0"/>
              </a:spcBef>
              <a:spcAft>
                <a:spcPts val="1200"/>
              </a:spcAft>
            </a:pPr>
            <a:r>
              <a:rPr lang="en-US" sz="1400" dirty="0"/>
              <a:t>Application of a form of combined filing</a:t>
            </a:r>
          </a:p>
          <a:p>
            <a:pPr>
              <a:spcBef>
                <a:spcPts val="0"/>
              </a:spcBef>
              <a:spcAft>
                <a:spcPts val="1200"/>
              </a:spcAft>
            </a:pPr>
            <a:r>
              <a:rPr lang="en-US" sz="1400" dirty="0"/>
              <a:t>Application of general allocation and apportionment rules</a:t>
            </a:r>
          </a:p>
          <a:p>
            <a:pPr>
              <a:spcBef>
                <a:spcPts val="0"/>
              </a:spcBef>
              <a:spcAft>
                <a:spcPts val="1200"/>
              </a:spcAft>
            </a:pPr>
            <a:r>
              <a:rPr lang="en-US" sz="1400" dirty="0"/>
              <a:t>Coordination with residency/tax credit rules</a:t>
            </a:r>
          </a:p>
          <a:p>
            <a:pPr>
              <a:spcBef>
                <a:spcPts val="0"/>
              </a:spcBef>
              <a:spcAft>
                <a:spcPts val="1200"/>
              </a:spcAft>
            </a:pPr>
            <a:r>
              <a:rPr lang="en-US" sz="1400" dirty="0"/>
              <a:t>Determination of business/nonbusiness income</a:t>
            </a:r>
          </a:p>
          <a:p>
            <a:pPr>
              <a:spcBef>
                <a:spcPts val="0"/>
              </a:spcBef>
              <a:spcAft>
                <a:spcPts val="1200"/>
              </a:spcAft>
            </a:pPr>
            <a:r>
              <a:rPr lang="en-US" sz="1400" dirty="0"/>
              <a:t>Proper apportionment – which factors to use (especially in multi-tiered entities</a:t>
            </a:r>
          </a:p>
          <a:p>
            <a:pPr>
              <a:spcBef>
                <a:spcPts val="0"/>
              </a:spcBef>
              <a:spcAft>
                <a:spcPts val="1200"/>
              </a:spcAft>
            </a:pPr>
            <a:r>
              <a:rPr lang="en-US" sz="1400" dirty="0"/>
              <a:t>Does the treatment of the issues differ where the taxpayer owner is an individual/corporation</a:t>
            </a:r>
          </a:p>
          <a:p>
            <a:pPr>
              <a:spcBef>
                <a:spcPts val="0"/>
              </a:spcBef>
              <a:spcAft>
                <a:spcPts val="1200"/>
              </a:spcAft>
            </a:pPr>
            <a:r>
              <a:rPr lang="en-US" sz="1400" dirty="0"/>
              <a:t>Administrative issues</a:t>
            </a:r>
          </a:p>
          <a:p>
            <a:endParaRPr lang="en-US" sz="1100" dirty="0"/>
          </a:p>
        </p:txBody>
      </p:sp>
      <p:sp>
        <p:nvSpPr>
          <p:cNvPr id="12" name="Rectangle 11">
            <a:extLst>
              <a:ext uri="{FF2B5EF4-FFF2-40B4-BE49-F238E27FC236}">
                <a16:creationId xmlns:a16="http://schemas.microsoft.com/office/drawing/2014/main" id="{8587DE20-364E-4BE1-B603-E62BB8A635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874493" y="-2"/>
            <a:ext cx="4320466" cy="6858002"/>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CD84038B-4A56-439B-A184-79B2D45066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1982602"/>
            <a:ext cx="7940040"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solidFill>
            </a:endParaRPr>
          </a:p>
        </p:txBody>
      </p:sp>
      <p:pic>
        <p:nvPicPr>
          <p:cNvPr id="7" name="Graphic 6" descr="Group of People">
            <a:extLst>
              <a:ext uri="{FF2B5EF4-FFF2-40B4-BE49-F238E27FC236}">
                <a16:creationId xmlns:a16="http://schemas.microsoft.com/office/drawing/2014/main" id="{7348B39B-E4FD-46F8-8392-6021C61CFEB0}"/>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145393" y="1539666"/>
            <a:ext cx="3778666" cy="3778666"/>
          </a:xfrm>
          <a:prstGeom prst="rect">
            <a:avLst/>
          </a:prstGeom>
        </p:spPr>
      </p:pic>
    </p:spTree>
    <p:extLst>
      <p:ext uri="{BB962C8B-B14F-4D97-AF65-F5344CB8AC3E}">
        <p14:creationId xmlns:p14="http://schemas.microsoft.com/office/powerpoint/2010/main" val="1606912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1E7EDE-CB4A-402F-B0FB-8640C35891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C2BBEB8-4077-499F-80FD-AA9827A8D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8395" y="608243"/>
            <a:ext cx="3380205" cy="5445075"/>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9F0ACBB-2245-42E6-8370-D78852C0F87B}"/>
              </a:ext>
            </a:extLst>
          </p:cNvPr>
          <p:cNvSpPr>
            <a:spLocks noGrp="1"/>
          </p:cNvSpPr>
          <p:nvPr>
            <p:ph type="title"/>
          </p:nvPr>
        </p:nvSpPr>
        <p:spPr>
          <a:xfrm>
            <a:off x="1272401" y="1005303"/>
            <a:ext cx="2198766" cy="4436709"/>
          </a:xfrm>
        </p:spPr>
        <p:txBody>
          <a:bodyPr>
            <a:normAutofit/>
          </a:bodyPr>
          <a:lstStyle/>
          <a:p>
            <a:r>
              <a:rPr lang="en-US" sz="2800" dirty="0">
                <a:solidFill>
                  <a:schemeClr val="bg1"/>
                </a:solidFill>
              </a:rPr>
              <a:t>Basic – </a:t>
            </a:r>
            <a:r>
              <a:rPr lang="en-US" sz="2800" b="1" i="1" dirty="0">
                <a:solidFill>
                  <a:schemeClr val="bg1"/>
                </a:solidFill>
              </a:rPr>
              <a:t>BUT CRITICAL – </a:t>
            </a:r>
            <a:r>
              <a:rPr lang="en-US" sz="2800" b="1" dirty="0">
                <a:solidFill>
                  <a:schemeClr val="bg1"/>
                </a:solidFill>
              </a:rPr>
              <a:t>Differences in Federal Passthrough versus C Corp. Taxation</a:t>
            </a:r>
          </a:p>
        </p:txBody>
      </p:sp>
      <p:sp>
        <p:nvSpPr>
          <p:cNvPr id="3" name="Content Placeholder 2">
            <a:extLst>
              <a:ext uri="{FF2B5EF4-FFF2-40B4-BE49-F238E27FC236}">
                <a16:creationId xmlns:a16="http://schemas.microsoft.com/office/drawing/2014/main" id="{15912F46-9AB1-432C-985F-21C14B460EC1}"/>
              </a:ext>
            </a:extLst>
          </p:cNvPr>
          <p:cNvSpPr>
            <a:spLocks noGrp="1"/>
          </p:cNvSpPr>
          <p:nvPr>
            <p:ph idx="1"/>
          </p:nvPr>
        </p:nvSpPr>
        <p:spPr>
          <a:xfrm>
            <a:off x="5336498" y="1288934"/>
            <a:ext cx="5801194" cy="4280132"/>
          </a:xfrm>
        </p:spPr>
        <p:txBody>
          <a:bodyPr anchor="ctr">
            <a:normAutofit fontScale="92500"/>
          </a:bodyPr>
          <a:lstStyle/>
          <a:p>
            <a:pPr>
              <a:lnSpc>
                <a:spcPct val="100000"/>
              </a:lnSpc>
              <a:spcBef>
                <a:spcPts val="600"/>
              </a:spcBef>
              <a:spcAft>
                <a:spcPts val="1200"/>
              </a:spcAft>
            </a:pPr>
            <a:r>
              <a:rPr lang="en-US" sz="1900" dirty="0"/>
              <a:t>One level of tax is applied annually—in the year tax items are recognized—</a:t>
            </a:r>
            <a:r>
              <a:rPr lang="en-US" sz="1900" b="1" i="1" dirty="0"/>
              <a:t>not again when distributions are made (to the extent of basis)</a:t>
            </a:r>
            <a:endParaRPr lang="en-US" sz="1900" dirty="0"/>
          </a:p>
          <a:p>
            <a:pPr>
              <a:lnSpc>
                <a:spcPct val="100000"/>
              </a:lnSpc>
              <a:spcBef>
                <a:spcPts val="600"/>
              </a:spcBef>
              <a:spcAft>
                <a:spcPts val="1200"/>
              </a:spcAft>
            </a:pPr>
            <a:r>
              <a:rPr lang="en-US" sz="1900" dirty="0"/>
              <a:t>The recognition (timing), valuation, and characterization of tax items –that is, items of income, expense, gain, loss, etc.—are determined in the hands of the entity under applicable general tax rules—</a:t>
            </a:r>
            <a:r>
              <a:rPr lang="en-US" sz="1900" b="1" i="1" dirty="0"/>
              <a:t>so the nature, amount, and tax effect of the item is determined as though the entity is the taxpayer</a:t>
            </a:r>
            <a:endParaRPr lang="en-US" sz="1900" dirty="0"/>
          </a:p>
          <a:p>
            <a:pPr>
              <a:lnSpc>
                <a:spcPct val="100000"/>
              </a:lnSpc>
              <a:spcBef>
                <a:spcPts val="600"/>
              </a:spcBef>
              <a:spcAft>
                <a:spcPts val="1200"/>
              </a:spcAft>
            </a:pPr>
            <a:r>
              <a:rPr lang="en-US" sz="1900" dirty="0"/>
              <a:t>The passthrough entity is not the taxpayer – the entity’s tax items are not taxed at the entity level but </a:t>
            </a:r>
            <a:r>
              <a:rPr lang="en-US" sz="1900" b="1" i="1" dirty="0"/>
              <a:t>shares of the tax items are allocated to the owners and the nature of the tax items also flows through to those owners </a:t>
            </a:r>
            <a:endParaRPr lang="en-US" sz="1900" dirty="0"/>
          </a:p>
          <a:p>
            <a:endParaRPr lang="en-US" sz="1900" dirty="0"/>
          </a:p>
        </p:txBody>
      </p:sp>
      <p:sp>
        <p:nvSpPr>
          <p:cNvPr id="12" name="Rectangle 11">
            <a:extLst>
              <a:ext uri="{FF2B5EF4-FFF2-40B4-BE49-F238E27FC236}">
                <a16:creationId xmlns:a16="http://schemas.microsoft.com/office/drawing/2014/main" id="{6F3B7728-0C26-4662-B285-85C645523C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53319"/>
            <a:ext cx="12192000"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8C367AD-9838-470A-87EF-678609CC86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770606" y="3396997"/>
            <a:ext cx="6858002"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B0CF1642-4E76-4223-A010-6334380A22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4236"/>
            <a:ext cx="12192000"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64992378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A61E7EDE-CB4A-402F-B0FB-8640C358910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C2BBEB8-4077-499F-80FD-AA9827A8D8B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58395" y="608243"/>
            <a:ext cx="3380205" cy="5445075"/>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C9F0ACBB-2245-42E6-8370-D78852C0F87B}"/>
              </a:ext>
            </a:extLst>
          </p:cNvPr>
          <p:cNvSpPr>
            <a:spLocks noGrp="1"/>
          </p:cNvSpPr>
          <p:nvPr>
            <p:ph type="title"/>
          </p:nvPr>
        </p:nvSpPr>
        <p:spPr>
          <a:xfrm>
            <a:off x="1316791" y="1005303"/>
            <a:ext cx="2032490" cy="4427309"/>
          </a:xfrm>
        </p:spPr>
        <p:txBody>
          <a:bodyPr>
            <a:normAutofit/>
          </a:bodyPr>
          <a:lstStyle/>
          <a:p>
            <a:r>
              <a:rPr lang="en-US" sz="2800">
                <a:solidFill>
                  <a:schemeClr val="bg1"/>
                </a:solidFill>
              </a:rPr>
              <a:t>Basic – </a:t>
            </a:r>
            <a:r>
              <a:rPr lang="en-US" sz="2800" b="1" i="1">
                <a:solidFill>
                  <a:schemeClr val="bg1"/>
                </a:solidFill>
              </a:rPr>
              <a:t>BUT CRITICAL – </a:t>
            </a:r>
            <a:r>
              <a:rPr lang="en-US" sz="2800" b="1">
                <a:solidFill>
                  <a:schemeClr val="bg1"/>
                </a:solidFill>
              </a:rPr>
              <a:t>Differences in Federal Partnership versus S Corp. Taxation</a:t>
            </a:r>
            <a:endParaRPr lang="en-US" sz="2800" b="1" i="1">
              <a:solidFill>
                <a:schemeClr val="bg1"/>
              </a:solidFill>
            </a:endParaRPr>
          </a:p>
        </p:txBody>
      </p:sp>
      <p:sp>
        <p:nvSpPr>
          <p:cNvPr id="3" name="Content Placeholder 2">
            <a:extLst>
              <a:ext uri="{FF2B5EF4-FFF2-40B4-BE49-F238E27FC236}">
                <a16:creationId xmlns:a16="http://schemas.microsoft.com/office/drawing/2014/main" id="{15912F46-9AB1-432C-985F-21C14B460EC1}"/>
              </a:ext>
            </a:extLst>
          </p:cNvPr>
          <p:cNvSpPr>
            <a:spLocks noGrp="1"/>
          </p:cNvSpPr>
          <p:nvPr>
            <p:ph idx="1"/>
          </p:nvPr>
        </p:nvSpPr>
        <p:spPr>
          <a:xfrm>
            <a:off x="5388076" y="1005303"/>
            <a:ext cx="6263150" cy="4563763"/>
          </a:xfrm>
        </p:spPr>
        <p:txBody>
          <a:bodyPr anchor="ctr">
            <a:normAutofit lnSpcReduction="10000"/>
          </a:bodyPr>
          <a:lstStyle/>
          <a:p>
            <a:pPr>
              <a:lnSpc>
                <a:spcPct val="100000"/>
              </a:lnSpc>
              <a:spcAft>
                <a:spcPts val="1200"/>
              </a:spcAft>
            </a:pPr>
            <a:r>
              <a:rPr lang="en-US" sz="1900" dirty="0"/>
              <a:t>Not only do tax items flow through to the taxpayer-partners to be taxed, but partnerships, unlike S Corporations, can have partnership partners--</a:t>
            </a:r>
            <a:r>
              <a:rPr lang="en-US" sz="1900" b="1" dirty="0"/>
              <a:t>creating very, very complicated and opaque structures</a:t>
            </a:r>
            <a:r>
              <a:rPr lang="en-US" sz="1900" dirty="0"/>
              <a:t> through which items may flow.</a:t>
            </a:r>
          </a:p>
          <a:p>
            <a:pPr>
              <a:lnSpc>
                <a:spcPct val="100000"/>
              </a:lnSpc>
              <a:spcAft>
                <a:spcPts val="1200"/>
              </a:spcAft>
            </a:pPr>
            <a:r>
              <a:rPr lang="en-US" sz="1900" dirty="0"/>
              <a:t>Also, partnerships, unlike S corporations, </a:t>
            </a:r>
            <a:r>
              <a:rPr lang="en-US" sz="1900" b="1" dirty="0"/>
              <a:t>can allocate shares of tax items to partners in different proportions and not in accordance with ownership shares</a:t>
            </a:r>
          </a:p>
          <a:p>
            <a:pPr lvl="1">
              <a:lnSpc>
                <a:spcPct val="100000"/>
              </a:lnSpc>
              <a:spcAft>
                <a:spcPts val="1200"/>
              </a:spcAft>
            </a:pPr>
            <a:r>
              <a:rPr lang="en-US" sz="1900" dirty="0"/>
              <a:t>There is substantial potential for abuse of this flexibility</a:t>
            </a:r>
          </a:p>
          <a:p>
            <a:pPr lvl="1">
              <a:lnSpc>
                <a:spcPct val="100000"/>
              </a:lnSpc>
              <a:spcAft>
                <a:spcPts val="1200"/>
              </a:spcAft>
            </a:pPr>
            <a:r>
              <a:rPr lang="en-US" sz="1900" dirty="0"/>
              <a:t>“Special allocations” are therefore subject to a number of limits and anti-abuse rules—primarily that they must have substantial economic effect on direct and indirect partners</a:t>
            </a:r>
          </a:p>
        </p:txBody>
      </p:sp>
      <p:sp>
        <p:nvSpPr>
          <p:cNvPr id="12" name="Rectangle 11">
            <a:extLst>
              <a:ext uri="{FF2B5EF4-FFF2-40B4-BE49-F238E27FC236}">
                <a16:creationId xmlns:a16="http://schemas.microsoft.com/office/drawing/2014/main" id="{6F3B7728-0C26-4662-B285-85C645523C1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6053319"/>
            <a:ext cx="12192000"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 name="Rectangle 13">
            <a:extLst>
              <a:ext uri="{FF2B5EF4-FFF2-40B4-BE49-F238E27FC236}">
                <a16:creationId xmlns:a16="http://schemas.microsoft.com/office/drawing/2014/main" id="{28C367AD-9838-470A-87EF-678609CC869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2770606" y="3396997"/>
            <a:ext cx="6858002"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B0CF1642-4E76-4223-A010-6334380A22E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44236"/>
            <a:ext cx="12192000"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074428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8249E89B-63A5-45DA-A170-5B661FCE4F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A5D714AD-9E94-4752-AA45-D4B0EAAB52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534652"/>
            <a:ext cx="4444163" cy="6323347"/>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7766F89-C521-4BFC-841D-5098A7E50DC5}"/>
              </a:ext>
            </a:extLst>
          </p:cNvPr>
          <p:cNvSpPr>
            <a:spLocks noGrp="1"/>
          </p:cNvSpPr>
          <p:nvPr>
            <p:ph type="title"/>
          </p:nvPr>
        </p:nvSpPr>
        <p:spPr>
          <a:xfrm>
            <a:off x="599411" y="767258"/>
            <a:ext cx="3209335" cy="5323484"/>
          </a:xfrm>
        </p:spPr>
        <p:txBody>
          <a:bodyPr>
            <a:normAutofit/>
          </a:bodyPr>
          <a:lstStyle/>
          <a:p>
            <a:pPr algn="ctr"/>
            <a:r>
              <a:rPr lang="en-US" sz="2800" b="1">
                <a:solidFill>
                  <a:schemeClr val="bg1"/>
                </a:solidFill>
              </a:rPr>
              <a:t>Summary</a:t>
            </a:r>
            <a:r>
              <a:rPr lang="en-US" sz="2800">
                <a:solidFill>
                  <a:schemeClr val="bg1"/>
                </a:solidFill>
              </a:rPr>
              <a:t>	</a:t>
            </a:r>
          </a:p>
        </p:txBody>
      </p:sp>
      <p:sp>
        <p:nvSpPr>
          <p:cNvPr id="12" name="Rectangle 11">
            <a:extLst>
              <a:ext uri="{FF2B5EF4-FFF2-40B4-BE49-F238E27FC236}">
                <a16:creationId xmlns:a16="http://schemas.microsoft.com/office/drawing/2014/main" id="{7FF89E09-42FB-4694-96E4-95652B1D83E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983158" y="3396997"/>
            <a:ext cx="6858002"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50000"/>
                </a:schemeClr>
              </a:solidFill>
            </a:endParaRPr>
          </a:p>
        </p:txBody>
      </p:sp>
      <p:sp>
        <p:nvSpPr>
          <p:cNvPr id="14" name="Rectangle 13">
            <a:extLst>
              <a:ext uri="{FF2B5EF4-FFF2-40B4-BE49-F238E27FC236}">
                <a16:creationId xmlns:a16="http://schemas.microsoft.com/office/drawing/2014/main" id="{25D3C032-881F-4579-A4BF-0FA966E9F35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470645"/>
            <a:ext cx="12192000" cy="64008"/>
          </a:xfrm>
          <a:prstGeom prst="rect">
            <a:avLst/>
          </a:prstGeom>
          <a:solidFill>
            <a:schemeClr val="tx2">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2">
                  <a:lumMod val="50000"/>
                </a:schemeClr>
              </a:solidFill>
            </a:endParaRPr>
          </a:p>
        </p:txBody>
      </p:sp>
      <p:sp>
        <p:nvSpPr>
          <p:cNvPr id="3" name="Content Placeholder 2">
            <a:extLst>
              <a:ext uri="{FF2B5EF4-FFF2-40B4-BE49-F238E27FC236}">
                <a16:creationId xmlns:a16="http://schemas.microsoft.com/office/drawing/2014/main" id="{00165821-C403-4588-AC30-8058B276CF80}"/>
              </a:ext>
            </a:extLst>
          </p:cNvPr>
          <p:cNvSpPr>
            <a:spLocks noGrp="1"/>
          </p:cNvSpPr>
          <p:nvPr>
            <p:ph idx="1"/>
          </p:nvPr>
        </p:nvSpPr>
        <p:spPr>
          <a:xfrm>
            <a:off x="5741893" y="767258"/>
            <a:ext cx="5287923" cy="5323484"/>
          </a:xfrm>
        </p:spPr>
        <p:txBody>
          <a:bodyPr anchor="ctr">
            <a:normAutofit/>
          </a:bodyPr>
          <a:lstStyle/>
          <a:p>
            <a:pPr>
              <a:lnSpc>
                <a:spcPct val="100000"/>
              </a:lnSpc>
              <a:spcBef>
                <a:spcPts val="0"/>
              </a:spcBef>
              <a:spcAft>
                <a:spcPts val="1200"/>
              </a:spcAft>
            </a:pPr>
            <a:r>
              <a:rPr lang="en-US" sz="2000" dirty="0"/>
              <a:t>No entity-level taxation under federal and most states’ laws</a:t>
            </a:r>
          </a:p>
          <a:p>
            <a:pPr>
              <a:lnSpc>
                <a:spcPct val="100000"/>
              </a:lnSpc>
              <a:spcBef>
                <a:spcPts val="0"/>
              </a:spcBef>
              <a:spcAft>
                <a:spcPts val="1200"/>
              </a:spcAft>
            </a:pPr>
            <a:r>
              <a:rPr lang="en-US" sz="2000" dirty="0"/>
              <a:t>Entity determines the nature of tax items reported</a:t>
            </a:r>
          </a:p>
          <a:p>
            <a:pPr>
              <a:lnSpc>
                <a:spcPct val="100000"/>
              </a:lnSpc>
              <a:spcBef>
                <a:spcPts val="0"/>
              </a:spcBef>
              <a:spcAft>
                <a:spcPts val="1200"/>
              </a:spcAft>
            </a:pPr>
            <a:r>
              <a:rPr lang="en-US" sz="2000" dirty="0"/>
              <a:t>Owners pay tax in the year the items are earned or incurred</a:t>
            </a:r>
          </a:p>
          <a:p>
            <a:pPr>
              <a:lnSpc>
                <a:spcPct val="100000"/>
              </a:lnSpc>
              <a:spcBef>
                <a:spcPts val="0"/>
              </a:spcBef>
              <a:spcAft>
                <a:spcPts val="1200"/>
              </a:spcAft>
            </a:pPr>
            <a:r>
              <a:rPr lang="en-US" sz="2000" dirty="0"/>
              <a:t>Partnerships are much more flexible than S corporations and can be much more complex</a:t>
            </a:r>
          </a:p>
          <a:p>
            <a:pPr>
              <a:lnSpc>
                <a:spcPct val="100000"/>
              </a:lnSpc>
              <a:spcBef>
                <a:spcPts val="0"/>
              </a:spcBef>
              <a:spcAft>
                <a:spcPts val="1200"/>
              </a:spcAft>
            </a:pPr>
            <a:r>
              <a:rPr lang="en-US" sz="2000" dirty="0"/>
              <a:t>To know if a partnership has allocated tax items properly, you often need to know something about the partners (especially to know if anti-abuse rules have been met)</a:t>
            </a:r>
          </a:p>
        </p:txBody>
      </p:sp>
    </p:spTree>
    <p:extLst>
      <p:ext uri="{BB962C8B-B14F-4D97-AF65-F5344CB8AC3E}">
        <p14:creationId xmlns:p14="http://schemas.microsoft.com/office/powerpoint/2010/main" val="2306203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BDD5665-44FE-40E0-923C-0DDE23F85A8C}"/>
              </a:ext>
            </a:extLst>
          </p:cNvPr>
          <p:cNvSpPr>
            <a:spLocks noGrp="1"/>
          </p:cNvSpPr>
          <p:nvPr>
            <p:ph type="title"/>
          </p:nvPr>
        </p:nvSpPr>
        <p:spPr>
          <a:xfrm>
            <a:off x="1156851" y="637762"/>
            <a:ext cx="9888496" cy="900131"/>
          </a:xfrm>
        </p:spPr>
        <p:txBody>
          <a:bodyPr anchor="t">
            <a:normAutofit fontScale="90000"/>
          </a:bodyPr>
          <a:lstStyle/>
          <a:p>
            <a:r>
              <a:rPr lang="en-US" sz="4000" dirty="0">
                <a:solidFill>
                  <a:schemeClr val="bg1"/>
                </a:solidFill>
              </a:rPr>
              <a:t>Quotes on State Taxation of Passthrough Entities</a:t>
            </a:r>
          </a:p>
        </p:txBody>
      </p:sp>
      <p:sp>
        <p:nvSpPr>
          <p:cNvPr id="10" name="Rectangle 9">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F2C6A190-35E7-43C7-898D-E1537F468DC7}"/>
              </a:ext>
            </a:extLst>
          </p:cNvPr>
          <p:cNvSpPr>
            <a:spLocks noGrp="1"/>
          </p:cNvSpPr>
          <p:nvPr>
            <p:ph idx="1"/>
          </p:nvPr>
        </p:nvSpPr>
        <p:spPr>
          <a:xfrm>
            <a:off x="1155548" y="2217343"/>
            <a:ext cx="9880893" cy="4501532"/>
          </a:xfrm>
        </p:spPr>
        <p:txBody>
          <a:bodyPr>
            <a:normAutofit fontScale="92500" lnSpcReduction="10000"/>
          </a:bodyPr>
          <a:lstStyle/>
          <a:p>
            <a:pPr marL="0" indent="0">
              <a:lnSpc>
                <a:spcPct val="110000"/>
              </a:lnSpc>
              <a:spcBef>
                <a:spcPts val="0"/>
              </a:spcBef>
              <a:spcAft>
                <a:spcPts val="1200"/>
              </a:spcAft>
              <a:buNone/>
            </a:pPr>
            <a:r>
              <a:rPr lang="en-US" sz="1800" dirty="0"/>
              <a:t>The laws of most states are beginning to keep pace with the growing importance of pass-through entities in articulating the tax treatment of such entities and their participants. Many of the difficult issues discussed throughout this portfolio initially were addressed, if at all, only by some of the states, and the solutions reached were often illogical or incomplete. Many states tended to give only brief mention to pass-through entities and focused instead on corporate and personal income taxation. In recent years there have been increasing signs that this state of affairs is changing, as many state taxing authorities have begun to focus on and issue guidance regarding the application of these laws to pass-through entities. Nevertheless, in many states the available guidance remains very limited.</a:t>
            </a:r>
          </a:p>
          <a:p>
            <a:pPr marL="0" indent="0">
              <a:lnSpc>
                <a:spcPct val="110000"/>
              </a:lnSpc>
              <a:spcBef>
                <a:spcPts val="0"/>
              </a:spcBef>
              <a:spcAft>
                <a:spcPts val="1200"/>
              </a:spcAft>
              <a:buNone/>
            </a:pPr>
            <a:r>
              <a:rPr lang="en-US" sz="1800" dirty="0"/>
              <a:t>Consequently, practitioners seeking guidance as to the state tax rules governing pass-through entities are often forced to reason from imperfect analogies and broad principles of law rather than specific and directly applicable authorities. This situation presents both pitfalls and opportunities for practitioners: although it is often difficult to obtain much comfort regarding the intended state tax consequences of a transaction, it is also often possible to manipulate the state tax laws to obtain tax benefits that would be unavailable under better developed and more consistent rules.</a:t>
            </a:r>
            <a:endParaRPr lang="en-US" sz="1500" dirty="0"/>
          </a:p>
          <a:p>
            <a:pPr marL="0" indent="0">
              <a:buNone/>
            </a:pPr>
            <a:r>
              <a:rPr lang="en-US" sz="1400" dirty="0"/>
              <a:t>Bloomberg, Portfolio 1500-2nd: State Taxation of Pass–Through Entities: General Principles, Detailed Analysis, C. Underdeveloped State of Law</a:t>
            </a:r>
          </a:p>
          <a:p>
            <a:pPr marL="0" indent="0">
              <a:buNone/>
            </a:pPr>
            <a:endParaRPr lang="en-US" sz="1500" dirty="0"/>
          </a:p>
        </p:txBody>
      </p:sp>
    </p:spTree>
    <p:extLst>
      <p:ext uri="{BB962C8B-B14F-4D97-AF65-F5344CB8AC3E}">
        <p14:creationId xmlns:p14="http://schemas.microsoft.com/office/powerpoint/2010/main" val="3256838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3">
            <a:extLst>
              <a:ext uri="{FF2B5EF4-FFF2-40B4-BE49-F238E27FC236}">
                <a16:creationId xmlns:a16="http://schemas.microsoft.com/office/drawing/2014/main" id="{9B68D013-68B3-4878-8C04-F52CDA7C1BD4}"/>
              </a:ext>
            </a:extLst>
          </p:cNvPr>
          <p:cNvSpPr>
            <a:spLocks noGrp="1"/>
          </p:cNvSpPr>
          <p:nvPr>
            <p:ph type="title"/>
          </p:nvPr>
        </p:nvSpPr>
        <p:spPr>
          <a:xfrm>
            <a:off x="1156851" y="637762"/>
            <a:ext cx="9888496" cy="900131"/>
          </a:xfrm>
        </p:spPr>
        <p:txBody>
          <a:bodyPr anchor="t">
            <a:normAutofit fontScale="90000"/>
          </a:bodyPr>
          <a:lstStyle/>
          <a:p>
            <a:r>
              <a:rPr lang="en-US" sz="4000" dirty="0">
                <a:solidFill>
                  <a:schemeClr val="bg1"/>
                </a:solidFill>
              </a:rPr>
              <a:t>Quotes on State Taxation of Passthrough Entities</a:t>
            </a:r>
          </a:p>
        </p:txBody>
      </p:sp>
      <p:sp>
        <p:nvSpPr>
          <p:cNvPr id="12" name="Rectangle 11">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Content Placeholder 4">
            <a:extLst>
              <a:ext uri="{FF2B5EF4-FFF2-40B4-BE49-F238E27FC236}">
                <a16:creationId xmlns:a16="http://schemas.microsoft.com/office/drawing/2014/main" id="{6696E8E2-2F7C-498B-9BB2-EE6806C09BC9}"/>
              </a:ext>
            </a:extLst>
          </p:cNvPr>
          <p:cNvSpPr>
            <a:spLocks noGrp="1"/>
          </p:cNvSpPr>
          <p:nvPr>
            <p:ph idx="1"/>
          </p:nvPr>
        </p:nvSpPr>
        <p:spPr>
          <a:xfrm>
            <a:off x="1155548" y="2217343"/>
            <a:ext cx="9880893" cy="3959619"/>
          </a:xfrm>
        </p:spPr>
        <p:txBody>
          <a:bodyPr>
            <a:normAutofit/>
          </a:bodyPr>
          <a:lstStyle/>
          <a:p>
            <a:pPr marL="0" indent="0">
              <a:lnSpc>
                <a:spcPct val="100000"/>
              </a:lnSpc>
              <a:spcBef>
                <a:spcPts val="0"/>
              </a:spcBef>
              <a:spcAft>
                <a:spcPts val="1200"/>
              </a:spcAft>
              <a:buNone/>
            </a:pPr>
            <a:r>
              <a:rPr lang="en-US" sz="1800" dirty="0"/>
              <a:t>If an individual partner (or owner of a similar flow-through entity) personally engages in economic activity in a state on behalf of the partnership (or other flow-through entity) or in some other manner, thereby directly creating “substantial nexus” with the state,743 the state plainly has jurisdiction over the taxpayer and may tax him or her on the income from the partnership (or other flow-through entity) that is properly attributable to the state. If, however, the individual partner (or owner of a similar flow-through entity) has no contact with the state other than through his or her ownership interest in the partnership (or similar flow-through entity), but the flow-through entity itself has “substantial nexus” with the state, the question arises as to whether the state has jurisdiction over the nonresident partner (or owner of a similar flow-through entity).</a:t>
            </a:r>
          </a:p>
          <a:p>
            <a:pPr marL="0" indent="0">
              <a:buNone/>
            </a:pPr>
            <a:r>
              <a:rPr lang="en-US" sz="1400" dirty="0"/>
              <a:t>Hellerstein, Hellerstein &amp; Swain, State Taxation (Thomson Reuters/Tax &amp; Accounting, 3rd ed. 2001, with updates through July 2020) (online version accessed on Checkpoint: www.checkpoint.riag.com)(Nov. 2020), ¶ 20.08[2][a] Jurisdiction over Nonresident Taxpayer</a:t>
            </a:r>
          </a:p>
        </p:txBody>
      </p:sp>
    </p:spTree>
    <p:extLst>
      <p:ext uri="{BB962C8B-B14F-4D97-AF65-F5344CB8AC3E}">
        <p14:creationId xmlns:p14="http://schemas.microsoft.com/office/powerpoint/2010/main" val="608319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3156FAC-6627-4F94-885B-BF2E80E47466}"/>
              </a:ext>
            </a:extLst>
          </p:cNvPr>
          <p:cNvSpPr>
            <a:spLocks noGrp="1"/>
          </p:cNvSpPr>
          <p:nvPr>
            <p:ph type="title"/>
          </p:nvPr>
        </p:nvSpPr>
        <p:spPr>
          <a:xfrm>
            <a:off x="1156851" y="637762"/>
            <a:ext cx="9888496" cy="900131"/>
          </a:xfrm>
        </p:spPr>
        <p:txBody>
          <a:bodyPr anchor="t">
            <a:normAutofit fontScale="90000"/>
          </a:bodyPr>
          <a:lstStyle/>
          <a:p>
            <a:r>
              <a:rPr lang="en-US" sz="4000" dirty="0">
                <a:solidFill>
                  <a:schemeClr val="bg1"/>
                </a:solidFill>
              </a:rPr>
              <a:t>Quotes on State Taxation of Passthrough Entities</a:t>
            </a:r>
          </a:p>
        </p:txBody>
      </p:sp>
      <p:sp>
        <p:nvSpPr>
          <p:cNvPr id="10" name="Rectangle 9">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2F8C62A4-FEDE-42FD-80B4-AAC03D659C6B}"/>
              </a:ext>
            </a:extLst>
          </p:cNvPr>
          <p:cNvSpPr>
            <a:spLocks noGrp="1"/>
          </p:cNvSpPr>
          <p:nvPr>
            <p:ph idx="1"/>
          </p:nvPr>
        </p:nvSpPr>
        <p:spPr>
          <a:xfrm>
            <a:off x="1155548" y="2217343"/>
            <a:ext cx="9880893" cy="3959619"/>
          </a:xfrm>
        </p:spPr>
        <p:txBody>
          <a:bodyPr>
            <a:normAutofit/>
          </a:bodyPr>
          <a:lstStyle/>
          <a:p>
            <a:pPr marL="0" indent="0">
              <a:lnSpc>
                <a:spcPct val="100000"/>
              </a:lnSpc>
              <a:spcBef>
                <a:spcPts val="0"/>
              </a:spcBef>
              <a:spcAft>
                <a:spcPts val="1200"/>
              </a:spcAft>
              <a:buNone/>
            </a:pPr>
            <a:r>
              <a:rPr lang="en-US" sz="1900" dirty="0"/>
              <a:t>Before a state can tax a nonresident owner of a pass-through entity that is doing business within its borders, it must be determined whether the state has jurisdiction over the nonresident. If the nonresident owner has sufficient contacts with the state in its own capacity to create nexus (i.e., a taxable creation), other than through its ownership of the pass-through entity, the answer is clear. However, when the nonresident owner's only contact with the state is its ownership interest in a pass-through entity, the state may be on shaky ground in asserting that it has jurisdiction over the nonresident owner. While almost all states assert that an ownership interest in a pass-through entity doing business in the state is a sufficient contact to require a nonresident to pay state tax, taxpayers are increasingly challenging this position.</a:t>
            </a:r>
          </a:p>
          <a:p>
            <a:pPr marL="0" indent="0">
              <a:buNone/>
            </a:pPr>
            <a:r>
              <a:rPr lang="en-US" sz="1400" dirty="0"/>
              <a:t>Fenwick, McLoughlin, Salmon, Smith, Tilley, &amp; Wood, </a:t>
            </a:r>
            <a:r>
              <a:rPr lang="en-US" sz="1400" i="1" dirty="0"/>
              <a:t>State Taxation of Pass-Through Entities and Their Owners</a:t>
            </a:r>
            <a:r>
              <a:rPr lang="en-US" sz="1400" dirty="0"/>
              <a:t> (Thomson Reuters/Tax &amp; Accounting 2006, with updates through October 2020), ¶ 8.01.</a:t>
            </a:r>
          </a:p>
        </p:txBody>
      </p:sp>
    </p:spTree>
    <p:extLst>
      <p:ext uri="{BB962C8B-B14F-4D97-AF65-F5344CB8AC3E}">
        <p14:creationId xmlns:p14="http://schemas.microsoft.com/office/powerpoint/2010/main" val="32010665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1D3A66C-80C5-423A-A62E-796FC2E81CE3}"/>
              </a:ext>
            </a:extLst>
          </p:cNvPr>
          <p:cNvSpPr>
            <a:spLocks noGrp="1"/>
          </p:cNvSpPr>
          <p:nvPr>
            <p:ph type="title"/>
          </p:nvPr>
        </p:nvSpPr>
        <p:spPr>
          <a:xfrm>
            <a:off x="1156851" y="637762"/>
            <a:ext cx="9888496" cy="900131"/>
          </a:xfrm>
        </p:spPr>
        <p:txBody>
          <a:bodyPr anchor="t">
            <a:normAutofit fontScale="90000"/>
          </a:bodyPr>
          <a:lstStyle/>
          <a:p>
            <a:r>
              <a:rPr lang="en-US" sz="4000" dirty="0">
                <a:solidFill>
                  <a:schemeClr val="bg1"/>
                </a:solidFill>
              </a:rPr>
              <a:t>Quotes on State Taxation of Passthrough Entities</a:t>
            </a:r>
          </a:p>
        </p:txBody>
      </p:sp>
      <p:sp>
        <p:nvSpPr>
          <p:cNvPr id="10" name="Rectangle 9">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0B5E6E28-F73A-4708-AE44-96AEF55B85B5}"/>
              </a:ext>
            </a:extLst>
          </p:cNvPr>
          <p:cNvSpPr>
            <a:spLocks noGrp="1"/>
          </p:cNvSpPr>
          <p:nvPr>
            <p:ph idx="1"/>
          </p:nvPr>
        </p:nvSpPr>
        <p:spPr>
          <a:xfrm>
            <a:off x="1155548" y="2217343"/>
            <a:ext cx="9880893" cy="3959619"/>
          </a:xfrm>
        </p:spPr>
        <p:txBody>
          <a:bodyPr>
            <a:normAutofit/>
          </a:bodyPr>
          <a:lstStyle/>
          <a:p>
            <a:pPr marL="0" indent="0">
              <a:lnSpc>
                <a:spcPct val="100000"/>
              </a:lnSpc>
              <a:spcBef>
                <a:spcPts val="0"/>
              </a:spcBef>
              <a:spcAft>
                <a:spcPts val="1200"/>
              </a:spcAft>
              <a:buNone/>
            </a:pPr>
            <a:r>
              <a:rPr lang="en-US" sz="1800" dirty="0"/>
              <a:t>State taxation of the income that nonresident partners (and owners of interests in other flow-through entities) earn from their partnership (or other flow-through entity) interests742 raises two basic questions. First, does the state have jurisdiction to tax the nonresident flow-through entity interest owner on the basis of the entity’s activities in the state? Second, if the answer to the first question is yes, what portion of the nonresident’s flow-through entity income is subject to tax by the state?</a:t>
            </a:r>
          </a:p>
          <a:p>
            <a:pPr marL="0" indent="0">
              <a:lnSpc>
                <a:spcPct val="100000"/>
              </a:lnSpc>
              <a:spcBef>
                <a:spcPts val="0"/>
              </a:spcBef>
              <a:spcAft>
                <a:spcPts val="1200"/>
              </a:spcAft>
              <a:buNone/>
            </a:pPr>
            <a:r>
              <a:rPr lang="en-US" sz="1400" dirty="0"/>
              <a:t>Hellerstein, Hellerstein &amp; Swain, State Taxation (Thomson Reuters/Tax &amp; Accounting, 3rd ed. 2001, with updates through July 2020) (online version accessed on Checkpoint: www.checkpoint.riag.com)(Nov. 2020), ¶ 20.08[2] Taxation of Nonresident Partners </a:t>
            </a:r>
          </a:p>
          <a:p>
            <a:pPr marL="0" indent="0">
              <a:buNone/>
            </a:pPr>
            <a:endParaRPr lang="en-US" sz="2200" dirty="0"/>
          </a:p>
        </p:txBody>
      </p:sp>
    </p:spTree>
    <p:extLst>
      <p:ext uri="{BB962C8B-B14F-4D97-AF65-F5344CB8AC3E}">
        <p14:creationId xmlns:p14="http://schemas.microsoft.com/office/powerpoint/2010/main" val="31660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70DFC902-7D23-471A-B557-B6B6917D7A0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 y="-5705"/>
            <a:ext cx="12191990" cy="1694346"/>
          </a:xfrm>
          <a:prstGeom prst="rect">
            <a:avLst/>
          </a:pr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BA05D1F-D6F3-47AF-9024-4AA1E11C978C}"/>
              </a:ext>
            </a:extLst>
          </p:cNvPr>
          <p:cNvSpPr>
            <a:spLocks noGrp="1"/>
          </p:cNvSpPr>
          <p:nvPr>
            <p:ph type="title"/>
          </p:nvPr>
        </p:nvSpPr>
        <p:spPr>
          <a:xfrm>
            <a:off x="1156851" y="637762"/>
            <a:ext cx="9888496" cy="900131"/>
          </a:xfrm>
        </p:spPr>
        <p:txBody>
          <a:bodyPr anchor="t">
            <a:normAutofit fontScale="90000"/>
          </a:bodyPr>
          <a:lstStyle/>
          <a:p>
            <a:r>
              <a:rPr lang="en-US" sz="4000" dirty="0">
                <a:solidFill>
                  <a:schemeClr val="bg1"/>
                </a:solidFill>
              </a:rPr>
              <a:t>Quotes on State Taxation of Passthrough Entities</a:t>
            </a:r>
          </a:p>
        </p:txBody>
      </p:sp>
      <p:sp>
        <p:nvSpPr>
          <p:cNvPr id="10" name="Rectangle 9">
            <a:extLst>
              <a:ext uri="{FF2B5EF4-FFF2-40B4-BE49-F238E27FC236}">
                <a16:creationId xmlns:a16="http://schemas.microsoft.com/office/drawing/2014/main" id="{A55D5633-D557-4DCA-982C-FF36EB7A1C0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1688641"/>
            <a:ext cx="12191990" cy="516935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450D3AD2-FA80-415F-A9CE-54D884561C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56851" y="2010758"/>
            <a:ext cx="457190"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a:extLst>
              <a:ext uri="{FF2B5EF4-FFF2-40B4-BE49-F238E27FC236}">
                <a16:creationId xmlns:a16="http://schemas.microsoft.com/office/drawing/2014/main" id="{DA50DEB7-2625-49FB-8FF1-4EFC126BBE34}"/>
              </a:ext>
            </a:extLst>
          </p:cNvPr>
          <p:cNvSpPr>
            <a:spLocks noGrp="1"/>
          </p:cNvSpPr>
          <p:nvPr>
            <p:ph idx="1"/>
          </p:nvPr>
        </p:nvSpPr>
        <p:spPr>
          <a:xfrm>
            <a:off x="1155548" y="2217343"/>
            <a:ext cx="9880893" cy="3959619"/>
          </a:xfrm>
        </p:spPr>
        <p:txBody>
          <a:bodyPr>
            <a:normAutofit/>
          </a:bodyPr>
          <a:lstStyle/>
          <a:p>
            <a:pPr marL="0" indent="0">
              <a:lnSpc>
                <a:spcPct val="100000"/>
              </a:lnSpc>
              <a:spcBef>
                <a:spcPts val="0"/>
              </a:spcBef>
              <a:spcAft>
                <a:spcPts val="1200"/>
              </a:spcAft>
              <a:buNone/>
            </a:pPr>
            <a:r>
              <a:rPr lang="en-US" sz="1700" dirty="0"/>
              <a:t>The rule that a nonresident partner is selling an intangible, rather than a portion of the underlying business itself, when he disposes of his partnership interest is based on an entity theory of partnership. In substance, the partnership is viewed as an entity separate from the partner, and the partner is viewed as selling his intangible interest in that entity just as if he were selling his intangible interest in a corporation by selling his shares in the corporation. This is the theory employed for federal income tax purposes in the sale of an interest in a partnership, even though the Internal Revenue Code, like state statutes, generally taxes partnership income under the aggregate approach. The principles articulated above are equally applicable to the disposition by S corporation shareholders of their interests in S corporations or LLC members’ disposition of their interests in LLCs.</a:t>
            </a:r>
          </a:p>
          <a:p>
            <a:pPr marL="0" indent="0">
              <a:buNone/>
            </a:pPr>
            <a:r>
              <a:rPr lang="en-US" sz="1400" dirty="0"/>
              <a:t>Hellerstein, Hellerstein &amp; Swain, State Taxation (Thomson Reuters/Tax &amp; Accounting, 3rd ed. 2001, with updates through July 2020) (online version accessed on Checkpoint: www.checkpoint.riag.com)(Nov. 2020), ¶ 20.08[3] Sale of Partnership Interest.</a:t>
            </a:r>
          </a:p>
          <a:p>
            <a:endParaRPr lang="en-US" sz="1700" dirty="0"/>
          </a:p>
          <a:p>
            <a:endParaRPr lang="en-US" sz="1700" dirty="0"/>
          </a:p>
        </p:txBody>
      </p:sp>
    </p:spTree>
    <p:extLst>
      <p:ext uri="{BB962C8B-B14F-4D97-AF65-F5344CB8AC3E}">
        <p14:creationId xmlns:p14="http://schemas.microsoft.com/office/powerpoint/2010/main" val="7835885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1512</Words>
  <Application>Microsoft Office PowerPoint</Application>
  <PresentationFormat>Widescreen</PresentationFormat>
  <Paragraphs>47</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Arial</vt:lpstr>
      <vt:lpstr>Calibri</vt:lpstr>
      <vt:lpstr>Calibri Light</vt:lpstr>
      <vt:lpstr>Office Theme</vt:lpstr>
      <vt:lpstr>State Tax Issues with Passthrough Taxation</vt:lpstr>
      <vt:lpstr>Basic – BUT CRITICAL – Differences in Federal Passthrough versus C Corp. Taxation</vt:lpstr>
      <vt:lpstr>Basic – BUT CRITICAL – Differences in Federal Partnership versus S Corp. Taxation</vt:lpstr>
      <vt:lpstr>Summary </vt:lpstr>
      <vt:lpstr>Quotes on State Taxation of Passthrough Entities</vt:lpstr>
      <vt:lpstr>Quotes on State Taxation of Passthrough Entities</vt:lpstr>
      <vt:lpstr>Quotes on State Taxation of Passthrough Entities</vt:lpstr>
      <vt:lpstr>Quotes on State Taxation of Passthrough Entities</vt:lpstr>
      <vt:lpstr>Quotes on State Taxation of Passthrough Entities</vt:lpstr>
      <vt:lpstr>Significant Related State Tax Issues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State Tax Issues with Passthrough Taxation</dc:title>
  <dc:creator>Helen Hecht</dc:creator>
  <cp:lastModifiedBy>Helen Hecht</cp:lastModifiedBy>
  <cp:revision>4</cp:revision>
  <dcterms:created xsi:type="dcterms:W3CDTF">2020-11-19T17:24:30Z</dcterms:created>
  <dcterms:modified xsi:type="dcterms:W3CDTF">2020-11-19T17:53:21Z</dcterms:modified>
</cp:coreProperties>
</file>