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22"/>
  </p:notesMasterIdLst>
  <p:sldIdLst>
    <p:sldId id="314" r:id="rId2"/>
    <p:sldId id="431" r:id="rId3"/>
    <p:sldId id="450" r:id="rId4"/>
    <p:sldId id="445" r:id="rId5"/>
    <p:sldId id="432" r:id="rId6"/>
    <p:sldId id="433" r:id="rId7"/>
    <p:sldId id="442" r:id="rId8"/>
    <p:sldId id="443" r:id="rId9"/>
    <p:sldId id="444" r:id="rId10"/>
    <p:sldId id="434" r:id="rId11"/>
    <p:sldId id="435" r:id="rId12"/>
    <p:sldId id="446" r:id="rId13"/>
    <p:sldId id="436" r:id="rId14"/>
    <p:sldId id="437" r:id="rId15"/>
    <p:sldId id="438" r:id="rId16"/>
    <p:sldId id="447" r:id="rId17"/>
    <p:sldId id="448" r:id="rId18"/>
    <p:sldId id="449" r:id="rId19"/>
    <p:sldId id="451" r:id="rId20"/>
    <p:sldId id="44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6" autoAdjust="0"/>
    <p:restoredTop sz="94660"/>
  </p:normalViewPr>
  <p:slideViewPr>
    <p:cSldViewPr snapToGrid="0">
      <p:cViewPr varScale="1">
        <p:scale>
          <a:sx n="115" d="100"/>
          <a:sy n="115" d="100"/>
        </p:scale>
        <p:origin x="120"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A5C28B-D168-4BEC-8E3D-76B9D3DB7AB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B635B8E-B15F-489A-9135-70B8E965E234}">
      <dgm:prSet/>
      <dgm:spPr/>
      <dgm:t>
        <a:bodyPr/>
        <a:lstStyle/>
        <a:p>
          <a:r>
            <a:rPr lang="en-US" dirty="0"/>
            <a:t>Section on difficulties in attributing investment receipts to a state for purposes of the receipts factor</a:t>
          </a:r>
        </a:p>
      </dgm:t>
    </dgm:pt>
    <dgm:pt modelId="{AA5463A0-9BE4-4E98-8D49-36590B616C55}" type="parTrans" cxnId="{743FFAC2-4E17-4A1E-8BE0-EBAE04435AEE}">
      <dgm:prSet/>
      <dgm:spPr/>
      <dgm:t>
        <a:bodyPr/>
        <a:lstStyle/>
        <a:p>
          <a:endParaRPr lang="en-US"/>
        </a:p>
      </dgm:t>
    </dgm:pt>
    <dgm:pt modelId="{C8763842-2304-4F9B-B0B6-DABE2ED4F5C6}" type="sibTrans" cxnId="{743FFAC2-4E17-4A1E-8BE0-EBAE04435AEE}">
      <dgm:prSet/>
      <dgm:spPr/>
      <dgm:t>
        <a:bodyPr/>
        <a:lstStyle/>
        <a:p>
          <a:endParaRPr lang="en-US"/>
        </a:p>
      </dgm:t>
    </dgm:pt>
    <dgm:pt modelId="{ED4A191C-8E55-40B7-84E4-053A6CB7F864}">
      <dgm:prSet/>
      <dgm:spPr/>
      <dgm:t>
        <a:bodyPr/>
        <a:lstStyle/>
        <a:p>
          <a:r>
            <a:rPr lang="en-US" dirty="0"/>
            <a:t>Section on the sourcing challenges posed by special allocations</a:t>
          </a:r>
        </a:p>
      </dgm:t>
    </dgm:pt>
    <dgm:pt modelId="{8EDD021D-9163-4777-B63E-58107311A373}" type="parTrans" cxnId="{074A1301-176A-46E3-86E4-1D12EA9A4332}">
      <dgm:prSet/>
      <dgm:spPr/>
      <dgm:t>
        <a:bodyPr/>
        <a:lstStyle/>
        <a:p>
          <a:endParaRPr lang="en-US"/>
        </a:p>
      </dgm:t>
    </dgm:pt>
    <dgm:pt modelId="{67D4C3FD-538D-4E90-A1CE-EA638BC93DB7}" type="sibTrans" cxnId="{074A1301-176A-46E3-86E4-1D12EA9A4332}">
      <dgm:prSet/>
      <dgm:spPr/>
      <dgm:t>
        <a:bodyPr/>
        <a:lstStyle/>
        <a:p>
          <a:endParaRPr lang="en-US"/>
        </a:p>
      </dgm:t>
    </dgm:pt>
    <dgm:pt modelId="{C4F423E5-107C-43E4-BF46-CD941CC5A93E}">
      <dgm:prSet/>
      <dgm:spPr/>
      <dgm:t>
        <a:bodyPr/>
        <a:lstStyle/>
        <a:p>
          <a:r>
            <a:rPr lang="en-US" dirty="0"/>
            <a:t>Analysis and findings (Section IV)</a:t>
          </a:r>
        </a:p>
      </dgm:t>
    </dgm:pt>
    <dgm:pt modelId="{26E6D14E-D4A5-4D92-BD97-9C469A272D12}" type="parTrans" cxnId="{E6F4C6DF-250E-4F54-AE61-4F5038B46AD5}">
      <dgm:prSet/>
      <dgm:spPr/>
      <dgm:t>
        <a:bodyPr/>
        <a:lstStyle/>
        <a:p>
          <a:endParaRPr lang="en-US"/>
        </a:p>
      </dgm:t>
    </dgm:pt>
    <dgm:pt modelId="{6210ED9A-C159-4430-B074-B530F48D5395}" type="sibTrans" cxnId="{E6F4C6DF-250E-4F54-AE61-4F5038B46AD5}">
      <dgm:prSet/>
      <dgm:spPr/>
      <dgm:t>
        <a:bodyPr/>
        <a:lstStyle/>
        <a:p>
          <a:endParaRPr lang="en-US"/>
        </a:p>
      </dgm:t>
    </dgm:pt>
    <dgm:pt modelId="{20734B3E-1D32-4F6B-A145-A3FA37D0393F}" type="pres">
      <dgm:prSet presAssocID="{C3A5C28B-D168-4BEC-8E3D-76B9D3DB7AB6}" presName="linear" presStyleCnt="0">
        <dgm:presLayoutVars>
          <dgm:animLvl val="lvl"/>
          <dgm:resizeHandles val="exact"/>
        </dgm:presLayoutVars>
      </dgm:prSet>
      <dgm:spPr/>
    </dgm:pt>
    <dgm:pt modelId="{A1BCEA10-F9EA-4748-B18A-F5509FC79B59}" type="pres">
      <dgm:prSet presAssocID="{EB635B8E-B15F-489A-9135-70B8E965E234}" presName="parentText" presStyleLbl="node1" presStyleIdx="0" presStyleCnt="3">
        <dgm:presLayoutVars>
          <dgm:chMax val="0"/>
          <dgm:bulletEnabled val="1"/>
        </dgm:presLayoutVars>
      </dgm:prSet>
      <dgm:spPr/>
    </dgm:pt>
    <dgm:pt modelId="{F1CC4DB1-6C8C-475B-B627-2867E4BBF069}" type="pres">
      <dgm:prSet presAssocID="{C8763842-2304-4F9B-B0B6-DABE2ED4F5C6}" presName="spacer" presStyleCnt="0"/>
      <dgm:spPr/>
    </dgm:pt>
    <dgm:pt modelId="{57C78361-9279-458D-9D44-AC091EC9DBC7}" type="pres">
      <dgm:prSet presAssocID="{ED4A191C-8E55-40B7-84E4-053A6CB7F864}" presName="parentText" presStyleLbl="node1" presStyleIdx="1" presStyleCnt="3">
        <dgm:presLayoutVars>
          <dgm:chMax val="0"/>
          <dgm:bulletEnabled val="1"/>
        </dgm:presLayoutVars>
      </dgm:prSet>
      <dgm:spPr/>
    </dgm:pt>
    <dgm:pt modelId="{7D7CD98D-CD49-48DE-962C-9823CD979100}" type="pres">
      <dgm:prSet presAssocID="{67D4C3FD-538D-4E90-A1CE-EA638BC93DB7}" presName="spacer" presStyleCnt="0"/>
      <dgm:spPr/>
    </dgm:pt>
    <dgm:pt modelId="{67925DAD-6CD8-4F71-827B-5502C606940A}" type="pres">
      <dgm:prSet presAssocID="{C4F423E5-107C-43E4-BF46-CD941CC5A93E}" presName="parentText" presStyleLbl="node1" presStyleIdx="2" presStyleCnt="3">
        <dgm:presLayoutVars>
          <dgm:chMax val="0"/>
          <dgm:bulletEnabled val="1"/>
        </dgm:presLayoutVars>
      </dgm:prSet>
      <dgm:spPr/>
    </dgm:pt>
  </dgm:ptLst>
  <dgm:cxnLst>
    <dgm:cxn modelId="{074A1301-176A-46E3-86E4-1D12EA9A4332}" srcId="{C3A5C28B-D168-4BEC-8E3D-76B9D3DB7AB6}" destId="{ED4A191C-8E55-40B7-84E4-053A6CB7F864}" srcOrd="1" destOrd="0" parTransId="{8EDD021D-9163-4777-B63E-58107311A373}" sibTransId="{67D4C3FD-538D-4E90-A1CE-EA638BC93DB7}"/>
    <dgm:cxn modelId="{48E214A4-38E0-4B0A-9DB2-1205CC517AD3}" type="presOf" srcId="{ED4A191C-8E55-40B7-84E4-053A6CB7F864}" destId="{57C78361-9279-458D-9D44-AC091EC9DBC7}" srcOrd="0" destOrd="0" presId="urn:microsoft.com/office/officeart/2005/8/layout/vList2"/>
    <dgm:cxn modelId="{BBAECBA4-A086-4340-902D-F02D38A94A82}" type="presOf" srcId="{C4F423E5-107C-43E4-BF46-CD941CC5A93E}" destId="{67925DAD-6CD8-4F71-827B-5502C606940A}" srcOrd="0" destOrd="0" presId="urn:microsoft.com/office/officeart/2005/8/layout/vList2"/>
    <dgm:cxn modelId="{720678B2-525D-4A1E-838E-A14DA782922A}" type="presOf" srcId="{EB635B8E-B15F-489A-9135-70B8E965E234}" destId="{A1BCEA10-F9EA-4748-B18A-F5509FC79B59}" srcOrd="0" destOrd="0" presId="urn:microsoft.com/office/officeart/2005/8/layout/vList2"/>
    <dgm:cxn modelId="{743FFAC2-4E17-4A1E-8BE0-EBAE04435AEE}" srcId="{C3A5C28B-D168-4BEC-8E3D-76B9D3DB7AB6}" destId="{EB635B8E-B15F-489A-9135-70B8E965E234}" srcOrd="0" destOrd="0" parTransId="{AA5463A0-9BE4-4E98-8D49-36590B616C55}" sibTransId="{C8763842-2304-4F9B-B0B6-DABE2ED4F5C6}"/>
    <dgm:cxn modelId="{E6F4C6DF-250E-4F54-AE61-4F5038B46AD5}" srcId="{C3A5C28B-D168-4BEC-8E3D-76B9D3DB7AB6}" destId="{C4F423E5-107C-43E4-BF46-CD941CC5A93E}" srcOrd="2" destOrd="0" parTransId="{26E6D14E-D4A5-4D92-BD97-9C469A272D12}" sibTransId="{6210ED9A-C159-4430-B074-B530F48D5395}"/>
    <dgm:cxn modelId="{31CDE3DF-5582-4650-AF64-03D119C500E6}" type="presOf" srcId="{C3A5C28B-D168-4BEC-8E3D-76B9D3DB7AB6}" destId="{20734B3E-1D32-4F6B-A145-A3FA37D0393F}" srcOrd="0" destOrd="0" presId="urn:microsoft.com/office/officeart/2005/8/layout/vList2"/>
    <dgm:cxn modelId="{14F34C5D-8C54-4F06-8C7F-6A4FF052D363}" type="presParOf" srcId="{20734B3E-1D32-4F6B-A145-A3FA37D0393F}" destId="{A1BCEA10-F9EA-4748-B18A-F5509FC79B59}" srcOrd="0" destOrd="0" presId="urn:microsoft.com/office/officeart/2005/8/layout/vList2"/>
    <dgm:cxn modelId="{AF6C2763-6B66-4818-B1FA-4B84826A0980}" type="presParOf" srcId="{20734B3E-1D32-4F6B-A145-A3FA37D0393F}" destId="{F1CC4DB1-6C8C-475B-B627-2867E4BBF069}" srcOrd="1" destOrd="0" presId="urn:microsoft.com/office/officeart/2005/8/layout/vList2"/>
    <dgm:cxn modelId="{1FEB3461-0847-4AC4-8A2D-A82519BEBA8C}" type="presParOf" srcId="{20734B3E-1D32-4F6B-A145-A3FA37D0393F}" destId="{57C78361-9279-458D-9D44-AC091EC9DBC7}" srcOrd="2" destOrd="0" presId="urn:microsoft.com/office/officeart/2005/8/layout/vList2"/>
    <dgm:cxn modelId="{E80D164E-D9B6-4505-A96E-E0572DBFA905}" type="presParOf" srcId="{20734B3E-1D32-4F6B-A145-A3FA37D0393F}" destId="{7D7CD98D-CD49-48DE-962C-9823CD979100}" srcOrd="3" destOrd="0" presId="urn:microsoft.com/office/officeart/2005/8/layout/vList2"/>
    <dgm:cxn modelId="{810FD71E-F65B-4C18-A64A-BC086459DE09}" type="presParOf" srcId="{20734B3E-1D32-4F6B-A145-A3FA37D0393F}" destId="{67925DAD-6CD8-4F71-827B-5502C606940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76762B-A466-445D-BF6E-4F27C87E44E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A3B9247-114D-452F-94B0-9A1D8AC70627}">
      <dgm:prSet custT="1"/>
      <dgm:spPr/>
      <dgm:t>
        <a:bodyPr/>
        <a:lstStyle/>
        <a:p>
          <a:r>
            <a:rPr lang="en-US" sz="3200" dirty="0"/>
            <a:t>Process for qualifying the investment partnership</a:t>
          </a:r>
        </a:p>
      </dgm:t>
    </dgm:pt>
    <dgm:pt modelId="{195791F3-1D1B-4A15-8317-1F91B945F086}" type="parTrans" cxnId="{FCACF23E-662C-4034-B4F4-3E0F377EBFF6}">
      <dgm:prSet/>
      <dgm:spPr/>
      <dgm:t>
        <a:bodyPr/>
        <a:lstStyle/>
        <a:p>
          <a:endParaRPr lang="en-US"/>
        </a:p>
      </dgm:t>
    </dgm:pt>
    <dgm:pt modelId="{0ABC0D8E-53D9-4C63-8AD2-59FB29267A5D}" type="sibTrans" cxnId="{FCACF23E-662C-4034-B4F4-3E0F377EBFF6}">
      <dgm:prSet/>
      <dgm:spPr/>
      <dgm:t>
        <a:bodyPr/>
        <a:lstStyle/>
        <a:p>
          <a:endParaRPr lang="en-US"/>
        </a:p>
      </dgm:t>
    </dgm:pt>
    <dgm:pt modelId="{0F10667C-3E5D-469D-A5FA-51CA57BF38A3}">
      <dgm:prSet custT="1"/>
      <dgm:spPr/>
      <dgm:t>
        <a:bodyPr/>
        <a:lstStyle/>
        <a:p>
          <a:r>
            <a:rPr lang="en-US" sz="3200" dirty="0"/>
            <a:t>Sufficient information reports and the ability to require records from the partnership</a:t>
          </a:r>
        </a:p>
      </dgm:t>
    </dgm:pt>
    <dgm:pt modelId="{3F468057-F9F4-473A-88A1-E9E40C61B3FA}" type="parTrans" cxnId="{7ADE71B5-05EA-4ACC-BC51-88B84E3DF1B9}">
      <dgm:prSet/>
      <dgm:spPr/>
      <dgm:t>
        <a:bodyPr/>
        <a:lstStyle/>
        <a:p>
          <a:endParaRPr lang="en-US"/>
        </a:p>
      </dgm:t>
    </dgm:pt>
    <dgm:pt modelId="{4244E244-413E-4380-A79F-51E0CFD82F4C}" type="sibTrans" cxnId="{7ADE71B5-05EA-4ACC-BC51-88B84E3DF1B9}">
      <dgm:prSet/>
      <dgm:spPr/>
      <dgm:t>
        <a:bodyPr/>
        <a:lstStyle/>
        <a:p>
          <a:endParaRPr lang="en-US"/>
        </a:p>
      </dgm:t>
    </dgm:pt>
    <dgm:pt modelId="{D21FF6C0-EB49-4F0C-905B-10A7A601D2C9}">
      <dgm:prSet custT="1"/>
      <dgm:spPr/>
      <dgm:t>
        <a:bodyPr/>
        <a:lstStyle/>
        <a:p>
          <a:r>
            <a:rPr lang="en-US" sz="3200" dirty="0"/>
            <a:t>How failing to qualify will affect filing</a:t>
          </a:r>
        </a:p>
      </dgm:t>
    </dgm:pt>
    <dgm:pt modelId="{C267C1BA-95AC-479A-A8FC-E9F8A1679DFB}" type="parTrans" cxnId="{C07C578D-CB24-4735-AFBE-62DCC6766F01}">
      <dgm:prSet/>
      <dgm:spPr/>
      <dgm:t>
        <a:bodyPr/>
        <a:lstStyle/>
        <a:p>
          <a:endParaRPr lang="en-US"/>
        </a:p>
      </dgm:t>
    </dgm:pt>
    <dgm:pt modelId="{DC53DAF7-E566-46C1-82BD-221F09B90116}" type="sibTrans" cxnId="{C07C578D-CB24-4735-AFBE-62DCC6766F01}">
      <dgm:prSet/>
      <dgm:spPr/>
      <dgm:t>
        <a:bodyPr/>
        <a:lstStyle/>
        <a:p>
          <a:endParaRPr lang="en-US"/>
        </a:p>
      </dgm:t>
    </dgm:pt>
    <dgm:pt modelId="{C3076753-F964-4FA9-96F8-69DE7BF22924}" type="pres">
      <dgm:prSet presAssocID="{4C76762B-A466-445D-BF6E-4F27C87E44E0}" presName="vert0" presStyleCnt="0">
        <dgm:presLayoutVars>
          <dgm:dir/>
          <dgm:animOne val="branch"/>
          <dgm:animLvl val="lvl"/>
        </dgm:presLayoutVars>
      </dgm:prSet>
      <dgm:spPr/>
    </dgm:pt>
    <dgm:pt modelId="{3671FA3E-3B7D-463D-80C5-89651B4B60C4}" type="pres">
      <dgm:prSet presAssocID="{BA3B9247-114D-452F-94B0-9A1D8AC70627}" presName="thickLine" presStyleLbl="alignNode1" presStyleIdx="0" presStyleCnt="3"/>
      <dgm:spPr/>
    </dgm:pt>
    <dgm:pt modelId="{6F167D10-2287-42C9-A131-B5A32B79F603}" type="pres">
      <dgm:prSet presAssocID="{BA3B9247-114D-452F-94B0-9A1D8AC70627}" presName="horz1" presStyleCnt="0"/>
      <dgm:spPr/>
    </dgm:pt>
    <dgm:pt modelId="{A00E3DB6-C1EB-4136-9CB9-D1B024362452}" type="pres">
      <dgm:prSet presAssocID="{BA3B9247-114D-452F-94B0-9A1D8AC70627}" presName="tx1" presStyleLbl="revTx" presStyleIdx="0" presStyleCnt="3"/>
      <dgm:spPr/>
    </dgm:pt>
    <dgm:pt modelId="{C91E8336-1832-4074-8249-294A53A416A1}" type="pres">
      <dgm:prSet presAssocID="{BA3B9247-114D-452F-94B0-9A1D8AC70627}" presName="vert1" presStyleCnt="0"/>
      <dgm:spPr/>
    </dgm:pt>
    <dgm:pt modelId="{6D673E71-59B3-416D-871F-C2CAFB077D7F}" type="pres">
      <dgm:prSet presAssocID="{0F10667C-3E5D-469D-A5FA-51CA57BF38A3}" presName="thickLine" presStyleLbl="alignNode1" presStyleIdx="1" presStyleCnt="3"/>
      <dgm:spPr/>
    </dgm:pt>
    <dgm:pt modelId="{1B2B50AC-19ED-4882-8497-BB593883F589}" type="pres">
      <dgm:prSet presAssocID="{0F10667C-3E5D-469D-A5FA-51CA57BF38A3}" presName="horz1" presStyleCnt="0"/>
      <dgm:spPr/>
    </dgm:pt>
    <dgm:pt modelId="{97A9F202-F74E-43CD-B6A2-6A7B883ED5D0}" type="pres">
      <dgm:prSet presAssocID="{0F10667C-3E5D-469D-A5FA-51CA57BF38A3}" presName="tx1" presStyleLbl="revTx" presStyleIdx="1" presStyleCnt="3"/>
      <dgm:spPr/>
    </dgm:pt>
    <dgm:pt modelId="{8A1BE24E-2AA1-452B-93C4-7C80EEF9AF3A}" type="pres">
      <dgm:prSet presAssocID="{0F10667C-3E5D-469D-A5FA-51CA57BF38A3}" presName="vert1" presStyleCnt="0"/>
      <dgm:spPr/>
    </dgm:pt>
    <dgm:pt modelId="{AC59A2CA-5470-4852-B796-5F7DFAB6BC97}" type="pres">
      <dgm:prSet presAssocID="{D21FF6C0-EB49-4F0C-905B-10A7A601D2C9}" presName="thickLine" presStyleLbl="alignNode1" presStyleIdx="2" presStyleCnt="3"/>
      <dgm:spPr/>
    </dgm:pt>
    <dgm:pt modelId="{2325C5FE-E068-4F2E-A701-2A8FB5F5486D}" type="pres">
      <dgm:prSet presAssocID="{D21FF6C0-EB49-4F0C-905B-10A7A601D2C9}" presName="horz1" presStyleCnt="0"/>
      <dgm:spPr/>
    </dgm:pt>
    <dgm:pt modelId="{26D9DB13-FFDF-4BA1-8822-F10ADC39569D}" type="pres">
      <dgm:prSet presAssocID="{D21FF6C0-EB49-4F0C-905B-10A7A601D2C9}" presName="tx1" presStyleLbl="revTx" presStyleIdx="2" presStyleCnt="3"/>
      <dgm:spPr/>
    </dgm:pt>
    <dgm:pt modelId="{3EA5E48E-7ED5-4487-9C73-591705F81768}" type="pres">
      <dgm:prSet presAssocID="{D21FF6C0-EB49-4F0C-905B-10A7A601D2C9}" presName="vert1" presStyleCnt="0"/>
      <dgm:spPr/>
    </dgm:pt>
  </dgm:ptLst>
  <dgm:cxnLst>
    <dgm:cxn modelId="{A3906100-6481-49F0-A480-67E1FE0ECB52}" type="presOf" srcId="{D21FF6C0-EB49-4F0C-905B-10A7A601D2C9}" destId="{26D9DB13-FFDF-4BA1-8822-F10ADC39569D}" srcOrd="0" destOrd="0" presId="urn:microsoft.com/office/officeart/2008/layout/LinedList"/>
    <dgm:cxn modelId="{5A514206-AED2-4D8F-95FD-C96747E17DF5}" type="presOf" srcId="{4C76762B-A466-445D-BF6E-4F27C87E44E0}" destId="{C3076753-F964-4FA9-96F8-69DE7BF22924}" srcOrd="0" destOrd="0" presId="urn:microsoft.com/office/officeart/2008/layout/LinedList"/>
    <dgm:cxn modelId="{3BBD8614-AE6F-410C-BD09-7693120320EB}" type="presOf" srcId="{0F10667C-3E5D-469D-A5FA-51CA57BF38A3}" destId="{97A9F202-F74E-43CD-B6A2-6A7B883ED5D0}" srcOrd="0" destOrd="0" presId="urn:microsoft.com/office/officeart/2008/layout/LinedList"/>
    <dgm:cxn modelId="{4CF44A33-4299-4F93-95B3-2D3D92E0EBB9}" type="presOf" srcId="{BA3B9247-114D-452F-94B0-9A1D8AC70627}" destId="{A00E3DB6-C1EB-4136-9CB9-D1B024362452}" srcOrd="0" destOrd="0" presId="urn:microsoft.com/office/officeart/2008/layout/LinedList"/>
    <dgm:cxn modelId="{FCACF23E-662C-4034-B4F4-3E0F377EBFF6}" srcId="{4C76762B-A466-445D-BF6E-4F27C87E44E0}" destId="{BA3B9247-114D-452F-94B0-9A1D8AC70627}" srcOrd="0" destOrd="0" parTransId="{195791F3-1D1B-4A15-8317-1F91B945F086}" sibTransId="{0ABC0D8E-53D9-4C63-8AD2-59FB29267A5D}"/>
    <dgm:cxn modelId="{C07C578D-CB24-4735-AFBE-62DCC6766F01}" srcId="{4C76762B-A466-445D-BF6E-4F27C87E44E0}" destId="{D21FF6C0-EB49-4F0C-905B-10A7A601D2C9}" srcOrd="2" destOrd="0" parTransId="{C267C1BA-95AC-479A-A8FC-E9F8A1679DFB}" sibTransId="{DC53DAF7-E566-46C1-82BD-221F09B90116}"/>
    <dgm:cxn modelId="{7ADE71B5-05EA-4ACC-BC51-88B84E3DF1B9}" srcId="{4C76762B-A466-445D-BF6E-4F27C87E44E0}" destId="{0F10667C-3E5D-469D-A5FA-51CA57BF38A3}" srcOrd="1" destOrd="0" parTransId="{3F468057-F9F4-473A-88A1-E9E40C61B3FA}" sibTransId="{4244E244-413E-4380-A79F-51E0CFD82F4C}"/>
    <dgm:cxn modelId="{2A251616-2615-4A20-9C6B-439E2B396397}" type="presParOf" srcId="{C3076753-F964-4FA9-96F8-69DE7BF22924}" destId="{3671FA3E-3B7D-463D-80C5-89651B4B60C4}" srcOrd="0" destOrd="0" presId="urn:microsoft.com/office/officeart/2008/layout/LinedList"/>
    <dgm:cxn modelId="{6110D03E-88AC-4841-8A5B-8ACC097EC894}" type="presParOf" srcId="{C3076753-F964-4FA9-96F8-69DE7BF22924}" destId="{6F167D10-2287-42C9-A131-B5A32B79F603}" srcOrd="1" destOrd="0" presId="urn:microsoft.com/office/officeart/2008/layout/LinedList"/>
    <dgm:cxn modelId="{5648A312-5A79-4470-9F45-EECA955ECC6D}" type="presParOf" srcId="{6F167D10-2287-42C9-A131-B5A32B79F603}" destId="{A00E3DB6-C1EB-4136-9CB9-D1B024362452}" srcOrd="0" destOrd="0" presId="urn:microsoft.com/office/officeart/2008/layout/LinedList"/>
    <dgm:cxn modelId="{C3A8057E-FEB2-42EC-A887-9B55816D787F}" type="presParOf" srcId="{6F167D10-2287-42C9-A131-B5A32B79F603}" destId="{C91E8336-1832-4074-8249-294A53A416A1}" srcOrd="1" destOrd="0" presId="urn:microsoft.com/office/officeart/2008/layout/LinedList"/>
    <dgm:cxn modelId="{587DF4E9-D043-4E5D-BD55-6DB0AFD1D8F4}" type="presParOf" srcId="{C3076753-F964-4FA9-96F8-69DE7BF22924}" destId="{6D673E71-59B3-416D-871F-C2CAFB077D7F}" srcOrd="2" destOrd="0" presId="urn:microsoft.com/office/officeart/2008/layout/LinedList"/>
    <dgm:cxn modelId="{F8065B81-B152-46CC-AAFB-FED873893F15}" type="presParOf" srcId="{C3076753-F964-4FA9-96F8-69DE7BF22924}" destId="{1B2B50AC-19ED-4882-8497-BB593883F589}" srcOrd="3" destOrd="0" presId="urn:microsoft.com/office/officeart/2008/layout/LinedList"/>
    <dgm:cxn modelId="{49605166-D06F-42D7-A6CB-1B97E1FD5B48}" type="presParOf" srcId="{1B2B50AC-19ED-4882-8497-BB593883F589}" destId="{97A9F202-F74E-43CD-B6A2-6A7B883ED5D0}" srcOrd="0" destOrd="0" presId="urn:microsoft.com/office/officeart/2008/layout/LinedList"/>
    <dgm:cxn modelId="{7C94B6F3-FD0F-41EF-AE0A-0B95D6B3831F}" type="presParOf" srcId="{1B2B50AC-19ED-4882-8497-BB593883F589}" destId="{8A1BE24E-2AA1-452B-93C4-7C80EEF9AF3A}" srcOrd="1" destOrd="0" presId="urn:microsoft.com/office/officeart/2008/layout/LinedList"/>
    <dgm:cxn modelId="{896C1184-E258-45F2-A56D-6256383EAA80}" type="presParOf" srcId="{C3076753-F964-4FA9-96F8-69DE7BF22924}" destId="{AC59A2CA-5470-4852-B796-5F7DFAB6BC97}" srcOrd="4" destOrd="0" presId="urn:microsoft.com/office/officeart/2008/layout/LinedList"/>
    <dgm:cxn modelId="{998CDBC6-819D-4F95-8CF7-8EFB7CAD0A2C}" type="presParOf" srcId="{C3076753-F964-4FA9-96F8-69DE7BF22924}" destId="{2325C5FE-E068-4F2E-A701-2A8FB5F5486D}" srcOrd="5" destOrd="0" presId="urn:microsoft.com/office/officeart/2008/layout/LinedList"/>
    <dgm:cxn modelId="{313A1679-0BBF-46B7-A380-CECE7A53637E}" type="presParOf" srcId="{2325C5FE-E068-4F2E-A701-2A8FB5F5486D}" destId="{26D9DB13-FFDF-4BA1-8822-F10ADC39569D}" srcOrd="0" destOrd="0" presId="urn:microsoft.com/office/officeart/2008/layout/LinedList"/>
    <dgm:cxn modelId="{5CF01FA5-3918-4F5E-9F3A-EBEF51FB3E86}" type="presParOf" srcId="{2325C5FE-E068-4F2E-A701-2A8FB5F5486D}" destId="{3EA5E48E-7ED5-4487-9C73-591705F8176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BCEA10-F9EA-4748-B18A-F5509FC79B59}">
      <dsp:nvSpPr>
        <dsp:cNvPr id="0" name=""/>
        <dsp:cNvSpPr/>
      </dsp:nvSpPr>
      <dsp:spPr>
        <a:xfrm>
          <a:off x="0" y="20663"/>
          <a:ext cx="6263640" cy="17596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Section on difficulties in attributing investment receipts to a state for purposes of the receipts factor</a:t>
          </a:r>
        </a:p>
      </dsp:txBody>
      <dsp:txXfrm>
        <a:off x="85900" y="106563"/>
        <a:ext cx="6091840" cy="1587880"/>
      </dsp:txXfrm>
    </dsp:sp>
    <dsp:sp modelId="{57C78361-9279-458D-9D44-AC091EC9DBC7}">
      <dsp:nvSpPr>
        <dsp:cNvPr id="0" name=""/>
        <dsp:cNvSpPr/>
      </dsp:nvSpPr>
      <dsp:spPr>
        <a:xfrm>
          <a:off x="0" y="1872503"/>
          <a:ext cx="6263640" cy="1759680"/>
        </a:xfrm>
        <a:prstGeom prst="roundRect">
          <a:avLst/>
        </a:prstGeom>
        <a:solidFill>
          <a:schemeClr val="accent5">
            <a:hueOff val="0"/>
            <a:satOff val="0"/>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Section on the sourcing challenges posed by special allocations</a:t>
          </a:r>
        </a:p>
      </dsp:txBody>
      <dsp:txXfrm>
        <a:off x="85900" y="1958403"/>
        <a:ext cx="6091840" cy="1587880"/>
      </dsp:txXfrm>
    </dsp:sp>
    <dsp:sp modelId="{67925DAD-6CD8-4F71-827B-5502C606940A}">
      <dsp:nvSpPr>
        <dsp:cNvPr id="0" name=""/>
        <dsp:cNvSpPr/>
      </dsp:nvSpPr>
      <dsp:spPr>
        <a:xfrm>
          <a:off x="0" y="3724344"/>
          <a:ext cx="6263640" cy="175968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Analysis and findings (Section IV)</a:t>
          </a:r>
        </a:p>
      </dsp:txBody>
      <dsp:txXfrm>
        <a:off x="85900" y="3810244"/>
        <a:ext cx="6091840" cy="1587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1FA3E-3B7D-463D-80C5-89651B4B60C4}">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0E3DB6-C1EB-4136-9CB9-D1B024362452}">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Process for qualifying the investment partnership</a:t>
          </a:r>
        </a:p>
      </dsp:txBody>
      <dsp:txXfrm>
        <a:off x="0" y="2703"/>
        <a:ext cx="6900512" cy="1843578"/>
      </dsp:txXfrm>
    </dsp:sp>
    <dsp:sp modelId="{6D673E71-59B3-416D-871F-C2CAFB077D7F}">
      <dsp:nvSpPr>
        <dsp:cNvPr id="0" name=""/>
        <dsp:cNvSpPr/>
      </dsp:nvSpPr>
      <dsp:spPr>
        <a:xfrm>
          <a:off x="0" y="1846281"/>
          <a:ext cx="6900512" cy="0"/>
        </a:xfrm>
        <a:prstGeom prst="line">
          <a:avLst/>
        </a:prstGeom>
        <a:solidFill>
          <a:schemeClr val="accent2">
            <a:hueOff val="0"/>
            <a:satOff val="0"/>
            <a:lumOff val="-5490"/>
            <a:alphaOff val="0"/>
          </a:schemeClr>
        </a:solidFill>
        <a:ln w="12700" cap="flat" cmpd="sng" algn="ctr">
          <a:solidFill>
            <a:schemeClr val="accent2">
              <a:hueOff val="0"/>
              <a:satOff val="0"/>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A9F202-F74E-43CD-B6A2-6A7B883ED5D0}">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Sufficient information reports and the ability to require records from the partnership</a:t>
          </a:r>
        </a:p>
      </dsp:txBody>
      <dsp:txXfrm>
        <a:off x="0" y="1846281"/>
        <a:ext cx="6900512" cy="1843578"/>
      </dsp:txXfrm>
    </dsp:sp>
    <dsp:sp modelId="{AC59A2CA-5470-4852-B796-5F7DFAB6BC97}">
      <dsp:nvSpPr>
        <dsp:cNvPr id="0" name=""/>
        <dsp:cNvSpPr/>
      </dsp:nvSpPr>
      <dsp:spPr>
        <a:xfrm>
          <a:off x="0" y="3689859"/>
          <a:ext cx="6900512" cy="0"/>
        </a:xfrm>
        <a:prstGeom prst="line">
          <a:avLst/>
        </a:prstGeom>
        <a:solidFill>
          <a:schemeClr val="accent2">
            <a:hueOff val="0"/>
            <a:satOff val="0"/>
            <a:lumOff val="-10980"/>
            <a:alphaOff val="0"/>
          </a:schemeClr>
        </a:solidFill>
        <a:ln w="12700" cap="flat" cmpd="sng" algn="ctr">
          <a:solidFill>
            <a:schemeClr val="accent2">
              <a:hueOff val="0"/>
              <a:satOff val="0"/>
              <a:lumOff val="-10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D9DB13-FFDF-4BA1-8822-F10ADC39569D}">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How failing to qualify will affect filing</a:t>
          </a:r>
        </a:p>
      </dsp:txBody>
      <dsp:txXfrm>
        <a:off x="0" y="3689859"/>
        <a:ext cx="6900512" cy="18435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9CC0E-35D2-485B-A2B9-7C3B3A78F1B0}" type="datetimeFigureOut">
              <a:rPr lang="en-US" smtClean="0"/>
              <a:t>5/9/2022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B5BDEE-C03F-4F70-B1CF-0C71CF48F6D8}" type="slidenum">
              <a:rPr lang="en-US" smtClean="0"/>
              <a:t>‹#›</a:t>
            </a:fld>
            <a:endParaRPr lang="en-US"/>
          </a:p>
        </p:txBody>
      </p:sp>
    </p:spTree>
    <p:extLst>
      <p:ext uri="{BB962C8B-B14F-4D97-AF65-F5344CB8AC3E}">
        <p14:creationId xmlns:p14="http://schemas.microsoft.com/office/powerpoint/2010/main" val="3835126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05FB-8F46-415C-97FF-775E18CF3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7A4DC-07DC-45D3-BE43-FB934C00E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714BD-0DB1-4796-B198-AC395920BDAF}"/>
              </a:ext>
            </a:extLst>
          </p:cNvPr>
          <p:cNvSpPr>
            <a:spLocks noGrp="1"/>
          </p:cNvSpPr>
          <p:nvPr>
            <p:ph type="dt" sz="half" idx="10"/>
          </p:nvPr>
        </p:nvSpPr>
        <p:spPr/>
        <p:txBody>
          <a:bodyPr/>
          <a:lstStyle/>
          <a:p>
            <a:fld id="{DE7AF98B-F447-4CA1-B492-5ACA446A2887}" type="datetime1">
              <a:rPr lang="en-US" smtClean="0"/>
              <a:t>5/9/2022</a:t>
            </a:fld>
            <a:endParaRPr lang="en-US" dirty="0"/>
          </a:p>
        </p:txBody>
      </p:sp>
      <p:sp>
        <p:nvSpPr>
          <p:cNvPr id="5" name="Footer Placeholder 4">
            <a:extLst>
              <a:ext uri="{FF2B5EF4-FFF2-40B4-BE49-F238E27FC236}">
                <a16:creationId xmlns:a16="http://schemas.microsoft.com/office/drawing/2014/main" id="{12B3D705-FA65-415B-8D86-797A1063FD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7E7641-FD64-4B4C-A5B3-7FC06F28D8E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0698013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A4F8-BFC4-4414-A363-6838B5907E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9B98CD-B0DA-4987-8E90-840346C7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200B-B487-40CC-B1FD-2A5EBFA9CB01}"/>
              </a:ext>
            </a:extLst>
          </p:cNvPr>
          <p:cNvSpPr>
            <a:spLocks noGrp="1"/>
          </p:cNvSpPr>
          <p:nvPr>
            <p:ph type="dt" sz="half" idx="10"/>
          </p:nvPr>
        </p:nvSpPr>
        <p:spPr/>
        <p:txBody>
          <a:bodyPr/>
          <a:lstStyle/>
          <a:p>
            <a:fld id="{D9489248-01E2-496C-A997-796CFF4465E6}" type="datetime1">
              <a:rPr lang="en-US" smtClean="0"/>
              <a:t>5/9/2022</a:t>
            </a:fld>
            <a:endParaRPr lang="en-US" dirty="0"/>
          </a:p>
        </p:txBody>
      </p:sp>
      <p:sp>
        <p:nvSpPr>
          <p:cNvPr id="5" name="Footer Placeholder 4">
            <a:extLst>
              <a:ext uri="{FF2B5EF4-FFF2-40B4-BE49-F238E27FC236}">
                <a16:creationId xmlns:a16="http://schemas.microsoft.com/office/drawing/2014/main" id="{FFACE50A-9FA7-4614-AA39-E5902DA23E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B19858-7936-4A45-AEE0-1BED2D3B03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31584785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21A0E-7E31-4F87-8CFB-80F0E005BC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AE43EB-FF3B-4A96-BC6B-F0D527131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4FE-80AB-418C-AD79-BF41F39C9C87}"/>
              </a:ext>
            </a:extLst>
          </p:cNvPr>
          <p:cNvSpPr>
            <a:spLocks noGrp="1"/>
          </p:cNvSpPr>
          <p:nvPr>
            <p:ph type="dt" sz="half" idx="10"/>
          </p:nvPr>
        </p:nvSpPr>
        <p:spPr/>
        <p:txBody>
          <a:bodyPr/>
          <a:lstStyle/>
          <a:p>
            <a:fld id="{0DA3AD8B-3D20-49FF-8195-977910D521FA}" type="datetime1">
              <a:rPr lang="en-US" smtClean="0"/>
              <a:t>5/9/2022</a:t>
            </a:fld>
            <a:endParaRPr lang="en-US" dirty="0"/>
          </a:p>
        </p:txBody>
      </p:sp>
      <p:sp>
        <p:nvSpPr>
          <p:cNvPr id="5" name="Footer Placeholder 4">
            <a:extLst>
              <a:ext uri="{FF2B5EF4-FFF2-40B4-BE49-F238E27FC236}">
                <a16:creationId xmlns:a16="http://schemas.microsoft.com/office/drawing/2014/main" id="{BCEF2233-2CEF-473D-8DCE-62A253604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5DB7D-9F8D-4383-A85E-FB7378F8C11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97760908"/>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C2254D-5C46-4EE7-B64F-6CCF26DDBF9B}"/>
              </a:ext>
            </a:extLst>
          </p:cNvPr>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1BCBA46D-86E6-49D7-BA0D-2B982A3B2746}"/>
              </a:ext>
            </a:extLst>
          </p:cNvPr>
          <p:cNvSpPr>
            <a:spLocks noGrp="1"/>
          </p:cNvSpPr>
          <p:nvPr>
            <p:ph type="dt" sz="half" idx="10"/>
          </p:nvPr>
        </p:nvSpPr>
        <p:spPr/>
        <p:txBody>
          <a:bodyPr/>
          <a:lstStyle/>
          <a:p>
            <a:fld id="{3DC6AC5B-2983-431D-AED3-EAFFE7D63511}" type="datetime1">
              <a:rPr lang="en-US" smtClean="0"/>
              <a:t>5/9/2022</a:t>
            </a:fld>
            <a:endParaRPr lang="en-US" dirty="0"/>
          </a:p>
        </p:txBody>
      </p:sp>
      <p:sp>
        <p:nvSpPr>
          <p:cNvPr id="4" name="Footer Placeholder 3">
            <a:extLst>
              <a:ext uri="{FF2B5EF4-FFF2-40B4-BE49-F238E27FC236}">
                <a16:creationId xmlns:a16="http://schemas.microsoft.com/office/drawing/2014/main" id="{B70050F6-E587-486C-8331-332F752336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62BDBCD-D6E1-4C43-9117-0CD985C2A9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62891295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97E-ABAE-4473-BFE7-375493898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92D1-5E04-4019-A09D-5654E67D1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10F5F-6AF7-45AA-B148-2B7B6F0B4BAA}"/>
              </a:ext>
            </a:extLst>
          </p:cNvPr>
          <p:cNvSpPr>
            <a:spLocks noGrp="1"/>
          </p:cNvSpPr>
          <p:nvPr>
            <p:ph type="dt" sz="half" idx="10"/>
          </p:nvPr>
        </p:nvSpPr>
        <p:spPr/>
        <p:txBody>
          <a:bodyPr/>
          <a:lstStyle/>
          <a:p>
            <a:fld id="{E64F1AF1-232D-4F15-9539-8D143F70B4C7}" type="datetime1">
              <a:rPr lang="en-US" smtClean="0"/>
              <a:t>5/9/2022</a:t>
            </a:fld>
            <a:endParaRPr lang="en-US" dirty="0"/>
          </a:p>
        </p:txBody>
      </p:sp>
      <p:sp>
        <p:nvSpPr>
          <p:cNvPr id="5" name="Footer Placeholder 4">
            <a:extLst>
              <a:ext uri="{FF2B5EF4-FFF2-40B4-BE49-F238E27FC236}">
                <a16:creationId xmlns:a16="http://schemas.microsoft.com/office/drawing/2014/main" id="{910F5C49-9AC6-467C-91E6-DC5D385322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281B22-50EC-4165-BBCC-D81A8842DE56}"/>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200043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0292-44D5-460F-B83A-D601A109E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2E645-18DC-4682-98E7-4B8AD9A1A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D6A88-3FDD-4EA7-A432-195FBB9BA521}"/>
              </a:ext>
            </a:extLst>
          </p:cNvPr>
          <p:cNvSpPr>
            <a:spLocks noGrp="1"/>
          </p:cNvSpPr>
          <p:nvPr>
            <p:ph type="dt" sz="half" idx="10"/>
          </p:nvPr>
        </p:nvSpPr>
        <p:spPr/>
        <p:txBody>
          <a:bodyPr/>
          <a:lstStyle/>
          <a:p>
            <a:fld id="{488411A6-747F-4F3B-9FD4-DAB875515DE0}" type="datetime1">
              <a:rPr lang="en-US" smtClean="0"/>
              <a:t>5/9/2022</a:t>
            </a:fld>
            <a:endParaRPr lang="en-US" dirty="0"/>
          </a:p>
        </p:txBody>
      </p:sp>
      <p:sp>
        <p:nvSpPr>
          <p:cNvPr id="5" name="Footer Placeholder 4">
            <a:extLst>
              <a:ext uri="{FF2B5EF4-FFF2-40B4-BE49-F238E27FC236}">
                <a16:creationId xmlns:a16="http://schemas.microsoft.com/office/drawing/2014/main" id="{54709800-BC01-4EEA-B559-DCC5C6A13A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5DFBFC-4250-4D23-B2BC-E028513A2DC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14202228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4D26-A5A0-484F-8EFD-33300B0460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358E4-3051-491F-9C8D-7F7DA8838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B050C-C382-48AD-B1A0-3A9A71614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86B5E-2439-4F25-9274-2317878AF520}"/>
              </a:ext>
            </a:extLst>
          </p:cNvPr>
          <p:cNvSpPr>
            <a:spLocks noGrp="1"/>
          </p:cNvSpPr>
          <p:nvPr>
            <p:ph type="dt" sz="half" idx="10"/>
          </p:nvPr>
        </p:nvSpPr>
        <p:spPr/>
        <p:txBody>
          <a:bodyPr/>
          <a:lstStyle/>
          <a:p>
            <a:fld id="{66CCE547-5DE7-46E5-9322-345D6DD98B0D}" type="datetime1">
              <a:rPr lang="en-US" smtClean="0"/>
              <a:t>5/9/2022</a:t>
            </a:fld>
            <a:endParaRPr lang="en-US" dirty="0"/>
          </a:p>
        </p:txBody>
      </p:sp>
      <p:sp>
        <p:nvSpPr>
          <p:cNvPr id="6" name="Footer Placeholder 5">
            <a:extLst>
              <a:ext uri="{FF2B5EF4-FFF2-40B4-BE49-F238E27FC236}">
                <a16:creationId xmlns:a16="http://schemas.microsoft.com/office/drawing/2014/main" id="{BEC0A93D-664E-40A8-84AE-3BDCCE694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6BCF31-2019-4DAC-AC6C-40C4C064595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06510638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8D9A-F4FC-4809-9A51-D17805C98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E6578-37B0-45B1-822E-011B37AAE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60E9-8304-447A-988E-829563587C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76C0A-C47E-47E8-9AEE-93BCD567FC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C569C-DB5E-4437-B18F-19D2B3A91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0656F2-DDA6-466F-B98F-B9A68D48F8E0}"/>
              </a:ext>
            </a:extLst>
          </p:cNvPr>
          <p:cNvSpPr>
            <a:spLocks noGrp="1"/>
          </p:cNvSpPr>
          <p:nvPr>
            <p:ph type="dt" sz="half" idx="10"/>
          </p:nvPr>
        </p:nvSpPr>
        <p:spPr/>
        <p:txBody>
          <a:bodyPr/>
          <a:lstStyle/>
          <a:p>
            <a:fld id="{62063287-BD83-4C74-B203-A2EA04AA9F1B}" type="datetime1">
              <a:rPr lang="en-US" smtClean="0"/>
              <a:t>5/9/2022</a:t>
            </a:fld>
            <a:endParaRPr lang="en-US" dirty="0"/>
          </a:p>
        </p:txBody>
      </p:sp>
      <p:sp>
        <p:nvSpPr>
          <p:cNvPr id="8" name="Footer Placeholder 7">
            <a:extLst>
              <a:ext uri="{FF2B5EF4-FFF2-40B4-BE49-F238E27FC236}">
                <a16:creationId xmlns:a16="http://schemas.microsoft.com/office/drawing/2014/main" id="{D599F9A3-29BE-4174-B6F9-74F76B8D29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DADD51-2EFF-4702-AD50-64AD4A22A37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5522502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1796-B71D-4E35-BBDF-11A2ABDE46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B96CA-ECE7-4E9D-A3BA-88480E0900F0}"/>
              </a:ext>
            </a:extLst>
          </p:cNvPr>
          <p:cNvSpPr>
            <a:spLocks noGrp="1"/>
          </p:cNvSpPr>
          <p:nvPr>
            <p:ph type="dt" sz="half" idx="10"/>
          </p:nvPr>
        </p:nvSpPr>
        <p:spPr/>
        <p:txBody>
          <a:bodyPr/>
          <a:lstStyle/>
          <a:p>
            <a:fld id="{C9081286-58E6-4D15-B1A7-4BC6318B8AE2}" type="datetime1">
              <a:rPr lang="en-US" smtClean="0"/>
              <a:t>5/9/2022</a:t>
            </a:fld>
            <a:endParaRPr lang="en-US" dirty="0"/>
          </a:p>
        </p:txBody>
      </p:sp>
      <p:sp>
        <p:nvSpPr>
          <p:cNvPr id="4" name="Footer Placeholder 3">
            <a:extLst>
              <a:ext uri="{FF2B5EF4-FFF2-40B4-BE49-F238E27FC236}">
                <a16:creationId xmlns:a16="http://schemas.microsoft.com/office/drawing/2014/main" id="{BD08984E-2CA1-47C9-9030-5743A1EA14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04F5B7-B79A-462B-811D-4AC888073C0E}"/>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11552720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49F8A-B959-46A1-BEDC-B9A34EBB4E2F}"/>
              </a:ext>
            </a:extLst>
          </p:cNvPr>
          <p:cNvSpPr>
            <a:spLocks noGrp="1"/>
          </p:cNvSpPr>
          <p:nvPr>
            <p:ph type="dt" sz="half" idx="10"/>
          </p:nvPr>
        </p:nvSpPr>
        <p:spPr/>
        <p:txBody>
          <a:bodyPr/>
          <a:lstStyle/>
          <a:p>
            <a:fld id="{A2BCDB0E-275B-420F-B750-89A2AA3F6AF6}" type="datetime1">
              <a:rPr lang="en-US" smtClean="0"/>
              <a:t>5/9/2022</a:t>
            </a:fld>
            <a:endParaRPr lang="en-US" dirty="0"/>
          </a:p>
        </p:txBody>
      </p:sp>
      <p:sp>
        <p:nvSpPr>
          <p:cNvPr id="3" name="Footer Placeholder 2">
            <a:extLst>
              <a:ext uri="{FF2B5EF4-FFF2-40B4-BE49-F238E27FC236}">
                <a16:creationId xmlns:a16="http://schemas.microsoft.com/office/drawing/2014/main" id="{535BB0C3-24EC-4218-9C6A-A065DC46DA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2D75ABA-8B8C-466B-84B2-C260ADEBF0E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1789306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62CE-1F61-4D1D-999C-7999D3924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E41F8-9BE1-487C-8F4D-CD10182C4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9550E-FAD2-4F2A-B2E9-96F363419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CA32F-9F16-4069-93DC-515F2A41E7DE}"/>
              </a:ext>
            </a:extLst>
          </p:cNvPr>
          <p:cNvSpPr>
            <a:spLocks noGrp="1"/>
          </p:cNvSpPr>
          <p:nvPr>
            <p:ph type="dt" sz="half" idx="10"/>
          </p:nvPr>
        </p:nvSpPr>
        <p:spPr/>
        <p:txBody>
          <a:bodyPr/>
          <a:lstStyle/>
          <a:p>
            <a:fld id="{AA288377-C0B7-4CDE-BBD0-1A5F32735AF4}" type="datetime1">
              <a:rPr lang="en-US" smtClean="0"/>
              <a:t>5/9/2022</a:t>
            </a:fld>
            <a:endParaRPr lang="en-US" dirty="0"/>
          </a:p>
        </p:txBody>
      </p:sp>
      <p:sp>
        <p:nvSpPr>
          <p:cNvPr id="6" name="Footer Placeholder 5">
            <a:extLst>
              <a:ext uri="{FF2B5EF4-FFF2-40B4-BE49-F238E27FC236}">
                <a16:creationId xmlns:a16="http://schemas.microsoft.com/office/drawing/2014/main" id="{A207048C-8C69-40BB-802A-5B0BB889A8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705D88-6667-4D2C-A34E-83B5841D1AF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8230835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866D-487E-4317-B0AA-73C8C491B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1E06A7-98CD-4B94-B46E-CCF871E5B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B367BA-E8C3-460A-A3A3-5D428D4582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A3D7A-4478-4574-9D91-2AE383BAD41F}"/>
              </a:ext>
            </a:extLst>
          </p:cNvPr>
          <p:cNvSpPr>
            <a:spLocks noGrp="1"/>
          </p:cNvSpPr>
          <p:nvPr>
            <p:ph type="dt" sz="half" idx="10"/>
          </p:nvPr>
        </p:nvSpPr>
        <p:spPr/>
        <p:txBody>
          <a:bodyPr/>
          <a:lstStyle/>
          <a:p>
            <a:fld id="{FC435E1E-60D0-4673-922D-983CDABBD3C8}" type="datetime1">
              <a:rPr lang="en-US" smtClean="0"/>
              <a:t>5/9/2022</a:t>
            </a:fld>
            <a:endParaRPr lang="en-US" dirty="0"/>
          </a:p>
        </p:txBody>
      </p:sp>
      <p:sp>
        <p:nvSpPr>
          <p:cNvPr id="6" name="Footer Placeholder 5">
            <a:extLst>
              <a:ext uri="{FF2B5EF4-FFF2-40B4-BE49-F238E27FC236}">
                <a16:creationId xmlns:a16="http://schemas.microsoft.com/office/drawing/2014/main" id="{90272F81-52F4-4220-A07F-8A33B03415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A2E5A-4A35-466F-97DA-A3CCBB024B21}"/>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833693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67260-4E31-43DC-9105-F2C3638E9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96BE0-6548-46BC-8F06-49F9FDB32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7EA99-0F01-4382-A998-0459DA446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17D2D-650E-47F9-B1D4-18E506B98248}" type="datetime1">
              <a:rPr lang="en-US" smtClean="0"/>
              <a:t>5/9/2022</a:t>
            </a:fld>
            <a:endParaRPr lang="en-US" dirty="0"/>
          </a:p>
        </p:txBody>
      </p:sp>
      <p:sp>
        <p:nvSpPr>
          <p:cNvPr id="5" name="Footer Placeholder 4">
            <a:extLst>
              <a:ext uri="{FF2B5EF4-FFF2-40B4-BE49-F238E27FC236}">
                <a16:creationId xmlns:a16="http://schemas.microsoft.com/office/drawing/2014/main" id="{99045F44-673E-4047-93E7-F6E9643AE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6E97F-4D52-4FA7-B123-571ECC776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0D6E-E35F-417B-9CCA-92B24078C1ED}" type="slidenum">
              <a:rPr lang="en-US" smtClean="0"/>
              <a:t>‹#›</a:t>
            </a:fld>
            <a:endParaRPr lang="en-US" dirty="0"/>
          </a:p>
        </p:txBody>
      </p:sp>
    </p:spTree>
    <p:extLst>
      <p:ext uri="{BB962C8B-B14F-4D97-AF65-F5344CB8AC3E}">
        <p14:creationId xmlns:p14="http://schemas.microsoft.com/office/powerpoint/2010/main" val="3676376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push dir="u"/>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8">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6769978"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B65639-F411-4129-9CA9-9783F51D4D40}"/>
              </a:ext>
            </a:extLst>
          </p:cNvPr>
          <p:cNvSpPr>
            <a:spLocks noGrp="1"/>
          </p:cNvSpPr>
          <p:nvPr>
            <p:ph type="ctrTitle"/>
          </p:nvPr>
        </p:nvSpPr>
        <p:spPr>
          <a:xfrm>
            <a:off x="841248" y="1655286"/>
            <a:ext cx="4224048" cy="2610042"/>
          </a:xfrm>
        </p:spPr>
        <p:txBody>
          <a:bodyPr>
            <a:normAutofit/>
          </a:bodyPr>
          <a:lstStyle/>
          <a:p>
            <a:pPr algn="l"/>
            <a:r>
              <a:rPr lang="en-US" sz="5400" dirty="0">
                <a:solidFill>
                  <a:srgbClr val="FFFFFF"/>
                </a:solidFill>
              </a:rPr>
              <a:t>State Taxation of Partnerships</a:t>
            </a:r>
          </a:p>
        </p:txBody>
      </p:sp>
      <p:sp>
        <p:nvSpPr>
          <p:cNvPr id="3" name="Subtitle 2">
            <a:extLst>
              <a:ext uri="{FF2B5EF4-FFF2-40B4-BE49-F238E27FC236}">
                <a16:creationId xmlns:a16="http://schemas.microsoft.com/office/drawing/2014/main" id="{31EB3E86-D2EE-458D-A1C8-24F128B5F874}"/>
              </a:ext>
            </a:extLst>
          </p:cNvPr>
          <p:cNvSpPr>
            <a:spLocks noGrp="1"/>
          </p:cNvSpPr>
          <p:nvPr>
            <p:ph type="subTitle" idx="1"/>
          </p:nvPr>
        </p:nvSpPr>
        <p:spPr>
          <a:xfrm>
            <a:off x="876965" y="4373659"/>
            <a:ext cx="3405900" cy="829055"/>
          </a:xfrm>
        </p:spPr>
        <p:txBody>
          <a:bodyPr>
            <a:normAutofit/>
          </a:bodyPr>
          <a:lstStyle/>
          <a:p>
            <a:pPr algn="l"/>
            <a:r>
              <a:rPr lang="en-US" sz="2000" dirty="0">
                <a:solidFill>
                  <a:srgbClr val="FFFFFF"/>
                </a:solidFill>
              </a:rPr>
              <a:t>May 9, 2022</a:t>
            </a:r>
          </a:p>
        </p:txBody>
      </p:sp>
      <p:pic>
        <p:nvPicPr>
          <p:cNvPr id="8" name="Picture 7">
            <a:extLst>
              <a:ext uri="{FF2B5EF4-FFF2-40B4-BE49-F238E27FC236}">
                <a16:creationId xmlns:a16="http://schemas.microsoft.com/office/drawing/2014/main" id="{865FAEA9-5D89-4211-B9CA-BC6EB27177A9}"/>
              </a:ext>
            </a:extLst>
          </p:cNvPr>
          <p:cNvPicPr>
            <a:picLocks noChangeAspect="1"/>
          </p:cNvPicPr>
          <p:nvPr/>
        </p:nvPicPr>
        <p:blipFill>
          <a:blip r:embed="rId2"/>
          <a:stretch>
            <a:fillRect/>
          </a:stretch>
        </p:blipFill>
        <p:spPr>
          <a:xfrm>
            <a:off x="6945272" y="2203276"/>
            <a:ext cx="3635641" cy="1835818"/>
          </a:xfrm>
          <a:prstGeom prst="rect">
            <a:avLst/>
          </a:prstGeom>
        </p:spPr>
      </p:pic>
    </p:spTree>
    <p:extLst>
      <p:ext uri="{BB962C8B-B14F-4D97-AF65-F5344CB8AC3E}">
        <p14:creationId xmlns:p14="http://schemas.microsoft.com/office/powerpoint/2010/main" val="55674117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0509A2-1D10-F042-4C77-D1C3305DF6C0}"/>
              </a:ext>
            </a:extLst>
          </p:cNvPr>
          <p:cNvSpPr>
            <a:spLocks noGrp="1"/>
          </p:cNvSpPr>
          <p:nvPr>
            <p:ph type="title"/>
          </p:nvPr>
        </p:nvSpPr>
        <p:spPr>
          <a:xfrm>
            <a:off x="1218736" y="1050595"/>
            <a:ext cx="9986818" cy="1618489"/>
          </a:xfrm>
        </p:spPr>
        <p:txBody>
          <a:bodyPr anchor="ctr">
            <a:normAutofit/>
          </a:bodyPr>
          <a:lstStyle/>
          <a:p>
            <a:pPr>
              <a:lnSpc>
                <a:spcPct val="80000"/>
              </a:lnSpc>
            </a:pPr>
            <a:r>
              <a:rPr lang="en-US" dirty="0"/>
              <a:t>Are there policy reasons for the treatment?</a:t>
            </a:r>
          </a:p>
        </p:txBody>
      </p:sp>
      <p:sp>
        <p:nvSpPr>
          <p:cNvPr id="3" name="Content Placeholder 2">
            <a:extLst>
              <a:ext uri="{FF2B5EF4-FFF2-40B4-BE49-F238E27FC236}">
                <a16:creationId xmlns:a16="http://schemas.microsoft.com/office/drawing/2014/main" id="{3EA7031F-CD2B-64F6-73F6-22C43612BFA3}"/>
              </a:ext>
            </a:extLst>
          </p:cNvPr>
          <p:cNvSpPr>
            <a:spLocks noGrp="1"/>
          </p:cNvSpPr>
          <p:nvPr>
            <p:ph idx="1"/>
          </p:nvPr>
        </p:nvSpPr>
        <p:spPr>
          <a:xfrm>
            <a:off x="1285240" y="2669085"/>
            <a:ext cx="8074815" cy="3100780"/>
          </a:xfrm>
        </p:spPr>
        <p:txBody>
          <a:bodyPr anchor="t">
            <a:normAutofit/>
          </a:bodyPr>
          <a:lstStyle/>
          <a:p>
            <a:pPr>
              <a:spcBef>
                <a:spcPts val="1200"/>
              </a:spcBef>
            </a:pPr>
            <a:r>
              <a:rPr lang="en-US" sz="2400" dirty="0"/>
              <a:t>Common reasons –</a:t>
            </a:r>
          </a:p>
          <a:p>
            <a:pPr lvl="1">
              <a:spcBef>
                <a:spcPts val="1200"/>
              </a:spcBef>
            </a:pPr>
            <a:r>
              <a:rPr lang="en-US" dirty="0"/>
              <a:t>Administrative ease – including difficulties in attributing receipts from investments for apportionment purposes</a:t>
            </a:r>
          </a:p>
          <a:p>
            <a:pPr lvl="1">
              <a:spcBef>
                <a:spcPts val="1200"/>
              </a:spcBef>
            </a:pPr>
            <a:r>
              <a:rPr lang="en-US" dirty="0"/>
              <a:t>Economic development – not clearly a consideration</a:t>
            </a:r>
          </a:p>
        </p:txBody>
      </p:sp>
      <p:sp>
        <p:nvSpPr>
          <p:cNvPr id="4" name="Slide Number Placeholder 3">
            <a:extLst>
              <a:ext uri="{FF2B5EF4-FFF2-40B4-BE49-F238E27FC236}">
                <a16:creationId xmlns:a16="http://schemas.microsoft.com/office/drawing/2014/main" id="{2F932896-9730-3B03-C0D0-647C7F10348F}"/>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2400">
                <a:solidFill>
                  <a:srgbClr val="FFFFFF"/>
                </a:solidFill>
              </a:rPr>
              <a:pPr>
                <a:lnSpc>
                  <a:spcPct val="90000"/>
                </a:lnSpc>
                <a:spcAft>
                  <a:spcPts val="600"/>
                </a:spcAft>
              </a:pPr>
              <a:t>10</a:t>
            </a:fld>
            <a:endParaRPr lang="en-US" sz="2400" dirty="0">
              <a:solidFill>
                <a:srgbClr val="FFFFFF"/>
              </a:solidFill>
            </a:endParaRPr>
          </a:p>
        </p:txBody>
      </p:sp>
    </p:spTree>
    <p:extLst>
      <p:ext uri="{BB962C8B-B14F-4D97-AF65-F5344CB8AC3E}">
        <p14:creationId xmlns:p14="http://schemas.microsoft.com/office/powerpoint/2010/main" val="419124791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E43D24-6DA1-4A10-4967-BB9B6F5EA571}"/>
              </a:ext>
            </a:extLst>
          </p:cNvPr>
          <p:cNvSpPr>
            <a:spLocks noGrp="1"/>
          </p:cNvSpPr>
          <p:nvPr>
            <p:ph type="title"/>
          </p:nvPr>
        </p:nvSpPr>
        <p:spPr>
          <a:xfrm>
            <a:off x="1285240" y="1050595"/>
            <a:ext cx="9454804" cy="1618489"/>
          </a:xfrm>
        </p:spPr>
        <p:txBody>
          <a:bodyPr anchor="ctr">
            <a:normAutofit/>
          </a:bodyPr>
          <a:lstStyle/>
          <a:p>
            <a:pPr>
              <a:lnSpc>
                <a:spcPct val="80000"/>
              </a:lnSpc>
            </a:pPr>
            <a:r>
              <a:rPr lang="en-US" dirty="0"/>
              <a:t>Can the treatment be applied equitably?</a:t>
            </a:r>
          </a:p>
        </p:txBody>
      </p:sp>
      <p:sp>
        <p:nvSpPr>
          <p:cNvPr id="3" name="Content Placeholder 2">
            <a:extLst>
              <a:ext uri="{FF2B5EF4-FFF2-40B4-BE49-F238E27FC236}">
                <a16:creationId xmlns:a16="http://schemas.microsoft.com/office/drawing/2014/main" id="{31930261-3545-9D68-6217-937700215ECB}"/>
              </a:ext>
            </a:extLst>
          </p:cNvPr>
          <p:cNvSpPr>
            <a:spLocks noGrp="1"/>
          </p:cNvSpPr>
          <p:nvPr>
            <p:ph idx="1"/>
          </p:nvPr>
        </p:nvSpPr>
        <p:spPr>
          <a:xfrm>
            <a:off x="1285240" y="2443942"/>
            <a:ext cx="9618734" cy="3325923"/>
          </a:xfrm>
        </p:spPr>
        <p:txBody>
          <a:bodyPr anchor="t">
            <a:normAutofit/>
          </a:bodyPr>
          <a:lstStyle/>
          <a:p>
            <a:pPr>
              <a:spcBef>
                <a:spcPts val="1200"/>
              </a:spcBef>
            </a:pPr>
            <a:r>
              <a:rPr lang="en-US" sz="1800" dirty="0"/>
              <a:t>Special sourcing rules may be, by their nature, inequitable. But this rule also may treat investment income more equitably by:</a:t>
            </a:r>
          </a:p>
          <a:p>
            <a:pPr lvl="1">
              <a:spcBef>
                <a:spcPts val="1200"/>
              </a:spcBef>
            </a:pPr>
            <a:r>
              <a:rPr lang="en-US" sz="1800" dirty="0"/>
              <a:t>Treating investment income the same whether earned through a partnership or directly.</a:t>
            </a:r>
          </a:p>
          <a:p>
            <a:pPr lvl="1">
              <a:spcBef>
                <a:spcPts val="1200"/>
              </a:spcBef>
            </a:pPr>
            <a:r>
              <a:rPr lang="en-US" sz="1800" dirty="0"/>
              <a:t>Treating investment partnerships similarly to regulated investment companies.</a:t>
            </a:r>
          </a:p>
          <a:p>
            <a:pPr>
              <a:spcBef>
                <a:spcPts val="1200"/>
              </a:spcBef>
            </a:pPr>
            <a:r>
              <a:rPr lang="en-US" sz="1800" dirty="0"/>
              <a:t>Trade-offs: </a:t>
            </a:r>
          </a:p>
          <a:p>
            <a:pPr lvl="1">
              <a:spcBef>
                <a:spcPts val="1200"/>
              </a:spcBef>
            </a:pPr>
            <a:r>
              <a:rPr lang="en-US" sz="1800" dirty="0"/>
              <a:t>Drawback of bright-line rules – similar activities may be taxed differently. </a:t>
            </a:r>
          </a:p>
          <a:p>
            <a:pPr lvl="1">
              <a:spcBef>
                <a:spcPts val="1200"/>
              </a:spcBef>
            </a:pPr>
            <a:r>
              <a:rPr lang="en-US" sz="1800" dirty="0"/>
              <a:t>Limitations may be necessary to avoid shifting of income sourcing. partnership. </a:t>
            </a:r>
          </a:p>
          <a:p>
            <a:endParaRPr lang="en-US" sz="1700" dirty="0"/>
          </a:p>
        </p:txBody>
      </p:sp>
      <p:sp>
        <p:nvSpPr>
          <p:cNvPr id="4" name="Slide Number Placeholder 3">
            <a:extLst>
              <a:ext uri="{FF2B5EF4-FFF2-40B4-BE49-F238E27FC236}">
                <a16:creationId xmlns:a16="http://schemas.microsoft.com/office/drawing/2014/main" id="{CDFCF288-9C0F-A4D4-D368-2D1C1DB62658}"/>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2000">
                <a:solidFill>
                  <a:srgbClr val="FFFFFF"/>
                </a:solidFill>
              </a:rPr>
              <a:pPr>
                <a:lnSpc>
                  <a:spcPct val="90000"/>
                </a:lnSpc>
                <a:spcAft>
                  <a:spcPts val="600"/>
                </a:spcAft>
              </a:pPr>
              <a:t>11</a:t>
            </a:fld>
            <a:endParaRPr lang="en-US" sz="2000" dirty="0">
              <a:solidFill>
                <a:srgbClr val="FFFFFF"/>
              </a:solidFill>
            </a:endParaRPr>
          </a:p>
        </p:txBody>
      </p:sp>
    </p:spTree>
    <p:extLst>
      <p:ext uri="{BB962C8B-B14F-4D97-AF65-F5344CB8AC3E}">
        <p14:creationId xmlns:p14="http://schemas.microsoft.com/office/powerpoint/2010/main" val="3232224364"/>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995B0-F12B-7F69-2762-EF999DC39005}"/>
              </a:ext>
            </a:extLst>
          </p:cNvPr>
          <p:cNvSpPr>
            <a:spLocks noGrp="1"/>
          </p:cNvSpPr>
          <p:nvPr>
            <p:ph type="title"/>
          </p:nvPr>
        </p:nvSpPr>
        <p:spPr>
          <a:xfrm>
            <a:off x="1653363" y="365760"/>
            <a:ext cx="9367203" cy="1188720"/>
          </a:xfrm>
        </p:spPr>
        <p:txBody>
          <a:bodyPr>
            <a:normAutofit/>
          </a:bodyPr>
          <a:lstStyle/>
          <a:p>
            <a:r>
              <a:rPr lang="en-US" dirty="0"/>
              <a:t>Is there a need for uniformity?</a:t>
            </a:r>
          </a:p>
        </p:txBody>
      </p:sp>
      <p:sp>
        <p:nvSpPr>
          <p:cNvPr id="9" name="Freeform: Shape 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E807EB3-8E74-96E6-CD80-2F705C773418}"/>
              </a:ext>
            </a:extLst>
          </p:cNvPr>
          <p:cNvSpPr>
            <a:spLocks noGrp="1"/>
          </p:cNvSpPr>
          <p:nvPr>
            <p:ph idx="1"/>
          </p:nvPr>
        </p:nvSpPr>
        <p:spPr>
          <a:xfrm>
            <a:off x="1653363" y="2176272"/>
            <a:ext cx="9367204" cy="4041648"/>
          </a:xfrm>
        </p:spPr>
        <p:txBody>
          <a:bodyPr anchor="t">
            <a:normAutofit/>
          </a:bodyPr>
          <a:lstStyle/>
          <a:p>
            <a:pPr>
              <a:spcBef>
                <a:spcPts val="1800"/>
              </a:spcBef>
            </a:pPr>
            <a:r>
              <a:rPr lang="en-US" sz="2400" dirty="0"/>
              <a:t>Different rules and especially states with much broader inclusion of partnerships in the special sourcing rule might cause enforcement issues for other states.</a:t>
            </a:r>
          </a:p>
          <a:p>
            <a:pPr>
              <a:spcBef>
                <a:spcPts val="1800"/>
              </a:spcBef>
            </a:pPr>
            <a:r>
              <a:rPr lang="en-US" sz="2400" dirty="0"/>
              <a:t>Different rules may affect the amount of credit resident taxpayers receive for taxes paid to other states.</a:t>
            </a:r>
          </a:p>
        </p:txBody>
      </p:sp>
      <p:sp>
        <p:nvSpPr>
          <p:cNvPr id="4" name="Slide Number Placeholder 3">
            <a:extLst>
              <a:ext uri="{FF2B5EF4-FFF2-40B4-BE49-F238E27FC236}">
                <a16:creationId xmlns:a16="http://schemas.microsoft.com/office/drawing/2014/main" id="{F300DB30-532C-DF52-DA16-7729F1A229E4}"/>
              </a:ext>
            </a:extLst>
          </p:cNvPr>
          <p:cNvSpPr>
            <a:spLocks noGrp="1"/>
          </p:cNvSpPr>
          <p:nvPr>
            <p:ph type="sldNum" sz="quarter" idx="12"/>
          </p:nvPr>
        </p:nvSpPr>
        <p:spPr>
          <a:xfrm>
            <a:off x="9091182" y="6356350"/>
            <a:ext cx="1929384" cy="365125"/>
          </a:xfrm>
        </p:spPr>
        <p:txBody>
          <a:bodyPr>
            <a:noAutofit/>
          </a:bodyPr>
          <a:lstStyle/>
          <a:p>
            <a:pPr>
              <a:spcAft>
                <a:spcPts val="600"/>
              </a:spcAft>
            </a:pPr>
            <a:fld id="{FF540D6E-E35F-417B-9CCA-92B24078C1ED}" type="slidenum">
              <a:rPr lang="en-US" sz="1800">
                <a:solidFill>
                  <a:schemeClr val="tx1">
                    <a:alpha val="80000"/>
                  </a:schemeClr>
                </a:solidFill>
              </a:rPr>
              <a:pPr>
                <a:spcAft>
                  <a:spcPts val="600"/>
                </a:spcAft>
              </a:pPr>
              <a:t>12</a:t>
            </a:fld>
            <a:endParaRPr lang="en-US" sz="1800" dirty="0">
              <a:solidFill>
                <a:schemeClr val="tx1">
                  <a:alpha val="80000"/>
                </a:schemeClr>
              </a:solidFill>
            </a:endParaRPr>
          </a:p>
        </p:txBody>
      </p:sp>
    </p:spTree>
    <p:extLst>
      <p:ext uri="{BB962C8B-B14F-4D97-AF65-F5344CB8AC3E}">
        <p14:creationId xmlns:p14="http://schemas.microsoft.com/office/powerpoint/2010/main" val="58756843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BDACEC-E443-89A1-BC5A-615583775FEE}"/>
              </a:ext>
            </a:extLst>
          </p:cNvPr>
          <p:cNvSpPr>
            <a:spLocks noGrp="1"/>
          </p:cNvSpPr>
          <p:nvPr>
            <p:ph type="title"/>
          </p:nvPr>
        </p:nvSpPr>
        <p:spPr>
          <a:xfrm>
            <a:off x="635000" y="640823"/>
            <a:ext cx="3418659" cy="5583148"/>
          </a:xfrm>
        </p:spPr>
        <p:txBody>
          <a:bodyPr anchor="ctr">
            <a:normAutofit/>
          </a:bodyPr>
          <a:lstStyle/>
          <a:p>
            <a:pPr>
              <a:lnSpc>
                <a:spcPct val="80000"/>
              </a:lnSpc>
            </a:pPr>
            <a:r>
              <a:rPr lang="en-US" sz="5400" dirty="0"/>
              <a:t>What processes or other tools are necessary?</a:t>
            </a:r>
          </a:p>
        </p:txBody>
      </p:sp>
      <p:sp>
        <p:nvSpPr>
          <p:cNvPr id="1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2E17A74D-E8C9-7ACA-DD19-0E7C74DAF041}"/>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13</a:t>
            </a:fld>
            <a:endParaRPr lang="en-US" sz="1800" dirty="0"/>
          </a:p>
        </p:txBody>
      </p:sp>
      <p:graphicFrame>
        <p:nvGraphicFramePr>
          <p:cNvPr id="6" name="Content Placeholder 2">
            <a:extLst>
              <a:ext uri="{FF2B5EF4-FFF2-40B4-BE49-F238E27FC236}">
                <a16:creationId xmlns:a16="http://schemas.microsoft.com/office/drawing/2014/main" id="{FBA60B21-5E3D-4FAC-8703-573ECEC7C656}"/>
              </a:ext>
            </a:extLst>
          </p:cNvPr>
          <p:cNvGraphicFramePr>
            <a:graphicFrameLocks noGrp="1"/>
          </p:cNvGraphicFramePr>
          <p:nvPr>
            <p:ph idx="1"/>
            <p:extLst>
              <p:ext uri="{D42A27DB-BD31-4B8C-83A1-F6EECF244321}">
                <p14:modId xmlns:p14="http://schemas.microsoft.com/office/powerpoint/2010/main" val="1675278642"/>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420204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F978CD-E7AA-5718-1B44-DC2A5099A958}"/>
              </a:ext>
            </a:extLst>
          </p:cNvPr>
          <p:cNvSpPr>
            <a:spLocks noGrp="1"/>
          </p:cNvSpPr>
          <p:nvPr>
            <p:ph type="title"/>
          </p:nvPr>
        </p:nvSpPr>
        <p:spPr>
          <a:xfrm>
            <a:off x="1075767" y="1188637"/>
            <a:ext cx="2988234" cy="4480726"/>
          </a:xfrm>
        </p:spPr>
        <p:txBody>
          <a:bodyPr>
            <a:normAutofit/>
          </a:bodyPr>
          <a:lstStyle/>
          <a:p>
            <a:pPr algn="r">
              <a:lnSpc>
                <a:spcPct val="80000"/>
              </a:lnSpc>
            </a:pPr>
            <a:r>
              <a:rPr lang="en-US" sz="4000" dirty="0"/>
              <a:t>What about states that do not want to use special sourcing?</a:t>
            </a:r>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B4282CE-9F1D-2B67-D395-8FF2336B67E8}"/>
              </a:ext>
            </a:extLst>
          </p:cNvPr>
          <p:cNvSpPr>
            <a:spLocks noGrp="1"/>
          </p:cNvSpPr>
          <p:nvPr>
            <p:ph idx="1"/>
          </p:nvPr>
        </p:nvSpPr>
        <p:spPr>
          <a:xfrm>
            <a:off x="5255260" y="1648870"/>
            <a:ext cx="4702848" cy="3560260"/>
          </a:xfrm>
        </p:spPr>
        <p:txBody>
          <a:bodyPr anchor="ctr">
            <a:normAutofit/>
          </a:bodyPr>
          <a:lstStyle/>
          <a:p>
            <a:pPr>
              <a:spcBef>
                <a:spcPts val="1800"/>
              </a:spcBef>
            </a:pPr>
            <a:r>
              <a:rPr lang="en-US" sz="2400" dirty="0"/>
              <a:t>Need to be explicit – silence may be misinterpreted</a:t>
            </a:r>
          </a:p>
          <a:p>
            <a:pPr>
              <a:spcBef>
                <a:spcPts val="1800"/>
              </a:spcBef>
            </a:pPr>
            <a:r>
              <a:rPr lang="en-US" sz="2400" dirty="0"/>
              <a:t>Will need to provide specific rules for how the income will be sourced</a:t>
            </a:r>
          </a:p>
        </p:txBody>
      </p:sp>
      <p:sp>
        <p:nvSpPr>
          <p:cNvPr id="4" name="Slide Number Placeholder 3">
            <a:extLst>
              <a:ext uri="{FF2B5EF4-FFF2-40B4-BE49-F238E27FC236}">
                <a16:creationId xmlns:a16="http://schemas.microsoft.com/office/drawing/2014/main" id="{20E2F1FE-F4ED-C531-9A24-2772D0C5CAD4}"/>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2000">
                <a:solidFill>
                  <a:srgbClr val="FFFFFF"/>
                </a:solidFill>
              </a:rPr>
              <a:pPr>
                <a:lnSpc>
                  <a:spcPct val="90000"/>
                </a:lnSpc>
                <a:spcAft>
                  <a:spcPts val="600"/>
                </a:spcAft>
              </a:pPr>
              <a:t>14</a:t>
            </a:fld>
            <a:endParaRPr lang="en-US" sz="2000" dirty="0">
              <a:solidFill>
                <a:srgbClr val="FFFFFF"/>
              </a:solidFill>
            </a:endParaRPr>
          </a:p>
        </p:txBody>
      </p:sp>
    </p:spTree>
    <p:extLst>
      <p:ext uri="{BB962C8B-B14F-4D97-AF65-F5344CB8AC3E}">
        <p14:creationId xmlns:p14="http://schemas.microsoft.com/office/powerpoint/2010/main" val="3612504312"/>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11262" y="1097280"/>
            <a:ext cx="5992170" cy="4114800"/>
          </a:xfrm>
        </p:spPr>
        <p:txBody>
          <a:bodyPr anchor="ctr">
            <a:normAutofit/>
          </a:bodyPr>
          <a:lstStyle/>
          <a:p>
            <a:pPr>
              <a:spcBef>
                <a:spcPts val="1800"/>
              </a:spcBef>
            </a:pPr>
            <a:r>
              <a:rPr lang="en-US" sz="1800" dirty="0"/>
              <a:t>Regardless of how a state applies sourcing rules to investment partnership income, the state should explicitly address this issue to avoid uncertainty.</a:t>
            </a:r>
          </a:p>
          <a:p>
            <a:pPr>
              <a:spcBef>
                <a:spcPts val="1800"/>
              </a:spcBef>
            </a:pPr>
            <a:r>
              <a:rPr lang="en-US" sz="1800" dirty="0"/>
              <a:t>States should consider basing the special sourcing rule for investment partnership income on the federal principle that income under the pass-through system should be treated as if it was earned directly.</a:t>
            </a:r>
          </a:p>
          <a:p>
            <a:pPr>
              <a:spcBef>
                <a:spcPts val="1800"/>
              </a:spcBef>
            </a:pPr>
            <a:r>
              <a:rPr lang="en-US" sz="1800" dirty="0"/>
              <a:t>States should be explicit that, if they appear to base their special sourcing rule on nexus or apportionment principles generally, the rule is a bright-line standard meant to increase certainty. </a:t>
            </a:r>
          </a:p>
          <a:p>
            <a:endParaRPr lang="en-US" sz="2000" dirty="0"/>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rmAutofit lnSpcReduction="10000"/>
          </a:bodyPr>
          <a:lstStyle/>
          <a:p>
            <a:pPr>
              <a:spcAft>
                <a:spcPts val="600"/>
              </a:spcAft>
            </a:pPr>
            <a:fld id="{FF540D6E-E35F-417B-9CCA-92B24078C1ED}" type="slidenum">
              <a:rPr lang="en-US" sz="1800" smtClean="0"/>
              <a:pPr>
                <a:spcAft>
                  <a:spcPts val="600"/>
                </a:spcAft>
              </a:pPr>
              <a:t>15</a:t>
            </a:fld>
            <a:endParaRPr lang="en-US" dirty="0"/>
          </a:p>
        </p:txBody>
      </p:sp>
    </p:spTree>
    <p:extLst>
      <p:ext uri="{BB962C8B-B14F-4D97-AF65-F5344CB8AC3E}">
        <p14:creationId xmlns:p14="http://schemas.microsoft.com/office/powerpoint/2010/main" val="8259769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30505" y="1163775"/>
            <a:ext cx="5992170" cy="4114800"/>
          </a:xfrm>
        </p:spPr>
        <p:txBody>
          <a:bodyPr anchor="ctr">
            <a:normAutofit fontScale="92500" lnSpcReduction="20000"/>
          </a:bodyPr>
          <a:lstStyle/>
          <a:p>
            <a:pPr>
              <a:spcBef>
                <a:spcPts val="1800"/>
              </a:spcBef>
            </a:pPr>
            <a:r>
              <a:rPr lang="en-US" sz="2000" dirty="0"/>
              <a:t>The special sourcing rule should not apply to corporate partners since the rules for sourcing investment income are much more developed in the corporate tax context and corporate partners regularly report other income subject to sourcing (including apportionment) under general state rules.</a:t>
            </a:r>
          </a:p>
          <a:p>
            <a:pPr>
              <a:spcBef>
                <a:spcPts val="1800"/>
              </a:spcBef>
            </a:pPr>
            <a:r>
              <a:rPr lang="en-US" sz="2000" dirty="0"/>
              <a:t>States should exclude from special sourcing treatment any partners that take an active role in the investment activities. </a:t>
            </a:r>
          </a:p>
          <a:p>
            <a:pPr>
              <a:spcBef>
                <a:spcPts val="1800"/>
              </a:spcBef>
            </a:pPr>
            <a:r>
              <a:rPr lang="en-US" sz="2000" dirty="0"/>
              <a:t>The special souring rule for investment partnership income should not apply to partnerships that are invested in other non-investment partnerships or to the income which is derived from those non-investment partnerships. Without this limitation, investment partnerships might be used to simply shift the sourcing of other partnership income. </a:t>
            </a:r>
          </a:p>
          <a:p>
            <a:endParaRPr lang="en-US" sz="2000" dirty="0"/>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16</a:t>
            </a:fld>
            <a:endParaRPr lang="en-US" sz="1800" dirty="0"/>
          </a:p>
        </p:txBody>
      </p:sp>
    </p:spTree>
    <p:extLst>
      <p:ext uri="{BB962C8B-B14F-4D97-AF65-F5344CB8AC3E}">
        <p14:creationId xmlns:p14="http://schemas.microsoft.com/office/powerpoint/2010/main" val="616929249"/>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30505" y="960109"/>
            <a:ext cx="5992170" cy="4526291"/>
          </a:xfrm>
        </p:spPr>
        <p:txBody>
          <a:bodyPr anchor="ctr">
            <a:normAutofit fontScale="92500" lnSpcReduction="10000"/>
          </a:bodyPr>
          <a:lstStyle/>
          <a:p>
            <a:pPr>
              <a:spcBef>
                <a:spcPts val="1800"/>
              </a:spcBef>
            </a:pPr>
            <a:r>
              <a:rPr lang="en-US" sz="2000" dirty="0"/>
              <a:t>Because of the general complexity in this area, states should consider including certain details in their rules to address common situations, including:</a:t>
            </a:r>
          </a:p>
          <a:p>
            <a:pPr lvl="1">
              <a:spcBef>
                <a:spcPts val="1800"/>
              </a:spcBef>
            </a:pPr>
            <a:r>
              <a:rPr lang="en-US" sz="1700" dirty="0"/>
              <a:t>Defining and measuring of any assets for the application of an asset test,</a:t>
            </a:r>
          </a:p>
          <a:p>
            <a:pPr lvl="1">
              <a:spcBef>
                <a:spcPts val="1800"/>
              </a:spcBef>
            </a:pPr>
            <a:r>
              <a:rPr lang="en-US" sz="1700" dirty="0"/>
              <a:t>Defining and measuring any income for the application of an income test,</a:t>
            </a:r>
          </a:p>
          <a:p>
            <a:pPr lvl="1">
              <a:spcBef>
                <a:spcPts val="1800"/>
              </a:spcBef>
            </a:pPr>
            <a:r>
              <a:rPr lang="en-US" sz="1700" dirty="0"/>
              <a:t>Defining which partners are subject to the special treatment and that the treatment, if applied only to limited nonresident partners, is applied only to the extent those partners:</a:t>
            </a:r>
          </a:p>
          <a:p>
            <a:pPr>
              <a:spcBef>
                <a:spcPts val="1800"/>
              </a:spcBef>
            </a:pPr>
            <a:r>
              <a:rPr lang="en-US" sz="2000" dirty="0"/>
              <a:t>Are passive and have no role in the investment partnership’s activities or the activities of any of the entities in which it might invest,</a:t>
            </a:r>
          </a:p>
          <a:p>
            <a:pPr>
              <a:spcBef>
                <a:spcPts val="1800"/>
              </a:spcBef>
            </a:pPr>
            <a:r>
              <a:rPr lang="en-US" sz="2000" dirty="0"/>
              <a:t>Have no past or current ownership or other relationship to the underlying portfolio companies or investments.</a:t>
            </a:r>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17</a:t>
            </a:fld>
            <a:endParaRPr lang="en-US" sz="1800" dirty="0"/>
          </a:p>
        </p:txBody>
      </p:sp>
    </p:spTree>
    <p:extLst>
      <p:ext uri="{BB962C8B-B14F-4D97-AF65-F5344CB8AC3E}">
        <p14:creationId xmlns:p14="http://schemas.microsoft.com/office/powerpoint/2010/main" val="168932562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a:xfrm>
            <a:off x="1288060" y="1369938"/>
            <a:ext cx="3210854" cy="4114800"/>
          </a:xfrm>
        </p:spPr>
        <p:txBody>
          <a:bodyPr>
            <a:normAutofit/>
          </a:bodyPr>
          <a:lstStyle/>
          <a:p>
            <a:pPr algn="r"/>
            <a:r>
              <a:rPr lang="en-US" sz="3100" b="1" dirty="0">
                <a:solidFill>
                  <a:srgbClr val="C00000"/>
                </a:solidFill>
              </a:rPr>
              <a:t>Findings and Recommendations</a:t>
            </a:r>
          </a:p>
        </p:txBody>
      </p:sp>
      <p:cxnSp>
        <p:nvCxnSpPr>
          <p:cNvPr id="15" name="Straight Connector 1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E1CD11-F425-4B49-E053-7579DF9DCE3E}"/>
              </a:ext>
            </a:extLst>
          </p:cNvPr>
          <p:cNvSpPr>
            <a:spLocks noGrp="1"/>
          </p:cNvSpPr>
          <p:nvPr>
            <p:ph idx="1"/>
          </p:nvPr>
        </p:nvSpPr>
        <p:spPr>
          <a:xfrm>
            <a:off x="5030505" y="960109"/>
            <a:ext cx="5992170" cy="4526291"/>
          </a:xfrm>
        </p:spPr>
        <p:txBody>
          <a:bodyPr anchor="ctr">
            <a:normAutofit/>
          </a:bodyPr>
          <a:lstStyle/>
          <a:p>
            <a:pPr>
              <a:spcBef>
                <a:spcPts val="1800"/>
              </a:spcBef>
            </a:pPr>
            <a:r>
              <a:rPr lang="en-US" sz="2000" dirty="0"/>
              <a:t>State tax agencies should have clear authority to issue regulations and to use ad hoc methods to ensure that income sourcing is not being shifted in ways that are unintended.</a:t>
            </a:r>
          </a:p>
          <a:p>
            <a:pPr>
              <a:spcBef>
                <a:spcPts val="1800"/>
              </a:spcBef>
            </a:pPr>
            <a:r>
              <a:rPr lang="en-US" sz="2000" dirty="0"/>
              <a:t>States should also address questions of how any investment income which may not qualify for special souring treatment will be sourced to help ensure that the line between sourcing treatment is clear and administrable. </a:t>
            </a:r>
          </a:p>
          <a:p>
            <a:pPr>
              <a:spcBef>
                <a:spcPts val="1800"/>
              </a:spcBef>
            </a:pPr>
            <a:r>
              <a:rPr lang="en-US" sz="2000" dirty="0"/>
              <a:t>States should consider the application to their residents of credits for taxes paid to ensure a lack of uniformity does not create significant duplication of taxes or burdens. </a:t>
            </a:r>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a:xfrm>
            <a:off x="8610600" y="6356350"/>
            <a:ext cx="2743200" cy="365125"/>
          </a:xfrm>
        </p:spPr>
        <p:txBody>
          <a:bodyPr>
            <a:noAutofit/>
          </a:bodyPr>
          <a:lstStyle/>
          <a:p>
            <a:pPr>
              <a:spcAft>
                <a:spcPts val="600"/>
              </a:spcAft>
            </a:pPr>
            <a:fld id="{FF540D6E-E35F-417B-9CCA-92B24078C1ED}" type="slidenum">
              <a:rPr lang="en-US" sz="1800" smtClean="0"/>
              <a:pPr>
                <a:spcAft>
                  <a:spcPts val="600"/>
                </a:spcAft>
              </a:pPr>
              <a:t>18</a:t>
            </a:fld>
            <a:endParaRPr lang="en-US" sz="1800" dirty="0"/>
          </a:p>
        </p:txBody>
      </p:sp>
    </p:spTree>
    <p:extLst>
      <p:ext uri="{BB962C8B-B14F-4D97-AF65-F5344CB8AC3E}">
        <p14:creationId xmlns:p14="http://schemas.microsoft.com/office/powerpoint/2010/main" val="1018497332"/>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558F-8473-39C9-4D67-617AAABCC114}"/>
              </a:ext>
            </a:extLst>
          </p:cNvPr>
          <p:cNvSpPr>
            <a:spLocks noGrp="1"/>
          </p:cNvSpPr>
          <p:nvPr>
            <p:ph type="title"/>
          </p:nvPr>
        </p:nvSpPr>
        <p:spPr/>
        <p:txBody>
          <a:bodyPr/>
          <a:lstStyle/>
          <a:p>
            <a:r>
              <a:rPr lang="en-US" b="1" dirty="0">
                <a:solidFill>
                  <a:srgbClr val="C00000"/>
                </a:solidFill>
              </a:rPr>
              <a:t>Proposed Next Steps -</a:t>
            </a:r>
          </a:p>
        </p:txBody>
      </p:sp>
      <p:sp>
        <p:nvSpPr>
          <p:cNvPr id="3" name="Content Placeholder 2">
            <a:extLst>
              <a:ext uri="{FF2B5EF4-FFF2-40B4-BE49-F238E27FC236}">
                <a16:creationId xmlns:a16="http://schemas.microsoft.com/office/drawing/2014/main" id="{564BB7D8-35B5-9A42-32E5-F2B59F3EC352}"/>
              </a:ext>
            </a:extLst>
          </p:cNvPr>
          <p:cNvSpPr>
            <a:spLocks noGrp="1"/>
          </p:cNvSpPr>
          <p:nvPr>
            <p:ph idx="1"/>
          </p:nvPr>
        </p:nvSpPr>
        <p:spPr/>
        <p:txBody>
          <a:bodyPr/>
          <a:lstStyle/>
          <a:p>
            <a:r>
              <a:rPr lang="en-US" dirty="0"/>
              <a:t>Review the white paper and make any revisions,</a:t>
            </a:r>
          </a:p>
          <a:p>
            <a:r>
              <a:rPr lang="en-US" dirty="0"/>
              <a:t>Staff to draft “term sheet” for model rules,</a:t>
            </a:r>
          </a:p>
          <a:p>
            <a:r>
              <a:rPr lang="en-US" dirty="0"/>
              <a:t>Staff to reach out to states to gauge experience with the rules,</a:t>
            </a:r>
          </a:p>
          <a:p>
            <a:r>
              <a:rPr lang="en-US" dirty="0"/>
              <a:t>Draft model rules that will remain draft while the work group continues work on other issues.</a:t>
            </a:r>
          </a:p>
          <a:p>
            <a:endParaRPr lang="en-US" dirty="0"/>
          </a:p>
          <a:p>
            <a:r>
              <a:rPr lang="en-US" b="1" dirty="0"/>
              <a:t>NOTE – because of upcoming conflicts – will need to move bi-weekly meetings back one week starting June 13 (rather than June 6). </a:t>
            </a:r>
          </a:p>
        </p:txBody>
      </p:sp>
      <p:sp>
        <p:nvSpPr>
          <p:cNvPr id="4" name="Slide Number Placeholder 3">
            <a:extLst>
              <a:ext uri="{FF2B5EF4-FFF2-40B4-BE49-F238E27FC236}">
                <a16:creationId xmlns:a16="http://schemas.microsoft.com/office/drawing/2014/main" id="{38D855E9-2EEC-7DDD-3B97-A257DD485809}"/>
              </a:ext>
            </a:extLst>
          </p:cNvPr>
          <p:cNvSpPr>
            <a:spLocks noGrp="1"/>
          </p:cNvSpPr>
          <p:nvPr>
            <p:ph type="sldNum" sz="quarter" idx="12"/>
          </p:nvPr>
        </p:nvSpPr>
        <p:spPr/>
        <p:txBody>
          <a:bodyPr/>
          <a:lstStyle/>
          <a:p>
            <a:fld id="{FF540D6E-E35F-417B-9CCA-92B24078C1ED}" type="slidenum">
              <a:rPr lang="en-US" smtClean="0"/>
              <a:t>19</a:t>
            </a:fld>
            <a:endParaRPr lang="en-US" dirty="0"/>
          </a:p>
        </p:txBody>
      </p:sp>
    </p:spTree>
    <p:extLst>
      <p:ext uri="{BB962C8B-B14F-4D97-AF65-F5344CB8AC3E}">
        <p14:creationId xmlns:p14="http://schemas.microsoft.com/office/powerpoint/2010/main" val="302790083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B94533-C1F8-4601-A341-4FAC03DB641F}"/>
              </a:ext>
            </a:extLst>
          </p:cNvPr>
          <p:cNvSpPr>
            <a:spLocks noGrp="1"/>
          </p:cNvSpPr>
          <p:nvPr>
            <p:ph type="title"/>
          </p:nvPr>
        </p:nvSpPr>
        <p:spPr>
          <a:xfrm>
            <a:off x="581897" y="1188637"/>
            <a:ext cx="4056604" cy="4480726"/>
          </a:xfrm>
        </p:spPr>
        <p:txBody>
          <a:bodyPr>
            <a:normAutofit/>
          </a:bodyPr>
          <a:lstStyle/>
          <a:p>
            <a:pPr algn="r"/>
            <a:r>
              <a:rPr lang="en-US" sz="3600" b="1" dirty="0">
                <a:solidFill>
                  <a:srgbClr val="C00000"/>
                </a:solidFill>
              </a:rPr>
              <a:t>Draft White Paper</a:t>
            </a:r>
            <a:br>
              <a:rPr lang="en-US" sz="3600" b="1" dirty="0">
                <a:solidFill>
                  <a:srgbClr val="C00000"/>
                </a:solidFill>
              </a:rPr>
            </a:br>
            <a:r>
              <a:rPr lang="en-US" sz="3600" b="1" dirty="0">
                <a:solidFill>
                  <a:srgbClr val="C00000"/>
                </a:solidFill>
              </a:rPr>
              <a:t> </a:t>
            </a:r>
            <a:br>
              <a:rPr lang="en-US" sz="3600" dirty="0"/>
            </a:br>
            <a:r>
              <a:rPr lang="en-US" sz="3200" dirty="0"/>
              <a:t>State Tax </a:t>
            </a:r>
            <a:br>
              <a:rPr lang="en-US" sz="3200" dirty="0"/>
            </a:br>
            <a:r>
              <a:rPr lang="en-US" sz="3200" dirty="0"/>
              <a:t>Treatment </a:t>
            </a:r>
            <a:br>
              <a:rPr lang="en-US" sz="3200" dirty="0"/>
            </a:br>
            <a:r>
              <a:rPr lang="en-US" sz="3200" dirty="0"/>
              <a:t>of </a:t>
            </a:r>
            <a:br>
              <a:rPr lang="en-US" sz="3200" dirty="0"/>
            </a:br>
            <a:r>
              <a:rPr lang="en-US" sz="3200" dirty="0"/>
              <a:t>Investment </a:t>
            </a:r>
            <a:br>
              <a:rPr lang="en-US" sz="3200" dirty="0"/>
            </a:br>
            <a:r>
              <a:rPr lang="en-US" sz="3200" dirty="0"/>
              <a:t>Partnership </a:t>
            </a:r>
            <a:br>
              <a:rPr lang="en-US" sz="3200" dirty="0"/>
            </a:br>
            <a:r>
              <a:rPr lang="en-US" sz="3200" dirty="0"/>
              <a:t>Income</a:t>
            </a:r>
            <a:endParaRPr lang="en-US" sz="3600" dirty="0"/>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E7B397-21B2-4ED8-9F59-8489E20F2483}"/>
              </a:ext>
            </a:extLst>
          </p:cNvPr>
          <p:cNvSpPr>
            <a:spLocks noGrp="1"/>
          </p:cNvSpPr>
          <p:nvPr>
            <p:ph idx="1"/>
          </p:nvPr>
        </p:nvSpPr>
        <p:spPr>
          <a:xfrm>
            <a:off x="4788135" y="1356851"/>
            <a:ext cx="6475606" cy="4630993"/>
          </a:xfrm>
        </p:spPr>
        <p:txBody>
          <a:bodyPr anchor="ctr">
            <a:normAutofit/>
          </a:bodyPr>
          <a:lstStyle/>
          <a:p>
            <a:pPr marL="0" indent="0">
              <a:spcAft>
                <a:spcPts val="600"/>
              </a:spcAft>
              <a:buNone/>
            </a:pPr>
            <a:r>
              <a:rPr lang="en-US" sz="2400" dirty="0"/>
              <a:t>Sourced differently –</a:t>
            </a:r>
          </a:p>
          <a:p>
            <a:pPr lvl="1">
              <a:spcAft>
                <a:spcPts val="600"/>
              </a:spcAft>
            </a:pPr>
            <a:r>
              <a:rPr lang="en-US" dirty="0"/>
              <a:t>Non-investment partnership (operating partnership, or “OP”) income is sourced based on partnership factors and sourcing information.</a:t>
            </a:r>
          </a:p>
          <a:p>
            <a:pPr lvl="1">
              <a:spcAft>
                <a:spcPts val="600"/>
              </a:spcAft>
            </a:pPr>
            <a:r>
              <a:rPr lang="en-US" dirty="0"/>
              <a:t>Investment partnership (“IP”) income is sourced based to individual partner’s residence and sometimes a corporate partner’s domicile.</a:t>
            </a:r>
          </a:p>
          <a:p>
            <a:endParaRPr lang="en-US" sz="2000" dirty="0"/>
          </a:p>
        </p:txBody>
      </p:sp>
      <p:sp>
        <p:nvSpPr>
          <p:cNvPr id="4" name="Slide Number Placeholder 3">
            <a:extLst>
              <a:ext uri="{FF2B5EF4-FFF2-40B4-BE49-F238E27FC236}">
                <a16:creationId xmlns:a16="http://schemas.microsoft.com/office/drawing/2014/main" id="{B1C5BC06-2463-4A73-BC52-BAF96EC02D99}"/>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4000">
                <a:solidFill>
                  <a:srgbClr val="FFFFFF"/>
                </a:solidFill>
              </a:rPr>
              <a:pPr>
                <a:lnSpc>
                  <a:spcPct val="90000"/>
                </a:lnSpc>
                <a:spcAft>
                  <a:spcPts val="600"/>
                </a:spcAft>
              </a:pPr>
              <a:t>2</a:t>
            </a:fld>
            <a:endParaRPr lang="en-US" sz="4000" dirty="0">
              <a:solidFill>
                <a:srgbClr val="FFFFFF"/>
              </a:solidFill>
            </a:endParaRPr>
          </a:p>
        </p:txBody>
      </p:sp>
    </p:spTree>
    <p:extLst>
      <p:ext uri="{BB962C8B-B14F-4D97-AF65-F5344CB8AC3E}">
        <p14:creationId xmlns:p14="http://schemas.microsoft.com/office/powerpoint/2010/main" val="1416117125"/>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31C40-AAB6-CC7B-958E-D8511C318003}"/>
              </a:ext>
            </a:extLst>
          </p:cNvPr>
          <p:cNvSpPr>
            <a:spLocks noGrp="1"/>
          </p:cNvSpPr>
          <p:nvPr>
            <p:ph type="title"/>
          </p:nvPr>
        </p:nvSpPr>
        <p:spPr/>
        <p:txBody>
          <a:bodyPr/>
          <a:lstStyle/>
          <a:p>
            <a:r>
              <a:rPr lang="en-US" dirty="0"/>
              <a:t>The End</a:t>
            </a:r>
          </a:p>
        </p:txBody>
      </p:sp>
      <p:sp>
        <p:nvSpPr>
          <p:cNvPr id="5" name="Text Placeholder 4">
            <a:extLst>
              <a:ext uri="{FF2B5EF4-FFF2-40B4-BE49-F238E27FC236}">
                <a16:creationId xmlns:a16="http://schemas.microsoft.com/office/drawing/2014/main" id="{D3586DE7-9E50-0B6D-F663-3C5D2FA63297}"/>
              </a:ext>
            </a:extLst>
          </p:cNvPr>
          <p:cNvSpPr>
            <a:spLocks noGrp="1"/>
          </p:cNvSpPr>
          <p:nvPr>
            <p:ph type="body" idx="1"/>
          </p:nvPr>
        </p:nvSpPr>
        <p:spPr/>
        <p:txBody>
          <a:bodyPr/>
          <a:lstStyle/>
          <a:p>
            <a:r>
              <a:rPr lang="en-US" dirty="0"/>
              <a:t>Questions and Comments?</a:t>
            </a:r>
          </a:p>
        </p:txBody>
      </p:sp>
      <p:sp>
        <p:nvSpPr>
          <p:cNvPr id="4" name="Slide Number Placeholder 3">
            <a:extLst>
              <a:ext uri="{FF2B5EF4-FFF2-40B4-BE49-F238E27FC236}">
                <a16:creationId xmlns:a16="http://schemas.microsoft.com/office/drawing/2014/main" id="{568841E7-E34B-6B31-3DA1-C78DE9BD4539}"/>
              </a:ext>
            </a:extLst>
          </p:cNvPr>
          <p:cNvSpPr>
            <a:spLocks noGrp="1"/>
          </p:cNvSpPr>
          <p:nvPr>
            <p:ph type="sldNum" sz="quarter" idx="12"/>
          </p:nvPr>
        </p:nvSpPr>
        <p:spPr/>
        <p:txBody>
          <a:bodyPr/>
          <a:lstStyle/>
          <a:p>
            <a:fld id="{FF540D6E-E35F-417B-9CCA-92B24078C1ED}" type="slidenum">
              <a:rPr lang="en-US" smtClean="0"/>
              <a:t>20</a:t>
            </a:fld>
            <a:endParaRPr lang="en-US" dirty="0"/>
          </a:p>
        </p:txBody>
      </p:sp>
    </p:spTree>
    <p:extLst>
      <p:ext uri="{BB962C8B-B14F-4D97-AF65-F5344CB8AC3E}">
        <p14:creationId xmlns:p14="http://schemas.microsoft.com/office/powerpoint/2010/main" val="305529073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B94533-C1F8-4601-A341-4FAC03DB641F}"/>
              </a:ext>
            </a:extLst>
          </p:cNvPr>
          <p:cNvSpPr>
            <a:spLocks noGrp="1"/>
          </p:cNvSpPr>
          <p:nvPr>
            <p:ph type="title"/>
          </p:nvPr>
        </p:nvSpPr>
        <p:spPr>
          <a:xfrm>
            <a:off x="581897" y="1188637"/>
            <a:ext cx="4056604" cy="4480726"/>
          </a:xfrm>
        </p:spPr>
        <p:txBody>
          <a:bodyPr>
            <a:normAutofit/>
          </a:bodyPr>
          <a:lstStyle/>
          <a:p>
            <a:pPr algn="r"/>
            <a:r>
              <a:rPr lang="en-US" sz="3600" b="1" dirty="0">
                <a:solidFill>
                  <a:srgbClr val="C00000"/>
                </a:solidFill>
              </a:rPr>
              <a:t>Training</a:t>
            </a:r>
            <a:br>
              <a:rPr lang="en-US" sz="3600" b="1" dirty="0">
                <a:solidFill>
                  <a:srgbClr val="C00000"/>
                </a:solidFill>
              </a:rPr>
            </a:br>
            <a:r>
              <a:rPr lang="en-US" sz="3600" b="1" dirty="0">
                <a:solidFill>
                  <a:srgbClr val="C00000"/>
                </a:solidFill>
              </a:rPr>
              <a:t> </a:t>
            </a:r>
            <a:br>
              <a:rPr lang="en-US" sz="3600" dirty="0"/>
            </a:br>
            <a:r>
              <a:rPr lang="en-US" sz="3200" dirty="0"/>
              <a:t>Basics of Subchapter K for State Tax Administrators</a:t>
            </a:r>
            <a:endParaRPr lang="en-US" sz="3600" dirty="0"/>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E7B397-21B2-4ED8-9F59-8489E20F2483}"/>
              </a:ext>
            </a:extLst>
          </p:cNvPr>
          <p:cNvSpPr>
            <a:spLocks noGrp="1"/>
          </p:cNvSpPr>
          <p:nvPr>
            <p:ph idx="1"/>
          </p:nvPr>
        </p:nvSpPr>
        <p:spPr>
          <a:xfrm>
            <a:off x="4788135" y="1356851"/>
            <a:ext cx="6475606" cy="4630993"/>
          </a:xfrm>
        </p:spPr>
        <p:txBody>
          <a:bodyPr anchor="ctr">
            <a:normAutofit/>
          </a:bodyPr>
          <a:lstStyle/>
          <a:p>
            <a:pPr lvl="1">
              <a:spcAft>
                <a:spcPts val="600"/>
              </a:spcAft>
            </a:pPr>
            <a:r>
              <a:rPr lang="en-US" dirty="0"/>
              <a:t>About 20 separate 20-minute segments</a:t>
            </a:r>
          </a:p>
          <a:p>
            <a:pPr lvl="1">
              <a:spcAft>
                <a:spcPts val="600"/>
              </a:spcAft>
            </a:pPr>
            <a:r>
              <a:rPr lang="en-US" dirty="0"/>
              <a:t>Designed to be an introduction to federal partnership taxation and focus on issues that affect state taxation</a:t>
            </a:r>
          </a:p>
          <a:p>
            <a:pPr lvl="1">
              <a:spcAft>
                <a:spcPts val="600"/>
              </a:spcAft>
            </a:pPr>
            <a:r>
              <a:rPr lang="en-US" dirty="0"/>
              <a:t>Sign up by contacting Chris Barber, MTC Counsel – cbarber@mtc.gov</a:t>
            </a:r>
          </a:p>
          <a:p>
            <a:endParaRPr lang="en-US" sz="2000" dirty="0"/>
          </a:p>
        </p:txBody>
      </p:sp>
      <p:sp>
        <p:nvSpPr>
          <p:cNvPr id="4" name="Slide Number Placeholder 3">
            <a:extLst>
              <a:ext uri="{FF2B5EF4-FFF2-40B4-BE49-F238E27FC236}">
                <a16:creationId xmlns:a16="http://schemas.microsoft.com/office/drawing/2014/main" id="{B1C5BC06-2463-4A73-BC52-BAF96EC02D99}"/>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FF540D6E-E35F-417B-9CCA-92B24078C1ED}" type="slidenum">
              <a:rPr lang="en-US" sz="4000">
                <a:solidFill>
                  <a:srgbClr val="FFFFFF"/>
                </a:solidFill>
              </a:rPr>
              <a:pPr>
                <a:lnSpc>
                  <a:spcPct val="90000"/>
                </a:lnSpc>
                <a:spcAft>
                  <a:spcPts val="600"/>
                </a:spcAft>
              </a:pPr>
              <a:t>3</a:t>
            </a:fld>
            <a:endParaRPr lang="en-US" sz="4000" dirty="0">
              <a:solidFill>
                <a:srgbClr val="FFFFFF"/>
              </a:solidFill>
            </a:endParaRPr>
          </a:p>
        </p:txBody>
      </p:sp>
    </p:spTree>
    <p:extLst>
      <p:ext uri="{BB962C8B-B14F-4D97-AF65-F5344CB8AC3E}">
        <p14:creationId xmlns:p14="http://schemas.microsoft.com/office/powerpoint/2010/main" val="117865411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4319F-F00F-8E73-1E10-698215A38ACE}"/>
              </a:ext>
            </a:extLst>
          </p:cNvPr>
          <p:cNvSpPr>
            <a:spLocks noGrp="1"/>
          </p:cNvSpPr>
          <p:nvPr>
            <p:ph type="title"/>
          </p:nvPr>
        </p:nvSpPr>
        <p:spPr>
          <a:xfrm>
            <a:off x="524741" y="620392"/>
            <a:ext cx="3808268" cy="5504688"/>
          </a:xfrm>
        </p:spPr>
        <p:txBody>
          <a:bodyPr>
            <a:normAutofit/>
          </a:bodyPr>
          <a:lstStyle/>
          <a:p>
            <a:pPr algn="ctr"/>
            <a:r>
              <a:rPr lang="en-US" sz="5400" b="1" dirty="0">
                <a:solidFill>
                  <a:srgbClr val="C00000"/>
                </a:solidFill>
              </a:rPr>
              <a:t>Additions </a:t>
            </a:r>
            <a:br>
              <a:rPr lang="en-US" sz="5400" b="1" dirty="0">
                <a:solidFill>
                  <a:srgbClr val="C00000"/>
                </a:solidFill>
              </a:rPr>
            </a:br>
            <a:r>
              <a:rPr lang="en-US" sz="5400" b="1" dirty="0">
                <a:solidFill>
                  <a:srgbClr val="C00000"/>
                </a:solidFill>
              </a:rPr>
              <a:t>to the </a:t>
            </a:r>
            <a:br>
              <a:rPr lang="en-US" sz="5400" b="1" dirty="0">
                <a:solidFill>
                  <a:srgbClr val="C00000"/>
                </a:solidFill>
              </a:rPr>
            </a:br>
            <a:r>
              <a:rPr lang="en-US" sz="5400" b="1" dirty="0">
                <a:solidFill>
                  <a:srgbClr val="C00000"/>
                </a:solidFill>
              </a:rPr>
              <a:t>May 5, 2022 Draft</a:t>
            </a:r>
          </a:p>
        </p:txBody>
      </p:sp>
      <p:sp>
        <p:nvSpPr>
          <p:cNvPr id="4" name="Slide Number Placeholder 3">
            <a:extLst>
              <a:ext uri="{FF2B5EF4-FFF2-40B4-BE49-F238E27FC236}">
                <a16:creationId xmlns:a16="http://schemas.microsoft.com/office/drawing/2014/main" id="{6330178D-DD56-88C1-AF6E-475D83C9C8BB}"/>
              </a:ext>
            </a:extLst>
          </p:cNvPr>
          <p:cNvSpPr>
            <a:spLocks noGrp="1"/>
          </p:cNvSpPr>
          <p:nvPr>
            <p:ph type="sldNum" sz="quarter" idx="12"/>
          </p:nvPr>
        </p:nvSpPr>
        <p:spPr>
          <a:xfrm>
            <a:off x="8610600" y="6356350"/>
            <a:ext cx="2743200" cy="365125"/>
          </a:xfrm>
        </p:spPr>
        <p:txBody>
          <a:bodyPr>
            <a:normAutofit lnSpcReduction="10000"/>
          </a:bodyPr>
          <a:lstStyle/>
          <a:p>
            <a:pPr>
              <a:spcAft>
                <a:spcPts val="600"/>
              </a:spcAft>
            </a:pPr>
            <a:fld id="{FF540D6E-E35F-417B-9CCA-92B24078C1ED}" type="slidenum">
              <a:rPr lang="en-US" sz="1800" smtClean="0"/>
              <a:pPr>
                <a:spcAft>
                  <a:spcPts val="600"/>
                </a:spcAft>
              </a:pPr>
              <a:t>4</a:t>
            </a:fld>
            <a:endParaRPr lang="en-US" sz="1800" dirty="0"/>
          </a:p>
        </p:txBody>
      </p:sp>
      <p:graphicFrame>
        <p:nvGraphicFramePr>
          <p:cNvPr id="6" name="Content Placeholder 2">
            <a:extLst>
              <a:ext uri="{FF2B5EF4-FFF2-40B4-BE49-F238E27FC236}">
                <a16:creationId xmlns:a16="http://schemas.microsoft.com/office/drawing/2014/main" id="{C6A0BF38-8953-45DB-322B-8609B7B42B0B}"/>
              </a:ext>
            </a:extLst>
          </p:cNvPr>
          <p:cNvGraphicFramePr>
            <a:graphicFrameLocks noGrp="1"/>
          </p:cNvGraphicFramePr>
          <p:nvPr>
            <p:ph idx="1"/>
            <p:extLst>
              <p:ext uri="{D42A27DB-BD31-4B8C-83A1-F6EECF244321}">
                <p14:modId xmlns:p14="http://schemas.microsoft.com/office/powerpoint/2010/main" val="4144335439"/>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117564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03473-86C7-D694-FAF1-AE3E3BEAC8C4}"/>
              </a:ext>
            </a:extLst>
          </p:cNvPr>
          <p:cNvSpPr>
            <a:spLocks noGrp="1"/>
          </p:cNvSpPr>
          <p:nvPr>
            <p:ph type="title"/>
          </p:nvPr>
        </p:nvSpPr>
        <p:spPr>
          <a:xfrm>
            <a:off x="1653363" y="365760"/>
            <a:ext cx="9367203" cy="1188720"/>
          </a:xfrm>
        </p:spPr>
        <p:txBody>
          <a:bodyPr>
            <a:normAutofit/>
          </a:bodyPr>
          <a:lstStyle/>
          <a:p>
            <a:r>
              <a:rPr lang="en-US"/>
              <a:t>Analysis – </a:t>
            </a:r>
            <a:endParaRPr lang="en-US" dirty="0"/>
          </a:p>
        </p:txBody>
      </p:sp>
      <p:sp>
        <p:nvSpPr>
          <p:cNvPr id="9" name="Freeform: Shape 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3F918D1-A23B-D3D3-5497-1C7AF31792D5}"/>
              </a:ext>
            </a:extLst>
          </p:cNvPr>
          <p:cNvSpPr>
            <a:spLocks noGrp="1"/>
          </p:cNvSpPr>
          <p:nvPr>
            <p:ph idx="1"/>
          </p:nvPr>
        </p:nvSpPr>
        <p:spPr>
          <a:xfrm>
            <a:off x="1653363" y="2176272"/>
            <a:ext cx="9367204" cy="4041648"/>
          </a:xfrm>
        </p:spPr>
        <p:txBody>
          <a:bodyPr anchor="t">
            <a:normAutofit/>
          </a:bodyPr>
          <a:lstStyle/>
          <a:p>
            <a:r>
              <a:rPr lang="en-US" sz="2400" dirty="0"/>
              <a:t>If there is a principled basis for this treatment,</a:t>
            </a:r>
          </a:p>
          <a:p>
            <a:r>
              <a:rPr lang="en-US" sz="2400" dirty="0"/>
              <a:t>If there are policy reasons for this treatment,</a:t>
            </a:r>
          </a:p>
          <a:p>
            <a:r>
              <a:rPr lang="en-US" sz="2400" dirty="0"/>
              <a:t>Whether the treatment can be applied equitably, </a:t>
            </a:r>
          </a:p>
          <a:p>
            <a:r>
              <a:rPr lang="en-US" sz="2400" dirty="0"/>
              <a:t>To what extent is there a need for uniformity, </a:t>
            </a:r>
          </a:p>
          <a:p>
            <a:r>
              <a:rPr lang="en-US" sz="2400" dirty="0"/>
              <a:t>What processes or other tools are necessary to ensure the rules work as intended,</a:t>
            </a:r>
          </a:p>
          <a:p>
            <a:r>
              <a:rPr lang="en-US" sz="2400" dirty="0"/>
              <a:t>What should states do if they chose not to apply the special sourcing treatment.</a:t>
            </a:r>
          </a:p>
          <a:p>
            <a:endParaRPr lang="en-US" sz="2400" dirty="0"/>
          </a:p>
        </p:txBody>
      </p:sp>
      <p:sp>
        <p:nvSpPr>
          <p:cNvPr id="4" name="Slide Number Placeholder 3">
            <a:extLst>
              <a:ext uri="{FF2B5EF4-FFF2-40B4-BE49-F238E27FC236}">
                <a16:creationId xmlns:a16="http://schemas.microsoft.com/office/drawing/2014/main" id="{930FA9D9-40B4-FBE5-47CC-2A967B14E587}"/>
              </a:ext>
            </a:extLst>
          </p:cNvPr>
          <p:cNvSpPr>
            <a:spLocks noGrp="1"/>
          </p:cNvSpPr>
          <p:nvPr>
            <p:ph type="sldNum" sz="quarter" idx="12"/>
          </p:nvPr>
        </p:nvSpPr>
        <p:spPr>
          <a:xfrm>
            <a:off x="9091182" y="6356350"/>
            <a:ext cx="1929384" cy="365125"/>
          </a:xfrm>
        </p:spPr>
        <p:txBody>
          <a:bodyPr>
            <a:noAutofit/>
          </a:bodyPr>
          <a:lstStyle/>
          <a:p>
            <a:pPr>
              <a:spcAft>
                <a:spcPts val="600"/>
              </a:spcAft>
            </a:pPr>
            <a:fld id="{FF540D6E-E35F-417B-9CCA-92B24078C1ED}" type="slidenum">
              <a:rPr lang="en-US" sz="1800">
                <a:solidFill>
                  <a:schemeClr val="tx1">
                    <a:alpha val="80000"/>
                  </a:schemeClr>
                </a:solidFill>
              </a:rPr>
              <a:pPr>
                <a:spcAft>
                  <a:spcPts val="600"/>
                </a:spcAft>
              </a:pPr>
              <a:t>5</a:t>
            </a:fld>
            <a:endParaRPr lang="en-US" sz="1800" dirty="0">
              <a:solidFill>
                <a:schemeClr val="tx1">
                  <a:alpha val="80000"/>
                </a:schemeClr>
              </a:solidFill>
            </a:endParaRPr>
          </a:p>
        </p:txBody>
      </p:sp>
    </p:spTree>
    <p:extLst>
      <p:ext uri="{BB962C8B-B14F-4D97-AF65-F5344CB8AC3E}">
        <p14:creationId xmlns:p14="http://schemas.microsoft.com/office/powerpoint/2010/main" val="330111264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E31485-B5C7-627A-BF70-1ECEB4A9500D}"/>
              </a:ext>
            </a:extLst>
          </p:cNvPr>
          <p:cNvSpPr>
            <a:spLocks noGrp="1"/>
          </p:cNvSpPr>
          <p:nvPr>
            <p:ph type="title"/>
          </p:nvPr>
        </p:nvSpPr>
        <p:spPr>
          <a:xfrm>
            <a:off x="841248" y="5529884"/>
            <a:ext cx="6754845" cy="1096331"/>
          </a:xfrm>
        </p:spPr>
        <p:txBody>
          <a:bodyPr>
            <a:normAutofit/>
          </a:bodyPr>
          <a:lstStyle/>
          <a:p>
            <a:r>
              <a:rPr lang="en-US" sz="4000" b="1" dirty="0">
                <a:solidFill>
                  <a:srgbClr val="C00000"/>
                </a:solidFill>
              </a:rPr>
              <a:t>Is there a principled basis?</a:t>
            </a:r>
          </a:p>
        </p:txBody>
      </p:sp>
      <p:sp>
        <p:nvSpPr>
          <p:cNvPr id="3" name="Content Placeholder 2">
            <a:extLst>
              <a:ext uri="{FF2B5EF4-FFF2-40B4-BE49-F238E27FC236}">
                <a16:creationId xmlns:a16="http://schemas.microsoft.com/office/drawing/2014/main" id="{AC312DE7-2660-3ADF-533D-358FE94FAB83}"/>
              </a:ext>
            </a:extLst>
          </p:cNvPr>
          <p:cNvSpPr>
            <a:spLocks noGrp="1"/>
          </p:cNvSpPr>
          <p:nvPr>
            <p:ph idx="1"/>
          </p:nvPr>
        </p:nvSpPr>
        <p:spPr>
          <a:xfrm>
            <a:off x="841248" y="731520"/>
            <a:ext cx="10701507" cy="4254137"/>
          </a:xfrm>
        </p:spPr>
        <p:txBody>
          <a:bodyPr anchor="ctr">
            <a:normAutofit/>
          </a:bodyPr>
          <a:lstStyle/>
          <a:p>
            <a:pPr>
              <a:spcBef>
                <a:spcPts val="1200"/>
              </a:spcBef>
            </a:pPr>
            <a:r>
              <a:rPr lang="en-US" dirty="0"/>
              <a:t>General principles –</a:t>
            </a:r>
          </a:p>
          <a:p>
            <a:pPr lvl="1">
              <a:spcBef>
                <a:spcPts val="1200"/>
              </a:spcBef>
            </a:pPr>
            <a:r>
              <a:rPr lang="en-US" sz="2800" dirty="0"/>
              <a:t>Nexus and doing business</a:t>
            </a:r>
          </a:p>
          <a:p>
            <a:pPr lvl="1">
              <a:spcBef>
                <a:spcPts val="1200"/>
              </a:spcBef>
            </a:pPr>
            <a:r>
              <a:rPr lang="en-US" sz="2800" dirty="0"/>
              <a:t>Limits on apportionment of income</a:t>
            </a:r>
          </a:p>
          <a:p>
            <a:pPr lvl="1">
              <a:spcBef>
                <a:spcPts val="1200"/>
              </a:spcBef>
            </a:pPr>
            <a:r>
              <a:rPr lang="en-US" sz="2800" dirty="0"/>
              <a:t>Principle that partnership items are to be taxed as if earned directly</a:t>
            </a:r>
          </a:p>
        </p:txBody>
      </p:sp>
      <p:sp>
        <p:nvSpPr>
          <p:cNvPr id="11" name="Freeform: Shape 10">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23D18A1B-D7D6-AF47-8BE4-44510B49EB90}"/>
              </a:ext>
            </a:extLst>
          </p:cNvPr>
          <p:cNvSpPr>
            <a:spLocks noGrp="1"/>
          </p:cNvSpPr>
          <p:nvPr>
            <p:ph type="sldNum" sz="quarter" idx="12"/>
          </p:nvPr>
        </p:nvSpPr>
        <p:spPr>
          <a:xfrm>
            <a:off x="10198279" y="5532120"/>
            <a:ext cx="1344477" cy="365125"/>
          </a:xfrm>
        </p:spPr>
        <p:txBody>
          <a:bodyPr>
            <a:noAutofit/>
          </a:bodyPr>
          <a:lstStyle/>
          <a:p>
            <a:pPr>
              <a:spcAft>
                <a:spcPts val="600"/>
              </a:spcAft>
            </a:pPr>
            <a:fld id="{FF540D6E-E35F-417B-9CCA-92B24078C1ED}" type="slidenum">
              <a:rPr lang="en-US" sz="1800">
                <a:solidFill>
                  <a:srgbClr val="FFFFFF">
                    <a:alpha val="80000"/>
                  </a:srgbClr>
                </a:solidFill>
              </a:rPr>
              <a:pPr>
                <a:spcAft>
                  <a:spcPts val="600"/>
                </a:spcAft>
              </a:pPr>
              <a:t>6</a:t>
            </a:fld>
            <a:endParaRPr lang="en-US" sz="1800" dirty="0">
              <a:solidFill>
                <a:srgbClr val="FFFFFF">
                  <a:alpha val="80000"/>
                </a:srgbClr>
              </a:solidFill>
            </a:endParaRPr>
          </a:p>
        </p:txBody>
      </p:sp>
    </p:spTree>
    <p:extLst>
      <p:ext uri="{BB962C8B-B14F-4D97-AF65-F5344CB8AC3E}">
        <p14:creationId xmlns:p14="http://schemas.microsoft.com/office/powerpoint/2010/main" val="331131198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E31485-B5C7-627A-BF70-1ECEB4A9500D}"/>
              </a:ext>
            </a:extLst>
          </p:cNvPr>
          <p:cNvSpPr>
            <a:spLocks noGrp="1"/>
          </p:cNvSpPr>
          <p:nvPr>
            <p:ph type="title"/>
          </p:nvPr>
        </p:nvSpPr>
        <p:spPr>
          <a:xfrm>
            <a:off x="841248" y="5529884"/>
            <a:ext cx="6754845" cy="1096331"/>
          </a:xfrm>
        </p:spPr>
        <p:txBody>
          <a:bodyPr>
            <a:normAutofit/>
          </a:bodyPr>
          <a:lstStyle/>
          <a:p>
            <a:r>
              <a:rPr lang="en-US" sz="4000" b="1" dirty="0">
                <a:solidFill>
                  <a:srgbClr val="C00000"/>
                </a:solidFill>
              </a:rPr>
              <a:t>Is there a principled basis?</a:t>
            </a:r>
            <a:endParaRPr lang="en-US" sz="4000" dirty="0">
              <a:solidFill>
                <a:srgbClr val="303030"/>
              </a:solidFill>
            </a:endParaRPr>
          </a:p>
        </p:txBody>
      </p:sp>
      <p:sp>
        <p:nvSpPr>
          <p:cNvPr id="3" name="Content Placeholder 2">
            <a:extLst>
              <a:ext uri="{FF2B5EF4-FFF2-40B4-BE49-F238E27FC236}">
                <a16:creationId xmlns:a16="http://schemas.microsoft.com/office/drawing/2014/main" id="{AC312DE7-2660-3ADF-533D-358FE94FAB83}"/>
              </a:ext>
            </a:extLst>
          </p:cNvPr>
          <p:cNvSpPr>
            <a:spLocks noGrp="1"/>
          </p:cNvSpPr>
          <p:nvPr>
            <p:ph idx="1"/>
          </p:nvPr>
        </p:nvSpPr>
        <p:spPr>
          <a:xfrm>
            <a:off x="841248" y="731520"/>
            <a:ext cx="10701507" cy="4254137"/>
          </a:xfrm>
        </p:spPr>
        <p:txBody>
          <a:bodyPr anchor="ctr">
            <a:normAutofit/>
          </a:bodyPr>
          <a:lstStyle/>
          <a:p>
            <a:pPr>
              <a:spcBef>
                <a:spcPts val="1200"/>
              </a:spcBef>
            </a:pPr>
            <a:r>
              <a:rPr lang="en-US" dirty="0"/>
              <a:t>Nexus and doing business</a:t>
            </a:r>
          </a:p>
          <a:p>
            <a:pPr lvl="1">
              <a:spcBef>
                <a:spcPts val="1200"/>
              </a:spcBef>
            </a:pPr>
            <a:r>
              <a:rPr lang="en-US" sz="2800" dirty="0"/>
              <a:t>Result may be overly broad</a:t>
            </a:r>
          </a:p>
          <a:p>
            <a:pPr lvl="1">
              <a:spcBef>
                <a:spcPts val="1200"/>
              </a:spcBef>
            </a:pPr>
            <a:r>
              <a:rPr lang="en-US" sz="2800" dirty="0"/>
              <a:t>Possible bright-line rule</a:t>
            </a:r>
            <a:endParaRPr lang="en-US" dirty="0"/>
          </a:p>
        </p:txBody>
      </p:sp>
      <p:sp>
        <p:nvSpPr>
          <p:cNvPr id="11" name="Freeform: Shape 10">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23D18A1B-D7D6-AF47-8BE4-44510B49EB90}"/>
              </a:ext>
            </a:extLst>
          </p:cNvPr>
          <p:cNvSpPr>
            <a:spLocks noGrp="1"/>
          </p:cNvSpPr>
          <p:nvPr>
            <p:ph type="sldNum" sz="quarter" idx="12"/>
          </p:nvPr>
        </p:nvSpPr>
        <p:spPr>
          <a:xfrm>
            <a:off x="10198279" y="5532120"/>
            <a:ext cx="1344477" cy="365125"/>
          </a:xfrm>
        </p:spPr>
        <p:txBody>
          <a:bodyPr>
            <a:noAutofit/>
          </a:bodyPr>
          <a:lstStyle/>
          <a:p>
            <a:pPr>
              <a:spcAft>
                <a:spcPts val="600"/>
              </a:spcAft>
            </a:pPr>
            <a:fld id="{FF540D6E-E35F-417B-9CCA-92B24078C1ED}" type="slidenum">
              <a:rPr lang="en-US" sz="1800">
                <a:solidFill>
                  <a:srgbClr val="FFFFFF">
                    <a:alpha val="80000"/>
                  </a:srgbClr>
                </a:solidFill>
              </a:rPr>
              <a:pPr>
                <a:spcAft>
                  <a:spcPts val="600"/>
                </a:spcAft>
              </a:pPr>
              <a:t>7</a:t>
            </a:fld>
            <a:endParaRPr lang="en-US" sz="1800" dirty="0">
              <a:solidFill>
                <a:srgbClr val="FFFFFF">
                  <a:alpha val="80000"/>
                </a:srgbClr>
              </a:solidFill>
            </a:endParaRPr>
          </a:p>
        </p:txBody>
      </p:sp>
    </p:spTree>
    <p:extLst>
      <p:ext uri="{BB962C8B-B14F-4D97-AF65-F5344CB8AC3E}">
        <p14:creationId xmlns:p14="http://schemas.microsoft.com/office/powerpoint/2010/main" val="134331332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E31485-B5C7-627A-BF70-1ECEB4A9500D}"/>
              </a:ext>
            </a:extLst>
          </p:cNvPr>
          <p:cNvSpPr>
            <a:spLocks noGrp="1"/>
          </p:cNvSpPr>
          <p:nvPr>
            <p:ph type="title"/>
          </p:nvPr>
        </p:nvSpPr>
        <p:spPr>
          <a:xfrm>
            <a:off x="841248" y="5529884"/>
            <a:ext cx="6754845" cy="1096331"/>
          </a:xfrm>
        </p:spPr>
        <p:txBody>
          <a:bodyPr>
            <a:normAutofit/>
          </a:bodyPr>
          <a:lstStyle/>
          <a:p>
            <a:r>
              <a:rPr lang="en-US" sz="4000" b="1" dirty="0">
                <a:solidFill>
                  <a:srgbClr val="C00000"/>
                </a:solidFill>
              </a:rPr>
              <a:t>Is there a principled basis?</a:t>
            </a:r>
            <a:endParaRPr lang="en-US" sz="4000" dirty="0">
              <a:solidFill>
                <a:srgbClr val="303030"/>
              </a:solidFill>
            </a:endParaRPr>
          </a:p>
        </p:txBody>
      </p:sp>
      <p:sp>
        <p:nvSpPr>
          <p:cNvPr id="3" name="Content Placeholder 2">
            <a:extLst>
              <a:ext uri="{FF2B5EF4-FFF2-40B4-BE49-F238E27FC236}">
                <a16:creationId xmlns:a16="http://schemas.microsoft.com/office/drawing/2014/main" id="{AC312DE7-2660-3ADF-533D-358FE94FAB83}"/>
              </a:ext>
            </a:extLst>
          </p:cNvPr>
          <p:cNvSpPr>
            <a:spLocks noGrp="1"/>
          </p:cNvSpPr>
          <p:nvPr>
            <p:ph idx="1"/>
          </p:nvPr>
        </p:nvSpPr>
        <p:spPr>
          <a:xfrm>
            <a:off x="841248" y="731520"/>
            <a:ext cx="10701507" cy="4254137"/>
          </a:xfrm>
        </p:spPr>
        <p:txBody>
          <a:bodyPr anchor="ctr">
            <a:normAutofit/>
          </a:bodyPr>
          <a:lstStyle/>
          <a:p>
            <a:pPr>
              <a:spcBef>
                <a:spcPts val="1200"/>
              </a:spcBef>
            </a:pPr>
            <a:r>
              <a:rPr lang="en-US" dirty="0"/>
              <a:t>Limits on apportionment of income</a:t>
            </a:r>
          </a:p>
          <a:p>
            <a:pPr lvl="1">
              <a:spcBef>
                <a:spcPts val="1200"/>
              </a:spcBef>
            </a:pPr>
            <a:r>
              <a:rPr lang="en-US" sz="2800" dirty="0"/>
              <a:t>Result may be overly broad</a:t>
            </a:r>
          </a:p>
          <a:p>
            <a:pPr lvl="1">
              <a:spcBef>
                <a:spcPts val="1200"/>
              </a:spcBef>
            </a:pPr>
            <a:r>
              <a:rPr lang="en-US" sz="2800" dirty="0"/>
              <a:t>Possible bright-line rule </a:t>
            </a:r>
            <a:endParaRPr lang="en-US" dirty="0"/>
          </a:p>
        </p:txBody>
      </p:sp>
      <p:sp>
        <p:nvSpPr>
          <p:cNvPr id="11" name="Freeform: Shape 10">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23D18A1B-D7D6-AF47-8BE4-44510B49EB90}"/>
              </a:ext>
            </a:extLst>
          </p:cNvPr>
          <p:cNvSpPr>
            <a:spLocks noGrp="1"/>
          </p:cNvSpPr>
          <p:nvPr>
            <p:ph type="sldNum" sz="quarter" idx="12"/>
          </p:nvPr>
        </p:nvSpPr>
        <p:spPr>
          <a:xfrm>
            <a:off x="10198279" y="5532120"/>
            <a:ext cx="1344477" cy="365125"/>
          </a:xfrm>
        </p:spPr>
        <p:txBody>
          <a:bodyPr>
            <a:noAutofit/>
          </a:bodyPr>
          <a:lstStyle/>
          <a:p>
            <a:pPr>
              <a:spcAft>
                <a:spcPts val="600"/>
              </a:spcAft>
            </a:pPr>
            <a:fld id="{FF540D6E-E35F-417B-9CCA-92B24078C1ED}" type="slidenum">
              <a:rPr lang="en-US" sz="1800">
                <a:solidFill>
                  <a:srgbClr val="FFFFFF">
                    <a:alpha val="80000"/>
                  </a:srgbClr>
                </a:solidFill>
              </a:rPr>
              <a:pPr>
                <a:spcAft>
                  <a:spcPts val="600"/>
                </a:spcAft>
              </a:pPr>
              <a:t>8</a:t>
            </a:fld>
            <a:endParaRPr lang="en-US" sz="1800" dirty="0">
              <a:solidFill>
                <a:srgbClr val="FFFFFF">
                  <a:alpha val="80000"/>
                </a:srgbClr>
              </a:solidFill>
            </a:endParaRPr>
          </a:p>
        </p:txBody>
      </p:sp>
    </p:spTree>
    <p:extLst>
      <p:ext uri="{BB962C8B-B14F-4D97-AF65-F5344CB8AC3E}">
        <p14:creationId xmlns:p14="http://schemas.microsoft.com/office/powerpoint/2010/main" val="109205162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E31485-B5C7-627A-BF70-1ECEB4A9500D}"/>
              </a:ext>
            </a:extLst>
          </p:cNvPr>
          <p:cNvSpPr>
            <a:spLocks noGrp="1"/>
          </p:cNvSpPr>
          <p:nvPr>
            <p:ph type="title"/>
          </p:nvPr>
        </p:nvSpPr>
        <p:spPr>
          <a:xfrm>
            <a:off x="841248" y="5529884"/>
            <a:ext cx="6754845" cy="1096331"/>
          </a:xfrm>
        </p:spPr>
        <p:txBody>
          <a:bodyPr>
            <a:normAutofit/>
          </a:bodyPr>
          <a:lstStyle/>
          <a:p>
            <a:r>
              <a:rPr lang="en-US" sz="4000" b="1" dirty="0">
                <a:solidFill>
                  <a:srgbClr val="C00000"/>
                </a:solidFill>
              </a:rPr>
              <a:t>Is there a principled basis?</a:t>
            </a:r>
            <a:endParaRPr lang="en-US" sz="4000" dirty="0">
              <a:solidFill>
                <a:srgbClr val="303030"/>
              </a:solidFill>
            </a:endParaRPr>
          </a:p>
        </p:txBody>
      </p:sp>
      <p:sp>
        <p:nvSpPr>
          <p:cNvPr id="3" name="Content Placeholder 2">
            <a:extLst>
              <a:ext uri="{FF2B5EF4-FFF2-40B4-BE49-F238E27FC236}">
                <a16:creationId xmlns:a16="http://schemas.microsoft.com/office/drawing/2014/main" id="{AC312DE7-2660-3ADF-533D-358FE94FAB83}"/>
              </a:ext>
            </a:extLst>
          </p:cNvPr>
          <p:cNvSpPr>
            <a:spLocks noGrp="1"/>
          </p:cNvSpPr>
          <p:nvPr>
            <p:ph idx="1"/>
          </p:nvPr>
        </p:nvSpPr>
        <p:spPr>
          <a:xfrm>
            <a:off x="841248" y="731520"/>
            <a:ext cx="10701507" cy="4254137"/>
          </a:xfrm>
        </p:spPr>
        <p:txBody>
          <a:bodyPr anchor="ctr">
            <a:normAutofit/>
          </a:bodyPr>
          <a:lstStyle/>
          <a:p>
            <a:pPr>
              <a:spcBef>
                <a:spcPts val="1200"/>
              </a:spcBef>
            </a:pPr>
            <a:r>
              <a:rPr lang="en-US" dirty="0"/>
              <a:t>Principle that partnership items are to be taxed as if earned directly</a:t>
            </a:r>
          </a:p>
          <a:p>
            <a:pPr lvl="1">
              <a:spcBef>
                <a:spcPts val="1200"/>
              </a:spcBef>
            </a:pPr>
            <a:r>
              <a:rPr lang="en-US" sz="2800" dirty="0"/>
              <a:t>Federal pass-through principle</a:t>
            </a:r>
          </a:p>
          <a:p>
            <a:pPr lvl="1">
              <a:spcBef>
                <a:spcPts val="1200"/>
              </a:spcBef>
            </a:pPr>
            <a:r>
              <a:rPr lang="en-US" sz="2800" dirty="0"/>
              <a:t>Rule might be different but could be more consistent with the principle</a:t>
            </a:r>
          </a:p>
        </p:txBody>
      </p:sp>
      <p:sp>
        <p:nvSpPr>
          <p:cNvPr id="11" name="Freeform: Shape 10">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23D18A1B-D7D6-AF47-8BE4-44510B49EB90}"/>
              </a:ext>
            </a:extLst>
          </p:cNvPr>
          <p:cNvSpPr>
            <a:spLocks noGrp="1"/>
          </p:cNvSpPr>
          <p:nvPr>
            <p:ph type="sldNum" sz="quarter" idx="12"/>
          </p:nvPr>
        </p:nvSpPr>
        <p:spPr>
          <a:xfrm>
            <a:off x="10198279" y="5532120"/>
            <a:ext cx="1344477" cy="365125"/>
          </a:xfrm>
        </p:spPr>
        <p:txBody>
          <a:bodyPr>
            <a:normAutofit/>
          </a:bodyPr>
          <a:lstStyle/>
          <a:p>
            <a:pPr>
              <a:spcAft>
                <a:spcPts val="600"/>
              </a:spcAft>
            </a:pPr>
            <a:fld id="{FF540D6E-E35F-417B-9CCA-92B24078C1ED}" type="slidenum">
              <a:rPr lang="en-US">
                <a:solidFill>
                  <a:srgbClr val="FFFFFF">
                    <a:alpha val="80000"/>
                  </a:srgbClr>
                </a:solidFill>
              </a:rPr>
              <a:pPr>
                <a:spcAft>
                  <a:spcPts val="600"/>
                </a:spcAft>
              </a:pPr>
              <a:t>9</a:t>
            </a:fld>
            <a:endParaRPr lang="en-US">
              <a:solidFill>
                <a:srgbClr val="FFFFFF">
                  <a:alpha val="80000"/>
                </a:srgbClr>
              </a:solidFill>
            </a:endParaRPr>
          </a:p>
        </p:txBody>
      </p:sp>
    </p:spTree>
    <p:extLst>
      <p:ext uri="{BB962C8B-B14F-4D97-AF65-F5344CB8AC3E}">
        <p14:creationId xmlns:p14="http://schemas.microsoft.com/office/powerpoint/2010/main" val="3069472150"/>
      </p:ext>
    </p:extLst>
  </p:cSld>
  <p:clrMapOvr>
    <a:masterClrMapping/>
  </p:clrMapOvr>
  <p:transition spd="slow">
    <p:push dir="u"/>
  </p:transition>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1097</Words>
  <Application>Microsoft Office PowerPoint</Application>
  <PresentationFormat>Widescreen</PresentationFormat>
  <Paragraphs>106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1_Office Theme</vt:lpstr>
      <vt:lpstr>State Taxation of Partnerships</vt:lpstr>
      <vt:lpstr>Draft White Paper   State Tax  Treatment  of  Investment  Partnership  Income</vt:lpstr>
      <vt:lpstr>Training   Basics of Subchapter K for State Tax Administrators</vt:lpstr>
      <vt:lpstr>Additions  to the  May 5, 2022 Draft</vt:lpstr>
      <vt:lpstr>Analysis – </vt:lpstr>
      <vt:lpstr>Is there a principled basis?</vt:lpstr>
      <vt:lpstr>Is there a principled basis?</vt:lpstr>
      <vt:lpstr>Is there a principled basis?</vt:lpstr>
      <vt:lpstr>Is there a principled basis?</vt:lpstr>
      <vt:lpstr>Are there policy reasons for the treatment?</vt:lpstr>
      <vt:lpstr>Can the treatment be applied equitably?</vt:lpstr>
      <vt:lpstr>Is there a need for uniformity?</vt:lpstr>
      <vt:lpstr>What processes or other tools are necessary?</vt:lpstr>
      <vt:lpstr>What about states that do not want to use special sourcing?</vt:lpstr>
      <vt:lpstr>Findings and Recommendations</vt:lpstr>
      <vt:lpstr>Findings and Recommendations</vt:lpstr>
      <vt:lpstr>Findings and Recommendations</vt:lpstr>
      <vt:lpstr>Findings and Recommendations</vt:lpstr>
      <vt:lpstr>Proposed Next Steps -</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2021-12-30T15:21:45Z</dcterms:created>
  <dcterms:modified xsi:type="dcterms:W3CDTF">2022-05-09T19:42:26Z</dcterms:modified>
</cp:coreProperties>
</file>