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Lst>
  <p:notesMasterIdLst>
    <p:notesMasterId r:id="rId14"/>
  </p:notesMasterIdLst>
  <p:sldIdLst>
    <p:sldId id="314" r:id="rId2"/>
    <p:sldId id="450" r:id="rId3"/>
    <p:sldId id="431" r:id="rId4"/>
    <p:sldId id="445" r:id="rId5"/>
    <p:sldId id="453" r:id="rId6"/>
    <p:sldId id="452" r:id="rId7"/>
    <p:sldId id="451" r:id="rId8"/>
    <p:sldId id="438" r:id="rId9"/>
    <p:sldId id="447" r:id="rId10"/>
    <p:sldId id="448" r:id="rId11"/>
    <p:sldId id="449" r:id="rId12"/>
    <p:sldId id="44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86" autoAdjust="0"/>
    <p:restoredTop sz="94660"/>
  </p:normalViewPr>
  <p:slideViewPr>
    <p:cSldViewPr snapToGrid="0">
      <p:cViewPr varScale="1">
        <p:scale>
          <a:sx n="115" d="100"/>
          <a:sy n="115" d="100"/>
        </p:scale>
        <p:origin x="120" y="3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A5C28B-D168-4BEC-8E3D-76B9D3DB7AB6}"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C4F423E5-107C-43E4-BF46-CD941CC5A93E}">
      <dgm:prSet custT="1"/>
      <dgm:spPr/>
      <dgm:t>
        <a:bodyPr/>
        <a:lstStyle/>
        <a:p>
          <a:pPr marL="0">
            <a:spcAft>
              <a:spcPts val="1800"/>
            </a:spcAft>
          </a:pPr>
          <a:r>
            <a:rPr lang="en-US" sz="2000" dirty="0"/>
            <a:t>Section on the </a:t>
          </a:r>
          <a:r>
            <a:rPr lang="en-US" sz="2000" dirty="0" err="1"/>
            <a:t>TCJA</a:t>
          </a:r>
          <a:r>
            <a:rPr lang="en-US" sz="2000" dirty="0"/>
            <a:t> limitation on the deduction of investment-related expenses for individuals. (P. 14)</a:t>
          </a:r>
        </a:p>
        <a:p>
          <a:pPr marL="0">
            <a:spcAft>
              <a:spcPts val="1800"/>
            </a:spcAft>
          </a:pPr>
          <a:r>
            <a:rPr lang="en-US" sz="2000" dirty="0"/>
            <a:t>Minor addition to the section on Enforcement Mechanisms – State Information Reporting. (P. 27)</a:t>
          </a:r>
        </a:p>
        <a:p>
          <a:pPr marL="0">
            <a:spcAft>
              <a:spcPts val="1800"/>
            </a:spcAft>
          </a:pPr>
          <a:r>
            <a:rPr lang="en-US" sz="2000" dirty="0"/>
            <a:t>Revision of Section I. D. - Implications of the State Partnership Tax System for Sourcing of Investment Partnership Income (Pp. 29-30) </a:t>
          </a:r>
        </a:p>
        <a:p>
          <a:pPr marL="182880">
            <a:spcAft>
              <a:spcPts val="1800"/>
            </a:spcAft>
          </a:pPr>
          <a:r>
            <a:rPr lang="en-US" sz="1800" dirty="0"/>
            <a:t>-- Sourcing of Partnership Income May Alter the Effect of Substantive Rules (Example – offsetting gains and losses)</a:t>
          </a:r>
        </a:p>
        <a:p>
          <a:pPr marL="182880">
            <a:spcAft>
              <a:spcPts val="1800"/>
            </a:spcAft>
          </a:pPr>
          <a:r>
            <a:rPr lang="en-US" sz="1800" dirty="0"/>
            <a:t>-- Sourcing may affect Whether Partnership Income is Taxed as if Earned Directly (Example – corporate or tiered versus individual partners)</a:t>
          </a:r>
        </a:p>
        <a:p>
          <a:pPr marL="182880">
            <a:spcAft>
              <a:spcPts val="1800"/>
            </a:spcAft>
          </a:pPr>
          <a:r>
            <a:rPr lang="en-US" sz="1800" dirty="0"/>
            <a:t>-- Sourcing has Other Important Uniformity and Functionality Implications (Example – uniformity is likely to effect compliance) </a:t>
          </a:r>
        </a:p>
        <a:p>
          <a:pPr marL="182880">
            <a:spcAft>
              <a:spcPts val="1800"/>
            </a:spcAft>
          </a:pPr>
          <a:r>
            <a:rPr lang="en-US" sz="1800" dirty="0"/>
            <a:t>-- Special Sourcing Rules May Undermine Generally Applicable Sourcing Rules (Example – ability to shift sourcing by inserting an investment partnership)</a:t>
          </a:r>
        </a:p>
        <a:p>
          <a:pPr marL="0">
            <a:spcAft>
              <a:spcPts val="1800"/>
            </a:spcAft>
          </a:pPr>
          <a:endParaRPr lang="en-US" sz="2000" dirty="0"/>
        </a:p>
        <a:p>
          <a:pPr marL="0">
            <a:spcAft>
              <a:spcPts val="1800"/>
            </a:spcAft>
          </a:pPr>
          <a:r>
            <a:rPr lang="en-US" sz="2000" dirty="0"/>
            <a:t> </a:t>
          </a:r>
        </a:p>
        <a:p>
          <a:pPr marL="0">
            <a:spcAft>
              <a:spcPct val="35000"/>
            </a:spcAft>
          </a:pPr>
          <a:endParaRPr lang="en-US" sz="1900" dirty="0"/>
        </a:p>
      </dgm:t>
    </dgm:pt>
    <dgm:pt modelId="{26E6D14E-D4A5-4D92-BD97-9C469A272D12}" type="parTrans" cxnId="{E6F4C6DF-250E-4F54-AE61-4F5038B46AD5}">
      <dgm:prSet/>
      <dgm:spPr/>
      <dgm:t>
        <a:bodyPr/>
        <a:lstStyle/>
        <a:p>
          <a:endParaRPr lang="en-US"/>
        </a:p>
      </dgm:t>
    </dgm:pt>
    <dgm:pt modelId="{6210ED9A-C159-4430-B074-B530F48D5395}" type="sibTrans" cxnId="{E6F4C6DF-250E-4F54-AE61-4F5038B46AD5}">
      <dgm:prSet/>
      <dgm:spPr/>
      <dgm:t>
        <a:bodyPr/>
        <a:lstStyle/>
        <a:p>
          <a:endParaRPr lang="en-US"/>
        </a:p>
      </dgm:t>
    </dgm:pt>
    <dgm:pt modelId="{64386A02-82BD-4C1A-AD07-F83C66AAF0D9}" type="pres">
      <dgm:prSet presAssocID="{C3A5C28B-D168-4BEC-8E3D-76B9D3DB7AB6}" presName="vert0" presStyleCnt="0">
        <dgm:presLayoutVars>
          <dgm:dir/>
          <dgm:animOne val="branch"/>
          <dgm:animLvl val="lvl"/>
        </dgm:presLayoutVars>
      </dgm:prSet>
      <dgm:spPr/>
    </dgm:pt>
    <dgm:pt modelId="{155E70AE-8934-4013-BE71-C5C10937F17F}" type="pres">
      <dgm:prSet presAssocID="{C4F423E5-107C-43E4-BF46-CD941CC5A93E}" presName="thickLine" presStyleLbl="alignNode1" presStyleIdx="0" presStyleCnt="1"/>
      <dgm:spPr/>
    </dgm:pt>
    <dgm:pt modelId="{8E0B175E-A141-4224-9DF2-5C3FFEB7FD4B}" type="pres">
      <dgm:prSet presAssocID="{C4F423E5-107C-43E4-BF46-CD941CC5A93E}" presName="horz1" presStyleCnt="0"/>
      <dgm:spPr/>
    </dgm:pt>
    <dgm:pt modelId="{725CA6EF-A8FC-4D5C-B008-155FB9341471}" type="pres">
      <dgm:prSet presAssocID="{C4F423E5-107C-43E4-BF46-CD941CC5A93E}" presName="tx1" presStyleLbl="revTx" presStyleIdx="0" presStyleCnt="1"/>
      <dgm:spPr/>
    </dgm:pt>
    <dgm:pt modelId="{16F32CDC-D55E-4018-8848-8EF6D8E89BBD}" type="pres">
      <dgm:prSet presAssocID="{C4F423E5-107C-43E4-BF46-CD941CC5A93E}" presName="vert1" presStyleCnt="0"/>
      <dgm:spPr/>
    </dgm:pt>
  </dgm:ptLst>
  <dgm:cxnLst>
    <dgm:cxn modelId="{E262B04F-06CC-4670-BBA7-F7E62EDCCD99}" type="presOf" srcId="{C4F423E5-107C-43E4-BF46-CD941CC5A93E}" destId="{725CA6EF-A8FC-4D5C-B008-155FB9341471}" srcOrd="0" destOrd="0" presId="urn:microsoft.com/office/officeart/2008/layout/LinedList"/>
    <dgm:cxn modelId="{E6F4C6DF-250E-4F54-AE61-4F5038B46AD5}" srcId="{C3A5C28B-D168-4BEC-8E3D-76B9D3DB7AB6}" destId="{C4F423E5-107C-43E4-BF46-CD941CC5A93E}" srcOrd="0" destOrd="0" parTransId="{26E6D14E-D4A5-4D92-BD97-9C469A272D12}" sibTransId="{6210ED9A-C159-4430-B074-B530F48D5395}"/>
    <dgm:cxn modelId="{0255BAF7-23C3-44A3-9423-5E7F506C62F7}" type="presOf" srcId="{C3A5C28B-D168-4BEC-8E3D-76B9D3DB7AB6}" destId="{64386A02-82BD-4C1A-AD07-F83C66AAF0D9}" srcOrd="0" destOrd="0" presId="urn:microsoft.com/office/officeart/2008/layout/LinedList"/>
    <dgm:cxn modelId="{C76EFF80-2D85-447F-8B74-19334110FDD3}" type="presParOf" srcId="{64386A02-82BD-4C1A-AD07-F83C66AAF0D9}" destId="{155E70AE-8934-4013-BE71-C5C10937F17F}" srcOrd="0" destOrd="0" presId="urn:microsoft.com/office/officeart/2008/layout/LinedList"/>
    <dgm:cxn modelId="{C58ADE4B-AEEF-4CC1-B427-22CE4969D691}" type="presParOf" srcId="{64386A02-82BD-4C1A-AD07-F83C66AAF0D9}" destId="{8E0B175E-A141-4224-9DF2-5C3FFEB7FD4B}" srcOrd="1" destOrd="0" presId="urn:microsoft.com/office/officeart/2008/layout/LinedList"/>
    <dgm:cxn modelId="{FA7A05D1-F519-43E9-9F3D-9424C8A34215}" type="presParOf" srcId="{8E0B175E-A141-4224-9DF2-5C3FFEB7FD4B}" destId="{725CA6EF-A8FC-4D5C-B008-155FB9341471}" srcOrd="0" destOrd="0" presId="urn:microsoft.com/office/officeart/2008/layout/LinedList"/>
    <dgm:cxn modelId="{0F04BEAF-F0D1-4087-824F-B279C174B2DB}" type="presParOf" srcId="{8E0B175E-A141-4224-9DF2-5C3FFEB7FD4B}" destId="{16F32CDC-D55E-4018-8848-8EF6D8E89BB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A5C28B-D168-4BEC-8E3D-76B9D3DB7AB6}"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C4F423E5-107C-43E4-BF46-CD941CC5A93E}">
      <dgm:prSet custT="1"/>
      <dgm:spPr/>
      <dgm:t>
        <a:bodyPr/>
        <a:lstStyle/>
        <a:p>
          <a:pPr marL="0">
            <a:spcAft>
              <a:spcPts val="1800"/>
            </a:spcAft>
          </a:pPr>
          <a:r>
            <a:rPr lang="en-US" sz="2000" dirty="0"/>
            <a:t>Section IV. A. – Analysis – Can the Special Souring Treatment be Applied Equitably?</a:t>
          </a:r>
        </a:p>
        <a:p>
          <a:pPr marL="182880">
            <a:spcAft>
              <a:spcPts val="1800"/>
            </a:spcAft>
          </a:pPr>
          <a:r>
            <a:rPr lang="en-US" sz="2000" dirty="0"/>
            <a:t>-- Application to Corporate Partners and Tiered Operating Partnerships </a:t>
          </a:r>
        </a:p>
        <a:p>
          <a:pPr marL="182880">
            <a:spcAft>
              <a:spcPts val="1800"/>
            </a:spcAft>
          </a:pPr>
          <a:r>
            <a:rPr lang="en-US" sz="2000" dirty="0"/>
            <a:t>-- Individual Active Versus Passive Partners </a:t>
          </a:r>
        </a:p>
        <a:p>
          <a:pPr marL="0">
            <a:spcAft>
              <a:spcPts val="1800"/>
            </a:spcAft>
          </a:pPr>
          <a:r>
            <a:rPr lang="en-US" sz="2000" dirty="0"/>
            <a:t>Section IV. B – Findings and Recommendations –</a:t>
          </a:r>
        </a:p>
        <a:p>
          <a:pPr marL="182880">
            <a:spcAft>
              <a:spcPts val="1800"/>
            </a:spcAft>
          </a:pPr>
          <a:r>
            <a:rPr lang="en-US" sz="2000" dirty="0"/>
            <a:t>-- States should </a:t>
          </a:r>
          <a:r>
            <a:rPr lang="en-US" sz="2000" u="sng" dirty="0"/>
            <a:t>consider excluding </a:t>
          </a:r>
          <a:r>
            <a:rPr lang="en-US" sz="2000" dirty="0"/>
            <a:t>from special sourcing treatment any partners that take an active role in the investment activities – depending on the ability to draft adequate rules. </a:t>
          </a:r>
        </a:p>
        <a:p>
          <a:pPr marL="182880">
            <a:spcAft>
              <a:spcPts val="1800"/>
            </a:spcAft>
          </a:pPr>
          <a:endParaRPr lang="en-US" sz="2000" dirty="0"/>
        </a:p>
        <a:p>
          <a:pPr marL="0">
            <a:spcAft>
              <a:spcPts val="1800"/>
            </a:spcAft>
          </a:pPr>
          <a:endParaRPr lang="en-US" sz="2000" dirty="0"/>
        </a:p>
        <a:p>
          <a:pPr marL="0">
            <a:spcAft>
              <a:spcPts val="1800"/>
            </a:spcAft>
          </a:pPr>
          <a:r>
            <a:rPr lang="en-US" sz="2000" dirty="0"/>
            <a:t> </a:t>
          </a:r>
        </a:p>
        <a:p>
          <a:pPr marL="0">
            <a:spcAft>
              <a:spcPct val="35000"/>
            </a:spcAft>
          </a:pPr>
          <a:endParaRPr lang="en-US" sz="1900" dirty="0"/>
        </a:p>
      </dgm:t>
    </dgm:pt>
    <dgm:pt modelId="{26E6D14E-D4A5-4D92-BD97-9C469A272D12}" type="parTrans" cxnId="{E6F4C6DF-250E-4F54-AE61-4F5038B46AD5}">
      <dgm:prSet/>
      <dgm:spPr/>
      <dgm:t>
        <a:bodyPr/>
        <a:lstStyle/>
        <a:p>
          <a:endParaRPr lang="en-US"/>
        </a:p>
      </dgm:t>
    </dgm:pt>
    <dgm:pt modelId="{6210ED9A-C159-4430-B074-B530F48D5395}" type="sibTrans" cxnId="{E6F4C6DF-250E-4F54-AE61-4F5038B46AD5}">
      <dgm:prSet/>
      <dgm:spPr/>
      <dgm:t>
        <a:bodyPr/>
        <a:lstStyle/>
        <a:p>
          <a:endParaRPr lang="en-US"/>
        </a:p>
      </dgm:t>
    </dgm:pt>
    <dgm:pt modelId="{64386A02-82BD-4C1A-AD07-F83C66AAF0D9}" type="pres">
      <dgm:prSet presAssocID="{C3A5C28B-D168-4BEC-8E3D-76B9D3DB7AB6}" presName="vert0" presStyleCnt="0">
        <dgm:presLayoutVars>
          <dgm:dir/>
          <dgm:animOne val="branch"/>
          <dgm:animLvl val="lvl"/>
        </dgm:presLayoutVars>
      </dgm:prSet>
      <dgm:spPr/>
    </dgm:pt>
    <dgm:pt modelId="{155E70AE-8934-4013-BE71-C5C10937F17F}" type="pres">
      <dgm:prSet presAssocID="{C4F423E5-107C-43E4-BF46-CD941CC5A93E}" presName="thickLine" presStyleLbl="alignNode1" presStyleIdx="0" presStyleCnt="1"/>
      <dgm:spPr/>
    </dgm:pt>
    <dgm:pt modelId="{8E0B175E-A141-4224-9DF2-5C3FFEB7FD4B}" type="pres">
      <dgm:prSet presAssocID="{C4F423E5-107C-43E4-BF46-CD941CC5A93E}" presName="horz1" presStyleCnt="0"/>
      <dgm:spPr/>
    </dgm:pt>
    <dgm:pt modelId="{725CA6EF-A8FC-4D5C-B008-155FB9341471}" type="pres">
      <dgm:prSet presAssocID="{C4F423E5-107C-43E4-BF46-CD941CC5A93E}" presName="tx1" presStyleLbl="revTx" presStyleIdx="0" presStyleCnt="1"/>
      <dgm:spPr/>
    </dgm:pt>
    <dgm:pt modelId="{16F32CDC-D55E-4018-8848-8EF6D8E89BBD}" type="pres">
      <dgm:prSet presAssocID="{C4F423E5-107C-43E4-BF46-CD941CC5A93E}" presName="vert1" presStyleCnt="0"/>
      <dgm:spPr/>
    </dgm:pt>
  </dgm:ptLst>
  <dgm:cxnLst>
    <dgm:cxn modelId="{E262B04F-06CC-4670-BBA7-F7E62EDCCD99}" type="presOf" srcId="{C4F423E5-107C-43E4-BF46-CD941CC5A93E}" destId="{725CA6EF-A8FC-4D5C-B008-155FB9341471}" srcOrd="0" destOrd="0" presId="urn:microsoft.com/office/officeart/2008/layout/LinedList"/>
    <dgm:cxn modelId="{E6F4C6DF-250E-4F54-AE61-4F5038B46AD5}" srcId="{C3A5C28B-D168-4BEC-8E3D-76B9D3DB7AB6}" destId="{C4F423E5-107C-43E4-BF46-CD941CC5A93E}" srcOrd="0" destOrd="0" parTransId="{26E6D14E-D4A5-4D92-BD97-9C469A272D12}" sibTransId="{6210ED9A-C159-4430-B074-B530F48D5395}"/>
    <dgm:cxn modelId="{0255BAF7-23C3-44A3-9423-5E7F506C62F7}" type="presOf" srcId="{C3A5C28B-D168-4BEC-8E3D-76B9D3DB7AB6}" destId="{64386A02-82BD-4C1A-AD07-F83C66AAF0D9}" srcOrd="0" destOrd="0" presId="urn:microsoft.com/office/officeart/2008/layout/LinedList"/>
    <dgm:cxn modelId="{C76EFF80-2D85-447F-8B74-19334110FDD3}" type="presParOf" srcId="{64386A02-82BD-4C1A-AD07-F83C66AAF0D9}" destId="{155E70AE-8934-4013-BE71-C5C10937F17F}" srcOrd="0" destOrd="0" presId="urn:microsoft.com/office/officeart/2008/layout/LinedList"/>
    <dgm:cxn modelId="{C58ADE4B-AEEF-4CC1-B427-22CE4969D691}" type="presParOf" srcId="{64386A02-82BD-4C1A-AD07-F83C66AAF0D9}" destId="{8E0B175E-A141-4224-9DF2-5C3FFEB7FD4B}" srcOrd="1" destOrd="0" presId="urn:microsoft.com/office/officeart/2008/layout/LinedList"/>
    <dgm:cxn modelId="{FA7A05D1-F519-43E9-9F3D-9424C8A34215}" type="presParOf" srcId="{8E0B175E-A141-4224-9DF2-5C3FFEB7FD4B}" destId="{725CA6EF-A8FC-4D5C-B008-155FB9341471}" srcOrd="0" destOrd="0" presId="urn:microsoft.com/office/officeart/2008/layout/LinedList"/>
    <dgm:cxn modelId="{0F04BEAF-F0D1-4087-824F-B279C174B2DB}" type="presParOf" srcId="{8E0B175E-A141-4224-9DF2-5C3FFEB7FD4B}" destId="{16F32CDC-D55E-4018-8848-8EF6D8E89BB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3A5C28B-D168-4BEC-8E3D-76B9D3DB7AB6}"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C4F423E5-107C-43E4-BF46-CD941CC5A93E}">
      <dgm:prSet custT="1"/>
      <dgm:spPr/>
      <dgm:t>
        <a:bodyPr/>
        <a:lstStyle/>
        <a:p>
          <a:pPr>
            <a:spcAft>
              <a:spcPts val="1800"/>
            </a:spcAft>
          </a:pPr>
          <a:r>
            <a:rPr lang="en-US" sz="2000" dirty="0"/>
            <a:t>Bottom line – Executive Summary: </a:t>
          </a:r>
        </a:p>
        <a:p>
          <a:pPr>
            <a:spcAft>
              <a:spcPts val="1800"/>
            </a:spcAft>
          </a:pPr>
          <a:r>
            <a:rPr lang="en-US" sz="1800" dirty="0"/>
            <a:t>States have developed a system for sourcing and taxing partnership income that generally sources the income based on the activities and operations of the entity, while it imposes the tax on the partners. </a:t>
          </a:r>
        </a:p>
        <a:p>
          <a:pPr>
            <a:spcAft>
              <a:spcPts val="1800"/>
            </a:spcAft>
          </a:pPr>
          <a:r>
            <a:rPr lang="en-US" sz="1800" dirty="0"/>
            <a:t>The exception is the treatment of investment partnership income, which is sourced to the residence or domicile of the partners. </a:t>
          </a:r>
        </a:p>
        <a:p>
          <a:pPr>
            <a:spcAft>
              <a:spcPts val="1800"/>
            </a:spcAft>
          </a:pPr>
          <a:r>
            <a:rPr lang="en-US" sz="1800" dirty="0"/>
            <a:t>This exception does not appear to be dictated by constitutional principles or limitations, at least not to the extent that this treatment has generally been applied. </a:t>
          </a:r>
        </a:p>
        <a:p>
          <a:pPr>
            <a:spcAft>
              <a:spcPts val="1800"/>
            </a:spcAft>
          </a:pPr>
          <a:r>
            <a:rPr lang="en-US" sz="1800" dirty="0"/>
            <a:t>Nevertheless, there are principled and policy reasons for the special treatment including establishing bright-line rules where limits may otherwise be difficult to discern, equitable treatment of investment income, and ease of administration and compliance. </a:t>
          </a:r>
        </a:p>
        <a:p>
          <a:pPr>
            <a:spcAft>
              <a:spcPct val="35000"/>
            </a:spcAft>
          </a:pPr>
          <a:r>
            <a:rPr lang="en-US" sz="1800" dirty="0"/>
            <a:t>Unless the special sourcing treatment is properly designed and implemented, however, it could undermine the general system for taxing partnership income or lead to unintended results. </a:t>
          </a:r>
        </a:p>
        <a:p>
          <a:pPr>
            <a:spcAft>
              <a:spcPct val="35000"/>
            </a:spcAft>
          </a:pPr>
          <a:endParaRPr lang="en-US" sz="1900" dirty="0"/>
        </a:p>
      </dgm:t>
    </dgm:pt>
    <dgm:pt modelId="{26E6D14E-D4A5-4D92-BD97-9C469A272D12}" type="parTrans" cxnId="{E6F4C6DF-250E-4F54-AE61-4F5038B46AD5}">
      <dgm:prSet/>
      <dgm:spPr/>
      <dgm:t>
        <a:bodyPr/>
        <a:lstStyle/>
        <a:p>
          <a:endParaRPr lang="en-US"/>
        </a:p>
      </dgm:t>
    </dgm:pt>
    <dgm:pt modelId="{6210ED9A-C159-4430-B074-B530F48D5395}" type="sibTrans" cxnId="{E6F4C6DF-250E-4F54-AE61-4F5038B46AD5}">
      <dgm:prSet/>
      <dgm:spPr/>
      <dgm:t>
        <a:bodyPr/>
        <a:lstStyle/>
        <a:p>
          <a:endParaRPr lang="en-US"/>
        </a:p>
      </dgm:t>
    </dgm:pt>
    <dgm:pt modelId="{64386A02-82BD-4C1A-AD07-F83C66AAF0D9}" type="pres">
      <dgm:prSet presAssocID="{C3A5C28B-D168-4BEC-8E3D-76B9D3DB7AB6}" presName="vert0" presStyleCnt="0">
        <dgm:presLayoutVars>
          <dgm:dir/>
          <dgm:animOne val="branch"/>
          <dgm:animLvl val="lvl"/>
        </dgm:presLayoutVars>
      </dgm:prSet>
      <dgm:spPr/>
    </dgm:pt>
    <dgm:pt modelId="{155E70AE-8934-4013-BE71-C5C10937F17F}" type="pres">
      <dgm:prSet presAssocID="{C4F423E5-107C-43E4-BF46-CD941CC5A93E}" presName="thickLine" presStyleLbl="alignNode1" presStyleIdx="0" presStyleCnt="1"/>
      <dgm:spPr/>
    </dgm:pt>
    <dgm:pt modelId="{8E0B175E-A141-4224-9DF2-5C3FFEB7FD4B}" type="pres">
      <dgm:prSet presAssocID="{C4F423E5-107C-43E4-BF46-CD941CC5A93E}" presName="horz1" presStyleCnt="0"/>
      <dgm:spPr/>
    </dgm:pt>
    <dgm:pt modelId="{725CA6EF-A8FC-4D5C-B008-155FB9341471}" type="pres">
      <dgm:prSet presAssocID="{C4F423E5-107C-43E4-BF46-CD941CC5A93E}" presName="tx1" presStyleLbl="revTx" presStyleIdx="0" presStyleCnt="1"/>
      <dgm:spPr/>
    </dgm:pt>
    <dgm:pt modelId="{16F32CDC-D55E-4018-8848-8EF6D8E89BBD}" type="pres">
      <dgm:prSet presAssocID="{C4F423E5-107C-43E4-BF46-CD941CC5A93E}" presName="vert1" presStyleCnt="0"/>
      <dgm:spPr/>
    </dgm:pt>
  </dgm:ptLst>
  <dgm:cxnLst>
    <dgm:cxn modelId="{E262B04F-06CC-4670-BBA7-F7E62EDCCD99}" type="presOf" srcId="{C4F423E5-107C-43E4-BF46-CD941CC5A93E}" destId="{725CA6EF-A8FC-4D5C-B008-155FB9341471}" srcOrd="0" destOrd="0" presId="urn:microsoft.com/office/officeart/2008/layout/LinedList"/>
    <dgm:cxn modelId="{E6F4C6DF-250E-4F54-AE61-4F5038B46AD5}" srcId="{C3A5C28B-D168-4BEC-8E3D-76B9D3DB7AB6}" destId="{C4F423E5-107C-43E4-BF46-CD941CC5A93E}" srcOrd="0" destOrd="0" parTransId="{26E6D14E-D4A5-4D92-BD97-9C469A272D12}" sibTransId="{6210ED9A-C159-4430-B074-B530F48D5395}"/>
    <dgm:cxn modelId="{0255BAF7-23C3-44A3-9423-5E7F506C62F7}" type="presOf" srcId="{C3A5C28B-D168-4BEC-8E3D-76B9D3DB7AB6}" destId="{64386A02-82BD-4C1A-AD07-F83C66AAF0D9}" srcOrd="0" destOrd="0" presId="urn:microsoft.com/office/officeart/2008/layout/LinedList"/>
    <dgm:cxn modelId="{C76EFF80-2D85-447F-8B74-19334110FDD3}" type="presParOf" srcId="{64386A02-82BD-4C1A-AD07-F83C66AAF0D9}" destId="{155E70AE-8934-4013-BE71-C5C10937F17F}" srcOrd="0" destOrd="0" presId="urn:microsoft.com/office/officeart/2008/layout/LinedList"/>
    <dgm:cxn modelId="{C58ADE4B-AEEF-4CC1-B427-22CE4969D691}" type="presParOf" srcId="{64386A02-82BD-4C1A-AD07-F83C66AAF0D9}" destId="{8E0B175E-A141-4224-9DF2-5C3FFEB7FD4B}" srcOrd="1" destOrd="0" presId="urn:microsoft.com/office/officeart/2008/layout/LinedList"/>
    <dgm:cxn modelId="{FA7A05D1-F519-43E9-9F3D-9424C8A34215}" type="presParOf" srcId="{8E0B175E-A141-4224-9DF2-5C3FFEB7FD4B}" destId="{725CA6EF-A8FC-4D5C-B008-155FB9341471}" srcOrd="0" destOrd="0" presId="urn:microsoft.com/office/officeart/2008/layout/LinedList"/>
    <dgm:cxn modelId="{0F04BEAF-F0D1-4087-824F-B279C174B2DB}" type="presParOf" srcId="{8E0B175E-A141-4224-9DF2-5C3FFEB7FD4B}" destId="{16F32CDC-D55E-4018-8848-8EF6D8E89BB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5E70AE-8934-4013-BE71-C5C10937F17F}">
      <dsp:nvSpPr>
        <dsp:cNvPr id="0" name=""/>
        <dsp:cNvSpPr/>
      </dsp:nvSpPr>
      <dsp:spPr>
        <a:xfrm>
          <a:off x="0" y="2883"/>
          <a:ext cx="696796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25CA6EF-A8FC-4D5C-B008-155FB9341471}">
      <dsp:nvSpPr>
        <dsp:cNvPr id="0" name=""/>
        <dsp:cNvSpPr/>
      </dsp:nvSpPr>
      <dsp:spPr>
        <a:xfrm>
          <a:off x="0" y="2883"/>
          <a:ext cx="6967969" cy="5900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ts val="1800"/>
            </a:spcAft>
            <a:buNone/>
          </a:pPr>
          <a:r>
            <a:rPr lang="en-US" sz="2000" kern="1200" dirty="0"/>
            <a:t>Section on the </a:t>
          </a:r>
          <a:r>
            <a:rPr lang="en-US" sz="2000" kern="1200" dirty="0" err="1"/>
            <a:t>TCJA</a:t>
          </a:r>
          <a:r>
            <a:rPr lang="en-US" sz="2000" kern="1200" dirty="0"/>
            <a:t> limitation on the deduction of investment-related expenses for individuals. (P. 14)</a:t>
          </a:r>
        </a:p>
        <a:p>
          <a:pPr marL="0" lvl="0" indent="0" algn="l" defTabSz="889000">
            <a:lnSpc>
              <a:spcPct val="90000"/>
            </a:lnSpc>
            <a:spcBef>
              <a:spcPct val="0"/>
            </a:spcBef>
            <a:spcAft>
              <a:spcPts val="1800"/>
            </a:spcAft>
            <a:buNone/>
          </a:pPr>
          <a:r>
            <a:rPr lang="en-US" sz="2000" kern="1200" dirty="0"/>
            <a:t>Minor addition to the section on Enforcement Mechanisms – State Information Reporting. (P. 27)</a:t>
          </a:r>
        </a:p>
        <a:p>
          <a:pPr marL="0" lvl="0" indent="0" algn="l" defTabSz="889000">
            <a:lnSpc>
              <a:spcPct val="90000"/>
            </a:lnSpc>
            <a:spcBef>
              <a:spcPct val="0"/>
            </a:spcBef>
            <a:spcAft>
              <a:spcPts val="1800"/>
            </a:spcAft>
            <a:buNone/>
          </a:pPr>
          <a:r>
            <a:rPr lang="en-US" sz="2000" kern="1200" dirty="0"/>
            <a:t>Revision of Section I. D. - Implications of the State Partnership Tax System for Sourcing of Investment Partnership Income (Pp. 29-30) </a:t>
          </a:r>
        </a:p>
        <a:p>
          <a:pPr marL="182880" lvl="0" indent="0" algn="l" defTabSz="889000">
            <a:lnSpc>
              <a:spcPct val="90000"/>
            </a:lnSpc>
            <a:spcBef>
              <a:spcPct val="0"/>
            </a:spcBef>
            <a:spcAft>
              <a:spcPts val="1800"/>
            </a:spcAft>
            <a:buNone/>
          </a:pPr>
          <a:r>
            <a:rPr lang="en-US" sz="1800" kern="1200" dirty="0"/>
            <a:t>-- Sourcing of Partnership Income May Alter the Effect of Substantive Rules (Example – offsetting gains and losses)</a:t>
          </a:r>
        </a:p>
        <a:p>
          <a:pPr marL="182880" lvl="0" indent="0" algn="l" defTabSz="889000">
            <a:lnSpc>
              <a:spcPct val="90000"/>
            </a:lnSpc>
            <a:spcBef>
              <a:spcPct val="0"/>
            </a:spcBef>
            <a:spcAft>
              <a:spcPts val="1800"/>
            </a:spcAft>
            <a:buNone/>
          </a:pPr>
          <a:r>
            <a:rPr lang="en-US" sz="1800" kern="1200" dirty="0"/>
            <a:t>-- Sourcing may affect Whether Partnership Income is Taxed as if Earned Directly (Example – corporate or tiered versus individual partners)</a:t>
          </a:r>
        </a:p>
        <a:p>
          <a:pPr marL="182880" lvl="0" indent="0" algn="l" defTabSz="889000">
            <a:lnSpc>
              <a:spcPct val="90000"/>
            </a:lnSpc>
            <a:spcBef>
              <a:spcPct val="0"/>
            </a:spcBef>
            <a:spcAft>
              <a:spcPts val="1800"/>
            </a:spcAft>
            <a:buNone/>
          </a:pPr>
          <a:r>
            <a:rPr lang="en-US" sz="1800" kern="1200" dirty="0"/>
            <a:t>-- Sourcing has Other Important Uniformity and Functionality Implications (Example – uniformity is likely to effect compliance) </a:t>
          </a:r>
        </a:p>
        <a:p>
          <a:pPr marL="182880" lvl="0" indent="0" algn="l" defTabSz="889000">
            <a:lnSpc>
              <a:spcPct val="90000"/>
            </a:lnSpc>
            <a:spcBef>
              <a:spcPct val="0"/>
            </a:spcBef>
            <a:spcAft>
              <a:spcPts val="1800"/>
            </a:spcAft>
            <a:buNone/>
          </a:pPr>
          <a:r>
            <a:rPr lang="en-US" sz="1800" kern="1200" dirty="0"/>
            <a:t>-- Special Sourcing Rules May Undermine Generally Applicable Sourcing Rules (Example – ability to shift sourcing by inserting an investment partnership)</a:t>
          </a:r>
        </a:p>
        <a:p>
          <a:pPr marL="0" lvl="0" indent="0" algn="l" defTabSz="889000">
            <a:lnSpc>
              <a:spcPct val="90000"/>
            </a:lnSpc>
            <a:spcBef>
              <a:spcPct val="0"/>
            </a:spcBef>
            <a:spcAft>
              <a:spcPts val="1800"/>
            </a:spcAft>
            <a:buNone/>
          </a:pPr>
          <a:endParaRPr lang="en-US" sz="2000" kern="1200" dirty="0"/>
        </a:p>
        <a:p>
          <a:pPr marL="0" lvl="0" indent="0" algn="l" defTabSz="889000">
            <a:lnSpc>
              <a:spcPct val="90000"/>
            </a:lnSpc>
            <a:spcBef>
              <a:spcPct val="0"/>
            </a:spcBef>
            <a:spcAft>
              <a:spcPts val="1800"/>
            </a:spcAft>
            <a:buNone/>
          </a:pPr>
          <a:r>
            <a:rPr lang="en-US" sz="2000" kern="1200" dirty="0"/>
            <a:t> </a:t>
          </a:r>
        </a:p>
        <a:p>
          <a:pPr marL="0" lvl="0" indent="0" algn="l" defTabSz="889000">
            <a:lnSpc>
              <a:spcPct val="90000"/>
            </a:lnSpc>
            <a:spcBef>
              <a:spcPct val="0"/>
            </a:spcBef>
            <a:spcAft>
              <a:spcPct val="35000"/>
            </a:spcAft>
            <a:buNone/>
          </a:pPr>
          <a:endParaRPr lang="en-US" sz="1900" kern="1200" dirty="0"/>
        </a:p>
      </dsp:txBody>
      <dsp:txXfrm>
        <a:off x="0" y="2883"/>
        <a:ext cx="6967969" cy="59004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5E70AE-8934-4013-BE71-C5C10937F17F}">
      <dsp:nvSpPr>
        <dsp:cNvPr id="0" name=""/>
        <dsp:cNvSpPr/>
      </dsp:nvSpPr>
      <dsp:spPr>
        <a:xfrm>
          <a:off x="0" y="0"/>
          <a:ext cx="696796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25CA6EF-A8FC-4D5C-B008-155FB9341471}">
      <dsp:nvSpPr>
        <dsp:cNvPr id="0" name=""/>
        <dsp:cNvSpPr/>
      </dsp:nvSpPr>
      <dsp:spPr>
        <a:xfrm>
          <a:off x="0" y="0"/>
          <a:ext cx="6967969" cy="59062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ts val="1800"/>
            </a:spcAft>
            <a:buNone/>
          </a:pPr>
          <a:r>
            <a:rPr lang="en-US" sz="2000" kern="1200" dirty="0"/>
            <a:t>Section IV. A. – Analysis – Can the Special Souring Treatment be Applied Equitably?</a:t>
          </a:r>
        </a:p>
        <a:p>
          <a:pPr marL="182880" lvl="0" indent="0" algn="l" defTabSz="889000">
            <a:lnSpc>
              <a:spcPct val="90000"/>
            </a:lnSpc>
            <a:spcBef>
              <a:spcPct val="0"/>
            </a:spcBef>
            <a:spcAft>
              <a:spcPts val="1800"/>
            </a:spcAft>
            <a:buNone/>
          </a:pPr>
          <a:r>
            <a:rPr lang="en-US" sz="2000" kern="1200" dirty="0"/>
            <a:t>-- Application to Corporate Partners and Tiered Operating Partnerships </a:t>
          </a:r>
        </a:p>
        <a:p>
          <a:pPr marL="182880" lvl="0" indent="0" algn="l" defTabSz="889000">
            <a:lnSpc>
              <a:spcPct val="90000"/>
            </a:lnSpc>
            <a:spcBef>
              <a:spcPct val="0"/>
            </a:spcBef>
            <a:spcAft>
              <a:spcPts val="1800"/>
            </a:spcAft>
            <a:buNone/>
          </a:pPr>
          <a:r>
            <a:rPr lang="en-US" sz="2000" kern="1200" dirty="0"/>
            <a:t>-- Individual Active Versus Passive Partners </a:t>
          </a:r>
        </a:p>
        <a:p>
          <a:pPr marL="0" lvl="0" indent="0" algn="l" defTabSz="889000">
            <a:lnSpc>
              <a:spcPct val="90000"/>
            </a:lnSpc>
            <a:spcBef>
              <a:spcPct val="0"/>
            </a:spcBef>
            <a:spcAft>
              <a:spcPts val="1800"/>
            </a:spcAft>
            <a:buNone/>
          </a:pPr>
          <a:r>
            <a:rPr lang="en-US" sz="2000" kern="1200" dirty="0"/>
            <a:t>Section IV. B – Findings and Recommendations –</a:t>
          </a:r>
        </a:p>
        <a:p>
          <a:pPr marL="182880" lvl="0" indent="0" algn="l" defTabSz="889000">
            <a:lnSpc>
              <a:spcPct val="90000"/>
            </a:lnSpc>
            <a:spcBef>
              <a:spcPct val="0"/>
            </a:spcBef>
            <a:spcAft>
              <a:spcPts val="1800"/>
            </a:spcAft>
            <a:buNone/>
          </a:pPr>
          <a:r>
            <a:rPr lang="en-US" sz="2000" kern="1200" dirty="0"/>
            <a:t>-- States should </a:t>
          </a:r>
          <a:r>
            <a:rPr lang="en-US" sz="2000" u="sng" kern="1200" dirty="0"/>
            <a:t>consider excluding </a:t>
          </a:r>
          <a:r>
            <a:rPr lang="en-US" sz="2000" kern="1200" dirty="0"/>
            <a:t>from special sourcing treatment any partners that take an active role in the investment activities – depending on the ability to draft adequate rules. </a:t>
          </a:r>
        </a:p>
        <a:p>
          <a:pPr marL="182880" lvl="0" indent="0" algn="l" defTabSz="889000">
            <a:lnSpc>
              <a:spcPct val="90000"/>
            </a:lnSpc>
            <a:spcBef>
              <a:spcPct val="0"/>
            </a:spcBef>
            <a:spcAft>
              <a:spcPts val="1800"/>
            </a:spcAft>
            <a:buNone/>
          </a:pPr>
          <a:endParaRPr lang="en-US" sz="2000" kern="1200" dirty="0"/>
        </a:p>
        <a:p>
          <a:pPr marL="0" lvl="0" indent="0" algn="l" defTabSz="889000">
            <a:lnSpc>
              <a:spcPct val="90000"/>
            </a:lnSpc>
            <a:spcBef>
              <a:spcPct val="0"/>
            </a:spcBef>
            <a:spcAft>
              <a:spcPts val="1800"/>
            </a:spcAft>
            <a:buNone/>
          </a:pPr>
          <a:endParaRPr lang="en-US" sz="2000" kern="1200" dirty="0"/>
        </a:p>
        <a:p>
          <a:pPr marL="0" lvl="0" indent="0" algn="l" defTabSz="889000">
            <a:lnSpc>
              <a:spcPct val="90000"/>
            </a:lnSpc>
            <a:spcBef>
              <a:spcPct val="0"/>
            </a:spcBef>
            <a:spcAft>
              <a:spcPts val="1800"/>
            </a:spcAft>
            <a:buNone/>
          </a:pPr>
          <a:r>
            <a:rPr lang="en-US" sz="2000" kern="1200" dirty="0"/>
            <a:t> </a:t>
          </a:r>
        </a:p>
        <a:p>
          <a:pPr marL="0" lvl="0" indent="0" algn="l" defTabSz="889000">
            <a:lnSpc>
              <a:spcPct val="90000"/>
            </a:lnSpc>
            <a:spcBef>
              <a:spcPct val="0"/>
            </a:spcBef>
            <a:spcAft>
              <a:spcPct val="35000"/>
            </a:spcAft>
            <a:buNone/>
          </a:pPr>
          <a:endParaRPr lang="en-US" sz="1900" kern="1200" dirty="0"/>
        </a:p>
      </dsp:txBody>
      <dsp:txXfrm>
        <a:off x="0" y="0"/>
        <a:ext cx="6967969" cy="59062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5E70AE-8934-4013-BE71-C5C10937F17F}">
      <dsp:nvSpPr>
        <dsp:cNvPr id="0" name=""/>
        <dsp:cNvSpPr/>
      </dsp:nvSpPr>
      <dsp:spPr>
        <a:xfrm>
          <a:off x="0" y="0"/>
          <a:ext cx="696796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25CA6EF-A8FC-4D5C-B008-155FB9341471}">
      <dsp:nvSpPr>
        <dsp:cNvPr id="0" name=""/>
        <dsp:cNvSpPr/>
      </dsp:nvSpPr>
      <dsp:spPr>
        <a:xfrm>
          <a:off x="0" y="0"/>
          <a:ext cx="6967969" cy="59062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ts val="1800"/>
            </a:spcAft>
            <a:buNone/>
          </a:pPr>
          <a:r>
            <a:rPr lang="en-US" sz="2000" kern="1200" dirty="0"/>
            <a:t>Bottom line – Executive Summary: </a:t>
          </a:r>
        </a:p>
        <a:p>
          <a:pPr marL="0" lvl="0" indent="0" algn="l" defTabSz="889000">
            <a:lnSpc>
              <a:spcPct val="90000"/>
            </a:lnSpc>
            <a:spcBef>
              <a:spcPct val="0"/>
            </a:spcBef>
            <a:spcAft>
              <a:spcPts val="1800"/>
            </a:spcAft>
            <a:buNone/>
          </a:pPr>
          <a:r>
            <a:rPr lang="en-US" sz="1800" kern="1200" dirty="0"/>
            <a:t>States have developed a system for sourcing and taxing partnership income that generally sources the income based on the activities and operations of the entity, while it imposes the tax on the partners. </a:t>
          </a:r>
        </a:p>
        <a:p>
          <a:pPr marL="0" lvl="0" indent="0" algn="l" defTabSz="889000">
            <a:lnSpc>
              <a:spcPct val="90000"/>
            </a:lnSpc>
            <a:spcBef>
              <a:spcPct val="0"/>
            </a:spcBef>
            <a:spcAft>
              <a:spcPts val="1800"/>
            </a:spcAft>
            <a:buNone/>
          </a:pPr>
          <a:r>
            <a:rPr lang="en-US" sz="1800" kern="1200" dirty="0"/>
            <a:t>The exception is the treatment of investment partnership income, which is sourced to the residence or domicile of the partners. </a:t>
          </a:r>
        </a:p>
        <a:p>
          <a:pPr marL="0" lvl="0" indent="0" algn="l" defTabSz="889000">
            <a:lnSpc>
              <a:spcPct val="90000"/>
            </a:lnSpc>
            <a:spcBef>
              <a:spcPct val="0"/>
            </a:spcBef>
            <a:spcAft>
              <a:spcPts val="1800"/>
            </a:spcAft>
            <a:buNone/>
          </a:pPr>
          <a:r>
            <a:rPr lang="en-US" sz="1800" kern="1200" dirty="0"/>
            <a:t>This exception does not appear to be dictated by constitutional principles or limitations, at least not to the extent that this treatment has generally been applied. </a:t>
          </a:r>
        </a:p>
        <a:p>
          <a:pPr marL="0" lvl="0" indent="0" algn="l" defTabSz="889000">
            <a:lnSpc>
              <a:spcPct val="90000"/>
            </a:lnSpc>
            <a:spcBef>
              <a:spcPct val="0"/>
            </a:spcBef>
            <a:spcAft>
              <a:spcPts val="1800"/>
            </a:spcAft>
            <a:buNone/>
          </a:pPr>
          <a:r>
            <a:rPr lang="en-US" sz="1800" kern="1200" dirty="0"/>
            <a:t>Nevertheless, there are principled and policy reasons for the special treatment including establishing bright-line rules where limits may otherwise be difficult to discern, equitable treatment of investment income, and ease of administration and compliance. </a:t>
          </a:r>
        </a:p>
        <a:p>
          <a:pPr marL="0" lvl="0" indent="0" algn="l" defTabSz="889000">
            <a:lnSpc>
              <a:spcPct val="90000"/>
            </a:lnSpc>
            <a:spcBef>
              <a:spcPct val="0"/>
            </a:spcBef>
            <a:spcAft>
              <a:spcPct val="35000"/>
            </a:spcAft>
            <a:buNone/>
          </a:pPr>
          <a:r>
            <a:rPr lang="en-US" sz="1800" kern="1200" dirty="0"/>
            <a:t>Unless the special sourcing treatment is properly designed and implemented, however, it could undermine the general system for taxing partnership income or lead to unintended results. </a:t>
          </a:r>
        </a:p>
        <a:p>
          <a:pPr marL="0" lvl="0" indent="0" algn="l" defTabSz="889000">
            <a:lnSpc>
              <a:spcPct val="90000"/>
            </a:lnSpc>
            <a:spcBef>
              <a:spcPct val="0"/>
            </a:spcBef>
            <a:spcAft>
              <a:spcPct val="35000"/>
            </a:spcAft>
            <a:buNone/>
          </a:pPr>
          <a:endParaRPr lang="en-US" sz="1900" kern="1200" dirty="0"/>
        </a:p>
      </dsp:txBody>
      <dsp:txXfrm>
        <a:off x="0" y="0"/>
        <a:ext cx="6967969" cy="590623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49CC0E-35D2-485B-A2B9-7C3B3A78F1B0}" type="datetimeFigureOut">
              <a:rPr lang="en-US" smtClean="0"/>
              <a:t>5/22/2022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B5BDEE-C03F-4F70-B1CF-0C71CF48F6D8}" type="slidenum">
              <a:rPr lang="en-US" smtClean="0"/>
              <a:t>‹#›</a:t>
            </a:fld>
            <a:endParaRPr lang="en-US"/>
          </a:p>
        </p:txBody>
      </p:sp>
    </p:spTree>
    <p:extLst>
      <p:ext uri="{BB962C8B-B14F-4D97-AF65-F5344CB8AC3E}">
        <p14:creationId xmlns:p14="http://schemas.microsoft.com/office/powerpoint/2010/main" val="3835126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005FB-8F46-415C-97FF-775E18CF3B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27A4DC-07DC-45D3-BE43-FB934C00EF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7714BD-0DB1-4796-B198-AC395920BDAF}"/>
              </a:ext>
            </a:extLst>
          </p:cNvPr>
          <p:cNvSpPr>
            <a:spLocks noGrp="1"/>
          </p:cNvSpPr>
          <p:nvPr>
            <p:ph type="dt" sz="half" idx="10"/>
          </p:nvPr>
        </p:nvSpPr>
        <p:spPr/>
        <p:txBody>
          <a:bodyPr/>
          <a:lstStyle/>
          <a:p>
            <a:fld id="{DE7AF98B-F447-4CA1-B492-5ACA446A2887}" type="datetime1">
              <a:rPr lang="en-US" smtClean="0"/>
              <a:t>5/22/2022</a:t>
            </a:fld>
            <a:endParaRPr lang="en-US" dirty="0"/>
          </a:p>
        </p:txBody>
      </p:sp>
      <p:sp>
        <p:nvSpPr>
          <p:cNvPr id="5" name="Footer Placeholder 4">
            <a:extLst>
              <a:ext uri="{FF2B5EF4-FFF2-40B4-BE49-F238E27FC236}">
                <a16:creationId xmlns:a16="http://schemas.microsoft.com/office/drawing/2014/main" id="{12B3D705-FA65-415B-8D86-797A1063FD8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87E7641-FD64-4B4C-A5B3-7FC06F28D8E2}"/>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3706980130"/>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AA4F8-BFC4-4414-A363-6838B5907E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F9B98CD-B0DA-4987-8E90-840346C7B6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AD200B-B487-40CC-B1FD-2A5EBFA9CB01}"/>
              </a:ext>
            </a:extLst>
          </p:cNvPr>
          <p:cNvSpPr>
            <a:spLocks noGrp="1"/>
          </p:cNvSpPr>
          <p:nvPr>
            <p:ph type="dt" sz="half" idx="10"/>
          </p:nvPr>
        </p:nvSpPr>
        <p:spPr/>
        <p:txBody>
          <a:bodyPr/>
          <a:lstStyle/>
          <a:p>
            <a:fld id="{D9489248-01E2-496C-A997-796CFF4465E6}" type="datetime1">
              <a:rPr lang="en-US" smtClean="0"/>
              <a:t>5/22/2022</a:t>
            </a:fld>
            <a:endParaRPr lang="en-US" dirty="0"/>
          </a:p>
        </p:txBody>
      </p:sp>
      <p:sp>
        <p:nvSpPr>
          <p:cNvPr id="5" name="Footer Placeholder 4">
            <a:extLst>
              <a:ext uri="{FF2B5EF4-FFF2-40B4-BE49-F238E27FC236}">
                <a16:creationId xmlns:a16="http://schemas.microsoft.com/office/drawing/2014/main" id="{FFACE50A-9FA7-4614-AA39-E5902DA23E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8B19858-7936-4A45-AEE0-1BED2D3B039C}"/>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1315847857"/>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721A0E-7E31-4F87-8CFB-80F0E005BCE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0AE43EB-FF3B-4A96-BC6B-F0D527131D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63A4FE-80AB-418C-AD79-BF41F39C9C87}"/>
              </a:ext>
            </a:extLst>
          </p:cNvPr>
          <p:cNvSpPr>
            <a:spLocks noGrp="1"/>
          </p:cNvSpPr>
          <p:nvPr>
            <p:ph type="dt" sz="half" idx="10"/>
          </p:nvPr>
        </p:nvSpPr>
        <p:spPr/>
        <p:txBody>
          <a:bodyPr/>
          <a:lstStyle/>
          <a:p>
            <a:fld id="{0DA3AD8B-3D20-49FF-8195-977910D521FA}" type="datetime1">
              <a:rPr lang="en-US" smtClean="0"/>
              <a:t>5/22/2022</a:t>
            </a:fld>
            <a:endParaRPr lang="en-US" dirty="0"/>
          </a:p>
        </p:txBody>
      </p:sp>
      <p:sp>
        <p:nvSpPr>
          <p:cNvPr id="5" name="Footer Placeholder 4">
            <a:extLst>
              <a:ext uri="{FF2B5EF4-FFF2-40B4-BE49-F238E27FC236}">
                <a16:creationId xmlns:a16="http://schemas.microsoft.com/office/drawing/2014/main" id="{BCEF2233-2CEF-473D-8DCE-62A253604CB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95DB7D-9F8D-4383-A85E-FB7378F8C119}"/>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2197760908"/>
      </p:ext>
    </p:extLst>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1C2254D-5C46-4EE7-B64F-6CCF26DDBF9B}"/>
              </a:ext>
            </a:extLst>
          </p:cNvPr>
          <p:cNvSpPr>
            <a:spLocks noGrp="1"/>
          </p:cNvSpPr>
          <p:nvPr>
            <p:ph/>
          </p:nvPr>
        </p:nvSpPr>
        <p:spPr>
          <a:xfrm>
            <a:off x="838200" y="365125"/>
            <a:ext cx="10515600" cy="5811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1BCBA46D-86E6-49D7-BA0D-2B982A3B2746}"/>
              </a:ext>
            </a:extLst>
          </p:cNvPr>
          <p:cNvSpPr>
            <a:spLocks noGrp="1"/>
          </p:cNvSpPr>
          <p:nvPr>
            <p:ph type="dt" sz="half" idx="10"/>
          </p:nvPr>
        </p:nvSpPr>
        <p:spPr/>
        <p:txBody>
          <a:bodyPr/>
          <a:lstStyle/>
          <a:p>
            <a:fld id="{3DC6AC5B-2983-431D-AED3-EAFFE7D63511}" type="datetime1">
              <a:rPr lang="en-US" smtClean="0"/>
              <a:t>5/22/2022</a:t>
            </a:fld>
            <a:endParaRPr lang="en-US" dirty="0"/>
          </a:p>
        </p:txBody>
      </p:sp>
      <p:sp>
        <p:nvSpPr>
          <p:cNvPr id="4" name="Footer Placeholder 3">
            <a:extLst>
              <a:ext uri="{FF2B5EF4-FFF2-40B4-BE49-F238E27FC236}">
                <a16:creationId xmlns:a16="http://schemas.microsoft.com/office/drawing/2014/main" id="{B70050F6-E587-486C-8331-332F752336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62BDBCD-D6E1-4C43-9117-0CD985C2A99C}"/>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628912952"/>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D297E-ABAE-4473-BFE7-3754938985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B492D1-5E04-4019-A09D-5654E67D18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210F5F-6AF7-45AA-B148-2B7B6F0B4BAA}"/>
              </a:ext>
            </a:extLst>
          </p:cNvPr>
          <p:cNvSpPr>
            <a:spLocks noGrp="1"/>
          </p:cNvSpPr>
          <p:nvPr>
            <p:ph type="dt" sz="half" idx="10"/>
          </p:nvPr>
        </p:nvSpPr>
        <p:spPr/>
        <p:txBody>
          <a:bodyPr/>
          <a:lstStyle/>
          <a:p>
            <a:fld id="{E64F1AF1-232D-4F15-9539-8D143F70B4C7}" type="datetime1">
              <a:rPr lang="en-US" smtClean="0"/>
              <a:t>5/22/2022</a:t>
            </a:fld>
            <a:endParaRPr lang="en-US" dirty="0"/>
          </a:p>
        </p:txBody>
      </p:sp>
      <p:sp>
        <p:nvSpPr>
          <p:cNvPr id="5" name="Footer Placeholder 4">
            <a:extLst>
              <a:ext uri="{FF2B5EF4-FFF2-40B4-BE49-F238E27FC236}">
                <a16:creationId xmlns:a16="http://schemas.microsoft.com/office/drawing/2014/main" id="{910F5C49-9AC6-467C-91E6-DC5D3853225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C281B22-50EC-4165-BBCC-D81A8842DE56}"/>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952000435"/>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A0292-44D5-460F-B83A-D601A109EE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E2E645-18DC-4682-98E7-4B8AD9A1A3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39D6A88-3FDD-4EA7-A432-195FBB9BA521}"/>
              </a:ext>
            </a:extLst>
          </p:cNvPr>
          <p:cNvSpPr>
            <a:spLocks noGrp="1"/>
          </p:cNvSpPr>
          <p:nvPr>
            <p:ph type="dt" sz="half" idx="10"/>
          </p:nvPr>
        </p:nvSpPr>
        <p:spPr/>
        <p:txBody>
          <a:bodyPr/>
          <a:lstStyle/>
          <a:p>
            <a:fld id="{488411A6-747F-4F3B-9FD4-DAB875515DE0}" type="datetime1">
              <a:rPr lang="en-US" smtClean="0"/>
              <a:t>5/22/2022</a:t>
            </a:fld>
            <a:endParaRPr lang="en-US" dirty="0"/>
          </a:p>
        </p:txBody>
      </p:sp>
      <p:sp>
        <p:nvSpPr>
          <p:cNvPr id="5" name="Footer Placeholder 4">
            <a:extLst>
              <a:ext uri="{FF2B5EF4-FFF2-40B4-BE49-F238E27FC236}">
                <a16:creationId xmlns:a16="http://schemas.microsoft.com/office/drawing/2014/main" id="{54709800-BC01-4EEA-B559-DCC5C6A13A1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55DFBFC-4250-4D23-B2BC-E028513A2DC7}"/>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4142022281"/>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44D26-A5A0-484F-8EFD-33300B0460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7358E4-3051-491F-9C8D-7F7DA883898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1B050C-C382-48AD-B1A0-3A9A71614D3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5E86B5E-2439-4F25-9274-2317878AF520}"/>
              </a:ext>
            </a:extLst>
          </p:cNvPr>
          <p:cNvSpPr>
            <a:spLocks noGrp="1"/>
          </p:cNvSpPr>
          <p:nvPr>
            <p:ph type="dt" sz="half" idx="10"/>
          </p:nvPr>
        </p:nvSpPr>
        <p:spPr/>
        <p:txBody>
          <a:bodyPr/>
          <a:lstStyle/>
          <a:p>
            <a:fld id="{66CCE547-5DE7-46E5-9322-345D6DD98B0D}" type="datetime1">
              <a:rPr lang="en-US" smtClean="0"/>
              <a:t>5/22/2022</a:t>
            </a:fld>
            <a:endParaRPr lang="en-US" dirty="0"/>
          </a:p>
        </p:txBody>
      </p:sp>
      <p:sp>
        <p:nvSpPr>
          <p:cNvPr id="6" name="Footer Placeholder 5">
            <a:extLst>
              <a:ext uri="{FF2B5EF4-FFF2-40B4-BE49-F238E27FC236}">
                <a16:creationId xmlns:a16="http://schemas.microsoft.com/office/drawing/2014/main" id="{BEC0A93D-664E-40A8-84AE-3BDCCE69435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16BCF31-2019-4DAC-AC6C-40C4C0645957}"/>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406510638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B8D9A-F4FC-4809-9A51-D17805C987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8E6578-37B0-45B1-822E-011B37AAE6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AA960E9-8304-447A-988E-829563587C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976C0A-C47E-47E8-9AEE-93BCD567FC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4C569C-DB5E-4437-B18F-19D2B3A916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0656F2-DDA6-466F-B98F-B9A68D48F8E0}"/>
              </a:ext>
            </a:extLst>
          </p:cNvPr>
          <p:cNvSpPr>
            <a:spLocks noGrp="1"/>
          </p:cNvSpPr>
          <p:nvPr>
            <p:ph type="dt" sz="half" idx="10"/>
          </p:nvPr>
        </p:nvSpPr>
        <p:spPr/>
        <p:txBody>
          <a:bodyPr/>
          <a:lstStyle/>
          <a:p>
            <a:fld id="{62063287-BD83-4C74-B203-A2EA04AA9F1B}" type="datetime1">
              <a:rPr lang="en-US" smtClean="0"/>
              <a:t>5/22/2022</a:t>
            </a:fld>
            <a:endParaRPr lang="en-US" dirty="0"/>
          </a:p>
        </p:txBody>
      </p:sp>
      <p:sp>
        <p:nvSpPr>
          <p:cNvPr id="8" name="Footer Placeholder 7">
            <a:extLst>
              <a:ext uri="{FF2B5EF4-FFF2-40B4-BE49-F238E27FC236}">
                <a16:creationId xmlns:a16="http://schemas.microsoft.com/office/drawing/2014/main" id="{D599F9A3-29BE-4174-B6F9-74F76B8D296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2DADD51-2EFF-4702-AD50-64AD4A22A379}"/>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3755225023"/>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F1796-B71D-4E35-BBDF-11A2ABDE46E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CB96CA-ECE7-4E9D-A3BA-88480E0900F0}"/>
              </a:ext>
            </a:extLst>
          </p:cNvPr>
          <p:cNvSpPr>
            <a:spLocks noGrp="1"/>
          </p:cNvSpPr>
          <p:nvPr>
            <p:ph type="dt" sz="half" idx="10"/>
          </p:nvPr>
        </p:nvSpPr>
        <p:spPr/>
        <p:txBody>
          <a:bodyPr/>
          <a:lstStyle/>
          <a:p>
            <a:fld id="{C9081286-58E6-4D15-B1A7-4BC6318B8AE2}" type="datetime1">
              <a:rPr lang="en-US" smtClean="0"/>
              <a:t>5/22/2022</a:t>
            </a:fld>
            <a:endParaRPr lang="en-US" dirty="0"/>
          </a:p>
        </p:txBody>
      </p:sp>
      <p:sp>
        <p:nvSpPr>
          <p:cNvPr id="4" name="Footer Placeholder 3">
            <a:extLst>
              <a:ext uri="{FF2B5EF4-FFF2-40B4-BE49-F238E27FC236}">
                <a16:creationId xmlns:a16="http://schemas.microsoft.com/office/drawing/2014/main" id="{BD08984E-2CA1-47C9-9030-5743A1EA140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B04F5B7-B79A-462B-811D-4AC888073C0E}"/>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3115527208"/>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F49F8A-B959-46A1-BEDC-B9A34EBB4E2F}"/>
              </a:ext>
            </a:extLst>
          </p:cNvPr>
          <p:cNvSpPr>
            <a:spLocks noGrp="1"/>
          </p:cNvSpPr>
          <p:nvPr>
            <p:ph type="dt" sz="half" idx="10"/>
          </p:nvPr>
        </p:nvSpPr>
        <p:spPr/>
        <p:txBody>
          <a:bodyPr/>
          <a:lstStyle/>
          <a:p>
            <a:fld id="{A2BCDB0E-275B-420F-B750-89A2AA3F6AF6}" type="datetime1">
              <a:rPr lang="en-US" smtClean="0"/>
              <a:t>5/22/2022</a:t>
            </a:fld>
            <a:endParaRPr lang="en-US" dirty="0"/>
          </a:p>
        </p:txBody>
      </p:sp>
      <p:sp>
        <p:nvSpPr>
          <p:cNvPr id="3" name="Footer Placeholder 2">
            <a:extLst>
              <a:ext uri="{FF2B5EF4-FFF2-40B4-BE49-F238E27FC236}">
                <a16:creationId xmlns:a16="http://schemas.microsoft.com/office/drawing/2014/main" id="{535BB0C3-24EC-4218-9C6A-A065DC46DA9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2D75ABA-8B8C-466B-84B2-C260ADEBF0E7}"/>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2117893063"/>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662CE-1F61-4D1D-999C-7999D39241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86E41F8-9BE1-487C-8F4D-CD10182C46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29550E-FAD2-4F2A-B2E9-96F3634197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ECA32F-9F16-4069-93DC-515F2A41E7DE}"/>
              </a:ext>
            </a:extLst>
          </p:cNvPr>
          <p:cNvSpPr>
            <a:spLocks noGrp="1"/>
          </p:cNvSpPr>
          <p:nvPr>
            <p:ph type="dt" sz="half" idx="10"/>
          </p:nvPr>
        </p:nvSpPr>
        <p:spPr/>
        <p:txBody>
          <a:bodyPr/>
          <a:lstStyle/>
          <a:p>
            <a:fld id="{AA288377-C0B7-4CDE-BBD0-1A5F32735AF4}" type="datetime1">
              <a:rPr lang="en-US" smtClean="0"/>
              <a:t>5/22/2022</a:t>
            </a:fld>
            <a:endParaRPr lang="en-US" dirty="0"/>
          </a:p>
        </p:txBody>
      </p:sp>
      <p:sp>
        <p:nvSpPr>
          <p:cNvPr id="6" name="Footer Placeholder 5">
            <a:extLst>
              <a:ext uri="{FF2B5EF4-FFF2-40B4-BE49-F238E27FC236}">
                <a16:creationId xmlns:a16="http://schemas.microsoft.com/office/drawing/2014/main" id="{A207048C-8C69-40BB-802A-5B0BB889A82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B705D88-6667-4D2C-A34E-83B5841D1AF2}"/>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3782308355"/>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C866D-487E-4317-B0AA-73C8C491B6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1E06A7-98CD-4B94-B46E-CCF871E5BC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BB367BA-E8C3-460A-A3A3-5D428D4582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4A3D7A-4478-4574-9D91-2AE383BAD41F}"/>
              </a:ext>
            </a:extLst>
          </p:cNvPr>
          <p:cNvSpPr>
            <a:spLocks noGrp="1"/>
          </p:cNvSpPr>
          <p:nvPr>
            <p:ph type="dt" sz="half" idx="10"/>
          </p:nvPr>
        </p:nvSpPr>
        <p:spPr/>
        <p:txBody>
          <a:bodyPr/>
          <a:lstStyle/>
          <a:p>
            <a:fld id="{FC435E1E-60D0-4673-922D-983CDABBD3C8}" type="datetime1">
              <a:rPr lang="en-US" smtClean="0"/>
              <a:t>5/22/2022</a:t>
            </a:fld>
            <a:endParaRPr lang="en-US" dirty="0"/>
          </a:p>
        </p:txBody>
      </p:sp>
      <p:sp>
        <p:nvSpPr>
          <p:cNvPr id="6" name="Footer Placeholder 5">
            <a:extLst>
              <a:ext uri="{FF2B5EF4-FFF2-40B4-BE49-F238E27FC236}">
                <a16:creationId xmlns:a16="http://schemas.microsoft.com/office/drawing/2014/main" id="{90272F81-52F4-4220-A07F-8A33B03415F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5BA2E5A-4A35-466F-97DA-A3CCBB024B21}"/>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958336934"/>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567260-4E31-43DC-9105-F2C3638E9F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296BE0-6548-46BC-8F06-49F9FDB320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7EA99-0F01-4382-A998-0459DA446A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017D2D-650E-47F9-B1D4-18E506B98248}" type="datetime1">
              <a:rPr lang="en-US" smtClean="0"/>
              <a:t>5/22/2022</a:t>
            </a:fld>
            <a:endParaRPr lang="en-US" dirty="0"/>
          </a:p>
        </p:txBody>
      </p:sp>
      <p:sp>
        <p:nvSpPr>
          <p:cNvPr id="5" name="Footer Placeholder 4">
            <a:extLst>
              <a:ext uri="{FF2B5EF4-FFF2-40B4-BE49-F238E27FC236}">
                <a16:creationId xmlns:a16="http://schemas.microsoft.com/office/drawing/2014/main" id="{99045F44-673E-4047-93E7-F6E9643AEB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BB6E97F-4D52-4FA7-B123-571ECC776E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540D6E-E35F-417B-9CCA-92B24078C1ED}" type="slidenum">
              <a:rPr lang="en-US" smtClean="0"/>
              <a:t>‹#›</a:t>
            </a:fld>
            <a:endParaRPr lang="en-US" dirty="0"/>
          </a:p>
        </p:txBody>
      </p:sp>
    </p:spTree>
    <p:extLst>
      <p:ext uri="{BB962C8B-B14F-4D97-AF65-F5344CB8AC3E}">
        <p14:creationId xmlns:p14="http://schemas.microsoft.com/office/powerpoint/2010/main" val="36763762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p:push dir="u"/>
  </p:transition>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Freeform: Shape 8">
            <a:extLst>
              <a:ext uri="{FF2B5EF4-FFF2-40B4-BE49-F238E27FC236}">
                <a16:creationId xmlns:a16="http://schemas.microsoft.com/office/drawing/2014/main" id="{43421B4C-AA27-4F32-AA73-DA587F2729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76110"/>
            <a:ext cx="6769978" cy="5905761"/>
          </a:xfrm>
          <a:custGeom>
            <a:avLst/>
            <a:gdLst>
              <a:gd name="connsiteX0" fmla="*/ 0 w 6769978"/>
              <a:gd name="connsiteY0" fmla="*/ 0 h 5905761"/>
              <a:gd name="connsiteX1" fmla="*/ 6769978 w 6769978"/>
              <a:gd name="connsiteY1" fmla="*/ 0 h 5905761"/>
              <a:gd name="connsiteX2" fmla="*/ 3973138 w 6769978"/>
              <a:gd name="connsiteY2" fmla="*/ 5905761 h 5905761"/>
              <a:gd name="connsiteX3" fmla="*/ 0 w 6769978"/>
              <a:gd name="connsiteY3" fmla="*/ 5905761 h 5905761"/>
            </a:gdLst>
            <a:ahLst/>
            <a:cxnLst>
              <a:cxn ang="0">
                <a:pos x="connsiteX0" y="connsiteY0"/>
              </a:cxn>
              <a:cxn ang="0">
                <a:pos x="connsiteX1" y="connsiteY1"/>
              </a:cxn>
              <a:cxn ang="0">
                <a:pos x="connsiteX2" y="connsiteY2"/>
              </a:cxn>
              <a:cxn ang="0">
                <a:pos x="connsiteX3" y="connsiteY3"/>
              </a:cxn>
            </a:cxnLst>
            <a:rect l="l" t="t" r="r" b="b"/>
            <a:pathLst>
              <a:path w="6769978" h="5905761">
                <a:moveTo>
                  <a:pt x="0" y="0"/>
                </a:moveTo>
                <a:lnTo>
                  <a:pt x="6769978" y="0"/>
                </a:lnTo>
                <a:lnTo>
                  <a:pt x="3973138" y="5905761"/>
                </a:lnTo>
                <a:lnTo>
                  <a:pt x="0" y="5905761"/>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lumMod val="95000"/>
                </a:prstClr>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0B65639-F411-4129-9CA9-9783F51D4D40}"/>
              </a:ext>
            </a:extLst>
          </p:cNvPr>
          <p:cNvSpPr>
            <a:spLocks noGrp="1"/>
          </p:cNvSpPr>
          <p:nvPr>
            <p:ph type="ctrTitle"/>
          </p:nvPr>
        </p:nvSpPr>
        <p:spPr>
          <a:xfrm>
            <a:off x="841248" y="1655286"/>
            <a:ext cx="4224048" cy="2610042"/>
          </a:xfrm>
        </p:spPr>
        <p:txBody>
          <a:bodyPr>
            <a:normAutofit/>
          </a:bodyPr>
          <a:lstStyle/>
          <a:p>
            <a:pPr algn="l"/>
            <a:r>
              <a:rPr lang="en-US" sz="5400" dirty="0">
                <a:solidFill>
                  <a:srgbClr val="FFFFFF"/>
                </a:solidFill>
              </a:rPr>
              <a:t>State Taxation of Partnerships</a:t>
            </a:r>
          </a:p>
        </p:txBody>
      </p:sp>
      <p:sp>
        <p:nvSpPr>
          <p:cNvPr id="3" name="Subtitle 2">
            <a:extLst>
              <a:ext uri="{FF2B5EF4-FFF2-40B4-BE49-F238E27FC236}">
                <a16:creationId xmlns:a16="http://schemas.microsoft.com/office/drawing/2014/main" id="{31EB3E86-D2EE-458D-A1C8-24F128B5F874}"/>
              </a:ext>
            </a:extLst>
          </p:cNvPr>
          <p:cNvSpPr>
            <a:spLocks noGrp="1"/>
          </p:cNvSpPr>
          <p:nvPr>
            <p:ph type="subTitle" idx="1"/>
          </p:nvPr>
        </p:nvSpPr>
        <p:spPr>
          <a:xfrm>
            <a:off x="876965" y="4373659"/>
            <a:ext cx="3405900" cy="829055"/>
          </a:xfrm>
        </p:spPr>
        <p:txBody>
          <a:bodyPr>
            <a:normAutofit/>
          </a:bodyPr>
          <a:lstStyle/>
          <a:p>
            <a:pPr algn="l"/>
            <a:r>
              <a:rPr lang="en-US" sz="2000" dirty="0">
                <a:solidFill>
                  <a:srgbClr val="FFFFFF"/>
                </a:solidFill>
              </a:rPr>
              <a:t>May 23, 2022</a:t>
            </a:r>
          </a:p>
        </p:txBody>
      </p:sp>
      <p:pic>
        <p:nvPicPr>
          <p:cNvPr id="8" name="Picture 7">
            <a:extLst>
              <a:ext uri="{FF2B5EF4-FFF2-40B4-BE49-F238E27FC236}">
                <a16:creationId xmlns:a16="http://schemas.microsoft.com/office/drawing/2014/main" id="{865FAEA9-5D89-4211-B9CA-BC6EB27177A9}"/>
              </a:ext>
            </a:extLst>
          </p:cNvPr>
          <p:cNvPicPr>
            <a:picLocks noChangeAspect="1"/>
          </p:cNvPicPr>
          <p:nvPr/>
        </p:nvPicPr>
        <p:blipFill>
          <a:blip r:embed="rId2"/>
          <a:stretch>
            <a:fillRect/>
          </a:stretch>
        </p:blipFill>
        <p:spPr>
          <a:xfrm>
            <a:off x="6945272" y="2203276"/>
            <a:ext cx="3635641" cy="1835818"/>
          </a:xfrm>
          <a:prstGeom prst="rect">
            <a:avLst/>
          </a:prstGeom>
        </p:spPr>
      </p:pic>
    </p:spTree>
    <p:extLst>
      <p:ext uri="{BB962C8B-B14F-4D97-AF65-F5344CB8AC3E}">
        <p14:creationId xmlns:p14="http://schemas.microsoft.com/office/powerpoint/2010/main" val="556741170"/>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9D31C40-AAB6-CC7B-958E-D8511C318003}"/>
              </a:ext>
            </a:extLst>
          </p:cNvPr>
          <p:cNvSpPr>
            <a:spLocks noGrp="1"/>
          </p:cNvSpPr>
          <p:nvPr>
            <p:ph type="title"/>
          </p:nvPr>
        </p:nvSpPr>
        <p:spPr>
          <a:xfrm>
            <a:off x="1288060" y="1369938"/>
            <a:ext cx="3210854" cy="4114800"/>
          </a:xfrm>
        </p:spPr>
        <p:txBody>
          <a:bodyPr>
            <a:normAutofit/>
          </a:bodyPr>
          <a:lstStyle/>
          <a:p>
            <a:pPr algn="r"/>
            <a:r>
              <a:rPr lang="en-US" sz="3100" b="1" dirty="0">
                <a:solidFill>
                  <a:srgbClr val="C00000"/>
                </a:solidFill>
              </a:rPr>
              <a:t>Findings and Recommendations</a:t>
            </a:r>
          </a:p>
        </p:txBody>
      </p:sp>
      <p:cxnSp>
        <p:nvCxnSpPr>
          <p:cNvPr id="15" name="Straight Connector 14">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6E1CD11-F425-4B49-E053-7579DF9DCE3E}"/>
              </a:ext>
            </a:extLst>
          </p:cNvPr>
          <p:cNvSpPr>
            <a:spLocks noGrp="1"/>
          </p:cNvSpPr>
          <p:nvPr>
            <p:ph idx="1"/>
          </p:nvPr>
        </p:nvSpPr>
        <p:spPr>
          <a:xfrm>
            <a:off x="5030505" y="960109"/>
            <a:ext cx="5992170" cy="4526291"/>
          </a:xfrm>
        </p:spPr>
        <p:txBody>
          <a:bodyPr anchor="ctr">
            <a:normAutofit lnSpcReduction="10000"/>
          </a:bodyPr>
          <a:lstStyle/>
          <a:p>
            <a:pPr>
              <a:spcBef>
                <a:spcPts val="1800"/>
              </a:spcBef>
            </a:pPr>
            <a:r>
              <a:rPr lang="en-US" sz="2000" dirty="0">
                <a:highlight>
                  <a:srgbClr val="FFFF00"/>
                </a:highlight>
              </a:rPr>
              <a:t>Because of the general complexity in this area, states should consider including certain details in their rules to address common situations, including:</a:t>
            </a:r>
          </a:p>
          <a:p>
            <a:pPr lvl="1">
              <a:spcBef>
                <a:spcPts val="1800"/>
              </a:spcBef>
            </a:pPr>
            <a:r>
              <a:rPr lang="en-US" sz="1700" dirty="0">
                <a:highlight>
                  <a:srgbClr val="FFFF00"/>
                </a:highlight>
              </a:rPr>
              <a:t>Defining and measuring of any assets for the application of an asset test,</a:t>
            </a:r>
          </a:p>
          <a:p>
            <a:pPr lvl="1">
              <a:spcBef>
                <a:spcPts val="1800"/>
              </a:spcBef>
            </a:pPr>
            <a:r>
              <a:rPr lang="en-US" sz="1700" dirty="0">
                <a:highlight>
                  <a:srgbClr val="FFFF00"/>
                </a:highlight>
              </a:rPr>
              <a:t>Defining and measuring any income for the application of an income test,</a:t>
            </a:r>
          </a:p>
          <a:p>
            <a:pPr lvl="1">
              <a:spcBef>
                <a:spcPts val="1800"/>
              </a:spcBef>
            </a:pPr>
            <a:r>
              <a:rPr lang="en-US" sz="1700" dirty="0">
                <a:highlight>
                  <a:srgbClr val="FFFF00"/>
                </a:highlight>
              </a:rPr>
              <a:t>Defining which partners are subject to the special treatment and that the treatment, if applied only to limited nonresident partners, is applied only to the extent those partners:</a:t>
            </a:r>
          </a:p>
          <a:p>
            <a:pPr lvl="2">
              <a:spcBef>
                <a:spcPts val="1800"/>
              </a:spcBef>
            </a:pPr>
            <a:r>
              <a:rPr lang="en-US" sz="1400" dirty="0">
                <a:highlight>
                  <a:srgbClr val="FFFF00"/>
                </a:highlight>
              </a:rPr>
              <a:t>Are passive and have no role in the investment partnership’s activities or the activities of any of the entities in which it might invest,</a:t>
            </a:r>
          </a:p>
          <a:p>
            <a:pPr lvl="2">
              <a:spcBef>
                <a:spcPts val="1800"/>
              </a:spcBef>
            </a:pPr>
            <a:r>
              <a:rPr lang="en-US" sz="1400" dirty="0">
                <a:highlight>
                  <a:srgbClr val="FFFF00"/>
                </a:highlight>
              </a:rPr>
              <a:t>Have no past or current ownership or other relationship to the underlying portfolio companies or investments.</a:t>
            </a:r>
          </a:p>
        </p:txBody>
      </p:sp>
      <p:sp>
        <p:nvSpPr>
          <p:cNvPr id="4" name="Slide Number Placeholder 3">
            <a:extLst>
              <a:ext uri="{FF2B5EF4-FFF2-40B4-BE49-F238E27FC236}">
                <a16:creationId xmlns:a16="http://schemas.microsoft.com/office/drawing/2014/main" id="{568841E7-E34B-6B31-3DA1-C78DE9BD4539}"/>
              </a:ext>
            </a:extLst>
          </p:cNvPr>
          <p:cNvSpPr>
            <a:spLocks noGrp="1"/>
          </p:cNvSpPr>
          <p:nvPr>
            <p:ph type="sldNum" sz="quarter" idx="12"/>
          </p:nvPr>
        </p:nvSpPr>
        <p:spPr>
          <a:xfrm>
            <a:off x="8610600" y="6356350"/>
            <a:ext cx="2743200" cy="365125"/>
          </a:xfrm>
        </p:spPr>
        <p:txBody>
          <a:bodyPr>
            <a:noAutofit/>
          </a:bodyPr>
          <a:lstStyle/>
          <a:p>
            <a:pPr>
              <a:spcAft>
                <a:spcPts val="600"/>
              </a:spcAft>
            </a:pPr>
            <a:fld id="{FF540D6E-E35F-417B-9CCA-92B24078C1ED}" type="slidenum">
              <a:rPr lang="en-US" sz="1800" smtClean="0"/>
              <a:pPr>
                <a:spcAft>
                  <a:spcPts val="600"/>
                </a:spcAft>
              </a:pPr>
              <a:t>10</a:t>
            </a:fld>
            <a:endParaRPr lang="en-US" sz="1800" dirty="0"/>
          </a:p>
        </p:txBody>
      </p:sp>
    </p:spTree>
    <p:extLst>
      <p:ext uri="{BB962C8B-B14F-4D97-AF65-F5344CB8AC3E}">
        <p14:creationId xmlns:p14="http://schemas.microsoft.com/office/powerpoint/2010/main" val="1689325628"/>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9D31C40-AAB6-CC7B-958E-D8511C318003}"/>
              </a:ext>
            </a:extLst>
          </p:cNvPr>
          <p:cNvSpPr>
            <a:spLocks noGrp="1"/>
          </p:cNvSpPr>
          <p:nvPr>
            <p:ph type="title"/>
          </p:nvPr>
        </p:nvSpPr>
        <p:spPr>
          <a:xfrm>
            <a:off x="1288060" y="1369938"/>
            <a:ext cx="3210854" cy="4114800"/>
          </a:xfrm>
        </p:spPr>
        <p:txBody>
          <a:bodyPr>
            <a:normAutofit/>
          </a:bodyPr>
          <a:lstStyle/>
          <a:p>
            <a:pPr algn="r"/>
            <a:r>
              <a:rPr lang="en-US" sz="3100" b="1" dirty="0">
                <a:solidFill>
                  <a:srgbClr val="C00000"/>
                </a:solidFill>
              </a:rPr>
              <a:t>Findings and Recommendations</a:t>
            </a:r>
          </a:p>
        </p:txBody>
      </p:sp>
      <p:cxnSp>
        <p:nvCxnSpPr>
          <p:cNvPr id="15" name="Straight Connector 14">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6E1CD11-F425-4B49-E053-7579DF9DCE3E}"/>
              </a:ext>
            </a:extLst>
          </p:cNvPr>
          <p:cNvSpPr>
            <a:spLocks noGrp="1"/>
          </p:cNvSpPr>
          <p:nvPr>
            <p:ph idx="1"/>
          </p:nvPr>
        </p:nvSpPr>
        <p:spPr>
          <a:xfrm>
            <a:off x="5030505" y="960109"/>
            <a:ext cx="5992170" cy="4526291"/>
          </a:xfrm>
        </p:spPr>
        <p:txBody>
          <a:bodyPr anchor="ctr">
            <a:normAutofit/>
          </a:bodyPr>
          <a:lstStyle/>
          <a:p>
            <a:pPr>
              <a:spcBef>
                <a:spcPts val="1800"/>
              </a:spcBef>
            </a:pPr>
            <a:r>
              <a:rPr lang="en-US" sz="2000" dirty="0">
                <a:highlight>
                  <a:srgbClr val="FFFF00"/>
                </a:highlight>
              </a:rPr>
              <a:t>State tax agencies should have clear authority to issue regulations and to use ad hoc methods to ensure that income sourcing is not being shifted in ways that are unintended.</a:t>
            </a:r>
          </a:p>
          <a:p>
            <a:pPr>
              <a:spcBef>
                <a:spcPts val="1800"/>
              </a:spcBef>
            </a:pPr>
            <a:r>
              <a:rPr lang="en-US" sz="2000" dirty="0"/>
              <a:t>States should also address questions of how any investment income which may not qualify for special souring treatment will be sourced to help ensure that the line between sourcing treatment is clear and administrable. </a:t>
            </a:r>
          </a:p>
          <a:p>
            <a:pPr>
              <a:spcBef>
                <a:spcPts val="1800"/>
              </a:spcBef>
            </a:pPr>
            <a:r>
              <a:rPr lang="en-US" sz="2000" dirty="0">
                <a:highlight>
                  <a:srgbClr val="FFFF00"/>
                </a:highlight>
              </a:rPr>
              <a:t>States should consider the application to their residents of credits for taxes paid to ensure a lack of uniformity does not create significant duplication of taxes or burdens. </a:t>
            </a:r>
          </a:p>
        </p:txBody>
      </p:sp>
      <p:sp>
        <p:nvSpPr>
          <p:cNvPr id="4" name="Slide Number Placeholder 3">
            <a:extLst>
              <a:ext uri="{FF2B5EF4-FFF2-40B4-BE49-F238E27FC236}">
                <a16:creationId xmlns:a16="http://schemas.microsoft.com/office/drawing/2014/main" id="{568841E7-E34B-6B31-3DA1-C78DE9BD4539}"/>
              </a:ext>
            </a:extLst>
          </p:cNvPr>
          <p:cNvSpPr>
            <a:spLocks noGrp="1"/>
          </p:cNvSpPr>
          <p:nvPr>
            <p:ph type="sldNum" sz="quarter" idx="12"/>
          </p:nvPr>
        </p:nvSpPr>
        <p:spPr>
          <a:xfrm>
            <a:off x="8610600" y="6356350"/>
            <a:ext cx="2743200" cy="365125"/>
          </a:xfrm>
        </p:spPr>
        <p:txBody>
          <a:bodyPr>
            <a:noAutofit/>
          </a:bodyPr>
          <a:lstStyle/>
          <a:p>
            <a:pPr>
              <a:spcAft>
                <a:spcPts val="600"/>
              </a:spcAft>
            </a:pPr>
            <a:fld id="{FF540D6E-E35F-417B-9CCA-92B24078C1ED}" type="slidenum">
              <a:rPr lang="en-US" sz="1800" smtClean="0"/>
              <a:pPr>
                <a:spcAft>
                  <a:spcPts val="600"/>
                </a:spcAft>
              </a:pPr>
              <a:t>11</a:t>
            </a:fld>
            <a:endParaRPr lang="en-US" sz="1800" dirty="0"/>
          </a:p>
        </p:txBody>
      </p:sp>
    </p:spTree>
    <p:extLst>
      <p:ext uri="{BB962C8B-B14F-4D97-AF65-F5344CB8AC3E}">
        <p14:creationId xmlns:p14="http://schemas.microsoft.com/office/powerpoint/2010/main" val="1018497332"/>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31C40-AAB6-CC7B-958E-D8511C318003}"/>
              </a:ext>
            </a:extLst>
          </p:cNvPr>
          <p:cNvSpPr>
            <a:spLocks noGrp="1"/>
          </p:cNvSpPr>
          <p:nvPr>
            <p:ph type="title"/>
          </p:nvPr>
        </p:nvSpPr>
        <p:spPr/>
        <p:txBody>
          <a:bodyPr>
            <a:normAutofit fontScale="90000"/>
          </a:bodyPr>
          <a:lstStyle/>
          <a:p>
            <a:r>
              <a:rPr lang="en-US" dirty="0"/>
              <a:t>Questions – Comments</a:t>
            </a:r>
            <a:br>
              <a:rPr lang="en-US" dirty="0"/>
            </a:br>
            <a:br>
              <a:rPr lang="en-US" dirty="0"/>
            </a:br>
            <a:r>
              <a:rPr lang="en-US" sz="2400" b="1" dirty="0"/>
              <a:t>NOTE – because of upcoming conflicts – will need to move bi-weekly meetings back one week starting June 13 (rather than June 6). </a:t>
            </a:r>
            <a:br>
              <a:rPr lang="en-US" sz="2400" b="1" dirty="0"/>
            </a:br>
            <a:endParaRPr lang="en-US" dirty="0"/>
          </a:p>
        </p:txBody>
      </p:sp>
      <p:sp>
        <p:nvSpPr>
          <p:cNvPr id="4" name="Slide Number Placeholder 3">
            <a:extLst>
              <a:ext uri="{FF2B5EF4-FFF2-40B4-BE49-F238E27FC236}">
                <a16:creationId xmlns:a16="http://schemas.microsoft.com/office/drawing/2014/main" id="{568841E7-E34B-6B31-3DA1-C78DE9BD4539}"/>
              </a:ext>
            </a:extLst>
          </p:cNvPr>
          <p:cNvSpPr>
            <a:spLocks noGrp="1"/>
          </p:cNvSpPr>
          <p:nvPr>
            <p:ph type="sldNum" sz="quarter" idx="12"/>
          </p:nvPr>
        </p:nvSpPr>
        <p:spPr/>
        <p:txBody>
          <a:bodyPr/>
          <a:lstStyle/>
          <a:p>
            <a:fld id="{FF540D6E-E35F-417B-9CCA-92B24078C1ED}" type="slidenum">
              <a:rPr lang="en-US" smtClean="0"/>
              <a:t>12</a:t>
            </a:fld>
            <a:endParaRPr lang="en-US" dirty="0"/>
          </a:p>
        </p:txBody>
      </p:sp>
    </p:spTree>
    <p:extLst>
      <p:ext uri="{BB962C8B-B14F-4D97-AF65-F5344CB8AC3E}">
        <p14:creationId xmlns:p14="http://schemas.microsoft.com/office/powerpoint/2010/main" val="3055290732"/>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ight Triangle 23">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B94533-C1F8-4601-A341-4FAC03DB641F}"/>
              </a:ext>
            </a:extLst>
          </p:cNvPr>
          <p:cNvSpPr>
            <a:spLocks noGrp="1"/>
          </p:cNvSpPr>
          <p:nvPr>
            <p:ph type="title"/>
          </p:nvPr>
        </p:nvSpPr>
        <p:spPr>
          <a:xfrm>
            <a:off x="581897" y="1188637"/>
            <a:ext cx="4056604" cy="4480726"/>
          </a:xfrm>
        </p:spPr>
        <p:txBody>
          <a:bodyPr>
            <a:normAutofit/>
          </a:bodyPr>
          <a:lstStyle/>
          <a:p>
            <a:pPr algn="r"/>
            <a:r>
              <a:rPr lang="en-US" sz="3600" b="1" dirty="0">
                <a:solidFill>
                  <a:srgbClr val="C00000"/>
                </a:solidFill>
              </a:rPr>
              <a:t>Training</a:t>
            </a:r>
            <a:br>
              <a:rPr lang="en-US" sz="3600" b="1" dirty="0">
                <a:solidFill>
                  <a:srgbClr val="C00000"/>
                </a:solidFill>
              </a:rPr>
            </a:br>
            <a:r>
              <a:rPr lang="en-US" sz="3600" b="1" dirty="0">
                <a:solidFill>
                  <a:srgbClr val="C00000"/>
                </a:solidFill>
              </a:rPr>
              <a:t> </a:t>
            </a:r>
            <a:br>
              <a:rPr lang="en-US" sz="3600" dirty="0"/>
            </a:br>
            <a:r>
              <a:rPr lang="en-US" sz="3200" dirty="0"/>
              <a:t>Basics of Subchapter K for State Tax Administrators</a:t>
            </a:r>
            <a:endParaRPr lang="en-US" sz="3600" dirty="0"/>
          </a:p>
        </p:txBody>
      </p:sp>
      <p:cxnSp>
        <p:nvCxnSpPr>
          <p:cNvPr id="28" name="Straight Connector 27">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0E7B397-21B2-4ED8-9F59-8489E20F2483}"/>
              </a:ext>
            </a:extLst>
          </p:cNvPr>
          <p:cNvSpPr>
            <a:spLocks noGrp="1"/>
          </p:cNvSpPr>
          <p:nvPr>
            <p:ph idx="1"/>
          </p:nvPr>
        </p:nvSpPr>
        <p:spPr>
          <a:xfrm>
            <a:off x="4788135" y="1356851"/>
            <a:ext cx="6475606" cy="4630993"/>
          </a:xfrm>
        </p:spPr>
        <p:txBody>
          <a:bodyPr anchor="ctr">
            <a:normAutofit/>
          </a:bodyPr>
          <a:lstStyle/>
          <a:p>
            <a:pPr lvl="1">
              <a:spcAft>
                <a:spcPts val="600"/>
              </a:spcAft>
            </a:pPr>
            <a:r>
              <a:rPr lang="en-US" dirty="0"/>
              <a:t>About 20 separate 20-minute segments</a:t>
            </a:r>
          </a:p>
          <a:p>
            <a:pPr lvl="1">
              <a:spcAft>
                <a:spcPts val="600"/>
              </a:spcAft>
            </a:pPr>
            <a:r>
              <a:rPr lang="en-US" dirty="0"/>
              <a:t>Designed to be an introduction to federal partnership taxation and focus on issues that affect state taxation</a:t>
            </a:r>
          </a:p>
          <a:p>
            <a:pPr lvl="1">
              <a:spcAft>
                <a:spcPts val="600"/>
              </a:spcAft>
            </a:pPr>
            <a:r>
              <a:rPr lang="en-US" dirty="0"/>
              <a:t>Sign up by contacting Chris Barber, MTC Counsel – cbarber@mtc.gov</a:t>
            </a:r>
          </a:p>
          <a:p>
            <a:endParaRPr lang="en-US" sz="2000" dirty="0"/>
          </a:p>
        </p:txBody>
      </p:sp>
      <p:sp>
        <p:nvSpPr>
          <p:cNvPr id="4" name="Slide Number Placeholder 3">
            <a:extLst>
              <a:ext uri="{FF2B5EF4-FFF2-40B4-BE49-F238E27FC236}">
                <a16:creationId xmlns:a16="http://schemas.microsoft.com/office/drawing/2014/main" id="{B1C5BC06-2463-4A73-BC52-BAF96EC02D99}"/>
              </a:ext>
            </a:extLst>
          </p:cNvPr>
          <p:cNvSpPr>
            <a:spLocks noGrp="1"/>
          </p:cNvSpPr>
          <p:nvPr>
            <p:ph type="sldNum" sz="quarter" idx="12"/>
          </p:nvPr>
        </p:nvSpPr>
        <p:spPr>
          <a:xfrm>
            <a:off x="9683496" y="4892040"/>
            <a:ext cx="1673352" cy="1005840"/>
          </a:xfrm>
        </p:spPr>
        <p:txBody>
          <a:bodyPr>
            <a:normAutofit/>
          </a:bodyPr>
          <a:lstStyle/>
          <a:p>
            <a:pPr>
              <a:lnSpc>
                <a:spcPct val="90000"/>
              </a:lnSpc>
              <a:spcAft>
                <a:spcPts val="600"/>
              </a:spcAft>
            </a:pPr>
            <a:fld id="{FF540D6E-E35F-417B-9CCA-92B24078C1ED}" type="slidenum">
              <a:rPr lang="en-US" sz="4000">
                <a:solidFill>
                  <a:srgbClr val="FFFFFF"/>
                </a:solidFill>
              </a:rPr>
              <a:pPr>
                <a:lnSpc>
                  <a:spcPct val="90000"/>
                </a:lnSpc>
                <a:spcAft>
                  <a:spcPts val="600"/>
                </a:spcAft>
              </a:pPr>
              <a:t>2</a:t>
            </a:fld>
            <a:endParaRPr lang="en-US" sz="4000" dirty="0">
              <a:solidFill>
                <a:srgbClr val="FFFFFF"/>
              </a:solidFill>
            </a:endParaRPr>
          </a:p>
        </p:txBody>
      </p:sp>
    </p:spTree>
    <p:extLst>
      <p:ext uri="{BB962C8B-B14F-4D97-AF65-F5344CB8AC3E}">
        <p14:creationId xmlns:p14="http://schemas.microsoft.com/office/powerpoint/2010/main" val="11786541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ight Triangle 23">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B94533-C1F8-4601-A341-4FAC03DB641F}"/>
              </a:ext>
            </a:extLst>
          </p:cNvPr>
          <p:cNvSpPr>
            <a:spLocks noGrp="1"/>
          </p:cNvSpPr>
          <p:nvPr>
            <p:ph type="title"/>
          </p:nvPr>
        </p:nvSpPr>
        <p:spPr>
          <a:xfrm>
            <a:off x="581897" y="1188637"/>
            <a:ext cx="4056604" cy="4480726"/>
          </a:xfrm>
        </p:spPr>
        <p:txBody>
          <a:bodyPr>
            <a:normAutofit/>
          </a:bodyPr>
          <a:lstStyle/>
          <a:p>
            <a:pPr algn="r"/>
            <a:r>
              <a:rPr lang="en-US" sz="3600" b="1" dirty="0">
                <a:solidFill>
                  <a:srgbClr val="C00000"/>
                </a:solidFill>
              </a:rPr>
              <a:t>Draft White Paper</a:t>
            </a:r>
            <a:br>
              <a:rPr lang="en-US" sz="3600" b="1" dirty="0">
                <a:solidFill>
                  <a:srgbClr val="C00000"/>
                </a:solidFill>
              </a:rPr>
            </a:br>
            <a:r>
              <a:rPr lang="en-US" sz="3600" b="1" dirty="0">
                <a:solidFill>
                  <a:srgbClr val="C00000"/>
                </a:solidFill>
              </a:rPr>
              <a:t> </a:t>
            </a:r>
            <a:br>
              <a:rPr lang="en-US" sz="3600" dirty="0"/>
            </a:br>
            <a:r>
              <a:rPr lang="en-US" sz="3200" dirty="0"/>
              <a:t>State Tax </a:t>
            </a:r>
            <a:br>
              <a:rPr lang="en-US" sz="3200" dirty="0"/>
            </a:br>
            <a:r>
              <a:rPr lang="en-US" sz="3200" dirty="0"/>
              <a:t>Treatment </a:t>
            </a:r>
            <a:br>
              <a:rPr lang="en-US" sz="3200" dirty="0"/>
            </a:br>
            <a:r>
              <a:rPr lang="en-US" sz="3200" dirty="0"/>
              <a:t>of </a:t>
            </a:r>
            <a:br>
              <a:rPr lang="en-US" sz="3200" dirty="0"/>
            </a:br>
            <a:r>
              <a:rPr lang="en-US" sz="3200" dirty="0"/>
              <a:t>Investment </a:t>
            </a:r>
            <a:br>
              <a:rPr lang="en-US" sz="3200" dirty="0"/>
            </a:br>
            <a:r>
              <a:rPr lang="en-US" sz="3200" dirty="0"/>
              <a:t>Partnership </a:t>
            </a:r>
            <a:br>
              <a:rPr lang="en-US" sz="3200" dirty="0"/>
            </a:br>
            <a:r>
              <a:rPr lang="en-US" sz="3200" dirty="0"/>
              <a:t>Income</a:t>
            </a:r>
            <a:endParaRPr lang="en-US" sz="3600" dirty="0"/>
          </a:p>
        </p:txBody>
      </p:sp>
      <p:cxnSp>
        <p:nvCxnSpPr>
          <p:cNvPr id="28" name="Straight Connector 27">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0E7B397-21B2-4ED8-9F59-8489E20F2483}"/>
              </a:ext>
            </a:extLst>
          </p:cNvPr>
          <p:cNvSpPr>
            <a:spLocks noGrp="1"/>
          </p:cNvSpPr>
          <p:nvPr>
            <p:ph idx="1"/>
          </p:nvPr>
        </p:nvSpPr>
        <p:spPr>
          <a:xfrm>
            <a:off x="4788135" y="1356851"/>
            <a:ext cx="6475606" cy="4630993"/>
          </a:xfrm>
        </p:spPr>
        <p:txBody>
          <a:bodyPr anchor="ctr">
            <a:normAutofit/>
          </a:bodyPr>
          <a:lstStyle/>
          <a:p>
            <a:pPr marL="0" indent="0">
              <a:spcAft>
                <a:spcPts val="600"/>
              </a:spcAft>
              <a:buNone/>
            </a:pPr>
            <a:r>
              <a:rPr lang="en-US" sz="2400" dirty="0"/>
              <a:t>Sourced differently –</a:t>
            </a:r>
          </a:p>
          <a:p>
            <a:pPr lvl="1">
              <a:spcAft>
                <a:spcPts val="600"/>
              </a:spcAft>
            </a:pPr>
            <a:r>
              <a:rPr lang="en-US" dirty="0"/>
              <a:t>Non-investment partnership (operating partnership, or “OP”) income is sourced based on partnership factors and sourcing information.</a:t>
            </a:r>
          </a:p>
          <a:p>
            <a:pPr lvl="1">
              <a:spcAft>
                <a:spcPts val="600"/>
              </a:spcAft>
            </a:pPr>
            <a:r>
              <a:rPr lang="en-US" dirty="0"/>
              <a:t>Investment partnership (“IP”) income is sourced based to individual partner’s residence and sometimes a corporate partner’s domicile.</a:t>
            </a:r>
          </a:p>
          <a:p>
            <a:endParaRPr lang="en-US" sz="2000" dirty="0"/>
          </a:p>
        </p:txBody>
      </p:sp>
      <p:sp>
        <p:nvSpPr>
          <p:cNvPr id="4" name="Slide Number Placeholder 3">
            <a:extLst>
              <a:ext uri="{FF2B5EF4-FFF2-40B4-BE49-F238E27FC236}">
                <a16:creationId xmlns:a16="http://schemas.microsoft.com/office/drawing/2014/main" id="{B1C5BC06-2463-4A73-BC52-BAF96EC02D99}"/>
              </a:ext>
            </a:extLst>
          </p:cNvPr>
          <p:cNvSpPr>
            <a:spLocks noGrp="1"/>
          </p:cNvSpPr>
          <p:nvPr>
            <p:ph type="sldNum" sz="quarter" idx="12"/>
          </p:nvPr>
        </p:nvSpPr>
        <p:spPr>
          <a:xfrm>
            <a:off x="9683496" y="4892040"/>
            <a:ext cx="1673352" cy="1005840"/>
          </a:xfrm>
        </p:spPr>
        <p:txBody>
          <a:bodyPr>
            <a:normAutofit/>
          </a:bodyPr>
          <a:lstStyle/>
          <a:p>
            <a:pPr>
              <a:lnSpc>
                <a:spcPct val="90000"/>
              </a:lnSpc>
              <a:spcAft>
                <a:spcPts val="600"/>
              </a:spcAft>
            </a:pPr>
            <a:fld id="{FF540D6E-E35F-417B-9CCA-92B24078C1ED}" type="slidenum">
              <a:rPr lang="en-US" sz="4000">
                <a:solidFill>
                  <a:srgbClr val="FFFFFF"/>
                </a:solidFill>
              </a:rPr>
              <a:pPr>
                <a:lnSpc>
                  <a:spcPct val="90000"/>
                </a:lnSpc>
                <a:spcAft>
                  <a:spcPts val="600"/>
                </a:spcAft>
              </a:pPr>
              <a:t>3</a:t>
            </a:fld>
            <a:endParaRPr lang="en-US" sz="4000" dirty="0">
              <a:solidFill>
                <a:srgbClr val="FFFFFF"/>
              </a:solidFill>
            </a:endParaRPr>
          </a:p>
        </p:txBody>
      </p:sp>
    </p:spTree>
    <p:extLst>
      <p:ext uri="{BB962C8B-B14F-4D97-AF65-F5344CB8AC3E}">
        <p14:creationId xmlns:p14="http://schemas.microsoft.com/office/powerpoint/2010/main" val="141611712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3" name="Group 12">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4"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6"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7"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8124319F-F00F-8E73-1E10-698215A38ACE}"/>
              </a:ext>
            </a:extLst>
          </p:cNvPr>
          <p:cNvSpPr>
            <a:spLocks noGrp="1"/>
          </p:cNvSpPr>
          <p:nvPr>
            <p:ph type="title"/>
          </p:nvPr>
        </p:nvSpPr>
        <p:spPr>
          <a:xfrm>
            <a:off x="167148" y="191728"/>
            <a:ext cx="3588774" cy="3237271"/>
          </a:xfrm>
        </p:spPr>
        <p:txBody>
          <a:bodyPr>
            <a:normAutofit/>
          </a:bodyPr>
          <a:lstStyle/>
          <a:p>
            <a:r>
              <a:rPr lang="en-US" sz="4000" dirty="0">
                <a:solidFill>
                  <a:srgbClr val="FFFFFF"/>
                </a:solidFill>
              </a:rPr>
              <a:t>Additions or Changes to the </a:t>
            </a:r>
            <a:br>
              <a:rPr lang="en-US" sz="4000" dirty="0">
                <a:solidFill>
                  <a:srgbClr val="FFFFFF"/>
                </a:solidFill>
              </a:rPr>
            </a:br>
            <a:r>
              <a:rPr lang="en-US" sz="4000" dirty="0">
                <a:solidFill>
                  <a:srgbClr val="FFFFFF"/>
                </a:solidFill>
              </a:rPr>
              <a:t>May 20, 2022 Draft</a:t>
            </a:r>
          </a:p>
        </p:txBody>
      </p:sp>
      <p:sp>
        <p:nvSpPr>
          <p:cNvPr id="4" name="Slide Number Placeholder 3">
            <a:extLst>
              <a:ext uri="{FF2B5EF4-FFF2-40B4-BE49-F238E27FC236}">
                <a16:creationId xmlns:a16="http://schemas.microsoft.com/office/drawing/2014/main" id="{6330178D-DD56-88C1-AF6E-475D83C9C8BB}"/>
              </a:ext>
            </a:extLst>
          </p:cNvPr>
          <p:cNvSpPr>
            <a:spLocks noGrp="1"/>
          </p:cNvSpPr>
          <p:nvPr>
            <p:ph type="sldNum" sz="quarter" idx="12"/>
          </p:nvPr>
        </p:nvSpPr>
        <p:spPr>
          <a:xfrm>
            <a:off x="10265568" y="6309360"/>
            <a:ext cx="1088231" cy="365125"/>
          </a:xfrm>
        </p:spPr>
        <p:txBody>
          <a:bodyPr>
            <a:normAutofit/>
          </a:bodyPr>
          <a:lstStyle/>
          <a:p>
            <a:pPr>
              <a:spcAft>
                <a:spcPts val="600"/>
              </a:spcAft>
            </a:pPr>
            <a:fld id="{FF540D6E-E35F-417B-9CCA-92B24078C1ED}" type="slidenum">
              <a:rPr lang="en-US">
                <a:solidFill>
                  <a:prstClr val="black">
                    <a:tint val="75000"/>
                  </a:prstClr>
                </a:solidFill>
              </a:rPr>
              <a:pPr>
                <a:spcAft>
                  <a:spcPts val="600"/>
                </a:spcAft>
              </a:pPr>
              <a:t>4</a:t>
            </a:fld>
            <a:endParaRPr lang="en-US">
              <a:solidFill>
                <a:prstClr val="black">
                  <a:tint val="75000"/>
                </a:prstClr>
              </a:solidFill>
            </a:endParaRPr>
          </a:p>
        </p:txBody>
      </p:sp>
      <p:graphicFrame>
        <p:nvGraphicFramePr>
          <p:cNvPr id="6" name="Content Placeholder 2">
            <a:extLst>
              <a:ext uri="{FF2B5EF4-FFF2-40B4-BE49-F238E27FC236}">
                <a16:creationId xmlns:a16="http://schemas.microsoft.com/office/drawing/2014/main" id="{C6A0BF38-8953-45DB-322B-8609B7B42B0B}"/>
              </a:ext>
            </a:extLst>
          </p:cNvPr>
          <p:cNvGraphicFramePr>
            <a:graphicFrameLocks noGrp="1"/>
          </p:cNvGraphicFramePr>
          <p:nvPr>
            <p:ph idx="1"/>
            <p:extLst>
              <p:ext uri="{D42A27DB-BD31-4B8C-83A1-F6EECF244321}">
                <p14:modId xmlns:p14="http://schemas.microsoft.com/office/powerpoint/2010/main" val="2877984991"/>
              </p:ext>
            </p:extLst>
          </p:nvPr>
        </p:nvGraphicFramePr>
        <p:xfrm>
          <a:off x="4850405" y="403123"/>
          <a:ext cx="6967969" cy="59062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1175640"/>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3" name="Group 12">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4"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6"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7"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8124319F-F00F-8E73-1E10-698215A38ACE}"/>
              </a:ext>
            </a:extLst>
          </p:cNvPr>
          <p:cNvSpPr>
            <a:spLocks noGrp="1"/>
          </p:cNvSpPr>
          <p:nvPr>
            <p:ph type="title"/>
          </p:nvPr>
        </p:nvSpPr>
        <p:spPr>
          <a:xfrm>
            <a:off x="167148" y="191728"/>
            <a:ext cx="3588774" cy="3237271"/>
          </a:xfrm>
        </p:spPr>
        <p:txBody>
          <a:bodyPr>
            <a:normAutofit/>
          </a:bodyPr>
          <a:lstStyle/>
          <a:p>
            <a:r>
              <a:rPr lang="en-US" sz="4000" dirty="0">
                <a:solidFill>
                  <a:srgbClr val="FFFFFF"/>
                </a:solidFill>
              </a:rPr>
              <a:t>Additions or Changes to the </a:t>
            </a:r>
            <a:br>
              <a:rPr lang="en-US" sz="4000" dirty="0">
                <a:solidFill>
                  <a:srgbClr val="FFFFFF"/>
                </a:solidFill>
              </a:rPr>
            </a:br>
            <a:r>
              <a:rPr lang="en-US" sz="4000" dirty="0">
                <a:solidFill>
                  <a:srgbClr val="FFFFFF"/>
                </a:solidFill>
              </a:rPr>
              <a:t>May 20, 2022 Draft</a:t>
            </a:r>
          </a:p>
        </p:txBody>
      </p:sp>
      <p:sp>
        <p:nvSpPr>
          <p:cNvPr id="4" name="Slide Number Placeholder 3">
            <a:extLst>
              <a:ext uri="{FF2B5EF4-FFF2-40B4-BE49-F238E27FC236}">
                <a16:creationId xmlns:a16="http://schemas.microsoft.com/office/drawing/2014/main" id="{6330178D-DD56-88C1-AF6E-475D83C9C8BB}"/>
              </a:ext>
            </a:extLst>
          </p:cNvPr>
          <p:cNvSpPr>
            <a:spLocks noGrp="1"/>
          </p:cNvSpPr>
          <p:nvPr>
            <p:ph type="sldNum" sz="quarter" idx="12"/>
          </p:nvPr>
        </p:nvSpPr>
        <p:spPr>
          <a:xfrm>
            <a:off x="10265568" y="6309360"/>
            <a:ext cx="1088231" cy="365125"/>
          </a:xfrm>
        </p:spPr>
        <p:txBody>
          <a:bodyPr>
            <a:normAutofit/>
          </a:bodyPr>
          <a:lstStyle/>
          <a:p>
            <a:pPr>
              <a:spcAft>
                <a:spcPts val="600"/>
              </a:spcAft>
            </a:pPr>
            <a:fld id="{FF540D6E-E35F-417B-9CCA-92B24078C1ED}" type="slidenum">
              <a:rPr lang="en-US">
                <a:solidFill>
                  <a:prstClr val="black">
                    <a:tint val="75000"/>
                  </a:prstClr>
                </a:solidFill>
              </a:rPr>
              <a:pPr>
                <a:spcAft>
                  <a:spcPts val="600"/>
                </a:spcAft>
              </a:pPr>
              <a:t>5</a:t>
            </a:fld>
            <a:endParaRPr lang="en-US">
              <a:solidFill>
                <a:prstClr val="black">
                  <a:tint val="75000"/>
                </a:prstClr>
              </a:solidFill>
            </a:endParaRPr>
          </a:p>
        </p:txBody>
      </p:sp>
      <p:graphicFrame>
        <p:nvGraphicFramePr>
          <p:cNvPr id="6" name="Content Placeholder 2">
            <a:extLst>
              <a:ext uri="{FF2B5EF4-FFF2-40B4-BE49-F238E27FC236}">
                <a16:creationId xmlns:a16="http://schemas.microsoft.com/office/drawing/2014/main" id="{C6A0BF38-8953-45DB-322B-8609B7B42B0B}"/>
              </a:ext>
            </a:extLst>
          </p:cNvPr>
          <p:cNvGraphicFramePr>
            <a:graphicFrameLocks noGrp="1"/>
          </p:cNvGraphicFramePr>
          <p:nvPr>
            <p:ph idx="1"/>
            <p:extLst>
              <p:ext uri="{D42A27DB-BD31-4B8C-83A1-F6EECF244321}">
                <p14:modId xmlns:p14="http://schemas.microsoft.com/office/powerpoint/2010/main" val="1758420444"/>
              </p:ext>
            </p:extLst>
          </p:nvPr>
        </p:nvGraphicFramePr>
        <p:xfrm>
          <a:off x="4850405" y="403123"/>
          <a:ext cx="6967969" cy="59062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6817060"/>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3" name="Group 12">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4"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6"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7"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8124319F-F00F-8E73-1E10-698215A38ACE}"/>
              </a:ext>
            </a:extLst>
          </p:cNvPr>
          <p:cNvSpPr>
            <a:spLocks noGrp="1"/>
          </p:cNvSpPr>
          <p:nvPr>
            <p:ph type="title"/>
          </p:nvPr>
        </p:nvSpPr>
        <p:spPr>
          <a:xfrm>
            <a:off x="167148" y="191728"/>
            <a:ext cx="3588774" cy="3237271"/>
          </a:xfrm>
        </p:spPr>
        <p:txBody>
          <a:bodyPr>
            <a:normAutofit/>
          </a:bodyPr>
          <a:lstStyle/>
          <a:p>
            <a:r>
              <a:rPr lang="en-US" sz="4000" dirty="0">
                <a:solidFill>
                  <a:srgbClr val="FFFFFF"/>
                </a:solidFill>
              </a:rPr>
              <a:t>Additions or Changes to the </a:t>
            </a:r>
            <a:br>
              <a:rPr lang="en-US" sz="4000" dirty="0">
                <a:solidFill>
                  <a:srgbClr val="FFFFFF"/>
                </a:solidFill>
              </a:rPr>
            </a:br>
            <a:r>
              <a:rPr lang="en-US" sz="4000" dirty="0">
                <a:solidFill>
                  <a:srgbClr val="FFFFFF"/>
                </a:solidFill>
              </a:rPr>
              <a:t>May 20, 2022 Draft</a:t>
            </a:r>
          </a:p>
        </p:txBody>
      </p:sp>
      <p:sp>
        <p:nvSpPr>
          <p:cNvPr id="4" name="Slide Number Placeholder 3">
            <a:extLst>
              <a:ext uri="{FF2B5EF4-FFF2-40B4-BE49-F238E27FC236}">
                <a16:creationId xmlns:a16="http://schemas.microsoft.com/office/drawing/2014/main" id="{6330178D-DD56-88C1-AF6E-475D83C9C8BB}"/>
              </a:ext>
            </a:extLst>
          </p:cNvPr>
          <p:cNvSpPr>
            <a:spLocks noGrp="1"/>
          </p:cNvSpPr>
          <p:nvPr>
            <p:ph type="sldNum" sz="quarter" idx="12"/>
          </p:nvPr>
        </p:nvSpPr>
        <p:spPr>
          <a:xfrm>
            <a:off x="10265568" y="6309360"/>
            <a:ext cx="1088231" cy="365125"/>
          </a:xfrm>
        </p:spPr>
        <p:txBody>
          <a:bodyPr>
            <a:normAutofit/>
          </a:bodyPr>
          <a:lstStyle/>
          <a:p>
            <a:pPr>
              <a:spcAft>
                <a:spcPts val="600"/>
              </a:spcAft>
            </a:pPr>
            <a:fld id="{FF540D6E-E35F-417B-9CCA-92B24078C1ED}" type="slidenum">
              <a:rPr lang="en-US">
                <a:solidFill>
                  <a:prstClr val="black">
                    <a:tint val="75000"/>
                  </a:prstClr>
                </a:solidFill>
              </a:rPr>
              <a:pPr>
                <a:spcAft>
                  <a:spcPts val="600"/>
                </a:spcAft>
              </a:pPr>
              <a:t>6</a:t>
            </a:fld>
            <a:endParaRPr lang="en-US">
              <a:solidFill>
                <a:prstClr val="black">
                  <a:tint val="75000"/>
                </a:prstClr>
              </a:solidFill>
            </a:endParaRPr>
          </a:p>
        </p:txBody>
      </p:sp>
      <p:graphicFrame>
        <p:nvGraphicFramePr>
          <p:cNvPr id="6" name="Content Placeholder 2">
            <a:extLst>
              <a:ext uri="{FF2B5EF4-FFF2-40B4-BE49-F238E27FC236}">
                <a16:creationId xmlns:a16="http://schemas.microsoft.com/office/drawing/2014/main" id="{C6A0BF38-8953-45DB-322B-8609B7B42B0B}"/>
              </a:ext>
            </a:extLst>
          </p:cNvPr>
          <p:cNvGraphicFramePr>
            <a:graphicFrameLocks noGrp="1"/>
          </p:cNvGraphicFramePr>
          <p:nvPr>
            <p:ph idx="1"/>
            <p:extLst>
              <p:ext uri="{D42A27DB-BD31-4B8C-83A1-F6EECF244321}">
                <p14:modId xmlns:p14="http://schemas.microsoft.com/office/powerpoint/2010/main" val="1446845581"/>
              </p:ext>
            </p:extLst>
          </p:nvPr>
        </p:nvGraphicFramePr>
        <p:xfrm>
          <a:off x="4850405" y="403123"/>
          <a:ext cx="6967969" cy="59062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2303579"/>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C558F-8473-39C9-4D67-617AAABCC114}"/>
              </a:ext>
            </a:extLst>
          </p:cNvPr>
          <p:cNvSpPr>
            <a:spLocks noGrp="1"/>
          </p:cNvSpPr>
          <p:nvPr>
            <p:ph type="title"/>
          </p:nvPr>
        </p:nvSpPr>
        <p:spPr/>
        <p:txBody>
          <a:bodyPr/>
          <a:lstStyle/>
          <a:p>
            <a:r>
              <a:rPr lang="en-US" b="1" dirty="0">
                <a:solidFill>
                  <a:srgbClr val="C00000"/>
                </a:solidFill>
              </a:rPr>
              <a:t>Proposed Next Steps -</a:t>
            </a:r>
          </a:p>
        </p:txBody>
      </p:sp>
      <p:sp>
        <p:nvSpPr>
          <p:cNvPr id="3" name="Content Placeholder 2">
            <a:extLst>
              <a:ext uri="{FF2B5EF4-FFF2-40B4-BE49-F238E27FC236}">
                <a16:creationId xmlns:a16="http://schemas.microsoft.com/office/drawing/2014/main" id="{564BB7D8-35B5-9A42-32E5-F2B59F3EC352}"/>
              </a:ext>
            </a:extLst>
          </p:cNvPr>
          <p:cNvSpPr>
            <a:spLocks noGrp="1"/>
          </p:cNvSpPr>
          <p:nvPr>
            <p:ph idx="1"/>
          </p:nvPr>
        </p:nvSpPr>
        <p:spPr/>
        <p:txBody>
          <a:bodyPr/>
          <a:lstStyle/>
          <a:p>
            <a:r>
              <a:rPr lang="en-US" dirty="0"/>
              <a:t>Review the white paper and make any revisions,</a:t>
            </a:r>
          </a:p>
          <a:p>
            <a:r>
              <a:rPr lang="en-US" strike="sngStrike" dirty="0"/>
              <a:t>Staff to draft “term sheet” for model rules</a:t>
            </a:r>
            <a:r>
              <a:rPr lang="en-US" dirty="0"/>
              <a:t>, (use recommendations and existing state rules)</a:t>
            </a:r>
          </a:p>
          <a:p>
            <a:r>
              <a:rPr lang="en-US" dirty="0"/>
              <a:t>Staff to reach out to states to gauge experience with the rules,</a:t>
            </a:r>
          </a:p>
          <a:p>
            <a:r>
              <a:rPr lang="en-US" dirty="0"/>
              <a:t>Draft model rules that will remain draft while the work group continues work on other issues.</a:t>
            </a:r>
          </a:p>
          <a:p>
            <a:endParaRPr lang="en-US" dirty="0"/>
          </a:p>
        </p:txBody>
      </p:sp>
      <p:sp>
        <p:nvSpPr>
          <p:cNvPr id="4" name="Slide Number Placeholder 3">
            <a:extLst>
              <a:ext uri="{FF2B5EF4-FFF2-40B4-BE49-F238E27FC236}">
                <a16:creationId xmlns:a16="http://schemas.microsoft.com/office/drawing/2014/main" id="{38D855E9-2EEC-7DDD-3B97-A257DD485809}"/>
              </a:ext>
            </a:extLst>
          </p:cNvPr>
          <p:cNvSpPr>
            <a:spLocks noGrp="1"/>
          </p:cNvSpPr>
          <p:nvPr>
            <p:ph type="sldNum" sz="quarter" idx="12"/>
          </p:nvPr>
        </p:nvSpPr>
        <p:spPr/>
        <p:txBody>
          <a:bodyPr/>
          <a:lstStyle/>
          <a:p>
            <a:fld id="{FF540D6E-E35F-417B-9CCA-92B24078C1ED}" type="slidenum">
              <a:rPr lang="en-US" smtClean="0"/>
              <a:t>7</a:t>
            </a:fld>
            <a:endParaRPr lang="en-US" dirty="0"/>
          </a:p>
        </p:txBody>
      </p:sp>
    </p:spTree>
    <p:extLst>
      <p:ext uri="{BB962C8B-B14F-4D97-AF65-F5344CB8AC3E}">
        <p14:creationId xmlns:p14="http://schemas.microsoft.com/office/powerpoint/2010/main" val="3027900830"/>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9D31C40-AAB6-CC7B-958E-D8511C318003}"/>
              </a:ext>
            </a:extLst>
          </p:cNvPr>
          <p:cNvSpPr>
            <a:spLocks noGrp="1"/>
          </p:cNvSpPr>
          <p:nvPr>
            <p:ph type="title"/>
          </p:nvPr>
        </p:nvSpPr>
        <p:spPr>
          <a:xfrm>
            <a:off x="1288060" y="1369938"/>
            <a:ext cx="3210854" cy="4114800"/>
          </a:xfrm>
        </p:spPr>
        <p:txBody>
          <a:bodyPr>
            <a:normAutofit/>
          </a:bodyPr>
          <a:lstStyle/>
          <a:p>
            <a:pPr algn="r"/>
            <a:r>
              <a:rPr lang="en-US" sz="3100" b="1" dirty="0">
                <a:solidFill>
                  <a:srgbClr val="C00000"/>
                </a:solidFill>
              </a:rPr>
              <a:t>Findings and Recommendations</a:t>
            </a:r>
          </a:p>
        </p:txBody>
      </p:sp>
      <p:cxnSp>
        <p:nvCxnSpPr>
          <p:cNvPr id="15" name="Straight Connector 14">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6E1CD11-F425-4B49-E053-7579DF9DCE3E}"/>
              </a:ext>
            </a:extLst>
          </p:cNvPr>
          <p:cNvSpPr>
            <a:spLocks noGrp="1"/>
          </p:cNvSpPr>
          <p:nvPr>
            <p:ph idx="1"/>
          </p:nvPr>
        </p:nvSpPr>
        <p:spPr>
          <a:xfrm>
            <a:off x="5011262" y="1097280"/>
            <a:ext cx="5992170" cy="4114800"/>
          </a:xfrm>
        </p:spPr>
        <p:txBody>
          <a:bodyPr anchor="ctr">
            <a:normAutofit/>
          </a:bodyPr>
          <a:lstStyle/>
          <a:p>
            <a:pPr>
              <a:spcBef>
                <a:spcPts val="1800"/>
              </a:spcBef>
            </a:pPr>
            <a:r>
              <a:rPr lang="en-US" sz="1800" dirty="0"/>
              <a:t>Regardless of how a state applies sourcing rules to investment partnership income, the state should explicitly address this issue to avoid uncertainty.</a:t>
            </a:r>
          </a:p>
          <a:p>
            <a:pPr>
              <a:spcBef>
                <a:spcPts val="1800"/>
              </a:spcBef>
            </a:pPr>
            <a:r>
              <a:rPr lang="en-US" sz="1800" dirty="0">
                <a:highlight>
                  <a:srgbClr val="FFFF00"/>
                </a:highlight>
              </a:rPr>
              <a:t>States should consider basing the special sourcing rule for investment partnership income on the federal principle that income under the pass-through system should be treated as if it was earned directly.</a:t>
            </a:r>
          </a:p>
          <a:p>
            <a:pPr>
              <a:spcBef>
                <a:spcPts val="1800"/>
              </a:spcBef>
            </a:pPr>
            <a:r>
              <a:rPr lang="en-US" sz="1800" dirty="0"/>
              <a:t>States should be explicit that, if they appear to base their special sourcing rule on nexus or apportionment principles generally, the rule is a bright-line standard meant to increase certainty. </a:t>
            </a:r>
          </a:p>
          <a:p>
            <a:endParaRPr lang="en-US" sz="2000" dirty="0"/>
          </a:p>
        </p:txBody>
      </p:sp>
      <p:sp>
        <p:nvSpPr>
          <p:cNvPr id="4" name="Slide Number Placeholder 3">
            <a:extLst>
              <a:ext uri="{FF2B5EF4-FFF2-40B4-BE49-F238E27FC236}">
                <a16:creationId xmlns:a16="http://schemas.microsoft.com/office/drawing/2014/main" id="{568841E7-E34B-6B31-3DA1-C78DE9BD4539}"/>
              </a:ext>
            </a:extLst>
          </p:cNvPr>
          <p:cNvSpPr>
            <a:spLocks noGrp="1"/>
          </p:cNvSpPr>
          <p:nvPr>
            <p:ph type="sldNum" sz="quarter" idx="12"/>
          </p:nvPr>
        </p:nvSpPr>
        <p:spPr>
          <a:xfrm>
            <a:off x="8610600" y="6356350"/>
            <a:ext cx="2743200" cy="365125"/>
          </a:xfrm>
        </p:spPr>
        <p:txBody>
          <a:bodyPr>
            <a:normAutofit lnSpcReduction="10000"/>
          </a:bodyPr>
          <a:lstStyle/>
          <a:p>
            <a:pPr>
              <a:spcAft>
                <a:spcPts val="600"/>
              </a:spcAft>
            </a:pPr>
            <a:fld id="{FF540D6E-E35F-417B-9CCA-92B24078C1ED}" type="slidenum">
              <a:rPr lang="en-US" sz="1800" smtClean="0"/>
              <a:pPr>
                <a:spcAft>
                  <a:spcPts val="600"/>
                </a:spcAft>
              </a:pPr>
              <a:t>8</a:t>
            </a:fld>
            <a:endParaRPr lang="en-US" dirty="0"/>
          </a:p>
        </p:txBody>
      </p:sp>
    </p:spTree>
    <p:extLst>
      <p:ext uri="{BB962C8B-B14F-4D97-AF65-F5344CB8AC3E}">
        <p14:creationId xmlns:p14="http://schemas.microsoft.com/office/powerpoint/2010/main" val="825976987"/>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9D31C40-AAB6-CC7B-958E-D8511C318003}"/>
              </a:ext>
            </a:extLst>
          </p:cNvPr>
          <p:cNvSpPr>
            <a:spLocks noGrp="1"/>
          </p:cNvSpPr>
          <p:nvPr>
            <p:ph type="title"/>
          </p:nvPr>
        </p:nvSpPr>
        <p:spPr>
          <a:xfrm>
            <a:off x="1288060" y="1369938"/>
            <a:ext cx="3210854" cy="4114800"/>
          </a:xfrm>
        </p:spPr>
        <p:txBody>
          <a:bodyPr>
            <a:normAutofit/>
          </a:bodyPr>
          <a:lstStyle/>
          <a:p>
            <a:pPr algn="r"/>
            <a:r>
              <a:rPr lang="en-US" sz="3100" b="1" dirty="0">
                <a:solidFill>
                  <a:srgbClr val="C00000"/>
                </a:solidFill>
              </a:rPr>
              <a:t>Findings and Recommendations</a:t>
            </a:r>
          </a:p>
        </p:txBody>
      </p:sp>
      <p:cxnSp>
        <p:nvCxnSpPr>
          <p:cNvPr id="15" name="Straight Connector 14">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6E1CD11-F425-4B49-E053-7579DF9DCE3E}"/>
              </a:ext>
            </a:extLst>
          </p:cNvPr>
          <p:cNvSpPr>
            <a:spLocks noGrp="1"/>
          </p:cNvSpPr>
          <p:nvPr>
            <p:ph idx="1"/>
          </p:nvPr>
        </p:nvSpPr>
        <p:spPr>
          <a:xfrm>
            <a:off x="5030505" y="1163775"/>
            <a:ext cx="5992170" cy="4114800"/>
          </a:xfrm>
        </p:spPr>
        <p:txBody>
          <a:bodyPr anchor="ctr">
            <a:normAutofit fontScale="92500" lnSpcReduction="20000"/>
          </a:bodyPr>
          <a:lstStyle/>
          <a:p>
            <a:pPr>
              <a:spcBef>
                <a:spcPts val="1800"/>
              </a:spcBef>
            </a:pPr>
            <a:r>
              <a:rPr lang="en-US" sz="2000" dirty="0">
                <a:highlight>
                  <a:srgbClr val="FFFF00"/>
                </a:highlight>
              </a:rPr>
              <a:t>The special sourcing rule should not apply to corporate partners since the rules for sourcing investment income are much more developed in the corporate tax context and corporate partners regularly report other income subject to sourcing (including apportionment) under general state rules.</a:t>
            </a:r>
          </a:p>
          <a:p>
            <a:pPr>
              <a:spcBef>
                <a:spcPts val="1800"/>
              </a:spcBef>
            </a:pPr>
            <a:r>
              <a:rPr lang="en-US" sz="2000" dirty="0">
                <a:highlight>
                  <a:srgbClr val="FFFF00"/>
                </a:highlight>
              </a:rPr>
              <a:t>States should </a:t>
            </a:r>
            <a:r>
              <a:rPr lang="en-US" sz="2000" u="sng" dirty="0">
                <a:highlight>
                  <a:srgbClr val="FFFF00"/>
                </a:highlight>
              </a:rPr>
              <a:t>consider excluding</a:t>
            </a:r>
            <a:r>
              <a:rPr lang="en-US" sz="2000" dirty="0">
                <a:highlight>
                  <a:srgbClr val="FFFF00"/>
                </a:highlight>
              </a:rPr>
              <a:t> from special sourcing treatment any partners that take an active role in the investment activities. </a:t>
            </a:r>
          </a:p>
          <a:p>
            <a:pPr>
              <a:spcBef>
                <a:spcPts val="1800"/>
              </a:spcBef>
            </a:pPr>
            <a:r>
              <a:rPr lang="en-US" sz="2000" dirty="0">
                <a:highlight>
                  <a:srgbClr val="FFFF00"/>
                </a:highlight>
              </a:rPr>
              <a:t>The special souring rule for investment partnership income should not apply to partnerships that are invested in other non-investment partnerships or to the income which is derived from those non-investment partnerships. Without this limitation, investment partnerships might be used to simply shift the sourcing of other partnership income. </a:t>
            </a:r>
          </a:p>
          <a:p>
            <a:endParaRPr lang="en-US" sz="2000" dirty="0"/>
          </a:p>
        </p:txBody>
      </p:sp>
      <p:sp>
        <p:nvSpPr>
          <p:cNvPr id="4" name="Slide Number Placeholder 3">
            <a:extLst>
              <a:ext uri="{FF2B5EF4-FFF2-40B4-BE49-F238E27FC236}">
                <a16:creationId xmlns:a16="http://schemas.microsoft.com/office/drawing/2014/main" id="{568841E7-E34B-6B31-3DA1-C78DE9BD4539}"/>
              </a:ext>
            </a:extLst>
          </p:cNvPr>
          <p:cNvSpPr>
            <a:spLocks noGrp="1"/>
          </p:cNvSpPr>
          <p:nvPr>
            <p:ph type="sldNum" sz="quarter" idx="12"/>
          </p:nvPr>
        </p:nvSpPr>
        <p:spPr>
          <a:xfrm>
            <a:off x="8610600" y="6356350"/>
            <a:ext cx="2743200" cy="365125"/>
          </a:xfrm>
        </p:spPr>
        <p:txBody>
          <a:bodyPr>
            <a:noAutofit/>
          </a:bodyPr>
          <a:lstStyle/>
          <a:p>
            <a:pPr>
              <a:spcAft>
                <a:spcPts val="600"/>
              </a:spcAft>
            </a:pPr>
            <a:fld id="{FF540D6E-E35F-417B-9CCA-92B24078C1ED}" type="slidenum">
              <a:rPr lang="en-US" sz="1800" smtClean="0"/>
              <a:pPr>
                <a:spcAft>
                  <a:spcPts val="600"/>
                </a:spcAft>
              </a:pPr>
              <a:t>9</a:t>
            </a:fld>
            <a:endParaRPr lang="en-US" sz="1800" dirty="0"/>
          </a:p>
        </p:txBody>
      </p:sp>
    </p:spTree>
    <p:extLst>
      <p:ext uri="{BB962C8B-B14F-4D97-AF65-F5344CB8AC3E}">
        <p14:creationId xmlns:p14="http://schemas.microsoft.com/office/powerpoint/2010/main" val="616929249"/>
      </p:ext>
    </p:extLst>
  </p:cSld>
  <p:clrMapOvr>
    <a:masterClrMapping/>
  </p:clrMapOvr>
  <p:transition spd="slow">
    <p:push dir="u"/>
  </p:transition>
</p:sld>
</file>

<file path=ppt/theme/theme1.xml><?xml version="1.0" encoding="utf-8"?>
<a:theme xmlns:a="http://schemas.openxmlformats.org/drawingml/2006/main" name="1_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1072</Words>
  <Application>Microsoft Office PowerPoint</Application>
  <PresentationFormat>Widescreen</PresentationFormat>
  <Paragraphs>72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1_Office Theme</vt:lpstr>
      <vt:lpstr>State Taxation of Partnerships</vt:lpstr>
      <vt:lpstr>Training   Basics of Subchapter K for State Tax Administrators</vt:lpstr>
      <vt:lpstr>Draft White Paper   State Tax  Treatment  of  Investment  Partnership  Income</vt:lpstr>
      <vt:lpstr>Additions or Changes to the  May 20, 2022 Draft</vt:lpstr>
      <vt:lpstr>Additions or Changes to the  May 20, 2022 Draft</vt:lpstr>
      <vt:lpstr>Additions or Changes to the  May 20, 2022 Draft</vt:lpstr>
      <vt:lpstr>Proposed Next Steps -</vt:lpstr>
      <vt:lpstr>Findings and Recommendations</vt:lpstr>
      <vt:lpstr>Findings and Recommendations</vt:lpstr>
      <vt:lpstr>Findings and Recommendations</vt:lpstr>
      <vt:lpstr>Findings and Recommendations</vt:lpstr>
      <vt:lpstr>Questions – Comments  NOTE – because of upcoming conflicts – will need to move bi-weekly meetings back one week starting June 13 (rather than June 6).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2021-12-30T15:21:45Z</dcterms:created>
  <dcterms:modified xsi:type="dcterms:W3CDTF">2022-05-22T23:17:39Z</dcterms:modified>
</cp:coreProperties>
</file>