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4" r:id="rId2"/>
    <p:sldId id="315"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31" r:id="rId17"/>
    <p:sldId id="335" r:id="rId18"/>
    <p:sldId id="332" r:id="rId19"/>
    <p:sldId id="333" r:id="rId20"/>
    <p:sldId id="334" r:id="rId21"/>
    <p:sldId id="329" r:id="rId22"/>
    <p:sldId id="33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E3F482-8844-47CA-8B8A-CC01835128C9}" type="doc">
      <dgm:prSet loTypeId="urn:microsoft.com/office/officeart/2016/7/layout/HexagonTimeline" loCatId="process" qsTypeId="urn:microsoft.com/office/officeart/2005/8/quickstyle/simple5" qsCatId="simple" csTypeId="urn:microsoft.com/office/officeart/2005/8/colors/colorful5" csCatId="colorful" phldr="1"/>
      <dgm:spPr/>
      <dgm:t>
        <a:bodyPr/>
        <a:lstStyle/>
        <a:p>
          <a:endParaRPr lang="en-US"/>
        </a:p>
      </dgm:t>
    </dgm:pt>
    <dgm:pt modelId="{84E51CE1-9815-4BA4-8025-F86C583620AE}">
      <dgm:prSet/>
      <dgm:spPr/>
      <dgm:t>
        <a:bodyPr/>
        <a:lstStyle/>
        <a:p>
          <a:r>
            <a:rPr lang="en-US" dirty="0"/>
            <a:t>17 Aug.</a:t>
          </a:r>
        </a:p>
      </dgm:t>
    </dgm:pt>
    <dgm:pt modelId="{0ADACA5C-E423-473A-BBC2-CF20C993187E}" type="parTrans" cxnId="{8E879784-9FEB-416F-91AA-DFEF346A797D}">
      <dgm:prSet/>
      <dgm:spPr/>
      <dgm:t>
        <a:bodyPr/>
        <a:lstStyle/>
        <a:p>
          <a:endParaRPr lang="en-US"/>
        </a:p>
      </dgm:t>
    </dgm:pt>
    <dgm:pt modelId="{43F93AE9-04A8-421A-A84C-D48C82680197}" type="sibTrans" cxnId="{8E879784-9FEB-416F-91AA-DFEF346A797D}">
      <dgm:prSet/>
      <dgm:spPr/>
      <dgm:t>
        <a:bodyPr/>
        <a:lstStyle/>
        <a:p>
          <a:endParaRPr lang="en-US"/>
        </a:p>
      </dgm:t>
    </dgm:pt>
    <dgm:pt modelId="{57715871-F505-44D5-8F15-3428AAD4B6AD}">
      <dgm:prSet/>
      <dgm:spPr/>
      <dgm:t>
        <a:bodyPr/>
        <a:lstStyle/>
        <a:p>
          <a:r>
            <a:rPr lang="en-US" b="1" dirty="0"/>
            <a:t>ISSUE OUTLINE</a:t>
          </a:r>
          <a:r>
            <a:rPr lang="en-US" dirty="0"/>
            <a:t> General Approach  Terms</a:t>
          </a:r>
          <a:br>
            <a:rPr lang="en-US" dirty="0"/>
          </a:br>
          <a:r>
            <a:rPr lang="en-US" dirty="0"/>
            <a:t>Operating Income -</a:t>
          </a:r>
          <a:r>
            <a:rPr lang="en-US" i="1" dirty="0"/>
            <a:t>Nexus &amp; </a:t>
          </a:r>
          <a:br>
            <a:rPr lang="en-US" i="1" dirty="0"/>
          </a:br>
          <a:r>
            <a:rPr lang="en-US" i="1" dirty="0"/>
            <a:t>Federal Conformity</a:t>
          </a:r>
        </a:p>
      </dgm:t>
    </dgm:pt>
    <dgm:pt modelId="{CE23F4F4-FA4A-4E6A-BCD9-4FFCDFC24860}" type="parTrans" cxnId="{36182492-4F72-43DD-8746-0ECD4BD9CE5F}">
      <dgm:prSet/>
      <dgm:spPr/>
      <dgm:t>
        <a:bodyPr/>
        <a:lstStyle/>
        <a:p>
          <a:endParaRPr lang="en-US"/>
        </a:p>
      </dgm:t>
    </dgm:pt>
    <dgm:pt modelId="{AF6E4870-6AF3-4149-8296-879EB35FEC39}" type="sibTrans" cxnId="{36182492-4F72-43DD-8746-0ECD4BD9CE5F}">
      <dgm:prSet/>
      <dgm:spPr/>
      <dgm:t>
        <a:bodyPr/>
        <a:lstStyle/>
        <a:p>
          <a:endParaRPr lang="en-US"/>
        </a:p>
      </dgm:t>
    </dgm:pt>
    <dgm:pt modelId="{9A588C4B-1FE1-4307-B944-018A64D15C27}">
      <dgm:prSet/>
      <dgm:spPr/>
      <dgm:t>
        <a:bodyPr/>
        <a:lstStyle/>
        <a:p>
          <a:r>
            <a:rPr lang="en-US" dirty="0"/>
            <a:t>31 Aug.</a:t>
          </a:r>
        </a:p>
      </dgm:t>
    </dgm:pt>
    <dgm:pt modelId="{0E380803-7ACC-4409-9CE9-82B364974125}" type="parTrans" cxnId="{2C3363B8-B040-451F-B38E-116B2A8B1537}">
      <dgm:prSet/>
      <dgm:spPr/>
      <dgm:t>
        <a:bodyPr/>
        <a:lstStyle/>
        <a:p>
          <a:endParaRPr lang="en-US"/>
        </a:p>
      </dgm:t>
    </dgm:pt>
    <dgm:pt modelId="{9D467C56-4791-445E-8E3D-4C7AD2DCD947}" type="sibTrans" cxnId="{2C3363B8-B040-451F-B38E-116B2A8B1537}">
      <dgm:prSet/>
      <dgm:spPr/>
      <dgm:t>
        <a:bodyPr/>
        <a:lstStyle/>
        <a:p>
          <a:endParaRPr lang="en-US"/>
        </a:p>
      </dgm:t>
    </dgm:pt>
    <dgm:pt modelId="{63EAB4F9-183A-4456-8B19-A8E11A26FC70}">
      <dgm:prSet/>
      <dgm:spPr/>
      <dgm:t>
        <a:bodyPr/>
        <a:lstStyle/>
        <a:p>
          <a:r>
            <a:rPr lang="en-US" b="1" dirty="0"/>
            <a:t>ISSUE OUTLINE </a:t>
          </a:r>
          <a:r>
            <a:rPr lang="en-US" dirty="0"/>
            <a:t>Operating Income -</a:t>
          </a:r>
          <a:r>
            <a:rPr lang="en-US" i="1" dirty="0"/>
            <a:t>Federal Conformity cont’d &amp; </a:t>
          </a:r>
          <a:br>
            <a:rPr lang="en-US" i="1" dirty="0"/>
          </a:br>
          <a:r>
            <a:rPr lang="en-US" i="1" dirty="0"/>
            <a:t>Sourcing</a:t>
          </a:r>
        </a:p>
      </dgm:t>
    </dgm:pt>
    <dgm:pt modelId="{94568065-74EB-4DA8-B3FE-BC49E5EC534B}" type="parTrans" cxnId="{A89726B8-C2E9-44D2-AE86-0A500D45C63D}">
      <dgm:prSet/>
      <dgm:spPr/>
      <dgm:t>
        <a:bodyPr/>
        <a:lstStyle/>
        <a:p>
          <a:endParaRPr lang="en-US"/>
        </a:p>
      </dgm:t>
    </dgm:pt>
    <dgm:pt modelId="{68CE264D-2154-439F-86F6-5B788BEC6A83}" type="sibTrans" cxnId="{A89726B8-C2E9-44D2-AE86-0A500D45C63D}">
      <dgm:prSet/>
      <dgm:spPr/>
      <dgm:t>
        <a:bodyPr/>
        <a:lstStyle/>
        <a:p>
          <a:endParaRPr lang="en-US"/>
        </a:p>
      </dgm:t>
    </dgm:pt>
    <dgm:pt modelId="{907901CF-D4ED-4B11-B270-E42E6757645B}">
      <dgm:prSet/>
      <dgm:spPr/>
      <dgm:t>
        <a:bodyPr/>
        <a:lstStyle/>
        <a:p>
          <a:r>
            <a:rPr lang="en-US" dirty="0"/>
            <a:t>14 Sep.</a:t>
          </a:r>
        </a:p>
      </dgm:t>
    </dgm:pt>
    <dgm:pt modelId="{121D1DF6-5D0B-4E28-B457-AA46C33ADF79}" type="parTrans" cxnId="{10B437A3-8F30-46C7-9A2F-1A47D8F508D5}">
      <dgm:prSet/>
      <dgm:spPr/>
      <dgm:t>
        <a:bodyPr/>
        <a:lstStyle/>
        <a:p>
          <a:endParaRPr lang="en-US"/>
        </a:p>
      </dgm:t>
    </dgm:pt>
    <dgm:pt modelId="{A3403246-EDA9-4CC1-8253-09A8A08DB0D8}" type="sibTrans" cxnId="{10B437A3-8F30-46C7-9A2F-1A47D8F508D5}">
      <dgm:prSet/>
      <dgm:spPr/>
      <dgm:t>
        <a:bodyPr/>
        <a:lstStyle/>
        <a:p>
          <a:endParaRPr lang="en-US"/>
        </a:p>
      </dgm:t>
    </dgm:pt>
    <dgm:pt modelId="{BB6F8888-0ED4-4EB3-B086-2C5BAD0789C7}">
      <dgm:prSet/>
      <dgm:spPr/>
      <dgm:t>
        <a:bodyPr/>
        <a:lstStyle/>
        <a:p>
          <a:r>
            <a:rPr lang="en-US" b="1" dirty="0">
              <a:highlight>
                <a:srgbClr val="FFFF00"/>
              </a:highlight>
            </a:rPr>
            <a:t>ISSUE OUTLINE </a:t>
          </a:r>
          <a:r>
            <a:rPr lang="en-US" dirty="0">
              <a:highlight>
                <a:srgbClr val="FFFF00"/>
              </a:highlight>
            </a:rPr>
            <a:t>Operating Income </a:t>
          </a:r>
          <a:r>
            <a:rPr lang="en-US" i="1" dirty="0">
              <a:highlight>
                <a:srgbClr val="FFFF00"/>
              </a:highlight>
            </a:rPr>
            <a:t>Sourcing cont’d &amp; Credits</a:t>
          </a:r>
        </a:p>
      </dgm:t>
    </dgm:pt>
    <dgm:pt modelId="{FBF0039F-1A68-4F2A-BAE2-D8949225E87D}" type="parTrans" cxnId="{B8890CC2-4964-49BE-A03A-3178AE149DDF}">
      <dgm:prSet/>
      <dgm:spPr/>
      <dgm:t>
        <a:bodyPr/>
        <a:lstStyle/>
        <a:p>
          <a:endParaRPr lang="en-US"/>
        </a:p>
      </dgm:t>
    </dgm:pt>
    <dgm:pt modelId="{DA7DD9B5-DCE2-4ADB-B860-5F4797D776CC}" type="sibTrans" cxnId="{B8890CC2-4964-49BE-A03A-3178AE149DDF}">
      <dgm:prSet/>
      <dgm:spPr/>
      <dgm:t>
        <a:bodyPr/>
        <a:lstStyle/>
        <a:p>
          <a:endParaRPr lang="en-US"/>
        </a:p>
      </dgm:t>
    </dgm:pt>
    <dgm:pt modelId="{8C1F443C-D881-4811-8E3B-181625C6F0D1}">
      <dgm:prSet/>
      <dgm:spPr/>
      <dgm:t>
        <a:bodyPr/>
        <a:lstStyle/>
        <a:p>
          <a:r>
            <a:rPr lang="en-US" dirty="0"/>
            <a:t>28 Sep.</a:t>
          </a:r>
        </a:p>
      </dgm:t>
    </dgm:pt>
    <dgm:pt modelId="{4CB28602-055E-4E0B-BC38-C9510BFF2086}" type="parTrans" cxnId="{187DBC6B-E701-4BB5-92E2-722DBC7FEB9A}">
      <dgm:prSet/>
      <dgm:spPr/>
      <dgm:t>
        <a:bodyPr/>
        <a:lstStyle/>
        <a:p>
          <a:endParaRPr lang="en-US"/>
        </a:p>
      </dgm:t>
    </dgm:pt>
    <dgm:pt modelId="{2FDC3E76-2CB2-47FC-AB6E-99707D978A0A}" type="sibTrans" cxnId="{187DBC6B-E701-4BB5-92E2-722DBC7FEB9A}">
      <dgm:prSet/>
      <dgm:spPr/>
      <dgm:t>
        <a:bodyPr/>
        <a:lstStyle/>
        <a:p>
          <a:endParaRPr lang="en-US"/>
        </a:p>
      </dgm:t>
    </dgm:pt>
    <dgm:pt modelId="{E163193A-BD61-4353-B810-DA904DB32358}">
      <dgm:prSet/>
      <dgm:spPr/>
      <dgm:t>
        <a:bodyPr/>
        <a:lstStyle/>
        <a:p>
          <a:r>
            <a:rPr lang="en-US" b="1" dirty="0"/>
            <a:t>ISSUE OUTLINE </a:t>
          </a:r>
          <a:br>
            <a:rPr lang="en-US" b="1" dirty="0"/>
          </a:br>
          <a:r>
            <a:rPr lang="en-US" dirty="0">
              <a:highlight>
                <a:srgbClr val="FFFF00"/>
              </a:highlight>
            </a:rPr>
            <a:t>Sale of Partnership Interest</a:t>
          </a:r>
          <a:br>
            <a:rPr lang="en-US" dirty="0"/>
          </a:br>
          <a:r>
            <a:rPr lang="en-US" i="1" dirty="0">
              <a:highlight>
                <a:srgbClr val="FFFF00"/>
              </a:highlight>
            </a:rPr>
            <a:t>Nexus &amp; Conformity</a:t>
          </a:r>
        </a:p>
      </dgm:t>
    </dgm:pt>
    <dgm:pt modelId="{166030AE-B09C-46F7-AD41-29621DA2453E}" type="parTrans" cxnId="{1670D04E-1425-43E1-808F-272F80527132}">
      <dgm:prSet/>
      <dgm:spPr/>
      <dgm:t>
        <a:bodyPr/>
        <a:lstStyle/>
        <a:p>
          <a:endParaRPr lang="en-US"/>
        </a:p>
      </dgm:t>
    </dgm:pt>
    <dgm:pt modelId="{E30E31CE-D654-4133-A05C-A675AA0307F0}" type="sibTrans" cxnId="{1670D04E-1425-43E1-808F-272F80527132}">
      <dgm:prSet/>
      <dgm:spPr/>
      <dgm:t>
        <a:bodyPr/>
        <a:lstStyle/>
        <a:p>
          <a:endParaRPr lang="en-US"/>
        </a:p>
      </dgm:t>
    </dgm:pt>
    <dgm:pt modelId="{27A37285-6BBC-4393-8D0B-3E12D780449E}">
      <dgm:prSet/>
      <dgm:spPr/>
      <dgm:t>
        <a:bodyPr/>
        <a:lstStyle/>
        <a:p>
          <a:r>
            <a:rPr lang="en-US" dirty="0"/>
            <a:t> 5 Oct. </a:t>
          </a:r>
        </a:p>
      </dgm:t>
    </dgm:pt>
    <dgm:pt modelId="{41484517-3948-47FC-AE0D-E40441597ED1}" type="parTrans" cxnId="{EB757690-E899-4565-8DAB-A94E5D16915F}">
      <dgm:prSet/>
      <dgm:spPr/>
      <dgm:t>
        <a:bodyPr/>
        <a:lstStyle/>
        <a:p>
          <a:endParaRPr lang="en-US"/>
        </a:p>
      </dgm:t>
    </dgm:pt>
    <dgm:pt modelId="{CE260FA8-862D-4B7A-8F91-03514A425471}" type="sibTrans" cxnId="{EB757690-E899-4565-8DAB-A94E5D16915F}">
      <dgm:prSet/>
      <dgm:spPr/>
      <dgm:t>
        <a:bodyPr/>
        <a:lstStyle/>
        <a:p>
          <a:endParaRPr lang="en-US"/>
        </a:p>
      </dgm:t>
    </dgm:pt>
    <dgm:pt modelId="{073161EA-4D17-49FD-8729-969D10BFA9D9}">
      <dgm:prSet/>
      <dgm:spPr/>
      <dgm:t>
        <a:bodyPr/>
        <a:lstStyle/>
        <a:p>
          <a:r>
            <a:rPr lang="en-US" b="1" dirty="0"/>
            <a:t>ISSUE OUTLINE</a:t>
          </a:r>
          <a:br>
            <a:rPr lang="en-US" b="1" dirty="0"/>
          </a:br>
          <a:r>
            <a:rPr lang="en-US" dirty="0"/>
            <a:t>Sale of Partnership Interest</a:t>
          </a:r>
          <a:br>
            <a:rPr lang="en-US" dirty="0"/>
          </a:br>
          <a:r>
            <a:rPr lang="en-US" i="1" dirty="0"/>
            <a:t>Sourcing &amp; Credits</a:t>
          </a:r>
        </a:p>
      </dgm:t>
    </dgm:pt>
    <dgm:pt modelId="{4119B8BA-DD78-46B9-90F8-07F102E881EC}" type="parTrans" cxnId="{A250E718-8507-4289-A403-8ED15A45D651}">
      <dgm:prSet/>
      <dgm:spPr/>
      <dgm:t>
        <a:bodyPr/>
        <a:lstStyle/>
        <a:p>
          <a:endParaRPr lang="en-US"/>
        </a:p>
      </dgm:t>
    </dgm:pt>
    <dgm:pt modelId="{872798AD-36E3-4864-82EA-E5979F0DDC8E}" type="sibTrans" cxnId="{A250E718-8507-4289-A403-8ED15A45D651}">
      <dgm:prSet/>
      <dgm:spPr/>
      <dgm:t>
        <a:bodyPr/>
        <a:lstStyle/>
        <a:p>
          <a:endParaRPr lang="en-US"/>
        </a:p>
      </dgm:t>
    </dgm:pt>
    <dgm:pt modelId="{AC7B76D6-3E0A-4392-9AD0-AAE4BC48E0D6}">
      <dgm:prSet/>
      <dgm:spPr/>
      <dgm:t>
        <a:bodyPr/>
        <a:lstStyle/>
        <a:p>
          <a:r>
            <a:rPr lang="en-US" dirty="0"/>
            <a:t>26 Oct.</a:t>
          </a:r>
        </a:p>
      </dgm:t>
    </dgm:pt>
    <dgm:pt modelId="{E067023B-F79E-4E0E-92E8-29172D9C413C}" type="parTrans" cxnId="{EA4D489C-0F7A-4025-93F6-63DD74D73E9B}">
      <dgm:prSet/>
      <dgm:spPr/>
      <dgm:t>
        <a:bodyPr/>
        <a:lstStyle/>
        <a:p>
          <a:endParaRPr lang="en-US"/>
        </a:p>
      </dgm:t>
    </dgm:pt>
    <dgm:pt modelId="{061D817D-1976-4672-A234-154564DC2E3C}" type="sibTrans" cxnId="{EA4D489C-0F7A-4025-93F6-63DD74D73E9B}">
      <dgm:prSet/>
      <dgm:spPr/>
      <dgm:t>
        <a:bodyPr/>
        <a:lstStyle/>
        <a:p>
          <a:endParaRPr lang="en-US"/>
        </a:p>
      </dgm:t>
    </dgm:pt>
    <dgm:pt modelId="{9D078F35-8CE6-4C9F-A2EC-CC52CFF8B69A}">
      <dgm:prSet/>
      <dgm:spPr/>
      <dgm:t>
        <a:bodyPr/>
        <a:lstStyle/>
        <a:p>
          <a:r>
            <a:rPr lang="en-US" b="1" dirty="0"/>
            <a:t>ISSUE OUTLINE  </a:t>
          </a:r>
          <a:r>
            <a:rPr lang="en-US" dirty="0"/>
            <a:t>Administrative &amp; Enforcement</a:t>
          </a:r>
        </a:p>
      </dgm:t>
    </dgm:pt>
    <dgm:pt modelId="{FC565924-2495-449E-8A4B-29DAC093C022}" type="parTrans" cxnId="{86BAE005-CD8F-42BA-A6AF-53067729EF40}">
      <dgm:prSet/>
      <dgm:spPr/>
      <dgm:t>
        <a:bodyPr/>
        <a:lstStyle/>
        <a:p>
          <a:endParaRPr lang="en-US"/>
        </a:p>
      </dgm:t>
    </dgm:pt>
    <dgm:pt modelId="{C11D5F07-4B89-4707-96AB-3D74838C5531}" type="sibTrans" cxnId="{86BAE005-CD8F-42BA-A6AF-53067729EF40}">
      <dgm:prSet/>
      <dgm:spPr/>
      <dgm:t>
        <a:bodyPr/>
        <a:lstStyle/>
        <a:p>
          <a:endParaRPr lang="en-US"/>
        </a:p>
      </dgm:t>
    </dgm:pt>
    <dgm:pt modelId="{71B0990B-9DC8-4C47-A7D7-C65321D5ABE9}" type="pres">
      <dgm:prSet presAssocID="{E8E3F482-8844-47CA-8B8A-CC01835128C9}" presName="Name0" presStyleCnt="0">
        <dgm:presLayoutVars>
          <dgm:chMax/>
          <dgm:chPref/>
          <dgm:animLvl val="lvl"/>
        </dgm:presLayoutVars>
      </dgm:prSet>
      <dgm:spPr/>
    </dgm:pt>
    <dgm:pt modelId="{37CFB3EF-D822-40E7-BC19-46AAC1C7AA65}" type="pres">
      <dgm:prSet presAssocID="{84E51CE1-9815-4BA4-8025-F86C583620AE}" presName="composite" presStyleCnt="0"/>
      <dgm:spPr/>
    </dgm:pt>
    <dgm:pt modelId="{85EC3C89-6149-4725-9DE2-50C5F6B9DB6D}" type="pres">
      <dgm:prSet presAssocID="{84E51CE1-9815-4BA4-8025-F86C583620AE}" presName="Parent1" presStyleLbl="alignNode1" presStyleIdx="0" presStyleCnt="6" custScaleX="131234" custScaleY="97404" custLinFactNeighborX="-1285">
        <dgm:presLayoutVars>
          <dgm:chMax val="1"/>
          <dgm:chPref val="1"/>
          <dgm:bulletEnabled val="1"/>
        </dgm:presLayoutVars>
      </dgm:prSet>
      <dgm:spPr/>
    </dgm:pt>
    <dgm:pt modelId="{A7BEDBC4-5113-4D86-957D-8EE99BFFA2B1}" type="pres">
      <dgm:prSet presAssocID="{84E51CE1-9815-4BA4-8025-F86C583620AE}" presName="Childtext1" presStyleLbl="revTx" presStyleIdx="0" presStyleCnt="6">
        <dgm:presLayoutVars>
          <dgm:chMax val="0"/>
          <dgm:chPref val="0"/>
          <dgm:bulletEnabled/>
        </dgm:presLayoutVars>
      </dgm:prSet>
      <dgm:spPr/>
    </dgm:pt>
    <dgm:pt modelId="{1981EF09-3D31-488F-9FDE-549E643B6D3F}" type="pres">
      <dgm:prSet presAssocID="{84E51CE1-9815-4BA4-8025-F86C583620AE}" presName="ConnectLine" presStyleLbl="sibTrans1D1" presStyleIdx="0" presStyleCnt="6"/>
      <dgm:spPr>
        <a:noFill/>
        <a:ln w="12700" cap="flat" cmpd="sng" algn="ctr">
          <a:solidFill>
            <a:schemeClr val="accent5">
              <a:hueOff val="0"/>
              <a:satOff val="0"/>
              <a:lumOff val="0"/>
              <a:alphaOff val="0"/>
            </a:schemeClr>
          </a:solidFill>
          <a:prstDash val="dash"/>
          <a:miter lim="800000"/>
        </a:ln>
        <a:effectLst/>
      </dgm:spPr>
    </dgm:pt>
    <dgm:pt modelId="{1008C10F-357F-417B-9686-01B9FE5AFF94}" type="pres">
      <dgm:prSet presAssocID="{84E51CE1-9815-4BA4-8025-F86C583620AE}" presName="ConnectLineEnd" presStyleLbl="node1" presStyleIdx="0" presStyleCnt="6"/>
      <dgm:spPr/>
    </dgm:pt>
    <dgm:pt modelId="{AB9AD3CB-958F-4FF2-8283-BF0CC6DCC0B5}" type="pres">
      <dgm:prSet presAssocID="{84E51CE1-9815-4BA4-8025-F86C583620AE}" presName="EmptyPane" presStyleCnt="0"/>
      <dgm:spPr/>
    </dgm:pt>
    <dgm:pt modelId="{08930317-D501-471B-9ED2-F43B5DDB439C}" type="pres">
      <dgm:prSet presAssocID="{43F93AE9-04A8-421A-A84C-D48C82680197}" presName="spaceBetweenRectangles" presStyleLbl="fgAcc1" presStyleIdx="0" presStyleCnt="5"/>
      <dgm:spPr/>
    </dgm:pt>
    <dgm:pt modelId="{451E8DA7-C386-443B-9C39-30FCA390FE95}" type="pres">
      <dgm:prSet presAssocID="{9A588C4B-1FE1-4307-B944-018A64D15C27}" presName="composite" presStyleCnt="0"/>
      <dgm:spPr/>
    </dgm:pt>
    <dgm:pt modelId="{00DF9D98-6283-4829-AB24-C1A499936113}" type="pres">
      <dgm:prSet presAssocID="{9A588C4B-1FE1-4307-B944-018A64D15C27}" presName="Parent1" presStyleLbl="alignNode1" presStyleIdx="1" presStyleCnt="6" custScaleX="128130">
        <dgm:presLayoutVars>
          <dgm:chMax val="1"/>
          <dgm:chPref val="1"/>
          <dgm:bulletEnabled val="1"/>
        </dgm:presLayoutVars>
      </dgm:prSet>
      <dgm:spPr/>
    </dgm:pt>
    <dgm:pt modelId="{E6D1C4A1-2175-45A5-8F46-C2ED22946644}" type="pres">
      <dgm:prSet presAssocID="{9A588C4B-1FE1-4307-B944-018A64D15C27}" presName="Childtext1" presStyleLbl="revTx" presStyleIdx="1" presStyleCnt="6">
        <dgm:presLayoutVars>
          <dgm:chMax val="0"/>
          <dgm:chPref val="0"/>
          <dgm:bulletEnabled/>
        </dgm:presLayoutVars>
      </dgm:prSet>
      <dgm:spPr/>
    </dgm:pt>
    <dgm:pt modelId="{4AE4D055-0C8A-42A2-8811-DE0198DE9516}" type="pres">
      <dgm:prSet presAssocID="{9A588C4B-1FE1-4307-B944-018A64D15C27}" presName="ConnectLine" presStyleLbl="sibTrans1D1" presStyleIdx="1" presStyleCnt="6"/>
      <dgm:spPr>
        <a:noFill/>
        <a:ln w="12700" cap="flat" cmpd="sng" algn="ctr">
          <a:solidFill>
            <a:schemeClr val="accent5">
              <a:hueOff val="0"/>
              <a:satOff val="0"/>
              <a:lumOff val="-1412"/>
              <a:alphaOff val="0"/>
            </a:schemeClr>
          </a:solidFill>
          <a:prstDash val="dash"/>
          <a:miter lim="800000"/>
        </a:ln>
        <a:effectLst/>
      </dgm:spPr>
    </dgm:pt>
    <dgm:pt modelId="{CD29C43D-18E0-41F2-B741-A822000B32CB}" type="pres">
      <dgm:prSet presAssocID="{9A588C4B-1FE1-4307-B944-018A64D15C27}" presName="ConnectLineEnd" presStyleLbl="node1" presStyleIdx="1" presStyleCnt="6"/>
      <dgm:spPr/>
    </dgm:pt>
    <dgm:pt modelId="{41CE1736-96B5-4245-A7DE-BEED20FD3F7B}" type="pres">
      <dgm:prSet presAssocID="{9A588C4B-1FE1-4307-B944-018A64D15C27}" presName="EmptyPane" presStyleCnt="0"/>
      <dgm:spPr/>
    </dgm:pt>
    <dgm:pt modelId="{05D4C205-1A3C-4112-ACEC-BB56CC093E02}" type="pres">
      <dgm:prSet presAssocID="{9D467C56-4791-445E-8E3D-4C7AD2DCD947}" presName="spaceBetweenRectangles" presStyleLbl="fgAcc1" presStyleIdx="1" presStyleCnt="5"/>
      <dgm:spPr/>
    </dgm:pt>
    <dgm:pt modelId="{5D2EEB39-B3D8-4B62-B27D-C43AF87D4D94}" type="pres">
      <dgm:prSet presAssocID="{907901CF-D4ED-4B11-B270-E42E6757645B}" presName="composite" presStyleCnt="0"/>
      <dgm:spPr/>
    </dgm:pt>
    <dgm:pt modelId="{9EF3323E-5345-423D-90D6-6F653EF18160}" type="pres">
      <dgm:prSet presAssocID="{907901CF-D4ED-4B11-B270-E42E6757645B}" presName="Parent1" presStyleLbl="alignNode1" presStyleIdx="2" presStyleCnt="6" custScaleX="124906">
        <dgm:presLayoutVars>
          <dgm:chMax val="1"/>
          <dgm:chPref val="1"/>
          <dgm:bulletEnabled val="1"/>
        </dgm:presLayoutVars>
      </dgm:prSet>
      <dgm:spPr/>
    </dgm:pt>
    <dgm:pt modelId="{D5F1DBEA-5805-4BBE-B36B-4520D180F9CE}" type="pres">
      <dgm:prSet presAssocID="{907901CF-D4ED-4B11-B270-E42E6757645B}" presName="Childtext1" presStyleLbl="revTx" presStyleIdx="2" presStyleCnt="6">
        <dgm:presLayoutVars>
          <dgm:chMax val="0"/>
          <dgm:chPref val="0"/>
          <dgm:bulletEnabled/>
        </dgm:presLayoutVars>
      </dgm:prSet>
      <dgm:spPr/>
    </dgm:pt>
    <dgm:pt modelId="{9E707F7A-574C-4CAC-B86B-278096E3F24A}" type="pres">
      <dgm:prSet presAssocID="{907901CF-D4ED-4B11-B270-E42E6757645B}" presName="ConnectLine" presStyleLbl="sibTrans1D1" presStyleIdx="2" presStyleCnt="6"/>
      <dgm:spPr>
        <a:noFill/>
        <a:ln w="12700" cap="flat" cmpd="sng" algn="ctr">
          <a:solidFill>
            <a:schemeClr val="accent5">
              <a:hueOff val="0"/>
              <a:satOff val="0"/>
              <a:lumOff val="-2824"/>
              <a:alphaOff val="0"/>
            </a:schemeClr>
          </a:solidFill>
          <a:prstDash val="dash"/>
          <a:miter lim="800000"/>
        </a:ln>
        <a:effectLst/>
      </dgm:spPr>
    </dgm:pt>
    <dgm:pt modelId="{1AA1A4A5-F64C-4766-9DDC-F6609F743334}" type="pres">
      <dgm:prSet presAssocID="{907901CF-D4ED-4B11-B270-E42E6757645B}" presName="ConnectLineEnd" presStyleLbl="node1" presStyleIdx="2" presStyleCnt="6"/>
      <dgm:spPr/>
    </dgm:pt>
    <dgm:pt modelId="{33B164D1-D98D-4A89-8989-A35DC376FA39}" type="pres">
      <dgm:prSet presAssocID="{907901CF-D4ED-4B11-B270-E42E6757645B}" presName="EmptyPane" presStyleCnt="0"/>
      <dgm:spPr/>
    </dgm:pt>
    <dgm:pt modelId="{A090D01C-5F3A-4C6C-B35C-AC486520A5F2}" type="pres">
      <dgm:prSet presAssocID="{A3403246-EDA9-4CC1-8253-09A8A08DB0D8}" presName="spaceBetweenRectangles" presStyleLbl="fgAcc1" presStyleIdx="2" presStyleCnt="5"/>
      <dgm:spPr/>
    </dgm:pt>
    <dgm:pt modelId="{54C77DA0-6EA9-4788-865A-0681E18CF9CB}" type="pres">
      <dgm:prSet presAssocID="{8C1F443C-D881-4811-8E3B-181625C6F0D1}" presName="composite" presStyleCnt="0"/>
      <dgm:spPr/>
    </dgm:pt>
    <dgm:pt modelId="{D50E231C-67FF-4B67-A01C-16E5120A933D}" type="pres">
      <dgm:prSet presAssocID="{8C1F443C-D881-4811-8E3B-181625C6F0D1}" presName="Parent1" presStyleLbl="alignNode1" presStyleIdx="3" presStyleCnt="6" custScaleX="120118">
        <dgm:presLayoutVars>
          <dgm:chMax val="1"/>
          <dgm:chPref val="1"/>
          <dgm:bulletEnabled val="1"/>
        </dgm:presLayoutVars>
      </dgm:prSet>
      <dgm:spPr/>
    </dgm:pt>
    <dgm:pt modelId="{BB99E27B-EE44-4B07-995D-4E2FB33CB7E8}" type="pres">
      <dgm:prSet presAssocID="{8C1F443C-D881-4811-8E3B-181625C6F0D1}" presName="Childtext1" presStyleLbl="revTx" presStyleIdx="3" presStyleCnt="6">
        <dgm:presLayoutVars>
          <dgm:chMax val="0"/>
          <dgm:chPref val="0"/>
          <dgm:bulletEnabled/>
        </dgm:presLayoutVars>
      </dgm:prSet>
      <dgm:spPr/>
    </dgm:pt>
    <dgm:pt modelId="{9D5BB1C2-04E1-40C7-A793-D306571D495E}" type="pres">
      <dgm:prSet presAssocID="{8C1F443C-D881-4811-8E3B-181625C6F0D1}" presName="ConnectLine" presStyleLbl="sibTrans1D1" presStyleIdx="3" presStyleCnt="6"/>
      <dgm:spPr>
        <a:noFill/>
        <a:ln w="12700" cap="flat" cmpd="sng" algn="ctr">
          <a:solidFill>
            <a:schemeClr val="accent5">
              <a:hueOff val="0"/>
              <a:satOff val="0"/>
              <a:lumOff val="-4237"/>
              <a:alphaOff val="0"/>
            </a:schemeClr>
          </a:solidFill>
          <a:prstDash val="dash"/>
          <a:miter lim="800000"/>
        </a:ln>
        <a:effectLst/>
      </dgm:spPr>
    </dgm:pt>
    <dgm:pt modelId="{DC942354-AB2E-46B5-AC49-606E657EA9A1}" type="pres">
      <dgm:prSet presAssocID="{8C1F443C-D881-4811-8E3B-181625C6F0D1}" presName="ConnectLineEnd" presStyleLbl="node1" presStyleIdx="3" presStyleCnt="6"/>
      <dgm:spPr/>
    </dgm:pt>
    <dgm:pt modelId="{B2A09477-4527-4F25-8D76-CEA55DD20580}" type="pres">
      <dgm:prSet presAssocID="{8C1F443C-D881-4811-8E3B-181625C6F0D1}" presName="EmptyPane" presStyleCnt="0"/>
      <dgm:spPr/>
    </dgm:pt>
    <dgm:pt modelId="{2B911CF6-E752-4E28-88DC-B032FF78DA37}" type="pres">
      <dgm:prSet presAssocID="{2FDC3E76-2CB2-47FC-AB6E-99707D978A0A}" presName="spaceBetweenRectangles" presStyleLbl="fgAcc1" presStyleIdx="3" presStyleCnt="5"/>
      <dgm:spPr/>
    </dgm:pt>
    <dgm:pt modelId="{CC4FEFBC-3819-4214-B9F7-CB3211262770}" type="pres">
      <dgm:prSet presAssocID="{27A37285-6BBC-4393-8D0B-3E12D780449E}" presName="composite" presStyleCnt="0"/>
      <dgm:spPr/>
    </dgm:pt>
    <dgm:pt modelId="{351A5361-1A7E-48CA-93BB-015E63A341F1}" type="pres">
      <dgm:prSet presAssocID="{27A37285-6BBC-4393-8D0B-3E12D780449E}" presName="Parent1" presStyleLbl="alignNode1" presStyleIdx="4" presStyleCnt="6" custScaleX="116075">
        <dgm:presLayoutVars>
          <dgm:chMax val="1"/>
          <dgm:chPref val="1"/>
          <dgm:bulletEnabled val="1"/>
        </dgm:presLayoutVars>
      </dgm:prSet>
      <dgm:spPr/>
    </dgm:pt>
    <dgm:pt modelId="{C26C1F2D-7470-4DC5-97AF-6E537819EDAA}" type="pres">
      <dgm:prSet presAssocID="{27A37285-6BBC-4393-8D0B-3E12D780449E}" presName="Childtext1" presStyleLbl="revTx" presStyleIdx="4" presStyleCnt="6">
        <dgm:presLayoutVars>
          <dgm:chMax val="0"/>
          <dgm:chPref val="0"/>
          <dgm:bulletEnabled/>
        </dgm:presLayoutVars>
      </dgm:prSet>
      <dgm:spPr/>
    </dgm:pt>
    <dgm:pt modelId="{980E5842-6700-47BC-8EE4-720709104780}" type="pres">
      <dgm:prSet presAssocID="{27A37285-6BBC-4393-8D0B-3E12D780449E}" presName="ConnectLine" presStyleLbl="sibTrans1D1" presStyleIdx="4" presStyleCnt="6"/>
      <dgm:spPr>
        <a:noFill/>
        <a:ln w="12700" cap="flat" cmpd="sng" algn="ctr">
          <a:solidFill>
            <a:schemeClr val="accent5">
              <a:hueOff val="0"/>
              <a:satOff val="0"/>
              <a:lumOff val="-5649"/>
              <a:alphaOff val="0"/>
            </a:schemeClr>
          </a:solidFill>
          <a:prstDash val="dash"/>
          <a:miter lim="800000"/>
        </a:ln>
        <a:effectLst/>
      </dgm:spPr>
    </dgm:pt>
    <dgm:pt modelId="{B20AEA19-FB40-4966-9640-EC1EFB33B188}" type="pres">
      <dgm:prSet presAssocID="{27A37285-6BBC-4393-8D0B-3E12D780449E}" presName="ConnectLineEnd" presStyleLbl="node1" presStyleIdx="4" presStyleCnt="6"/>
      <dgm:spPr/>
    </dgm:pt>
    <dgm:pt modelId="{4FED751B-E22F-4585-B0D4-AB47874F8B58}" type="pres">
      <dgm:prSet presAssocID="{27A37285-6BBC-4393-8D0B-3E12D780449E}" presName="EmptyPane" presStyleCnt="0"/>
      <dgm:spPr/>
    </dgm:pt>
    <dgm:pt modelId="{11CD5511-C3A6-4C9A-9894-71E7266738AF}" type="pres">
      <dgm:prSet presAssocID="{CE260FA8-862D-4B7A-8F91-03514A425471}" presName="spaceBetweenRectangles" presStyleLbl="fgAcc1" presStyleIdx="4" presStyleCnt="5"/>
      <dgm:spPr/>
    </dgm:pt>
    <dgm:pt modelId="{4918DA08-D9F2-466C-8644-956A3B1FB10B}" type="pres">
      <dgm:prSet presAssocID="{AC7B76D6-3E0A-4392-9AD0-AAE4BC48E0D6}" presName="composite" presStyleCnt="0"/>
      <dgm:spPr/>
    </dgm:pt>
    <dgm:pt modelId="{2B017CDE-3D36-4DDB-AAE4-88D3F42120D0}" type="pres">
      <dgm:prSet presAssocID="{AC7B76D6-3E0A-4392-9AD0-AAE4BC48E0D6}" presName="Parent1" presStyleLbl="alignNode1" presStyleIdx="5" presStyleCnt="6">
        <dgm:presLayoutVars>
          <dgm:chMax val="1"/>
          <dgm:chPref val="1"/>
          <dgm:bulletEnabled val="1"/>
        </dgm:presLayoutVars>
      </dgm:prSet>
      <dgm:spPr/>
    </dgm:pt>
    <dgm:pt modelId="{0C14243F-E495-4A4C-B933-46720FCC4BC0}" type="pres">
      <dgm:prSet presAssocID="{AC7B76D6-3E0A-4392-9AD0-AAE4BC48E0D6}" presName="Childtext1" presStyleLbl="revTx" presStyleIdx="5" presStyleCnt="6">
        <dgm:presLayoutVars>
          <dgm:chMax val="0"/>
          <dgm:chPref val="0"/>
          <dgm:bulletEnabled/>
        </dgm:presLayoutVars>
      </dgm:prSet>
      <dgm:spPr/>
    </dgm:pt>
    <dgm:pt modelId="{6C998525-4890-4B10-99D6-6793990EA1E5}" type="pres">
      <dgm:prSet presAssocID="{AC7B76D6-3E0A-4392-9AD0-AAE4BC48E0D6}" presName="ConnectLine" presStyleLbl="sibTrans1D1" presStyleIdx="5" presStyleCnt="6"/>
      <dgm:spPr>
        <a:noFill/>
        <a:ln w="12700" cap="flat" cmpd="sng" algn="ctr">
          <a:solidFill>
            <a:schemeClr val="accent5">
              <a:hueOff val="0"/>
              <a:satOff val="0"/>
              <a:lumOff val="-7061"/>
              <a:alphaOff val="0"/>
            </a:schemeClr>
          </a:solidFill>
          <a:prstDash val="dash"/>
          <a:miter lim="800000"/>
        </a:ln>
        <a:effectLst/>
      </dgm:spPr>
    </dgm:pt>
    <dgm:pt modelId="{B62DEEDE-4C3A-4DEA-AD78-F1129DD0E703}" type="pres">
      <dgm:prSet presAssocID="{AC7B76D6-3E0A-4392-9AD0-AAE4BC48E0D6}" presName="ConnectLineEnd" presStyleLbl="node1" presStyleIdx="5" presStyleCnt="6"/>
      <dgm:spPr/>
    </dgm:pt>
    <dgm:pt modelId="{27580CD3-8172-4715-B3B8-1F228CC54B0B}" type="pres">
      <dgm:prSet presAssocID="{AC7B76D6-3E0A-4392-9AD0-AAE4BC48E0D6}" presName="EmptyPane" presStyleCnt="0"/>
      <dgm:spPr/>
    </dgm:pt>
  </dgm:ptLst>
  <dgm:cxnLst>
    <dgm:cxn modelId="{1D3D7B02-2CFD-4BCE-95D8-A2AFDAA2E815}" type="presOf" srcId="{E8E3F482-8844-47CA-8B8A-CC01835128C9}" destId="{71B0990B-9DC8-4C47-A7D7-C65321D5ABE9}" srcOrd="0" destOrd="0" presId="urn:microsoft.com/office/officeart/2016/7/layout/HexagonTimeline"/>
    <dgm:cxn modelId="{86BAE005-CD8F-42BA-A6AF-53067729EF40}" srcId="{AC7B76D6-3E0A-4392-9AD0-AAE4BC48E0D6}" destId="{9D078F35-8CE6-4C9F-A2EC-CC52CFF8B69A}" srcOrd="0" destOrd="0" parTransId="{FC565924-2495-449E-8A4B-29DAC093C022}" sibTransId="{C11D5F07-4B89-4707-96AB-3D74838C5531}"/>
    <dgm:cxn modelId="{A250E718-8507-4289-A403-8ED15A45D651}" srcId="{27A37285-6BBC-4393-8D0B-3E12D780449E}" destId="{073161EA-4D17-49FD-8729-969D10BFA9D9}" srcOrd="0" destOrd="0" parTransId="{4119B8BA-DD78-46B9-90F8-07F102E881EC}" sibTransId="{872798AD-36E3-4864-82EA-E5979F0DDC8E}"/>
    <dgm:cxn modelId="{CAE3592E-A7A8-4E7F-81DE-2FB60AA8DA92}" type="presOf" srcId="{9A588C4B-1FE1-4307-B944-018A64D15C27}" destId="{00DF9D98-6283-4829-AB24-C1A499936113}" srcOrd="0" destOrd="0" presId="urn:microsoft.com/office/officeart/2016/7/layout/HexagonTimeline"/>
    <dgm:cxn modelId="{187DBC6B-E701-4BB5-92E2-722DBC7FEB9A}" srcId="{E8E3F482-8844-47CA-8B8A-CC01835128C9}" destId="{8C1F443C-D881-4811-8E3B-181625C6F0D1}" srcOrd="3" destOrd="0" parTransId="{4CB28602-055E-4E0B-BC38-C9510BFF2086}" sibTransId="{2FDC3E76-2CB2-47FC-AB6E-99707D978A0A}"/>
    <dgm:cxn modelId="{1670D04E-1425-43E1-808F-272F80527132}" srcId="{8C1F443C-D881-4811-8E3B-181625C6F0D1}" destId="{E163193A-BD61-4353-B810-DA904DB32358}" srcOrd="0" destOrd="0" parTransId="{166030AE-B09C-46F7-AD41-29621DA2453E}" sibTransId="{E30E31CE-D654-4133-A05C-A675AA0307F0}"/>
    <dgm:cxn modelId="{C0A31C52-7950-403A-8D0B-6566A2B80CB4}" type="presOf" srcId="{073161EA-4D17-49FD-8729-969D10BFA9D9}" destId="{C26C1F2D-7470-4DC5-97AF-6E537819EDAA}" srcOrd="0" destOrd="0" presId="urn:microsoft.com/office/officeart/2016/7/layout/HexagonTimeline"/>
    <dgm:cxn modelId="{48F3017B-724F-4418-A1BB-890979D9C2D4}" type="presOf" srcId="{AC7B76D6-3E0A-4392-9AD0-AAE4BC48E0D6}" destId="{2B017CDE-3D36-4DDB-AAE4-88D3F42120D0}" srcOrd="0" destOrd="0" presId="urn:microsoft.com/office/officeart/2016/7/layout/HexagonTimeline"/>
    <dgm:cxn modelId="{8E879784-9FEB-416F-91AA-DFEF346A797D}" srcId="{E8E3F482-8844-47CA-8B8A-CC01835128C9}" destId="{84E51CE1-9815-4BA4-8025-F86C583620AE}" srcOrd="0" destOrd="0" parTransId="{0ADACA5C-E423-473A-BBC2-CF20C993187E}" sibTransId="{43F93AE9-04A8-421A-A84C-D48C82680197}"/>
    <dgm:cxn modelId="{EB757690-E899-4565-8DAB-A94E5D16915F}" srcId="{E8E3F482-8844-47CA-8B8A-CC01835128C9}" destId="{27A37285-6BBC-4393-8D0B-3E12D780449E}" srcOrd="4" destOrd="0" parTransId="{41484517-3948-47FC-AE0D-E40441597ED1}" sibTransId="{CE260FA8-862D-4B7A-8F91-03514A425471}"/>
    <dgm:cxn modelId="{36182492-4F72-43DD-8746-0ECD4BD9CE5F}" srcId="{84E51CE1-9815-4BA4-8025-F86C583620AE}" destId="{57715871-F505-44D5-8F15-3428AAD4B6AD}" srcOrd="0" destOrd="0" parTransId="{CE23F4F4-FA4A-4E6A-BCD9-4FFCDFC24860}" sibTransId="{AF6E4870-6AF3-4149-8296-879EB35FEC39}"/>
    <dgm:cxn modelId="{EA4D489C-0F7A-4025-93F6-63DD74D73E9B}" srcId="{E8E3F482-8844-47CA-8B8A-CC01835128C9}" destId="{AC7B76D6-3E0A-4392-9AD0-AAE4BC48E0D6}" srcOrd="5" destOrd="0" parTransId="{E067023B-F79E-4E0E-92E8-29172D9C413C}" sibTransId="{061D817D-1976-4672-A234-154564DC2E3C}"/>
    <dgm:cxn modelId="{7BCF739E-993F-4411-9CBC-395F29E081E0}" type="presOf" srcId="{907901CF-D4ED-4B11-B270-E42E6757645B}" destId="{9EF3323E-5345-423D-90D6-6F653EF18160}" srcOrd="0" destOrd="0" presId="urn:microsoft.com/office/officeart/2016/7/layout/HexagonTimeline"/>
    <dgm:cxn modelId="{55575FA0-7201-46D0-9D04-90621059F3F6}" type="presOf" srcId="{63EAB4F9-183A-4456-8B19-A8E11A26FC70}" destId="{E6D1C4A1-2175-45A5-8F46-C2ED22946644}" srcOrd="0" destOrd="0" presId="urn:microsoft.com/office/officeart/2016/7/layout/HexagonTimeline"/>
    <dgm:cxn modelId="{10B437A3-8F30-46C7-9A2F-1A47D8F508D5}" srcId="{E8E3F482-8844-47CA-8B8A-CC01835128C9}" destId="{907901CF-D4ED-4B11-B270-E42E6757645B}" srcOrd="2" destOrd="0" parTransId="{121D1DF6-5D0B-4E28-B457-AA46C33ADF79}" sibTransId="{A3403246-EDA9-4CC1-8253-09A8A08DB0D8}"/>
    <dgm:cxn modelId="{FD5FCEA8-45C3-4AAA-8F90-164422EB1D51}" type="presOf" srcId="{BB6F8888-0ED4-4EB3-B086-2C5BAD0789C7}" destId="{D5F1DBEA-5805-4BBE-B36B-4520D180F9CE}" srcOrd="0" destOrd="0" presId="urn:microsoft.com/office/officeart/2016/7/layout/HexagonTimeline"/>
    <dgm:cxn modelId="{BF3E7AB5-0BFD-4F72-973A-89DF9CC05BFF}" type="presOf" srcId="{57715871-F505-44D5-8F15-3428AAD4B6AD}" destId="{A7BEDBC4-5113-4D86-957D-8EE99BFFA2B1}" srcOrd="0" destOrd="0" presId="urn:microsoft.com/office/officeart/2016/7/layout/HexagonTimeline"/>
    <dgm:cxn modelId="{A89726B8-C2E9-44D2-AE86-0A500D45C63D}" srcId="{9A588C4B-1FE1-4307-B944-018A64D15C27}" destId="{63EAB4F9-183A-4456-8B19-A8E11A26FC70}" srcOrd="0" destOrd="0" parTransId="{94568065-74EB-4DA8-B3FE-BC49E5EC534B}" sibTransId="{68CE264D-2154-439F-86F6-5B788BEC6A83}"/>
    <dgm:cxn modelId="{2C3363B8-B040-451F-B38E-116B2A8B1537}" srcId="{E8E3F482-8844-47CA-8B8A-CC01835128C9}" destId="{9A588C4B-1FE1-4307-B944-018A64D15C27}" srcOrd="1" destOrd="0" parTransId="{0E380803-7ACC-4409-9CE9-82B364974125}" sibTransId="{9D467C56-4791-445E-8E3D-4C7AD2DCD947}"/>
    <dgm:cxn modelId="{70463FBE-D5A9-48D7-BFB3-4B7C23DA163D}" type="presOf" srcId="{84E51CE1-9815-4BA4-8025-F86C583620AE}" destId="{85EC3C89-6149-4725-9DE2-50C5F6B9DB6D}" srcOrd="0" destOrd="0" presId="urn:microsoft.com/office/officeart/2016/7/layout/HexagonTimeline"/>
    <dgm:cxn modelId="{0C0830C0-BB1A-43B1-8D0F-C44C1EC3A93E}" type="presOf" srcId="{9D078F35-8CE6-4C9F-A2EC-CC52CFF8B69A}" destId="{0C14243F-E495-4A4C-B933-46720FCC4BC0}" srcOrd="0" destOrd="0" presId="urn:microsoft.com/office/officeart/2016/7/layout/HexagonTimeline"/>
    <dgm:cxn modelId="{B8890CC2-4964-49BE-A03A-3178AE149DDF}" srcId="{907901CF-D4ED-4B11-B270-E42E6757645B}" destId="{BB6F8888-0ED4-4EB3-B086-2C5BAD0789C7}" srcOrd="0" destOrd="0" parTransId="{FBF0039F-1A68-4F2A-BAE2-D8949225E87D}" sibTransId="{DA7DD9B5-DCE2-4ADB-B860-5F4797D776CC}"/>
    <dgm:cxn modelId="{AB45DEC7-CD97-4FAD-BD24-57CFD3AF14AC}" type="presOf" srcId="{27A37285-6BBC-4393-8D0B-3E12D780449E}" destId="{351A5361-1A7E-48CA-93BB-015E63A341F1}" srcOrd="0" destOrd="0" presId="urn:microsoft.com/office/officeart/2016/7/layout/HexagonTimeline"/>
    <dgm:cxn modelId="{2D1EC9F9-9A1C-4F2F-8093-D81950E422B3}" type="presOf" srcId="{8C1F443C-D881-4811-8E3B-181625C6F0D1}" destId="{D50E231C-67FF-4B67-A01C-16E5120A933D}" srcOrd="0" destOrd="0" presId="urn:microsoft.com/office/officeart/2016/7/layout/HexagonTimeline"/>
    <dgm:cxn modelId="{F3DAEDFC-33CA-407C-AEBA-54A80A829B08}" type="presOf" srcId="{E163193A-BD61-4353-B810-DA904DB32358}" destId="{BB99E27B-EE44-4B07-995D-4E2FB33CB7E8}" srcOrd="0" destOrd="0" presId="urn:microsoft.com/office/officeart/2016/7/layout/HexagonTimeline"/>
    <dgm:cxn modelId="{41E87819-C95A-41A2-9A35-A6B4694090F5}" type="presParOf" srcId="{71B0990B-9DC8-4C47-A7D7-C65321D5ABE9}" destId="{37CFB3EF-D822-40E7-BC19-46AAC1C7AA65}" srcOrd="0" destOrd="0" presId="urn:microsoft.com/office/officeart/2016/7/layout/HexagonTimeline"/>
    <dgm:cxn modelId="{CE4C9904-C865-4A91-ACB2-5516BED73CA3}" type="presParOf" srcId="{37CFB3EF-D822-40E7-BC19-46AAC1C7AA65}" destId="{85EC3C89-6149-4725-9DE2-50C5F6B9DB6D}" srcOrd="0" destOrd="0" presId="urn:microsoft.com/office/officeart/2016/7/layout/HexagonTimeline"/>
    <dgm:cxn modelId="{84E13A9E-CE19-4E55-A311-7EB9F90874A5}" type="presParOf" srcId="{37CFB3EF-D822-40E7-BC19-46AAC1C7AA65}" destId="{A7BEDBC4-5113-4D86-957D-8EE99BFFA2B1}" srcOrd="1" destOrd="0" presId="urn:microsoft.com/office/officeart/2016/7/layout/HexagonTimeline"/>
    <dgm:cxn modelId="{C083FF86-AAF2-4A5E-98E3-D6F1194D4582}" type="presParOf" srcId="{37CFB3EF-D822-40E7-BC19-46AAC1C7AA65}" destId="{1981EF09-3D31-488F-9FDE-549E643B6D3F}" srcOrd="2" destOrd="0" presId="urn:microsoft.com/office/officeart/2016/7/layout/HexagonTimeline"/>
    <dgm:cxn modelId="{7765F626-0A2A-4B64-8065-ACD0DC574C33}" type="presParOf" srcId="{37CFB3EF-D822-40E7-BC19-46AAC1C7AA65}" destId="{1008C10F-357F-417B-9686-01B9FE5AFF94}" srcOrd="3" destOrd="0" presId="urn:microsoft.com/office/officeart/2016/7/layout/HexagonTimeline"/>
    <dgm:cxn modelId="{5FD065A7-AC42-4844-84BC-52AFEC18EC0F}" type="presParOf" srcId="{37CFB3EF-D822-40E7-BC19-46AAC1C7AA65}" destId="{AB9AD3CB-958F-4FF2-8283-BF0CC6DCC0B5}" srcOrd="4" destOrd="0" presId="urn:microsoft.com/office/officeart/2016/7/layout/HexagonTimeline"/>
    <dgm:cxn modelId="{0705E3EF-A604-42DC-8E54-65336C79C2B5}" type="presParOf" srcId="{71B0990B-9DC8-4C47-A7D7-C65321D5ABE9}" destId="{08930317-D501-471B-9ED2-F43B5DDB439C}" srcOrd="1" destOrd="0" presId="urn:microsoft.com/office/officeart/2016/7/layout/HexagonTimeline"/>
    <dgm:cxn modelId="{26626DEE-EBE6-4354-9D1A-52D353564244}" type="presParOf" srcId="{71B0990B-9DC8-4C47-A7D7-C65321D5ABE9}" destId="{451E8DA7-C386-443B-9C39-30FCA390FE95}" srcOrd="2" destOrd="0" presId="urn:microsoft.com/office/officeart/2016/7/layout/HexagonTimeline"/>
    <dgm:cxn modelId="{76283204-6097-482D-8A94-3A08AC06EBAD}" type="presParOf" srcId="{451E8DA7-C386-443B-9C39-30FCA390FE95}" destId="{00DF9D98-6283-4829-AB24-C1A499936113}" srcOrd="0" destOrd="0" presId="urn:microsoft.com/office/officeart/2016/7/layout/HexagonTimeline"/>
    <dgm:cxn modelId="{B791344F-5D8D-4546-92DA-1D4A05D02A82}" type="presParOf" srcId="{451E8DA7-C386-443B-9C39-30FCA390FE95}" destId="{E6D1C4A1-2175-45A5-8F46-C2ED22946644}" srcOrd="1" destOrd="0" presId="urn:microsoft.com/office/officeart/2016/7/layout/HexagonTimeline"/>
    <dgm:cxn modelId="{C05D43C4-C29C-4623-8309-FEFD0AAE3659}" type="presParOf" srcId="{451E8DA7-C386-443B-9C39-30FCA390FE95}" destId="{4AE4D055-0C8A-42A2-8811-DE0198DE9516}" srcOrd="2" destOrd="0" presId="urn:microsoft.com/office/officeart/2016/7/layout/HexagonTimeline"/>
    <dgm:cxn modelId="{F30E01B2-3132-4125-B96A-4A1DE65CDDD6}" type="presParOf" srcId="{451E8DA7-C386-443B-9C39-30FCA390FE95}" destId="{CD29C43D-18E0-41F2-B741-A822000B32CB}" srcOrd="3" destOrd="0" presId="urn:microsoft.com/office/officeart/2016/7/layout/HexagonTimeline"/>
    <dgm:cxn modelId="{E566069B-600D-477A-A0B4-0A33E9639CA7}" type="presParOf" srcId="{451E8DA7-C386-443B-9C39-30FCA390FE95}" destId="{41CE1736-96B5-4245-A7DE-BEED20FD3F7B}" srcOrd="4" destOrd="0" presId="urn:microsoft.com/office/officeart/2016/7/layout/HexagonTimeline"/>
    <dgm:cxn modelId="{DBA80668-D2EF-4CB2-A0C6-DA21068AF268}" type="presParOf" srcId="{71B0990B-9DC8-4C47-A7D7-C65321D5ABE9}" destId="{05D4C205-1A3C-4112-ACEC-BB56CC093E02}" srcOrd="3" destOrd="0" presId="urn:microsoft.com/office/officeart/2016/7/layout/HexagonTimeline"/>
    <dgm:cxn modelId="{5395B4BE-D8B9-4956-9982-FAD13BDDE3C9}" type="presParOf" srcId="{71B0990B-9DC8-4C47-A7D7-C65321D5ABE9}" destId="{5D2EEB39-B3D8-4B62-B27D-C43AF87D4D94}" srcOrd="4" destOrd="0" presId="urn:microsoft.com/office/officeart/2016/7/layout/HexagonTimeline"/>
    <dgm:cxn modelId="{8D5E966C-11C7-4A30-8B93-F8D5593FD6BB}" type="presParOf" srcId="{5D2EEB39-B3D8-4B62-B27D-C43AF87D4D94}" destId="{9EF3323E-5345-423D-90D6-6F653EF18160}" srcOrd="0" destOrd="0" presId="urn:microsoft.com/office/officeart/2016/7/layout/HexagonTimeline"/>
    <dgm:cxn modelId="{A45754D7-D932-4AFD-B2F8-F2B74F796ACD}" type="presParOf" srcId="{5D2EEB39-B3D8-4B62-B27D-C43AF87D4D94}" destId="{D5F1DBEA-5805-4BBE-B36B-4520D180F9CE}" srcOrd="1" destOrd="0" presId="urn:microsoft.com/office/officeart/2016/7/layout/HexagonTimeline"/>
    <dgm:cxn modelId="{FDE23616-C0AF-4B10-84A6-754B20C2ED36}" type="presParOf" srcId="{5D2EEB39-B3D8-4B62-B27D-C43AF87D4D94}" destId="{9E707F7A-574C-4CAC-B86B-278096E3F24A}" srcOrd="2" destOrd="0" presId="urn:microsoft.com/office/officeart/2016/7/layout/HexagonTimeline"/>
    <dgm:cxn modelId="{C9960CB5-8B08-4A20-BA05-D3DDE2AB8CEB}" type="presParOf" srcId="{5D2EEB39-B3D8-4B62-B27D-C43AF87D4D94}" destId="{1AA1A4A5-F64C-4766-9DDC-F6609F743334}" srcOrd="3" destOrd="0" presId="urn:microsoft.com/office/officeart/2016/7/layout/HexagonTimeline"/>
    <dgm:cxn modelId="{FDE09270-852E-48B2-BB94-18C7A904652C}" type="presParOf" srcId="{5D2EEB39-B3D8-4B62-B27D-C43AF87D4D94}" destId="{33B164D1-D98D-4A89-8989-A35DC376FA39}" srcOrd="4" destOrd="0" presId="urn:microsoft.com/office/officeart/2016/7/layout/HexagonTimeline"/>
    <dgm:cxn modelId="{A84C1CF5-DDCE-490B-912C-0093B7B77BCF}" type="presParOf" srcId="{71B0990B-9DC8-4C47-A7D7-C65321D5ABE9}" destId="{A090D01C-5F3A-4C6C-B35C-AC486520A5F2}" srcOrd="5" destOrd="0" presId="urn:microsoft.com/office/officeart/2016/7/layout/HexagonTimeline"/>
    <dgm:cxn modelId="{9D90FF48-5693-465F-9F91-A6384354D3F3}" type="presParOf" srcId="{71B0990B-9DC8-4C47-A7D7-C65321D5ABE9}" destId="{54C77DA0-6EA9-4788-865A-0681E18CF9CB}" srcOrd="6" destOrd="0" presId="urn:microsoft.com/office/officeart/2016/7/layout/HexagonTimeline"/>
    <dgm:cxn modelId="{A35C869A-F6F0-4D6D-91C2-817537F49B62}" type="presParOf" srcId="{54C77DA0-6EA9-4788-865A-0681E18CF9CB}" destId="{D50E231C-67FF-4B67-A01C-16E5120A933D}" srcOrd="0" destOrd="0" presId="urn:microsoft.com/office/officeart/2016/7/layout/HexagonTimeline"/>
    <dgm:cxn modelId="{775994E9-FCFF-48FB-A4EF-DEEF94322061}" type="presParOf" srcId="{54C77DA0-6EA9-4788-865A-0681E18CF9CB}" destId="{BB99E27B-EE44-4B07-995D-4E2FB33CB7E8}" srcOrd="1" destOrd="0" presId="urn:microsoft.com/office/officeart/2016/7/layout/HexagonTimeline"/>
    <dgm:cxn modelId="{D4FC42F2-2D11-4636-9376-76F7B40094B4}" type="presParOf" srcId="{54C77DA0-6EA9-4788-865A-0681E18CF9CB}" destId="{9D5BB1C2-04E1-40C7-A793-D306571D495E}" srcOrd="2" destOrd="0" presId="urn:microsoft.com/office/officeart/2016/7/layout/HexagonTimeline"/>
    <dgm:cxn modelId="{236B7C60-5BFD-4EB9-927A-46CAC2C8447F}" type="presParOf" srcId="{54C77DA0-6EA9-4788-865A-0681E18CF9CB}" destId="{DC942354-AB2E-46B5-AC49-606E657EA9A1}" srcOrd="3" destOrd="0" presId="urn:microsoft.com/office/officeart/2016/7/layout/HexagonTimeline"/>
    <dgm:cxn modelId="{33900564-A48C-48E6-8E97-E95C9112B00D}" type="presParOf" srcId="{54C77DA0-6EA9-4788-865A-0681E18CF9CB}" destId="{B2A09477-4527-4F25-8D76-CEA55DD20580}" srcOrd="4" destOrd="0" presId="urn:microsoft.com/office/officeart/2016/7/layout/HexagonTimeline"/>
    <dgm:cxn modelId="{56F381AE-8DED-4203-B53A-B149B2FFC9A6}" type="presParOf" srcId="{71B0990B-9DC8-4C47-A7D7-C65321D5ABE9}" destId="{2B911CF6-E752-4E28-88DC-B032FF78DA37}" srcOrd="7" destOrd="0" presId="urn:microsoft.com/office/officeart/2016/7/layout/HexagonTimeline"/>
    <dgm:cxn modelId="{CD2237D7-2C56-4491-96C9-CE56F1DC904E}" type="presParOf" srcId="{71B0990B-9DC8-4C47-A7D7-C65321D5ABE9}" destId="{CC4FEFBC-3819-4214-B9F7-CB3211262770}" srcOrd="8" destOrd="0" presId="urn:microsoft.com/office/officeart/2016/7/layout/HexagonTimeline"/>
    <dgm:cxn modelId="{8A829CAB-57A4-4065-8BBA-DF1CB065238E}" type="presParOf" srcId="{CC4FEFBC-3819-4214-B9F7-CB3211262770}" destId="{351A5361-1A7E-48CA-93BB-015E63A341F1}" srcOrd="0" destOrd="0" presId="urn:microsoft.com/office/officeart/2016/7/layout/HexagonTimeline"/>
    <dgm:cxn modelId="{8B6BB49D-F7DB-4F6F-AB6C-CDF7757E5491}" type="presParOf" srcId="{CC4FEFBC-3819-4214-B9F7-CB3211262770}" destId="{C26C1F2D-7470-4DC5-97AF-6E537819EDAA}" srcOrd="1" destOrd="0" presId="urn:microsoft.com/office/officeart/2016/7/layout/HexagonTimeline"/>
    <dgm:cxn modelId="{6619FD73-79B9-4841-8EB7-E039427717A8}" type="presParOf" srcId="{CC4FEFBC-3819-4214-B9F7-CB3211262770}" destId="{980E5842-6700-47BC-8EE4-720709104780}" srcOrd="2" destOrd="0" presId="urn:microsoft.com/office/officeart/2016/7/layout/HexagonTimeline"/>
    <dgm:cxn modelId="{78E482CF-2BB6-4C4C-968F-4E0D84E41263}" type="presParOf" srcId="{CC4FEFBC-3819-4214-B9F7-CB3211262770}" destId="{B20AEA19-FB40-4966-9640-EC1EFB33B188}" srcOrd="3" destOrd="0" presId="urn:microsoft.com/office/officeart/2016/7/layout/HexagonTimeline"/>
    <dgm:cxn modelId="{343A967A-6EDC-4E54-8513-1E91A692FCBD}" type="presParOf" srcId="{CC4FEFBC-3819-4214-B9F7-CB3211262770}" destId="{4FED751B-E22F-4585-B0D4-AB47874F8B58}" srcOrd="4" destOrd="0" presId="urn:microsoft.com/office/officeart/2016/7/layout/HexagonTimeline"/>
    <dgm:cxn modelId="{EA397385-BA2A-45EE-9BBE-215C640BDDE9}" type="presParOf" srcId="{71B0990B-9DC8-4C47-A7D7-C65321D5ABE9}" destId="{11CD5511-C3A6-4C9A-9894-71E7266738AF}" srcOrd="9" destOrd="0" presId="urn:microsoft.com/office/officeart/2016/7/layout/HexagonTimeline"/>
    <dgm:cxn modelId="{A8841E45-9CB7-497E-B915-197BE646C248}" type="presParOf" srcId="{71B0990B-9DC8-4C47-A7D7-C65321D5ABE9}" destId="{4918DA08-D9F2-466C-8644-956A3B1FB10B}" srcOrd="10" destOrd="0" presId="urn:microsoft.com/office/officeart/2016/7/layout/HexagonTimeline"/>
    <dgm:cxn modelId="{CF92EDB6-C880-486D-9B5F-C9BF58EA6CD5}" type="presParOf" srcId="{4918DA08-D9F2-466C-8644-956A3B1FB10B}" destId="{2B017CDE-3D36-4DDB-AAE4-88D3F42120D0}" srcOrd="0" destOrd="0" presId="urn:microsoft.com/office/officeart/2016/7/layout/HexagonTimeline"/>
    <dgm:cxn modelId="{EE091061-809B-4409-BF14-ABEF20407047}" type="presParOf" srcId="{4918DA08-D9F2-466C-8644-956A3B1FB10B}" destId="{0C14243F-E495-4A4C-B933-46720FCC4BC0}" srcOrd="1" destOrd="0" presId="urn:microsoft.com/office/officeart/2016/7/layout/HexagonTimeline"/>
    <dgm:cxn modelId="{39B3B2D2-3F8B-46A2-BBA4-622C3BBCFE24}" type="presParOf" srcId="{4918DA08-D9F2-466C-8644-956A3B1FB10B}" destId="{6C998525-4890-4B10-99D6-6793990EA1E5}" srcOrd="2" destOrd="0" presId="urn:microsoft.com/office/officeart/2016/7/layout/HexagonTimeline"/>
    <dgm:cxn modelId="{C2156BAF-B524-49BB-8694-C95B2752B2C7}" type="presParOf" srcId="{4918DA08-D9F2-466C-8644-956A3B1FB10B}" destId="{B62DEEDE-4C3A-4DEA-AD78-F1129DD0E703}" srcOrd="3" destOrd="0" presId="urn:microsoft.com/office/officeart/2016/7/layout/HexagonTimeline"/>
    <dgm:cxn modelId="{0AAAE213-82A2-4C8C-872C-17EEDAD90AB5}" type="presParOf" srcId="{4918DA08-D9F2-466C-8644-956A3B1FB10B}" destId="{27580CD3-8172-4715-B3B8-1F228CC54B0B}" srcOrd="4" destOrd="0" presId="urn:microsoft.com/office/officeart/2016/7/layout/HexagonTimeline"/>
  </dgm:cxnLst>
  <dgm:bg>
    <a:solidFill>
      <a:schemeClr val="bg2">
        <a:lumMod val="9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507D0D-0666-4BAF-8058-FEAF4B087FF4}" type="doc">
      <dgm:prSet loTypeId="urn:microsoft.com/office/officeart/2005/8/layout/hList1" loCatId="list" qsTypeId="urn:microsoft.com/office/officeart/2005/8/quickstyle/simple3" qsCatId="simple" csTypeId="urn:microsoft.com/office/officeart/2005/8/colors/accent0_3" csCatId="mainScheme" phldr="1"/>
      <dgm:spPr/>
      <dgm:t>
        <a:bodyPr/>
        <a:lstStyle/>
        <a:p>
          <a:endParaRPr lang="en-US"/>
        </a:p>
      </dgm:t>
    </dgm:pt>
    <dgm:pt modelId="{7DAAC047-376E-489E-94E0-94B3740ED6D3}">
      <dgm:prSet custT="1"/>
      <dgm:spPr/>
      <dgm:t>
        <a:bodyPr/>
        <a:lstStyle/>
        <a:p>
          <a:endParaRPr lang="en-US" sz="2400" dirty="0"/>
        </a:p>
        <a:p>
          <a:r>
            <a:rPr lang="en-US" sz="2400" dirty="0">
              <a:solidFill>
                <a:schemeClr val="bg1"/>
              </a:solidFill>
            </a:rPr>
            <a:t>Partnership Attributes</a:t>
          </a:r>
        </a:p>
      </dgm:t>
    </dgm:pt>
    <dgm:pt modelId="{16F389F7-59AC-4DCC-BA38-5C5DE122C7D0}" type="parTrans" cxnId="{39021166-E02F-4352-9BC9-8010F2F83311}">
      <dgm:prSet/>
      <dgm:spPr/>
      <dgm:t>
        <a:bodyPr/>
        <a:lstStyle/>
        <a:p>
          <a:endParaRPr lang="en-US"/>
        </a:p>
      </dgm:t>
    </dgm:pt>
    <dgm:pt modelId="{275D8DC2-6075-4B82-8CDE-C420F2AA18CF}" type="sibTrans" cxnId="{39021166-E02F-4352-9BC9-8010F2F83311}">
      <dgm:prSet/>
      <dgm:spPr/>
      <dgm:t>
        <a:bodyPr/>
        <a:lstStyle/>
        <a:p>
          <a:endParaRPr lang="en-US"/>
        </a:p>
      </dgm:t>
    </dgm:pt>
    <dgm:pt modelId="{66A9D4B8-299F-4B5B-ACA2-00F245C92056}">
      <dgm:prSet custT="1"/>
      <dgm:spPr/>
      <dgm:t>
        <a:bodyPr/>
        <a:lstStyle/>
        <a:p>
          <a:r>
            <a:rPr lang="en-US" sz="2000" dirty="0"/>
            <a:t>Nature of the Partnership </a:t>
          </a:r>
        </a:p>
      </dgm:t>
    </dgm:pt>
    <dgm:pt modelId="{A742C67A-7BCD-4DCD-A707-15E33B5A4D04}" type="parTrans" cxnId="{B6B2F6DE-AEC4-4F17-92E5-2091B8C8713E}">
      <dgm:prSet/>
      <dgm:spPr/>
      <dgm:t>
        <a:bodyPr/>
        <a:lstStyle/>
        <a:p>
          <a:endParaRPr lang="en-US"/>
        </a:p>
      </dgm:t>
    </dgm:pt>
    <dgm:pt modelId="{840CD614-C9D9-4C57-B721-142FD6773531}" type="sibTrans" cxnId="{B6B2F6DE-AEC4-4F17-92E5-2091B8C8713E}">
      <dgm:prSet/>
      <dgm:spPr/>
      <dgm:t>
        <a:bodyPr/>
        <a:lstStyle/>
        <a:p>
          <a:endParaRPr lang="en-US"/>
        </a:p>
      </dgm:t>
    </dgm:pt>
    <dgm:pt modelId="{6B3EEDE2-8587-4B7A-A3FA-47BD52F43827}">
      <dgm:prSet custT="1"/>
      <dgm:spPr/>
      <dgm:t>
        <a:bodyPr/>
        <a:lstStyle/>
        <a:p>
          <a:r>
            <a:rPr lang="en-US" sz="2000" dirty="0"/>
            <a:t>Investment</a:t>
          </a:r>
        </a:p>
      </dgm:t>
    </dgm:pt>
    <dgm:pt modelId="{80DDA809-E4FE-4396-B55A-3A171297F190}" type="parTrans" cxnId="{A011D3E6-21EB-444C-94B3-629990EA68A9}">
      <dgm:prSet/>
      <dgm:spPr/>
      <dgm:t>
        <a:bodyPr/>
        <a:lstStyle/>
        <a:p>
          <a:endParaRPr lang="en-US"/>
        </a:p>
      </dgm:t>
    </dgm:pt>
    <dgm:pt modelId="{C805BAFE-D71A-4A01-97AD-915084B69D87}" type="sibTrans" cxnId="{A011D3E6-21EB-444C-94B3-629990EA68A9}">
      <dgm:prSet/>
      <dgm:spPr/>
      <dgm:t>
        <a:bodyPr/>
        <a:lstStyle/>
        <a:p>
          <a:endParaRPr lang="en-US"/>
        </a:p>
      </dgm:t>
    </dgm:pt>
    <dgm:pt modelId="{D06AE18F-B6A3-4D1D-A64A-467BD92C9D0A}">
      <dgm:prSet custT="1"/>
      <dgm:spPr/>
      <dgm:t>
        <a:bodyPr/>
        <a:lstStyle/>
        <a:p>
          <a:r>
            <a:rPr lang="en-US" sz="2000" dirty="0"/>
            <a:t>Operating</a:t>
          </a:r>
        </a:p>
      </dgm:t>
    </dgm:pt>
    <dgm:pt modelId="{18D31313-C291-43E5-87B6-9AD22228361F}" type="parTrans" cxnId="{3B3FD86A-D5E2-4CF8-8BE0-1860DCA4196A}">
      <dgm:prSet/>
      <dgm:spPr/>
      <dgm:t>
        <a:bodyPr/>
        <a:lstStyle/>
        <a:p>
          <a:endParaRPr lang="en-US"/>
        </a:p>
      </dgm:t>
    </dgm:pt>
    <dgm:pt modelId="{02894F51-EFD9-4977-BFA8-99E67FE02B5D}" type="sibTrans" cxnId="{3B3FD86A-D5E2-4CF8-8BE0-1860DCA4196A}">
      <dgm:prSet/>
      <dgm:spPr/>
      <dgm:t>
        <a:bodyPr/>
        <a:lstStyle/>
        <a:p>
          <a:endParaRPr lang="en-US"/>
        </a:p>
      </dgm:t>
    </dgm:pt>
    <dgm:pt modelId="{AD890B85-A781-4994-B07E-8A52D95A838B}">
      <dgm:prSet custT="1"/>
      <dgm:spPr/>
      <dgm:t>
        <a:bodyPr/>
        <a:lstStyle/>
        <a:p>
          <a:r>
            <a:rPr lang="en-US" sz="2000" dirty="0"/>
            <a:t>Business/Nonbusiness Determination</a:t>
          </a:r>
        </a:p>
      </dgm:t>
    </dgm:pt>
    <dgm:pt modelId="{38FEAC40-4284-4DF5-8463-5AAAE5CB4D95}" type="parTrans" cxnId="{CF21E33D-3B05-49D3-94DE-87FDB2CC30D2}">
      <dgm:prSet/>
      <dgm:spPr/>
      <dgm:t>
        <a:bodyPr/>
        <a:lstStyle/>
        <a:p>
          <a:endParaRPr lang="en-US"/>
        </a:p>
      </dgm:t>
    </dgm:pt>
    <dgm:pt modelId="{77DA6534-CBD7-4533-A1C8-DA6CA9B3A29C}" type="sibTrans" cxnId="{CF21E33D-3B05-49D3-94DE-87FDB2CC30D2}">
      <dgm:prSet/>
      <dgm:spPr/>
      <dgm:t>
        <a:bodyPr/>
        <a:lstStyle/>
        <a:p>
          <a:endParaRPr lang="en-US"/>
        </a:p>
      </dgm:t>
    </dgm:pt>
    <dgm:pt modelId="{EFDAD6D6-DB2A-4F8B-A225-64400F9395BF}">
      <dgm:prSet custT="1"/>
      <dgm:spPr/>
      <dgm:t>
        <a:bodyPr/>
        <a:lstStyle/>
        <a:p>
          <a:r>
            <a:rPr lang="en-US" sz="2000" dirty="0"/>
            <a:t>Corporate vs. Individual Partners</a:t>
          </a:r>
        </a:p>
      </dgm:t>
    </dgm:pt>
    <dgm:pt modelId="{366CD4A0-FE68-406B-AC5D-B6BB8AC6226C}" type="parTrans" cxnId="{5FD39569-5D6E-4668-A3CB-1E36FE9A0757}">
      <dgm:prSet/>
      <dgm:spPr/>
      <dgm:t>
        <a:bodyPr/>
        <a:lstStyle/>
        <a:p>
          <a:endParaRPr lang="en-US"/>
        </a:p>
      </dgm:t>
    </dgm:pt>
    <dgm:pt modelId="{62706901-E99F-43A8-AA1D-1B3F87F919E3}" type="sibTrans" cxnId="{5FD39569-5D6E-4668-A3CB-1E36FE9A0757}">
      <dgm:prSet/>
      <dgm:spPr/>
      <dgm:t>
        <a:bodyPr/>
        <a:lstStyle/>
        <a:p>
          <a:endParaRPr lang="en-US"/>
        </a:p>
      </dgm:t>
    </dgm:pt>
    <dgm:pt modelId="{E7924C9F-A7EF-4337-B59E-39EF4FC3096A}">
      <dgm:prSet custT="1"/>
      <dgm:spPr/>
      <dgm:t>
        <a:bodyPr/>
        <a:lstStyle/>
        <a:p>
          <a:r>
            <a:rPr lang="en-US" sz="2000" dirty="0"/>
            <a:t>Nature of the Partners’ Roles</a:t>
          </a:r>
        </a:p>
      </dgm:t>
    </dgm:pt>
    <dgm:pt modelId="{687EFFE6-EAE2-4BC7-81F5-BA475B4C8FAA}" type="parTrans" cxnId="{ACF8682E-C0ED-49EF-9B53-9979CE2E9099}">
      <dgm:prSet/>
      <dgm:spPr/>
      <dgm:t>
        <a:bodyPr/>
        <a:lstStyle/>
        <a:p>
          <a:endParaRPr lang="en-US"/>
        </a:p>
      </dgm:t>
    </dgm:pt>
    <dgm:pt modelId="{4B603675-FFAC-472C-B5A0-62146B456BDF}" type="sibTrans" cxnId="{ACF8682E-C0ED-49EF-9B53-9979CE2E9099}">
      <dgm:prSet/>
      <dgm:spPr/>
      <dgm:t>
        <a:bodyPr/>
        <a:lstStyle/>
        <a:p>
          <a:endParaRPr lang="en-US"/>
        </a:p>
      </dgm:t>
    </dgm:pt>
    <dgm:pt modelId="{5150E472-292E-4435-B4AD-65822E0815EF}">
      <dgm:prSet custT="1"/>
      <dgm:spPr/>
      <dgm:t>
        <a:bodyPr/>
        <a:lstStyle/>
        <a:p>
          <a:endParaRPr lang="en-US" sz="2400" dirty="0"/>
        </a:p>
        <a:p>
          <a:r>
            <a:rPr lang="en-US" sz="2400" dirty="0">
              <a:solidFill>
                <a:schemeClr val="bg1"/>
              </a:solidFill>
            </a:rPr>
            <a:t>Types of Income</a:t>
          </a:r>
        </a:p>
      </dgm:t>
    </dgm:pt>
    <dgm:pt modelId="{9AE16296-3557-45F6-9842-57B846B54A61}" type="parTrans" cxnId="{53E1ECEF-7678-4354-91D9-36360824C400}">
      <dgm:prSet/>
      <dgm:spPr/>
      <dgm:t>
        <a:bodyPr/>
        <a:lstStyle/>
        <a:p>
          <a:endParaRPr lang="en-US"/>
        </a:p>
      </dgm:t>
    </dgm:pt>
    <dgm:pt modelId="{070CD319-C524-4B69-A3B3-4CA17DAD1117}" type="sibTrans" cxnId="{53E1ECEF-7678-4354-91D9-36360824C400}">
      <dgm:prSet/>
      <dgm:spPr/>
      <dgm:t>
        <a:bodyPr/>
        <a:lstStyle/>
        <a:p>
          <a:endParaRPr lang="en-US"/>
        </a:p>
      </dgm:t>
    </dgm:pt>
    <dgm:pt modelId="{0E26789A-7198-4E41-8DB3-881D54092DFB}">
      <dgm:prSet custT="1"/>
      <dgm:spPr/>
      <dgm:t>
        <a:bodyPr/>
        <a:lstStyle/>
        <a:p>
          <a:r>
            <a:rPr lang="en-US" sz="2000" dirty="0"/>
            <a:t>Distributive Share – Generally</a:t>
          </a:r>
        </a:p>
      </dgm:t>
    </dgm:pt>
    <dgm:pt modelId="{32F8389D-831D-40AE-A6F7-BA2237B6E7A1}" type="parTrans" cxnId="{547352E5-ED51-4609-8B9E-4BF74651BED1}">
      <dgm:prSet/>
      <dgm:spPr/>
      <dgm:t>
        <a:bodyPr/>
        <a:lstStyle/>
        <a:p>
          <a:endParaRPr lang="en-US"/>
        </a:p>
      </dgm:t>
    </dgm:pt>
    <dgm:pt modelId="{3E724B78-AA47-4D57-95B3-F451F4904D70}" type="sibTrans" cxnId="{547352E5-ED51-4609-8B9E-4BF74651BED1}">
      <dgm:prSet/>
      <dgm:spPr/>
      <dgm:t>
        <a:bodyPr/>
        <a:lstStyle/>
        <a:p>
          <a:endParaRPr lang="en-US"/>
        </a:p>
      </dgm:t>
    </dgm:pt>
    <dgm:pt modelId="{771BE1CE-222F-4AB9-B771-3823B8BD497F}">
      <dgm:prSet custT="1"/>
      <dgm:spPr/>
      <dgm:t>
        <a:bodyPr/>
        <a:lstStyle/>
        <a:p>
          <a:r>
            <a:rPr lang="en-US" sz="2000" dirty="0"/>
            <a:t>Special Allocations</a:t>
          </a:r>
        </a:p>
      </dgm:t>
    </dgm:pt>
    <dgm:pt modelId="{F9E5BEE1-6D30-4F7C-BB95-CB626955DF44}" type="parTrans" cxnId="{3A61E19A-9925-4BE5-B7D6-8CB7A3674082}">
      <dgm:prSet/>
      <dgm:spPr/>
      <dgm:t>
        <a:bodyPr/>
        <a:lstStyle/>
        <a:p>
          <a:endParaRPr lang="en-US"/>
        </a:p>
      </dgm:t>
    </dgm:pt>
    <dgm:pt modelId="{5A2C1A48-6E47-4425-9309-0B79C52B65AD}" type="sibTrans" cxnId="{3A61E19A-9925-4BE5-B7D6-8CB7A3674082}">
      <dgm:prSet/>
      <dgm:spPr/>
      <dgm:t>
        <a:bodyPr/>
        <a:lstStyle/>
        <a:p>
          <a:endParaRPr lang="en-US"/>
        </a:p>
      </dgm:t>
    </dgm:pt>
    <dgm:pt modelId="{D3EDDAB5-0B57-49BB-A5D9-873898BFB5FA}">
      <dgm:prSet custT="1"/>
      <dgm:spPr/>
      <dgm:t>
        <a:bodyPr/>
        <a:lstStyle/>
        <a:p>
          <a:r>
            <a:rPr lang="en-US" sz="2000" dirty="0"/>
            <a:t>Guaranteed Payments</a:t>
          </a:r>
        </a:p>
      </dgm:t>
    </dgm:pt>
    <dgm:pt modelId="{DB6D6B0D-CC3C-4104-981F-DF5EB22ED0D5}" type="parTrans" cxnId="{260BB134-9883-4EF7-9FD8-ED80C88055DC}">
      <dgm:prSet/>
      <dgm:spPr/>
      <dgm:t>
        <a:bodyPr/>
        <a:lstStyle/>
        <a:p>
          <a:endParaRPr lang="en-US"/>
        </a:p>
      </dgm:t>
    </dgm:pt>
    <dgm:pt modelId="{B8545191-B0A7-410E-896D-FA4B97148142}" type="sibTrans" cxnId="{260BB134-9883-4EF7-9FD8-ED80C88055DC}">
      <dgm:prSet/>
      <dgm:spPr/>
      <dgm:t>
        <a:bodyPr/>
        <a:lstStyle/>
        <a:p>
          <a:endParaRPr lang="en-US"/>
        </a:p>
      </dgm:t>
    </dgm:pt>
    <dgm:pt modelId="{DE2B4D86-DCFB-45E1-97EE-CA0DC0006ED1}">
      <dgm:prSet custT="1"/>
      <dgm:spPr/>
      <dgm:t>
        <a:bodyPr/>
        <a:lstStyle/>
        <a:p>
          <a:r>
            <a:rPr lang="en-US" sz="2000" dirty="0"/>
            <a:t>Built-in Gain (Loss) on Contributed Property</a:t>
          </a:r>
        </a:p>
      </dgm:t>
    </dgm:pt>
    <dgm:pt modelId="{8158657E-265C-4F80-8D07-4AC8F54BAC95}" type="parTrans" cxnId="{F70E43F8-79B6-4E21-952B-DA8A12E00785}">
      <dgm:prSet/>
      <dgm:spPr/>
      <dgm:t>
        <a:bodyPr/>
        <a:lstStyle/>
        <a:p>
          <a:endParaRPr lang="en-US"/>
        </a:p>
      </dgm:t>
    </dgm:pt>
    <dgm:pt modelId="{BF37CBC9-B7CD-455B-9A67-7EE6B6FEBD96}" type="sibTrans" cxnId="{F70E43F8-79B6-4E21-952B-DA8A12E00785}">
      <dgm:prSet/>
      <dgm:spPr/>
      <dgm:t>
        <a:bodyPr/>
        <a:lstStyle/>
        <a:p>
          <a:endParaRPr lang="en-US"/>
        </a:p>
      </dgm:t>
    </dgm:pt>
    <dgm:pt modelId="{C7979098-89BE-4320-BC88-78223EB0073A}" type="pres">
      <dgm:prSet presAssocID="{58507D0D-0666-4BAF-8058-FEAF4B087FF4}" presName="Name0" presStyleCnt="0">
        <dgm:presLayoutVars>
          <dgm:dir/>
          <dgm:animLvl val="lvl"/>
          <dgm:resizeHandles val="exact"/>
        </dgm:presLayoutVars>
      </dgm:prSet>
      <dgm:spPr/>
    </dgm:pt>
    <dgm:pt modelId="{1A456C3E-697F-48BD-9C2E-3ADE1D233431}" type="pres">
      <dgm:prSet presAssocID="{7DAAC047-376E-489E-94E0-94B3740ED6D3}" presName="composite" presStyleCnt="0"/>
      <dgm:spPr/>
    </dgm:pt>
    <dgm:pt modelId="{38400EB8-FFC6-4F35-9B26-2B430C2869C2}" type="pres">
      <dgm:prSet presAssocID="{7DAAC047-376E-489E-94E0-94B3740ED6D3}" presName="parTx" presStyleLbl="alignNode1" presStyleIdx="0" presStyleCnt="2">
        <dgm:presLayoutVars>
          <dgm:chMax val="0"/>
          <dgm:chPref val="0"/>
          <dgm:bulletEnabled val="1"/>
        </dgm:presLayoutVars>
      </dgm:prSet>
      <dgm:spPr/>
    </dgm:pt>
    <dgm:pt modelId="{3F7BA450-BDE7-4033-A4F8-A300615DA550}" type="pres">
      <dgm:prSet presAssocID="{7DAAC047-376E-489E-94E0-94B3740ED6D3}" presName="desTx" presStyleLbl="alignAccFollowNode1" presStyleIdx="0" presStyleCnt="2">
        <dgm:presLayoutVars>
          <dgm:bulletEnabled val="1"/>
        </dgm:presLayoutVars>
      </dgm:prSet>
      <dgm:spPr/>
    </dgm:pt>
    <dgm:pt modelId="{2E12BC6A-B3F8-48E2-A922-CED708C9B6A5}" type="pres">
      <dgm:prSet presAssocID="{275D8DC2-6075-4B82-8CDE-C420F2AA18CF}" presName="space" presStyleCnt="0"/>
      <dgm:spPr/>
    </dgm:pt>
    <dgm:pt modelId="{4FA4DBE4-7F25-4AD2-8119-E2F4A3C7D968}" type="pres">
      <dgm:prSet presAssocID="{5150E472-292E-4435-B4AD-65822E0815EF}" presName="composite" presStyleCnt="0"/>
      <dgm:spPr/>
    </dgm:pt>
    <dgm:pt modelId="{8C10D82C-EAED-4F8D-811D-292376C6EEC8}" type="pres">
      <dgm:prSet presAssocID="{5150E472-292E-4435-B4AD-65822E0815EF}" presName="parTx" presStyleLbl="alignNode1" presStyleIdx="1" presStyleCnt="2">
        <dgm:presLayoutVars>
          <dgm:chMax val="0"/>
          <dgm:chPref val="0"/>
          <dgm:bulletEnabled val="1"/>
        </dgm:presLayoutVars>
      </dgm:prSet>
      <dgm:spPr/>
    </dgm:pt>
    <dgm:pt modelId="{1FF29447-8B43-4D70-8724-5D79E9852CA3}" type="pres">
      <dgm:prSet presAssocID="{5150E472-292E-4435-B4AD-65822E0815EF}" presName="desTx" presStyleLbl="alignAccFollowNode1" presStyleIdx="1" presStyleCnt="2">
        <dgm:presLayoutVars>
          <dgm:bulletEnabled val="1"/>
        </dgm:presLayoutVars>
      </dgm:prSet>
      <dgm:spPr/>
    </dgm:pt>
  </dgm:ptLst>
  <dgm:cxnLst>
    <dgm:cxn modelId="{3E5C2B00-41FA-4E36-A114-249AC9E5E207}" type="presOf" srcId="{D3EDDAB5-0B57-49BB-A5D9-873898BFB5FA}" destId="{1FF29447-8B43-4D70-8724-5D79E9852CA3}" srcOrd="0" destOrd="2" presId="urn:microsoft.com/office/officeart/2005/8/layout/hList1"/>
    <dgm:cxn modelId="{48277807-7535-4048-971E-26D547285B56}" type="presOf" srcId="{6B3EEDE2-8587-4B7A-A3FA-47BD52F43827}" destId="{3F7BA450-BDE7-4033-A4F8-A300615DA550}" srcOrd="0" destOrd="1" presId="urn:microsoft.com/office/officeart/2005/8/layout/hList1"/>
    <dgm:cxn modelId="{ACF8682E-C0ED-49EF-9B53-9979CE2E9099}" srcId="{7DAAC047-376E-489E-94E0-94B3740ED6D3}" destId="{E7924C9F-A7EF-4337-B59E-39EF4FC3096A}" srcOrd="3" destOrd="0" parTransId="{687EFFE6-EAE2-4BC7-81F5-BA475B4C8FAA}" sibTransId="{4B603675-FFAC-472C-B5A0-62146B456BDF}"/>
    <dgm:cxn modelId="{260BB134-9883-4EF7-9FD8-ED80C88055DC}" srcId="{5150E472-292E-4435-B4AD-65822E0815EF}" destId="{D3EDDAB5-0B57-49BB-A5D9-873898BFB5FA}" srcOrd="2" destOrd="0" parTransId="{DB6D6B0D-CC3C-4104-981F-DF5EB22ED0D5}" sibTransId="{B8545191-B0A7-410E-896D-FA4B97148142}"/>
    <dgm:cxn modelId="{1E45DA39-B96C-43B9-B91A-B1BBAF9BB5BE}" type="presOf" srcId="{EFDAD6D6-DB2A-4F8B-A225-64400F9395BF}" destId="{3F7BA450-BDE7-4033-A4F8-A300615DA550}" srcOrd="0" destOrd="4" presId="urn:microsoft.com/office/officeart/2005/8/layout/hList1"/>
    <dgm:cxn modelId="{CF21E33D-3B05-49D3-94DE-87FDB2CC30D2}" srcId="{7DAAC047-376E-489E-94E0-94B3740ED6D3}" destId="{AD890B85-A781-4994-B07E-8A52D95A838B}" srcOrd="1" destOrd="0" parTransId="{38FEAC40-4284-4DF5-8463-5AAAE5CB4D95}" sibTransId="{77DA6534-CBD7-4533-A1C8-DA6CA9B3A29C}"/>
    <dgm:cxn modelId="{7C07365B-A52D-4B15-B6C6-2BC20FE6F2DA}" type="presOf" srcId="{DE2B4D86-DCFB-45E1-97EE-CA0DC0006ED1}" destId="{1FF29447-8B43-4D70-8724-5D79E9852CA3}" srcOrd="0" destOrd="3" presId="urn:microsoft.com/office/officeart/2005/8/layout/hList1"/>
    <dgm:cxn modelId="{39021166-E02F-4352-9BC9-8010F2F83311}" srcId="{58507D0D-0666-4BAF-8058-FEAF4B087FF4}" destId="{7DAAC047-376E-489E-94E0-94B3740ED6D3}" srcOrd="0" destOrd="0" parTransId="{16F389F7-59AC-4DCC-BA38-5C5DE122C7D0}" sibTransId="{275D8DC2-6075-4B82-8CDE-C420F2AA18CF}"/>
    <dgm:cxn modelId="{5FD39569-5D6E-4668-A3CB-1E36FE9A0757}" srcId="{7DAAC047-376E-489E-94E0-94B3740ED6D3}" destId="{EFDAD6D6-DB2A-4F8B-A225-64400F9395BF}" srcOrd="2" destOrd="0" parTransId="{366CD4A0-FE68-406B-AC5D-B6BB8AC6226C}" sibTransId="{62706901-E99F-43A8-AA1D-1B3F87F919E3}"/>
    <dgm:cxn modelId="{3B3FD86A-D5E2-4CF8-8BE0-1860DCA4196A}" srcId="{66A9D4B8-299F-4B5B-ACA2-00F245C92056}" destId="{D06AE18F-B6A3-4D1D-A64A-467BD92C9D0A}" srcOrd="1" destOrd="0" parTransId="{18D31313-C291-43E5-87B6-9AD22228361F}" sibTransId="{02894F51-EFD9-4977-BFA8-99E67FE02B5D}"/>
    <dgm:cxn modelId="{81E68559-160A-476A-8F4E-FABAD0A3F02C}" type="presOf" srcId="{66A9D4B8-299F-4B5B-ACA2-00F245C92056}" destId="{3F7BA450-BDE7-4033-A4F8-A300615DA550}" srcOrd="0" destOrd="0" presId="urn:microsoft.com/office/officeart/2005/8/layout/hList1"/>
    <dgm:cxn modelId="{55D39D5A-C77F-4836-B246-23574804D582}" type="presOf" srcId="{E7924C9F-A7EF-4337-B59E-39EF4FC3096A}" destId="{3F7BA450-BDE7-4033-A4F8-A300615DA550}" srcOrd="0" destOrd="5" presId="urn:microsoft.com/office/officeart/2005/8/layout/hList1"/>
    <dgm:cxn modelId="{5EBD4681-4379-4DAA-8A29-31249FFAF1D9}" type="presOf" srcId="{0E26789A-7198-4E41-8DB3-881D54092DFB}" destId="{1FF29447-8B43-4D70-8724-5D79E9852CA3}" srcOrd="0" destOrd="0" presId="urn:microsoft.com/office/officeart/2005/8/layout/hList1"/>
    <dgm:cxn modelId="{82346F8E-4B64-4B41-B615-77B229FF2B2A}" type="presOf" srcId="{7DAAC047-376E-489E-94E0-94B3740ED6D3}" destId="{38400EB8-FFC6-4F35-9B26-2B430C2869C2}" srcOrd="0" destOrd="0" presId="urn:microsoft.com/office/officeart/2005/8/layout/hList1"/>
    <dgm:cxn modelId="{3A61E19A-9925-4BE5-B7D6-8CB7A3674082}" srcId="{5150E472-292E-4435-B4AD-65822E0815EF}" destId="{771BE1CE-222F-4AB9-B771-3823B8BD497F}" srcOrd="1" destOrd="0" parTransId="{F9E5BEE1-6D30-4F7C-BB95-CB626955DF44}" sibTransId="{5A2C1A48-6E47-4425-9309-0B79C52B65AD}"/>
    <dgm:cxn modelId="{3468129D-E04F-4FBC-9910-570CA0FA1115}" type="presOf" srcId="{AD890B85-A781-4994-B07E-8A52D95A838B}" destId="{3F7BA450-BDE7-4033-A4F8-A300615DA550}" srcOrd="0" destOrd="3" presId="urn:microsoft.com/office/officeart/2005/8/layout/hList1"/>
    <dgm:cxn modelId="{57C774A6-9E7A-4303-93E3-493FB0ED69BD}" type="presOf" srcId="{D06AE18F-B6A3-4D1D-A64A-467BD92C9D0A}" destId="{3F7BA450-BDE7-4033-A4F8-A300615DA550}" srcOrd="0" destOrd="2" presId="urn:microsoft.com/office/officeart/2005/8/layout/hList1"/>
    <dgm:cxn modelId="{C7B75BD1-C28A-4BED-B1EF-DA845D65FFC6}" type="presOf" srcId="{5150E472-292E-4435-B4AD-65822E0815EF}" destId="{8C10D82C-EAED-4F8D-811D-292376C6EEC8}" srcOrd="0" destOrd="0" presId="urn:microsoft.com/office/officeart/2005/8/layout/hList1"/>
    <dgm:cxn modelId="{297DD2D9-927E-4643-B147-0D0076742352}" type="presOf" srcId="{58507D0D-0666-4BAF-8058-FEAF4B087FF4}" destId="{C7979098-89BE-4320-BC88-78223EB0073A}" srcOrd="0" destOrd="0" presId="urn:microsoft.com/office/officeart/2005/8/layout/hList1"/>
    <dgm:cxn modelId="{B6B2F6DE-AEC4-4F17-92E5-2091B8C8713E}" srcId="{7DAAC047-376E-489E-94E0-94B3740ED6D3}" destId="{66A9D4B8-299F-4B5B-ACA2-00F245C92056}" srcOrd="0" destOrd="0" parTransId="{A742C67A-7BCD-4DCD-A707-15E33B5A4D04}" sibTransId="{840CD614-C9D9-4C57-B721-142FD6773531}"/>
    <dgm:cxn modelId="{43B946DF-D367-45C2-A1FB-110A23B4EBB2}" type="presOf" srcId="{771BE1CE-222F-4AB9-B771-3823B8BD497F}" destId="{1FF29447-8B43-4D70-8724-5D79E9852CA3}" srcOrd="0" destOrd="1" presId="urn:microsoft.com/office/officeart/2005/8/layout/hList1"/>
    <dgm:cxn modelId="{547352E5-ED51-4609-8B9E-4BF74651BED1}" srcId="{5150E472-292E-4435-B4AD-65822E0815EF}" destId="{0E26789A-7198-4E41-8DB3-881D54092DFB}" srcOrd="0" destOrd="0" parTransId="{32F8389D-831D-40AE-A6F7-BA2237B6E7A1}" sibTransId="{3E724B78-AA47-4D57-95B3-F451F4904D70}"/>
    <dgm:cxn modelId="{A011D3E6-21EB-444C-94B3-629990EA68A9}" srcId="{66A9D4B8-299F-4B5B-ACA2-00F245C92056}" destId="{6B3EEDE2-8587-4B7A-A3FA-47BD52F43827}" srcOrd="0" destOrd="0" parTransId="{80DDA809-E4FE-4396-B55A-3A171297F190}" sibTransId="{C805BAFE-D71A-4A01-97AD-915084B69D87}"/>
    <dgm:cxn modelId="{53E1ECEF-7678-4354-91D9-36360824C400}" srcId="{58507D0D-0666-4BAF-8058-FEAF4B087FF4}" destId="{5150E472-292E-4435-B4AD-65822E0815EF}" srcOrd="1" destOrd="0" parTransId="{9AE16296-3557-45F6-9842-57B846B54A61}" sibTransId="{070CD319-C524-4B69-A3B3-4CA17DAD1117}"/>
    <dgm:cxn modelId="{F70E43F8-79B6-4E21-952B-DA8A12E00785}" srcId="{5150E472-292E-4435-B4AD-65822E0815EF}" destId="{DE2B4D86-DCFB-45E1-97EE-CA0DC0006ED1}" srcOrd="3" destOrd="0" parTransId="{8158657E-265C-4F80-8D07-4AC8F54BAC95}" sibTransId="{BF37CBC9-B7CD-455B-9A67-7EE6B6FEBD96}"/>
    <dgm:cxn modelId="{A2CB1F1F-7C56-4D99-8DB3-44632A6C8AD7}" type="presParOf" srcId="{C7979098-89BE-4320-BC88-78223EB0073A}" destId="{1A456C3E-697F-48BD-9C2E-3ADE1D233431}" srcOrd="0" destOrd="0" presId="urn:microsoft.com/office/officeart/2005/8/layout/hList1"/>
    <dgm:cxn modelId="{9A430D4E-1FA9-4964-ACFE-4BB94D522576}" type="presParOf" srcId="{1A456C3E-697F-48BD-9C2E-3ADE1D233431}" destId="{38400EB8-FFC6-4F35-9B26-2B430C2869C2}" srcOrd="0" destOrd="0" presId="urn:microsoft.com/office/officeart/2005/8/layout/hList1"/>
    <dgm:cxn modelId="{DD799743-6C07-402F-B671-8F87E3649DBD}" type="presParOf" srcId="{1A456C3E-697F-48BD-9C2E-3ADE1D233431}" destId="{3F7BA450-BDE7-4033-A4F8-A300615DA550}" srcOrd="1" destOrd="0" presId="urn:microsoft.com/office/officeart/2005/8/layout/hList1"/>
    <dgm:cxn modelId="{7DCA6745-C64B-449D-A0A1-87BA84059F16}" type="presParOf" srcId="{C7979098-89BE-4320-BC88-78223EB0073A}" destId="{2E12BC6A-B3F8-48E2-A922-CED708C9B6A5}" srcOrd="1" destOrd="0" presId="urn:microsoft.com/office/officeart/2005/8/layout/hList1"/>
    <dgm:cxn modelId="{682B795A-C200-44E1-A5E4-A7A45AD7E4BB}" type="presParOf" srcId="{C7979098-89BE-4320-BC88-78223EB0073A}" destId="{4FA4DBE4-7F25-4AD2-8119-E2F4A3C7D968}" srcOrd="2" destOrd="0" presId="urn:microsoft.com/office/officeart/2005/8/layout/hList1"/>
    <dgm:cxn modelId="{87C4D567-8723-4061-85A9-B86A28F749D6}" type="presParOf" srcId="{4FA4DBE4-7F25-4AD2-8119-E2F4A3C7D968}" destId="{8C10D82C-EAED-4F8D-811D-292376C6EEC8}" srcOrd="0" destOrd="0" presId="urn:microsoft.com/office/officeart/2005/8/layout/hList1"/>
    <dgm:cxn modelId="{5A9B38B4-2175-48F4-A957-8C5B3F4A6876}" type="presParOf" srcId="{4FA4DBE4-7F25-4AD2-8119-E2F4A3C7D968}" destId="{1FF29447-8B43-4D70-8724-5D79E9852CA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EAF0BB-ACF3-458E-9755-7168D132700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D422BAE-A962-43D7-9DF8-82283D3525CC}">
      <dgm:prSet/>
      <dgm:spPr/>
      <dgm:t>
        <a:bodyPr/>
        <a:lstStyle/>
        <a:p>
          <a:r>
            <a:rPr lang="en-US"/>
            <a:t>See Partnership Outline Section 2.1.5</a:t>
          </a:r>
        </a:p>
      </dgm:t>
    </dgm:pt>
    <dgm:pt modelId="{C6B92A0B-3E9A-41C8-B518-22605DAFB403}" type="parTrans" cxnId="{39A21C20-14C2-4A7E-8103-549BFF6932CA}">
      <dgm:prSet/>
      <dgm:spPr/>
      <dgm:t>
        <a:bodyPr/>
        <a:lstStyle/>
        <a:p>
          <a:endParaRPr lang="en-US"/>
        </a:p>
      </dgm:t>
    </dgm:pt>
    <dgm:pt modelId="{1AACC780-D3E8-424F-B088-D1CD06F64AEE}" type="sibTrans" cxnId="{39A21C20-14C2-4A7E-8103-549BFF6932CA}">
      <dgm:prSet/>
      <dgm:spPr/>
      <dgm:t>
        <a:bodyPr/>
        <a:lstStyle/>
        <a:p>
          <a:endParaRPr lang="en-US"/>
        </a:p>
      </dgm:t>
    </dgm:pt>
    <dgm:pt modelId="{5F2CA6B8-B5B7-4D7D-A8AF-E7FCEDB1FA27}">
      <dgm:prSet/>
      <dgm:spPr/>
      <dgm:t>
        <a:bodyPr/>
        <a:lstStyle/>
        <a:p>
          <a:r>
            <a:rPr lang="en-US"/>
            <a:t>Aggregate vs Entity Theory</a:t>
          </a:r>
        </a:p>
      </dgm:t>
    </dgm:pt>
    <dgm:pt modelId="{047968D0-1890-4D0A-955A-D1B053A79394}" type="parTrans" cxnId="{B806D198-CF51-4F9D-B2D8-27FB4F25F5ED}">
      <dgm:prSet/>
      <dgm:spPr/>
      <dgm:t>
        <a:bodyPr/>
        <a:lstStyle/>
        <a:p>
          <a:endParaRPr lang="en-US"/>
        </a:p>
      </dgm:t>
    </dgm:pt>
    <dgm:pt modelId="{1A5E0116-DE85-4346-B77D-7862CF78A37D}" type="sibTrans" cxnId="{B806D198-CF51-4F9D-B2D8-27FB4F25F5ED}">
      <dgm:prSet/>
      <dgm:spPr/>
      <dgm:t>
        <a:bodyPr/>
        <a:lstStyle/>
        <a:p>
          <a:endParaRPr lang="en-US"/>
        </a:p>
      </dgm:t>
    </dgm:pt>
    <dgm:pt modelId="{539A7A36-EFF4-4044-BC67-1CDE17110E37}">
      <dgm:prSet/>
      <dgm:spPr/>
      <dgm:t>
        <a:bodyPr/>
        <a:lstStyle/>
        <a:p>
          <a:r>
            <a:rPr lang="en-US"/>
            <a:t>Investment Income vs Operational Income</a:t>
          </a:r>
        </a:p>
      </dgm:t>
    </dgm:pt>
    <dgm:pt modelId="{5CAD238E-72F4-4143-B2DB-12BFB37C76DC}" type="parTrans" cxnId="{213BF57F-EF97-47CC-90E6-7B127A054D7B}">
      <dgm:prSet/>
      <dgm:spPr/>
      <dgm:t>
        <a:bodyPr/>
        <a:lstStyle/>
        <a:p>
          <a:endParaRPr lang="en-US"/>
        </a:p>
      </dgm:t>
    </dgm:pt>
    <dgm:pt modelId="{19833402-DA96-4F93-8589-9274141FC86A}" type="sibTrans" cxnId="{213BF57F-EF97-47CC-90E6-7B127A054D7B}">
      <dgm:prSet/>
      <dgm:spPr/>
      <dgm:t>
        <a:bodyPr/>
        <a:lstStyle/>
        <a:p>
          <a:endParaRPr lang="en-US"/>
        </a:p>
      </dgm:t>
    </dgm:pt>
    <dgm:pt modelId="{C824F430-998A-4350-A2C1-B4A3FE498BC3}">
      <dgm:prSet/>
      <dgm:spPr/>
      <dgm:t>
        <a:bodyPr/>
        <a:lstStyle/>
        <a:p>
          <a:r>
            <a:rPr lang="en-US"/>
            <a:t>Relationship between the partner and the partnership</a:t>
          </a:r>
        </a:p>
      </dgm:t>
    </dgm:pt>
    <dgm:pt modelId="{6931640F-0BE7-47A5-98AF-A0175335A2D3}" type="parTrans" cxnId="{6D7968A5-3F91-4085-925C-6AD22D54E13A}">
      <dgm:prSet/>
      <dgm:spPr/>
      <dgm:t>
        <a:bodyPr/>
        <a:lstStyle/>
        <a:p>
          <a:endParaRPr lang="en-US"/>
        </a:p>
      </dgm:t>
    </dgm:pt>
    <dgm:pt modelId="{54C4C2F7-02FD-48CD-B4CA-6B6EB0183242}" type="sibTrans" cxnId="{6D7968A5-3F91-4085-925C-6AD22D54E13A}">
      <dgm:prSet/>
      <dgm:spPr/>
      <dgm:t>
        <a:bodyPr/>
        <a:lstStyle/>
        <a:p>
          <a:endParaRPr lang="en-US"/>
        </a:p>
      </dgm:t>
    </dgm:pt>
    <dgm:pt modelId="{DE5093CF-014C-4AF8-AFEE-46C1E31C4BC8}" type="pres">
      <dgm:prSet presAssocID="{4BEAF0BB-ACF3-458E-9755-7168D1327004}" presName="linear" presStyleCnt="0">
        <dgm:presLayoutVars>
          <dgm:animLvl val="lvl"/>
          <dgm:resizeHandles val="exact"/>
        </dgm:presLayoutVars>
      </dgm:prSet>
      <dgm:spPr/>
    </dgm:pt>
    <dgm:pt modelId="{BAB49818-58D6-4F38-86B1-0533FB2F7C48}" type="pres">
      <dgm:prSet presAssocID="{CD422BAE-A962-43D7-9DF8-82283D3525CC}" presName="parentText" presStyleLbl="node1" presStyleIdx="0" presStyleCnt="4">
        <dgm:presLayoutVars>
          <dgm:chMax val="0"/>
          <dgm:bulletEnabled val="1"/>
        </dgm:presLayoutVars>
      </dgm:prSet>
      <dgm:spPr/>
    </dgm:pt>
    <dgm:pt modelId="{6ABD22A2-48E1-441A-BFD8-E38DCC1127AC}" type="pres">
      <dgm:prSet presAssocID="{1AACC780-D3E8-424F-B088-D1CD06F64AEE}" presName="spacer" presStyleCnt="0"/>
      <dgm:spPr/>
    </dgm:pt>
    <dgm:pt modelId="{ACDCF8DD-8E54-4E68-B4D1-EAA245648EB3}" type="pres">
      <dgm:prSet presAssocID="{5F2CA6B8-B5B7-4D7D-A8AF-E7FCEDB1FA27}" presName="parentText" presStyleLbl="node1" presStyleIdx="1" presStyleCnt="4">
        <dgm:presLayoutVars>
          <dgm:chMax val="0"/>
          <dgm:bulletEnabled val="1"/>
        </dgm:presLayoutVars>
      </dgm:prSet>
      <dgm:spPr/>
    </dgm:pt>
    <dgm:pt modelId="{B12CB009-BF6D-470D-94E0-87918E376013}" type="pres">
      <dgm:prSet presAssocID="{1A5E0116-DE85-4346-B77D-7862CF78A37D}" presName="spacer" presStyleCnt="0"/>
      <dgm:spPr/>
    </dgm:pt>
    <dgm:pt modelId="{26556832-D854-4C83-B898-50D1F42C42C0}" type="pres">
      <dgm:prSet presAssocID="{539A7A36-EFF4-4044-BC67-1CDE17110E37}" presName="parentText" presStyleLbl="node1" presStyleIdx="2" presStyleCnt="4">
        <dgm:presLayoutVars>
          <dgm:chMax val="0"/>
          <dgm:bulletEnabled val="1"/>
        </dgm:presLayoutVars>
      </dgm:prSet>
      <dgm:spPr/>
    </dgm:pt>
    <dgm:pt modelId="{4110BF88-968D-4F13-86B1-B69A4B1B30D7}" type="pres">
      <dgm:prSet presAssocID="{19833402-DA96-4F93-8589-9274141FC86A}" presName="spacer" presStyleCnt="0"/>
      <dgm:spPr/>
    </dgm:pt>
    <dgm:pt modelId="{1FB06AF6-42CD-44C3-B0AE-C6F4AD2EBDFB}" type="pres">
      <dgm:prSet presAssocID="{C824F430-998A-4350-A2C1-B4A3FE498BC3}" presName="parentText" presStyleLbl="node1" presStyleIdx="3" presStyleCnt="4">
        <dgm:presLayoutVars>
          <dgm:chMax val="0"/>
          <dgm:bulletEnabled val="1"/>
        </dgm:presLayoutVars>
      </dgm:prSet>
      <dgm:spPr/>
    </dgm:pt>
  </dgm:ptLst>
  <dgm:cxnLst>
    <dgm:cxn modelId="{B059B903-182B-4284-BF39-A02EDCD46C3B}" type="presOf" srcId="{C824F430-998A-4350-A2C1-B4A3FE498BC3}" destId="{1FB06AF6-42CD-44C3-B0AE-C6F4AD2EBDFB}" srcOrd="0" destOrd="0" presId="urn:microsoft.com/office/officeart/2005/8/layout/vList2"/>
    <dgm:cxn modelId="{F2F12717-66F5-44C1-9916-7519A8EF2A88}" type="presOf" srcId="{4BEAF0BB-ACF3-458E-9755-7168D1327004}" destId="{DE5093CF-014C-4AF8-AFEE-46C1E31C4BC8}" srcOrd="0" destOrd="0" presId="urn:microsoft.com/office/officeart/2005/8/layout/vList2"/>
    <dgm:cxn modelId="{39A21C20-14C2-4A7E-8103-549BFF6932CA}" srcId="{4BEAF0BB-ACF3-458E-9755-7168D1327004}" destId="{CD422BAE-A962-43D7-9DF8-82283D3525CC}" srcOrd="0" destOrd="0" parTransId="{C6B92A0B-3E9A-41C8-B518-22605DAFB403}" sibTransId="{1AACC780-D3E8-424F-B088-D1CD06F64AEE}"/>
    <dgm:cxn modelId="{7636AC2D-43AC-4D48-8E8B-1C0593F6B5BB}" type="presOf" srcId="{539A7A36-EFF4-4044-BC67-1CDE17110E37}" destId="{26556832-D854-4C83-B898-50D1F42C42C0}" srcOrd="0" destOrd="0" presId="urn:microsoft.com/office/officeart/2005/8/layout/vList2"/>
    <dgm:cxn modelId="{B6513D6F-7910-455B-8DDC-A6A120D70571}" type="presOf" srcId="{CD422BAE-A962-43D7-9DF8-82283D3525CC}" destId="{BAB49818-58D6-4F38-86B1-0533FB2F7C48}" srcOrd="0" destOrd="0" presId="urn:microsoft.com/office/officeart/2005/8/layout/vList2"/>
    <dgm:cxn modelId="{213BF57F-EF97-47CC-90E6-7B127A054D7B}" srcId="{4BEAF0BB-ACF3-458E-9755-7168D1327004}" destId="{539A7A36-EFF4-4044-BC67-1CDE17110E37}" srcOrd="2" destOrd="0" parTransId="{5CAD238E-72F4-4143-B2DB-12BFB37C76DC}" sibTransId="{19833402-DA96-4F93-8589-9274141FC86A}"/>
    <dgm:cxn modelId="{B806D198-CF51-4F9D-B2D8-27FB4F25F5ED}" srcId="{4BEAF0BB-ACF3-458E-9755-7168D1327004}" destId="{5F2CA6B8-B5B7-4D7D-A8AF-E7FCEDB1FA27}" srcOrd="1" destOrd="0" parTransId="{047968D0-1890-4D0A-955A-D1B053A79394}" sibTransId="{1A5E0116-DE85-4346-B77D-7862CF78A37D}"/>
    <dgm:cxn modelId="{6D7968A5-3F91-4085-925C-6AD22D54E13A}" srcId="{4BEAF0BB-ACF3-458E-9755-7168D1327004}" destId="{C824F430-998A-4350-A2C1-B4A3FE498BC3}" srcOrd="3" destOrd="0" parTransId="{6931640F-0BE7-47A5-98AF-A0175335A2D3}" sibTransId="{54C4C2F7-02FD-48CD-B4CA-6B6EB0183242}"/>
    <dgm:cxn modelId="{3C56FAD9-D4D2-428B-8186-724AB104A7C1}" type="presOf" srcId="{5F2CA6B8-B5B7-4D7D-A8AF-E7FCEDB1FA27}" destId="{ACDCF8DD-8E54-4E68-B4D1-EAA245648EB3}" srcOrd="0" destOrd="0" presId="urn:microsoft.com/office/officeart/2005/8/layout/vList2"/>
    <dgm:cxn modelId="{A23C4020-2E0D-497C-B423-1170229771DC}" type="presParOf" srcId="{DE5093CF-014C-4AF8-AFEE-46C1E31C4BC8}" destId="{BAB49818-58D6-4F38-86B1-0533FB2F7C48}" srcOrd="0" destOrd="0" presId="urn:microsoft.com/office/officeart/2005/8/layout/vList2"/>
    <dgm:cxn modelId="{2ED7B292-3A5B-4447-B5CB-34CDB08C3BE1}" type="presParOf" srcId="{DE5093CF-014C-4AF8-AFEE-46C1E31C4BC8}" destId="{6ABD22A2-48E1-441A-BFD8-E38DCC1127AC}" srcOrd="1" destOrd="0" presId="urn:microsoft.com/office/officeart/2005/8/layout/vList2"/>
    <dgm:cxn modelId="{6EA5EEA2-8E52-4732-A7AB-2594CD1A7A00}" type="presParOf" srcId="{DE5093CF-014C-4AF8-AFEE-46C1E31C4BC8}" destId="{ACDCF8DD-8E54-4E68-B4D1-EAA245648EB3}" srcOrd="2" destOrd="0" presId="urn:microsoft.com/office/officeart/2005/8/layout/vList2"/>
    <dgm:cxn modelId="{AE757B64-9822-49CC-9CF0-BE78A774B0EC}" type="presParOf" srcId="{DE5093CF-014C-4AF8-AFEE-46C1E31C4BC8}" destId="{B12CB009-BF6D-470D-94E0-87918E376013}" srcOrd="3" destOrd="0" presId="urn:microsoft.com/office/officeart/2005/8/layout/vList2"/>
    <dgm:cxn modelId="{B7D16568-6F8E-4CE3-8B7E-196948FA4364}" type="presParOf" srcId="{DE5093CF-014C-4AF8-AFEE-46C1E31C4BC8}" destId="{26556832-D854-4C83-B898-50D1F42C42C0}" srcOrd="4" destOrd="0" presId="urn:microsoft.com/office/officeart/2005/8/layout/vList2"/>
    <dgm:cxn modelId="{282C3D59-5E5D-444D-8F4A-92BC808AD3B4}" type="presParOf" srcId="{DE5093CF-014C-4AF8-AFEE-46C1E31C4BC8}" destId="{4110BF88-968D-4F13-86B1-B69A4B1B30D7}" srcOrd="5" destOrd="0" presId="urn:microsoft.com/office/officeart/2005/8/layout/vList2"/>
    <dgm:cxn modelId="{F519B2B8-7D09-4F2E-9F2B-9F3A772B26E2}" type="presParOf" srcId="{DE5093CF-014C-4AF8-AFEE-46C1E31C4BC8}" destId="{1FB06AF6-42CD-44C3-B0AE-C6F4AD2EBDF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C3C89-6149-4725-9DE2-50C5F6B9DB6D}">
      <dsp:nvSpPr>
        <dsp:cNvPr id="0" name=""/>
        <dsp:cNvSpPr/>
      </dsp:nvSpPr>
      <dsp:spPr>
        <a:xfrm>
          <a:off x="175901" y="2090603"/>
          <a:ext cx="934824" cy="552429"/>
        </a:xfrm>
        <a:prstGeom prst="homePlate">
          <a:avLst>
            <a:gd name="adj" fmla="val 4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17 Aug.</a:t>
          </a:r>
        </a:p>
      </dsp:txBody>
      <dsp:txXfrm>
        <a:off x="175901" y="2090603"/>
        <a:ext cx="824338" cy="552429"/>
      </dsp:txXfrm>
    </dsp:sp>
    <dsp:sp modelId="{A7BEDBC4-5113-4D86-957D-8EE99BFFA2B1}">
      <dsp:nvSpPr>
        <dsp:cNvPr id="0" name=""/>
        <dsp:cNvSpPr/>
      </dsp:nvSpPr>
      <dsp:spPr>
        <a:xfrm>
          <a:off x="-5870" y="23311"/>
          <a:ext cx="1298368" cy="1473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kern="1200" dirty="0"/>
            <a:t>ISSUE OUTLINE</a:t>
          </a:r>
          <a:r>
            <a:rPr lang="en-US" sz="1100" kern="1200" dirty="0"/>
            <a:t> General Approach  Terms</a:t>
          </a:r>
          <a:br>
            <a:rPr lang="en-US" sz="1100" kern="1200" dirty="0"/>
          </a:br>
          <a:r>
            <a:rPr lang="en-US" sz="1100" kern="1200" dirty="0"/>
            <a:t>Operating Income -</a:t>
          </a:r>
          <a:r>
            <a:rPr lang="en-US" sz="1100" i="1" kern="1200" dirty="0"/>
            <a:t>Nexus &amp; </a:t>
          </a:r>
          <a:br>
            <a:rPr lang="en-US" sz="1100" i="1" kern="1200" dirty="0"/>
          </a:br>
          <a:r>
            <a:rPr lang="en-US" sz="1100" i="1" kern="1200" dirty="0"/>
            <a:t>Federal Conformity</a:t>
          </a:r>
        </a:p>
      </dsp:txBody>
      <dsp:txXfrm>
        <a:off x="-5870" y="23311"/>
        <a:ext cx="1298368" cy="1473146"/>
      </dsp:txXfrm>
    </dsp:sp>
    <dsp:sp modelId="{08930317-D501-471B-9ED2-F43B5DDB439C}">
      <dsp:nvSpPr>
        <dsp:cNvPr id="0" name=""/>
        <dsp:cNvSpPr/>
      </dsp:nvSpPr>
      <dsp:spPr>
        <a:xfrm rot="21565653">
          <a:off x="1110717" y="2364978"/>
          <a:ext cx="368415" cy="0"/>
        </a:xfrm>
        <a:custGeom>
          <a:avLst/>
          <a:gdLst/>
          <a:ahLst/>
          <a:cxnLst/>
          <a:rect l="0" t="0" r="0" b="0"/>
          <a:pathLst>
            <a:path>
              <a:moveTo>
                <a:pt x="0" y="0"/>
              </a:moveTo>
              <a:lnTo>
                <a:pt x="368415" y="0"/>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1981EF09-3D31-488F-9FDE-549E643B6D3F}">
      <dsp:nvSpPr>
        <dsp:cNvPr id="0" name=""/>
        <dsp:cNvSpPr/>
      </dsp:nvSpPr>
      <dsp:spPr>
        <a:xfrm>
          <a:off x="643313" y="1616749"/>
          <a:ext cx="0" cy="460358"/>
        </a:xfrm>
        <a:prstGeom prst="line">
          <a:avLst/>
        </a:prstGeom>
        <a:noFill/>
        <a:ln w="1270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008C10F-357F-417B-9686-01B9FE5AFF94}">
      <dsp:nvSpPr>
        <dsp:cNvPr id="0" name=""/>
        <dsp:cNvSpPr/>
      </dsp:nvSpPr>
      <dsp:spPr>
        <a:xfrm>
          <a:off x="581289" y="1517316"/>
          <a:ext cx="124049" cy="9207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0DF9D98-6283-4829-AB24-C1A499936113}">
      <dsp:nvSpPr>
        <dsp:cNvPr id="0" name=""/>
        <dsp:cNvSpPr/>
      </dsp:nvSpPr>
      <dsp:spPr>
        <a:xfrm>
          <a:off x="1479123" y="2079561"/>
          <a:ext cx="912714" cy="567153"/>
        </a:xfrm>
        <a:prstGeom prst="hexagon">
          <a:avLst>
            <a:gd name="adj" fmla="val 40000"/>
            <a:gd name="vf" fmla="val 115470"/>
          </a:avLst>
        </a:prstGeom>
        <a:gradFill rotWithShape="0">
          <a:gsLst>
            <a:gs pos="0">
              <a:schemeClr val="accent5">
                <a:hueOff val="0"/>
                <a:satOff val="0"/>
                <a:lumOff val="-1412"/>
                <a:alphaOff val="0"/>
                <a:satMod val="103000"/>
                <a:lumMod val="102000"/>
                <a:tint val="94000"/>
              </a:schemeClr>
            </a:gs>
            <a:gs pos="50000">
              <a:schemeClr val="accent5">
                <a:hueOff val="0"/>
                <a:satOff val="0"/>
                <a:lumOff val="-1412"/>
                <a:alphaOff val="0"/>
                <a:satMod val="110000"/>
                <a:lumMod val="100000"/>
                <a:shade val="100000"/>
              </a:schemeClr>
            </a:gs>
            <a:gs pos="100000">
              <a:schemeClr val="accent5">
                <a:hueOff val="0"/>
                <a:satOff val="0"/>
                <a:lumOff val="-1412"/>
                <a:alphaOff val="0"/>
                <a:lumMod val="99000"/>
                <a:satMod val="120000"/>
                <a:shade val="78000"/>
              </a:schemeClr>
            </a:gs>
          </a:gsLst>
          <a:lin ang="5400000" scaled="0"/>
        </a:gradFill>
        <a:ln w="6350" cap="flat" cmpd="sng" algn="ctr">
          <a:solidFill>
            <a:schemeClr val="accent5">
              <a:hueOff val="0"/>
              <a:satOff val="0"/>
              <a:lumOff val="-1412"/>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31 Aug.</a:t>
          </a:r>
        </a:p>
      </dsp:txBody>
      <dsp:txXfrm>
        <a:off x="1630803" y="2173814"/>
        <a:ext cx="609354" cy="378647"/>
      </dsp:txXfrm>
    </dsp:sp>
    <dsp:sp modelId="{E6D1C4A1-2175-45A5-8F46-C2ED22946644}">
      <dsp:nvSpPr>
        <dsp:cNvPr id="0" name=""/>
        <dsp:cNvSpPr/>
      </dsp:nvSpPr>
      <dsp:spPr>
        <a:xfrm>
          <a:off x="1301651" y="3213867"/>
          <a:ext cx="1267658"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1" kern="1200" dirty="0"/>
            <a:t>ISSUE OUTLINE </a:t>
          </a:r>
          <a:r>
            <a:rPr lang="en-US" sz="1100" kern="1200" dirty="0"/>
            <a:t>Operating Income -</a:t>
          </a:r>
          <a:r>
            <a:rPr lang="en-US" sz="1100" i="1" kern="1200" dirty="0"/>
            <a:t>Federal Conformity cont’d &amp; </a:t>
          </a:r>
          <a:br>
            <a:rPr lang="en-US" sz="1100" i="1" kern="1200" dirty="0"/>
          </a:br>
          <a:r>
            <a:rPr lang="en-US" sz="1100" i="1" kern="1200" dirty="0"/>
            <a:t>Sourcing</a:t>
          </a:r>
        </a:p>
      </dsp:txBody>
      <dsp:txXfrm>
        <a:off x="1301651" y="3213867"/>
        <a:ext cx="1267658" cy="1512408"/>
      </dsp:txXfrm>
    </dsp:sp>
    <dsp:sp modelId="{05D4C205-1A3C-4112-ACEC-BB56CC093E02}">
      <dsp:nvSpPr>
        <dsp:cNvPr id="0" name=""/>
        <dsp:cNvSpPr/>
      </dsp:nvSpPr>
      <dsp:spPr>
        <a:xfrm>
          <a:off x="2391837" y="2363138"/>
          <a:ext cx="350478" cy="0"/>
        </a:xfrm>
        <a:custGeom>
          <a:avLst/>
          <a:gdLst/>
          <a:ahLst/>
          <a:cxnLst/>
          <a:rect l="0" t="0" r="0" b="0"/>
          <a:pathLst>
            <a:path>
              <a:moveTo>
                <a:pt x="0" y="0"/>
              </a:moveTo>
              <a:lnTo>
                <a:pt x="350478" y="0"/>
              </a:lnTo>
            </a:path>
          </a:pathLst>
        </a:custGeom>
        <a:noFill/>
        <a:ln w="6350" cap="flat" cmpd="sng" algn="ctr">
          <a:solidFill>
            <a:schemeClr val="accent5">
              <a:hueOff val="0"/>
              <a:satOff val="0"/>
              <a:lumOff val="-1765"/>
              <a:alphaOff val="0"/>
            </a:schemeClr>
          </a:solidFill>
          <a:prstDash val="solid"/>
          <a:miter lim="800000"/>
        </a:ln>
        <a:effectLst/>
      </dsp:spPr>
      <dsp:style>
        <a:lnRef idx="1">
          <a:scrgbClr r="0" g="0" b="0"/>
        </a:lnRef>
        <a:fillRef idx="1">
          <a:scrgbClr r="0" g="0" b="0"/>
        </a:fillRef>
        <a:effectRef idx="2">
          <a:scrgbClr r="0" g="0" b="0"/>
        </a:effectRef>
        <a:fontRef idx="minor"/>
      </dsp:style>
    </dsp:sp>
    <dsp:sp modelId="{4AE4D055-0C8A-42A2-8811-DE0198DE9516}">
      <dsp:nvSpPr>
        <dsp:cNvPr id="0" name=""/>
        <dsp:cNvSpPr/>
      </dsp:nvSpPr>
      <dsp:spPr>
        <a:xfrm>
          <a:off x="1935480" y="2646714"/>
          <a:ext cx="0" cy="472627"/>
        </a:xfrm>
        <a:prstGeom prst="line">
          <a:avLst/>
        </a:prstGeom>
        <a:noFill/>
        <a:ln w="12700" cap="flat" cmpd="sng" algn="ctr">
          <a:solidFill>
            <a:schemeClr val="accent5">
              <a:hueOff val="0"/>
              <a:satOff val="0"/>
              <a:lumOff val="-1412"/>
              <a:alphaOff val="0"/>
            </a:schemeClr>
          </a:solidFill>
          <a:prstDash val="dash"/>
          <a:miter lim="800000"/>
        </a:ln>
        <a:effectLst/>
      </dsp:spPr>
      <dsp:style>
        <a:lnRef idx="1">
          <a:scrgbClr r="0" g="0" b="0"/>
        </a:lnRef>
        <a:fillRef idx="0">
          <a:scrgbClr r="0" g="0" b="0"/>
        </a:fillRef>
        <a:effectRef idx="0">
          <a:scrgbClr r="0" g="0" b="0"/>
        </a:effectRef>
        <a:fontRef idx="minor"/>
      </dsp:style>
    </dsp:sp>
    <dsp:sp modelId="{CD29C43D-18E0-41F2-B741-A822000B32CB}">
      <dsp:nvSpPr>
        <dsp:cNvPr id="0" name=""/>
        <dsp:cNvSpPr/>
      </dsp:nvSpPr>
      <dsp:spPr>
        <a:xfrm>
          <a:off x="1874922" y="3119342"/>
          <a:ext cx="121115" cy="94525"/>
        </a:xfrm>
        <a:prstGeom prst="rect">
          <a:avLst/>
        </a:prstGeom>
        <a:gradFill rotWithShape="0">
          <a:gsLst>
            <a:gs pos="0">
              <a:schemeClr val="accent5">
                <a:hueOff val="0"/>
                <a:satOff val="0"/>
                <a:lumOff val="-1412"/>
                <a:alphaOff val="0"/>
                <a:satMod val="103000"/>
                <a:lumMod val="102000"/>
                <a:tint val="94000"/>
              </a:schemeClr>
            </a:gs>
            <a:gs pos="50000">
              <a:schemeClr val="accent5">
                <a:hueOff val="0"/>
                <a:satOff val="0"/>
                <a:lumOff val="-1412"/>
                <a:alphaOff val="0"/>
                <a:satMod val="110000"/>
                <a:lumMod val="100000"/>
                <a:shade val="100000"/>
              </a:schemeClr>
            </a:gs>
            <a:gs pos="100000">
              <a:schemeClr val="accent5">
                <a:hueOff val="0"/>
                <a:satOff val="0"/>
                <a:lumOff val="-141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F3323E-5345-423D-90D6-6F653EF18160}">
      <dsp:nvSpPr>
        <dsp:cNvPr id="0" name=""/>
        <dsp:cNvSpPr/>
      </dsp:nvSpPr>
      <dsp:spPr>
        <a:xfrm>
          <a:off x="2742316" y="2079561"/>
          <a:ext cx="889748" cy="567153"/>
        </a:xfrm>
        <a:prstGeom prst="hexagon">
          <a:avLst>
            <a:gd name="adj" fmla="val 40000"/>
            <a:gd name="vf" fmla="val 115470"/>
          </a:avLst>
        </a:prstGeom>
        <a:gradFill rotWithShape="0">
          <a:gsLst>
            <a:gs pos="0">
              <a:schemeClr val="accent5">
                <a:hueOff val="0"/>
                <a:satOff val="0"/>
                <a:lumOff val="-2824"/>
                <a:alphaOff val="0"/>
                <a:satMod val="103000"/>
                <a:lumMod val="102000"/>
                <a:tint val="94000"/>
              </a:schemeClr>
            </a:gs>
            <a:gs pos="50000">
              <a:schemeClr val="accent5">
                <a:hueOff val="0"/>
                <a:satOff val="0"/>
                <a:lumOff val="-2824"/>
                <a:alphaOff val="0"/>
                <a:satMod val="110000"/>
                <a:lumMod val="100000"/>
                <a:shade val="100000"/>
              </a:schemeClr>
            </a:gs>
            <a:gs pos="100000">
              <a:schemeClr val="accent5">
                <a:hueOff val="0"/>
                <a:satOff val="0"/>
                <a:lumOff val="-2824"/>
                <a:alphaOff val="0"/>
                <a:lumMod val="99000"/>
                <a:satMod val="120000"/>
                <a:shade val="78000"/>
              </a:schemeClr>
            </a:gs>
          </a:gsLst>
          <a:lin ang="5400000" scaled="0"/>
        </a:gradFill>
        <a:ln w="6350" cap="flat" cmpd="sng" algn="ctr">
          <a:solidFill>
            <a:schemeClr val="accent5">
              <a:hueOff val="0"/>
              <a:satOff val="0"/>
              <a:lumOff val="-2824"/>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14 Sep.</a:t>
          </a:r>
        </a:p>
      </dsp:txBody>
      <dsp:txXfrm>
        <a:off x="2892819" y="2175497"/>
        <a:ext cx="588742" cy="375281"/>
      </dsp:txXfrm>
    </dsp:sp>
    <dsp:sp modelId="{D5F1DBEA-5805-4BBE-B36B-4520D180F9CE}">
      <dsp:nvSpPr>
        <dsp:cNvPr id="0" name=""/>
        <dsp:cNvSpPr/>
      </dsp:nvSpPr>
      <dsp:spPr>
        <a:xfrm>
          <a:off x="2569309" y="0"/>
          <a:ext cx="1235761"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kern="1200" dirty="0">
              <a:highlight>
                <a:srgbClr val="FFFF00"/>
              </a:highlight>
            </a:rPr>
            <a:t>ISSUE OUTLINE </a:t>
          </a:r>
          <a:r>
            <a:rPr lang="en-US" sz="1100" kern="1200" dirty="0">
              <a:highlight>
                <a:srgbClr val="FFFF00"/>
              </a:highlight>
            </a:rPr>
            <a:t>Operating Income </a:t>
          </a:r>
          <a:r>
            <a:rPr lang="en-US" sz="1100" i="1" kern="1200" dirty="0">
              <a:highlight>
                <a:srgbClr val="FFFF00"/>
              </a:highlight>
            </a:rPr>
            <a:t>Sourcing cont’d &amp; Credits</a:t>
          </a:r>
        </a:p>
      </dsp:txBody>
      <dsp:txXfrm>
        <a:off x="2569309" y="0"/>
        <a:ext cx="1235761" cy="1512408"/>
      </dsp:txXfrm>
    </dsp:sp>
    <dsp:sp modelId="{A090D01C-5F3A-4C6C-B35C-AC486520A5F2}">
      <dsp:nvSpPr>
        <dsp:cNvPr id="0" name=""/>
        <dsp:cNvSpPr/>
      </dsp:nvSpPr>
      <dsp:spPr>
        <a:xfrm>
          <a:off x="3632065" y="2363138"/>
          <a:ext cx="339381" cy="0"/>
        </a:xfrm>
        <a:custGeom>
          <a:avLst/>
          <a:gdLst/>
          <a:ahLst/>
          <a:cxnLst/>
          <a:rect l="0" t="0" r="0" b="0"/>
          <a:pathLst>
            <a:path>
              <a:moveTo>
                <a:pt x="0" y="0"/>
              </a:moveTo>
              <a:lnTo>
                <a:pt x="339381" y="0"/>
              </a:lnTo>
            </a:path>
          </a:pathLst>
        </a:custGeom>
        <a:noFill/>
        <a:ln w="6350" cap="flat" cmpd="sng" algn="ctr">
          <a:solidFill>
            <a:schemeClr val="accent5">
              <a:hueOff val="0"/>
              <a:satOff val="0"/>
              <a:lumOff val="-3530"/>
              <a:alphaOff val="0"/>
            </a:schemeClr>
          </a:solidFill>
          <a:prstDash val="solid"/>
          <a:miter lim="800000"/>
        </a:ln>
        <a:effectLst/>
      </dsp:spPr>
      <dsp:style>
        <a:lnRef idx="1">
          <a:scrgbClr r="0" g="0" b="0"/>
        </a:lnRef>
        <a:fillRef idx="1">
          <a:scrgbClr r="0" g="0" b="0"/>
        </a:fillRef>
        <a:effectRef idx="2">
          <a:scrgbClr r="0" g="0" b="0"/>
        </a:effectRef>
        <a:fontRef idx="minor"/>
      </dsp:style>
    </dsp:sp>
    <dsp:sp modelId="{9E707F7A-574C-4CAC-B86B-278096E3F24A}">
      <dsp:nvSpPr>
        <dsp:cNvPr id="0" name=""/>
        <dsp:cNvSpPr/>
      </dsp:nvSpPr>
      <dsp:spPr>
        <a:xfrm>
          <a:off x="3187190" y="1606933"/>
          <a:ext cx="0" cy="472627"/>
        </a:xfrm>
        <a:prstGeom prst="line">
          <a:avLst/>
        </a:prstGeom>
        <a:noFill/>
        <a:ln w="12700" cap="flat" cmpd="sng" algn="ctr">
          <a:solidFill>
            <a:schemeClr val="accent5">
              <a:hueOff val="0"/>
              <a:satOff val="0"/>
              <a:lumOff val="-2824"/>
              <a:alphaOff val="0"/>
            </a:schemeClr>
          </a:solidFill>
          <a:prstDash val="dash"/>
          <a:miter lim="800000"/>
        </a:ln>
        <a:effectLst/>
      </dsp:spPr>
      <dsp:style>
        <a:lnRef idx="1">
          <a:scrgbClr r="0" g="0" b="0"/>
        </a:lnRef>
        <a:fillRef idx="0">
          <a:scrgbClr r="0" g="0" b="0"/>
        </a:fillRef>
        <a:effectRef idx="0">
          <a:scrgbClr r="0" g="0" b="0"/>
        </a:effectRef>
        <a:fontRef idx="minor"/>
      </dsp:style>
    </dsp:sp>
    <dsp:sp modelId="{1AA1A4A5-F64C-4766-9DDC-F6609F743334}">
      <dsp:nvSpPr>
        <dsp:cNvPr id="0" name=""/>
        <dsp:cNvSpPr/>
      </dsp:nvSpPr>
      <dsp:spPr>
        <a:xfrm>
          <a:off x="3128156" y="1512408"/>
          <a:ext cx="118068" cy="94525"/>
        </a:xfrm>
        <a:prstGeom prst="rect">
          <a:avLst/>
        </a:prstGeom>
        <a:gradFill rotWithShape="0">
          <a:gsLst>
            <a:gs pos="0">
              <a:schemeClr val="accent5">
                <a:hueOff val="0"/>
                <a:satOff val="0"/>
                <a:lumOff val="-2824"/>
                <a:alphaOff val="0"/>
                <a:satMod val="103000"/>
                <a:lumMod val="102000"/>
                <a:tint val="94000"/>
              </a:schemeClr>
            </a:gs>
            <a:gs pos="50000">
              <a:schemeClr val="accent5">
                <a:hueOff val="0"/>
                <a:satOff val="0"/>
                <a:lumOff val="-2824"/>
                <a:alphaOff val="0"/>
                <a:satMod val="110000"/>
                <a:lumMod val="100000"/>
                <a:shade val="100000"/>
              </a:schemeClr>
            </a:gs>
            <a:gs pos="100000">
              <a:schemeClr val="accent5">
                <a:hueOff val="0"/>
                <a:satOff val="0"/>
                <a:lumOff val="-282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50E231C-67FF-4B67-A01C-16E5120A933D}">
      <dsp:nvSpPr>
        <dsp:cNvPr id="0" name=""/>
        <dsp:cNvSpPr/>
      </dsp:nvSpPr>
      <dsp:spPr>
        <a:xfrm>
          <a:off x="3971446" y="2079561"/>
          <a:ext cx="855641" cy="567153"/>
        </a:xfrm>
        <a:prstGeom prst="hexagon">
          <a:avLst>
            <a:gd name="adj" fmla="val 40000"/>
            <a:gd name="vf" fmla="val 115470"/>
          </a:avLst>
        </a:prstGeom>
        <a:gradFill rotWithShape="0">
          <a:gsLst>
            <a:gs pos="0">
              <a:schemeClr val="accent5">
                <a:hueOff val="0"/>
                <a:satOff val="0"/>
                <a:lumOff val="-4237"/>
                <a:alphaOff val="0"/>
                <a:satMod val="103000"/>
                <a:lumMod val="102000"/>
                <a:tint val="94000"/>
              </a:schemeClr>
            </a:gs>
            <a:gs pos="50000">
              <a:schemeClr val="accent5">
                <a:hueOff val="0"/>
                <a:satOff val="0"/>
                <a:lumOff val="-4237"/>
                <a:alphaOff val="0"/>
                <a:satMod val="110000"/>
                <a:lumMod val="100000"/>
                <a:shade val="100000"/>
              </a:schemeClr>
            </a:gs>
            <a:gs pos="100000">
              <a:schemeClr val="accent5">
                <a:hueOff val="0"/>
                <a:satOff val="0"/>
                <a:lumOff val="-4237"/>
                <a:alphaOff val="0"/>
                <a:lumMod val="99000"/>
                <a:satMod val="120000"/>
                <a:shade val="78000"/>
              </a:schemeClr>
            </a:gs>
          </a:gsLst>
          <a:lin ang="5400000" scaled="0"/>
        </a:gradFill>
        <a:ln w="6350" cap="flat" cmpd="sng" algn="ctr">
          <a:solidFill>
            <a:schemeClr val="accent5">
              <a:hueOff val="0"/>
              <a:satOff val="0"/>
              <a:lumOff val="-4237"/>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28 Sep.</a:t>
          </a:r>
        </a:p>
      </dsp:txBody>
      <dsp:txXfrm>
        <a:off x="4120528" y="2178379"/>
        <a:ext cx="557477" cy="369517"/>
      </dsp:txXfrm>
    </dsp:sp>
    <dsp:sp modelId="{BB99E27B-EE44-4B07-995D-4E2FB33CB7E8}">
      <dsp:nvSpPr>
        <dsp:cNvPr id="0" name=""/>
        <dsp:cNvSpPr/>
      </dsp:nvSpPr>
      <dsp:spPr>
        <a:xfrm>
          <a:off x="3805071" y="3213867"/>
          <a:ext cx="1188391"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1" kern="1200" dirty="0"/>
            <a:t>ISSUE OUTLINE </a:t>
          </a:r>
          <a:br>
            <a:rPr lang="en-US" sz="1100" b="1" kern="1200" dirty="0"/>
          </a:br>
          <a:r>
            <a:rPr lang="en-US" sz="1100" kern="1200" dirty="0">
              <a:highlight>
                <a:srgbClr val="FFFF00"/>
              </a:highlight>
            </a:rPr>
            <a:t>Sale of Partnership Interest</a:t>
          </a:r>
          <a:br>
            <a:rPr lang="en-US" sz="1100" kern="1200" dirty="0"/>
          </a:br>
          <a:r>
            <a:rPr lang="en-US" sz="1100" i="1" kern="1200" dirty="0">
              <a:highlight>
                <a:srgbClr val="FFFF00"/>
              </a:highlight>
            </a:rPr>
            <a:t>Nexus &amp; Conformity</a:t>
          </a:r>
        </a:p>
      </dsp:txBody>
      <dsp:txXfrm>
        <a:off x="3805071" y="3213867"/>
        <a:ext cx="1188391" cy="1512408"/>
      </dsp:txXfrm>
    </dsp:sp>
    <dsp:sp modelId="{2B911CF6-E752-4E28-88DC-B032FF78DA37}">
      <dsp:nvSpPr>
        <dsp:cNvPr id="0" name=""/>
        <dsp:cNvSpPr/>
      </dsp:nvSpPr>
      <dsp:spPr>
        <a:xfrm>
          <a:off x="4827088" y="2363138"/>
          <a:ext cx="327149" cy="0"/>
        </a:xfrm>
        <a:custGeom>
          <a:avLst/>
          <a:gdLst/>
          <a:ahLst/>
          <a:cxnLst/>
          <a:rect l="0" t="0" r="0" b="0"/>
          <a:pathLst>
            <a:path>
              <a:moveTo>
                <a:pt x="0" y="0"/>
              </a:moveTo>
              <a:lnTo>
                <a:pt x="327149" y="0"/>
              </a:lnTo>
            </a:path>
          </a:pathLst>
        </a:custGeom>
        <a:noFill/>
        <a:ln w="6350" cap="flat" cmpd="sng" algn="ctr">
          <a:solidFill>
            <a:schemeClr val="accent5">
              <a:hueOff val="0"/>
              <a:satOff val="0"/>
              <a:lumOff val="-5296"/>
              <a:alphaOff val="0"/>
            </a:schemeClr>
          </a:solidFill>
          <a:prstDash val="solid"/>
          <a:miter lim="800000"/>
        </a:ln>
        <a:effectLst/>
      </dsp:spPr>
      <dsp:style>
        <a:lnRef idx="1">
          <a:scrgbClr r="0" g="0" b="0"/>
        </a:lnRef>
        <a:fillRef idx="1">
          <a:scrgbClr r="0" g="0" b="0"/>
        </a:fillRef>
        <a:effectRef idx="2">
          <a:scrgbClr r="0" g="0" b="0"/>
        </a:effectRef>
        <a:fontRef idx="minor"/>
      </dsp:style>
    </dsp:sp>
    <dsp:sp modelId="{9D5BB1C2-04E1-40C7-A793-D306571D495E}">
      <dsp:nvSpPr>
        <dsp:cNvPr id="0" name=""/>
        <dsp:cNvSpPr/>
      </dsp:nvSpPr>
      <dsp:spPr>
        <a:xfrm>
          <a:off x="4399267" y="2646714"/>
          <a:ext cx="0" cy="472627"/>
        </a:xfrm>
        <a:prstGeom prst="line">
          <a:avLst/>
        </a:prstGeom>
        <a:noFill/>
        <a:ln w="12700" cap="flat" cmpd="sng" algn="ctr">
          <a:solidFill>
            <a:schemeClr val="accent5">
              <a:hueOff val="0"/>
              <a:satOff val="0"/>
              <a:lumOff val="-4237"/>
              <a:alphaOff val="0"/>
            </a:schemeClr>
          </a:solidFill>
          <a:prstDash val="dash"/>
          <a:miter lim="800000"/>
        </a:ln>
        <a:effectLst/>
      </dsp:spPr>
      <dsp:style>
        <a:lnRef idx="1">
          <a:scrgbClr r="0" g="0" b="0"/>
        </a:lnRef>
        <a:fillRef idx="0">
          <a:scrgbClr r="0" g="0" b="0"/>
        </a:fillRef>
        <a:effectRef idx="0">
          <a:scrgbClr r="0" g="0" b="0"/>
        </a:effectRef>
        <a:fontRef idx="minor"/>
      </dsp:style>
    </dsp:sp>
    <dsp:sp modelId="{DC942354-AB2E-46B5-AC49-606E657EA9A1}">
      <dsp:nvSpPr>
        <dsp:cNvPr id="0" name=""/>
        <dsp:cNvSpPr/>
      </dsp:nvSpPr>
      <dsp:spPr>
        <a:xfrm>
          <a:off x="4342496" y="3119342"/>
          <a:ext cx="113542" cy="94525"/>
        </a:xfrm>
        <a:prstGeom prst="rect">
          <a:avLst/>
        </a:prstGeom>
        <a:gradFill rotWithShape="0">
          <a:gsLst>
            <a:gs pos="0">
              <a:schemeClr val="accent5">
                <a:hueOff val="0"/>
                <a:satOff val="0"/>
                <a:lumOff val="-4237"/>
                <a:alphaOff val="0"/>
                <a:satMod val="103000"/>
                <a:lumMod val="102000"/>
                <a:tint val="94000"/>
              </a:schemeClr>
            </a:gs>
            <a:gs pos="50000">
              <a:schemeClr val="accent5">
                <a:hueOff val="0"/>
                <a:satOff val="0"/>
                <a:lumOff val="-4237"/>
                <a:alphaOff val="0"/>
                <a:satMod val="110000"/>
                <a:lumMod val="100000"/>
                <a:shade val="100000"/>
              </a:schemeClr>
            </a:gs>
            <a:gs pos="100000">
              <a:schemeClr val="accent5">
                <a:hueOff val="0"/>
                <a:satOff val="0"/>
                <a:lumOff val="-423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51A5361-1A7E-48CA-93BB-015E63A341F1}">
      <dsp:nvSpPr>
        <dsp:cNvPr id="0" name=""/>
        <dsp:cNvSpPr/>
      </dsp:nvSpPr>
      <dsp:spPr>
        <a:xfrm>
          <a:off x="5154238" y="2079561"/>
          <a:ext cx="826842" cy="567153"/>
        </a:xfrm>
        <a:prstGeom prst="hexagon">
          <a:avLst>
            <a:gd name="adj" fmla="val 40000"/>
            <a:gd name="vf" fmla="val 115470"/>
          </a:avLst>
        </a:prstGeom>
        <a:gradFill rotWithShape="0">
          <a:gsLst>
            <a:gs pos="0">
              <a:schemeClr val="accent5">
                <a:hueOff val="0"/>
                <a:satOff val="0"/>
                <a:lumOff val="-5649"/>
                <a:alphaOff val="0"/>
                <a:satMod val="103000"/>
                <a:lumMod val="102000"/>
                <a:tint val="94000"/>
              </a:schemeClr>
            </a:gs>
            <a:gs pos="50000">
              <a:schemeClr val="accent5">
                <a:hueOff val="0"/>
                <a:satOff val="0"/>
                <a:lumOff val="-5649"/>
                <a:alphaOff val="0"/>
                <a:satMod val="110000"/>
                <a:lumMod val="100000"/>
                <a:shade val="100000"/>
              </a:schemeClr>
            </a:gs>
            <a:gs pos="100000">
              <a:schemeClr val="accent5">
                <a:hueOff val="0"/>
                <a:satOff val="0"/>
                <a:lumOff val="-5649"/>
                <a:alphaOff val="0"/>
                <a:lumMod val="99000"/>
                <a:satMod val="120000"/>
                <a:shade val="78000"/>
              </a:schemeClr>
            </a:gs>
          </a:gsLst>
          <a:lin ang="5400000" scaled="0"/>
        </a:gradFill>
        <a:ln w="6350" cap="flat" cmpd="sng" algn="ctr">
          <a:solidFill>
            <a:schemeClr val="accent5">
              <a:hueOff val="0"/>
              <a:satOff val="0"/>
              <a:lumOff val="-5649"/>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 5 Oct. </a:t>
          </a:r>
        </a:p>
      </dsp:txBody>
      <dsp:txXfrm>
        <a:off x="5302120" y="2180997"/>
        <a:ext cx="531078" cy="364281"/>
      </dsp:txXfrm>
    </dsp:sp>
    <dsp:sp modelId="{C26C1F2D-7470-4DC5-97AF-6E537819EDAA}">
      <dsp:nvSpPr>
        <dsp:cNvPr id="0" name=""/>
        <dsp:cNvSpPr/>
      </dsp:nvSpPr>
      <dsp:spPr>
        <a:xfrm>
          <a:off x="4993463" y="0"/>
          <a:ext cx="1148391"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kern="1200" dirty="0"/>
            <a:t>ISSUE OUTLINE</a:t>
          </a:r>
          <a:br>
            <a:rPr lang="en-US" sz="1100" b="1" kern="1200" dirty="0"/>
          </a:br>
          <a:r>
            <a:rPr lang="en-US" sz="1100" kern="1200" dirty="0"/>
            <a:t>Sale of Partnership Interest</a:t>
          </a:r>
          <a:br>
            <a:rPr lang="en-US" sz="1100" kern="1200" dirty="0"/>
          </a:br>
          <a:r>
            <a:rPr lang="en-US" sz="1100" i="1" kern="1200" dirty="0"/>
            <a:t>Sourcing &amp; Credits</a:t>
          </a:r>
        </a:p>
      </dsp:txBody>
      <dsp:txXfrm>
        <a:off x="4993463" y="0"/>
        <a:ext cx="1148391" cy="1512408"/>
      </dsp:txXfrm>
    </dsp:sp>
    <dsp:sp modelId="{11CD5511-C3A6-4C9A-9894-71E7266738AF}">
      <dsp:nvSpPr>
        <dsp:cNvPr id="0" name=""/>
        <dsp:cNvSpPr/>
      </dsp:nvSpPr>
      <dsp:spPr>
        <a:xfrm>
          <a:off x="5981080" y="2363138"/>
          <a:ext cx="299284" cy="0"/>
        </a:xfrm>
        <a:custGeom>
          <a:avLst/>
          <a:gdLst/>
          <a:ahLst/>
          <a:cxnLst/>
          <a:rect l="0" t="0" r="0" b="0"/>
          <a:pathLst>
            <a:path>
              <a:moveTo>
                <a:pt x="0" y="0"/>
              </a:moveTo>
              <a:lnTo>
                <a:pt x="299284" y="0"/>
              </a:lnTo>
            </a:path>
          </a:pathLst>
        </a:custGeom>
        <a:noFill/>
        <a:ln w="6350" cap="flat" cmpd="sng" algn="ctr">
          <a:solidFill>
            <a:schemeClr val="accent5">
              <a:hueOff val="0"/>
              <a:satOff val="0"/>
              <a:lumOff val="-7061"/>
              <a:alphaOff val="0"/>
            </a:schemeClr>
          </a:solidFill>
          <a:prstDash val="solid"/>
          <a:miter lim="800000"/>
        </a:ln>
        <a:effectLst/>
      </dsp:spPr>
      <dsp:style>
        <a:lnRef idx="1">
          <a:scrgbClr r="0" g="0" b="0"/>
        </a:lnRef>
        <a:fillRef idx="1">
          <a:scrgbClr r="0" g="0" b="0"/>
        </a:fillRef>
        <a:effectRef idx="2">
          <a:scrgbClr r="0" g="0" b="0"/>
        </a:effectRef>
        <a:fontRef idx="minor"/>
      </dsp:style>
    </dsp:sp>
    <dsp:sp modelId="{980E5842-6700-47BC-8EE4-720709104780}">
      <dsp:nvSpPr>
        <dsp:cNvPr id="0" name=""/>
        <dsp:cNvSpPr/>
      </dsp:nvSpPr>
      <dsp:spPr>
        <a:xfrm>
          <a:off x="5567659" y="1606933"/>
          <a:ext cx="0" cy="472627"/>
        </a:xfrm>
        <a:prstGeom prst="line">
          <a:avLst/>
        </a:prstGeom>
        <a:noFill/>
        <a:ln w="12700" cap="flat" cmpd="sng" algn="ctr">
          <a:solidFill>
            <a:schemeClr val="accent5">
              <a:hueOff val="0"/>
              <a:satOff val="0"/>
              <a:lumOff val="-5649"/>
              <a:alphaOff val="0"/>
            </a:schemeClr>
          </a:solidFill>
          <a:prstDash val="dash"/>
          <a:miter lim="800000"/>
        </a:ln>
        <a:effectLst/>
      </dsp:spPr>
      <dsp:style>
        <a:lnRef idx="1">
          <a:scrgbClr r="0" g="0" b="0"/>
        </a:lnRef>
        <a:fillRef idx="0">
          <a:scrgbClr r="0" g="0" b="0"/>
        </a:fillRef>
        <a:effectRef idx="0">
          <a:scrgbClr r="0" g="0" b="0"/>
        </a:effectRef>
        <a:fontRef idx="minor"/>
      </dsp:style>
    </dsp:sp>
    <dsp:sp modelId="{B20AEA19-FB40-4966-9640-EC1EFB33B188}">
      <dsp:nvSpPr>
        <dsp:cNvPr id="0" name=""/>
        <dsp:cNvSpPr/>
      </dsp:nvSpPr>
      <dsp:spPr>
        <a:xfrm>
          <a:off x="5512798" y="1512408"/>
          <a:ext cx="109720" cy="94525"/>
        </a:xfrm>
        <a:prstGeom prst="rect">
          <a:avLst/>
        </a:prstGeom>
        <a:gradFill rotWithShape="0">
          <a:gsLst>
            <a:gs pos="0">
              <a:schemeClr val="accent5">
                <a:hueOff val="0"/>
                <a:satOff val="0"/>
                <a:lumOff val="-5649"/>
                <a:alphaOff val="0"/>
                <a:satMod val="103000"/>
                <a:lumMod val="102000"/>
                <a:tint val="94000"/>
              </a:schemeClr>
            </a:gs>
            <a:gs pos="50000">
              <a:schemeClr val="accent5">
                <a:hueOff val="0"/>
                <a:satOff val="0"/>
                <a:lumOff val="-5649"/>
                <a:alphaOff val="0"/>
                <a:satMod val="110000"/>
                <a:lumMod val="100000"/>
                <a:shade val="100000"/>
              </a:schemeClr>
            </a:gs>
            <a:gs pos="100000">
              <a:schemeClr val="accent5">
                <a:hueOff val="0"/>
                <a:satOff val="0"/>
                <a:lumOff val="-564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B017CDE-3D36-4DDB-AAE4-88D3F42120D0}">
      <dsp:nvSpPr>
        <dsp:cNvPr id="0" name=""/>
        <dsp:cNvSpPr/>
      </dsp:nvSpPr>
      <dsp:spPr>
        <a:xfrm rot="10800000">
          <a:off x="6280364" y="2079561"/>
          <a:ext cx="712334" cy="567153"/>
        </a:xfrm>
        <a:prstGeom prst="homePlate">
          <a:avLst>
            <a:gd name="adj" fmla="val 40000"/>
          </a:avLst>
        </a:prstGeom>
        <a:gradFill rotWithShape="0">
          <a:gsLst>
            <a:gs pos="0">
              <a:schemeClr val="accent5">
                <a:hueOff val="0"/>
                <a:satOff val="0"/>
                <a:lumOff val="-7061"/>
                <a:alphaOff val="0"/>
                <a:satMod val="103000"/>
                <a:lumMod val="102000"/>
                <a:tint val="94000"/>
              </a:schemeClr>
            </a:gs>
            <a:gs pos="50000">
              <a:schemeClr val="accent5">
                <a:hueOff val="0"/>
                <a:satOff val="0"/>
                <a:lumOff val="-7061"/>
                <a:alphaOff val="0"/>
                <a:satMod val="110000"/>
                <a:lumMod val="100000"/>
                <a:shade val="100000"/>
              </a:schemeClr>
            </a:gs>
            <a:gs pos="100000">
              <a:schemeClr val="accent5">
                <a:hueOff val="0"/>
                <a:satOff val="0"/>
                <a:lumOff val="-7061"/>
                <a:alphaOff val="0"/>
                <a:lumMod val="99000"/>
                <a:satMod val="120000"/>
                <a:shade val="78000"/>
              </a:schemeClr>
            </a:gs>
          </a:gsLst>
          <a:lin ang="5400000" scaled="0"/>
        </a:gradFill>
        <a:ln w="6350" cap="flat" cmpd="sng" algn="ctr">
          <a:solidFill>
            <a:schemeClr val="accent5">
              <a:hueOff val="0"/>
              <a:satOff val="0"/>
              <a:lumOff val="-7061"/>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26 Oct.</a:t>
          </a:r>
        </a:p>
      </dsp:txBody>
      <dsp:txXfrm rot="10800000">
        <a:off x="6393795" y="2079561"/>
        <a:ext cx="598903" cy="567153"/>
      </dsp:txXfrm>
    </dsp:sp>
    <dsp:sp modelId="{0C14243F-E495-4A4C-B933-46720FCC4BC0}">
      <dsp:nvSpPr>
        <dsp:cNvPr id="0" name=""/>
        <dsp:cNvSpPr/>
      </dsp:nvSpPr>
      <dsp:spPr>
        <a:xfrm>
          <a:off x="6141855" y="3213867"/>
          <a:ext cx="989353"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1" kern="1200" dirty="0"/>
            <a:t>ISSUE OUTLINE  </a:t>
          </a:r>
          <a:r>
            <a:rPr lang="en-US" sz="1100" kern="1200" dirty="0"/>
            <a:t>Administrative &amp; Enforcement</a:t>
          </a:r>
        </a:p>
      </dsp:txBody>
      <dsp:txXfrm>
        <a:off x="6141855" y="3213867"/>
        <a:ext cx="989353" cy="1512408"/>
      </dsp:txXfrm>
    </dsp:sp>
    <dsp:sp modelId="{6C998525-4890-4B10-99D6-6793990EA1E5}">
      <dsp:nvSpPr>
        <dsp:cNvPr id="0" name=""/>
        <dsp:cNvSpPr/>
      </dsp:nvSpPr>
      <dsp:spPr>
        <a:xfrm>
          <a:off x="6636531" y="2646714"/>
          <a:ext cx="0" cy="472627"/>
        </a:xfrm>
        <a:prstGeom prst="line">
          <a:avLst/>
        </a:prstGeom>
        <a:noFill/>
        <a:ln w="12700" cap="flat" cmpd="sng" algn="ctr">
          <a:solidFill>
            <a:schemeClr val="accent5">
              <a:hueOff val="0"/>
              <a:satOff val="0"/>
              <a:lumOff val="-7061"/>
              <a:alphaOff val="0"/>
            </a:schemeClr>
          </a:solidFill>
          <a:prstDash val="dash"/>
          <a:miter lim="800000"/>
        </a:ln>
        <a:effectLst/>
      </dsp:spPr>
      <dsp:style>
        <a:lnRef idx="1">
          <a:scrgbClr r="0" g="0" b="0"/>
        </a:lnRef>
        <a:fillRef idx="0">
          <a:scrgbClr r="0" g="0" b="0"/>
        </a:fillRef>
        <a:effectRef idx="0">
          <a:scrgbClr r="0" g="0" b="0"/>
        </a:effectRef>
        <a:fontRef idx="minor"/>
      </dsp:style>
    </dsp:sp>
    <dsp:sp modelId="{B62DEEDE-4C3A-4DEA-AD78-F1129DD0E703}">
      <dsp:nvSpPr>
        <dsp:cNvPr id="0" name=""/>
        <dsp:cNvSpPr/>
      </dsp:nvSpPr>
      <dsp:spPr>
        <a:xfrm>
          <a:off x="6589269" y="3119342"/>
          <a:ext cx="94525" cy="94525"/>
        </a:xfrm>
        <a:prstGeom prst="rect">
          <a:avLst/>
        </a:prstGeom>
        <a:gradFill rotWithShape="0">
          <a:gsLst>
            <a:gs pos="0">
              <a:schemeClr val="accent5">
                <a:hueOff val="0"/>
                <a:satOff val="0"/>
                <a:lumOff val="-7061"/>
                <a:alphaOff val="0"/>
                <a:satMod val="103000"/>
                <a:lumMod val="102000"/>
                <a:tint val="94000"/>
              </a:schemeClr>
            </a:gs>
            <a:gs pos="50000">
              <a:schemeClr val="accent5">
                <a:hueOff val="0"/>
                <a:satOff val="0"/>
                <a:lumOff val="-7061"/>
                <a:alphaOff val="0"/>
                <a:satMod val="110000"/>
                <a:lumMod val="100000"/>
                <a:shade val="100000"/>
              </a:schemeClr>
            </a:gs>
            <a:gs pos="100000">
              <a:schemeClr val="accent5">
                <a:hueOff val="0"/>
                <a:satOff val="0"/>
                <a:lumOff val="-70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400EB8-FFC6-4F35-9B26-2B430C2869C2}">
      <dsp:nvSpPr>
        <dsp:cNvPr id="0" name=""/>
        <dsp:cNvSpPr/>
      </dsp:nvSpPr>
      <dsp:spPr>
        <a:xfrm>
          <a:off x="51" y="30429"/>
          <a:ext cx="4913783" cy="1699200"/>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endParaRPr lang="en-US" sz="2400" kern="1200" dirty="0"/>
        </a:p>
        <a:p>
          <a:pPr marL="0" lvl="0" indent="0" algn="ctr" defTabSz="1066800">
            <a:lnSpc>
              <a:spcPct val="90000"/>
            </a:lnSpc>
            <a:spcBef>
              <a:spcPct val="0"/>
            </a:spcBef>
            <a:spcAft>
              <a:spcPct val="35000"/>
            </a:spcAft>
            <a:buNone/>
          </a:pPr>
          <a:r>
            <a:rPr lang="en-US" sz="2400" kern="1200" dirty="0">
              <a:solidFill>
                <a:schemeClr val="bg1"/>
              </a:solidFill>
            </a:rPr>
            <a:t>Partnership Attributes</a:t>
          </a:r>
        </a:p>
      </dsp:txBody>
      <dsp:txXfrm>
        <a:off x="51" y="30429"/>
        <a:ext cx="4913783" cy="1699200"/>
      </dsp:txXfrm>
    </dsp:sp>
    <dsp:sp modelId="{3F7BA450-BDE7-4033-A4F8-A300615DA550}">
      <dsp:nvSpPr>
        <dsp:cNvPr id="0" name=""/>
        <dsp:cNvSpPr/>
      </dsp:nvSpPr>
      <dsp:spPr>
        <a:xfrm>
          <a:off x="51" y="1729629"/>
          <a:ext cx="4913783" cy="2591280"/>
        </a:xfrm>
        <a:prstGeom prst="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Nature of the Partnership </a:t>
          </a:r>
        </a:p>
        <a:p>
          <a:pPr marL="457200" lvl="2" indent="-228600" algn="l" defTabSz="889000">
            <a:lnSpc>
              <a:spcPct val="90000"/>
            </a:lnSpc>
            <a:spcBef>
              <a:spcPct val="0"/>
            </a:spcBef>
            <a:spcAft>
              <a:spcPct val="15000"/>
            </a:spcAft>
            <a:buChar char="•"/>
          </a:pPr>
          <a:r>
            <a:rPr lang="en-US" sz="2000" kern="1200" dirty="0"/>
            <a:t>Investment</a:t>
          </a:r>
        </a:p>
        <a:p>
          <a:pPr marL="457200" lvl="2" indent="-228600" algn="l" defTabSz="889000">
            <a:lnSpc>
              <a:spcPct val="90000"/>
            </a:lnSpc>
            <a:spcBef>
              <a:spcPct val="0"/>
            </a:spcBef>
            <a:spcAft>
              <a:spcPct val="15000"/>
            </a:spcAft>
            <a:buChar char="•"/>
          </a:pPr>
          <a:r>
            <a:rPr lang="en-US" sz="2000" kern="1200" dirty="0"/>
            <a:t>Operating</a:t>
          </a:r>
        </a:p>
        <a:p>
          <a:pPr marL="228600" lvl="1" indent="-228600" algn="l" defTabSz="889000">
            <a:lnSpc>
              <a:spcPct val="90000"/>
            </a:lnSpc>
            <a:spcBef>
              <a:spcPct val="0"/>
            </a:spcBef>
            <a:spcAft>
              <a:spcPct val="15000"/>
            </a:spcAft>
            <a:buChar char="•"/>
          </a:pPr>
          <a:r>
            <a:rPr lang="en-US" sz="2000" kern="1200" dirty="0"/>
            <a:t>Business/Nonbusiness Determination</a:t>
          </a:r>
        </a:p>
        <a:p>
          <a:pPr marL="228600" lvl="1" indent="-228600" algn="l" defTabSz="889000">
            <a:lnSpc>
              <a:spcPct val="90000"/>
            </a:lnSpc>
            <a:spcBef>
              <a:spcPct val="0"/>
            </a:spcBef>
            <a:spcAft>
              <a:spcPct val="15000"/>
            </a:spcAft>
            <a:buChar char="•"/>
          </a:pPr>
          <a:r>
            <a:rPr lang="en-US" sz="2000" kern="1200" dirty="0"/>
            <a:t>Corporate vs. Individual Partners</a:t>
          </a:r>
        </a:p>
        <a:p>
          <a:pPr marL="228600" lvl="1" indent="-228600" algn="l" defTabSz="889000">
            <a:lnSpc>
              <a:spcPct val="90000"/>
            </a:lnSpc>
            <a:spcBef>
              <a:spcPct val="0"/>
            </a:spcBef>
            <a:spcAft>
              <a:spcPct val="15000"/>
            </a:spcAft>
            <a:buChar char="•"/>
          </a:pPr>
          <a:r>
            <a:rPr lang="en-US" sz="2000" kern="1200" dirty="0"/>
            <a:t>Nature of the Partners’ Roles</a:t>
          </a:r>
        </a:p>
      </dsp:txBody>
      <dsp:txXfrm>
        <a:off x="51" y="1729629"/>
        <a:ext cx="4913783" cy="2591280"/>
      </dsp:txXfrm>
    </dsp:sp>
    <dsp:sp modelId="{8C10D82C-EAED-4F8D-811D-292376C6EEC8}">
      <dsp:nvSpPr>
        <dsp:cNvPr id="0" name=""/>
        <dsp:cNvSpPr/>
      </dsp:nvSpPr>
      <dsp:spPr>
        <a:xfrm>
          <a:off x="5601764" y="30429"/>
          <a:ext cx="4913783" cy="1699200"/>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endParaRPr lang="en-US" sz="2400" kern="1200" dirty="0"/>
        </a:p>
        <a:p>
          <a:pPr marL="0" lvl="0" indent="0" algn="ctr" defTabSz="1066800">
            <a:lnSpc>
              <a:spcPct val="90000"/>
            </a:lnSpc>
            <a:spcBef>
              <a:spcPct val="0"/>
            </a:spcBef>
            <a:spcAft>
              <a:spcPct val="35000"/>
            </a:spcAft>
            <a:buNone/>
          </a:pPr>
          <a:r>
            <a:rPr lang="en-US" sz="2400" kern="1200" dirty="0">
              <a:solidFill>
                <a:schemeClr val="bg1"/>
              </a:solidFill>
            </a:rPr>
            <a:t>Types of Income</a:t>
          </a:r>
        </a:p>
      </dsp:txBody>
      <dsp:txXfrm>
        <a:off x="5601764" y="30429"/>
        <a:ext cx="4913783" cy="1699200"/>
      </dsp:txXfrm>
    </dsp:sp>
    <dsp:sp modelId="{1FF29447-8B43-4D70-8724-5D79E9852CA3}">
      <dsp:nvSpPr>
        <dsp:cNvPr id="0" name=""/>
        <dsp:cNvSpPr/>
      </dsp:nvSpPr>
      <dsp:spPr>
        <a:xfrm>
          <a:off x="5601764" y="1729629"/>
          <a:ext cx="4913783" cy="2591280"/>
        </a:xfrm>
        <a:prstGeom prst="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Distributive Share – Generally</a:t>
          </a:r>
        </a:p>
        <a:p>
          <a:pPr marL="228600" lvl="1" indent="-228600" algn="l" defTabSz="889000">
            <a:lnSpc>
              <a:spcPct val="90000"/>
            </a:lnSpc>
            <a:spcBef>
              <a:spcPct val="0"/>
            </a:spcBef>
            <a:spcAft>
              <a:spcPct val="15000"/>
            </a:spcAft>
            <a:buChar char="•"/>
          </a:pPr>
          <a:r>
            <a:rPr lang="en-US" sz="2000" kern="1200" dirty="0"/>
            <a:t>Special Allocations</a:t>
          </a:r>
        </a:p>
        <a:p>
          <a:pPr marL="228600" lvl="1" indent="-228600" algn="l" defTabSz="889000">
            <a:lnSpc>
              <a:spcPct val="90000"/>
            </a:lnSpc>
            <a:spcBef>
              <a:spcPct val="0"/>
            </a:spcBef>
            <a:spcAft>
              <a:spcPct val="15000"/>
            </a:spcAft>
            <a:buChar char="•"/>
          </a:pPr>
          <a:r>
            <a:rPr lang="en-US" sz="2000" kern="1200" dirty="0"/>
            <a:t>Guaranteed Payments</a:t>
          </a:r>
        </a:p>
        <a:p>
          <a:pPr marL="228600" lvl="1" indent="-228600" algn="l" defTabSz="889000">
            <a:lnSpc>
              <a:spcPct val="90000"/>
            </a:lnSpc>
            <a:spcBef>
              <a:spcPct val="0"/>
            </a:spcBef>
            <a:spcAft>
              <a:spcPct val="15000"/>
            </a:spcAft>
            <a:buChar char="•"/>
          </a:pPr>
          <a:r>
            <a:rPr lang="en-US" sz="2000" kern="1200" dirty="0"/>
            <a:t>Built-in Gain (Loss) on Contributed Property</a:t>
          </a:r>
        </a:p>
      </dsp:txBody>
      <dsp:txXfrm>
        <a:off x="5601764" y="1729629"/>
        <a:ext cx="4913783" cy="25912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49818-58D6-4F38-86B1-0533FB2F7C48}">
      <dsp:nvSpPr>
        <dsp:cNvPr id="0" name=""/>
        <dsp:cNvSpPr/>
      </dsp:nvSpPr>
      <dsp:spPr>
        <a:xfrm>
          <a:off x="0" y="68183"/>
          <a:ext cx="6263640" cy="12729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See Partnership Outline Section 2.1.5</a:t>
          </a:r>
        </a:p>
      </dsp:txBody>
      <dsp:txXfrm>
        <a:off x="62141" y="130324"/>
        <a:ext cx="6139358" cy="1148678"/>
      </dsp:txXfrm>
    </dsp:sp>
    <dsp:sp modelId="{ACDCF8DD-8E54-4E68-B4D1-EAA245648EB3}">
      <dsp:nvSpPr>
        <dsp:cNvPr id="0" name=""/>
        <dsp:cNvSpPr/>
      </dsp:nvSpPr>
      <dsp:spPr>
        <a:xfrm>
          <a:off x="0" y="1433303"/>
          <a:ext cx="6263640" cy="1272960"/>
        </a:xfrm>
        <a:prstGeom prst="roundRect">
          <a:avLst/>
        </a:prstGeom>
        <a:solidFill>
          <a:schemeClr val="accent5">
            <a:hueOff val="0"/>
            <a:satOff val="0"/>
            <a:lumOff val="-23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Aggregate vs Entity Theory</a:t>
          </a:r>
        </a:p>
      </dsp:txBody>
      <dsp:txXfrm>
        <a:off x="62141" y="1495444"/>
        <a:ext cx="6139358" cy="1148678"/>
      </dsp:txXfrm>
    </dsp:sp>
    <dsp:sp modelId="{26556832-D854-4C83-B898-50D1F42C42C0}">
      <dsp:nvSpPr>
        <dsp:cNvPr id="0" name=""/>
        <dsp:cNvSpPr/>
      </dsp:nvSpPr>
      <dsp:spPr>
        <a:xfrm>
          <a:off x="0" y="2798423"/>
          <a:ext cx="6263640" cy="1272960"/>
        </a:xfrm>
        <a:prstGeom prst="roundRect">
          <a:avLst/>
        </a:prstGeom>
        <a:solidFill>
          <a:schemeClr val="accent5">
            <a:hueOff val="0"/>
            <a:satOff val="0"/>
            <a:lumOff val="-47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Investment Income vs Operational Income</a:t>
          </a:r>
        </a:p>
      </dsp:txBody>
      <dsp:txXfrm>
        <a:off x="62141" y="2860564"/>
        <a:ext cx="6139358" cy="1148678"/>
      </dsp:txXfrm>
    </dsp:sp>
    <dsp:sp modelId="{1FB06AF6-42CD-44C3-B0AE-C6F4AD2EBDFB}">
      <dsp:nvSpPr>
        <dsp:cNvPr id="0" name=""/>
        <dsp:cNvSpPr/>
      </dsp:nvSpPr>
      <dsp:spPr>
        <a:xfrm>
          <a:off x="0" y="4163544"/>
          <a:ext cx="6263640" cy="1272960"/>
        </a:xfrm>
        <a:prstGeom prst="roundRect">
          <a:avLst/>
        </a:prstGeom>
        <a:solidFill>
          <a:schemeClr val="accent5">
            <a:hueOff val="0"/>
            <a:satOff val="0"/>
            <a:lumOff val="-70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Relationship between the partner and the partnership</a:t>
          </a:r>
        </a:p>
      </dsp:txBody>
      <dsp:txXfrm>
        <a:off x="62141" y="4225685"/>
        <a:ext cx="6139358" cy="1148678"/>
      </dsp:txXfrm>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05FB-8F46-415C-97FF-775E18CF3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27A4DC-07DC-45D3-BE43-FB934C00EF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7714BD-0DB1-4796-B198-AC395920BDAF}"/>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5" name="Footer Placeholder 4">
            <a:extLst>
              <a:ext uri="{FF2B5EF4-FFF2-40B4-BE49-F238E27FC236}">
                <a16:creationId xmlns:a16="http://schemas.microsoft.com/office/drawing/2014/main" id="{12B3D705-FA65-415B-8D86-797A1063FD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7E7641-FD64-4B4C-A5B3-7FC06F28D8E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06980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A4F8-BFC4-4414-A363-6838B5907E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9B98CD-B0DA-4987-8E90-840346C7B6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D200B-B487-40CC-B1FD-2A5EBFA9CB01}"/>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5" name="Footer Placeholder 4">
            <a:extLst>
              <a:ext uri="{FF2B5EF4-FFF2-40B4-BE49-F238E27FC236}">
                <a16:creationId xmlns:a16="http://schemas.microsoft.com/office/drawing/2014/main" id="{FFACE50A-9FA7-4614-AA39-E5902DA23E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B19858-7936-4A45-AEE0-1BED2D3B039C}"/>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31584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21A0E-7E31-4F87-8CFB-80F0E005BC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AE43EB-FF3B-4A96-BC6B-F0D527131D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3A4FE-80AB-418C-AD79-BF41F39C9C87}"/>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5" name="Footer Placeholder 4">
            <a:extLst>
              <a:ext uri="{FF2B5EF4-FFF2-40B4-BE49-F238E27FC236}">
                <a16:creationId xmlns:a16="http://schemas.microsoft.com/office/drawing/2014/main" id="{BCEF2233-2CEF-473D-8DCE-62A253604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5DB7D-9F8D-4383-A85E-FB7378F8C11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97760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297E-ABAE-4473-BFE7-3754938985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B492D1-5E04-4019-A09D-5654E67D18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210F5F-6AF7-45AA-B148-2B7B6F0B4BAA}"/>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5" name="Footer Placeholder 4">
            <a:extLst>
              <a:ext uri="{FF2B5EF4-FFF2-40B4-BE49-F238E27FC236}">
                <a16:creationId xmlns:a16="http://schemas.microsoft.com/office/drawing/2014/main" id="{910F5C49-9AC6-467C-91E6-DC5D385322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281B22-50EC-4165-BBCC-D81A8842DE56}"/>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2000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0292-44D5-460F-B83A-D601A109E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2E645-18DC-4682-98E7-4B8AD9A1A3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9D6A88-3FDD-4EA7-A432-195FBB9BA521}"/>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5" name="Footer Placeholder 4">
            <a:extLst>
              <a:ext uri="{FF2B5EF4-FFF2-40B4-BE49-F238E27FC236}">
                <a16:creationId xmlns:a16="http://schemas.microsoft.com/office/drawing/2014/main" id="{54709800-BC01-4EEA-B559-DCC5C6A13A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5DFBFC-4250-4D23-B2BC-E028513A2DC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142022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4D26-A5A0-484F-8EFD-33300B0460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7358E4-3051-491F-9C8D-7F7DA88389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B050C-C382-48AD-B1A0-3A9A71614D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E86B5E-2439-4F25-9274-2317878AF520}"/>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6" name="Footer Placeholder 5">
            <a:extLst>
              <a:ext uri="{FF2B5EF4-FFF2-40B4-BE49-F238E27FC236}">
                <a16:creationId xmlns:a16="http://schemas.microsoft.com/office/drawing/2014/main" id="{BEC0A93D-664E-40A8-84AE-3BDCCE6943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16BCF31-2019-4DAC-AC6C-40C4C064595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06510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8D9A-F4FC-4809-9A51-D17805C98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8E6578-37B0-45B1-822E-011B37AAE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A960E9-8304-447A-988E-829563587C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976C0A-C47E-47E8-9AEE-93BCD567FC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C569C-DB5E-4437-B18F-19D2B3A916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0656F2-DDA6-466F-B98F-B9A68D48F8E0}"/>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8" name="Footer Placeholder 7">
            <a:extLst>
              <a:ext uri="{FF2B5EF4-FFF2-40B4-BE49-F238E27FC236}">
                <a16:creationId xmlns:a16="http://schemas.microsoft.com/office/drawing/2014/main" id="{D599F9A3-29BE-4174-B6F9-74F76B8D29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2DADD51-2EFF-4702-AD50-64AD4A22A37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5522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1796-B71D-4E35-BBDF-11A2ABDE46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CB96CA-ECE7-4E9D-A3BA-88480E0900F0}"/>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4" name="Footer Placeholder 3">
            <a:extLst>
              <a:ext uri="{FF2B5EF4-FFF2-40B4-BE49-F238E27FC236}">
                <a16:creationId xmlns:a16="http://schemas.microsoft.com/office/drawing/2014/main" id="{BD08984E-2CA1-47C9-9030-5743A1EA140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B04F5B7-B79A-462B-811D-4AC888073C0E}"/>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115527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F49F8A-B959-46A1-BEDC-B9A34EBB4E2F}"/>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3" name="Footer Placeholder 2">
            <a:extLst>
              <a:ext uri="{FF2B5EF4-FFF2-40B4-BE49-F238E27FC236}">
                <a16:creationId xmlns:a16="http://schemas.microsoft.com/office/drawing/2014/main" id="{535BB0C3-24EC-4218-9C6A-A065DC46DA9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2D75ABA-8B8C-466B-84B2-C260ADEBF0E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117893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662CE-1F61-4D1D-999C-7999D39241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6E41F8-9BE1-487C-8F4D-CD10182C4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29550E-FAD2-4F2A-B2E9-96F363419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CA32F-9F16-4069-93DC-515F2A41E7DE}"/>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6" name="Footer Placeholder 5">
            <a:extLst>
              <a:ext uri="{FF2B5EF4-FFF2-40B4-BE49-F238E27FC236}">
                <a16:creationId xmlns:a16="http://schemas.microsoft.com/office/drawing/2014/main" id="{A207048C-8C69-40BB-802A-5B0BB889A8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B705D88-6667-4D2C-A34E-83B5841D1AF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3782308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866D-487E-4317-B0AA-73C8C491B6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1E06A7-98CD-4B94-B46E-CCF871E5BC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BB367BA-E8C3-460A-A3A3-5D428D4582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4A3D7A-4478-4574-9D91-2AE383BAD41F}"/>
              </a:ext>
            </a:extLst>
          </p:cNvPr>
          <p:cNvSpPr>
            <a:spLocks noGrp="1"/>
          </p:cNvSpPr>
          <p:nvPr>
            <p:ph type="dt" sz="half" idx="10"/>
          </p:nvPr>
        </p:nvSpPr>
        <p:spPr/>
        <p:txBody>
          <a:bodyPr/>
          <a:lstStyle/>
          <a:p>
            <a:fld id="{568CB591-1CC2-4D57-8D09-0646199A36F6}" type="datetimeFigureOut">
              <a:rPr lang="en-US" smtClean="0"/>
              <a:t>9/28/2021</a:t>
            </a:fld>
            <a:endParaRPr lang="en-US" dirty="0"/>
          </a:p>
        </p:txBody>
      </p:sp>
      <p:sp>
        <p:nvSpPr>
          <p:cNvPr id="6" name="Footer Placeholder 5">
            <a:extLst>
              <a:ext uri="{FF2B5EF4-FFF2-40B4-BE49-F238E27FC236}">
                <a16:creationId xmlns:a16="http://schemas.microsoft.com/office/drawing/2014/main" id="{90272F81-52F4-4220-A07F-8A33B03415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5BA2E5A-4A35-466F-97DA-A3CCBB024B21}"/>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958336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567260-4E31-43DC-9105-F2C3638E9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296BE0-6548-46BC-8F06-49F9FDB320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7EA99-0F01-4382-A998-0459DA446A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CB591-1CC2-4D57-8D09-0646199A36F6}" type="datetimeFigureOut">
              <a:rPr lang="en-US" smtClean="0"/>
              <a:t>9/28/2021</a:t>
            </a:fld>
            <a:endParaRPr lang="en-US" dirty="0"/>
          </a:p>
        </p:txBody>
      </p:sp>
      <p:sp>
        <p:nvSpPr>
          <p:cNvPr id="5" name="Footer Placeholder 4">
            <a:extLst>
              <a:ext uri="{FF2B5EF4-FFF2-40B4-BE49-F238E27FC236}">
                <a16:creationId xmlns:a16="http://schemas.microsoft.com/office/drawing/2014/main" id="{99045F44-673E-4047-93E7-F6E9643AEB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BB6E97F-4D52-4FA7-B123-571ECC776E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40D6E-E35F-417B-9CCA-92B24078C1ED}" type="slidenum">
              <a:rPr lang="en-US" smtClean="0"/>
              <a:t>‹#›</a:t>
            </a:fld>
            <a:endParaRPr lang="en-US" dirty="0"/>
          </a:p>
        </p:txBody>
      </p:sp>
    </p:spTree>
    <p:extLst>
      <p:ext uri="{BB962C8B-B14F-4D97-AF65-F5344CB8AC3E}">
        <p14:creationId xmlns:p14="http://schemas.microsoft.com/office/powerpoint/2010/main" val="3676376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NUL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8">
            <a:extLst>
              <a:ext uri="{FF2B5EF4-FFF2-40B4-BE49-F238E27FC236}">
                <a16:creationId xmlns:a16="http://schemas.microsoft.com/office/drawing/2014/main" id="{43421B4C-AA27-4F32-AA73-DA587F272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6110"/>
            <a:ext cx="6769978" cy="5905761"/>
          </a:xfrm>
          <a:custGeom>
            <a:avLst/>
            <a:gdLst>
              <a:gd name="connsiteX0" fmla="*/ 0 w 6769978"/>
              <a:gd name="connsiteY0" fmla="*/ 0 h 5905761"/>
              <a:gd name="connsiteX1" fmla="*/ 6769978 w 6769978"/>
              <a:gd name="connsiteY1" fmla="*/ 0 h 5905761"/>
              <a:gd name="connsiteX2" fmla="*/ 3973138 w 6769978"/>
              <a:gd name="connsiteY2" fmla="*/ 5905761 h 5905761"/>
              <a:gd name="connsiteX3" fmla="*/ 0 w 6769978"/>
              <a:gd name="connsiteY3" fmla="*/ 5905761 h 5905761"/>
            </a:gdLst>
            <a:ahLst/>
            <a:cxnLst>
              <a:cxn ang="0">
                <a:pos x="connsiteX0" y="connsiteY0"/>
              </a:cxn>
              <a:cxn ang="0">
                <a:pos x="connsiteX1" y="connsiteY1"/>
              </a:cxn>
              <a:cxn ang="0">
                <a:pos x="connsiteX2" y="connsiteY2"/>
              </a:cxn>
              <a:cxn ang="0">
                <a:pos x="connsiteX3" y="connsiteY3"/>
              </a:cxn>
            </a:cxnLst>
            <a:rect l="l" t="t" r="r" b="b"/>
            <a:pathLst>
              <a:path w="6769978" h="5905761">
                <a:moveTo>
                  <a:pt x="0" y="0"/>
                </a:moveTo>
                <a:lnTo>
                  <a:pt x="6769978" y="0"/>
                </a:lnTo>
                <a:lnTo>
                  <a:pt x="3973138" y="5905761"/>
                </a:lnTo>
                <a:lnTo>
                  <a:pt x="0" y="590576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95000"/>
                </a:prstClr>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0B65639-F411-4129-9CA9-9783F51D4D40}"/>
              </a:ext>
            </a:extLst>
          </p:cNvPr>
          <p:cNvSpPr>
            <a:spLocks noGrp="1"/>
          </p:cNvSpPr>
          <p:nvPr>
            <p:ph type="ctrTitle"/>
          </p:nvPr>
        </p:nvSpPr>
        <p:spPr>
          <a:xfrm>
            <a:off x="841248" y="1655286"/>
            <a:ext cx="4224048" cy="2610042"/>
          </a:xfrm>
        </p:spPr>
        <p:txBody>
          <a:bodyPr>
            <a:normAutofit/>
          </a:bodyPr>
          <a:lstStyle/>
          <a:p>
            <a:pPr algn="l"/>
            <a:r>
              <a:rPr lang="en-US" sz="5400" dirty="0">
                <a:solidFill>
                  <a:srgbClr val="FFFFFF"/>
                </a:solidFill>
              </a:rPr>
              <a:t>State Taxation of Partnerships</a:t>
            </a:r>
          </a:p>
        </p:txBody>
      </p:sp>
      <p:sp>
        <p:nvSpPr>
          <p:cNvPr id="3" name="Subtitle 2">
            <a:extLst>
              <a:ext uri="{FF2B5EF4-FFF2-40B4-BE49-F238E27FC236}">
                <a16:creationId xmlns:a16="http://schemas.microsoft.com/office/drawing/2014/main" id="{31EB3E86-D2EE-458D-A1C8-24F128B5F874}"/>
              </a:ext>
            </a:extLst>
          </p:cNvPr>
          <p:cNvSpPr>
            <a:spLocks noGrp="1"/>
          </p:cNvSpPr>
          <p:nvPr>
            <p:ph type="subTitle" idx="1"/>
          </p:nvPr>
        </p:nvSpPr>
        <p:spPr>
          <a:xfrm>
            <a:off x="841248" y="4373384"/>
            <a:ext cx="3405900" cy="829055"/>
          </a:xfrm>
        </p:spPr>
        <p:txBody>
          <a:bodyPr>
            <a:normAutofit/>
          </a:bodyPr>
          <a:lstStyle/>
          <a:p>
            <a:pPr algn="l"/>
            <a:r>
              <a:rPr lang="en-US" sz="2000" dirty="0">
                <a:solidFill>
                  <a:srgbClr val="FFFFFF"/>
                </a:solidFill>
              </a:rPr>
              <a:t>September 28, 2021</a:t>
            </a:r>
          </a:p>
        </p:txBody>
      </p:sp>
      <p:pic>
        <p:nvPicPr>
          <p:cNvPr id="8" name="Picture 7">
            <a:extLst>
              <a:ext uri="{FF2B5EF4-FFF2-40B4-BE49-F238E27FC236}">
                <a16:creationId xmlns:a16="http://schemas.microsoft.com/office/drawing/2014/main" id="{865FAEA9-5D89-4211-B9CA-BC6EB27177A9}"/>
              </a:ext>
            </a:extLst>
          </p:cNvPr>
          <p:cNvPicPr>
            <a:picLocks noChangeAspect="1"/>
          </p:cNvPicPr>
          <p:nvPr/>
        </p:nvPicPr>
        <p:blipFill>
          <a:blip r:embed="rId2"/>
          <a:stretch>
            <a:fillRect/>
          </a:stretch>
        </p:blipFill>
        <p:spPr>
          <a:xfrm>
            <a:off x="6945272" y="2203276"/>
            <a:ext cx="3635641" cy="1835818"/>
          </a:xfrm>
          <a:prstGeom prst="rect">
            <a:avLst/>
          </a:prstGeom>
        </p:spPr>
      </p:pic>
    </p:spTree>
    <p:extLst>
      <p:ext uri="{BB962C8B-B14F-4D97-AF65-F5344CB8AC3E}">
        <p14:creationId xmlns:p14="http://schemas.microsoft.com/office/powerpoint/2010/main" val="556741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2B1160C-58D0-4CC9-8CCC-3E7A3D5957CA}"/>
              </a:ext>
            </a:extLst>
          </p:cNvPr>
          <p:cNvSpPr>
            <a:spLocks noGrp="1"/>
          </p:cNvSpPr>
          <p:nvPr>
            <p:ph type="title"/>
          </p:nvPr>
        </p:nvSpPr>
        <p:spPr>
          <a:xfrm>
            <a:off x="1285240" y="1050596"/>
            <a:ext cx="8074815" cy="1313380"/>
          </a:xfrm>
        </p:spPr>
        <p:txBody>
          <a:bodyPr anchor="ctr">
            <a:normAutofit/>
          </a:bodyPr>
          <a:lstStyle/>
          <a:p>
            <a:r>
              <a:rPr lang="en-US" sz="6100" dirty="0"/>
              <a:t>Investment Partnerships</a:t>
            </a:r>
          </a:p>
        </p:txBody>
      </p:sp>
      <p:sp>
        <p:nvSpPr>
          <p:cNvPr id="3" name="Content Placeholder 2">
            <a:extLst>
              <a:ext uri="{FF2B5EF4-FFF2-40B4-BE49-F238E27FC236}">
                <a16:creationId xmlns:a16="http://schemas.microsoft.com/office/drawing/2014/main" id="{2C327C38-292C-49A5-A904-F7E84F3DB4C0}"/>
              </a:ext>
            </a:extLst>
          </p:cNvPr>
          <p:cNvSpPr>
            <a:spLocks noGrp="1"/>
          </p:cNvSpPr>
          <p:nvPr>
            <p:ph idx="1"/>
          </p:nvPr>
        </p:nvSpPr>
        <p:spPr>
          <a:xfrm>
            <a:off x="1285240" y="2669085"/>
            <a:ext cx="8074815" cy="3100780"/>
          </a:xfrm>
        </p:spPr>
        <p:txBody>
          <a:bodyPr anchor="t">
            <a:normAutofit/>
          </a:bodyPr>
          <a:lstStyle/>
          <a:p>
            <a:r>
              <a:rPr lang="en-US" sz="2000" dirty="0"/>
              <a:t>A significant minority of states have specific treatment for investment partnerships.</a:t>
            </a:r>
          </a:p>
          <a:p>
            <a:pPr lvl="1"/>
            <a:r>
              <a:rPr lang="en-US" sz="2000" dirty="0"/>
              <a:t>May exclude income from taxable income of nonresident partners that might be attributed to the state due to the partnership’s activities there. </a:t>
            </a:r>
          </a:p>
          <a:p>
            <a:pPr lvl="1"/>
            <a:r>
              <a:rPr lang="en-US" sz="2000" dirty="0"/>
              <a:t>May be used as a means of defining what is not considered doing business in the state.</a:t>
            </a:r>
          </a:p>
          <a:p>
            <a:pPr lvl="1"/>
            <a:r>
              <a:rPr lang="en-US" sz="2000" dirty="0"/>
              <a:t>May or may not affect the sourcing of income for corporate partners. </a:t>
            </a:r>
          </a:p>
          <a:p>
            <a:endParaRPr lang="en-US" sz="2000" dirty="0"/>
          </a:p>
        </p:txBody>
      </p:sp>
    </p:spTree>
    <p:extLst>
      <p:ext uri="{BB962C8B-B14F-4D97-AF65-F5344CB8AC3E}">
        <p14:creationId xmlns:p14="http://schemas.microsoft.com/office/powerpoint/2010/main" val="521953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262E54D-9BB8-4EE1-B427-F34D1914FDFD}"/>
              </a:ext>
            </a:extLst>
          </p:cNvPr>
          <p:cNvSpPr>
            <a:spLocks noGrp="1"/>
          </p:cNvSpPr>
          <p:nvPr>
            <p:ph type="title"/>
          </p:nvPr>
        </p:nvSpPr>
        <p:spPr>
          <a:xfrm>
            <a:off x="1285240" y="1050595"/>
            <a:ext cx="8074815" cy="1618489"/>
          </a:xfrm>
        </p:spPr>
        <p:txBody>
          <a:bodyPr anchor="ctr">
            <a:normAutofit/>
          </a:bodyPr>
          <a:lstStyle/>
          <a:p>
            <a:r>
              <a:rPr lang="en-US" sz="6000" dirty="0"/>
              <a:t>Nature of the Partner</a:t>
            </a:r>
          </a:p>
        </p:txBody>
      </p:sp>
      <p:sp>
        <p:nvSpPr>
          <p:cNvPr id="3" name="Content Placeholder 2">
            <a:extLst>
              <a:ext uri="{FF2B5EF4-FFF2-40B4-BE49-F238E27FC236}">
                <a16:creationId xmlns:a16="http://schemas.microsoft.com/office/drawing/2014/main" id="{88C4077B-138A-4A0A-BBF4-C0BA16403692}"/>
              </a:ext>
            </a:extLst>
          </p:cNvPr>
          <p:cNvSpPr>
            <a:spLocks noGrp="1"/>
          </p:cNvSpPr>
          <p:nvPr>
            <p:ph idx="1"/>
          </p:nvPr>
        </p:nvSpPr>
        <p:spPr>
          <a:xfrm>
            <a:off x="1285240" y="2743201"/>
            <a:ext cx="8074815" cy="3026664"/>
          </a:xfrm>
        </p:spPr>
        <p:txBody>
          <a:bodyPr anchor="t">
            <a:normAutofit/>
          </a:bodyPr>
          <a:lstStyle/>
          <a:p>
            <a:r>
              <a:rPr lang="en-US" sz="2200" dirty="0"/>
              <a:t>In some cases – states have found that the nature of the partner affects sourcing.</a:t>
            </a:r>
          </a:p>
          <a:p>
            <a:r>
              <a:rPr lang="en-US" sz="2200" dirty="0"/>
              <a:t>There is some authority for treating limited partners differently.</a:t>
            </a:r>
          </a:p>
          <a:p>
            <a:r>
              <a:rPr lang="en-US" sz="2200" dirty="0"/>
              <a:t>This treatment likely reflects the traditionally passive role of limited partners.</a:t>
            </a:r>
          </a:p>
          <a:p>
            <a:r>
              <a:rPr lang="en-US" sz="2200" dirty="0"/>
              <a:t>There is little authority for treating partners differently on any other basis.</a:t>
            </a:r>
          </a:p>
        </p:txBody>
      </p:sp>
    </p:spTree>
    <p:extLst>
      <p:ext uri="{BB962C8B-B14F-4D97-AF65-F5344CB8AC3E}">
        <p14:creationId xmlns:p14="http://schemas.microsoft.com/office/powerpoint/2010/main" val="1113688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42D7821-6244-40B2-AD27-5D90C1CE9728}"/>
              </a:ext>
            </a:extLst>
          </p:cNvPr>
          <p:cNvSpPr>
            <a:spLocks noGrp="1"/>
          </p:cNvSpPr>
          <p:nvPr>
            <p:ph type="title"/>
          </p:nvPr>
        </p:nvSpPr>
        <p:spPr>
          <a:xfrm>
            <a:off x="1075767" y="1188637"/>
            <a:ext cx="2988234" cy="4480726"/>
          </a:xfrm>
        </p:spPr>
        <p:txBody>
          <a:bodyPr>
            <a:normAutofit/>
          </a:bodyPr>
          <a:lstStyle/>
          <a:p>
            <a:pPr algn="r"/>
            <a:r>
              <a:rPr lang="en-US" sz="3100" dirty="0"/>
              <a:t>Use of Apportionment-Based Sourcing</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9512A0C-70AB-40DB-ABB4-00BC5E8DD507}"/>
              </a:ext>
            </a:extLst>
          </p:cNvPr>
          <p:cNvSpPr>
            <a:spLocks noGrp="1"/>
          </p:cNvSpPr>
          <p:nvPr>
            <p:ph idx="1"/>
          </p:nvPr>
        </p:nvSpPr>
        <p:spPr>
          <a:xfrm>
            <a:off x="5255260" y="1648870"/>
            <a:ext cx="4702848" cy="3560260"/>
          </a:xfrm>
        </p:spPr>
        <p:txBody>
          <a:bodyPr anchor="ctr">
            <a:normAutofit/>
          </a:bodyPr>
          <a:lstStyle/>
          <a:p>
            <a:r>
              <a:rPr lang="en-US" sz="2400" dirty="0"/>
              <a:t>Unless situs-based sourcing is somehow prescribed for the circumstance – the presumption is that apportionment-based sourcing applies.</a:t>
            </a:r>
          </a:p>
          <a:p>
            <a:r>
              <a:rPr lang="en-US" sz="2400" dirty="0"/>
              <a:t>But the rules often do not address the particulars of sourcing partnership income. </a:t>
            </a:r>
          </a:p>
        </p:txBody>
      </p:sp>
    </p:spTree>
    <p:extLst>
      <p:ext uri="{BB962C8B-B14F-4D97-AF65-F5344CB8AC3E}">
        <p14:creationId xmlns:p14="http://schemas.microsoft.com/office/powerpoint/2010/main" val="2829258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C4AC9B7-241E-4E90-BE33-2DBDEDE8FE0C}"/>
              </a:ext>
            </a:extLst>
          </p:cNvPr>
          <p:cNvSpPr>
            <a:spLocks noGrp="1"/>
          </p:cNvSpPr>
          <p:nvPr>
            <p:ph type="title"/>
          </p:nvPr>
        </p:nvSpPr>
        <p:spPr>
          <a:xfrm>
            <a:off x="1274191" y="974192"/>
            <a:ext cx="9632568" cy="1618489"/>
          </a:xfrm>
        </p:spPr>
        <p:txBody>
          <a:bodyPr anchor="b">
            <a:normAutofit fontScale="90000"/>
          </a:bodyPr>
          <a:lstStyle/>
          <a:p>
            <a:r>
              <a:rPr lang="en-US" sz="6000" dirty="0"/>
              <a:t>Individual, Corporate, &amp; Tiered Partners</a:t>
            </a:r>
          </a:p>
        </p:txBody>
      </p:sp>
      <p:sp>
        <p:nvSpPr>
          <p:cNvPr id="3" name="Content Placeholder 2">
            <a:extLst>
              <a:ext uri="{FF2B5EF4-FFF2-40B4-BE49-F238E27FC236}">
                <a16:creationId xmlns:a16="http://schemas.microsoft.com/office/drawing/2014/main" id="{0CF390B2-9339-4E91-816C-FF2A3FD25964}"/>
              </a:ext>
            </a:extLst>
          </p:cNvPr>
          <p:cNvSpPr>
            <a:spLocks noGrp="1"/>
          </p:cNvSpPr>
          <p:nvPr>
            <p:ph idx="1"/>
          </p:nvPr>
        </p:nvSpPr>
        <p:spPr>
          <a:xfrm>
            <a:off x="1274191" y="2531721"/>
            <a:ext cx="8085865" cy="2800395"/>
          </a:xfrm>
        </p:spPr>
        <p:txBody>
          <a:bodyPr anchor="ctr">
            <a:normAutofit/>
          </a:bodyPr>
          <a:lstStyle/>
          <a:p>
            <a:r>
              <a:rPr lang="en-US" sz="2400" dirty="0"/>
              <a:t>Individual partners – use </a:t>
            </a:r>
            <a:r>
              <a:rPr lang="en-US" dirty="0"/>
              <a:t>of p</a:t>
            </a:r>
            <a:r>
              <a:rPr lang="en-US" sz="2400" dirty="0"/>
              <a:t>artnership factors</a:t>
            </a:r>
          </a:p>
          <a:p>
            <a:r>
              <a:rPr lang="en-US" sz="2400" dirty="0"/>
              <a:t>Corporate partners – use of partnership, corporate, or combination</a:t>
            </a:r>
          </a:p>
          <a:p>
            <a:r>
              <a:rPr lang="en-US" sz="2400" dirty="0"/>
              <a:t>Tiered partners – use of lowest-tier, upper tier, combination of all tiers, and combination with corporate factors</a:t>
            </a:r>
          </a:p>
        </p:txBody>
      </p:sp>
    </p:spTree>
    <p:extLst>
      <p:ext uri="{BB962C8B-B14F-4D97-AF65-F5344CB8AC3E}">
        <p14:creationId xmlns:p14="http://schemas.microsoft.com/office/powerpoint/2010/main" val="2551405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21B2FDE-38A9-41B6-B0A7-50C3C07125B8}"/>
              </a:ext>
            </a:extLst>
          </p:cNvPr>
          <p:cNvSpPr>
            <a:spLocks noGrp="1"/>
          </p:cNvSpPr>
          <p:nvPr>
            <p:ph type="title"/>
          </p:nvPr>
        </p:nvSpPr>
        <p:spPr>
          <a:xfrm>
            <a:off x="1202623" y="858689"/>
            <a:ext cx="9783354" cy="1618489"/>
          </a:xfrm>
        </p:spPr>
        <p:txBody>
          <a:bodyPr anchor="ctr">
            <a:normAutofit/>
          </a:bodyPr>
          <a:lstStyle/>
          <a:p>
            <a:r>
              <a:rPr lang="en-US" sz="5000" dirty="0"/>
              <a:t>Other Apportionment Questions</a:t>
            </a:r>
          </a:p>
        </p:txBody>
      </p:sp>
      <p:sp>
        <p:nvSpPr>
          <p:cNvPr id="3" name="Content Placeholder 2">
            <a:extLst>
              <a:ext uri="{FF2B5EF4-FFF2-40B4-BE49-F238E27FC236}">
                <a16:creationId xmlns:a16="http://schemas.microsoft.com/office/drawing/2014/main" id="{8D7A15B7-C8CD-4481-A5D7-09FA5D65DDCF}"/>
              </a:ext>
            </a:extLst>
          </p:cNvPr>
          <p:cNvSpPr>
            <a:spLocks noGrp="1"/>
          </p:cNvSpPr>
          <p:nvPr>
            <p:ph idx="1"/>
          </p:nvPr>
        </p:nvSpPr>
        <p:spPr>
          <a:xfrm>
            <a:off x="1285240" y="2560321"/>
            <a:ext cx="8074815" cy="3209544"/>
          </a:xfrm>
        </p:spPr>
        <p:txBody>
          <a:bodyPr anchor="t">
            <a:normAutofit/>
          </a:bodyPr>
          <a:lstStyle/>
          <a:p>
            <a:r>
              <a:rPr lang="en-US" sz="2400" dirty="0"/>
              <a:t>Application to Particular Types of Income:</a:t>
            </a:r>
          </a:p>
          <a:p>
            <a:pPr lvl="1"/>
            <a:r>
              <a:rPr lang="en-US" dirty="0"/>
              <a:t>Distributive share –</a:t>
            </a:r>
          </a:p>
          <a:p>
            <a:pPr lvl="2"/>
            <a:r>
              <a:rPr lang="en-US" sz="2400" dirty="0"/>
              <a:t>Special allocations</a:t>
            </a:r>
          </a:p>
          <a:p>
            <a:pPr lvl="2"/>
            <a:r>
              <a:rPr lang="en-US" sz="2400" dirty="0"/>
              <a:t>Built-in gains and losses</a:t>
            </a:r>
          </a:p>
          <a:p>
            <a:pPr lvl="1"/>
            <a:r>
              <a:rPr lang="en-US" dirty="0"/>
              <a:t>Guaranteed payments</a:t>
            </a:r>
          </a:p>
          <a:p>
            <a:r>
              <a:rPr lang="en-US" sz="2400" dirty="0"/>
              <a:t>Application to composite return and PTE reporting</a:t>
            </a:r>
          </a:p>
        </p:txBody>
      </p:sp>
    </p:spTree>
    <p:extLst>
      <p:ext uri="{BB962C8B-B14F-4D97-AF65-F5344CB8AC3E}">
        <p14:creationId xmlns:p14="http://schemas.microsoft.com/office/powerpoint/2010/main" val="600919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117FB50-0B61-467F-8E3A-2352D5D47D27}"/>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Credits for Taxes Paid</a:t>
            </a:r>
          </a:p>
        </p:txBody>
      </p:sp>
      <p:sp>
        <p:nvSpPr>
          <p:cNvPr id="3" name="Content Placeholder 2">
            <a:extLst>
              <a:ext uri="{FF2B5EF4-FFF2-40B4-BE49-F238E27FC236}">
                <a16:creationId xmlns:a16="http://schemas.microsoft.com/office/drawing/2014/main" id="{16C102D2-E015-45FB-A0E4-C6770996F043}"/>
              </a:ext>
            </a:extLst>
          </p:cNvPr>
          <p:cNvSpPr>
            <a:spLocks noGrp="1"/>
          </p:cNvSpPr>
          <p:nvPr>
            <p:ph idx="1"/>
          </p:nvPr>
        </p:nvSpPr>
        <p:spPr>
          <a:xfrm>
            <a:off x="1371599" y="1891970"/>
            <a:ext cx="9724031" cy="4109585"/>
          </a:xfrm>
        </p:spPr>
        <p:txBody>
          <a:bodyPr anchor="ctr">
            <a:normAutofit/>
          </a:bodyPr>
          <a:lstStyle/>
          <a:p>
            <a:r>
              <a:rPr lang="en-US" sz="2400" dirty="0"/>
              <a:t>Method of calculating credit – generally</a:t>
            </a:r>
          </a:p>
          <a:p>
            <a:r>
              <a:rPr lang="en-US" sz="2400" dirty="0"/>
              <a:t>Credit for taxes withheld or paid at the partnership level</a:t>
            </a:r>
          </a:p>
          <a:p>
            <a:pPr lvl="1"/>
            <a:r>
              <a:rPr lang="en-US" dirty="0"/>
              <a:t>Calculating each partner’s share</a:t>
            </a:r>
          </a:p>
          <a:p>
            <a:pPr lvl="1"/>
            <a:r>
              <a:rPr lang="en-US" dirty="0"/>
              <a:t>Use of residency state’s rules</a:t>
            </a:r>
            <a:endParaRPr lang="en-US" sz="2000" dirty="0"/>
          </a:p>
        </p:txBody>
      </p:sp>
    </p:spTree>
    <p:extLst>
      <p:ext uri="{BB962C8B-B14F-4D97-AF65-F5344CB8AC3E}">
        <p14:creationId xmlns:p14="http://schemas.microsoft.com/office/powerpoint/2010/main" val="2937091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D602721-47D2-4EF8-8A2C-9336015BF42B}"/>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Taxation of Gain (Loss) from Sales of Partnership Interest</a:t>
            </a:r>
          </a:p>
        </p:txBody>
      </p:sp>
      <p:sp>
        <p:nvSpPr>
          <p:cNvPr id="3" name="Text Placeholder 2">
            <a:extLst>
              <a:ext uri="{FF2B5EF4-FFF2-40B4-BE49-F238E27FC236}">
                <a16:creationId xmlns:a16="http://schemas.microsoft.com/office/drawing/2014/main" id="{7833923B-2EED-4E96-AE4D-C5559D7E13AD}"/>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r>
              <a:rPr lang="en-US" sz="2400" kern="1200" dirty="0">
                <a:solidFill>
                  <a:schemeClr val="tx1"/>
                </a:solidFill>
                <a:latin typeface="+mn-lt"/>
                <a:ea typeface="+mn-ea"/>
                <a:cs typeface="+mn-cs"/>
              </a:rPr>
              <a:t>Jurisdiction and Nexus Issues</a:t>
            </a:r>
          </a:p>
        </p:txBody>
      </p:sp>
    </p:spTree>
    <p:extLst>
      <p:ext uri="{BB962C8B-B14F-4D97-AF65-F5344CB8AC3E}">
        <p14:creationId xmlns:p14="http://schemas.microsoft.com/office/powerpoint/2010/main" val="2081859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94D51-B7C9-4227-B3C8-555156D78D22}"/>
              </a:ext>
            </a:extLst>
          </p:cNvPr>
          <p:cNvSpPr>
            <a:spLocks noGrp="1"/>
          </p:cNvSpPr>
          <p:nvPr>
            <p:ph type="title"/>
          </p:nvPr>
        </p:nvSpPr>
        <p:spPr>
          <a:xfrm>
            <a:off x="524741" y="620392"/>
            <a:ext cx="3808268" cy="5504688"/>
          </a:xfrm>
        </p:spPr>
        <p:txBody>
          <a:bodyPr>
            <a:normAutofit/>
          </a:bodyPr>
          <a:lstStyle/>
          <a:p>
            <a:r>
              <a:rPr lang="en-US" sz="6000">
                <a:solidFill>
                  <a:schemeClr val="accent5"/>
                </a:solidFill>
              </a:rPr>
              <a:t>Nexus Generally</a:t>
            </a:r>
          </a:p>
        </p:txBody>
      </p:sp>
      <p:graphicFrame>
        <p:nvGraphicFramePr>
          <p:cNvPr id="5" name="Content Placeholder 2">
            <a:extLst>
              <a:ext uri="{FF2B5EF4-FFF2-40B4-BE49-F238E27FC236}">
                <a16:creationId xmlns:a16="http://schemas.microsoft.com/office/drawing/2014/main" id="{7F43F7AB-9F41-4EC0-A76C-6EB0F2204E54}"/>
              </a:ext>
            </a:extLst>
          </p:cNvPr>
          <p:cNvGraphicFramePr>
            <a:graphicFrameLocks noGrp="1"/>
          </p:cNvGraphicFramePr>
          <p:nvPr>
            <p:ph idx="1"/>
            <p:extLst>
              <p:ext uri="{D42A27DB-BD31-4B8C-83A1-F6EECF244321}">
                <p14:modId xmlns:p14="http://schemas.microsoft.com/office/powerpoint/2010/main" val="821961658"/>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8727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47668B-A186-41B9-8595-990733D2E40A}"/>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Ohio Cases</a:t>
            </a:r>
          </a:p>
        </p:txBody>
      </p:sp>
      <p:sp>
        <p:nvSpPr>
          <p:cNvPr id="11" name="Content Placeholder 2">
            <a:extLst>
              <a:ext uri="{FF2B5EF4-FFF2-40B4-BE49-F238E27FC236}">
                <a16:creationId xmlns:a16="http://schemas.microsoft.com/office/drawing/2014/main" id="{86BA6B4F-6AC1-41AD-B4C7-F169DAA31455}"/>
              </a:ext>
            </a:extLst>
          </p:cNvPr>
          <p:cNvSpPr>
            <a:spLocks noGrp="1"/>
          </p:cNvSpPr>
          <p:nvPr>
            <p:ph idx="1"/>
          </p:nvPr>
        </p:nvSpPr>
        <p:spPr>
          <a:xfrm>
            <a:off x="4810259" y="649480"/>
            <a:ext cx="6555347" cy="5546047"/>
          </a:xfrm>
        </p:spPr>
        <p:txBody>
          <a:bodyPr anchor="ctr">
            <a:normAutofit fontScale="92500" lnSpcReduction="10000"/>
          </a:bodyPr>
          <a:lstStyle/>
          <a:p>
            <a:r>
              <a:rPr lang="en-US" sz="2000" i="1" dirty="0">
                <a:effectLst/>
                <a:latin typeface="Cambria" panose="02040503050406030204" pitchFamily="18" charset="0"/>
                <a:ea typeface="Calibri" panose="020F0502020204030204" pitchFamily="34" charset="0"/>
                <a:cs typeface="Times New Roman" panose="02020603050405020304" pitchFamily="18" charset="0"/>
              </a:rPr>
              <a:t>Corrigan v. Testa</a:t>
            </a:r>
            <a:r>
              <a:rPr lang="en-US" sz="2000" dirty="0">
                <a:effectLst/>
                <a:latin typeface="Cambria" panose="02040503050406030204" pitchFamily="18" charset="0"/>
                <a:ea typeface="Calibri" panose="020F0502020204030204" pitchFamily="34" charset="0"/>
                <a:cs typeface="Times New Roman" panose="02020603050405020304" pitchFamily="18" charset="0"/>
              </a:rPr>
              <a:t>, 149 Ohio St. 3d 18, 73 N.E.3d 381 (2016)</a:t>
            </a:r>
          </a:p>
          <a:p>
            <a:pPr lvl="1"/>
            <a:r>
              <a:rPr lang="en-US" sz="2000" dirty="0">
                <a:effectLst/>
                <a:latin typeface="Cambria" panose="02040503050406030204" pitchFamily="18" charset="0"/>
                <a:ea typeface="Calibri" panose="020F0502020204030204" pitchFamily="34" charset="0"/>
                <a:cs typeface="Times New Roman" panose="02020603050405020304" pitchFamily="18" charset="0"/>
              </a:rPr>
              <a:t>Ohio generally imposed tax on such gains realized by any nonresident owner that held a 20%-plus interest during the three years prior to sale. The gain was apportioned using the partnership’s factors for that period. </a:t>
            </a:r>
          </a:p>
          <a:p>
            <a:pPr lvl="1"/>
            <a:r>
              <a:rPr lang="en-US" sz="2000" dirty="0">
                <a:latin typeface="Cambria" panose="02040503050406030204" pitchFamily="18" charset="0"/>
                <a:ea typeface="Calibri" panose="020F0502020204030204" pitchFamily="34" charset="0"/>
                <a:cs typeface="Times New Roman" panose="02020603050405020304" pitchFamily="18" charset="0"/>
              </a:rPr>
              <a:t>T</a:t>
            </a:r>
            <a:r>
              <a:rPr lang="en-US" sz="2000" dirty="0">
                <a:effectLst/>
                <a:latin typeface="Cambria" panose="02040503050406030204" pitchFamily="18" charset="0"/>
                <a:ea typeface="Calibri" panose="020F0502020204030204" pitchFamily="34" charset="0"/>
                <a:cs typeface="Times New Roman" panose="02020603050405020304" pitchFamily="18" charset="0"/>
              </a:rPr>
              <a:t>he tax could not be sustained because of the attenuated link between Ohio and the capital gain of a nonresident who did not engage in the underlying business and second, because there was no showing that attributing the gain to Ohio as if it were business income actually related to the values giving rise to the gain.</a:t>
            </a:r>
          </a:p>
          <a:p>
            <a:r>
              <a:rPr lang="en-US" sz="2000" i="1" dirty="0">
                <a:effectLst/>
                <a:latin typeface="Cambria" panose="02040503050406030204" pitchFamily="18" charset="0"/>
                <a:ea typeface="Calibri" panose="020F0502020204030204" pitchFamily="34" charset="0"/>
                <a:cs typeface="Times New Roman" panose="02020603050405020304" pitchFamily="18" charset="0"/>
              </a:rPr>
              <a:t>T. Ryan Legg Irrevocable Tr. v. Testa</a:t>
            </a:r>
            <a:r>
              <a:rPr lang="en-US" sz="2000" dirty="0">
                <a:effectLst/>
                <a:latin typeface="Cambria" panose="02040503050406030204" pitchFamily="18" charset="0"/>
                <a:ea typeface="Calibri" panose="020F0502020204030204" pitchFamily="34" charset="0"/>
                <a:cs typeface="Times New Roman" panose="02020603050405020304" pitchFamily="18" charset="0"/>
              </a:rPr>
              <a:t>, 149 Ohio St. 3d 376, 75 N.E.3d 184 (2016)(cert. denied)</a:t>
            </a:r>
          </a:p>
          <a:p>
            <a:pPr lvl="1"/>
            <a:r>
              <a:rPr lang="en-US" sz="2000" dirty="0">
                <a:latin typeface="Cambria" panose="02040503050406030204" pitchFamily="18" charset="0"/>
                <a:cs typeface="Times New Roman" panose="02020603050405020304" pitchFamily="18" charset="0"/>
              </a:rPr>
              <a:t>“It ought to be enough that the business assets are connected to Ohio in order to tax part of the gain unless the taxpayer shows particular circumstances that make the exercise of state jurisdiction unreasonable.”</a:t>
            </a:r>
          </a:p>
        </p:txBody>
      </p:sp>
    </p:spTree>
    <p:extLst>
      <p:ext uri="{BB962C8B-B14F-4D97-AF65-F5344CB8AC3E}">
        <p14:creationId xmlns:p14="http://schemas.microsoft.com/office/powerpoint/2010/main" val="2328986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BE65A-EEBC-4123-86C3-4DA5D7819FBB}"/>
              </a:ext>
            </a:extLst>
          </p:cNvPr>
          <p:cNvSpPr>
            <a:spLocks noGrp="1"/>
          </p:cNvSpPr>
          <p:nvPr>
            <p:ph type="title"/>
          </p:nvPr>
        </p:nvSpPr>
        <p:spPr>
          <a:xfrm>
            <a:off x="1653363" y="365760"/>
            <a:ext cx="9367203" cy="1188720"/>
          </a:xfrm>
        </p:spPr>
        <p:txBody>
          <a:bodyPr>
            <a:normAutofit/>
          </a:bodyPr>
          <a:lstStyle/>
          <a:p>
            <a:r>
              <a:rPr lang="en-US" dirty="0"/>
              <a:t>Other Important Cases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25547ED-D8EA-4FB0-A79D-28E01F7E8A9D}"/>
              </a:ext>
            </a:extLst>
          </p:cNvPr>
          <p:cNvSpPr>
            <a:spLocks noGrp="1"/>
          </p:cNvSpPr>
          <p:nvPr>
            <p:ph idx="1"/>
          </p:nvPr>
        </p:nvSpPr>
        <p:spPr>
          <a:xfrm>
            <a:off x="1653363" y="2176272"/>
            <a:ext cx="9367204" cy="4041648"/>
          </a:xfrm>
        </p:spPr>
        <p:txBody>
          <a:bodyPr anchor="t">
            <a:normAutofit/>
          </a:bodyPr>
          <a:lstStyle/>
          <a:p>
            <a:r>
              <a:rPr lang="en-US" sz="2200" i="1" dirty="0">
                <a:effectLst/>
                <a:latin typeface="Cambria" panose="02040503050406030204" pitchFamily="18" charset="0"/>
                <a:ea typeface="Calibri" panose="020F0502020204030204" pitchFamily="34" charset="0"/>
                <a:cs typeface="Times New Roman" panose="02020603050405020304" pitchFamily="18" charset="0"/>
              </a:rPr>
              <a:t>Whitney v. Graves</a:t>
            </a:r>
            <a:r>
              <a:rPr lang="en-US" sz="2200" dirty="0">
                <a:effectLst/>
                <a:latin typeface="Cambria" panose="02040503050406030204" pitchFamily="18" charset="0"/>
                <a:ea typeface="Calibri" panose="020F0502020204030204" pitchFamily="34" charset="0"/>
                <a:cs typeface="Times New Roman" panose="02020603050405020304" pitchFamily="18" charset="0"/>
              </a:rPr>
              <a:t>, 299 U.S. 366, 372 (1937)</a:t>
            </a:r>
          </a:p>
          <a:p>
            <a:pPr lvl="1"/>
            <a:r>
              <a:rPr lang="en-US" sz="2200" dirty="0">
                <a:effectLst/>
                <a:latin typeface="Cambria" panose="02040503050406030204" pitchFamily="18" charset="0"/>
                <a:ea typeface="Calibri" panose="020F0502020204030204" pitchFamily="34" charset="0"/>
                <a:cs typeface="Times New Roman" panose="02020603050405020304" pitchFamily="18" charset="0"/>
              </a:rPr>
              <a:t>“When we speak of a “business situs” of intangible property within a taxing state, we are indulging in a metaphor. We express the idea of localization by virtue of the attributes of intangible property in relation to the conduct of affairs within a particular place.” </a:t>
            </a:r>
          </a:p>
          <a:p>
            <a:r>
              <a:rPr lang="en-US" sz="2200" i="1" dirty="0">
                <a:effectLst/>
                <a:latin typeface="Cambria" panose="02040503050406030204" pitchFamily="18" charset="0"/>
                <a:ea typeface="Calibri" panose="020F0502020204030204" pitchFamily="34" charset="0"/>
                <a:cs typeface="Times New Roman" panose="02020603050405020304" pitchFamily="18" charset="0"/>
              </a:rPr>
              <a:t>Wisconsin v. J.C. Penny Co.,</a:t>
            </a:r>
            <a:r>
              <a:rPr lang="en-US" sz="2200" dirty="0">
                <a:effectLst/>
                <a:latin typeface="Cambria" panose="02040503050406030204" pitchFamily="18" charset="0"/>
                <a:ea typeface="Calibri" panose="020F0502020204030204" pitchFamily="34" charset="0"/>
                <a:cs typeface="Times New Roman" panose="02020603050405020304" pitchFamily="18" charset="0"/>
              </a:rPr>
              <a:t> 311 U.S. 435 (1940) and </a:t>
            </a:r>
            <a:r>
              <a:rPr lang="en-US" sz="2200" i="1" dirty="0">
                <a:effectLst/>
                <a:latin typeface="Cambria" panose="02040503050406030204" pitchFamily="18" charset="0"/>
                <a:ea typeface="Calibri" panose="020F0502020204030204" pitchFamily="34" charset="0"/>
                <a:cs typeface="Times New Roman" panose="02020603050405020304" pitchFamily="18" charset="0"/>
              </a:rPr>
              <a:t>International Harvester Co. v. Wisconsin Dept. of Revenue</a:t>
            </a:r>
            <a:r>
              <a:rPr lang="en-US" sz="2200" dirty="0">
                <a:effectLst/>
                <a:latin typeface="Cambria" panose="02040503050406030204" pitchFamily="18" charset="0"/>
                <a:ea typeface="Calibri" panose="020F0502020204030204" pitchFamily="34" charset="0"/>
                <a:cs typeface="Times New Roman" panose="02020603050405020304" pitchFamily="18" charset="0"/>
              </a:rPr>
              <a:t>, 322 U.S. 435 (1944)</a:t>
            </a:r>
          </a:p>
          <a:p>
            <a:pPr lvl="1"/>
            <a:r>
              <a:rPr lang="en-US" sz="2200" dirty="0">
                <a:latin typeface="Cambria" panose="02040503050406030204" pitchFamily="18" charset="0"/>
                <a:cs typeface="Times New Roman" panose="02020603050405020304" pitchFamily="18" charset="0"/>
              </a:rPr>
              <a:t>“A state may tax such part of the income of a non-resident as is fairly attributable either to property located in the state or to events or transactions which, occurring there, are subject to state regulation and which are within the protection of the state and entitled to the numerous other benefits which it confers.”</a:t>
            </a:r>
          </a:p>
        </p:txBody>
      </p:sp>
    </p:spTree>
    <p:extLst>
      <p:ext uri="{BB962C8B-B14F-4D97-AF65-F5344CB8AC3E}">
        <p14:creationId xmlns:p14="http://schemas.microsoft.com/office/powerpoint/2010/main" val="118063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913BC1C-92DD-4AB2-9A9E-6FE697071573}"/>
              </a:ext>
            </a:extLst>
          </p:cNvPr>
          <p:cNvSpPr>
            <a:spLocks noGrp="1"/>
          </p:cNvSpPr>
          <p:nvPr>
            <p:ph type="title"/>
          </p:nvPr>
        </p:nvSpPr>
        <p:spPr>
          <a:xfrm>
            <a:off x="312724" y="2407640"/>
            <a:ext cx="3197013" cy="3769323"/>
          </a:xfrm>
        </p:spPr>
        <p:txBody>
          <a:bodyPr anchor="t">
            <a:normAutofit/>
          </a:bodyPr>
          <a:lstStyle/>
          <a:p>
            <a:pPr algn="ctr"/>
            <a:r>
              <a:rPr lang="en-US" sz="4800" dirty="0">
                <a:solidFill>
                  <a:schemeClr val="bg1"/>
                </a:solidFill>
              </a:rPr>
              <a:t>Project Plan</a:t>
            </a:r>
          </a:p>
        </p:txBody>
      </p:sp>
      <p:sp>
        <p:nvSpPr>
          <p:cNvPr id="15" name="Content Placeholder 4">
            <a:extLst>
              <a:ext uri="{FF2B5EF4-FFF2-40B4-BE49-F238E27FC236}">
                <a16:creationId xmlns:a16="http://schemas.microsoft.com/office/drawing/2014/main" id="{26ABBA4E-7DA0-41C8-8A60-F5215E64B96A}"/>
              </a:ext>
            </a:extLst>
          </p:cNvPr>
          <p:cNvSpPr>
            <a:spLocks noGrp="1"/>
          </p:cNvSpPr>
          <p:nvPr>
            <p:ph idx="1"/>
          </p:nvPr>
        </p:nvSpPr>
        <p:spPr>
          <a:xfrm>
            <a:off x="4330719" y="641615"/>
            <a:ext cx="7289799" cy="5533496"/>
          </a:xfrm>
        </p:spPr>
        <p:txBody>
          <a:bodyPr anchor="ctr">
            <a:normAutofit/>
          </a:bodyPr>
          <a:lstStyle/>
          <a:p>
            <a:pPr marL="0" indent="0">
              <a:buNone/>
            </a:pPr>
            <a:r>
              <a:rPr lang="en-US" sz="2400" dirty="0"/>
              <a:t>The project work group has outlined a general approach to the project:</a:t>
            </a:r>
          </a:p>
          <a:p>
            <a:pPr marL="514350" indent="-514350">
              <a:buFont typeface="+mj-lt"/>
              <a:buAutoNum type="arabicPeriod"/>
            </a:pPr>
            <a:r>
              <a:rPr lang="en-US" sz="2400" dirty="0"/>
              <a:t>Identify and generally describe a comprehensive list of potential issues. </a:t>
            </a:r>
          </a:p>
          <a:p>
            <a:pPr marL="514350" indent="-514350">
              <a:buFont typeface="+mj-lt"/>
              <a:buAutoNum type="arabicPeriod"/>
            </a:pPr>
            <a:r>
              <a:rPr lang="en-US" sz="2400" dirty="0"/>
              <a:t>Note the important relationships between those issues. </a:t>
            </a:r>
          </a:p>
          <a:p>
            <a:pPr marL="514350" indent="-514350">
              <a:buFont typeface="+mj-lt"/>
              <a:buAutoNum type="arabicPeriod"/>
            </a:pPr>
            <a:r>
              <a:rPr lang="en-US" sz="2400" dirty="0"/>
              <a:t>Select a particular issue and develop generally recommended practices or positions.</a:t>
            </a:r>
          </a:p>
          <a:p>
            <a:pPr marL="514350" indent="-514350">
              <a:buFont typeface="+mj-lt"/>
              <a:buAutoNum type="arabicPeriod"/>
            </a:pPr>
            <a:r>
              <a:rPr lang="en-US" sz="2400" dirty="0"/>
              <a:t>Repeat step 3 until all major issues have been addressed and reconcile any differences.</a:t>
            </a:r>
          </a:p>
          <a:p>
            <a:pPr marL="514350" indent="-514350">
              <a:buFont typeface="+mj-lt"/>
              <a:buAutoNum type="arabicPeriod"/>
            </a:pPr>
            <a:r>
              <a:rPr lang="en-US" sz="2400" dirty="0"/>
              <a:t>Agree on overall set of recommended practices/ positions for all issues.</a:t>
            </a:r>
          </a:p>
          <a:p>
            <a:pPr marL="514350" indent="-514350">
              <a:buFont typeface="+mj-lt"/>
              <a:buAutoNum type="arabicPeriod"/>
            </a:pPr>
            <a:r>
              <a:rPr lang="en-US" sz="2400" dirty="0"/>
              <a:t>Begin creating draft models, etc., to carry out the recommended practices/positions.</a:t>
            </a:r>
          </a:p>
          <a:p>
            <a:endParaRPr lang="en-US" sz="2400" dirty="0"/>
          </a:p>
        </p:txBody>
      </p:sp>
    </p:spTree>
    <p:extLst>
      <p:ext uri="{BB962C8B-B14F-4D97-AF65-F5344CB8AC3E}">
        <p14:creationId xmlns:p14="http://schemas.microsoft.com/office/powerpoint/2010/main" val="2481712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26B548-C752-4B5C-8AD0-176E400A9539}"/>
              </a:ext>
            </a:extLst>
          </p:cNvPr>
          <p:cNvSpPr>
            <a:spLocks noGrp="1"/>
          </p:cNvSpPr>
          <p:nvPr>
            <p:ph type="title"/>
          </p:nvPr>
        </p:nvSpPr>
        <p:spPr>
          <a:xfrm>
            <a:off x="1271588" y="662400"/>
            <a:ext cx="10055721" cy="1325563"/>
          </a:xfrm>
        </p:spPr>
        <p:txBody>
          <a:bodyPr anchor="t">
            <a:normAutofit/>
          </a:bodyPr>
          <a:lstStyle/>
          <a:p>
            <a:r>
              <a:rPr lang="en-US" dirty="0"/>
              <a:t>Other Important Cases</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C4F8419C-1BBD-4F5E-9112-F3CEC6DCA01E}"/>
              </a:ext>
            </a:extLst>
          </p:cNvPr>
          <p:cNvSpPr>
            <a:spLocks noGrp="1"/>
          </p:cNvSpPr>
          <p:nvPr>
            <p:ph idx="1"/>
          </p:nvPr>
        </p:nvSpPr>
        <p:spPr>
          <a:xfrm>
            <a:off x="1251678" y="2286001"/>
            <a:ext cx="10089112" cy="3909599"/>
          </a:xfrm>
        </p:spPr>
        <p:txBody>
          <a:bodyPr>
            <a:normAutofit/>
          </a:bodyPr>
          <a:lstStyle/>
          <a:p>
            <a:r>
              <a:rPr lang="en-US" sz="2000">
                <a:solidFill>
                  <a:schemeClr val="tx1">
                    <a:alpha val="60000"/>
                  </a:schemeClr>
                </a:solidFill>
                <a:effectLst/>
                <a:latin typeface="Cambria" panose="02040503050406030204" pitchFamily="18" charset="0"/>
                <a:ea typeface="Calibri" panose="020F0502020204030204" pitchFamily="34" charset="0"/>
                <a:cs typeface="Times New Roman" panose="02020603050405020304" pitchFamily="18" charset="0"/>
              </a:rPr>
              <a:t>A number of cases have looked to state definitions of business income and the unitary business principle to determine whether a corporate partner is subject to tax on the gain resulting from the disposition of a partnership interest in the state. </a:t>
            </a:r>
            <a:endParaRPr lang="en-US" sz="2000" i="1">
              <a:solidFill>
                <a:schemeClr val="tx1">
                  <a:alpha val="60000"/>
                </a:schemeClr>
              </a:solidFill>
              <a:latin typeface="Cambria" panose="02040503050406030204" pitchFamily="18" charset="0"/>
              <a:ea typeface="Calibri" panose="020F0502020204030204" pitchFamily="34" charset="0"/>
              <a:cs typeface="Times New Roman" panose="02020603050405020304" pitchFamily="18" charset="0"/>
            </a:endParaRPr>
          </a:p>
          <a:p>
            <a:pPr lvl="1"/>
            <a:r>
              <a:rPr lang="en-US" sz="2000" i="1">
                <a:solidFill>
                  <a:schemeClr val="tx1">
                    <a:alpha val="60000"/>
                  </a:schemeClr>
                </a:solidFill>
                <a:latin typeface="Cambria" panose="02040503050406030204" pitchFamily="18" charset="0"/>
                <a:cs typeface="Times New Roman" panose="02020603050405020304" pitchFamily="18" charset="0"/>
              </a:rPr>
              <a:t>BIS LP, Inc. v. Dir., Div. of Taxation, 26 N.J. Tax 489 (App. Div. 2011)</a:t>
            </a:r>
          </a:p>
          <a:p>
            <a:pPr lvl="1"/>
            <a:r>
              <a:rPr lang="en-US" sz="2000" i="1">
                <a:solidFill>
                  <a:schemeClr val="tx1">
                    <a:alpha val="60000"/>
                  </a:schemeClr>
                </a:solidFill>
                <a:effectLst/>
                <a:latin typeface="Cambria" panose="02040503050406030204" pitchFamily="18" charset="0"/>
                <a:ea typeface="Calibri" panose="020F0502020204030204" pitchFamily="34" charset="0"/>
                <a:cs typeface="Times New Roman" panose="02020603050405020304" pitchFamily="18" charset="0"/>
              </a:rPr>
              <a:t>Noell Indus., Inc. v. Idaho Tax Comm'n, </a:t>
            </a:r>
            <a:r>
              <a:rPr lang="en-US" sz="2000">
                <a:solidFill>
                  <a:schemeClr val="tx1">
                    <a:alpha val="60000"/>
                  </a:schemeClr>
                </a:solidFill>
                <a:effectLst/>
                <a:latin typeface="Cambria" panose="02040503050406030204" pitchFamily="18" charset="0"/>
                <a:ea typeface="Calibri" panose="020F0502020204030204" pitchFamily="34" charset="0"/>
                <a:cs typeface="Times New Roman" panose="02020603050405020304" pitchFamily="18" charset="0"/>
              </a:rPr>
              <a:t>470 P.3d 1176 (2020), </a:t>
            </a:r>
            <a:r>
              <a:rPr lang="en-US" sz="2000" i="1">
                <a:solidFill>
                  <a:schemeClr val="tx1">
                    <a:alpha val="60000"/>
                  </a:schemeClr>
                </a:solidFill>
                <a:effectLst/>
                <a:latin typeface="Cambria" panose="02040503050406030204" pitchFamily="18" charset="0"/>
                <a:ea typeface="Calibri" panose="020F0502020204030204" pitchFamily="34" charset="0"/>
                <a:cs typeface="Times New Roman" panose="02020603050405020304" pitchFamily="18" charset="0"/>
              </a:rPr>
              <a:t>cert. denied</a:t>
            </a:r>
            <a:r>
              <a:rPr lang="en-US" sz="2000">
                <a:solidFill>
                  <a:schemeClr val="tx1">
                    <a:alpha val="60000"/>
                  </a:schemeClr>
                </a:solidFill>
                <a:effectLst/>
                <a:latin typeface="Cambria" panose="02040503050406030204" pitchFamily="18" charset="0"/>
                <a:ea typeface="Calibri" panose="020F0502020204030204" pitchFamily="34" charset="0"/>
                <a:cs typeface="Times New Roman" panose="02020603050405020304" pitchFamily="18" charset="0"/>
              </a:rPr>
              <a:t>, 141 S. Ct. 1391 (2021)</a:t>
            </a:r>
          </a:p>
          <a:p>
            <a:pPr lvl="1"/>
            <a:r>
              <a:rPr lang="en-US" sz="2000" i="1">
                <a:solidFill>
                  <a:schemeClr val="tx1">
                    <a:alpha val="60000"/>
                  </a:schemeClr>
                </a:solidFill>
                <a:effectLst/>
                <a:latin typeface="Cambria" panose="02040503050406030204" pitchFamily="18" charset="0"/>
                <a:ea typeface="Calibri" panose="020F0502020204030204" pitchFamily="34" charset="0"/>
                <a:cs typeface="Times New Roman" panose="02020603050405020304" pitchFamily="18" charset="0"/>
              </a:rPr>
              <a:t>Blue Bell Creameries, LP v. Roberts</a:t>
            </a:r>
            <a:r>
              <a:rPr lang="en-US" sz="2000">
                <a:solidFill>
                  <a:schemeClr val="tx1">
                    <a:alpha val="60000"/>
                  </a:schemeClr>
                </a:solidFill>
                <a:effectLst/>
                <a:latin typeface="Cambria" panose="02040503050406030204" pitchFamily="18" charset="0"/>
                <a:ea typeface="Calibri" panose="020F0502020204030204" pitchFamily="34" charset="0"/>
                <a:cs typeface="Times New Roman" panose="02020603050405020304" pitchFamily="18" charset="0"/>
              </a:rPr>
              <a:t>, 333 S.W.3d 59 (Tenn. 2011)</a:t>
            </a:r>
            <a:endParaRPr lang="en-US" sz="2000">
              <a:solidFill>
                <a:schemeClr val="tx1">
                  <a:alpha val="60000"/>
                </a:schemeClr>
              </a:solidFill>
              <a:latin typeface="Cambria" panose="02040503050406030204" pitchFamily="18" charset="0"/>
              <a:ea typeface="Calibri" panose="020F0502020204030204" pitchFamily="34" charset="0"/>
              <a:cs typeface="Times New Roman" panose="02020603050405020304" pitchFamily="18" charset="0"/>
            </a:endParaRPr>
          </a:p>
          <a:p>
            <a:pPr lvl="1"/>
            <a:r>
              <a:rPr lang="en-US" sz="2000" i="1">
                <a:solidFill>
                  <a:schemeClr val="tx1">
                    <a:alpha val="60000"/>
                  </a:schemeClr>
                </a:solidFill>
                <a:effectLst/>
                <a:latin typeface="Cambria" panose="02040503050406030204" pitchFamily="18" charset="0"/>
                <a:ea typeface="Calibri" panose="020F0502020204030204" pitchFamily="34" charset="0"/>
                <a:cs typeface="Times New Roman" panose="02020603050405020304" pitchFamily="18" charset="0"/>
              </a:rPr>
              <a:t>YAM Special Holdings, Inc. v. Comm'r of Revenue</a:t>
            </a:r>
            <a:r>
              <a:rPr lang="en-US" sz="2000">
                <a:solidFill>
                  <a:schemeClr val="tx1">
                    <a:alpha val="60000"/>
                  </a:schemeClr>
                </a:solidFill>
                <a:effectLst/>
                <a:latin typeface="Cambria" panose="02040503050406030204" pitchFamily="18" charset="0"/>
                <a:ea typeface="Calibri" panose="020F0502020204030204" pitchFamily="34" charset="0"/>
                <a:cs typeface="Times New Roman" panose="02020603050405020304" pitchFamily="18" charset="0"/>
              </a:rPr>
              <a:t>, 947 N.W.2d 438 (Minn. 2020)</a:t>
            </a:r>
            <a:endParaRPr lang="en-US" sz="2000">
              <a:solidFill>
                <a:schemeClr val="tx1">
                  <a:alpha val="60000"/>
                </a:schemeClr>
              </a:solidFill>
            </a:endParaRPr>
          </a:p>
        </p:txBody>
      </p:sp>
    </p:spTree>
    <p:extLst>
      <p:ext uri="{BB962C8B-B14F-4D97-AF65-F5344CB8AC3E}">
        <p14:creationId xmlns:p14="http://schemas.microsoft.com/office/powerpoint/2010/main" val="2696838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0FBE25F-9C08-4343-9DEB-2DD58B967ADF}"/>
              </a:ext>
            </a:extLst>
          </p:cNvPr>
          <p:cNvSpPr>
            <a:spLocks noGrp="1"/>
          </p:cNvSpPr>
          <p:nvPr>
            <p:ph type="title"/>
          </p:nvPr>
        </p:nvSpPr>
        <p:spPr>
          <a:xfrm>
            <a:off x="808638" y="386930"/>
            <a:ext cx="9236700" cy="1188950"/>
          </a:xfrm>
        </p:spPr>
        <p:txBody>
          <a:bodyPr anchor="b">
            <a:normAutofit/>
          </a:bodyPr>
          <a:lstStyle/>
          <a:p>
            <a:r>
              <a:rPr lang="en-US" sz="5400" dirty="0"/>
              <a:t>Next Steps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A9EEDFB-5A8A-4412-85D8-8381825517F3}"/>
              </a:ext>
            </a:extLst>
          </p:cNvPr>
          <p:cNvSpPr>
            <a:spLocks noGrp="1"/>
          </p:cNvSpPr>
          <p:nvPr>
            <p:ph idx="1"/>
          </p:nvPr>
        </p:nvSpPr>
        <p:spPr>
          <a:xfrm>
            <a:off x="793660" y="2599509"/>
            <a:ext cx="10143668" cy="3435531"/>
          </a:xfrm>
        </p:spPr>
        <p:txBody>
          <a:bodyPr anchor="ctr">
            <a:normAutofit/>
          </a:bodyPr>
          <a:lstStyle/>
          <a:p>
            <a:pPr lvl="1"/>
            <a:r>
              <a:rPr lang="en-US" dirty="0"/>
              <a:t>Wrap up discussion of sale of partnership interest – sourcing and credit</a:t>
            </a:r>
          </a:p>
          <a:p>
            <a:pPr lvl="1"/>
            <a:r>
              <a:rPr lang="en-US" dirty="0"/>
              <a:t>Begin discussion of administrative and enforcement issues</a:t>
            </a:r>
          </a:p>
          <a:p>
            <a:pPr lvl="2"/>
            <a:r>
              <a:rPr lang="en-US" dirty="0"/>
              <a:t>Reporting and record-keeping</a:t>
            </a:r>
          </a:p>
          <a:p>
            <a:pPr lvl="2"/>
            <a:r>
              <a:rPr lang="en-US" dirty="0"/>
              <a:t>Information returns</a:t>
            </a:r>
          </a:p>
          <a:p>
            <a:pPr lvl="2"/>
            <a:r>
              <a:rPr lang="en-US" dirty="0"/>
              <a:t>Credits for taxes paid</a:t>
            </a:r>
          </a:p>
          <a:p>
            <a:pPr lvl="2"/>
            <a:r>
              <a:rPr lang="en-US" dirty="0"/>
              <a:t>Withholding, composite, and PTE tax rules</a:t>
            </a:r>
          </a:p>
        </p:txBody>
      </p:sp>
    </p:spTree>
    <p:extLst>
      <p:ext uri="{BB962C8B-B14F-4D97-AF65-F5344CB8AC3E}">
        <p14:creationId xmlns:p14="http://schemas.microsoft.com/office/powerpoint/2010/main" val="2503930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0E6406F-E3E7-403B-A4C3-3D271E91F2A2}"/>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Final Note	</a:t>
            </a:r>
          </a:p>
        </p:txBody>
      </p:sp>
      <p:sp>
        <p:nvSpPr>
          <p:cNvPr id="3" name="Content Placeholder 2">
            <a:extLst>
              <a:ext uri="{FF2B5EF4-FFF2-40B4-BE49-F238E27FC236}">
                <a16:creationId xmlns:a16="http://schemas.microsoft.com/office/drawing/2014/main" id="{E9E3A78E-B124-4329-A690-183A4EAB0568}"/>
              </a:ext>
            </a:extLst>
          </p:cNvPr>
          <p:cNvSpPr>
            <a:spLocks noGrp="1"/>
          </p:cNvSpPr>
          <p:nvPr>
            <p:ph idx="1"/>
          </p:nvPr>
        </p:nvSpPr>
        <p:spPr>
          <a:xfrm>
            <a:off x="1371599" y="2318197"/>
            <a:ext cx="9724031" cy="3683358"/>
          </a:xfrm>
        </p:spPr>
        <p:txBody>
          <a:bodyPr anchor="ctr">
            <a:normAutofit/>
          </a:bodyPr>
          <a:lstStyle/>
          <a:p>
            <a:pPr>
              <a:spcBef>
                <a:spcPts val="2400"/>
              </a:spcBef>
            </a:pPr>
            <a:r>
              <a:rPr lang="en-US" sz="2400" dirty="0"/>
              <a:t>Survey of the work group:</a:t>
            </a:r>
          </a:p>
          <a:p>
            <a:pPr lvl="1">
              <a:spcBef>
                <a:spcPts val="2400"/>
              </a:spcBef>
            </a:pPr>
            <a:r>
              <a:rPr lang="en-US" sz="2000" dirty="0"/>
              <a:t>Recommendation to the uniformity committee</a:t>
            </a:r>
          </a:p>
          <a:p>
            <a:pPr lvl="1">
              <a:spcBef>
                <a:spcPts val="2400"/>
              </a:spcBef>
            </a:pPr>
            <a:r>
              <a:rPr lang="en-US" sz="2000" dirty="0"/>
              <a:t>Prioritization of issues</a:t>
            </a:r>
          </a:p>
          <a:p>
            <a:pPr lvl="1">
              <a:spcBef>
                <a:spcPts val="2400"/>
              </a:spcBef>
            </a:pPr>
            <a:r>
              <a:rPr lang="en-US" sz="2000" dirty="0"/>
              <a:t>Related matters – training and resources</a:t>
            </a:r>
          </a:p>
          <a:p>
            <a:pPr lvl="1">
              <a:spcBef>
                <a:spcPts val="2400"/>
              </a:spcBef>
            </a:pPr>
            <a:r>
              <a:rPr lang="en-US" sz="2000" dirty="0"/>
              <a:t>Voting – meeting of October 26 </a:t>
            </a:r>
          </a:p>
        </p:txBody>
      </p:sp>
    </p:spTree>
    <p:extLst>
      <p:ext uri="{BB962C8B-B14F-4D97-AF65-F5344CB8AC3E}">
        <p14:creationId xmlns:p14="http://schemas.microsoft.com/office/powerpoint/2010/main" val="214416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1">
            <a:extLst>
              <a:ext uri="{FF2B5EF4-FFF2-40B4-BE49-F238E27FC236}">
                <a16:creationId xmlns:a16="http://schemas.microsoft.com/office/drawing/2014/main" id="{FCEC2294-5A7B-45E5-9251-C1AA89F4A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alpha val="6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4B3F8C8-4A05-4417-AF9F-9CA6C94131E0}"/>
              </a:ext>
            </a:extLst>
          </p:cNvPr>
          <p:cNvSpPr>
            <a:spLocks noGrp="1"/>
          </p:cNvSpPr>
          <p:nvPr>
            <p:ph type="title"/>
          </p:nvPr>
        </p:nvSpPr>
        <p:spPr>
          <a:xfrm>
            <a:off x="939567" y="1065857"/>
            <a:ext cx="2455845" cy="4726276"/>
          </a:xfrm>
        </p:spPr>
        <p:txBody>
          <a:bodyPr>
            <a:normAutofit/>
          </a:bodyPr>
          <a:lstStyle/>
          <a:p>
            <a:pPr algn="r"/>
            <a:r>
              <a:rPr lang="en-US" sz="4000" dirty="0"/>
              <a:t>Roadmap</a:t>
            </a:r>
          </a:p>
        </p:txBody>
      </p:sp>
      <p:cxnSp>
        <p:nvCxnSpPr>
          <p:cNvPr id="22" name="Straight Connector 13">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3" name="Content Placeholder 2">
            <a:extLst>
              <a:ext uri="{FF2B5EF4-FFF2-40B4-BE49-F238E27FC236}">
                <a16:creationId xmlns:a16="http://schemas.microsoft.com/office/drawing/2014/main" id="{06E8EB34-F822-45E5-A4B0-E43CF85A2B2D}"/>
              </a:ext>
            </a:extLst>
          </p:cNvPr>
          <p:cNvGraphicFramePr/>
          <p:nvPr>
            <p:extLst>
              <p:ext uri="{D42A27DB-BD31-4B8C-83A1-F6EECF244321}">
                <p14:modId xmlns:p14="http://schemas.microsoft.com/office/powerpoint/2010/main" val="764975242"/>
              </p:ext>
            </p:extLst>
          </p:nvPr>
        </p:nvGraphicFramePr>
        <p:xfrm>
          <a:off x="3964143" y="1065857"/>
          <a:ext cx="7134492" cy="47262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300957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9306B2F-7E6B-43D4-99E3-ED8263694D7B}"/>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Last Call	</a:t>
            </a:r>
          </a:p>
        </p:txBody>
      </p:sp>
      <p:sp>
        <p:nvSpPr>
          <p:cNvPr id="3" name="Content Placeholder 2">
            <a:extLst>
              <a:ext uri="{FF2B5EF4-FFF2-40B4-BE49-F238E27FC236}">
                <a16:creationId xmlns:a16="http://schemas.microsoft.com/office/drawing/2014/main" id="{164D0E83-1D14-497D-AB47-E9F122DF6B99}"/>
              </a:ext>
            </a:extLst>
          </p:cNvPr>
          <p:cNvSpPr>
            <a:spLocks noGrp="1"/>
          </p:cNvSpPr>
          <p:nvPr>
            <p:ph idx="1"/>
          </p:nvPr>
        </p:nvSpPr>
        <p:spPr>
          <a:xfrm>
            <a:off x="4810259" y="649480"/>
            <a:ext cx="6555347" cy="5546047"/>
          </a:xfrm>
        </p:spPr>
        <p:txBody>
          <a:bodyPr anchor="ctr">
            <a:normAutofit/>
          </a:bodyPr>
          <a:lstStyle/>
          <a:p>
            <a:r>
              <a:rPr lang="en-US" dirty="0"/>
              <a:t>Sourcing –</a:t>
            </a:r>
          </a:p>
          <a:p>
            <a:pPr lvl="1"/>
            <a:r>
              <a:rPr lang="en-US" sz="2000" dirty="0"/>
              <a:t>Constitutional Principles – </a:t>
            </a:r>
          </a:p>
          <a:p>
            <a:pPr lvl="2"/>
            <a:r>
              <a:rPr lang="en-US" sz="1600" dirty="0"/>
              <a:t>Sourcing of Multistate Income Generally</a:t>
            </a:r>
          </a:p>
          <a:p>
            <a:pPr lvl="2"/>
            <a:r>
              <a:rPr lang="en-US" sz="1600" dirty="0"/>
              <a:t>Applied to Formulary Apportionment Specifically</a:t>
            </a:r>
          </a:p>
          <a:p>
            <a:pPr lvl="1"/>
            <a:r>
              <a:rPr lang="en-US" sz="2000" dirty="0"/>
              <a:t>Applying the Principles –</a:t>
            </a:r>
          </a:p>
          <a:p>
            <a:pPr lvl="2"/>
            <a:r>
              <a:rPr lang="en-US" sz="1600" dirty="0"/>
              <a:t>Use of </a:t>
            </a:r>
            <a:r>
              <a:rPr lang="en-US" sz="1600" dirty="0" err="1"/>
              <a:t>UDITPA</a:t>
            </a:r>
            <a:r>
              <a:rPr lang="en-US" sz="1600" dirty="0"/>
              <a:t> (and Similar Corporate Apportionment Rules)</a:t>
            </a:r>
          </a:p>
          <a:p>
            <a:pPr lvl="2"/>
            <a:r>
              <a:rPr lang="en-US" sz="1600" dirty="0"/>
              <a:t>Model Regulations</a:t>
            </a:r>
          </a:p>
          <a:p>
            <a:pPr lvl="2"/>
            <a:r>
              <a:rPr lang="en-US" sz="1600" dirty="0"/>
              <a:t>Model Combined Reporting Statutes</a:t>
            </a:r>
          </a:p>
          <a:p>
            <a:pPr lvl="1"/>
            <a:r>
              <a:rPr lang="en-US" sz="2000" dirty="0"/>
              <a:t>Aggregate vs. Entity Theories</a:t>
            </a:r>
          </a:p>
          <a:p>
            <a:pPr lvl="1"/>
            <a:r>
              <a:rPr lang="en-US" sz="2000" dirty="0"/>
              <a:t>Differences in Partners</a:t>
            </a:r>
            <a:endParaRPr lang="en-US" sz="1600" dirty="0"/>
          </a:p>
        </p:txBody>
      </p:sp>
    </p:spTree>
    <p:extLst>
      <p:ext uri="{BB962C8B-B14F-4D97-AF65-F5344CB8AC3E}">
        <p14:creationId xmlns:p14="http://schemas.microsoft.com/office/powerpoint/2010/main" val="3585125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10ACE1-1C5F-4CB7-9FD1-F7C6AC692120}"/>
              </a:ext>
            </a:extLst>
          </p:cNvPr>
          <p:cNvPicPr>
            <a:picLocks noChangeAspect="1"/>
          </p:cNvPicPr>
          <p:nvPr/>
        </p:nvPicPr>
        <p:blipFill rotWithShape="1">
          <a:blip r:embed="rId2">
            <a:duotone>
              <a:schemeClr val="bg2">
                <a:shade val="45000"/>
                <a:satMod val="135000"/>
              </a:schemeClr>
              <a:prstClr val="white"/>
            </a:duotone>
          </a:blip>
          <a:srcRect t="1573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DD85830-59A9-44BF-B36B-A3129A447167}"/>
              </a:ext>
            </a:extLst>
          </p:cNvPr>
          <p:cNvSpPr>
            <a:spLocks noGrp="1"/>
          </p:cNvSpPr>
          <p:nvPr>
            <p:ph type="title"/>
          </p:nvPr>
        </p:nvSpPr>
        <p:spPr>
          <a:xfrm>
            <a:off x="838200" y="365125"/>
            <a:ext cx="10515600" cy="1325563"/>
          </a:xfrm>
        </p:spPr>
        <p:txBody>
          <a:bodyPr>
            <a:normAutofit/>
          </a:bodyPr>
          <a:lstStyle/>
          <a:p>
            <a:r>
              <a:rPr lang="en-US" dirty="0"/>
              <a:t>Sourcing Questions and Issues</a:t>
            </a:r>
          </a:p>
        </p:txBody>
      </p:sp>
      <p:graphicFrame>
        <p:nvGraphicFramePr>
          <p:cNvPr id="5" name="Content Placeholder 2">
            <a:extLst>
              <a:ext uri="{FF2B5EF4-FFF2-40B4-BE49-F238E27FC236}">
                <a16:creationId xmlns:a16="http://schemas.microsoft.com/office/drawing/2014/main" id="{3B12914B-66FA-4AE7-BE76-63824E12466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23E9DA35-4CAC-45CB-AD47-F3084E92AF35}"/>
              </a:ext>
            </a:extLst>
          </p:cNvPr>
          <p:cNvSpPr txBox="1"/>
          <p:nvPr/>
        </p:nvSpPr>
        <p:spPr>
          <a:xfrm>
            <a:off x="2164360" y="2088859"/>
            <a:ext cx="7793372" cy="523220"/>
          </a:xfrm>
          <a:prstGeom prst="rect">
            <a:avLst/>
          </a:prstGeom>
          <a:solidFill>
            <a:schemeClr val="tx1">
              <a:lumMod val="75000"/>
              <a:lumOff val="2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Applying the principles to:</a:t>
            </a:r>
          </a:p>
        </p:txBody>
      </p:sp>
    </p:spTree>
    <p:extLst>
      <p:ext uri="{BB962C8B-B14F-4D97-AF65-F5344CB8AC3E}">
        <p14:creationId xmlns:p14="http://schemas.microsoft.com/office/powerpoint/2010/main" val="2515350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0FBE25F-9C08-4343-9DEB-2DD58B967ADF}"/>
              </a:ext>
            </a:extLst>
          </p:cNvPr>
          <p:cNvSpPr>
            <a:spLocks noGrp="1"/>
          </p:cNvSpPr>
          <p:nvPr>
            <p:ph type="title"/>
          </p:nvPr>
        </p:nvSpPr>
        <p:spPr>
          <a:xfrm>
            <a:off x="808638" y="386930"/>
            <a:ext cx="9236700" cy="1188950"/>
          </a:xfrm>
        </p:spPr>
        <p:txBody>
          <a:bodyPr anchor="b">
            <a:normAutofit/>
          </a:bodyPr>
          <a:lstStyle/>
          <a:p>
            <a:r>
              <a:rPr lang="en-US" sz="5400" dirty="0"/>
              <a:t>This Call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A9EEDFB-5A8A-4412-85D8-8381825517F3}"/>
              </a:ext>
            </a:extLst>
          </p:cNvPr>
          <p:cNvSpPr>
            <a:spLocks noGrp="1"/>
          </p:cNvSpPr>
          <p:nvPr>
            <p:ph idx="1"/>
          </p:nvPr>
        </p:nvSpPr>
        <p:spPr>
          <a:xfrm>
            <a:off x="793660" y="2599509"/>
            <a:ext cx="10143668" cy="3435531"/>
          </a:xfrm>
        </p:spPr>
        <p:txBody>
          <a:bodyPr anchor="ctr">
            <a:normAutofit/>
          </a:bodyPr>
          <a:lstStyle/>
          <a:p>
            <a:endParaRPr lang="en-US" sz="2400" dirty="0"/>
          </a:p>
          <a:p>
            <a:r>
              <a:rPr lang="en-US" sz="2400" dirty="0"/>
              <a:t>Survey of how states have addressed important issues. </a:t>
            </a:r>
          </a:p>
          <a:p>
            <a:pPr lvl="1"/>
            <a:r>
              <a:rPr lang="en-US" sz="2000" dirty="0"/>
              <a:t>Do most states have rules?</a:t>
            </a:r>
          </a:p>
          <a:p>
            <a:pPr lvl="1"/>
            <a:r>
              <a:rPr lang="en-US" sz="2000" dirty="0"/>
              <a:t>Is there consistency?</a:t>
            </a:r>
          </a:p>
          <a:p>
            <a:r>
              <a:rPr lang="en-US" sz="2400" dirty="0"/>
              <a:t>Finish sourcing of operating income.</a:t>
            </a:r>
          </a:p>
          <a:p>
            <a:pPr lvl="1"/>
            <a:r>
              <a:rPr lang="en-US" sz="2000" dirty="0"/>
              <a:t>Discuss credits for taxes paid (residents).</a:t>
            </a:r>
          </a:p>
          <a:p>
            <a:pPr lvl="1"/>
            <a:r>
              <a:rPr lang="en-US" sz="2000" dirty="0"/>
              <a:t>Kick off sale of partnership interest.</a:t>
            </a:r>
            <a:endParaRPr lang="en-US" sz="2200" dirty="0"/>
          </a:p>
          <a:p>
            <a:endParaRPr lang="en-US" sz="2000" dirty="0"/>
          </a:p>
          <a:p>
            <a:pPr lvl="1"/>
            <a:endParaRPr lang="en-US" dirty="0"/>
          </a:p>
        </p:txBody>
      </p:sp>
    </p:spTree>
    <p:extLst>
      <p:ext uri="{BB962C8B-B14F-4D97-AF65-F5344CB8AC3E}">
        <p14:creationId xmlns:p14="http://schemas.microsoft.com/office/powerpoint/2010/main" val="3851442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A75A26F-8E85-41AC-8D74-540006AAE7DE}"/>
              </a:ext>
            </a:extLst>
          </p:cNvPr>
          <p:cNvSpPr>
            <a:spLocks noGrp="1"/>
          </p:cNvSpPr>
          <p:nvPr>
            <p:ph type="title"/>
          </p:nvPr>
        </p:nvSpPr>
        <p:spPr>
          <a:xfrm>
            <a:off x="1075767" y="1188637"/>
            <a:ext cx="2988234" cy="4480726"/>
          </a:xfrm>
        </p:spPr>
        <p:txBody>
          <a:bodyPr>
            <a:normAutofit/>
          </a:bodyPr>
          <a:lstStyle/>
          <a:p>
            <a:pPr algn="r"/>
            <a:r>
              <a:rPr lang="en-US" sz="3100" dirty="0"/>
              <a:t>Situs-Based Versus Apportionment-Based Sourcing</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023E4BB-2836-4F36-8F44-67F1FAC19364}"/>
              </a:ext>
            </a:extLst>
          </p:cNvPr>
          <p:cNvSpPr>
            <a:spLocks noGrp="1"/>
          </p:cNvSpPr>
          <p:nvPr>
            <p:ph idx="1"/>
          </p:nvPr>
        </p:nvSpPr>
        <p:spPr>
          <a:xfrm>
            <a:off x="5255260" y="1648870"/>
            <a:ext cx="4702848" cy="3560260"/>
          </a:xfrm>
        </p:spPr>
        <p:txBody>
          <a:bodyPr anchor="ctr">
            <a:normAutofit/>
          </a:bodyPr>
          <a:lstStyle/>
          <a:p>
            <a:r>
              <a:rPr lang="en-US" sz="2200"/>
              <a:t>Situs based – income sourced to a particular jurisdiction by rule (including domicile or residence of taxpayer).</a:t>
            </a:r>
          </a:p>
          <a:p>
            <a:r>
              <a:rPr lang="en-US" sz="2200"/>
              <a:t>Apportionment based – income sourced by formulary apportionment – including taxpayer and/or investee-factors.</a:t>
            </a:r>
          </a:p>
          <a:p>
            <a:r>
              <a:rPr lang="en-US" sz="2200"/>
              <a:t>When to apply one method versus the other.</a:t>
            </a:r>
          </a:p>
        </p:txBody>
      </p:sp>
    </p:spTree>
    <p:extLst>
      <p:ext uri="{BB962C8B-B14F-4D97-AF65-F5344CB8AC3E}">
        <p14:creationId xmlns:p14="http://schemas.microsoft.com/office/powerpoint/2010/main" val="918184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217A76A-9E57-4F87-A47D-4F9ED151E172}"/>
              </a:ext>
            </a:extLst>
          </p:cNvPr>
          <p:cNvSpPr>
            <a:spLocks noGrp="1"/>
          </p:cNvSpPr>
          <p:nvPr>
            <p:ph type="title"/>
          </p:nvPr>
        </p:nvSpPr>
        <p:spPr>
          <a:xfrm>
            <a:off x="1075767" y="1188637"/>
            <a:ext cx="2988234" cy="4480726"/>
          </a:xfrm>
        </p:spPr>
        <p:txBody>
          <a:bodyPr>
            <a:normAutofit/>
          </a:bodyPr>
          <a:lstStyle/>
          <a:p>
            <a:pPr algn="r"/>
            <a:r>
              <a:rPr lang="en-US" sz="3200" dirty="0"/>
              <a:t>Use of Situs-Based Sourcing</a:t>
            </a:r>
          </a:p>
        </p:txBody>
      </p:sp>
      <p:cxnSp>
        <p:nvCxnSpPr>
          <p:cNvPr id="23" name="Straight Connector 22">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E6423D1-B4E6-4875-B8CE-D78F3F7441AC}"/>
              </a:ext>
            </a:extLst>
          </p:cNvPr>
          <p:cNvSpPr>
            <a:spLocks noGrp="1"/>
          </p:cNvSpPr>
          <p:nvPr>
            <p:ph idx="1"/>
          </p:nvPr>
        </p:nvSpPr>
        <p:spPr>
          <a:xfrm>
            <a:off x="5059685" y="1097279"/>
            <a:ext cx="4981293" cy="4572083"/>
          </a:xfrm>
        </p:spPr>
        <p:txBody>
          <a:bodyPr anchor="ctr">
            <a:normAutofit/>
          </a:bodyPr>
          <a:lstStyle/>
          <a:p>
            <a:r>
              <a:rPr lang="en-US" sz="1600" dirty="0"/>
              <a:t>Business-Nonbusiness Determination at Partnership Level – Situs-based sourcing can be applied at the partnership level to types of income. </a:t>
            </a:r>
          </a:p>
          <a:p>
            <a:r>
              <a:rPr lang="en-US" sz="1600" dirty="0"/>
              <a:t>Other Rationales – Situs-based sourcing can also be applied to source the income to the partner’s residence or domicile. The rationale used by states that prescribe this treatment is sometimes unclear, but may include the following:</a:t>
            </a:r>
          </a:p>
          <a:p>
            <a:pPr lvl="1"/>
            <a:r>
              <a:rPr lang="en-US" sz="1600" dirty="0"/>
              <a:t>A determination that the state lacks nexus over the partner;</a:t>
            </a:r>
          </a:p>
          <a:p>
            <a:pPr lvl="1"/>
            <a:r>
              <a:rPr lang="en-US" sz="1600" dirty="0"/>
              <a:t>A determination that the state lacks nexus over the income; </a:t>
            </a:r>
          </a:p>
          <a:p>
            <a:pPr lvl="1"/>
            <a:r>
              <a:rPr lang="en-US" sz="1600" dirty="0"/>
              <a:t>A determination that the income is nonbusiness income in the hands of the partner;</a:t>
            </a:r>
          </a:p>
          <a:p>
            <a:pPr lvl="1"/>
            <a:r>
              <a:rPr lang="en-US" sz="1600" dirty="0"/>
              <a:t>Other considerations—such as ease of administration. </a:t>
            </a:r>
          </a:p>
          <a:p>
            <a:endParaRPr lang="en-US" sz="1300" dirty="0"/>
          </a:p>
        </p:txBody>
      </p:sp>
    </p:spTree>
    <p:extLst>
      <p:ext uri="{BB962C8B-B14F-4D97-AF65-F5344CB8AC3E}">
        <p14:creationId xmlns:p14="http://schemas.microsoft.com/office/powerpoint/2010/main" val="912523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AA01D3D-47FA-43C6-ACA7-35166FE2FD84}"/>
              </a:ext>
            </a:extLst>
          </p:cNvPr>
          <p:cNvSpPr>
            <a:spLocks noGrp="1"/>
          </p:cNvSpPr>
          <p:nvPr>
            <p:ph type="title"/>
          </p:nvPr>
        </p:nvSpPr>
        <p:spPr>
          <a:xfrm>
            <a:off x="1285240" y="1050595"/>
            <a:ext cx="9487263" cy="1618489"/>
          </a:xfrm>
        </p:spPr>
        <p:txBody>
          <a:bodyPr anchor="ctr">
            <a:normAutofit fontScale="90000"/>
          </a:bodyPr>
          <a:lstStyle/>
          <a:p>
            <a:r>
              <a:rPr lang="en-US" sz="6000" dirty="0"/>
              <a:t>Two Levels of Nonbusiness Determination</a:t>
            </a:r>
          </a:p>
        </p:txBody>
      </p:sp>
      <p:sp>
        <p:nvSpPr>
          <p:cNvPr id="3" name="Content Placeholder 2">
            <a:extLst>
              <a:ext uri="{FF2B5EF4-FFF2-40B4-BE49-F238E27FC236}">
                <a16:creationId xmlns:a16="http://schemas.microsoft.com/office/drawing/2014/main" id="{05822FB0-5CAD-4B78-853D-07E0BC9C6C37}"/>
              </a:ext>
            </a:extLst>
          </p:cNvPr>
          <p:cNvSpPr>
            <a:spLocks noGrp="1"/>
          </p:cNvSpPr>
          <p:nvPr>
            <p:ph idx="1"/>
          </p:nvPr>
        </p:nvSpPr>
        <p:spPr>
          <a:xfrm>
            <a:off x="1285240" y="2969469"/>
            <a:ext cx="8581571" cy="2800395"/>
          </a:xfrm>
        </p:spPr>
        <p:txBody>
          <a:bodyPr anchor="t">
            <a:normAutofit/>
          </a:bodyPr>
          <a:lstStyle/>
          <a:p>
            <a:r>
              <a:rPr lang="en-US" sz="1900" dirty="0"/>
              <a:t>Many states address the issue of the nonbusiness determination at the partnership level—in part by applying </a:t>
            </a:r>
            <a:r>
              <a:rPr lang="en-US" sz="1900" dirty="0" err="1"/>
              <a:t>UDITPA</a:t>
            </a:r>
            <a:r>
              <a:rPr lang="en-US" sz="1900" dirty="0"/>
              <a:t> or similar rules to partnerships.</a:t>
            </a:r>
          </a:p>
          <a:p>
            <a:r>
              <a:rPr lang="en-US" sz="1900" dirty="0"/>
              <a:t>Having the partnership-level nonbusiness determination and related sourcing flow-through to the partners, whether directly or through multiple tiers, matches the federal treatment. </a:t>
            </a:r>
          </a:p>
          <a:p>
            <a:r>
              <a:rPr lang="en-US" sz="1900" dirty="0"/>
              <a:t>But many states also recognize that partnership income can nonbusiness income in the hands of the partners even if it was determined to be business income in the hands of the partnership. </a:t>
            </a:r>
          </a:p>
          <a:p>
            <a:endParaRPr lang="en-US" sz="1900" dirty="0"/>
          </a:p>
        </p:txBody>
      </p:sp>
    </p:spTree>
    <p:extLst>
      <p:ext uri="{BB962C8B-B14F-4D97-AF65-F5344CB8AC3E}">
        <p14:creationId xmlns:p14="http://schemas.microsoft.com/office/powerpoint/2010/main" val="1815065405"/>
      </p:ext>
    </p:extLst>
  </p:cSld>
  <p:clrMapOvr>
    <a:masterClrMapping/>
  </p:clrMapOvr>
</p:sld>
</file>

<file path=ppt/theme/theme1.xml><?xml version="1.0" encoding="utf-8"?>
<a:theme xmlns:a="http://schemas.openxmlformats.org/drawingml/2006/main" name="1_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1439</Words>
  <Application>Microsoft Office PowerPoint</Application>
  <PresentationFormat>Widescreen</PresentationFormat>
  <Paragraphs>139</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Cambria</vt:lpstr>
      <vt:lpstr>1_Office Theme</vt:lpstr>
      <vt:lpstr>State Taxation of Partnerships</vt:lpstr>
      <vt:lpstr>Project Plan</vt:lpstr>
      <vt:lpstr>Roadmap</vt:lpstr>
      <vt:lpstr>Last Call </vt:lpstr>
      <vt:lpstr>Sourcing Questions and Issues</vt:lpstr>
      <vt:lpstr>This Call </vt:lpstr>
      <vt:lpstr>Situs-Based Versus Apportionment-Based Sourcing</vt:lpstr>
      <vt:lpstr>Use of Situs-Based Sourcing</vt:lpstr>
      <vt:lpstr>Two Levels of Nonbusiness Determination</vt:lpstr>
      <vt:lpstr>Investment Partnerships</vt:lpstr>
      <vt:lpstr>Nature of the Partner</vt:lpstr>
      <vt:lpstr>Use of Apportionment-Based Sourcing</vt:lpstr>
      <vt:lpstr>Individual, Corporate, &amp; Tiered Partners</vt:lpstr>
      <vt:lpstr>Other Apportionment Questions</vt:lpstr>
      <vt:lpstr>Credits for Taxes Paid</vt:lpstr>
      <vt:lpstr>Taxation of Gain (Loss) from Sales of Partnership Interest</vt:lpstr>
      <vt:lpstr>Nexus Generally</vt:lpstr>
      <vt:lpstr>Ohio Cases</vt:lpstr>
      <vt:lpstr>Other Important Cases</vt:lpstr>
      <vt:lpstr>Other Important Cases</vt:lpstr>
      <vt:lpstr>Next Steps</vt:lpstr>
      <vt:lpstr>Final Note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Hecht</dc:creator>
  <cp:lastModifiedBy>Hecht</cp:lastModifiedBy>
  <cp:revision>6</cp:revision>
  <dcterms:created xsi:type="dcterms:W3CDTF">2021-09-26T17:50:22Z</dcterms:created>
  <dcterms:modified xsi:type="dcterms:W3CDTF">2021-09-28T16:38:54Z</dcterms:modified>
</cp:coreProperties>
</file>