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4" r:id="rId2"/>
    <p:sldId id="315" r:id="rId3"/>
    <p:sldId id="316" r:id="rId4"/>
    <p:sldId id="317" r:id="rId5"/>
    <p:sldId id="319" r:id="rId6"/>
    <p:sldId id="331" r:id="rId7"/>
    <p:sldId id="332" r:id="rId8"/>
    <p:sldId id="333" r:id="rId9"/>
    <p:sldId id="341" r:id="rId10"/>
    <p:sldId id="334" r:id="rId11"/>
    <p:sldId id="335" r:id="rId12"/>
    <p:sldId id="336" r:id="rId13"/>
    <p:sldId id="337" r:id="rId14"/>
    <p:sldId id="338" r:id="rId15"/>
    <p:sldId id="339" r:id="rId16"/>
    <p:sldId id="340" r:id="rId17"/>
    <p:sldId id="342" r:id="rId18"/>
    <p:sldId id="343" r:id="rId19"/>
    <p:sldId id="344" r:id="rId20"/>
    <p:sldId id="345" r:id="rId21"/>
    <p:sldId id="347" r:id="rId22"/>
    <p:sldId id="346" r:id="rId23"/>
    <p:sldId id="32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E3F482-8844-47CA-8B8A-CC01835128C9}" type="doc">
      <dgm:prSet loTypeId="urn:microsoft.com/office/officeart/2016/7/layout/HexagonTimeline" loCatId="process" qsTypeId="urn:microsoft.com/office/officeart/2005/8/quickstyle/simple5" qsCatId="simple" csTypeId="urn:microsoft.com/office/officeart/2005/8/colors/colorful5" csCatId="colorful" phldr="1"/>
      <dgm:spPr/>
      <dgm:t>
        <a:bodyPr/>
        <a:lstStyle/>
        <a:p>
          <a:endParaRPr lang="en-US"/>
        </a:p>
      </dgm:t>
    </dgm:pt>
    <dgm:pt modelId="{84E51CE1-9815-4BA4-8025-F86C583620AE}">
      <dgm:prSet/>
      <dgm:spPr/>
      <dgm:t>
        <a:bodyPr/>
        <a:lstStyle/>
        <a:p>
          <a:r>
            <a:rPr lang="en-US" dirty="0"/>
            <a:t>17 Aug.</a:t>
          </a:r>
        </a:p>
      </dgm:t>
    </dgm:pt>
    <dgm:pt modelId="{0ADACA5C-E423-473A-BBC2-CF20C993187E}" type="parTrans" cxnId="{8E879784-9FEB-416F-91AA-DFEF346A797D}">
      <dgm:prSet/>
      <dgm:spPr/>
      <dgm:t>
        <a:bodyPr/>
        <a:lstStyle/>
        <a:p>
          <a:endParaRPr lang="en-US"/>
        </a:p>
      </dgm:t>
    </dgm:pt>
    <dgm:pt modelId="{43F93AE9-04A8-421A-A84C-D48C82680197}" type="sibTrans" cxnId="{8E879784-9FEB-416F-91AA-DFEF346A797D}">
      <dgm:prSet/>
      <dgm:spPr/>
      <dgm:t>
        <a:bodyPr/>
        <a:lstStyle/>
        <a:p>
          <a:endParaRPr lang="en-US"/>
        </a:p>
      </dgm:t>
    </dgm:pt>
    <dgm:pt modelId="{57715871-F505-44D5-8F15-3428AAD4B6AD}">
      <dgm:prSet/>
      <dgm:spPr/>
      <dgm:t>
        <a:bodyPr/>
        <a:lstStyle/>
        <a:p>
          <a:r>
            <a:rPr lang="en-US" b="1" dirty="0"/>
            <a:t>ISSUE OUTLINE</a:t>
          </a:r>
          <a:r>
            <a:rPr lang="en-US" dirty="0"/>
            <a:t> General Approach  Terms</a:t>
          </a:r>
          <a:br>
            <a:rPr lang="en-US" dirty="0"/>
          </a:br>
          <a:r>
            <a:rPr lang="en-US" dirty="0"/>
            <a:t>Operating Income -</a:t>
          </a:r>
          <a:r>
            <a:rPr lang="en-US" i="1" dirty="0"/>
            <a:t>Nexus &amp; </a:t>
          </a:r>
          <a:br>
            <a:rPr lang="en-US" i="1" dirty="0"/>
          </a:br>
          <a:r>
            <a:rPr lang="en-US" i="1" dirty="0"/>
            <a:t>Federal Conformity</a:t>
          </a:r>
        </a:p>
      </dgm:t>
    </dgm:pt>
    <dgm:pt modelId="{CE23F4F4-FA4A-4E6A-BCD9-4FFCDFC24860}" type="parTrans" cxnId="{36182492-4F72-43DD-8746-0ECD4BD9CE5F}">
      <dgm:prSet/>
      <dgm:spPr/>
      <dgm:t>
        <a:bodyPr/>
        <a:lstStyle/>
        <a:p>
          <a:endParaRPr lang="en-US"/>
        </a:p>
      </dgm:t>
    </dgm:pt>
    <dgm:pt modelId="{AF6E4870-6AF3-4149-8296-879EB35FEC39}" type="sibTrans" cxnId="{36182492-4F72-43DD-8746-0ECD4BD9CE5F}">
      <dgm:prSet/>
      <dgm:spPr/>
      <dgm:t>
        <a:bodyPr/>
        <a:lstStyle/>
        <a:p>
          <a:endParaRPr lang="en-US"/>
        </a:p>
      </dgm:t>
    </dgm:pt>
    <dgm:pt modelId="{9A588C4B-1FE1-4307-B944-018A64D15C27}">
      <dgm:prSet/>
      <dgm:spPr/>
      <dgm:t>
        <a:bodyPr/>
        <a:lstStyle/>
        <a:p>
          <a:r>
            <a:rPr lang="en-US" dirty="0"/>
            <a:t>31 Aug.</a:t>
          </a:r>
        </a:p>
      </dgm:t>
    </dgm:pt>
    <dgm:pt modelId="{0E380803-7ACC-4409-9CE9-82B364974125}" type="parTrans" cxnId="{2C3363B8-B040-451F-B38E-116B2A8B1537}">
      <dgm:prSet/>
      <dgm:spPr/>
      <dgm:t>
        <a:bodyPr/>
        <a:lstStyle/>
        <a:p>
          <a:endParaRPr lang="en-US"/>
        </a:p>
      </dgm:t>
    </dgm:pt>
    <dgm:pt modelId="{9D467C56-4791-445E-8E3D-4C7AD2DCD947}" type="sibTrans" cxnId="{2C3363B8-B040-451F-B38E-116B2A8B1537}">
      <dgm:prSet/>
      <dgm:spPr/>
      <dgm:t>
        <a:bodyPr/>
        <a:lstStyle/>
        <a:p>
          <a:endParaRPr lang="en-US"/>
        </a:p>
      </dgm:t>
    </dgm:pt>
    <dgm:pt modelId="{63EAB4F9-183A-4456-8B19-A8E11A26FC70}">
      <dgm:prSet/>
      <dgm:spPr/>
      <dgm:t>
        <a:bodyPr/>
        <a:lstStyle/>
        <a:p>
          <a:r>
            <a:rPr lang="en-US" b="1" dirty="0"/>
            <a:t>ISSUE OUTLINE </a:t>
          </a:r>
          <a:r>
            <a:rPr lang="en-US" dirty="0"/>
            <a:t>Operating Income -</a:t>
          </a:r>
          <a:r>
            <a:rPr lang="en-US" i="1" dirty="0"/>
            <a:t>Federal Conformity cont’d &amp; </a:t>
          </a:r>
          <a:br>
            <a:rPr lang="en-US" i="1" dirty="0"/>
          </a:br>
          <a:r>
            <a:rPr lang="en-US" i="1" dirty="0"/>
            <a:t>Sourcing</a:t>
          </a:r>
        </a:p>
      </dgm:t>
    </dgm:pt>
    <dgm:pt modelId="{94568065-74EB-4DA8-B3FE-BC49E5EC534B}" type="parTrans" cxnId="{A89726B8-C2E9-44D2-AE86-0A500D45C63D}">
      <dgm:prSet/>
      <dgm:spPr/>
      <dgm:t>
        <a:bodyPr/>
        <a:lstStyle/>
        <a:p>
          <a:endParaRPr lang="en-US"/>
        </a:p>
      </dgm:t>
    </dgm:pt>
    <dgm:pt modelId="{68CE264D-2154-439F-86F6-5B788BEC6A83}" type="sibTrans" cxnId="{A89726B8-C2E9-44D2-AE86-0A500D45C63D}">
      <dgm:prSet/>
      <dgm:spPr/>
      <dgm:t>
        <a:bodyPr/>
        <a:lstStyle/>
        <a:p>
          <a:endParaRPr lang="en-US"/>
        </a:p>
      </dgm:t>
    </dgm:pt>
    <dgm:pt modelId="{907901CF-D4ED-4B11-B270-E42E6757645B}">
      <dgm:prSet/>
      <dgm:spPr/>
      <dgm:t>
        <a:bodyPr/>
        <a:lstStyle/>
        <a:p>
          <a:r>
            <a:rPr lang="en-US" dirty="0"/>
            <a:t>14 Sep.</a:t>
          </a:r>
        </a:p>
      </dgm:t>
    </dgm:pt>
    <dgm:pt modelId="{121D1DF6-5D0B-4E28-B457-AA46C33ADF79}" type="parTrans" cxnId="{10B437A3-8F30-46C7-9A2F-1A47D8F508D5}">
      <dgm:prSet/>
      <dgm:spPr/>
      <dgm:t>
        <a:bodyPr/>
        <a:lstStyle/>
        <a:p>
          <a:endParaRPr lang="en-US"/>
        </a:p>
      </dgm:t>
    </dgm:pt>
    <dgm:pt modelId="{A3403246-EDA9-4CC1-8253-09A8A08DB0D8}" type="sibTrans" cxnId="{10B437A3-8F30-46C7-9A2F-1A47D8F508D5}">
      <dgm:prSet/>
      <dgm:spPr/>
      <dgm:t>
        <a:bodyPr/>
        <a:lstStyle/>
        <a:p>
          <a:endParaRPr lang="en-US"/>
        </a:p>
      </dgm:t>
    </dgm:pt>
    <dgm:pt modelId="{BB6F8888-0ED4-4EB3-B086-2C5BAD0789C7}">
      <dgm:prSet/>
      <dgm:spPr/>
      <dgm:t>
        <a:bodyPr/>
        <a:lstStyle/>
        <a:p>
          <a:r>
            <a:rPr lang="en-US" b="1" dirty="0"/>
            <a:t>ISSUE OUTLINE </a:t>
          </a:r>
          <a:r>
            <a:rPr lang="en-US" dirty="0"/>
            <a:t>Operating Income </a:t>
          </a:r>
          <a:r>
            <a:rPr lang="en-US" i="1" dirty="0"/>
            <a:t>Sourcing cont’d &amp; Credits</a:t>
          </a:r>
        </a:p>
      </dgm:t>
    </dgm:pt>
    <dgm:pt modelId="{FBF0039F-1A68-4F2A-BAE2-D8949225E87D}" type="parTrans" cxnId="{B8890CC2-4964-49BE-A03A-3178AE149DDF}">
      <dgm:prSet/>
      <dgm:spPr/>
      <dgm:t>
        <a:bodyPr/>
        <a:lstStyle/>
        <a:p>
          <a:endParaRPr lang="en-US"/>
        </a:p>
      </dgm:t>
    </dgm:pt>
    <dgm:pt modelId="{DA7DD9B5-DCE2-4ADB-B860-5F4797D776CC}" type="sibTrans" cxnId="{B8890CC2-4964-49BE-A03A-3178AE149DDF}">
      <dgm:prSet/>
      <dgm:spPr/>
      <dgm:t>
        <a:bodyPr/>
        <a:lstStyle/>
        <a:p>
          <a:endParaRPr lang="en-US"/>
        </a:p>
      </dgm:t>
    </dgm:pt>
    <dgm:pt modelId="{8C1F443C-D881-4811-8E3B-181625C6F0D1}">
      <dgm:prSet/>
      <dgm:spPr/>
      <dgm:t>
        <a:bodyPr/>
        <a:lstStyle/>
        <a:p>
          <a:r>
            <a:rPr lang="en-US" dirty="0"/>
            <a:t>28 Sep.</a:t>
          </a:r>
        </a:p>
      </dgm:t>
    </dgm:pt>
    <dgm:pt modelId="{4CB28602-055E-4E0B-BC38-C9510BFF2086}" type="parTrans" cxnId="{187DBC6B-E701-4BB5-92E2-722DBC7FEB9A}">
      <dgm:prSet/>
      <dgm:spPr/>
      <dgm:t>
        <a:bodyPr/>
        <a:lstStyle/>
        <a:p>
          <a:endParaRPr lang="en-US"/>
        </a:p>
      </dgm:t>
    </dgm:pt>
    <dgm:pt modelId="{2FDC3E76-2CB2-47FC-AB6E-99707D978A0A}" type="sibTrans" cxnId="{187DBC6B-E701-4BB5-92E2-722DBC7FEB9A}">
      <dgm:prSet/>
      <dgm:spPr/>
      <dgm:t>
        <a:bodyPr/>
        <a:lstStyle/>
        <a:p>
          <a:endParaRPr lang="en-US"/>
        </a:p>
      </dgm:t>
    </dgm:pt>
    <dgm:pt modelId="{E163193A-BD61-4353-B810-DA904DB32358}">
      <dgm:prSet/>
      <dgm:spPr/>
      <dgm:t>
        <a:bodyPr/>
        <a:lstStyle/>
        <a:p>
          <a:r>
            <a:rPr lang="en-US" b="1" dirty="0"/>
            <a:t>ISSUE OUTLINE </a:t>
          </a:r>
          <a:br>
            <a:rPr lang="en-US" b="1" dirty="0"/>
          </a:br>
          <a:r>
            <a:rPr lang="en-US" dirty="0"/>
            <a:t>Sale of Partnership Interest</a:t>
          </a:r>
          <a:br>
            <a:rPr lang="en-US" dirty="0"/>
          </a:br>
          <a:r>
            <a:rPr lang="en-US" i="1" dirty="0"/>
            <a:t>Nexus &amp; Conformity</a:t>
          </a:r>
        </a:p>
      </dgm:t>
    </dgm:pt>
    <dgm:pt modelId="{166030AE-B09C-46F7-AD41-29621DA2453E}" type="parTrans" cxnId="{1670D04E-1425-43E1-808F-272F80527132}">
      <dgm:prSet/>
      <dgm:spPr/>
      <dgm:t>
        <a:bodyPr/>
        <a:lstStyle/>
        <a:p>
          <a:endParaRPr lang="en-US"/>
        </a:p>
      </dgm:t>
    </dgm:pt>
    <dgm:pt modelId="{E30E31CE-D654-4133-A05C-A675AA0307F0}" type="sibTrans" cxnId="{1670D04E-1425-43E1-808F-272F80527132}">
      <dgm:prSet/>
      <dgm:spPr/>
      <dgm:t>
        <a:bodyPr/>
        <a:lstStyle/>
        <a:p>
          <a:endParaRPr lang="en-US"/>
        </a:p>
      </dgm:t>
    </dgm:pt>
    <dgm:pt modelId="{27A37285-6BBC-4393-8D0B-3E12D780449E}">
      <dgm:prSet/>
      <dgm:spPr/>
      <dgm:t>
        <a:bodyPr/>
        <a:lstStyle/>
        <a:p>
          <a:r>
            <a:rPr lang="en-US" dirty="0"/>
            <a:t> 5 Oct.</a:t>
          </a:r>
        </a:p>
      </dgm:t>
    </dgm:pt>
    <dgm:pt modelId="{41484517-3948-47FC-AE0D-E40441597ED1}" type="parTrans" cxnId="{EB757690-E899-4565-8DAB-A94E5D16915F}">
      <dgm:prSet/>
      <dgm:spPr/>
      <dgm:t>
        <a:bodyPr/>
        <a:lstStyle/>
        <a:p>
          <a:endParaRPr lang="en-US"/>
        </a:p>
      </dgm:t>
    </dgm:pt>
    <dgm:pt modelId="{CE260FA8-862D-4B7A-8F91-03514A425471}" type="sibTrans" cxnId="{EB757690-E899-4565-8DAB-A94E5D16915F}">
      <dgm:prSet/>
      <dgm:spPr/>
      <dgm:t>
        <a:bodyPr/>
        <a:lstStyle/>
        <a:p>
          <a:endParaRPr lang="en-US"/>
        </a:p>
      </dgm:t>
    </dgm:pt>
    <dgm:pt modelId="{073161EA-4D17-49FD-8729-969D10BFA9D9}">
      <dgm:prSet/>
      <dgm:spPr/>
      <dgm:t>
        <a:bodyPr/>
        <a:lstStyle/>
        <a:p>
          <a:r>
            <a:rPr lang="en-US" b="1" dirty="0"/>
            <a:t>ISSUE OUTLINE</a:t>
          </a:r>
          <a:br>
            <a:rPr lang="en-US" b="1" dirty="0"/>
          </a:br>
          <a:r>
            <a:rPr lang="en-US" dirty="0">
              <a:highlight>
                <a:srgbClr val="FFFF00"/>
              </a:highlight>
            </a:rPr>
            <a:t>Sale of Partnership Interest</a:t>
          </a:r>
          <a:br>
            <a:rPr lang="en-US" dirty="0">
              <a:highlight>
                <a:srgbClr val="FFFF00"/>
              </a:highlight>
            </a:rPr>
          </a:br>
          <a:r>
            <a:rPr lang="en-US" i="1" dirty="0">
              <a:highlight>
                <a:srgbClr val="FFFF00"/>
              </a:highlight>
            </a:rPr>
            <a:t>Sourcing &amp; Credits</a:t>
          </a:r>
        </a:p>
        <a:p>
          <a:r>
            <a:rPr lang="en-US" i="1" dirty="0">
              <a:highlight>
                <a:srgbClr val="FFFF00"/>
              </a:highlight>
            </a:rPr>
            <a:t>Admin. &amp; Enforcement</a:t>
          </a:r>
        </a:p>
      </dgm:t>
    </dgm:pt>
    <dgm:pt modelId="{4119B8BA-DD78-46B9-90F8-07F102E881EC}" type="parTrans" cxnId="{A250E718-8507-4289-A403-8ED15A45D651}">
      <dgm:prSet/>
      <dgm:spPr/>
      <dgm:t>
        <a:bodyPr/>
        <a:lstStyle/>
        <a:p>
          <a:endParaRPr lang="en-US"/>
        </a:p>
      </dgm:t>
    </dgm:pt>
    <dgm:pt modelId="{872798AD-36E3-4864-82EA-E5979F0DDC8E}" type="sibTrans" cxnId="{A250E718-8507-4289-A403-8ED15A45D651}">
      <dgm:prSet/>
      <dgm:spPr/>
      <dgm:t>
        <a:bodyPr/>
        <a:lstStyle/>
        <a:p>
          <a:endParaRPr lang="en-US"/>
        </a:p>
      </dgm:t>
    </dgm:pt>
    <dgm:pt modelId="{AC7B76D6-3E0A-4392-9AD0-AAE4BC48E0D6}">
      <dgm:prSet/>
      <dgm:spPr/>
      <dgm:t>
        <a:bodyPr/>
        <a:lstStyle/>
        <a:p>
          <a:r>
            <a:rPr lang="en-US" dirty="0"/>
            <a:t>26 Oct.</a:t>
          </a:r>
        </a:p>
      </dgm:t>
    </dgm:pt>
    <dgm:pt modelId="{E067023B-F79E-4E0E-92E8-29172D9C413C}" type="parTrans" cxnId="{EA4D489C-0F7A-4025-93F6-63DD74D73E9B}">
      <dgm:prSet/>
      <dgm:spPr/>
      <dgm:t>
        <a:bodyPr/>
        <a:lstStyle/>
        <a:p>
          <a:endParaRPr lang="en-US"/>
        </a:p>
      </dgm:t>
    </dgm:pt>
    <dgm:pt modelId="{061D817D-1976-4672-A234-154564DC2E3C}" type="sibTrans" cxnId="{EA4D489C-0F7A-4025-93F6-63DD74D73E9B}">
      <dgm:prSet/>
      <dgm:spPr/>
      <dgm:t>
        <a:bodyPr/>
        <a:lstStyle/>
        <a:p>
          <a:endParaRPr lang="en-US"/>
        </a:p>
      </dgm:t>
    </dgm:pt>
    <dgm:pt modelId="{9D078F35-8CE6-4C9F-A2EC-CC52CFF8B69A}">
      <dgm:prSet/>
      <dgm:spPr/>
      <dgm:t>
        <a:bodyPr/>
        <a:lstStyle/>
        <a:p>
          <a:r>
            <a:rPr lang="en-US" b="1" dirty="0"/>
            <a:t>ISSUE OUTLINE  </a:t>
          </a:r>
          <a:r>
            <a:rPr lang="en-US" dirty="0"/>
            <a:t>Admin. &amp; Enforcement and Review of Survey</a:t>
          </a:r>
        </a:p>
      </dgm:t>
    </dgm:pt>
    <dgm:pt modelId="{FC565924-2495-449E-8A4B-29DAC093C022}" type="parTrans" cxnId="{86BAE005-CD8F-42BA-A6AF-53067729EF40}">
      <dgm:prSet/>
      <dgm:spPr/>
      <dgm:t>
        <a:bodyPr/>
        <a:lstStyle/>
        <a:p>
          <a:endParaRPr lang="en-US"/>
        </a:p>
      </dgm:t>
    </dgm:pt>
    <dgm:pt modelId="{C11D5F07-4B89-4707-96AB-3D74838C5531}" type="sibTrans" cxnId="{86BAE005-CD8F-42BA-A6AF-53067729EF40}">
      <dgm:prSet/>
      <dgm:spPr/>
      <dgm:t>
        <a:bodyPr/>
        <a:lstStyle/>
        <a:p>
          <a:endParaRPr lang="en-US"/>
        </a:p>
      </dgm:t>
    </dgm:pt>
    <dgm:pt modelId="{71B0990B-9DC8-4C47-A7D7-C65321D5ABE9}" type="pres">
      <dgm:prSet presAssocID="{E8E3F482-8844-47CA-8B8A-CC01835128C9}" presName="Name0" presStyleCnt="0">
        <dgm:presLayoutVars>
          <dgm:chMax/>
          <dgm:chPref/>
          <dgm:animLvl val="lvl"/>
        </dgm:presLayoutVars>
      </dgm:prSet>
      <dgm:spPr/>
    </dgm:pt>
    <dgm:pt modelId="{37CFB3EF-D822-40E7-BC19-46AAC1C7AA65}" type="pres">
      <dgm:prSet presAssocID="{84E51CE1-9815-4BA4-8025-F86C583620AE}" presName="composite" presStyleCnt="0"/>
      <dgm:spPr/>
    </dgm:pt>
    <dgm:pt modelId="{85EC3C89-6149-4725-9DE2-50C5F6B9DB6D}" type="pres">
      <dgm:prSet presAssocID="{84E51CE1-9815-4BA4-8025-F86C583620AE}" presName="Parent1" presStyleLbl="alignNode1" presStyleIdx="0" presStyleCnt="6" custScaleX="131234" custScaleY="97404" custLinFactNeighborX="-1285">
        <dgm:presLayoutVars>
          <dgm:chMax val="1"/>
          <dgm:chPref val="1"/>
          <dgm:bulletEnabled val="1"/>
        </dgm:presLayoutVars>
      </dgm:prSet>
      <dgm:spPr/>
    </dgm:pt>
    <dgm:pt modelId="{A7BEDBC4-5113-4D86-957D-8EE99BFFA2B1}" type="pres">
      <dgm:prSet presAssocID="{84E51CE1-9815-4BA4-8025-F86C583620AE}" presName="Childtext1" presStyleLbl="revTx" presStyleIdx="0" presStyleCnt="6">
        <dgm:presLayoutVars>
          <dgm:chMax val="0"/>
          <dgm:chPref val="0"/>
          <dgm:bulletEnabled/>
        </dgm:presLayoutVars>
      </dgm:prSet>
      <dgm:spPr/>
    </dgm:pt>
    <dgm:pt modelId="{1981EF09-3D31-488F-9FDE-549E643B6D3F}" type="pres">
      <dgm:prSet presAssocID="{84E51CE1-9815-4BA4-8025-F86C583620AE}" presName="ConnectLine" presStyleLbl="sibTrans1D1" presStyleIdx="0" presStyleCnt="6"/>
      <dgm:spPr>
        <a:noFill/>
        <a:ln w="12700" cap="flat" cmpd="sng" algn="ctr">
          <a:solidFill>
            <a:schemeClr val="accent5">
              <a:hueOff val="0"/>
              <a:satOff val="0"/>
              <a:lumOff val="0"/>
              <a:alphaOff val="0"/>
            </a:schemeClr>
          </a:solidFill>
          <a:prstDash val="dash"/>
          <a:miter lim="800000"/>
        </a:ln>
        <a:effectLst/>
      </dgm:spPr>
    </dgm:pt>
    <dgm:pt modelId="{1008C10F-357F-417B-9686-01B9FE5AFF94}" type="pres">
      <dgm:prSet presAssocID="{84E51CE1-9815-4BA4-8025-F86C583620AE}" presName="ConnectLineEnd" presStyleLbl="node1" presStyleIdx="0" presStyleCnt="6"/>
      <dgm:spPr/>
    </dgm:pt>
    <dgm:pt modelId="{AB9AD3CB-958F-4FF2-8283-BF0CC6DCC0B5}" type="pres">
      <dgm:prSet presAssocID="{84E51CE1-9815-4BA4-8025-F86C583620AE}" presName="EmptyPane" presStyleCnt="0"/>
      <dgm:spPr/>
    </dgm:pt>
    <dgm:pt modelId="{08930317-D501-471B-9ED2-F43B5DDB439C}" type="pres">
      <dgm:prSet presAssocID="{43F93AE9-04A8-421A-A84C-D48C82680197}" presName="spaceBetweenRectangles" presStyleLbl="fgAcc1" presStyleIdx="0" presStyleCnt="5"/>
      <dgm:spPr/>
    </dgm:pt>
    <dgm:pt modelId="{451E8DA7-C386-443B-9C39-30FCA390FE95}" type="pres">
      <dgm:prSet presAssocID="{9A588C4B-1FE1-4307-B944-018A64D15C27}" presName="composite" presStyleCnt="0"/>
      <dgm:spPr/>
    </dgm:pt>
    <dgm:pt modelId="{00DF9D98-6283-4829-AB24-C1A499936113}" type="pres">
      <dgm:prSet presAssocID="{9A588C4B-1FE1-4307-B944-018A64D15C27}" presName="Parent1" presStyleLbl="alignNode1" presStyleIdx="1" presStyleCnt="6" custScaleX="128130">
        <dgm:presLayoutVars>
          <dgm:chMax val="1"/>
          <dgm:chPref val="1"/>
          <dgm:bulletEnabled val="1"/>
        </dgm:presLayoutVars>
      </dgm:prSet>
      <dgm:spPr/>
    </dgm:pt>
    <dgm:pt modelId="{E6D1C4A1-2175-45A5-8F46-C2ED22946644}" type="pres">
      <dgm:prSet presAssocID="{9A588C4B-1FE1-4307-B944-018A64D15C27}" presName="Childtext1" presStyleLbl="revTx" presStyleIdx="1" presStyleCnt="6">
        <dgm:presLayoutVars>
          <dgm:chMax val="0"/>
          <dgm:chPref val="0"/>
          <dgm:bulletEnabled/>
        </dgm:presLayoutVars>
      </dgm:prSet>
      <dgm:spPr/>
    </dgm:pt>
    <dgm:pt modelId="{4AE4D055-0C8A-42A2-8811-DE0198DE9516}" type="pres">
      <dgm:prSet presAssocID="{9A588C4B-1FE1-4307-B944-018A64D15C27}" presName="ConnectLine" presStyleLbl="sibTrans1D1" presStyleIdx="1" presStyleCnt="6"/>
      <dgm:spPr>
        <a:noFill/>
        <a:ln w="12700" cap="flat" cmpd="sng" algn="ctr">
          <a:solidFill>
            <a:schemeClr val="accent5">
              <a:hueOff val="0"/>
              <a:satOff val="0"/>
              <a:lumOff val="-1412"/>
              <a:alphaOff val="0"/>
            </a:schemeClr>
          </a:solidFill>
          <a:prstDash val="dash"/>
          <a:miter lim="800000"/>
        </a:ln>
        <a:effectLst/>
      </dgm:spPr>
    </dgm:pt>
    <dgm:pt modelId="{CD29C43D-18E0-41F2-B741-A822000B32CB}" type="pres">
      <dgm:prSet presAssocID="{9A588C4B-1FE1-4307-B944-018A64D15C27}" presName="ConnectLineEnd" presStyleLbl="node1" presStyleIdx="1" presStyleCnt="6"/>
      <dgm:spPr/>
    </dgm:pt>
    <dgm:pt modelId="{41CE1736-96B5-4245-A7DE-BEED20FD3F7B}" type="pres">
      <dgm:prSet presAssocID="{9A588C4B-1FE1-4307-B944-018A64D15C27}" presName="EmptyPane" presStyleCnt="0"/>
      <dgm:spPr/>
    </dgm:pt>
    <dgm:pt modelId="{05D4C205-1A3C-4112-ACEC-BB56CC093E02}" type="pres">
      <dgm:prSet presAssocID="{9D467C56-4791-445E-8E3D-4C7AD2DCD947}" presName="spaceBetweenRectangles" presStyleLbl="fgAcc1" presStyleIdx="1" presStyleCnt="5"/>
      <dgm:spPr/>
    </dgm:pt>
    <dgm:pt modelId="{5D2EEB39-B3D8-4B62-B27D-C43AF87D4D94}" type="pres">
      <dgm:prSet presAssocID="{907901CF-D4ED-4B11-B270-E42E6757645B}" presName="composite" presStyleCnt="0"/>
      <dgm:spPr/>
    </dgm:pt>
    <dgm:pt modelId="{9EF3323E-5345-423D-90D6-6F653EF18160}" type="pres">
      <dgm:prSet presAssocID="{907901CF-D4ED-4B11-B270-E42E6757645B}" presName="Parent1" presStyleLbl="alignNode1" presStyleIdx="2" presStyleCnt="6" custScaleX="124906">
        <dgm:presLayoutVars>
          <dgm:chMax val="1"/>
          <dgm:chPref val="1"/>
          <dgm:bulletEnabled val="1"/>
        </dgm:presLayoutVars>
      </dgm:prSet>
      <dgm:spPr/>
    </dgm:pt>
    <dgm:pt modelId="{D5F1DBEA-5805-4BBE-B36B-4520D180F9CE}" type="pres">
      <dgm:prSet presAssocID="{907901CF-D4ED-4B11-B270-E42E6757645B}" presName="Childtext1" presStyleLbl="revTx" presStyleIdx="2" presStyleCnt="6">
        <dgm:presLayoutVars>
          <dgm:chMax val="0"/>
          <dgm:chPref val="0"/>
          <dgm:bulletEnabled/>
        </dgm:presLayoutVars>
      </dgm:prSet>
      <dgm:spPr/>
    </dgm:pt>
    <dgm:pt modelId="{9E707F7A-574C-4CAC-B86B-278096E3F24A}" type="pres">
      <dgm:prSet presAssocID="{907901CF-D4ED-4B11-B270-E42E6757645B}" presName="ConnectLine" presStyleLbl="sibTrans1D1" presStyleIdx="2" presStyleCnt="6"/>
      <dgm:spPr>
        <a:noFill/>
        <a:ln w="12700" cap="flat" cmpd="sng" algn="ctr">
          <a:solidFill>
            <a:schemeClr val="accent5">
              <a:hueOff val="0"/>
              <a:satOff val="0"/>
              <a:lumOff val="-2824"/>
              <a:alphaOff val="0"/>
            </a:schemeClr>
          </a:solidFill>
          <a:prstDash val="dash"/>
          <a:miter lim="800000"/>
        </a:ln>
        <a:effectLst/>
      </dgm:spPr>
    </dgm:pt>
    <dgm:pt modelId="{1AA1A4A5-F64C-4766-9DDC-F6609F743334}" type="pres">
      <dgm:prSet presAssocID="{907901CF-D4ED-4B11-B270-E42E6757645B}" presName="ConnectLineEnd" presStyleLbl="node1" presStyleIdx="2" presStyleCnt="6"/>
      <dgm:spPr/>
    </dgm:pt>
    <dgm:pt modelId="{33B164D1-D98D-4A89-8989-A35DC376FA39}" type="pres">
      <dgm:prSet presAssocID="{907901CF-D4ED-4B11-B270-E42E6757645B}" presName="EmptyPane" presStyleCnt="0"/>
      <dgm:spPr/>
    </dgm:pt>
    <dgm:pt modelId="{A090D01C-5F3A-4C6C-B35C-AC486520A5F2}" type="pres">
      <dgm:prSet presAssocID="{A3403246-EDA9-4CC1-8253-09A8A08DB0D8}" presName="spaceBetweenRectangles" presStyleLbl="fgAcc1" presStyleIdx="2" presStyleCnt="5"/>
      <dgm:spPr/>
    </dgm:pt>
    <dgm:pt modelId="{54C77DA0-6EA9-4788-865A-0681E18CF9CB}" type="pres">
      <dgm:prSet presAssocID="{8C1F443C-D881-4811-8E3B-181625C6F0D1}" presName="composite" presStyleCnt="0"/>
      <dgm:spPr/>
    </dgm:pt>
    <dgm:pt modelId="{D50E231C-67FF-4B67-A01C-16E5120A933D}" type="pres">
      <dgm:prSet presAssocID="{8C1F443C-D881-4811-8E3B-181625C6F0D1}" presName="Parent1" presStyleLbl="alignNode1" presStyleIdx="3" presStyleCnt="6" custScaleX="120118">
        <dgm:presLayoutVars>
          <dgm:chMax val="1"/>
          <dgm:chPref val="1"/>
          <dgm:bulletEnabled val="1"/>
        </dgm:presLayoutVars>
      </dgm:prSet>
      <dgm:spPr/>
    </dgm:pt>
    <dgm:pt modelId="{BB99E27B-EE44-4B07-995D-4E2FB33CB7E8}" type="pres">
      <dgm:prSet presAssocID="{8C1F443C-D881-4811-8E3B-181625C6F0D1}" presName="Childtext1" presStyleLbl="revTx" presStyleIdx="3" presStyleCnt="6">
        <dgm:presLayoutVars>
          <dgm:chMax val="0"/>
          <dgm:chPref val="0"/>
          <dgm:bulletEnabled/>
        </dgm:presLayoutVars>
      </dgm:prSet>
      <dgm:spPr/>
    </dgm:pt>
    <dgm:pt modelId="{9D5BB1C2-04E1-40C7-A793-D306571D495E}" type="pres">
      <dgm:prSet presAssocID="{8C1F443C-D881-4811-8E3B-181625C6F0D1}" presName="ConnectLine" presStyleLbl="sibTrans1D1" presStyleIdx="3" presStyleCnt="6"/>
      <dgm:spPr>
        <a:noFill/>
        <a:ln w="12700" cap="flat" cmpd="sng" algn="ctr">
          <a:solidFill>
            <a:schemeClr val="accent5">
              <a:hueOff val="0"/>
              <a:satOff val="0"/>
              <a:lumOff val="-4237"/>
              <a:alphaOff val="0"/>
            </a:schemeClr>
          </a:solidFill>
          <a:prstDash val="dash"/>
          <a:miter lim="800000"/>
        </a:ln>
        <a:effectLst/>
      </dgm:spPr>
    </dgm:pt>
    <dgm:pt modelId="{DC942354-AB2E-46B5-AC49-606E657EA9A1}" type="pres">
      <dgm:prSet presAssocID="{8C1F443C-D881-4811-8E3B-181625C6F0D1}" presName="ConnectLineEnd" presStyleLbl="node1" presStyleIdx="3" presStyleCnt="6"/>
      <dgm:spPr/>
    </dgm:pt>
    <dgm:pt modelId="{B2A09477-4527-4F25-8D76-CEA55DD20580}" type="pres">
      <dgm:prSet presAssocID="{8C1F443C-D881-4811-8E3B-181625C6F0D1}" presName="EmptyPane" presStyleCnt="0"/>
      <dgm:spPr/>
    </dgm:pt>
    <dgm:pt modelId="{2B911CF6-E752-4E28-88DC-B032FF78DA37}" type="pres">
      <dgm:prSet presAssocID="{2FDC3E76-2CB2-47FC-AB6E-99707D978A0A}" presName="spaceBetweenRectangles" presStyleLbl="fgAcc1" presStyleIdx="3" presStyleCnt="5"/>
      <dgm:spPr/>
    </dgm:pt>
    <dgm:pt modelId="{CC4FEFBC-3819-4214-B9F7-CB3211262770}" type="pres">
      <dgm:prSet presAssocID="{27A37285-6BBC-4393-8D0B-3E12D780449E}" presName="composite" presStyleCnt="0"/>
      <dgm:spPr/>
    </dgm:pt>
    <dgm:pt modelId="{351A5361-1A7E-48CA-93BB-015E63A341F1}" type="pres">
      <dgm:prSet presAssocID="{27A37285-6BBC-4393-8D0B-3E12D780449E}" presName="Parent1" presStyleLbl="alignNode1" presStyleIdx="4" presStyleCnt="6" custScaleX="116075">
        <dgm:presLayoutVars>
          <dgm:chMax val="1"/>
          <dgm:chPref val="1"/>
          <dgm:bulletEnabled val="1"/>
        </dgm:presLayoutVars>
      </dgm:prSet>
      <dgm:spPr/>
    </dgm:pt>
    <dgm:pt modelId="{C26C1F2D-7470-4DC5-97AF-6E537819EDAA}" type="pres">
      <dgm:prSet presAssocID="{27A37285-6BBC-4393-8D0B-3E12D780449E}" presName="Childtext1" presStyleLbl="revTx" presStyleIdx="4" presStyleCnt="6">
        <dgm:presLayoutVars>
          <dgm:chMax val="0"/>
          <dgm:chPref val="0"/>
          <dgm:bulletEnabled/>
        </dgm:presLayoutVars>
      </dgm:prSet>
      <dgm:spPr/>
    </dgm:pt>
    <dgm:pt modelId="{980E5842-6700-47BC-8EE4-720709104780}" type="pres">
      <dgm:prSet presAssocID="{27A37285-6BBC-4393-8D0B-3E12D780449E}" presName="ConnectLine" presStyleLbl="sibTrans1D1" presStyleIdx="4" presStyleCnt="6"/>
      <dgm:spPr>
        <a:noFill/>
        <a:ln w="12700" cap="flat" cmpd="sng" algn="ctr">
          <a:solidFill>
            <a:schemeClr val="accent5">
              <a:hueOff val="0"/>
              <a:satOff val="0"/>
              <a:lumOff val="-5649"/>
              <a:alphaOff val="0"/>
            </a:schemeClr>
          </a:solidFill>
          <a:prstDash val="dash"/>
          <a:miter lim="800000"/>
        </a:ln>
        <a:effectLst/>
      </dgm:spPr>
    </dgm:pt>
    <dgm:pt modelId="{B20AEA19-FB40-4966-9640-EC1EFB33B188}" type="pres">
      <dgm:prSet presAssocID="{27A37285-6BBC-4393-8D0B-3E12D780449E}" presName="ConnectLineEnd" presStyleLbl="node1" presStyleIdx="4" presStyleCnt="6"/>
      <dgm:spPr/>
    </dgm:pt>
    <dgm:pt modelId="{4FED751B-E22F-4585-B0D4-AB47874F8B58}" type="pres">
      <dgm:prSet presAssocID="{27A37285-6BBC-4393-8D0B-3E12D780449E}" presName="EmptyPane" presStyleCnt="0"/>
      <dgm:spPr/>
    </dgm:pt>
    <dgm:pt modelId="{11CD5511-C3A6-4C9A-9894-71E7266738AF}" type="pres">
      <dgm:prSet presAssocID="{CE260FA8-862D-4B7A-8F91-03514A425471}" presName="spaceBetweenRectangles" presStyleLbl="fgAcc1" presStyleIdx="4" presStyleCnt="5"/>
      <dgm:spPr/>
    </dgm:pt>
    <dgm:pt modelId="{4918DA08-D9F2-466C-8644-956A3B1FB10B}" type="pres">
      <dgm:prSet presAssocID="{AC7B76D6-3E0A-4392-9AD0-AAE4BC48E0D6}" presName="composite" presStyleCnt="0"/>
      <dgm:spPr/>
    </dgm:pt>
    <dgm:pt modelId="{2B017CDE-3D36-4DDB-AAE4-88D3F42120D0}" type="pres">
      <dgm:prSet presAssocID="{AC7B76D6-3E0A-4392-9AD0-AAE4BC48E0D6}" presName="Parent1" presStyleLbl="alignNode1" presStyleIdx="5" presStyleCnt="6">
        <dgm:presLayoutVars>
          <dgm:chMax val="1"/>
          <dgm:chPref val="1"/>
          <dgm:bulletEnabled val="1"/>
        </dgm:presLayoutVars>
      </dgm:prSet>
      <dgm:spPr/>
    </dgm:pt>
    <dgm:pt modelId="{0C14243F-E495-4A4C-B933-46720FCC4BC0}" type="pres">
      <dgm:prSet presAssocID="{AC7B76D6-3E0A-4392-9AD0-AAE4BC48E0D6}" presName="Childtext1" presStyleLbl="revTx" presStyleIdx="5" presStyleCnt="6">
        <dgm:presLayoutVars>
          <dgm:chMax val="0"/>
          <dgm:chPref val="0"/>
          <dgm:bulletEnabled/>
        </dgm:presLayoutVars>
      </dgm:prSet>
      <dgm:spPr/>
    </dgm:pt>
    <dgm:pt modelId="{6C998525-4890-4B10-99D6-6793990EA1E5}" type="pres">
      <dgm:prSet presAssocID="{AC7B76D6-3E0A-4392-9AD0-AAE4BC48E0D6}" presName="ConnectLine" presStyleLbl="sibTrans1D1" presStyleIdx="5" presStyleCnt="6"/>
      <dgm:spPr>
        <a:noFill/>
        <a:ln w="12700" cap="flat" cmpd="sng" algn="ctr">
          <a:solidFill>
            <a:schemeClr val="accent5">
              <a:hueOff val="0"/>
              <a:satOff val="0"/>
              <a:lumOff val="-7061"/>
              <a:alphaOff val="0"/>
            </a:schemeClr>
          </a:solidFill>
          <a:prstDash val="dash"/>
          <a:miter lim="800000"/>
        </a:ln>
        <a:effectLst/>
      </dgm:spPr>
    </dgm:pt>
    <dgm:pt modelId="{B62DEEDE-4C3A-4DEA-AD78-F1129DD0E703}" type="pres">
      <dgm:prSet presAssocID="{AC7B76D6-3E0A-4392-9AD0-AAE4BC48E0D6}" presName="ConnectLineEnd" presStyleLbl="node1" presStyleIdx="5" presStyleCnt="6"/>
      <dgm:spPr/>
    </dgm:pt>
    <dgm:pt modelId="{27580CD3-8172-4715-B3B8-1F228CC54B0B}" type="pres">
      <dgm:prSet presAssocID="{AC7B76D6-3E0A-4392-9AD0-AAE4BC48E0D6}" presName="EmptyPane" presStyleCnt="0"/>
      <dgm:spPr/>
    </dgm:pt>
  </dgm:ptLst>
  <dgm:cxnLst>
    <dgm:cxn modelId="{1D3D7B02-2CFD-4BCE-95D8-A2AFDAA2E815}" type="presOf" srcId="{E8E3F482-8844-47CA-8B8A-CC01835128C9}" destId="{71B0990B-9DC8-4C47-A7D7-C65321D5ABE9}" srcOrd="0" destOrd="0" presId="urn:microsoft.com/office/officeart/2016/7/layout/HexagonTimeline"/>
    <dgm:cxn modelId="{86BAE005-CD8F-42BA-A6AF-53067729EF40}" srcId="{AC7B76D6-3E0A-4392-9AD0-AAE4BC48E0D6}" destId="{9D078F35-8CE6-4C9F-A2EC-CC52CFF8B69A}" srcOrd="0" destOrd="0" parTransId="{FC565924-2495-449E-8A4B-29DAC093C022}" sibTransId="{C11D5F07-4B89-4707-96AB-3D74838C5531}"/>
    <dgm:cxn modelId="{A250E718-8507-4289-A403-8ED15A45D651}" srcId="{27A37285-6BBC-4393-8D0B-3E12D780449E}" destId="{073161EA-4D17-49FD-8729-969D10BFA9D9}" srcOrd="0" destOrd="0" parTransId="{4119B8BA-DD78-46B9-90F8-07F102E881EC}" sibTransId="{872798AD-36E3-4864-82EA-E5979F0DDC8E}"/>
    <dgm:cxn modelId="{CAE3592E-A7A8-4E7F-81DE-2FB60AA8DA92}" type="presOf" srcId="{9A588C4B-1FE1-4307-B944-018A64D15C27}" destId="{00DF9D98-6283-4829-AB24-C1A499936113}" srcOrd="0" destOrd="0" presId="urn:microsoft.com/office/officeart/2016/7/layout/HexagonTimeline"/>
    <dgm:cxn modelId="{187DBC6B-E701-4BB5-92E2-722DBC7FEB9A}" srcId="{E8E3F482-8844-47CA-8B8A-CC01835128C9}" destId="{8C1F443C-D881-4811-8E3B-181625C6F0D1}" srcOrd="3" destOrd="0" parTransId="{4CB28602-055E-4E0B-BC38-C9510BFF2086}" sibTransId="{2FDC3E76-2CB2-47FC-AB6E-99707D978A0A}"/>
    <dgm:cxn modelId="{1670D04E-1425-43E1-808F-272F80527132}" srcId="{8C1F443C-D881-4811-8E3B-181625C6F0D1}" destId="{E163193A-BD61-4353-B810-DA904DB32358}" srcOrd="0" destOrd="0" parTransId="{166030AE-B09C-46F7-AD41-29621DA2453E}" sibTransId="{E30E31CE-D654-4133-A05C-A675AA0307F0}"/>
    <dgm:cxn modelId="{C0A31C52-7950-403A-8D0B-6566A2B80CB4}" type="presOf" srcId="{073161EA-4D17-49FD-8729-969D10BFA9D9}" destId="{C26C1F2D-7470-4DC5-97AF-6E537819EDAA}" srcOrd="0" destOrd="0" presId="urn:microsoft.com/office/officeart/2016/7/layout/HexagonTimeline"/>
    <dgm:cxn modelId="{48F3017B-724F-4418-A1BB-890979D9C2D4}" type="presOf" srcId="{AC7B76D6-3E0A-4392-9AD0-AAE4BC48E0D6}" destId="{2B017CDE-3D36-4DDB-AAE4-88D3F42120D0}" srcOrd="0" destOrd="0" presId="urn:microsoft.com/office/officeart/2016/7/layout/HexagonTimeline"/>
    <dgm:cxn modelId="{8E879784-9FEB-416F-91AA-DFEF346A797D}" srcId="{E8E3F482-8844-47CA-8B8A-CC01835128C9}" destId="{84E51CE1-9815-4BA4-8025-F86C583620AE}" srcOrd="0" destOrd="0" parTransId="{0ADACA5C-E423-473A-BBC2-CF20C993187E}" sibTransId="{43F93AE9-04A8-421A-A84C-D48C82680197}"/>
    <dgm:cxn modelId="{EB757690-E899-4565-8DAB-A94E5D16915F}" srcId="{E8E3F482-8844-47CA-8B8A-CC01835128C9}" destId="{27A37285-6BBC-4393-8D0B-3E12D780449E}" srcOrd="4" destOrd="0" parTransId="{41484517-3948-47FC-AE0D-E40441597ED1}" sibTransId="{CE260FA8-862D-4B7A-8F91-03514A425471}"/>
    <dgm:cxn modelId="{36182492-4F72-43DD-8746-0ECD4BD9CE5F}" srcId="{84E51CE1-9815-4BA4-8025-F86C583620AE}" destId="{57715871-F505-44D5-8F15-3428AAD4B6AD}" srcOrd="0" destOrd="0" parTransId="{CE23F4F4-FA4A-4E6A-BCD9-4FFCDFC24860}" sibTransId="{AF6E4870-6AF3-4149-8296-879EB35FEC39}"/>
    <dgm:cxn modelId="{EA4D489C-0F7A-4025-93F6-63DD74D73E9B}" srcId="{E8E3F482-8844-47CA-8B8A-CC01835128C9}" destId="{AC7B76D6-3E0A-4392-9AD0-AAE4BC48E0D6}" srcOrd="5" destOrd="0" parTransId="{E067023B-F79E-4E0E-92E8-29172D9C413C}" sibTransId="{061D817D-1976-4672-A234-154564DC2E3C}"/>
    <dgm:cxn modelId="{7BCF739E-993F-4411-9CBC-395F29E081E0}" type="presOf" srcId="{907901CF-D4ED-4B11-B270-E42E6757645B}" destId="{9EF3323E-5345-423D-90D6-6F653EF18160}" srcOrd="0" destOrd="0" presId="urn:microsoft.com/office/officeart/2016/7/layout/HexagonTimeline"/>
    <dgm:cxn modelId="{55575FA0-7201-46D0-9D04-90621059F3F6}" type="presOf" srcId="{63EAB4F9-183A-4456-8B19-A8E11A26FC70}" destId="{E6D1C4A1-2175-45A5-8F46-C2ED22946644}" srcOrd="0" destOrd="0" presId="urn:microsoft.com/office/officeart/2016/7/layout/HexagonTimeline"/>
    <dgm:cxn modelId="{10B437A3-8F30-46C7-9A2F-1A47D8F508D5}" srcId="{E8E3F482-8844-47CA-8B8A-CC01835128C9}" destId="{907901CF-D4ED-4B11-B270-E42E6757645B}" srcOrd="2" destOrd="0" parTransId="{121D1DF6-5D0B-4E28-B457-AA46C33ADF79}" sibTransId="{A3403246-EDA9-4CC1-8253-09A8A08DB0D8}"/>
    <dgm:cxn modelId="{FD5FCEA8-45C3-4AAA-8F90-164422EB1D51}" type="presOf" srcId="{BB6F8888-0ED4-4EB3-B086-2C5BAD0789C7}" destId="{D5F1DBEA-5805-4BBE-B36B-4520D180F9CE}" srcOrd="0" destOrd="0" presId="urn:microsoft.com/office/officeart/2016/7/layout/HexagonTimeline"/>
    <dgm:cxn modelId="{BF3E7AB5-0BFD-4F72-973A-89DF9CC05BFF}" type="presOf" srcId="{57715871-F505-44D5-8F15-3428AAD4B6AD}" destId="{A7BEDBC4-5113-4D86-957D-8EE99BFFA2B1}" srcOrd="0" destOrd="0" presId="urn:microsoft.com/office/officeart/2016/7/layout/HexagonTimeline"/>
    <dgm:cxn modelId="{A89726B8-C2E9-44D2-AE86-0A500D45C63D}" srcId="{9A588C4B-1FE1-4307-B944-018A64D15C27}" destId="{63EAB4F9-183A-4456-8B19-A8E11A26FC70}" srcOrd="0" destOrd="0" parTransId="{94568065-74EB-4DA8-B3FE-BC49E5EC534B}" sibTransId="{68CE264D-2154-439F-86F6-5B788BEC6A83}"/>
    <dgm:cxn modelId="{2C3363B8-B040-451F-B38E-116B2A8B1537}" srcId="{E8E3F482-8844-47CA-8B8A-CC01835128C9}" destId="{9A588C4B-1FE1-4307-B944-018A64D15C27}" srcOrd="1" destOrd="0" parTransId="{0E380803-7ACC-4409-9CE9-82B364974125}" sibTransId="{9D467C56-4791-445E-8E3D-4C7AD2DCD947}"/>
    <dgm:cxn modelId="{70463FBE-D5A9-48D7-BFB3-4B7C23DA163D}" type="presOf" srcId="{84E51CE1-9815-4BA4-8025-F86C583620AE}" destId="{85EC3C89-6149-4725-9DE2-50C5F6B9DB6D}" srcOrd="0" destOrd="0" presId="urn:microsoft.com/office/officeart/2016/7/layout/HexagonTimeline"/>
    <dgm:cxn modelId="{0C0830C0-BB1A-43B1-8D0F-C44C1EC3A93E}" type="presOf" srcId="{9D078F35-8CE6-4C9F-A2EC-CC52CFF8B69A}" destId="{0C14243F-E495-4A4C-B933-46720FCC4BC0}" srcOrd="0" destOrd="0" presId="urn:microsoft.com/office/officeart/2016/7/layout/HexagonTimeline"/>
    <dgm:cxn modelId="{B8890CC2-4964-49BE-A03A-3178AE149DDF}" srcId="{907901CF-D4ED-4B11-B270-E42E6757645B}" destId="{BB6F8888-0ED4-4EB3-B086-2C5BAD0789C7}" srcOrd="0" destOrd="0" parTransId="{FBF0039F-1A68-4F2A-BAE2-D8949225E87D}" sibTransId="{DA7DD9B5-DCE2-4ADB-B860-5F4797D776CC}"/>
    <dgm:cxn modelId="{AB45DEC7-CD97-4FAD-BD24-57CFD3AF14AC}" type="presOf" srcId="{27A37285-6BBC-4393-8D0B-3E12D780449E}" destId="{351A5361-1A7E-48CA-93BB-015E63A341F1}" srcOrd="0" destOrd="0" presId="urn:microsoft.com/office/officeart/2016/7/layout/HexagonTimeline"/>
    <dgm:cxn modelId="{2D1EC9F9-9A1C-4F2F-8093-D81950E422B3}" type="presOf" srcId="{8C1F443C-D881-4811-8E3B-181625C6F0D1}" destId="{D50E231C-67FF-4B67-A01C-16E5120A933D}" srcOrd="0" destOrd="0" presId="urn:microsoft.com/office/officeart/2016/7/layout/HexagonTimeline"/>
    <dgm:cxn modelId="{F3DAEDFC-33CA-407C-AEBA-54A80A829B08}" type="presOf" srcId="{E163193A-BD61-4353-B810-DA904DB32358}" destId="{BB99E27B-EE44-4B07-995D-4E2FB33CB7E8}" srcOrd="0" destOrd="0" presId="urn:microsoft.com/office/officeart/2016/7/layout/HexagonTimeline"/>
    <dgm:cxn modelId="{41E87819-C95A-41A2-9A35-A6B4694090F5}" type="presParOf" srcId="{71B0990B-9DC8-4C47-A7D7-C65321D5ABE9}" destId="{37CFB3EF-D822-40E7-BC19-46AAC1C7AA65}" srcOrd="0" destOrd="0" presId="urn:microsoft.com/office/officeart/2016/7/layout/HexagonTimeline"/>
    <dgm:cxn modelId="{CE4C9904-C865-4A91-ACB2-5516BED73CA3}" type="presParOf" srcId="{37CFB3EF-D822-40E7-BC19-46AAC1C7AA65}" destId="{85EC3C89-6149-4725-9DE2-50C5F6B9DB6D}" srcOrd="0" destOrd="0" presId="urn:microsoft.com/office/officeart/2016/7/layout/HexagonTimeline"/>
    <dgm:cxn modelId="{84E13A9E-CE19-4E55-A311-7EB9F90874A5}" type="presParOf" srcId="{37CFB3EF-D822-40E7-BC19-46AAC1C7AA65}" destId="{A7BEDBC4-5113-4D86-957D-8EE99BFFA2B1}" srcOrd="1" destOrd="0" presId="urn:microsoft.com/office/officeart/2016/7/layout/HexagonTimeline"/>
    <dgm:cxn modelId="{C083FF86-AAF2-4A5E-98E3-D6F1194D4582}" type="presParOf" srcId="{37CFB3EF-D822-40E7-BC19-46AAC1C7AA65}" destId="{1981EF09-3D31-488F-9FDE-549E643B6D3F}" srcOrd="2" destOrd="0" presId="urn:microsoft.com/office/officeart/2016/7/layout/HexagonTimeline"/>
    <dgm:cxn modelId="{7765F626-0A2A-4B64-8065-ACD0DC574C33}" type="presParOf" srcId="{37CFB3EF-D822-40E7-BC19-46AAC1C7AA65}" destId="{1008C10F-357F-417B-9686-01B9FE5AFF94}" srcOrd="3" destOrd="0" presId="urn:microsoft.com/office/officeart/2016/7/layout/HexagonTimeline"/>
    <dgm:cxn modelId="{5FD065A7-AC42-4844-84BC-52AFEC18EC0F}" type="presParOf" srcId="{37CFB3EF-D822-40E7-BC19-46AAC1C7AA65}" destId="{AB9AD3CB-958F-4FF2-8283-BF0CC6DCC0B5}" srcOrd="4" destOrd="0" presId="urn:microsoft.com/office/officeart/2016/7/layout/HexagonTimeline"/>
    <dgm:cxn modelId="{0705E3EF-A604-42DC-8E54-65336C79C2B5}" type="presParOf" srcId="{71B0990B-9DC8-4C47-A7D7-C65321D5ABE9}" destId="{08930317-D501-471B-9ED2-F43B5DDB439C}" srcOrd="1" destOrd="0" presId="urn:microsoft.com/office/officeart/2016/7/layout/HexagonTimeline"/>
    <dgm:cxn modelId="{26626DEE-EBE6-4354-9D1A-52D353564244}" type="presParOf" srcId="{71B0990B-9DC8-4C47-A7D7-C65321D5ABE9}" destId="{451E8DA7-C386-443B-9C39-30FCA390FE95}" srcOrd="2" destOrd="0" presId="urn:microsoft.com/office/officeart/2016/7/layout/HexagonTimeline"/>
    <dgm:cxn modelId="{76283204-6097-482D-8A94-3A08AC06EBAD}" type="presParOf" srcId="{451E8DA7-C386-443B-9C39-30FCA390FE95}" destId="{00DF9D98-6283-4829-AB24-C1A499936113}" srcOrd="0" destOrd="0" presId="urn:microsoft.com/office/officeart/2016/7/layout/HexagonTimeline"/>
    <dgm:cxn modelId="{B791344F-5D8D-4546-92DA-1D4A05D02A82}" type="presParOf" srcId="{451E8DA7-C386-443B-9C39-30FCA390FE95}" destId="{E6D1C4A1-2175-45A5-8F46-C2ED22946644}" srcOrd="1" destOrd="0" presId="urn:microsoft.com/office/officeart/2016/7/layout/HexagonTimeline"/>
    <dgm:cxn modelId="{C05D43C4-C29C-4623-8309-FEFD0AAE3659}" type="presParOf" srcId="{451E8DA7-C386-443B-9C39-30FCA390FE95}" destId="{4AE4D055-0C8A-42A2-8811-DE0198DE9516}" srcOrd="2" destOrd="0" presId="urn:microsoft.com/office/officeart/2016/7/layout/HexagonTimeline"/>
    <dgm:cxn modelId="{F30E01B2-3132-4125-B96A-4A1DE65CDDD6}" type="presParOf" srcId="{451E8DA7-C386-443B-9C39-30FCA390FE95}" destId="{CD29C43D-18E0-41F2-B741-A822000B32CB}" srcOrd="3" destOrd="0" presId="urn:microsoft.com/office/officeart/2016/7/layout/HexagonTimeline"/>
    <dgm:cxn modelId="{E566069B-600D-477A-A0B4-0A33E9639CA7}" type="presParOf" srcId="{451E8DA7-C386-443B-9C39-30FCA390FE95}" destId="{41CE1736-96B5-4245-A7DE-BEED20FD3F7B}" srcOrd="4" destOrd="0" presId="urn:microsoft.com/office/officeart/2016/7/layout/HexagonTimeline"/>
    <dgm:cxn modelId="{DBA80668-D2EF-4CB2-A0C6-DA21068AF268}" type="presParOf" srcId="{71B0990B-9DC8-4C47-A7D7-C65321D5ABE9}" destId="{05D4C205-1A3C-4112-ACEC-BB56CC093E02}" srcOrd="3" destOrd="0" presId="urn:microsoft.com/office/officeart/2016/7/layout/HexagonTimeline"/>
    <dgm:cxn modelId="{5395B4BE-D8B9-4956-9982-FAD13BDDE3C9}" type="presParOf" srcId="{71B0990B-9DC8-4C47-A7D7-C65321D5ABE9}" destId="{5D2EEB39-B3D8-4B62-B27D-C43AF87D4D94}" srcOrd="4" destOrd="0" presId="urn:microsoft.com/office/officeart/2016/7/layout/HexagonTimeline"/>
    <dgm:cxn modelId="{8D5E966C-11C7-4A30-8B93-F8D5593FD6BB}" type="presParOf" srcId="{5D2EEB39-B3D8-4B62-B27D-C43AF87D4D94}" destId="{9EF3323E-5345-423D-90D6-6F653EF18160}" srcOrd="0" destOrd="0" presId="urn:microsoft.com/office/officeart/2016/7/layout/HexagonTimeline"/>
    <dgm:cxn modelId="{A45754D7-D932-4AFD-B2F8-F2B74F796ACD}" type="presParOf" srcId="{5D2EEB39-B3D8-4B62-B27D-C43AF87D4D94}" destId="{D5F1DBEA-5805-4BBE-B36B-4520D180F9CE}" srcOrd="1" destOrd="0" presId="urn:microsoft.com/office/officeart/2016/7/layout/HexagonTimeline"/>
    <dgm:cxn modelId="{FDE23616-C0AF-4B10-84A6-754B20C2ED36}" type="presParOf" srcId="{5D2EEB39-B3D8-4B62-B27D-C43AF87D4D94}" destId="{9E707F7A-574C-4CAC-B86B-278096E3F24A}" srcOrd="2" destOrd="0" presId="urn:microsoft.com/office/officeart/2016/7/layout/HexagonTimeline"/>
    <dgm:cxn modelId="{C9960CB5-8B08-4A20-BA05-D3DDE2AB8CEB}" type="presParOf" srcId="{5D2EEB39-B3D8-4B62-B27D-C43AF87D4D94}" destId="{1AA1A4A5-F64C-4766-9DDC-F6609F743334}" srcOrd="3" destOrd="0" presId="urn:microsoft.com/office/officeart/2016/7/layout/HexagonTimeline"/>
    <dgm:cxn modelId="{FDE09270-852E-48B2-BB94-18C7A904652C}" type="presParOf" srcId="{5D2EEB39-B3D8-4B62-B27D-C43AF87D4D94}" destId="{33B164D1-D98D-4A89-8989-A35DC376FA39}" srcOrd="4" destOrd="0" presId="urn:microsoft.com/office/officeart/2016/7/layout/HexagonTimeline"/>
    <dgm:cxn modelId="{A84C1CF5-DDCE-490B-912C-0093B7B77BCF}" type="presParOf" srcId="{71B0990B-9DC8-4C47-A7D7-C65321D5ABE9}" destId="{A090D01C-5F3A-4C6C-B35C-AC486520A5F2}" srcOrd="5" destOrd="0" presId="urn:microsoft.com/office/officeart/2016/7/layout/HexagonTimeline"/>
    <dgm:cxn modelId="{9D90FF48-5693-465F-9F91-A6384354D3F3}" type="presParOf" srcId="{71B0990B-9DC8-4C47-A7D7-C65321D5ABE9}" destId="{54C77DA0-6EA9-4788-865A-0681E18CF9CB}" srcOrd="6" destOrd="0" presId="urn:microsoft.com/office/officeart/2016/7/layout/HexagonTimeline"/>
    <dgm:cxn modelId="{A35C869A-F6F0-4D6D-91C2-817537F49B62}" type="presParOf" srcId="{54C77DA0-6EA9-4788-865A-0681E18CF9CB}" destId="{D50E231C-67FF-4B67-A01C-16E5120A933D}" srcOrd="0" destOrd="0" presId="urn:microsoft.com/office/officeart/2016/7/layout/HexagonTimeline"/>
    <dgm:cxn modelId="{775994E9-FCFF-48FB-A4EF-DEEF94322061}" type="presParOf" srcId="{54C77DA0-6EA9-4788-865A-0681E18CF9CB}" destId="{BB99E27B-EE44-4B07-995D-4E2FB33CB7E8}" srcOrd="1" destOrd="0" presId="urn:microsoft.com/office/officeart/2016/7/layout/HexagonTimeline"/>
    <dgm:cxn modelId="{D4FC42F2-2D11-4636-9376-76F7B40094B4}" type="presParOf" srcId="{54C77DA0-6EA9-4788-865A-0681E18CF9CB}" destId="{9D5BB1C2-04E1-40C7-A793-D306571D495E}" srcOrd="2" destOrd="0" presId="urn:microsoft.com/office/officeart/2016/7/layout/HexagonTimeline"/>
    <dgm:cxn modelId="{236B7C60-5BFD-4EB9-927A-46CAC2C8447F}" type="presParOf" srcId="{54C77DA0-6EA9-4788-865A-0681E18CF9CB}" destId="{DC942354-AB2E-46B5-AC49-606E657EA9A1}" srcOrd="3" destOrd="0" presId="urn:microsoft.com/office/officeart/2016/7/layout/HexagonTimeline"/>
    <dgm:cxn modelId="{33900564-A48C-48E6-8E97-E95C9112B00D}" type="presParOf" srcId="{54C77DA0-6EA9-4788-865A-0681E18CF9CB}" destId="{B2A09477-4527-4F25-8D76-CEA55DD20580}" srcOrd="4" destOrd="0" presId="urn:microsoft.com/office/officeart/2016/7/layout/HexagonTimeline"/>
    <dgm:cxn modelId="{56F381AE-8DED-4203-B53A-B149B2FFC9A6}" type="presParOf" srcId="{71B0990B-9DC8-4C47-A7D7-C65321D5ABE9}" destId="{2B911CF6-E752-4E28-88DC-B032FF78DA37}" srcOrd="7" destOrd="0" presId="urn:microsoft.com/office/officeart/2016/7/layout/HexagonTimeline"/>
    <dgm:cxn modelId="{CD2237D7-2C56-4491-96C9-CE56F1DC904E}" type="presParOf" srcId="{71B0990B-9DC8-4C47-A7D7-C65321D5ABE9}" destId="{CC4FEFBC-3819-4214-B9F7-CB3211262770}" srcOrd="8" destOrd="0" presId="urn:microsoft.com/office/officeart/2016/7/layout/HexagonTimeline"/>
    <dgm:cxn modelId="{8A829CAB-57A4-4065-8BBA-DF1CB065238E}" type="presParOf" srcId="{CC4FEFBC-3819-4214-B9F7-CB3211262770}" destId="{351A5361-1A7E-48CA-93BB-015E63A341F1}" srcOrd="0" destOrd="0" presId="urn:microsoft.com/office/officeart/2016/7/layout/HexagonTimeline"/>
    <dgm:cxn modelId="{8B6BB49D-F7DB-4F6F-AB6C-CDF7757E5491}" type="presParOf" srcId="{CC4FEFBC-3819-4214-B9F7-CB3211262770}" destId="{C26C1F2D-7470-4DC5-97AF-6E537819EDAA}" srcOrd="1" destOrd="0" presId="urn:microsoft.com/office/officeart/2016/7/layout/HexagonTimeline"/>
    <dgm:cxn modelId="{6619FD73-79B9-4841-8EB7-E039427717A8}" type="presParOf" srcId="{CC4FEFBC-3819-4214-B9F7-CB3211262770}" destId="{980E5842-6700-47BC-8EE4-720709104780}" srcOrd="2" destOrd="0" presId="urn:microsoft.com/office/officeart/2016/7/layout/HexagonTimeline"/>
    <dgm:cxn modelId="{78E482CF-2BB6-4C4C-968F-4E0D84E41263}" type="presParOf" srcId="{CC4FEFBC-3819-4214-B9F7-CB3211262770}" destId="{B20AEA19-FB40-4966-9640-EC1EFB33B188}" srcOrd="3" destOrd="0" presId="urn:microsoft.com/office/officeart/2016/7/layout/HexagonTimeline"/>
    <dgm:cxn modelId="{343A967A-6EDC-4E54-8513-1E91A692FCBD}" type="presParOf" srcId="{CC4FEFBC-3819-4214-B9F7-CB3211262770}" destId="{4FED751B-E22F-4585-B0D4-AB47874F8B58}" srcOrd="4" destOrd="0" presId="urn:microsoft.com/office/officeart/2016/7/layout/HexagonTimeline"/>
    <dgm:cxn modelId="{EA397385-BA2A-45EE-9BBE-215C640BDDE9}" type="presParOf" srcId="{71B0990B-9DC8-4C47-A7D7-C65321D5ABE9}" destId="{11CD5511-C3A6-4C9A-9894-71E7266738AF}" srcOrd="9" destOrd="0" presId="urn:microsoft.com/office/officeart/2016/7/layout/HexagonTimeline"/>
    <dgm:cxn modelId="{A8841E45-9CB7-497E-B915-197BE646C248}" type="presParOf" srcId="{71B0990B-9DC8-4C47-A7D7-C65321D5ABE9}" destId="{4918DA08-D9F2-466C-8644-956A3B1FB10B}" srcOrd="10" destOrd="0" presId="urn:microsoft.com/office/officeart/2016/7/layout/HexagonTimeline"/>
    <dgm:cxn modelId="{CF92EDB6-C880-486D-9B5F-C9BF58EA6CD5}" type="presParOf" srcId="{4918DA08-D9F2-466C-8644-956A3B1FB10B}" destId="{2B017CDE-3D36-4DDB-AAE4-88D3F42120D0}" srcOrd="0" destOrd="0" presId="urn:microsoft.com/office/officeart/2016/7/layout/HexagonTimeline"/>
    <dgm:cxn modelId="{EE091061-809B-4409-BF14-ABEF20407047}" type="presParOf" srcId="{4918DA08-D9F2-466C-8644-956A3B1FB10B}" destId="{0C14243F-E495-4A4C-B933-46720FCC4BC0}" srcOrd="1" destOrd="0" presId="urn:microsoft.com/office/officeart/2016/7/layout/HexagonTimeline"/>
    <dgm:cxn modelId="{39B3B2D2-3F8B-46A2-BBA4-622C3BBCFE24}" type="presParOf" srcId="{4918DA08-D9F2-466C-8644-956A3B1FB10B}" destId="{6C998525-4890-4B10-99D6-6793990EA1E5}" srcOrd="2" destOrd="0" presId="urn:microsoft.com/office/officeart/2016/7/layout/HexagonTimeline"/>
    <dgm:cxn modelId="{C2156BAF-B524-49BB-8694-C95B2752B2C7}" type="presParOf" srcId="{4918DA08-D9F2-466C-8644-956A3B1FB10B}" destId="{B62DEEDE-4C3A-4DEA-AD78-F1129DD0E703}" srcOrd="3" destOrd="0" presId="urn:microsoft.com/office/officeart/2016/7/layout/HexagonTimeline"/>
    <dgm:cxn modelId="{0AAAE213-82A2-4C8C-872C-17EEDAD90AB5}" type="presParOf" srcId="{4918DA08-D9F2-466C-8644-956A3B1FB10B}" destId="{27580CD3-8172-4715-B3B8-1F228CC54B0B}" srcOrd="4" destOrd="0" presId="urn:microsoft.com/office/officeart/2016/7/layout/HexagonTimeline"/>
  </dgm:cxnLst>
  <dgm:bg>
    <a:solidFill>
      <a:schemeClr val="bg2">
        <a:lumMod val="9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3A798D-32E8-4F84-93A2-B9712A644ECD}"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E51A2CF9-F086-4E7A-ABD5-E1FC9DD6E4E7}">
      <dgm:prSet custT="1"/>
      <dgm:spPr/>
      <dgm:t>
        <a:bodyPr/>
        <a:lstStyle/>
        <a:p>
          <a:r>
            <a:rPr lang="en-US" sz="2800" dirty="0"/>
            <a:t>Distributions might represent the value of the going concern of the partnership or accumulated value from operations.</a:t>
          </a:r>
        </a:p>
      </dgm:t>
    </dgm:pt>
    <dgm:pt modelId="{76935917-4BD2-4DB1-80F1-FC986B7D006C}" type="parTrans" cxnId="{46B1E9E8-0837-449D-820F-09FDFC907C37}">
      <dgm:prSet/>
      <dgm:spPr/>
      <dgm:t>
        <a:bodyPr/>
        <a:lstStyle/>
        <a:p>
          <a:endParaRPr lang="en-US"/>
        </a:p>
      </dgm:t>
    </dgm:pt>
    <dgm:pt modelId="{958EFD4E-EC2B-45E9-BE94-1863A2297983}" type="sibTrans" cxnId="{46B1E9E8-0837-449D-820F-09FDFC907C37}">
      <dgm:prSet/>
      <dgm:spPr/>
      <dgm:t>
        <a:bodyPr/>
        <a:lstStyle/>
        <a:p>
          <a:endParaRPr lang="en-US"/>
        </a:p>
      </dgm:t>
    </dgm:pt>
    <dgm:pt modelId="{C29A4FE3-166F-454D-B124-5079CC4DBFB2}">
      <dgm:prSet custT="1"/>
      <dgm:spPr/>
      <dgm:t>
        <a:bodyPr/>
        <a:lstStyle/>
        <a:p>
          <a:r>
            <a:rPr lang="en-US" sz="2800" dirty="0"/>
            <a:t>Might consider a look back to prior years.</a:t>
          </a:r>
        </a:p>
      </dgm:t>
    </dgm:pt>
    <dgm:pt modelId="{03B0CF6D-FE6C-405C-A3E6-EB12FF48BF09}" type="parTrans" cxnId="{3619B299-C2C1-4897-91BE-006F209DF62A}">
      <dgm:prSet/>
      <dgm:spPr/>
      <dgm:t>
        <a:bodyPr/>
        <a:lstStyle/>
        <a:p>
          <a:endParaRPr lang="en-US"/>
        </a:p>
      </dgm:t>
    </dgm:pt>
    <dgm:pt modelId="{E07E28BB-96BF-46E8-9829-DD603C2C5212}" type="sibTrans" cxnId="{3619B299-C2C1-4897-91BE-006F209DF62A}">
      <dgm:prSet/>
      <dgm:spPr/>
      <dgm:t>
        <a:bodyPr/>
        <a:lstStyle/>
        <a:p>
          <a:endParaRPr lang="en-US"/>
        </a:p>
      </dgm:t>
    </dgm:pt>
    <dgm:pt modelId="{B092DD60-8B1D-4A6A-AA46-9C3B5FB1C870}" type="pres">
      <dgm:prSet presAssocID="{6F3A798D-32E8-4F84-93A2-B9712A644ECD}" presName="hierChild1" presStyleCnt="0">
        <dgm:presLayoutVars>
          <dgm:chPref val="1"/>
          <dgm:dir/>
          <dgm:animOne val="branch"/>
          <dgm:animLvl val="lvl"/>
          <dgm:resizeHandles/>
        </dgm:presLayoutVars>
      </dgm:prSet>
      <dgm:spPr/>
    </dgm:pt>
    <dgm:pt modelId="{324558AD-2BE3-4CD9-80F1-AC2F18FD4453}" type="pres">
      <dgm:prSet presAssocID="{E51A2CF9-F086-4E7A-ABD5-E1FC9DD6E4E7}" presName="hierRoot1" presStyleCnt="0"/>
      <dgm:spPr/>
    </dgm:pt>
    <dgm:pt modelId="{5C747349-746A-48CF-9AB1-8B01FE4B25B3}" type="pres">
      <dgm:prSet presAssocID="{E51A2CF9-F086-4E7A-ABD5-E1FC9DD6E4E7}" presName="composite" presStyleCnt="0"/>
      <dgm:spPr/>
    </dgm:pt>
    <dgm:pt modelId="{E0F435FC-65C5-4C1C-AF65-E3B380977EC3}" type="pres">
      <dgm:prSet presAssocID="{E51A2CF9-F086-4E7A-ABD5-E1FC9DD6E4E7}" presName="background" presStyleLbl="node0" presStyleIdx="0" presStyleCnt="2"/>
      <dgm:spPr/>
    </dgm:pt>
    <dgm:pt modelId="{814A4311-7640-473A-AD2B-5B65FAED8E97}" type="pres">
      <dgm:prSet presAssocID="{E51A2CF9-F086-4E7A-ABD5-E1FC9DD6E4E7}" presName="text" presStyleLbl="fgAcc0" presStyleIdx="0" presStyleCnt="2">
        <dgm:presLayoutVars>
          <dgm:chPref val="3"/>
        </dgm:presLayoutVars>
      </dgm:prSet>
      <dgm:spPr/>
    </dgm:pt>
    <dgm:pt modelId="{21178C02-3139-4995-9A68-3B030E6C3624}" type="pres">
      <dgm:prSet presAssocID="{E51A2CF9-F086-4E7A-ABD5-E1FC9DD6E4E7}" presName="hierChild2" presStyleCnt="0"/>
      <dgm:spPr/>
    </dgm:pt>
    <dgm:pt modelId="{C02DAD95-C85D-4659-A88E-ABA17D17DAD7}" type="pres">
      <dgm:prSet presAssocID="{C29A4FE3-166F-454D-B124-5079CC4DBFB2}" presName="hierRoot1" presStyleCnt="0"/>
      <dgm:spPr/>
    </dgm:pt>
    <dgm:pt modelId="{725B2DDC-1B2A-466F-BF97-244F64207921}" type="pres">
      <dgm:prSet presAssocID="{C29A4FE3-166F-454D-B124-5079CC4DBFB2}" presName="composite" presStyleCnt="0"/>
      <dgm:spPr/>
    </dgm:pt>
    <dgm:pt modelId="{D7C12AF2-76D4-42F4-BEDC-9EAD7221BD83}" type="pres">
      <dgm:prSet presAssocID="{C29A4FE3-166F-454D-B124-5079CC4DBFB2}" presName="background" presStyleLbl="node0" presStyleIdx="1" presStyleCnt="2"/>
      <dgm:spPr/>
    </dgm:pt>
    <dgm:pt modelId="{CF421F1F-B72B-4875-BB7B-2FEF881D3D02}" type="pres">
      <dgm:prSet presAssocID="{C29A4FE3-166F-454D-B124-5079CC4DBFB2}" presName="text" presStyleLbl="fgAcc0" presStyleIdx="1" presStyleCnt="2">
        <dgm:presLayoutVars>
          <dgm:chPref val="3"/>
        </dgm:presLayoutVars>
      </dgm:prSet>
      <dgm:spPr/>
    </dgm:pt>
    <dgm:pt modelId="{9BE52730-6F03-4516-8291-0B9BD5C67AF3}" type="pres">
      <dgm:prSet presAssocID="{C29A4FE3-166F-454D-B124-5079CC4DBFB2}" presName="hierChild2" presStyleCnt="0"/>
      <dgm:spPr/>
    </dgm:pt>
  </dgm:ptLst>
  <dgm:cxnLst>
    <dgm:cxn modelId="{39B7C90B-4A0B-4739-A712-61DA7F2289A2}" type="presOf" srcId="{E51A2CF9-F086-4E7A-ABD5-E1FC9DD6E4E7}" destId="{814A4311-7640-473A-AD2B-5B65FAED8E97}" srcOrd="0" destOrd="0" presId="urn:microsoft.com/office/officeart/2005/8/layout/hierarchy1"/>
    <dgm:cxn modelId="{C9138293-238D-48D8-AF62-45B42455F64F}" type="presOf" srcId="{C29A4FE3-166F-454D-B124-5079CC4DBFB2}" destId="{CF421F1F-B72B-4875-BB7B-2FEF881D3D02}" srcOrd="0" destOrd="0" presId="urn:microsoft.com/office/officeart/2005/8/layout/hierarchy1"/>
    <dgm:cxn modelId="{46A6E796-9987-480E-B1E5-C2C0D7E4E31D}" type="presOf" srcId="{6F3A798D-32E8-4F84-93A2-B9712A644ECD}" destId="{B092DD60-8B1D-4A6A-AA46-9C3B5FB1C870}" srcOrd="0" destOrd="0" presId="urn:microsoft.com/office/officeart/2005/8/layout/hierarchy1"/>
    <dgm:cxn modelId="{3619B299-C2C1-4897-91BE-006F209DF62A}" srcId="{6F3A798D-32E8-4F84-93A2-B9712A644ECD}" destId="{C29A4FE3-166F-454D-B124-5079CC4DBFB2}" srcOrd="1" destOrd="0" parTransId="{03B0CF6D-FE6C-405C-A3E6-EB12FF48BF09}" sibTransId="{E07E28BB-96BF-46E8-9829-DD603C2C5212}"/>
    <dgm:cxn modelId="{46B1E9E8-0837-449D-820F-09FDFC907C37}" srcId="{6F3A798D-32E8-4F84-93A2-B9712A644ECD}" destId="{E51A2CF9-F086-4E7A-ABD5-E1FC9DD6E4E7}" srcOrd="0" destOrd="0" parTransId="{76935917-4BD2-4DB1-80F1-FC986B7D006C}" sibTransId="{958EFD4E-EC2B-45E9-BE94-1863A2297983}"/>
    <dgm:cxn modelId="{BCB866B9-44A1-433F-AD88-3DC55AAFB1B6}" type="presParOf" srcId="{B092DD60-8B1D-4A6A-AA46-9C3B5FB1C870}" destId="{324558AD-2BE3-4CD9-80F1-AC2F18FD4453}" srcOrd="0" destOrd="0" presId="urn:microsoft.com/office/officeart/2005/8/layout/hierarchy1"/>
    <dgm:cxn modelId="{55034C0E-22B8-4FC0-AE70-F7537C637D30}" type="presParOf" srcId="{324558AD-2BE3-4CD9-80F1-AC2F18FD4453}" destId="{5C747349-746A-48CF-9AB1-8B01FE4B25B3}" srcOrd="0" destOrd="0" presId="urn:microsoft.com/office/officeart/2005/8/layout/hierarchy1"/>
    <dgm:cxn modelId="{A9A345EE-A15C-401D-9D24-058F4554E714}" type="presParOf" srcId="{5C747349-746A-48CF-9AB1-8B01FE4B25B3}" destId="{E0F435FC-65C5-4C1C-AF65-E3B380977EC3}" srcOrd="0" destOrd="0" presId="urn:microsoft.com/office/officeart/2005/8/layout/hierarchy1"/>
    <dgm:cxn modelId="{ECFBBD9B-8C5A-45BA-83E8-D1B4FF0E7D46}" type="presParOf" srcId="{5C747349-746A-48CF-9AB1-8B01FE4B25B3}" destId="{814A4311-7640-473A-AD2B-5B65FAED8E97}" srcOrd="1" destOrd="0" presId="urn:microsoft.com/office/officeart/2005/8/layout/hierarchy1"/>
    <dgm:cxn modelId="{DD50E0AA-A39E-46BD-9DBD-414D9CA8BB09}" type="presParOf" srcId="{324558AD-2BE3-4CD9-80F1-AC2F18FD4453}" destId="{21178C02-3139-4995-9A68-3B030E6C3624}" srcOrd="1" destOrd="0" presId="urn:microsoft.com/office/officeart/2005/8/layout/hierarchy1"/>
    <dgm:cxn modelId="{A2399819-D1F6-430C-BF22-2A303FA228D5}" type="presParOf" srcId="{B092DD60-8B1D-4A6A-AA46-9C3B5FB1C870}" destId="{C02DAD95-C85D-4659-A88E-ABA17D17DAD7}" srcOrd="1" destOrd="0" presId="urn:microsoft.com/office/officeart/2005/8/layout/hierarchy1"/>
    <dgm:cxn modelId="{42819B0B-2679-4636-9D31-491CED7F0F22}" type="presParOf" srcId="{C02DAD95-C85D-4659-A88E-ABA17D17DAD7}" destId="{725B2DDC-1B2A-466F-BF97-244F64207921}" srcOrd="0" destOrd="0" presId="urn:microsoft.com/office/officeart/2005/8/layout/hierarchy1"/>
    <dgm:cxn modelId="{219D9877-8623-4053-9B03-E5FF64AEA237}" type="presParOf" srcId="{725B2DDC-1B2A-466F-BF97-244F64207921}" destId="{D7C12AF2-76D4-42F4-BEDC-9EAD7221BD83}" srcOrd="0" destOrd="0" presId="urn:microsoft.com/office/officeart/2005/8/layout/hierarchy1"/>
    <dgm:cxn modelId="{2C6BA03D-4D8D-482F-8906-071CDECF6FE8}" type="presParOf" srcId="{725B2DDC-1B2A-466F-BF97-244F64207921}" destId="{CF421F1F-B72B-4875-BB7B-2FEF881D3D02}" srcOrd="1" destOrd="0" presId="urn:microsoft.com/office/officeart/2005/8/layout/hierarchy1"/>
    <dgm:cxn modelId="{EF0C24A4-CB6F-4716-9EDE-3BD744BCCA03}" type="presParOf" srcId="{C02DAD95-C85D-4659-A88E-ABA17D17DAD7}" destId="{9BE52730-6F03-4516-8291-0B9BD5C67AF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2F27BF-87B9-4FA7-9B2E-C4C2B25BE5DD}" type="doc">
      <dgm:prSet loTypeId="urn:microsoft.com/office/officeart/2005/8/layout/list1" loCatId="list" qsTypeId="urn:microsoft.com/office/officeart/2005/8/quickstyle/simple1" qsCatId="simple" csTypeId="urn:microsoft.com/office/officeart/2005/8/colors/colorful5" csCatId="colorful"/>
      <dgm:spPr/>
      <dgm:t>
        <a:bodyPr/>
        <a:lstStyle/>
        <a:p>
          <a:endParaRPr lang="en-US"/>
        </a:p>
      </dgm:t>
    </dgm:pt>
    <dgm:pt modelId="{59BD0B1A-F451-4F53-AE78-2910F9A1E993}">
      <dgm:prSet/>
      <dgm:spPr/>
      <dgm:t>
        <a:bodyPr/>
        <a:lstStyle/>
        <a:p>
          <a:r>
            <a:rPr lang="en-US"/>
            <a:t>Corporate Partners</a:t>
          </a:r>
        </a:p>
      </dgm:t>
    </dgm:pt>
    <dgm:pt modelId="{ADC8A7CF-B1EA-4746-9F58-B6C38055381A}" type="parTrans" cxnId="{1E2F88D7-0A45-43A5-A976-13FF17AA0409}">
      <dgm:prSet/>
      <dgm:spPr/>
      <dgm:t>
        <a:bodyPr/>
        <a:lstStyle/>
        <a:p>
          <a:endParaRPr lang="en-US"/>
        </a:p>
      </dgm:t>
    </dgm:pt>
    <dgm:pt modelId="{6B1D1F7B-19CA-470A-86B4-0694AF652689}" type="sibTrans" cxnId="{1E2F88D7-0A45-43A5-A976-13FF17AA0409}">
      <dgm:prSet/>
      <dgm:spPr/>
      <dgm:t>
        <a:bodyPr/>
        <a:lstStyle/>
        <a:p>
          <a:endParaRPr lang="en-US"/>
        </a:p>
      </dgm:t>
    </dgm:pt>
    <dgm:pt modelId="{239B0220-D1EB-4EC7-AC91-C8BFD91059CC}">
      <dgm:prSet custT="1"/>
      <dgm:spPr/>
      <dgm:t>
        <a:bodyPr/>
        <a:lstStyle/>
        <a:p>
          <a:pPr>
            <a:spcAft>
              <a:spcPts val="600"/>
            </a:spcAft>
          </a:pPr>
          <a:r>
            <a:rPr lang="en-US" sz="2000" dirty="0"/>
            <a:t>If the gain/loss is nonbusiness or investment income it usually sourced to the corporation’s domicile. </a:t>
          </a:r>
        </a:p>
      </dgm:t>
    </dgm:pt>
    <dgm:pt modelId="{15F8FF4E-8511-414E-8942-305BB5C68FF9}" type="parTrans" cxnId="{72C11EB4-D3F8-473C-B497-CA8DE19635C0}">
      <dgm:prSet/>
      <dgm:spPr/>
      <dgm:t>
        <a:bodyPr/>
        <a:lstStyle/>
        <a:p>
          <a:endParaRPr lang="en-US"/>
        </a:p>
      </dgm:t>
    </dgm:pt>
    <dgm:pt modelId="{238211D9-8BD7-462F-96E9-54A4816D485E}" type="sibTrans" cxnId="{72C11EB4-D3F8-473C-B497-CA8DE19635C0}">
      <dgm:prSet/>
      <dgm:spPr/>
      <dgm:t>
        <a:bodyPr/>
        <a:lstStyle/>
        <a:p>
          <a:endParaRPr lang="en-US"/>
        </a:p>
      </dgm:t>
    </dgm:pt>
    <dgm:pt modelId="{CAA696CF-1E49-41CE-AD64-C2B94AD659D6}">
      <dgm:prSet custT="1"/>
      <dgm:spPr/>
      <dgm:t>
        <a:bodyPr/>
        <a:lstStyle/>
        <a:p>
          <a:pPr>
            <a:spcAft>
              <a:spcPts val="600"/>
            </a:spcAft>
          </a:pPr>
          <a:r>
            <a:rPr lang="en-US" sz="2000" dirty="0"/>
            <a:t>Some states assert the ability to apportion the income using a ratio based on the partnership's activities.</a:t>
          </a:r>
        </a:p>
      </dgm:t>
    </dgm:pt>
    <dgm:pt modelId="{D9ADEAC8-627F-46E8-88BF-E8369F24F671}" type="parTrans" cxnId="{CF3F46C4-B03E-4058-98DC-AADC3504D73C}">
      <dgm:prSet/>
      <dgm:spPr/>
      <dgm:t>
        <a:bodyPr/>
        <a:lstStyle/>
        <a:p>
          <a:endParaRPr lang="en-US"/>
        </a:p>
      </dgm:t>
    </dgm:pt>
    <dgm:pt modelId="{3C20F277-3A7B-4C24-AF98-845DDD9F5A4F}" type="sibTrans" cxnId="{CF3F46C4-B03E-4058-98DC-AADC3504D73C}">
      <dgm:prSet/>
      <dgm:spPr/>
      <dgm:t>
        <a:bodyPr/>
        <a:lstStyle/>
        <a:p>
          <a:endParaRPr lang="en-US"/>
        </a:p>
      </dgm:t>
    </dgm:pt>
    <dgm:pt modelId="{F90B5C29-A6B7-482C-8CEF-205E72C0BFC6}">
      <dgm:prSet custT="1"/>
      <dgm:spPr/>
      <dgm:t>
        <a:bodyPr/>
        <a:lstStyle/>
        <a:p>
          <a:pPr>
            <a:spcAft>
              <a:spcPts val="600"/>
            </a:spcAft>
          </a:pPr>
          <a:r>
            <a:rPr lang="en-US" sz="2000" i="1" dirty="0"/>
            <a:t>MeadWestvaco Corp. v. Ill. </a:t>
          </a:r>
          <a:r>
            <a:rPr lang="en-US" sz="2000" i="1" dirty="0" err="1"/>
            <a:t>Dep't</a:t>
          </a:r>
          <a:r>
            <a:rPr lang="en-US" sz="2000" i="1" dirty="0"/>
            <a:t> of Revenue, </a:t>
          </a:r>
          <a:r>
            <a:rPr lang="en-US" sz="2000" dirty="0"/>
            <a:t>553 U.S. 16, 31, 128 (2008).</a:t>
          </a:r>
        </a:p>
      </dgm:t>
    </dgm:pt>
    <dgm:pt modelId="{57F9203D-B3CA-43CD-AF9E-BB1F1BE1C66A}" type="parTrans" cxnId="{A57CEA73-1638-4D01-8639-EAC5A4BD1AD2}">
      <dgm:prSet/>
      <dgm:spPr/>
      <dgm:t>
        <a:bodyPr/>
        <a:lstStyle/>
        <a:p>
          <a:endParaRPr lang="en-US"/>
        </a:p>
      </dgm:t>
    </dgm:pt>
    <dgm:pt modelId="{6217D4A6-70D3-47B2-A787-A4C1A51B3D01}" type="sibTrans" cxnId="{A57CEA73-1638-4D01-8639-EAC5A4BD1AD2}">
      <dgm:prSet/>
      <dgm:spPr/>
      <dgm:t>
        <a:bodyPr/>
        <a:lstStyle/>
        <a:p>
          <a:endParaRPr lang="en-US"/>
        </a:p>
      </dgm:t>
    </dgm:pt>
    <dgm:pt modelId="{C73FDB04-FC39-42DB-834F-C01844C61654}">
      <dgm:prSet/>
      <dgm:spPr/>
      <dgm:t>
        <a:bodyPr/>
        <a:lstStyle/>
        <a:p>
          <a:r>
            <a:rPr lang="en-US"/>
            <a:t>Individual Partners</a:t>
          </a:r>
        </a:p>
      </dgm:t>
    </dgm:pt>
    <dgm:pt modelId="{7E05F8B6-A766-4B69-891B-A7C3F63DA123}" type="parTrans" cxnId="{143D628F-3060-402E-BBD8-7D28E63133E3}">
      <dgm:prSet/>
      <dgm:spPr/>
      <dgm:t>
        <a:bodyPr/>
        <a:lstStyle/>
        <a:p>
          <a:endParaRPr lang="en-US"/>
        </a:p>
      </dgm:t>
    </dgm:pt>
    <dgm:pt modelId="{4D5A3B32-2F81-48AB-AEE2-47AD0DD56C70}" type="sibTrans" cxnId="{143D628F-3060-402E-BBD8-7D28E63133E3}">
      <dgm:prSet/>
      <dgm:spPr/>
      <dgm:t>
        <a:bodyPr/>
        <a:lstStyle/>
        <a:p>
          <a:endParaRPr lang="en-US"/>
        </a:p>
      </dgm:t>
    </dgm:pt>
    <dgm:pt modelId="{CEB1455C-7E53-4940-82E3-9AE38E8F420A}">
      <dgm:prSet custT="1"/>
      <dgm:spPr/>
      <dgm:t>
        <a:bodyPr/>
        <a:lstStyle/>
        <a:p>
          <a:r>
            <a:rPr lang="en-US" sz="2000" dirty="0"/>
            <a:t>Individuals don’t have their own factors</a:t>
          </a:r>
        </a:p>
      </dgm:t>
    </dgm:pt>
    <dgm:pt modelId="{1C465207-C140-4F52-823C-9BD9B46DCB6E}" type="parTrans" cxnId="{00211994-43A8-4A2B-AFD1-2AB5F4573527}">
      <dgm:prSet/>
      <dgm:spPr/>
      <dgm:t>
        <a:bodyPr/>
        <a:lstStyle/>
        <a:p>
          <a:endParaRPr lang="en-US"/>
        </a:p>
      </dgm:t>
    </dgm:pt>
    <dgm:pt modelId="{9F2C20B4-3D93-43AA-BA43-8F0C6830F3F8}" type="sibTrans" cxnId="{00211994-43A8-4A2B-AFD1-2AB5F4573527}">
      <dgm:prSet/>
      <dgm:spPr/>
      <dgm:t>
        <a:bodyPr/>
        <a:lstStyle/>
        <a:p>
          <a:endParaRPr lang="en-US"/>
        </a:p>
      </dgm:t>
    </dgm:pt>
    <dgm:pt modelId="{CA41457D-634D-4786-9C3C-5FAF0472D3AC}">
      <dgm:prSet custT="1"/>
      <dgm:spPr/>
      <dgm:t>
        <a:bodyPr/>
        <a:lstStyle/>
        <a:p>
          <a:r>
            <a:rPr lang="en-US" sz="2000" dirty="0"/>
            <a:t>Investee apportionment?</a:t>
          </a:r>
        </a:p>
      </dgm:t>
    </dgm:pt>
    <dgm:pt modelId="{771C273A-B75D-4014-8064-7D4C39B11C73}" type="parTrans" cxnId="{BFAD67D3-C05C-4DDD-AAC5-0980E27FCF32}">
      <dgm:prSet/>
      <dgm:spPr/>
      <dgm:t>
        <a:bodyPr/>
        <a:lstStyle/>
        <a:p>
          <a:endParaRPr lang="en-US"/>
        </a:p>
      </dgm:t>
    </dgm:pt>
    <dgm:pt modelId="{C4C65FE1-4086-4437-91D8-33A402711D4D}" type="sibTrans" cxnId="{BFAD67D3-C05C-4DDD-AAC5-0980E27FCF32}">
      <dgm:prSet/>
      <dgm:spPr/>
      <dgm:t>
        <a:bodyPr/>
        <a:lstStyle/>
        <a:p>
          <a:endParaRPr lang="en-US"/>
        </a:p>
      </dgm:t>
    </dgm:pt>
    <dgm:pt modelId="{7D9A6400-159C-4FC9-BD4F-1DCC96A9C3C8}">
      <dgm:prSet custT="1"/>
      <dgm:spPr/>
      <dgm:t>
        <a:bodyPr/>
        <a:lstStyle/>
        <a:p>
          <a:r>
            <a:rPr lang="en-US" sz="2000" dirty="0"/>
            <a:t>Allocated to domicile?</a:t>
          </a:r>
        </a:p>
      </dgm:t>
    </dgm:pt>
    <dgm:pt modelId="{9A2594A9-301F-4A0D-87B3-BED6E7B6EF5A}" type="parTrans" cxnId="{290A3DC9-D89E-4937-BEC6-A7703C82467F}">
      <dgm:prSet/>
      <dgm:spPr/>
      <dgm:t>
        <a:bodyPr/>
        <a:lstStyle/>
        <a:p>
          <a:endParaRPr lang="en-US"/>
        </a:p>
      </dgm:t>
    </dgm:pt>
    <dgm:pt modelId="{8E47C597-F8EF-41A6-ADDC-7A01D03B9ED1}" type="sibTrans" cxnId="{290A3DC9-D89E-4937-BEC6-A7703C82467F}">
      <dgm:prSet/>
      <dgm:spPr/>
      <dgm:t>
        <a:bodyPr/>
        <a:lstStyle/>
        <a:p>
          <a:endParaRPr lang="en-US"/>
        </a:p>
      </dgm:t>
    </dgm:pt>
    <dgm:pt modelId="{A0BD2ED5-D475-4DCF-8F37-F9141DD25B81}" type="pres">
      <dgm:prSet presAssocID="{C22F27BF-87B9-4FA7-9B2E-C4C2B25BE5DD}" presName="linear" presStyleCnt="0">
        <dgm:presLayoutVars>
          <dgm:dir/>
          <dgm:animLvl val="lvl"/>
          <dgm:resizeHandles val="exact"/>
        </dgm:presLayoutVars>
      </dgm:prSet>
      <dgm:spPr/>
    </dgm:pt>
    <dgm:pt modelId="{6C4E84A3-B631-4A00-8C72-72621B714AB8}" type="pres">
      <dgm:prSet presAssocID="{59BD0B1A-F451-4F53-AE78-2910F9A1E993}" presName="parentLin" presStyleCnt="0"/>
      <dgm:spPr/>
    </dgm:pt>
    <dgm:pt modelId="{BA7588CF-A3F5-4F58-923A-620ACABB2129}" type="pres">
      <dgm:prSet presAssocID="{59BD0B1A-F451-4F53-AE78-2910F9A1E993}" presName="parentLeftMargin" presStyleLbl="node1" presStyleIdx="0" presStyleCnt="2"/>
      <dgm:spPr/>
    </dgm:pt>
    <dgm:pt modelId="{F2E7E9F6-BF27-47DB-B0B2-3AA9D8A00BF3}" type="pres">
      <dgm:prSet presAssocID="{59BD0B1A-F451-4F53-AE78-2910F9A1E993}" presName="parentText" presStyleLbl="node1" presStyleIdx="0" presStyleCnt="2">
        <dgm:presLayoutVars>
          <dgm:chMax val="0"/>
          <dgm:bulletEnabled val="1"/>
        </dgm:presLayoutVars>
      </dgm:prSet>
      <dgm:spPr/>
    </dgm:pt>
    <dgm:pt modelId="{A916A20C-AD8E-4673-94FA-D3FDFF3D9AC6}" type="pres">
      <dgm:prSet presAssocID="{59BD0B1A-F451-4F53-AE78-2910F9A1E993}" presName="negativeSpace" presStyleCnt="0"/>
      <dgm:spPr/>
    </dgm:pt>
    <dgm:pt modelId="{2CCF256F-B216-40F6-86C2-7F5CA99C1BF0}" type="pres">
      <dgm:prSet presAssocID="{59BD0B1A-F451-4F53-AE78-2910F9A1E993}" presName="childText" presStyleLbl="conFgAcc1" presStyleIdx="0" presStyleCnt="2">
        <dgm:presLayoutVars>
          <dgm:bulletEnabled val="1"/>
        </dgm:presLayoutVars>
      </dgm:prSet>
      <dgm:spPr/>
    </dgm:pt>
    <dgm:pt modelId="{DE86A2C3-1C6D-4E05-92B9-80DBAE0EE0FA}" type="pres">
      <dgm:prSet presAssocID="{6B1D1F7B-19CA-470A-86B4-0694AF652689}" presName="spaceBetweenRectangles" presStyleCnt="0"/>
      <dgm:spPr/>
    </dgm:pt>
    <dgm:pt modelId="{FFB1AC34-E54B-493B-8721-87A2208BD229}" type="pres">
      <dgm:prSet presAssocID="{C73FDB04-FC39-42DB-834F-C01844C61654}" presName="parentLin" presStyleCnt="0"/>
      <dgm:spPr/>
    </dgm:pt>
    <dgm:pt modelId="{777AD328-E950-4B9E-9286-2A65E53D3392}" type="pres">
      <dgm:prSet presAssocID="{C73FDB04-FC39-42DB-834F-C01844C61654}" presName="parentLeftMargin" presStyleLbl="node1" presStyleIdx="0" presStyleCnt="2"/>
      <dgm:spPr/>
    </dgm:pt>
    <dgm:pt modelId="{7BE100D8-B41E-4D88-9558-BCBE67B2E7C0}" type="pres">
      <dgm:prSet presAssocID="{C73FDB04-FC39-42DB-834F-C01844C61654}" presName="parentText" presStyleLbl="node1" presStyleIdx="1" presStyleCnt="2">
        <dgm:presLayoutVars>
          <dgm:chMax val="0"/>
          <dgm:bulletEnabled val="1"/>
        </dgm:presLayoutVars>
      </dgm:prSet>
      <dgm:spPr/>
    </dgm:pt>
    <dgm:pt modelId="{CCCD3DB4-2C1E-4CD3-81AE-5E819E5554C3}" type="pres">
      <dgm:prSet presAssocID="{C73FDB04-FC39-42DB-834F-C01844C61654}" presName="negativeSpace" presStyleCnt="0"/>
      <dgm:spPr/>
    </dgm:pt>
    <dgm:pt modelId="{ACA45E9B-24DF-497E-BBD5-04A77F84F200}" type="pres">
      <dgm:prSet presAssocID="{C73FDB04-FC39-42DB-834F-C01844C61654}" presName="childText" presStyleLbl="conFgAcc1" presStyleIdx="1" presStyleCnt="2">
        <dgm:presLayoutVars>
          <dgm:bulletEnabled val="1"/>
        </dgm:presLayoutVars>
      </dgm:prSet>
      <dgm:spPr/>
    </dgm:pt>
  </dgm:ptLst>
  <dgm:cxnLst>
    <dgm:cxn modelId="{7C705303-FC44-4B02-9F55-33794AC2A653}" type="presOf" srcId="{59BD0B1A-F451-4F53-AE78-2910F9A1E993}" destId="{BA7588CF-A3F5-4F58-923A-620ACABB2129}" srcOrd="0" destOrd="0" presId="urn:microsoft.com/office/officeart/2005/8/layout/list1"/>
    <dgm:cxn modelId="{9CE1B322-5F17-4D32-8D39-7BBA4ED5874E}" type="presOf" srcId="{C73FDB04-FC39-42DB-834F-C01844C61654}" destId="{7BE100D8-B41E-4D88-9558-BCBE67B2E7C0}" srcOrd="1" destOrd="0" presId="urn:microsoft.com/office/officeart/2005/8/layout/list1"/>
    <dgm:cxn modelId="{FDD4F030-EA69-4DBF-9F57-53367C865939}" type="presOf" srcId="{CAA696CF-1E49-41CE-AD64-C2B94AD659D6}" destId="{2CCF256F-B216-40F6-86C2-7F5CA99C1BF0}" srcOrd="0" destOrd="1" presId="urn:microsoft.com/office/officeart/2005/8/layout/list1"/>
    <dgm:cxn modelId="{AB4F4839-44BA-4332-86F9-E788E1205ED9}" type="presOf" srcId="{CA41457D-634D-4786-9C3C-5FAF0472D3AC}" destId="{ACA45E9B-24DF-497E-BBD5-04A77F84F200}" srcOrd="0" destOrd="1" presId="urn:microsoft.com/office/officeart/2005/8/layout/list1"/>
    <dgm:cxn modelId="{FA9B133F-1ECA-4F34-9A59-EEC2B3B162E1}" type="presOf" srcId="{7D9A6400-159C-4FC9-BD4F-1DCC96A9C3C8}" destId="{ACA45E9B-24DF-497E-BBD5-04A77F84F200}" srcOrd="0" destOrd="2" presId="urn:microsoft.com/office/officeart/2005/8/layout/list1"/>
    <dgm:cxn modelId="{45833664-10F7-4CD3-8D7B-B39C6AC46B13}" type="presOf" srcId="{CEB1455C-7E53-4940-82E3-9AE38E8F420A}" destId="{ACA45E9B-24DF-497E-BBD5-04A77F84F200}" srcOrd="0" destOrd="0" presId="urn:microsoft.com/office/officeart/2005/8/layout/list1"/>
    <dgm:cxn modelId="{40383F69-F855-4B1D-9D90-202E22A37E0C}" type="presOf" srcId="{59BD0B1A-F451-4F53-AE78-2910F9A1E993}" destId="{F2E7E9F6-BF27-47DB-B0B2-3AA9D8A00BF3}" srcOrd="1" destOrd="0" presId="urn:microsoft.com/office/officeart/2005/8/layout/list1"/>
    <dgm:cxn modelId="{A57CEA73-1638-4D01-8639-EAC5A4BD1AD2}" srcId="{CAA696CF-1E49-41CE-AD64-C2B94AD659D6}" destId="{F90B5C29-A6B7-482C-8CEF-205E72C0BFC6}" srcOrd="0" destOrd="0" parTransId="{57F9203D-B3CA-43CD-AF9E-BB1F1BE1C66A}" sibTransId="{6217D4A6-70D3-47B2-A787-A4C1A51B3D01}"/>
    <dgm:cxn modelId="{94A0BD59-4ADF-4DBC-8503-87EBE371D6D5}" type="presOf" srcId="{C73FDB04-FC39-42DB-834F-C01844C61654}" destId="{777AD328-E950-4B9E-9286-2A65E53D3392}" srcOrd="0" destOrd="0" presId="urn:microsoft.com/office/officeart/2005/8/layout/list1"/>
    <dgm:cxn modelId="{143D628F-3060-402E-BBD8-7D28E63133E3}" srcId="{C22F27BF-87B9-4FA7-9B2E-C4C2B25BE5DD}" destId="{C73FDB04-FC39-42DB-834F-C01844C61654}" srcOrd="1" destOrd="0" parTransId="{7E05F8B6-A766-4B69-891B-A7C3F63DA123}" sibTransId="{4D5A3B32-2F81-48AB-AEE2-47AD0DD56C70}"/>
    <dgm:cxn modelId="{00211994-43A8-4A2B-AFD1-2AB5F4573527}" srcId="{C73FDB04-FC39-42DB-834F-C01844C61654}" destId="{CEB1455C-7E53-4940-82E3-9AE38E8F420A}" srcOrd="0" destOrd="0" parTransId="{1C465207-C140-4F52-823C-9BD9B46DCB6E}" sibTransId="{9F2C20B4-3D93-43AA-BA43-8F0C6830F3F8}"/>
    <dgm:cxn modelId="{F023CEAB-40EA-4FFB-A597-FDAD240A95D1}" type="presOf" srcId="{F90B5C29-A6B7-482C-8CEF-205E72C0BFC6}" destId="{2CCF256F-B216-40F6-86C2-7F5CA99C1BF0}" srcOrd="0" destOrd="2" presId="urn:microsoft.com/office/officeart/2005/8/layout/list1"/>
    <dgm:cxn modelId="{72C11EB4-D3F8-473C-B497-CA8DE19635C0}" srcId="{59BD0B1A-F451-4F53-AE78-2910F9A1E993}" destId="{239B0220-D1EB-4EC7-AC91-C8BFD91059CC}" srcOrd="0" destOrd="0" parTransId="{15F8FF4E-8511-414E-8942-305BB5C68FF9}" sibTransId="{238211D9-8BD7-462F-96E9-54A4816D485E}"/>
    <dgm:cxn modelId="{CF3F46C4-B03E-4058-98DC-AADC3504D73C}" srcId="{59BD0B1A-F451-4F53-AE78-2910F9A1E993}" destId="{CAA696CF-1E49-41CE-AD64-C2B94AD659D6}" srcOrd="1" destOrd="0" parTransId="{D9ADEAC8-627F-46E8-88BF-E8369F24F671}" sibTransId="{3C20F277-3A7B-4C24-AF98-845DDD9F5A4F}"/>
    <dgm:cxn modelId="{9B71D9C4-0AF5-4751-9B42-938C22EF217C}" type="presOf" srcId="{C22F27BF-87B9-4FA7-9B2E-C4C2B25BE5DD}" destId="{A0BD2ED5-D475-4DCF-8F37-F9141DD25B81}" srcOrd="0" destOrd="0" presId="urn:microsoft.com/office/officeart/2005/8/layout/list1"/>
    <dgm:cxn modelId="{290A3DC9-D89E-4937-BEC6-A7703C82467F}" srcId="{C73FDB04-FC39-42DB-834F-C01844C61654}" destId="{7D9A6400-159C-4FC9-BD4F-1DCC96A9C3C8}" srcOrd="2" destOrd="0" parTransId="{9A2594A9-301F-4A0D-87B3-BED6E7B6EF5A}" sibTransId="{8E47C597-F8EF-41A6-ADDC-7A01D03B9ED1}"/>
    <dgm:cxn modelId="{BFAD67D3-C05C-4DDD-AAC5-0980E27FCF32}" srcId="{C73FDB04-FC39-42DB-834F-C01844C61654}" destId="{CA41457D-634D-4786-9C3C-5FAF0472D3AC}" srcOrd="1" destOrd="0" parTransId="{771C273A-B75D-4014-8064-7D4C39B11C73}" sibTransId="{C4C65FE1-4086-4437-91D8-33A402711D4D}"/>
    <dgm:cxn modelId="{1E2F88D7-0A45-43A5-A976-13FF17AA0409}" srcId="{C22F27BF-87B9-4FA7-9B2E-C4C2B25BE5DD}" destId="{59BD0B1A-F451-4F53-AE78-2910F9A1E993}" srcOrd="0" destOrd="0" parTransId="{ADC8A7CF-B1EA-4746-9F58-B6C38055381A}" sibTransId="{6B1D1F7B-19CA-470A-86B4-0694AF652689}"/>
    <dgm:cxn modelId="{FBA829EE-9546-4885-9E67-1F79F135B55E}" type="presOf" srcId="{239B0220-D1EB-4EC7-AC91-C8BFD91059CC}" destId="{2CCF256F-B216-40F6-86C2-7F5CA99C1BF0}" srcOrd="0" destOrd="0" presId="urn:microsoft.com/office/officeart/2005/8/layout/list1"/>
    <dgm:cxn modelId="{F2B0C232-61D9-46A7-ACC3-0CCEFC9789C0}" type="presParOf" srcId="{A0BD2ED5-D475-4DCF-8F37-F9141DD25B81}" destId="{6C4E84A3-B631-4A00-8C72-72621B714AB8}" srcOrd="0" destOrd="0" presId="urn:microsoft.com/office/officeart/2005/8/layout/list1"/>
    <dgm:cxn modelId="{5AA74D85-A7CF-4FE3-A50B-EE1D336A3F0C}" type="presParOf" srcId="{6C4E84A3-B631-4A00-8C72-72621B714AB8}" destId="{BA7588CF-A3F5-4F58-923A-620ACABB2129}" srcOrd="0" destOrd="0" presId="urn:microsoft.com/office/officeart/2005/8/layout/list1"/>
    <dgm:cxn modelId="{055CDE7A-981C-4C88-BE17-B3584DB8118D}" type="presParOf" srcId="{6C4E84A3-B631-4A00-8C72-72621B714AB8}" destId="{F2E7E9F6-BF27-47DB-B0B2-3AA9D8A00BF3}" srcOrd="1" destOrd="0" presId="urn:microsoft.com/office/officeart/2005/8/layout/list1"/>
    <dgm:cxn modelId="{91D963C0-A4DE-4905-BA70-276B1025FE31}" type="presParOf" srcId="{A0BD2ED5-D475-4DCF-8F37-F9141DD25B81}" destId="{A916A20C-AD8E-4673-94FA-D3FDFF3D9AC6}" srcOrd="1" destOrd="0" presId="urn:microsoft.com/office/officeart/2005/8/layout/list1"/>
    <dgm:cxn modelId="{94891BB3-F738-47B7-8289-3B3FC3D820E3}" type="presParOf" srcId="{A0BD2ED5-D475-4DCF-8F37-F9141DD25B81}" destId="{2CCF256F-B216-40F6-86C2-7F5CA99C1BF0}" srcOrd="2" destOrd="0" presId="urn:microsoft.com/office/officeart/2005/8/layout/list1"/>
    <dgm:cxn modelId="{29C5632C-445E-45D3-A112-D8D6CB3DFFF9}" type="presParOf" srcId="{A0BD2ED5-D475-4DCF-8F37-F9141DD25B81}" destId="{DE86A2C3-1C6D-4E05-92B9-80DBAE0EE0FA}" srcOrd="3" destOrd="0" presId="urn:microsoft.com/office/officeart/2005/8/layout/list1"/>
    <dgm:cxn modelId="{43EB0BDC-72F2-40A3-A0C4-B8CD6A446622}" type="presParOf" srcId="{A0BD2ED5-D475-4DCF-8F37-F9141DD25B81}" destId="{FFB1AC34-E54B-493B-8721-87A2208BD229}" srcOrd="4" destOrd="0" presId="urn:microsoft.com/office/officeart/2005/8/layout/list1"/>
    <dgm:cxn modelId="{B25C224B-E103-446B-878A-D1B5555F0BE0}" type="presParOf" srcId="{FFB1AC34-E54B-493B-8721-87A2208BD229}" destId="{777AD328-E950-4B9E-9286-2A65E53D3392}" srcOrd="0" destOrd="0" presId="urn:microsoft.com/office/officeart/2005/8/layout/list1"/>
    <dgm:cxn modelId="{E1E208B5-C37B-4718-AE42-FED290ED63EB}" type="presParOf" srcId="{FFB1AC34-E54B-493B-8721-87A2208BD229}" destId="{7BE100D8-B41E-4D88-9558-BCBE67B2E7C0}" srcOrd="1" destOrd="0" presId="urn:microsoft.com/office/officeart/2005/8/layout/list1"/>
    <dgm:cxn modelId="{000D85AD-8F4B-4DBE-9FFE-3CB2F8490F44}" type="presParOf" srcId="{A0BD2ED5-D475-4DCF-8F37-F9141DD25B81}" destId="{CCCD3DB4-2C1E-4CD3-81AE-5E819E5554C3}" srcOrd="5" destOrd="0" presId="urn:microsoft.com/office/officeart/2005/8/layout/list1"/>
    <dgm:cxn modelId="{01F449D1-8D2D-43A4-8831-E36CF4219E35}" type="presParOf" srcId="{A0BD2ED5-D475-4DCF-8F37-F9141DD25B81}" destId="{ACA45E9B-24DF-497E-BBD5-04A77F84F200}"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EEA36DA-F8A1-4234-91D4-AD8259044BB0}"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5EB6DE77-7316-4A06-914F-E33CDB029F7F}">
      <dgm:prSet/>
      <dgm:spPr>
        <a:solidFill>
          <a:schemeClr val="tx1">
            <a:lumMod val="75000"/>
            <a:lumOff val="25000"/>
          </a:schemeClr>
        </a:solidFill>
      </dgm:spPr>
      <dgm:t>
        <a:bodyPr/>
        <a:lstStyle/>
        <a:p>
          <a:r>
            <a:rPr lang="en-US"/>
            <a:t>IRC § 864(c)(8)</a:t>
          </a:r>
        </a:p>
      </dgm:t>
    </dgm:pt>
    <dgm:pt modelId="{BCB6139D-09FB-4C91-99E6-A0F30342FAE0}" type="parTrans" cxnId="{8B145D77-DCE4-4C5E-9090-65964421D227}">
      <dgm:prSet/>
      <dgm:spPr/>
      <dgm:t>
        <a:bodyPr/>
        <a:lstStyle/>
        <a:p>
          <a:endParaRPr lang="en-US"/>
        </a:p>
      </dgm:t>
    </dgm:pt>
    <dgm:pt modelId="{ADDB5371-2975-414C-9EAA-34A49E5755A6}" type="sibTrans" cxnId="{8B145D77-DCE4-4C5E-9090-65964421D227}">
      <dgm:prSet/>
      <dgm:spPr/>
      <dgm:t>
        <a:bodyPr/>
        <a:lstStyle/>
        <a:p>
          <a:endParaRPr lang="en-US"/>
        </a:p>
      </dgm:t>
    </dgm:pt>
    <dgm:pt modelId="{6EA41E84-F918-46B5-A028-9BF0F33466BE}">
      <dgm:prSet/>
      <dgm:spPr/>
      <dgm:t>
        <a:bodyPr/>
        <a:lstStyle/>
        <a:p>
          <a:r>
            <a:rPr lang="en-US"/>
            <a:t>Treats “gain or loss from the sale or exchange of a partnership interest as effectively connected with a U.S. trade or business to the extent that the transferor would have had effectively connected gain or loss had the partnership sold all of its assets at fair market value as of the date of the sale or exchange.”</a:t>
          </a:r>
        </a:p>
      </dgm:t>
    </dgm:pt>
    <dgm:pt modelId="{2E131E6E-E539-468F-B040-B16985A7D309}" type="parTrans" cxnId="{CD576758-DB1E-43E7-AA8C-88DB40E3AA7D}">
      <dgm:prSet/>
      <dgm:spPr/>
      <dgm:t>
        <a:bodyPr/>
        <a:lstStyle/>
        <a:p>
          <a:endParaRPr lang="en-US"/>
        </a:p>
      </dgm:t>
    </dgm:pt>
    <dgm:pt modelId="{411B31D1-EB28-4C66-A2B7-7546DB658CD5}" type="sibTrans" cxnId="{CD576758-DB1E-43E7-AA8C-88DB40E3AA7D}">
      <dgm:prSet/>
      <dgm:spPr/>
      <dgm:t>
        <a:bodyPr/>
        <a:lstStyle/>
        <a:p>
          <a:endParaRPr lang="en-US"/>
        </a:p>
      </dgm:t>
    </dgm:pt>
    <dgm:pt modelId="{1D6B7F46-9F85-44F5-8284-4F134C3AB296}">
      <dgm:prSet/>
      <dgm:spPr>
        <a:solidFill>
          <a:schemeClr val="tx1">
            <a:lumMod val="75000"/>
            <a:lumOff val="25000"/>
          </a:schemeClr>
        </a:solidFill>
      </dgm:spPr>
      <dgm:t>
        <a:bodyPr/>
        <a:lstStyle/>
        <a:p>
          <a:r>
            <a:rPr lang="en-US"/>
            <a:t>IRC § 1446(f) </a:t>
          </a:r>
        </a:p>
      </dgm:t>
    </dgm:pt>
    <dgm:pt modelId="{F2830C5B-F656-4E7B-82DE-851F2D3B8FF7}" type="parTrans" cxnId="{6AE0200E-E466-4F62-8FDA-424AFF5ABA8F}">
      <dgm:prSet/>
      <dgm:spPr/>
      <dgm:t>
        <a:bodyPr/>
        <a:lstStyle/>
        <a:p>
          <a:endParaRPr lang="en-US"/>
        </a:p>
      </dgm:t>
    </dgm:pt>
    <dgm:pt modelId="{3C8D2F53-6EC5-41A8-A902-D1C11D2E8ABA}" type="sibTrans" cxnId="{6AE0200E-E466-4F62-8FDA-424AFF5ABA8F}">
      <dgm:prSet/>
      <dgm:spPr/>
      <dgm:t>
        <a:bodyPr/>
        <a:lstStyle/>
        <a:p>
          <a:endParaRPr lang="en-US"/>
        </a:p>
      </dgm:t>
    </dgm:pt>
    <dgm:pt modelId="{7BD6BD11-0721-474F-A415-4C64C6D96C5E}">
      <dgm:prSet/>
      <dgm:spPr/>
      <dgm:t>
        <a:bodyPr/>
        <a:lstStyle/>
        <a:p>
          <a:r>
            <a:rPr lang="en-US" dirty="0"/>
            <a:t>Requires “the transferee of a partnership interest to withhold 10 percent of the amount realized on the sale or exchange of a partnership interest unless the transferor certifies that the transferor is not a nonresident alien individual or foreign corporation.”</a:t>
          </a:r>
        </a:p>
      </dgm:t>
    </dgm:pt>
    <dgm:pt modelId="{EC8C7B5B-A4AF-4FA9-84CD-5B8820A881E8}" type="parTrans" cxnId="{B4096CD6-6112-4045-B25D-BF40AE744741}">
      <dgm:prSet/>
      <dgm:spPr/>
      <dgm:t>
        <a:bodyPr/>
        <a:lstStyle/>
        <a:p>
          <a:endParaRPr lang="en-US"/>
        </a:p>
      </dgm:t>
    </dgm:pt>
    <dgm:pt modelId="{A4C5437B-1BF7-4CF5-B944-D4CA81255170}" type="sibTrans" cxnId="{B4096CD6-6112-4045-B25D-BF40AE744741}">
      <dgm:prSet/>
      <dgm:spPr/>
      <dgm:t>
        <a:bodyPr/>
        <a:lstStyle/>
        <a:p>
          <a:endParaRPr lang="en-US"/>
        </a:p>
      </dgm:t>
    </dgm:pt>
    <dgm:pt modelId="{9CEA6F10-5A8A-4DA7-B8B4-DA052548F934}" type="pres">
      <dgm:prSet presAssocID="{EEEA36DA-F8A1-4234-91D4-AD8259044BB0}" presName="Name0" presStyleCnt="0">
        <dgm:presLayoutVars>
          <dgm:dir/>
          <dgm:animLvl val="lvl"/>
          <dgm:resizeHandles val="exact"/>
        </dgm:presLayoutVars>
      </dgm:prSet>
      <dgm:spPr/>
    </dgm:pt>
    <dgm:pt modelId="{08178288-EE96-47F4-949B-83553648D263}" type="pres">
      <dgm:prSet presAssocID="{5EB6DE77-7316-4A06-914F-E33CDB029F7F}" presName="composite" presStyleCnt="0"/>
      <dgm:spPr/>
    </dgm:pt>
    <dgm:pt modelId="{70905561-26FF-4EF5-A0FA-2602AD54FA93}" type="pres">
      <dgm:prSet presAssocID="{5EB6DE77-7316-4A06-914F-E33CDB029F7F}" presName="parTx" presStyleLbl="alignNode1" presStyleIdx="0" presStyleCnt="2">
        <dgm:presLayoutVars>
          <dgm:chMax val="0"/>
          <dgm:chPref val="0"/>
          <dgm:bulletEnabled val="1"/>
        </dgm:presLayoutVars>
      </dgm:prSet>
      <dgm:spPr/>
    </dgm:pt>
    <dgm:pt modelId="{89A33D5E-972B-4616-86C3-792E6E492BF4}" type="pres">
      <dgm:prSet presAssocID="{5EB6DE77-7316-4A06-914F-E33CDB029F7F}" presName="desTx" presStyleLbl="alignAccFollowNode1" presStyleIdx="0" presStyleCnt="2">
        <dgm:presLayoutVars>
          <dgm:bulletEnabled val="1"/>
        </dgm:presLayoutVars>
      </dgm:prSet>
      <dgm:spPr/>
    </dgm:pt>
    <dgm:pt modelId="{C2685ABF-B771-475C-8F83-F3F1A49525F7}" type="pres">
      <dgm:prSet presAssocID="{ADDB5371-2975-414C-9EAA-34A49E5755A6}" presName="space" presStyleCnt="0"/>
      <dgm:spPr/>
    </dgm:pt>
    <dgm:pt modelId="{17D5F2B6-A5AD-4150-A15E-4B1C7914946A}" type="pres">
      <dgm:prSet presAssocID="{1D6B7F46-9F85-44F5-8284-4F134C3AB296}" presName="composite" presStyleCnt="0"/>
      <dgm:spPr/>
    </dgm:pt>
    <dgm:pt modelId="{C8F2C042-9857-4892-A45C-7FA127B24CA9}" type="pres">
      <dgm:prSet presAssocID="{1D6B7F46-9F85-44F5-8284-4F134C3AB296}" presName="parTx" presStyleLbl="alignNode1" presStyleIdx="1" presStyleCnt="2">
        <dgm:presLayoutVars>
          <dgm:chMax val="0"/>
          <dgm:chPref val="0"/>
          <dgm:bulletEnabled val="1"/>
        </dgm:presLayoutVars>
      </dgm:prSet>
      <dgm:spPr/>
    </dgm:pt>
    <dgm:pt modelId="{563350C3-3889-49D2-90DA-48E8418161AB}" type="pres">
      <dgm:prSet presAssocID="{1D6B7F46-9F85-44F5-8284-4F134C3AB296}" presName="desTx" presStyleLbl="alignAccFollowNode1" presStyleIdx="1" presStyleCnt="2">
        <dgm:presLayoutVars>
          <dgm:bulletEnabled val="1"/>
        </dgm:presLayoutVars>
      </dgm:prSet>
      <dgm:spPr/>
    </dgm:pt>
  </dgm:ptLst>
  <dgm:cxnLst>
    <dgm:cxn modelId="{6AE0200E-E466-4F62-8FDA-424AFF5ABA8F}" srcId="{EEEA36DA-F8A1-4234-91D4-AD8259044BB0}" destId="{1D6B7F46-9F85-44F5-8284-4F134C3AB296}" srcOrd="1" destOrd="0" parTransId="{F2830C5B-F656-4E7B-82DE-851F2D3B8FF7}" sibTransId="{3C8D2F53-6EC5-41A8-A902-D1C11D2E8ABA}"/>
    <dgm:cxn modelId="{91D86D14-AFF6-41C2-BFE5-64B247934F39}" type="presOf" srcId="{1D6B7F46-9F85-44F5-8284-4F134C3AB296}" destId="{C8F2C042-9857-4892-A45C-7FA127B24CA9}" srcOrd="0" destOrd="0" presId="urn:microsoft.com/office/officeart/2005/8/layout/hList1"/>
    <dgm:cxn modelId="{B2BF7421-DC7B-4CA3-A01E-6572EEF92CDF}" type="presOf" srcId="{7BD6BD11-0721-474F-A415-4C64C6D96C5E}" destId="{563350C3-3889-49D2-90DA-48E8418161AB}" srcOrd="0" destOrd="0" presId="urn:microsoft.com/office/officeart/2005/8/layout/hList1"/>
    <dgm:cxn modelId="{50A6AB37-EE0C-491B-9B31-C5D9CA86CCA6}" type="presOf" srcId="{5EB6DE77-7316-4A06-914F-E33CDB029F7F}" destId="{70905561-26FF-4EF5-A0FA-2602AD54FA93}" srcOrd="0" destOrd="0" presId="urn:microsoft.com/office/officeart/2005/8/layout/hList1"/>
    <dgm:cxn modelId="{DCEB2454-02D5-432E-B587-D32F860120BB}" type="presOf" srcId="{6EA41E84-F918-46B5-A028-9BF0F33466BE}" destId="{89A33D5E-972B-4616-86C3-792E6E492BF4}" srcOrd="0" destOrd="0" presId="urn:microsoft.com/office/officeart/2005/8/layout/hList1"/>
    <dgm:cxn modelId="{8B145D77-DCE4-4C5E-9090-65964421D227}" srcId="{EEEA36DA-F8A1-4234-91D4-AD8259044BB0}" destId="{5EB6DE77-7316-4A06-914F-E33CDB029F7F}" srcOrd="0" destOrd="0" parTransId="{BCB6139D-09FB-4C91-99E6-A0F30342FAE0}" sibTransId="{ADDB5371-2975-414C-9EAA-34A49E5755A6}"/>
    <dgm:cxn modelId="{CD576758-DB1E-43E7-AA8C-88DB40E3AA7D}" srcId="{5EB6DE77-7316-4A06-914F-E33CDB029F7F}" destId="{6EA41E84-F918-46B5-A028-9BF0F33466BE}" srcOrd="0" destOrd="0" parTransId="{2E131E6E-E539-468F-B040-B16985A7D309}" sibTransId="{411B31D1-EB28-4C66-A2B7-7546DB658CD5}"/>
    <dgm:cxn modelId="{80F99F9A-80EE-458C-B874-C4B5B9F2E4AE}" type="presOf" srcId="{EEEA36DA-F8A1-4234-91D4-AD8259044BB0}" destId="{9CEA6F10-5A8A-4DA7-B8B4-DA052548F934}" srcOrd="0" destOrd="0" presId="urn:microsoft.com/office/officeart/2005/8/layout/hList1"/>
    <dgm:cxn modelId="{B4096CD6-6112-4045-B25D-BF40AE744741}" srcId="{1D6B7F46-9F85-44F5-8284-4F134C3AB296}" destId="{7BD6BD11-0721-474F-A415-4C64C6D96C5E}" srcOrd="0" destOrd="0" parTransId="{EC8C7B5B-A4AF-4FA9-84CD-5B8820A881E8}" sibTransId="{A4C5437B-1BF7-4CF5-B944-D4CA81255170}"/>
    <dgm:cxn modelId="{585A7284-82A0-44F6-AC62-6AAD27748C8F}" type="presParOf" srcId="{9CEA6F10-5A8A-4DA7-B8B4-DA052548F934}" destId="{08178288-EE96-47F4-949B-83553648D263}" srcOrd="0" destOrd="0" presId="urn:microsoft.com/office/officeart/2005/8/layout/hList1"/>
    <dgm:cxn modelId="{3C31B523-F6B2-4011-89B2-41F9619D7E96}" type="presParOf" srcId="{08178288-EE96-47F4-949B-83553648D263}" destId="{70905561-26FF-4EF5-A0FA-2602AD54FA93}" srcOrd="0" destOrd="0" presId="urn:microsoft.com/office/officeart/2005/8/layout/hList1"/>
    <dgm:cxn modelId="{094EC481-1808-478D-B15A-CF63209DD6CC}" type="presParOf" srcId="{08178288-EE96-47F4-949B-83553648D263}" destId="{89A33D5E-972B-4616-86C3-792E6E492BF4}" srcOrd="1" destOrd="0" presId="urn:microsoft.com/office/officeart/2005/8/layout/hList1"/>
    <dgm:cxn modelId="{8C8F4F36-654F-46FE-A94F-1FBC3FB094E5}" type="presParOf" srcId="{9CEA6F10-5A8A-4DA7-B8B4-DA052548F934}" destId="{C2685ABF-B771-475C-8F83-F3F1A49525F7}" srcOrd="1" destOrd="0" presId="urn:microsoft.com/office/officeart/2005/8/layout/hList1"/>
    <dgm:cxn modelId="{0CB8DF08-7489-43A3-856D-FA8D5852A9C0}" type="presParOf" srcId="{9CEA6F10-5A8A-4DA7-B8B4-DA052548F934}" destId="{17D5F2B6-A5AD-4150-A15E-4B1C7914946A}" srcOrd="2" destOrd="0" presId="urn:microsoft.com/office/officeart/2005/8/layout/hList1"/>
    <dgm:cxn modelId="{35C9AB29-3142-4106-8C4D-DB4C8DE756CE}" type="presParOf" srcId="{17D5F2B6-A5AD-4150-A15E-4B1C7914946A}" destId="{C8F2C042-9857-4892-A45C-7FA127B24CA9}" srcOrd="0" destOrd="0" presId="urn:microsoft.com/office/officeart/2005/8/layout/hList1"/>
    <dgm:cxn modelId="{1C1C5CDB-E9B8-4312-94FE-75FF69AF8507}" type="presParOf" srcId="{17D5F2B6-A5AD-4150-A15E-4B1C7914946A}" destId="{563350C3-3889-49D2-90DA-48E8418161A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ECA05B-CA77-4C13-B934-A76048437552}" type="doc">
      <dgm:prSet loTypeId="urn:microsoft.com/office/officeart/2016/7/layout/VerticalDownArrowProcess" loCatId="process" qsTypeId="urn:microsoft.com/office/officeart/2005/8/quickstyle/simple1" qsCatId="simple" csTypeId="urn:microsoft.com/office/officeart/2005/8/colors/colorful5" csCatId="colorful"/>
      <dgm:spPr/>
      <dgm:t>
        <a:bodyPr/>
        <a:lstStyle/>
        <a:p>
          <a:endParaRPr lang="en-US"/>
        </a:p>
      </dgm:t>
    </dgm:pt>
    <dgm:pt modelId="{85479B8C-7D62-40CB-A35E-9855916B27BA}">
      <dgm:prSet/>
      <dgm:spPr/>
      <dgm:t>
        <a:bodyPr/>
        <a:lstStyle/>
        <a:p>
          <a:r>
            <a:rPr lang="en-US"/>
            <a:t>Step 1</a:t>
          </a:r>
        </a:p>
      </dgm:t>
    </dgm:pt>
    <dgm:pt modelId="{85CE85FC-C6AC-4571-B490-554D7E826B70}" type="parTrans" cxnId="{DBAC6AC3-C55A-4F17-857C-4056C8817B7F}">
      <dgm:prSet/>
      <dgm:spPr/>
      <dgm:t>
        <a:bodyPr/>
        <a:lstStyle/>
        <a:p>
          <a:endParaRPr lang="en-US"/>
        </a:p>
      </dgm:t>
    </dgm:pt>
    <dgm:pt modelId="{1B95F3A8-4501-4AA0-BC8A-48A96A3D198D}" type="sibTrans" cxnId="{DBAC6AC3-C55A-4F17-857C-4056C8817B7F}">
      <dgm:prSet/>
      <dgm:spPr/>
      <dgm:t>
        <a:bodyPr/>
        <a:lstStyle/>
        <a:p>
          <a:endParaRPr lang="en-US"/>
        </a:p>
      </dgm:t>
    </dgm:pt>
    <dgm:pt modelId="{98A5B6B9-E6D4-4AC4-AFCC-22CD0F4EAE9B}">
      <dgm:prSet/>
      <dgm:spPr/>
      <dgm:t>
        <a:bodyPr/>
        <a:lstStyle/>
        <a:p>
          <a:r>
            <a:rPr lang="en-US"/>
            <a:t>Each asset of the partnership is deemed sold at FMV to an unrelated third person on the date of the transfer of the partnership.</a:t>
          </a:r>
        </a:p>
      </dgm:t>
    </dgm:pt>
    <dgm:pt modelId="{A7077E91-F35E-4426-9857-7F9351BDA3CF}" type="parTrans" cxnId="{8B0EEBC4-A8CC-4E6D-91C1-402CACEB7ED3}">
      <dgm:prSet/>
      <dgm:spPr/>
      <dgm:t>
        <a:bodyPr/>
        <a:lstStyle/>
        <a:p>
          <a:endParaRPr lang="en-US"/>
        </a:p>
      </dgm:t>
    </dgm:pt>
    <dgm:pt modelId="{46F81EC7-A5CB-4BE7-BD0D-203076AE3B21}" type="sibTrans" cxnId="{8B0EEBC4-A8CC-4E6D-91C1-402CACEB7ED3}">
      <dgm:prSet/>
      <dgm:spPr/>
      <dgm:t>
        <a:bodyPr/>
        <a:lstStyle/>
        <a:p>
          <a:endParaRPr lang="en-US"/>
        </a:p>
      </dgm:t>
    </dgm:pt>
    <dgm:pt modelId="{964A3FC5-D355-4878-B667-A1C75FA76F29}">
      <dgm:prSet/>
      <dgm:spPr/>
      <dgm:t>
        <a:bodyPr/>
        <a:lstStyle/>
        <a:p>
          <a:r>
            <a:rPr lang="en-US"/>
            <a:t>Step 2</a:t>
          </a:r>
        </a:p>
      </dgm:t>
    </dgm:pt>
    <dgm:pt modelId="{F82AD150-DF72-4C6E-A32E-76931B0E7CC2}" type="parTrans" cxnId="{A8733B5D-C594-4994-97ED-A81B91B74B34}">
      <dgm:prSet/>
      <dgm:spPr/>
      <dgm:t>
        <a:bodyPr/>
        <a:lstStyle/>
        <a:p>
          <a:endParaRPr lang="en-US"/>
        </a:p>
      </dgm:t>
    </dgm:pt>
    <dgm:pt modelId="{70BF6E96-29A7-4420-B2C1-8E487AD1CE3C}" type="sibTrans" cxnId="{A8733B5D-C594-4994-97ED-A81B91B74B34}">
      <dgm:prSet/>
      <dgm:spPr/>
      <dgm:t>
        <a:bodyPr/>
        <a:lstStyle/>
        <a:p>
          <a:endParaRPr lang="en-US"/>
        </a:p>
      </dgm:t>
    </dgm:pt>
    <dgm:pt modelId="{2EDF0DAE-62E4-474A-B396-1F892FB5D286}">
      <dgm:prSet/>
      <dgm:spPr/>
      <dgm:t>
        <a:bodyPr/>
        <a:lstStyle/>
        <a:p>
          <a:r>
            <a:rPr lang="en-US"/>
            <a:t>Taxpayer determines the amount of gain or loss from the deemed sale that would be treated as effectively connected gain or effectively connected loss under relevant provisions of the Internal Revenue Code.</a:t>
          </a:r>
        </a:p>
      </dgm:t>
    </dgm:pt>
    <dgm:pt modelId="{17FC1540-752D-46F6-A6CE-33AED9A3DCF6}" type="parTrans" cxnId="{9103A4AC-94EC-468B-A55F-1E728C6B2FD2}">
      <dgm:prSet/>
      <dgm:spPr/>
      <dgm:t>
        <a:bodyPr/>
        <a:lstStyle/>
        <a:p>
          <a:endParaRPr lang="en-US"/>
        </a:p>
      </dgm:t>
    </dgm:pt>
    <dgm:pt modelId="{9D0D8045-70EA-46B7-88E4-A4B693D05261}" type="sibTrans" cxnId="{9103A4AC-94EC-468B-A55F-1E728C6B2FD2}">
      <dgm:prSet/>
      <dgm:spPr/>
      <dgm:t>
        <a:bodyPr/>
        <a:lstStyle/>
        <a:p>
          <a:endParaRPr lang="en-US"/>
        </a:p>
      </dgm:t>
    </dgm:pt>
    <dgm:pt modelId="{7E22FF0B-D578-486B-8B3E-41CCA8FA5918}">
      <dgm:prSet/>
      <dgm:spPr/>
      <dgm:t>
        <a:bodyPr/>
        <a:lstStyle/>
        <a:p>
          <a:r>
            <a:rPr lang="en-US"/>
            <a:t>Step 3</a:t>
          </a:r>
        </a:p>
      </dgm:t>
    </dgm:pt>
    <dgm:pt modelId="{15C11529-EED1-4979-8958-71684C510F39}" type="parTrans" cxnId="{58751025-67FE-44A3-A1B5-DB60783FC0CD}">
      <dgm:prSet/>
      <dgm:spPr/>
      <dgm:t>
        <a:bodyPr/>
        <a:lstStyle/>
        <a:p>
          <a:endParaRPr lang="en-US"/>
        </a:p>
      </dgm:t>
    </dgm:pt>
    <dgm:pt modelId="{0F29F1F1-13B7-4093-86D2-ED1623E5B2FD}" type="sibTrans" cxnId="{58751025-67FE-44A3-A1B5-DB60783FC0CD}">
      <dgm:prSet/>
      <dgm:spPr/>
      <dgm:t>
        <a:bodyPr/>
        <a:lstStyle/>
        <a:p>
          <a:endParaRPr lang="en-US"/>
        </a:p>
      </dgm:t>
    </dgm:pt>
    <dgm:pt modelId="{D3CA1102-4D33-4019-BEFD-D6E2BAA3CE08}">
      <dgm:prSet/>
      <dgm:spPr/>
      <dgm:t>
        <a:bodyPr/>
        <a:lstStyle/>
        <a:p>
          <a:r>
            <a:rPr lang="en-US"/>
            <a:t>Taxpayer determines its distributive share of the deemed gain or loss.</a:t>
          </a:r>
        </a:p>
      </dgm:t>
    </dgm:pt>
    <dgm:pt modelId="{4F723B82-94B5-42BF-82A2-228312FE52D6}" type="parTrans" cxnId="{9F1F7441-4BCF-4960-8581-A9817031A1D7}">
      <dgm:prSet/>
      <dgm:spPr/>
      <dgm:t>
        <a:bodyPr/>
        <a:lstStyle/>
        <a:p>
          <a:endParaRPr lang="en-US"/>
        </a:p>
      </dgm:t>
    </dgm:pt>
    <dgm:pt modelId="{7A443222-A498-4A63-BCB6-D6C2B328714A}" type="sibTrans" cxnId="{9F1F7441-4BCF-4960-8581-A9817031A1D7}">
      <dgm:prSet/>
      <dgm:spPr/>
      <dgm:t>
        <a:bodyPr/>
        <a:lstStyle/>
        <a:p>
          <a:endParaRPr lang="en-US"/>
        </a:p>
      </dgm:t>
    </dgm:pt>
    <dgm:pt modelId="{5BF595CE-9FAE-44B1-B609-8F544CB7798B}" type="pres">
      <dgm:prSet presAssocID="{B8ECA05B-CA77-4C13-B934-A76048437552}" presName="Name0" presStyleCnt="0">
        <dgm:presLayoutVars>
          <dgm:dir/>
          <dgm:animLvl val="lvl"/>
          <dgm:resizeHandles val="exact"/>
        </dgm:presLayoutVars>
      </dgm:prSet>
      <dgm:spPr/>
    </dgm:pt>
    <dgm:pt modelId="{C7FC02C4-EFF6-4337-A953-D6DCAC1060F5}" type="pres">
      <dgm:prSet presAssocID="{7E22FF0B-D578-486B-8B3E-41CCA8FA5918}" presName="boxAndChildren" presStyleCnt="0"/>
      <dgm:spPr/>
    </dgm:pt>
    <dgm:pt modelId="{5CC4FD3B-C21A-46DB-A304-A564C353AF2D}" type="pres">
      <dgm:prSet presAssocID="{7E22FF0B-D578-486B-8B3E-41CCA8FA5918}" presName="parentTextBox" presStyleLbl="alignNode1" presStyleIdx="0" presStyleCnt="3"/>
      <dgm:spPr/>
    </dgm:pt>
    <dgm:pt modelId="{11BFB989-A5EA-4709-BD83-00FFCC3C9B05}" type="pres">
      <dgm:prSet presAssocID="{7E22FF0B-D578-486B-8B3E-41CCA8FA5918}" presName="descendantBox" presStyleLbl="bgAccFollowNode1" presStyleIdx="0" presStyleCnt="3"/>
      <dgm:spPr/>
    </dgm:pt>
    <dgm:pt modelId="{729CEAE3-ED08-4340-8340-AF767329D683}" type="pres">
      <dgm:prSet presAssocID="{70BF6E96-29A7-4420-B2C1-8E487AD1CE3C}" presName="sp" presStyleCnt="0"/>
      <dgm:spPr/>
    </dgm:pt>
    <dgm:pt modelId="{CC0FFF99-1C8B-4219-A1D7-D8A032D16572}" type="pres">
      <dgm:prSet presAssocID="{964A3FC5-D355-4878-B667-A1C75FA76F29}" presName="arrowAndChildren" presStyleCnt="0"/>
      <dgm:spPr/>
    </dgm:pt>
    <dgm:pt modelId="{A287CE49-A37A-4A3F-9723-9E18C9BC763E}" type="pres">
      <dgm:prSet presAssocID="{964A3FC5-D355-4878-B667-A1C75FA76F29}" presName="parentTextArrow" presStyleLbl="node1" presStyleIdx="0" presStyleCnt="0"/>
      <dgm:spPr/>
    </dgm:pt>
    <dgm:pt modelId="{0DFF5A89-5A6B-4E05-8E2D-409534A2D8A5}" type="pres">
      <dgm:prSet presAssocID="{964A3FC5-D355-4878-B667-A1C75FA76F29}" presName="arrow" presStyleLbl="alignNode1" presStyleIdx="1" presStyleCnt="3"/>
      <dgm:spPr/>
    </dgm:pt>
    <dgm:pt modelId="{27A9D3B9-75D5-4F12-8B19-DF1F7E094E56}" type="pres">
      <dgm:prSet presAssocID="{964A3FC5-D355-4878-B667-A1C75FA76F29}" presName="descendantArrow" presStyleLbl="bgAccFollowNode1" presStyleIdx="1" presStyleCnt="3"/>
      <dgm:spPr/>
    </dgm:pt>
    <dgm:pt modelId="{985EF0C5-E56C-454C-82AF-2D7559AF94B0}" type="pres">
      <dgm:prSet presAssocID="{1B95F3A8-4501-4AA0-BC8A-48A96A3D198D}" presName="sp" presStyleCnt="0"/>
      <dgm:spPr/>
    </dgm:pt>
    <dgm:pt modelId="{1DC04162-188E-4B48-9056-38320C33B0ED}" type="pres">
      <dgm:prSet presAssocID="{85479B8C-7D62-40CB-A35E-9855916B27BA}" presName="arrowAndChildren" presStyleCnt="0"/>
      <dgm:spPr/>
    </dgm:pt>
    <dgm:pt modelId="{24C39CCA-C1D5-413B-9CBA-F3EDF2BB43D5}" type="pres">
      <dgm:prSet presAssocID="{85479B8C-7D62-40CB-A35E-9855916B27BA}" presName="parentTextArrow" presStyleLbl="node1" presStyleIdx="0" presStyleCnt="0"/>
      <dgm:spPr/>
    </dgm:pt>
    <dgm:pt modelId="{16209DC2-D316-4030-8D29-B8A6AEEE2A89}" type="pres">
      <dgm:prSet presAssocID="{85479B8C-7D62-40CB-A35E-9855916B27BA}" presName="arrow" presStyleLbl="alignNode1" presStyleIdx="2" presStyleCnt="3"/>
      <dgm:spPr/>
    </dgm:pt>
    <dgm:pt modelId="{686AA4C2-9D38-4923-B1CA-73548058E3DE}" type="pres">
      <dgm:prSet presAssocID="{85479B8C-7D62-40CB-A35E-9855916B27BA}" presName="descendantArrow" presStyleLbl="bgAccFollowNode1" presStyleIdx="2" presStyleCnt="3"/>
      <dgm:spPr/>
    </dgm:pt>
  </dgm:ptLst>
  <dgm:cxnLst>
    <dgm:cxn modelId="{5F7D5E0A-F34F-44DE-8CE3-F0C67048B552}" type="presOf" srcId="{85479B8C-7D62-40CB-A35E-9855916B27BA}" destId="{16209DC2-D316-4030-8D29-B8A6AEEE2A89}" srcOrd="1" destOrd="0" presId="urn:microsoft.com/office/officeart/2016/7/layout/VerticalDownArrowProcess"/>
    <dgm:cxn modelId="{1C40B821-AE1F-4405-817F-DA4241809DCA}" type="presOf" srcId="{B8ECA05B-CA77-4C13-B934-A76048437552}" destId="{5BF595CE-9FAE-44B1-B609-8F544CB7798B}" srcOrd="0" destOrd="0" presId="urn:microsoft.com/office/officeart/2016/7/layout/VerticalDownArrowProcess"/>
    <dgm:cxn modelId="{58751025-67FE-44A3-A1B5-DB60783FC0CD}" srcId="{B8ECA05B-CA77-4C13-B934-A76048437552}" destId="{7E22FF0B-D578-486B-8B3E-41CCA8FA5918}" srcOrd="2" destOrd="0" parTransId="{15C11529-EED1-4979-8958-71684C510F39}" sibTransId="{0F29F1F1-13B7-4093-86D2-ED1623E5B2FD}"/>
    <dgm:cxn modelId="{D73C3938-482C-437C-9F1B-0DF4550526F2}" type="presOf" srcId="{2EDF0DAE-62E4-474A-B396-1F892FB5D286}" destId="{27A9D3B9-75D5-4F12-8B19-DF1F7E094E56}" srcOrd="0" destOrd="0" presId="urn:microsoft.com/office/officeart/2016/7/layout/VerticalDownArrowProcess"/>
    <dgm:cxn modelId="{A8733B5D-C594-4994-97ED-A81B91B74B34}" srcId="{B8ECA05B-CA77-4C13-B934-A76048437552}" destId="{964A3FC5-D355-4878-B667-A1C75FA76F29}" srcOrd="1" destOrd="0" parTransId="{F82AD150-DF72-4C6E-A32E-76931B0E7CC2}" sibTransId="{70BF6E96-29A7-4420-B2C1-8E487AD1CE3C}"/>
    <dgm:cxn modelId="{9F1F7441-4BCF-4960-8581-A9817031A1D7}" srcId="{7E22FF0B-D578-486B-8B3E-41CCA8FA5918}" destId="{D3CA1102-4D33-4019-BEFD-D6E2BAA3CE08}" srcOrd="0" destOrd="0" parTransId="{4F723B82-94B5-42BF-82A2-228312FE52D6}" sibTransId="{7A443222-A498-4A63-BCB6-D6C2B328714A}"/>
    <dgm:cxn modelId="{E893DA42-81D9-4274-A35A-E1AE0F938728}" type="presOf" srcId="{98A5B6B9-E6D4-4AC4-AFCC-22CD0F4EAE9B}" destId="{686AA4C2-9D38-4923-B1CA-73548058E3DE}" srcOrd="0" destOrd="0" presId="urn:microsoft.com/office/officeart/2016/7/layout/VerticalDownArrowProcess"/>
    <dgm:cxn modelId="{19673E50-A9C6-4EDB-AC47-0F978FE35CFC}" type="presOf" srcId="{7E22FF0B-D578-486B-8B3E-41CCA8FA5918}" destId="{5CC4FD3B-C21A-46DB-A304-A564C353AF2D}" srcOrd="0" destOrd="0" presId="urn:microsoft.com/office/officeart/2016/7/layout/VerticalDownArrowProcess"/>
    <dgm:cxn modelId="{82DB64A4-F99A-4DED-B3A8-9741454B8DB3}" type="presOf" srcId="{D3CA1102-4D33-4019-BEFD-D6E2BAA3CE08}" destId="{11BFB989-A5EA-4709-BD83-00FFCC3C9B05}" srcOrd="0" destOrd="0" presId="urn:microsoft.com/office/officeart/2016/7/layout/VerticalDownArrowProcess"/>
    <dgm:cxn modelId="{9103A4AC-94EC-468B-A55F-1E728C6B2FD2}" srcId="{964A3FC5-D355-4878-B667-A1C75FA76F29}" destId="{2EDF0DAE-62E4-474A-B396-1F892FB5D286}" srcOrd="0" destOrd="0" parTransId="{17FC1540-752D-46F6-A6CE-33AED9A3DCF6}" sibTransId="{9D0D8045-70EA-46B7-88E4-A4B693D05261}"/>
    <dgm:cxn modelId="{DE7E39AF-A051-4874-81EC-39F8D2A03810}" type="presOf" srcId="{964A3FC5-D355-4878-B667-A1C75FA76F29}" destId="{A287CE49-A37A-4A3F-9723-9E18C9BC763E}" srcOrd="0" destOrd="0" presId="urn:microsoft.com/office/officeart/2016/7/layout/VerticalDownArrowProcess"/>
    <dgm:cxn modelId="{A64FF3B4-CACA-4AEC-B805-C0A67996E750}" type="presOf" srcId="{85479B8C-7D62-40CB-A35E-9855916B27BA}" destId="{24C39CCA-C1D5-413B-9CBA-F3EDF2BB43D5}" srcOrd="0" destOrd="0" presId="urn:microsoft.com/office/officeart/2016/7/layout/VerticalDownArrowProcess"/>
    <dgm:cxn modelId="{D9F913BE-5AEE-4F20-8173-9F37C2659B50}" type="presOf" srcId="{964A3FC5-D355-4878-B667-A1C75FA76F29}" destId="{0DFF5A89-5A6B-4E05-8E2D-409534A2D8A5}" srcOrd="1" destOrd="0" presId="urn:microsoft.com/office/officeart/2016/7/layout/VerticalDownArrowProcess"/>
    <dgm:cxn modelId="{DBAC6AC3-C55A-4F17-857C-4056C8817B7F}" srcId="{B8ECA05B-CA77-4C13-B934-A76048437552}" destId="{85479B8C-7D62-40CB-A35E-9855916B27BA}" srcOrd="0" destOrd="0" parTransId="{85CE85FC-C6AC-4571-B490-554D7E826B70}" sibTransId="{1B95F3A8-4501-4AA0-BC8A-48A96A3D198D}"/>
    <dgm:cxn modelId="{8B0EEBC4-A8CC-4E6D-91C1-402CACEB7ED3}" srcId="{85479B8C-7D62-40CB-A35E-9855916B27BA}" destId="{98A5B6B9-E6D4-4AC4-AFCC-22CD0F4EAE9B}" srcOrd="0" destOrd="0" parTransId="{A7077E91-F35E-4426-9857-7F9351BDA3CF}" sibTransId="{46F81EC7-A5CB-4BE7-BD0D-203076AE3B21}"/>
    <dgm:cxn modelId="{9B90F29F-5C3D-416D-BE8C-CB87DEC0CFDF}" type="presParOf" srcId="{5BF595CE-9FAE-44B1-B609-8F544CB7798B}" destId="{C7FC02C4-EFF6-4337-A953-D6DCAC1060F5}" srcOrd="0" destOrd="0" presId="urn:microsoft.com/office/officeart/2016/7/layout/VerticalDownArrowProcess"/>
    <dgm:cxn modelId="{B9B6C111-59A7-421E-9793-80B3069DEF53}" type="presParOf" srcId="{C7FC02C4-EFF6-4337-A953-D6DCAC1060F5}" destId="{5CC4FD3B-C21A-46DB-A304-A564C353AF2D}" srcOrd="0" destOrd="0" presId="urn:microsoft.com/office/officeart/2016/7/layout/VerticalDownArrowProcess"/>
    <dgm:cxn modelId="{94A57F12-BD9B-476D-8834-21FC583D8219}" type="presParOf" srcId="{C7FC02C4-EFF6-4337-A953-D6DCAC1060F5}" destId="{11BFB989-A5EA-4709-BD83-00FFCC3C9B05}" srcOrd="1" destOrd="0" presId="urn:microsoft.com/office/officeart/2016/7/layout/VerticalDownArrowProcess"/>
    <dgm:cxn modelId="{E26642C8-640D-4D61-9CA7-160AFBBF4650}" type="presParOf" srcId="{5BF595CE-9FAE-44B1-B609-8F544CB7798B}" destId="{729CEAE3-ED08-4340-8340-AF767329D683}" srcOrd="1" destOrd="0" presId="urn:microsoft.com/office/officeart/2016/7/layout/VerticalDownArrowProcess"/>
    <dgm:cxn modelId="{2DF5BA27-1B4D-437B-B63E-ED18115F35B7}" type="presParOf" srcId="{5BF595CE-9FAE-44B1-B609-8F544CB7798B}" destId="{CC0FFF99-1C8B-4219-A1D7-D8A032D16572}" srcOrd="2" destOrd="0" presId="urn:microsoft.com/office/officeart/2016/7/layout/VerticalDownArrowProcess"/>
    <dgm:cxn modelId="{83BEFA33-51C9-4B1F-8E9B-723C1F0F3897}" type="presParOf" srcId="{CC0FFF99-1C8B-4219-A1D7-D8A032D16572}" destId="{A287CE49-A37A-4A3F-9723-9E18C9BC763E}" srcOrd="0" destOrd="0" presId="urn:microsoft.com/office/officeart/2016/7/layout/VerticalDownArrowProcess"/>
    <dgm:cxn modelId="{25AFC30C-61C6-48DA-A280-6A13626B6F76}" type="presParOf" srcId="{CC0FFF99-1C8B-4219-A1D7-D8A032D16572}" destId="{0DFF5A89-5A6B-4E05-8E2D-409534A2D8A5}" srcOrd="1" destOrd="0" presId="urn:microsoft.com/office/officeart/2016/7/layout/VerticalDownArrowProcess"/>
    <dgm:cxn modelId="{8DA1ABD7-AB62-4A60-9B70-91D6B486762D}" type="presParOf" srcId="{CC0FFF99-1C8B-4219-A1D7-D8A032D16572}" destId="{27A9D3B9-75D5-4F12-8B19-DF1F7E094E56}" srcOrd="2" destOrd="0" presId="urn:microsoft.com/office/officeart/2016/7/layout/VerticalDownArrowProcess"/>
    <dgm:cxn modelId="{7EDD3B17-FA99-4983-90E1-E1C76086EC8B}" type="presParOf" srcId="{5BF595CE-9FAE-44B1-B609-8F544CB7798B}" destId="{985EF0C5-E56C-454C-82AF-2D7559AF94B0}" srcOrd="3" destOrd="0" presId="urn:microsoft.com/office/officeart/2016/7/layout/VerticalDownArrowProcess"/>
    <dgm:cxn modelId="{97A0C041-5EE7-43D2-84DE-226E9009AEB4}" type="presParOf" srcId="{5BF595CE-9FAE-44B1-B609-8F544CB7798B}" destId="{1DC04162-188E-4B48-9056-38320C33B0ED}" srcOrd="4" destOrd="0" presId="urn:microsoft.com/office/officeart/2016/7/layout/VerticalDownArrowProcess"/>
    <dgm:cxn modelId="{4674DE77-96C6-403C-A33D-0FED646890D1}" type="presParOf" srcId="{1DC04162-188E-4B48-9056-38320C33B0ED}" destId="{24C39CCA-C1D5-413B-9CBA-F3EDF2BB43D5}" srcOrd="0" destOrd="0" presId="urn:microsoft.com/office/officeart/2016/7/layout/VerticalDownArrowProcess"/>
    <dgm:cxn modelId="{B4997A3F-6D11-483D-8E65-EC81B256DCB6}" type="presParOf" srcId="{1DC04162-188E-4B48-9056-38320C33B0ED}" destId="{16209DC2-D316-4030-8D29-B8A6AEEE2A89}" srcOrd="1" destOrd="0" presId="urn:microsoft.com/office/officeart/2016/7/layout/VerticalDownArrowProcess"/>
    <dgm:cxn modelId="{B3D1B64D-C00F-469E-9429-04EB0ABCB009}" type="presParOf" srcId="{1DC04162-188E-4B48-9056-38320C33B0ED}" destId="{686AA4C2-9D38-4923-B1CA-73548058E3DE}"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83C3DC-4CA7-4889-965B-70B5C96D81DF}" type="doc">
      <dgm:prSet loTypeId="urn:microsoft.com/office/officeart/2008/layout/LinedList" loCatId="list" qsTypeId="urn:microsoft.com/office/officeart/2005/8/quickstyle/simple1" qsCatId="simple" csTypeId="urn:microsoft.com/office/officeart/2005/8/colors/accent6_2" csCatId="accent6"/>
      <dgm:spPr/>
      <dgm:t>
        <a:bodyPr/>
        <a:lstStyle/>
        <a:p>
          <a:endParaRPr lang="en-US"/>
        </a:p>
      </dgm:t>
    </dgm:pt>
    <dgm:pt modelId="{AE07318E-D7CF-4CA6-852B-3C3CE27A0F71}">
      <dgm:prSet custT="1"/>
      <dgm:spPr/>
      <dgm:t>
        <a:bodyPr/>
        <a:lstStyle/>
        <a:p>
          <a:r>
            <a:rPr lang="en-US" sz="2400" dirty="0"/>
            <a:t>The gain from the deemed sale of inventory property will be sourced outside the United States in the same proportion as the income from inventory property for the three-year period preceding the sale of the partnership interest.</a:t>
          </a:r>
        </a:p>
      </dgm:t>
    </dgm:pt>
    <dgm:pt modelId="{C2147E24-BF30-463B-89C6-64D70C38ADDA}" type="parTrans" cxnId="{2656D062-D83C-4382-9AA5-26A533B4F267}">
      <dgm:prSet/>
      <dgm:spPr/>
      <dgm:t>
        <a:bodyPr/>
        <a:lstStyle/>
        <a:p>
          <a:endParaRPr lang="en-US"/>
        </a:p>
      </dgm:t>
    </dgm:pt>
    <dgm:pt modelId="{AB6F7564-7C5F-4BE1-84D0-290FA20FA2CA}" type="sibTrans" cxnId="{2656D062-D83C-4382-9AA5-26A533B4F267}">
      <dgm:prSet/>
      <dgm:spPr/>
      <dgm:t>
        <a:bodyPr/>
        <a:lstStyle/>
        <a:p>
          <a:endParaRPr lang="en-US"/>
        </a:p>
      </dgm:t>
    </dgm:pt>
    <dgm:pt modelId="{AB95C275-4DE4-4CA9-9931-6C39B4EAD3D1}">
      <dgm:prSet/>
      <dgm:spPr/>
      <dgm:t>
        <a:bodyPr/>
        <a:lstStyle/>
        <a:p>
          <a:r>
            <a:rPr lang="en-US"/>
            <a:t>The gain from the deemed sale of intangibles will be sourced outside the United States in the same proportion as the gross ordinary income of the partnership for the three-year period preceding the sale of the interest.</a:t>
          </a:r>
        </a:p>
      </dgm:t>
    </dgm:pt>
    <dgm:pt modelId="{E0705BA9-91D2-4603-BC7E-85B118423D9F}" type="parTrans" cxnId="{C9A81EA8-6101-441B-8F91-D005683B8F35}">
      <dgm:prSet/>
      <dgm:spPr/>
      <dgm:t>
        <a:bodyPr/>
        <a:lstStyle/>
        <a:p>
          <a:endParaRPr lang="en-US"/>
        </a:p>
      </dgm:t>
    </dgm:pt>
    <dgm:pt modelId="{5DF36001-E582-40D0-9C91-6949CD1CB8F7}" type="sibTrans" cxnId="{C9A81EA8-6101-441B-8F91-D005683B8F35}">
      <dgm:prSet/>
      <dgm:spPr/>
      <dgm:t>
        <a:bodyPr/>
        <a:lstStyle/>
        <a:p>
          <a:endParaRPr lang="en-US"/>
        </a:p>
      </dgm:t>
    </dgm:pt>
    <dgm:pt modelId="{0DCD352C-E840-4F48-9D47-AB2DEFE887C0}">
      <dgm:prSet/>
      <dgm:spPr/>
      <dgm:t>
        <a:bodyPr/>
        <a:lstStyle/>
        <a:p>
          <a:r>
            <a:rPr lang="en-US"/>
            <a:t>Gain from the sale of depreciable property will be sourced outside of the United States in the same proportion as the depreciation adjustments of that property. </a:t>
          </a:r>
        </a:p>
      </dgm:t>
    </dgm:pt>
    <dgm:pt modelId="{BA97292A-E000-4E69-9469-F8A3AD71CE59}" type="parTrans" cxnId="{9EC6FE37-2E01-43C7-9BCE-036603A95515}">
      <dgm:prSet/>
      <dgm:spPr/>
      <dgm:t>
        <a:bodyPr/>
        <a:lstStyle/>
        <a:p>
          <a:endParaRPr lang="en-US"/>
        </a:p>
      </dgm:t>
    </dgm:pt>
    <dgm:pt modelId="{29BBB56F-E6E4-466A-9AB5-9361CF57FC93}" type="sibTrans" cxnId="{9EC6FE37-2E01-43C7-9BCE-036603A95515}">
      <dgm:prSet/>
      <dgm:spPr/>
      <dgm:t>
        <a:bodyPr/>
        <a:lstStyle/>
        <a:p>
          <a:endParaRPr lang="en-US"/>
        </a:p>
      </dgm:t>
    </dgm:pt>
    <dgm:pt modelId="{15316303-ECC7-4432-A04B-2427CAA0D1D9}" type="pres">
      <dgm:prSet presAssocID="{3B83C3DC-4CA7-4889-965B-70B5C96D81DF}" presName="vert0" presStyleCnt="0">
        <dgm:presLayoutVars>
          <dgm:dir/>
          <dgm:animOne val="branch"/>
          <dgm:animLvl val="lvl"/>
        </dgm:presLayoutVars>
      </dgm:prSet>
      <dgm:spPr/>
    </dgm:pt>
    <dgm:pt modelId="{610175AE-2C1F-4111-A94D-992D41865040}" type="pres">
      <dgm:prSet presAssocID="{AE07318E-D7CF-4CA6-852B-3C3CE27A0F71}" presName="thickLine" presStyleLbl="alignNode1" presStyleIdx="0" presStyleCnt="3"/>
      <dgm:spPr/>
    </dgm:pt>
    <dgm:pt modelId="{C8A917A4-12B9-4326-A974-0A56CACFBBAB}" type="pres">
      <dgm:prSet presAssocID="{AE07318E-D7CF-4CA6-852B-3C3CE27A0F71}" presName="horz1" presStyleCnt="0"/>
      <dgm:spPr/>
    </dgm:pt>
    <dgm:pt modelId="{85A246DE-3258-49EE-BCDA-6C024F918CFA}" type="pres">
      <dgm:prSet presAssocID="{AE07318E-D7CF-4CA6-852B-3C3CE27A0F71}" presName="tx1" presStyleLbl="revTx" presStyleIdx="0" presStyleCnt="3"/>
      <dgm:spPr/>
    </dgm:pt>
    <dgm:pt modelId="{409A9704-D08A-4335-A25F-03113B905FA0}" type="pres">
      <dgm:prSet presAssocID="{AE07318E-D7CF-4CA6-852B-3C3CE27A0F71}" presName="vert1" presStyleCnt="0"/>
      <dgm:spPr/>
    </dgm:pt>
    <dgm:pt modelId="{209B7116-51F8-4ECE-924B-5E41BB41C86C}" type="pres">
      <dgm:prSet presAssocID="{AB95C275-4DE4-4CA9-9931-6C39B4EAD3D1}" presName="thickLine" presStyleLbl="alignNode1" presStyleIdx="1" presStyleCnt="3"/>
      <dgm:spPr/>
    </dgm:pt>
    <dgm:pt modelId="{779BC720-2E01-41FB-B125-6E8CA5D05402}" type="pres">
      <dgm:prSet presAssocID="{AB95C275-4DE4-4CA9-9931-6C39B4EAD3D1}" presName="horz1" presStyleCnt="0"/>
      <dgm:spPr/>
    </dgm:pt>
    <dgm:pt modelId="{6B1C128C-D853-495C-ABB3-085FC8046A79}" type="pres">
      <dgm:prSet presAssocID="{AB95C275-4DE4-4CA9-9931-6C39B4EAD3D1}" presName="tx1" presStyleLbl="revTx" presStyleIdx="1" presStyleCnt="3"/>
      <dgm:spPr/>
    </dgm:pt>
    <dgm:pt modelId="{01F08285-BD97-4A3F-A4F4-1C7BFC344411}" type="pres">
      <dgm:prSet presAssocID="{AB95C275-4DE4-4CA9-9931-6C39B4EAD3D1}" presName="vert1" presStyleCnt="0"/>
      <dgm:spPr/>
    </dgm:pt>
    <dgm:pt modelId="{268BE6E1-A471-4C21-AAF7-4F878ABFB7E7}" type="pres">
      <dgm:prSet presAssocID="{0DCD352C-E840-4F48-9D47-AB2DEFE887C0}" presName="thickLine" presStyleLbl="alignNode1" presStyleIdx="2" presStyleCnt="3"/>
      <dgm:spPr/>
    </dgm:pt>
    <dgm:pt modelId="{F98A6EFD-DA15-4E0D-AE22-5421E20387D9}" type="pres">
      <dgm:prSet presAssocID="{0DCD352C-E840-4F48-9D47-AB2DEFE887C0}" presName="horz1" presStyleCnt="0"/>
      <dgm:spPr/>
    </dgm:pt>
    <dgm:pt modelId="{D5B66065-3A61-49AB-BD8D-5B0C4EF0AA80}" type="pres">
      <dgm:prSet presAssocID="{0DCD352C-E840-4F48-9D47-AB2DEFE887C0}" presName="tx1" presStyleLbl="revTx" presStyleIdx="2" presStyleCnt="3"/>
      <dgm:spPr/>
    </dgm:pt>
    <dgm:pt modelId="{6B1B2D00-8FDF-4A82-A7EA-65E74AA26E48}" type="pres">
      <dgm:prSet presAssocID="{0DCD352C-E840-4F48-9D47-AB2DEFE887C0}" presName="vert1" presStyleCnt="0"/>
      <dgm:spPr/>
    </dgm:pt>
  </dgm:ptLst>
  <dgm:cxnLst>
    <dgm:cxn modelId="{9EC6FE37-2E01-43C7-9BCE-036603A95515}" srcId="{3B83C3DC-4CA7-4889-965B-70B5C96D81DF}" destId="{0DCD352C-E840-4F48-9D47-AB2DEFE887C0}" srcOrd="2" destOrd="0" parTransId="{BA97292A-E000-4E69-9469-F8A3AD71CE59}" sibTransId="{29BBB56F-E6E4-466A-9AB5-9361CF57FC93}"/>
    <dgm:cxn modelId="{2656D062-D83C-4382-9AA5-26A533B4F267}" srcId="{3B83C3DC-4CA7-4889-965B-70B5C96D81DF}" destId="{AE07318E-D7CF-4CA6-852B-3C3CE27A0F71}" srcOrd="0" destOrd="0" parTransId="{C2147E24-BF30-463B-89C6-64D70C38ADDA}" sibTransId="{AB6F7564-7C5F-4BE1-84D0-290FA20FA2CA}"/>
    <dgm:cxn modelId="{DD073467-8C4D-4BB9-AA0F-C67B9D309974}" type="presOf" srcId="{AB95C275-4DE4-4CA9-9931-6C39B4EAD3D1}" destId="{6B1C128C-D853-495C-ABB3-085FC8046A79}" srcOrd="0" destOrd="0" presId="urn:microsoft.com/office/officeart/2008/layout/LinedList"/>
    <dgm:cxn modelId="{C9A81EA8-6101-441B-8F91-D005683B8F35}" srcId="{3B83C3DC-4CA7-4889-965B-70B5C96D81DF}" destId="{AB95C275-4DE4-4CA9-9931-6C39B4EAD3D1}" srcOrd="1" destOrd="0" parTransId="{E0705BA9-91D2-4603-BC7E-85B118423D9F}" sibTransId="{5DF36001-E582-40D0-9C91-6949CD1CB8F7}"/>
    <dgm:cxn modelId="{774025AC-AC9D-4C34-B4A6-B90D60C8ABA8}" type="presOf" srcId="{3B83C3DC-4CA7-4889-965B-70B5C96D81DF}" destId="{15316303-ECC7-4432-A04B-2427CAA0D1D9}" srcOrd="0" destOrd="0" presId="urn:microsoft.com/office/officeart/2008/layout/LinedList"/>
    <dgm:cxn modelId="{5A5BB4AE-F52D-4E20-B6AD-4E334B66C964}" type="presOf" srcId="{0DCD352C-E840-4F48-9D47-AB2DEFE887C0}" destId="{D5B66065-3A61-49AB-BD8D-5B0C4EF0AA80}" srcOrd="0" destOrd="0" presId="urn:microsoft.com/office/officeart/2008/layout/LinedList"/>
    <dgm:cxn modelId="{FB18EAE2-811C-44DC-B93B-B9631F85B94C}" type="presOf" srcId="{AE07318E-D7CF-4CA6-852B-3C3CE27A0F71}" destId="{85A246DE-3258-49EE-BCDA-6C024F918CFA}" srcOrd="0" destOrd="0" presId="urn:microsoft.com/office/officeart/2008/layout/LinedList"/>
    <dgm:cxn modelId="{B37D9A6C-538E-492D-A966-8C5A24DBBA12}" type="presParOf" srcId="{15316303-ECC7-4432-A04B-2427CAA0D1D9}" destId="{610175AE-2C1F-4111-A94D-992D41865040}" srcOrd="0" destOrd="0" presId="urn:microsoft.com/office/officeart/2008/layout/LinedList"/>
    <dgm:cxn modelId="{2A814197-7002-4AAF-93C6-9A74891793E1}" type="presParOf" srcId="{15316303-ECC7-4432-A04B-2427CAA0D1D9}" destId="{C8A917A4-12B9-4326-A974-0A56CACFBBAB}" srcOrd="1" destOrd="0" presId="urn:microsoft.com/office/officeart/2008/layout/LinedList"/>
    <dgm:cxn modelId="{CB9CBC41-E7B4-4BE2-A8C2-B3F410DE8236}" type="presParOf" srcId="{C8A917A4-12B9-4326-A974-0A56CACFBBAB}" destId="{85A246DE-3258-49EE-BCDA-6C024F918CFA}" srcOrd="0" destOrd="0" presId="urn:microsoft.com/office/officeart/2008/layout/LinedList"/>
    <dgm:cxn modelId="{6AD2FF2C-EA26-43C2-A878-987BF3488E3C}" type="presParOf" srcId="{C8A917A4-12B9-4326-A974-0A56CACFBBAB}" destId="{409A9704-D08A-4335-A25F-03113B905FA0}" srcOrd="1" destOrd="0" presId="urn:microsoft.com/office/officeart/2008/layout/LinedList"/>
    <dgm:cxn modelId="{4FFF7523-3682-47B1-B009-29DA7A02489A}" type="presParOf" srcId="{15316303-ECC7-4432-A04B-2427CAA0D1D9}" destId="{209B7116-51F8-4ECE-924B-5E41BB41C86C}" srcOrd="2" destOrd="0" presId="urn:microsoft.com/office/officeart/2008/layout/LinedList"/>
    <dgm:cxn modelId="{BB3BB203-DF75-49A1-9162-34220C1355F3}" type="presParOf" srcId="{15316303-ECC7-4432-A04B-2427CAA0D1D9}" destId="{779BC720-2E01-41FB-B125-6E8CA5D05402}" srcOrd="3" destOrd="0" presId="urn:microsoft.com/office/officeart/2008/layout/LinedList"/>
    <dgm:cxn modelId="{C8D23607-F679-44FB-AB95-30C82C259E9B}" type="presParOf" srcId="{779BC720-2E01-41FB-B125-6E8CA5D05402}" destId="{6B1C128C-D853-495C-ABB3-085FC8046A79}" srcOrd="0" destOrd="0" presId="urn:microsoft.com/office/officeart/2008/layout/LinedList"/>
    <dgm:cxn modelId="{1741AFFA-B757-40B9-A634-473D04DC0CA8}" type="presParOf" srcId="{779BC720-2E01-41FB-B125-6E8CA5D05402}" destId="{01F08285-BD97-4A3F-A4F4-1C7BFC344411}" srcOrd="1" destOrd="0" presId="urn:microsoft.com/office/officeart/2008/layout/LinedList"/>
    <dgm:cxn modelId="{FDC622E9-FB12-439A-9580-5BF0AD715B55}" type="presParOf" srcId="{15316303-ECC7-4432-A04B-2427CAA0D1D9}" destId="{268BE6E1-A471-4C21-AAF7-4F878ABFB7E7}" srcOrd="4" destOrd="0" presId="urn:microsoft.com/office/officeart/2008/layout/LinedList"/>
    <dgm:cxn modelId="{530DE896-886A-49CB-A9D4-9DA1FEBEA7E8}" type="presParOf" srcId="{15316303-ECC7-4432-A04B-2427CAA0D1D9}" destId="{F98A6EFD-DA15-4E0D-AE22-5421E20387D9}" srcOrd="5" destOrd="0" presId="urn:microsoft.com/office/officeart/2008/layout/LinedList"/>
    <dgm:cxn modelId="{1E0CB353-3877-4C1A-BE34-B5F44E373FE6}" type="presParOf" srcId="{F98A6EFD-DA15-4E0D-AE22-5421E20387D9}" destId="{D5B66065-3A61-49AB-BD8D-5B0C4EF0AA80}" srcOrd="0" destOrd="0" presId="urn:microsoft.com/office/officeart/2008/layout/LinedList"/>
    <dgm:cxn modelId="{F61628F1-AC4E-4BAE-B08D-7C7717ADCF4C}" type="presParOf" srcId="{F98A6EFD-DA15-4E0D-AE22-5421E20387D9}" destId="{6B1B2D00-8FDF-4A82-A7EA-65E74AA26E4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EC3C89-6149-4725-9DE2-50C5F6B9DB6D}">
      <dsp:nvSpPr>
        <dsp:cNvPr id="0" name=""/>
        <dsp:cNvSpPr/>
      </dsp:nvSpPr>
      <dsp:spPr>
        <a:xfrm>
          <a:off x="175901" y="2090603"/>
          <a:ext cx="934824" cy="552429"/>
        </a:xfrm>
        <a:prstGeom prst="homePlate">
          <a:avLst>
            <a:gd name="adj" fmla="val 4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17 Aug.</a:t>
          </a:r>
        </a:p>
      </dsp:txBody>
      <dsp:txXfrm>
        <a:off x="175901" y="2090603"/>
        <a:ext cx="824338" cy="552429"/>
      </dsp:txXfrm>
    </dsp:sp>
    <dsp:sp modelId="{A7BEDBC4-5113-4D86-957D-8EE99BFFA2B1}">
      <dsp:nvSpPr>
        <dsp:cNvPr id="0" name=""/>
        <dsp:cNvSpPr/>
      </dsp:nvSpPr>
      <dsp:spPr>
        <a:xfrm>
          <a:off x="-5870" y="23311"/>
          <a:ext cx="1298368" cy="1473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b="1" kern="1200" dirty="0"/>
            <a:t>ISSUE OUTLINE</a:t>
          </a:r>
          <a:r>
            <a:rPr lang="en-US" sz="1100" kern="1200" dirty="0"/>
            <a:t> General Approach  Terms</a:t>
          </a:r>
          <a:br>
            <a:rPr lang="en-US" sz="1100" kern="1200" dirty="0"/>
          </a:br>
          <a:r>
            <a:rPr lang="en-US" sz="1100" kern="1200" dirty="0"/>
            <a:t>Operating Income -</a:t>
          </a:r>
          <a:r>
            <a:rPr lang="en-US" sz="1100" i="1" kern="1200" dirty="0"/>
            <a:t>Nexus &amp; </a:t>
          </a:r>
          <a:br>
            <a:rPr lang="en-US" sz="1100" i="1" kern="1200" dirty="0"/>
          </a:br>
          <a:r>
            <a:rPr lang="en-US" sz="1100" i="1" kern="1200" dirty="0"/>
            <a:t>Federal Conformity</a:t>
          </a:r>
        </a:p>
      </dsp:txBody>
      <dsp:txXfrm>
        <a:off x="-5870" y="23311"/>
        <a:ext cx="1298368" cy="1473146"/>
      </dsp:txXfrm>
    </dsp:sp>
    <dsp:sp modelId="{08930317-D501-471B-9ED2-F43B5DDB439C}">
      <dsp:nvSpPr>
        <dsp:cNvPr id="0" name=""/>
        <dsp:cNvSpPr/>
      </dsp:nvSpPr>
      <dsp:spPr>
        <a:xfrm rot="21565653">
          <a:off x="1110717" y="2364978"/>
          <a:ext cx="368415" cy="0"/>
        </a:xfrm>
        <a:custGeom>
          <a:avLst/>
          <a:gdLst/>
          <a:ahLst/>
          <a:cxnLst/>
          <a:rect l="0" t="0" r="0" b="0"/>
          <a:pathLst>
            <a:path>
              <a:moveTo>
                <a:pt x="0" y="0"/>
              </a:moveTo>
              <a:lnTo>
                <a:pt x="368415" y="0"/>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1981EF09-3D31-488F-9FDE-549E643B6D3F}">
      <dsp:nvSpPr>
        <dsp:cNvPr id="0" name=""/>
        <dsp:cNvSpPr/>
      </dsp:nvSpPr>
      <dsp:spPr>
        <a:xfrm>
          <a:off x="643313" y="1616749"/>
          <a:ext cx="0" cy="460358"/>
        </a:xfrm>
        <a:prstGeom prst="line">
          <a:avLst/>
        </a:prstGeom>
        <a:noFill/>
        <a:ln w="12700" cap="flat" cmpd="sng" algn="ctr">
          <a:solidFill>
            <a:schemeClr val="accent5">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1008C10F-357F-417B-9686-01B9FE5AFF94}">
      <dsp:nvSpPr>
        <dsp:cNvPr id="0" name=""/>
        <dsp:cNvSpPr/>
      </dsp:nvSpPr>
      <dsp:spPr>
        <a:xfrm>
          <a:off x="581289" y="1517316"/>
          <a:ext cx="124049" cy="92071"/>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0DF9D98-6283-4829-AB24-C1A499936113}">
      <dsp:nvSpPr>
        <dsp:cNvPr id="0" name=""/>
        <dsp:cNvSpPr/>
      </dsp:nvSpPr>
      <dsp:spPr>
        <a:xfrm>
          <a:off x="1479123" y="2079561"/>
          <a:ext cx="912714" cy="567153"/>
        </a:xfrm>
        <a:prstGeom prst="hexagon">
          <a:avLst>
            <a:gd name="adj" fmla="val 40000"/>
            <a:gd name="vf" fmla="val 115470"/>
          </a:avLst>
        </a:prstGeom>
        <a:gradFill rotWithShape="0">
          <a:gsLst>
            <a:gs pos="0">
              <a:schemeClr val="accent5">
                <a:hueOff val="0"/>
                <a:satOff val="0"/>
                <a:lumOff val="-1412"/>
                <a:alphaOff val="0"/>
                <a:satMod val="103000"/>
                <a:lumMod val="102000"/>
                <a:tint val="94000"/>
              </a:schemeClr>
            </a:gs>
            <a:gs pos="50000">
              <a:schemeClr val="accent5">
                <a:hueOff val="0"/>
                <a:satOff val="0"/>
                <a:lumOff val="-1412"/>
                <a:alphaOff val="0"/>
                <a:satMod val="110000"/>
                <a:lumMod val="100000"/>
                <a:shade val="100000"/>
              </a:schemeClr>
            </a:gs>
            <a:gs pos="100000">
              <a:schemeClr val="accent5">
                <a:hueOff val="0"/>
                <a:satOff val="0"/>
                <a:lumOff val="-1412"/>
                <a:alphaOff val="0"/>
                <a:lumMod val="99000"/>
                <a:satMod val="120000"/>
                <a:shade val="78000"/>
              </a:schemeClr>
            </a:gs>
          </a:gsLst>
          <a:lin ang="5400000" scaled="0"/>
        </a:gradFill>
        <a:ln w="6350" cap="flat" cmpd="sng" algn="ctr">
          <a:solidFill>
            <a:schemeClr val="accent5">
              <a:hueOff val="0"/>
              <a:satOff val="0"/>
              <a:lumOff val="-1412"/>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31 Aug.</a:t>
          </a:r>
        </a:p>
      </dsp:txBody>
      <dsp:txXfrm>
        <a:off x="1630803" y="2173814"/>
        <a:ext cx="609354" cy="378647"/>
      </dsp:txXfrm>
    </dsp:sp>
    <dsp:sp modelId="{E6D1C4A1-2175-45A5-8F46-C2ED22946644}">
      <dsp:nvSpPr>
        <dsp:cNvPr id="0" name=""/>
        <dsp:cNvSpPr/>
      </dsp:nvSpPr>
      <dsp:spPr>
        <a:xfrm>
          <a:off x="1301651" y="3213867"/>
          <a:ext cx="1267658"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b="1" kern="1200" dirty="0"/>
            <a:t>ISSUE OUTLINE </a:t>
          </a:r>
          <a:r>
            <a:rPr lang="en-US" sz="1100" kern="1200" dirty="0"/>
            <a:t>Operating Income -</a:t>
          </a:r>
          <a:r>
            <a:rPr lang="en-US" sz="1100" i="1" kern="1200" dirty="0"/>
            <a:t>Federal Conformity cont’d &amp; </a:t>
          </a:r>
          <a:br>
            <a:rPr lang="en-US" sz="1100" i="1" kern="1200" dirty="0"/>
          </a:br>
          <a:r>
            <a:rPr lang="en-US" sz="1100" i="1" kern="1200" dirty="0"/>
            <a:t>Sourcing</a:t>
          </a:r>
        </a:p>
      </dsp:txBody>
      <dsp:txXfrm>
        <a:off x="1301651" y="3213867"/>
        <a:ext cx="1267658" cy="1512408"/>
      </dsp:txXfrm>
    </dsp:sp>
    <dsp:sp modelId="{05D4C205-1A3C-4112-ACEC-BB56CC093E02}">
      <dsp:nvSpPr>
        <dsp:cNvPr id="0" name=""/>
        <dsp:cNvSpPr/>
      </dsp:nvSpPr>
      <dsp:spPr>
        <a:xfrm>
          <a:off x="2391837" y="2363138"/>
          <a:ext cx="350478" cy="0"/>
        </a:xfrm>
        <a:custGeom>
          <a:avLst/>
          <a:gdLst/>
          <a:ahLst/>
          <a:cxnLst/>
          <a:rect l="0" t="0" r="0" b="0"/>
          <a:pathLst>
            <a:path>
              <a:moveTo>
                <a:pt x="0" y="0"/>
              </a:moveTo>
              <a:lnTo>
                <a:pt x="350478" y="0"/>
              </a:lnTo>
            </a:path>
          </a:pathLst>
        </a:custGeom>
        <a:noFill/>
        <a:ln w="6350" cap="flat" cmpd="sng" algn="ctr">
          <a:solidFill>
            <a:schemeClr val="accent5">
              <a:hueOff val="0"/>
              <a:satOff val="0"/>
              <a:lumOff val="-1765"/>
              <a:alphaOff val="0"/>
            </a:schemeClr>
          </a:solidFill>
          <a:prstDash val="solid"/>
          <a:miter lim="800000"/>
        </a:ln>
        <a:effectLst/>
      </dsp:spPr>
      <dsp:style>
        <a:lnRef idx="1">
          <a:scrgbClr r="0" g="0" b="0"/>
        </a:lnRef>
        <a:fillRef idx="1">
          <a:scrgbClr r="0" g="0" b="0"/>
        </a:fillRef>
        <a:effectRef idx="2">
          <a:scrgbClr r="0" g="0" b="0"/>
        </a:effectRef>
        <a:fontRef idx="minor"/>
      </dsp:style>
    </dsp:sp>
    <dsp:sp modelId="{4AE4D055-0C8A-42A2-8811-DE0198DE9516}">
      <dsp:nvSpPr>
        <dsp:cNvPr id="0" name=""/>
        <dsp:cNvSpPr/>
      </dsp:nvSpPr>
      <dsp:spPr>
        <a:xfrm>
          <a:off x="1935480" y="2646714"/>
          <a:ext cx="0" cy="472627"/>
        </a:xfrm>
        <a:prstGeom prst="line">
          <a:avLst/>
        </a:prstGeom>
        <a:noFill/>
        <a:ln w="12700" cap="flat" cmpd="sng" algn="ctr">
          <a:solidFill>
            <a:schemeClr val="accent5">
              <a:hueOff val="0"/>
              <a:satOff val="0"/>
              <a:lumOff val="-1412"/>
              <a:alphaOff val="0"/>
            </a:schemeClr>
          </a:solidFill>
          <a:prstDash val="dash"/>
          <a:miter lim="800000"/>
        </a:ln>
        <a:effectLst/>
      </dsp:spPr>
      <dsp:style>
        <a:lnRef idx="1">
          <a:scrgbClr r="0" g="0" b="0"/>
        </a:lnRef>
        <a:fillRef idx="0">
          <a:scrgbClr r="0" g="0" b="0"/>
        </a:fillRef>
        <a:effectRef idx="0">
          <a:scrgbClr r="0" g="0" b="0"/>
        </a:effectRef>
        <a:fontRef idx="minor"/>
      </dsp:style>
    </dsp:sp>
    <dsp:sp modelId="{CD29C43D-18E0-41F2-B741-A822000B32CB}">
      <dsp:nvSpPr>
        <dsp:cNvPr id="0" name=""/>
        <dsp:cNvSpPr/>
      </dsp:nvSpPr>
      <dsp:spPr>
        <a:xfrm>
          <a:off x="1874922" y="3119342"/>
          <a:ext cx="121115" cy="94525"/>
        </a:xfrm>
        <a:prstGeom prst="rect">
          <a:avLst/>
        </a:prstGeom>
        <a:gradFill rotWithShape="0">
          <a:gsLst>
            <a:gs pos="0">
              <a:schemeClr val="accent5">
                <a:hueOff val="0"/>
                <a:satOff val="0"/>
                <a:lumOff val="-1412"/>
                <a:alphaOff val="0"/>
                <a:satMod val="103000"/>
                <a:lumMod val="102000"/>
                <a:tint val="94000"/>
              </a:schemeClr>
            </a:gs>
            <a:gs pos="50000">
              <a:schemeClr val="accent5">
                <a:hueOff val="0"/>
                <a:satOff val="0"/>
                <a:lumOff val="-1412"/>
                <a:alphaOff val="0"/>
                <a:satMod val="110000"/>
                <a:lumMod val="100000"/>
                <a:shade val="100000"/>
              </a:schemeClr>
            </a:gs>
            <a:gs pos="100000">
              <a:schemeClr val="accent5">
                <a:hueOff val="0"/>
                <a:satOff val="0"/>
                <a:lumOff val="-141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F3323E-5345-423D-90D6-6F653EF18160}">
      <dsp:nvSpPr>
        <dsp:cNvPr id="0" name=""/>
        <dsp:cNvSpPr/>
      </dsp:nvSpPr>
      <dsp:spPr>
        <a:xfrm>
          <a:off x="2742316" y="2079561"/>
          <a:ext cx="889748" cy="567153"/>
        </a:xfrm>
        <a:prstGeom prst="hexagon">
          <a:avLst>
            <a:gd name="adj" fmla="val 40000"/>
            <a:gd name="vf" fmla="val 115470"/>
          </a:avLst>
        </a:prstGeom>
        <a:gradFill rotWithShape="0">
          <a:gsLst>
            <a:gs pos="0">
              <a:schemeClr val="accent5">
                <a:hueOff val="0"/>
                <a:satOff val="0"/>
                <a:lumOff val="-2824"/>
                <a:alphaOff val="0"/>
                <a:satMod val="103000"/>
                <a:lumMod val="102000"/>
                <a:tint val="94000"/>
              </a:schemeClr>
            </a:gs>
            <a:gs pos="50000">
              <a:schemeClr val="accent5">
                <a:hueOff val="0"/>
                <a:satOff val="0"/>
                <a:lumOff val="-2824"/>
                <a:alphaOff val="0"/>
                <a:satMod val="110000"/>
                <a:lumMod val="100000"/>
                <a:shade val="100000"/>
              </a:schemeClr>
            </a:gs>
            <a:gs pos="100000">
              <a:schemeClr val="accent5">
                <a:hueOff val="0"/>
                <a:satOff val="0"/>
                <a:lumOff val="-2824"/>
                <a:alphaOff val="0"/>
                <a:lumMod val="99000"/>
                <a:satMod val="120000"/>
                <a:shade val="78000"/>
              </a:schemeClr>
            </a:gs>
          </a:gsLst>
          <a:lin ang="5400000" scaled="0"/>
        </a:gradFill>
        <a:ln w="6350" cap="flat" cmpd="sng" algn="ctr">
          <a:solidFill>
            <a:schemeClr val="accent5">
              <a:hueOff val="0"/>
              <a:satOff val="0"/>
              <a:lumOff val="-2824"/>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14 Sep.</a:t>
          </a:r>
        </a:p>
      </dsp:txBody>
      <dsp:txXfrm>
        <a:off x="2892819" y="2175497"/>
        <a:ext cx="588742" cy="375281"/>
      </dsp:txXfrm>
    </dsp:sp>
    <dsp:sp modelId="{D5F1DBEA-5805-4BBE-B36B-4520D180F9CE}">
      <dsp:nvSpPr>
        <dsp:cNvPr id="0" name=""/>
        <dsp:cNvSpPr/>
      </dsp:nvSpPr>
      <dsp:spPr>
        <a:xfrm>
          <a:off x="2569309" y="0"/>
          <a:ext cx="1235761"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b="1" kern="1200" dirty="0"/>
            <a:t>ISSUE OUTLINE </a:t>
          </a:r>
          <a:r>
            <a:rPr lang="en-US" sz="1100" kern="1200" dirty="0"/>
            <a:t>Operating Income </a:t>
          </a:r>
          <a:r>
            <a:rPr lang="en-US" sz="1100" i="1" kern="1200" dirty="0"/>
            <a:t>Sourcing cont’d &amp; Credits</a:t>
          </a:r>
        </a:p>
      </dsp:txBody>
      <dsp:txXfrm>
        <a:off x="2569309" y="0"/>
        <a:ext cx="1235761" cy="1512408"/>
      </dsp:txXfrm>
    </dsp:sp>
    <dsp:sp modelId="{A090D01C-5F3A-4C6C-B35C-AC486520A5F2}">
      <dsp:nvSpPr>
        <dsp:cNvPr id="0" name=""/>
        <dsp:cNvSpPr/>
      </dsp:nvSpPr>
      <dsp:spPr>
        <a:xfrm>
          <a:off x="3632065" y="2363138"/>
          <a:ext cx="339381" cy="0"/>
        </a:xfrm>
        <a:custGeom>
          <a:avLst/>
          <a:gdLst/>
          <a:ahLst/>
          <a:cxnLst/>
          <a:rect l="0" t="0" r="0" b="0"/>
          <a:pathLst>
            <a:path>
              <a:moveTo>
                <a:pt x="0" y="0"/>
              </a:moveTo>
              <a:lnTo>
                <a:pt x="339381" y="0"/>
              </a:lnTo>
            </a:path>
          </a:pathLst>
        </a:custGeom>
        <a:noFill/>
        <a:ln w="6350" cap="flat" cmpd="sng" algn="ctr">
          <a:solidFill>
            <a:schemeClr val="accent5">
              <a:hueOff val="0"/>
              <a:satOff val="0"/>
              <a:lumOff val="-3530"/>
              <a:alphaOff val="0"/>
            </a:schemeClr>
          </a:solidFill>
          <a:prstDash val="solid"/>
          <a:miter lim="800000"/>
        </a:ln>
        <a:effectLst/>
      </dsp:spPr>
      <dsp:style>
        <a:lnRef idx="1">
          <a:scrgbClr r="0" g="0" b="0"/>
        </a:lnRef>
        <a:fillRef idx="1">
          <a:scrgbClr r="0" g="0" b="0"/>
        </a:fillRef>
        <a:effectRef idx="2">
          <a:scrgbClr r="0" g="0" b="0"/>
        </a:effectRef>
        <a:fontRef idx="minor"/>
      </dsp:style>
    </dsp:sp>
    <dsp:sp modelId="{9E707F7A-574C-4CAC-B86B-278096E3F24A}">
      <dsp:nvSpPr>
        <dsp:cNvPr id="0" name=""/>
        <dsp:cNvSpPr/>
      </dsp:nvSpPr>
      <dsp:spPr>
        <a:xfrm>
          <a:off x="3187190" y="1606933"/>
          <a:ext cx="0" cy="472627"/>
        </a:xfrm>
        <a:prstGeom prst="line">
          <a:avLst/>
        </a:prstGeom>
        <a:noFill/>
        <a:ln w="12700" cap="flat" cmpd="sng" algn="ctr">
          <a:solidFill>
            <a:schemeClr val="accent5">
              <a:hueOff val="0"/>
              <a:satOff val="0"/>
              <a:lumOff val="-2824"/>
              <a:alphaOff val="0"/>
            </a:schemeClr>
          </a:solidFill>
          <a:prstDash val="dash"/>
          <a:miter lim="800000"/>
        </a:ln>
        <a:effectLst/>
      </dsp:spPr>
      <dsp:style>
        <a:lnRef idx="1">
          <a:scrgbClr r="0" g="0" b="0"/>
        </a:lnRef>
        <a:fillRef idx="0">
          <a:scrgbClr r="0" g="0" b="0"/>
        </a:fillRef>
        <a:effectRef idx="0">
          <a:scrgbClr r="0" g="0" b="0"/>
        </a:effectRef>
        <a:fontRef idx="minor"/>
      </dsp:style>
    </dsp:sp>
    <dsp:sp modelId="{1AA1A4A5-F64C-4766-9DDC-F6609F743334}">
      <dsp:nvSpPr>
        <dsp:cNvPr id="0" name=""/>
        <dsp:cNvSpPr/>
      </dsp:nvSpPr>
      <dsp:spPr>
        <a:xfrm>
          <a:off x="3128156" y="1512408"/>
          <a:ext cx="118068" cy="94525"/>
        </a:xfrm>
        <a:prstGeom prst="rect">
          <a:avLst/>
        </a:prstGeom>
        <a:gradFill rotWithShape="0">
          <a:gsLst>
            <a:gs pos="0">
              <a:schemeClr val="accent5">
                <a:hueOff val="0"/>
                <a:satOff val="0"/>
                <a:lumOff val="-2824"/>
                <a:alphaOff val="0"/>
                <a:satMod val="103000"/>
                <a:lumMod val="102000"/>
                <a:tint val="94000"/>
              </a:schemeClr>
            </a:gs>
            <a:gs pos="50000">
              <a:schemeClr val="accent5">
                <a:hueOff val="0"/>
                <a:satOff val="0"/>
                <a:lumOff val="-2824"/>
                <a:alphaOff val="0"/>
                <a:satMod val="110000"/>
                <a:lumMod val="100000"/>
                <a:shade val="100000"/>
              </a:schemeClr>
            </a:gs>
            <a:gs pos="100000">
              <a:schemeClr val="accent5">
                <a:hueOff val="0"/>
                <a:satOff val="0"/>
                <a:lumOff val="-282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50E231C-67FF-4B67-A01C-16E5120A933D}">
      <dsp:nvSpPr>
        <dsp:cNvPr id="0" name=""/>
        <dsp:cNvSpPr/>
      </dsp:nvSpPr>
      <dsp:spPr>
        <a:xfrm>
          <a:off x="3971446" y="2079561"/>
          <a:ext cx="855641" cy="567153"/>
        </a:xfrm>
        <a:prstGeom prst="hexagon">
          <a:avLst>
            <a:gd name="adj" fmla="val 40000"/>
            <a:gd name="vf" fmla="val 115470"/>
          </a:avLst>
        </a:prstGeom>
        <a:gradFill rotWithShape="0">
          <a:gsLst>
            <a:gs pos="0">
              <a:schemeClr val="accent5">
                <a:hueOff val="0"/>
                <a:satOff val="0"/>
                <a:lumOff val="-4237"/>
                <a:alphaOff val="0"/>
                <a:satMod val="103000"/>
                <a:lumMod val="102000"/>
                <a:tint val="94000"/>
              </a:schemeClr>
            </a:gs>
            <a:gs pos="50000">
              <a:schemeClr val="accent5">
                <a:hueOff val="0"/>
                <a:satOff val="0"/>
                <a:lumOff val="-4237"/>
                <a:alphaOff val="0"/>
                <a:satMod val="110000"/>
                <a:lumMod val="100000"/>
                <a:shade val="100000"/>
              </a:schemeClr>
            </a:gs>
            <a:gs pos="100000">
              <a:schemeClr val="accent5">
                <a:hueOff val="0"/>
                <a:satOff val="0"/>
                <a:lumOff val="-4237"/>
                <a:alphaOff val="0"/>
                <a:lumMod val="99000"/>
                <a:satMod val="120000"/>
                <a:shade val="78000"/>
              </a:schemeClr>
            </a:gs>
          </a:gsLst>
          <a:lin ang="5400000" scaled="0"/>
        </a:gradFill>
        <a:ln w="6350" cap="flat" cmpd="sng" algn="ctr">
          <a:solidFill>
            <a:schemeClr val="accent5">
              <a:hueOff val="0"/>
              <a:satOff val="0"/>
              <a:lumOff val="-4237"/>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28 Sep.</a:t>
          </a:r>
        </a:p>
      </dsp:txBody>
      <dsp:txXfrm>
        <a:off x="4120528" y="2178379"/>
        <a:ext cx="557477" cy="369517"/>
      </dsp:txXfrm>
    </dsp:sp>
    <dsp:sp modelId="{BB99E27B-EE44-4B07-995D-4E2FB33CB7E8}">
      <dsp:nvSpPr>
        <dsp:cNvPr id="0" name=""/>
        <dsp:cNvSpPr/>
      </dsp:nvSpPr>
      <dsp:spPr>
        <a:xfrm>
          <a:off x="3805071" y="3213867"/>
          <a:ext cx="1188391"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b="1" kern="1200" dirty="0"/>
            <a:t>ISSUE OUTLINE </a:t>
          </a:r>
          <a:br>
            <a:rPr lang="en-US" sz="1100" b="1" kern="1200" dirty="0"/>
          </a:br>
          <a:r>
            <a:rPr lang="en-US" sz="1100" kern="1200" dirty="0"/>
            <a:t>Sale of Partnership Interest</a:t>
          </a:r>
          <a:br>
            <a:rPr lang="en-US" sz="1100" kern="1200" dirty="0"/>
          </a:br>
          <a:r>
            <a:rPr lang="en-US" sz="1100" i="1" kern="1200" dirty="0"/>
            <a:t>Nexus &amp; Conformity</a:t>
          </a:r>
        </a:p>
      </dsp:txBody>
      <dsp:txXfrm>
        <a:off x="3805071" y="3213867"/>
        <a:ext cx="1188391" cy="1512408"/>
      </dsp:txXfrm>
    </dsp:sp>
    <dsp:sp modelId="{2B911CF6-E752-4E28-88DC-B032FF78DA37}">
      <dsp:nvSpPr>
        <dsp:cNvPr id="0" name=""/>
        <dsp:cNvSpPr/>
      </dsp:nvSpPr>
      <dsp:spPr>
        <a:xfrm>
          <a:off x="4827088" y="2363138"/>
          <a:ext cx="327149" cy="0"/>
        </a:xfrm>
        <a:custGeom>
          <a:avLst/>
          <a:gdLst/>
          <a:ahLst/>
          <a:cxnLst/>
          <a:rect l="0" t="0" r="0" b="0"/>
          <a:pathLst>
            <a:path>
              <a:moveTo>
                <a:pt x="0" y="0"/>
              </a:moveTo>
              <a:lnTo>
                <a:pt x="327149" y="0"/>
              </a:lnTo>
            </a:path>
          </a:pathLst>
        </a:custGeom>
        <a:noFill/>
        <a:ln w="6350" cap="flat" cmpd="sng" algn="ctr">
          <a:solidFill>
            <a:schemeClr val="accent5">
              <a:hueOff val="0"/>
              <a:satOff val="0"/>
              <a:lumOff val="-5296"/>
              <a:alphaOff val="0"/>
            </a:schemeClr>
          </a:solidFill>
          <a:prstDash val="solid"/>
          <a:miter lim="800000"/>
        </a:ln>
        <a:effectLst/>
      </dsp:spPr>
      <dsp:style>
        <a:lnRef idx="1">
          <a:scrgbClr r="0" g="0" b="0"/>
        </a:lnRef>
        <a:fillRef idx="1">
          <a:scrgbClr r="0" g="0" b="0"/>
        </a:fillRef>
        <a:effectRef idx="2">
          <a:scrgbClr r="0" g="0" b="0"/>
        </a:effectRef>
        <a:fontRef idx="minor"/>
      </dsp:style>
    </dsp:sp>
    <dsp:sp modelId="{9D5BB1C2-04E1-40C7-A793-D306571D495E}">
      <dsp:nvSpPr>
        <dsp:cNvPr id="0" name=""/>
        <dsp:cNvSpPr/>
      </dsp:nvSpPr>
      <dsp:spPr>
        <a:xfrm>
          <a:off x="4399267" y="2646714"/>
          <a:ext cx="0" cy="472627"/>
        </a:xfrm>
        <a:prstGeom prst="line">
          <a:avLst/>
        </a:prstGeom>
        <a:noFill/>
        <a:ln w="12700" cap="flat" cmpd="sng" algn="ctr">
          <a:solidFill>
            <a:schemeClr val="accent5">
              <a:hueOff val="0"/>
              <a:satOff val="0"/>
              <a:lumOff val="-4237"/>
              <a:alphaOff val="0"/>
            </a:schemeClr>
          </a:solidFill>
          <a:prstDash val="dash"/>
          <a:miter lim="800000"/>
        </a:ln>
        <a:effectLst/>
      </dsp:spPr>
      <dsp:style>
        <a:lnRef idx="1">
          <a:scrgbClr r="0" g="0" b="0"/>
        </a:lnRef>
        <a:fillRef idx="0">
          <a:scrgbClr r="0" g="0" b="0"/>
        </a:fillRef>
        <a:effectRef idx="0">
          <a:scrgbClr r="0" g="0" b="0"/>
        </a:effectRef>
        <a:fontRef idx="minor"/>
      </dsp:style>
    </dsp:sp>
    <dsp:sp modelId="{DC942354-AB2E-46B5-AC49-606E657EA9A1}">
      <dsp:nvSpPr>
        <dsp:cNvPr id="0" name=""/>
        <dsp:cNvSpPr/>
      </dsp:nvSpPr>
      <dsp:spPr>
        <a:xfrm>
          <a:off x="4342496" y="3119342"/>
          <a:ext cx="113542" cy="94525"/>
        </a:xfrm>
        <a:prstGeom prst="rect">
          <a:avLst/>
        </a:prstGeom>
        <a:gradFill rotWithShape="0">
          <a:gsLst>
            <a:gs pos="0">
              <a:schemeClr val="accent5">
                <a:hueOff val="0"/>
                <a:satOff val="0"/>
                <a:lumOff val="-4237"/>
                <a:alphaOff val="0"/>
                <a:satMod val="103000"/>
                <a:lumMod val="102000"/>
                <a:tint val="94000"/>
              </a:schemeClr>
            </a:gs>
            <a:gs pos="50000">
              <a:schemeClr val="accent5">
                <a:hueOff val="0"/>
                <a:satOff val="0"/>
                <a:lumOff val="-4237"/>
                <a:alphaOff val="0"/>
                <a:satMod val="110000"/>
                <a:lumMod val="100000"/>
                <a:shade val="100000"/>
              </a:schemeClr>
            </a:gs>
            <a:gs pos="100000">
              <a:schemeClr val="accent5">
                <a:hueOff val="0"/>
                <a:satOff val="0"/>
                <a:lumOff val="-423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51A5361-1A7E-48CA-93BB-015E63A341F1}">
      <dsp:nvSpPr>
        <dsp:cNvPr id="0" name=""/>
        <dsp:cNvSpPr/>
      </dsp:nvSpPr>
      <dsp:spPr>
        <a:xfrm>
          <a:off x="5154238" y="2079561"/>
          <a:ext cx="826842" cy="567153"/>
        </a:xfrm>
        <a:prstGeom prst="hexagon">
          <a:avLst>
            <a:gd name="adj" fmla="val 40000"/>
            <a:gd name="vf" fmla="val 115470"/>
          </a:avLst>
        </a:prstGeom>
        <a:gradFill rotWithShape="0">
          <a:gsLst>
            <a:gs pos="0">
              <a:schemeClr val="accent5">
                <a:hueOff val="0"/>
                <a:satOff val="0"/>
                <a:lumOff val="-5649"/>
                <a:alphaOff val="0"/>
                <a:satMod val="103000"/>
                <a:lumMod val="102000"/>
                <a:tint val="94000"/>
              </a:schemeClr>
            </a:gs>
            <a:gs pos="50000">
              <a:schemeClr val="accent5">
                <a:hueOff val="0"/>
                <a:satOff val="0"/>
                <a:lumOff val="-5649"/>
                <a:alphaOff val="0"/>
                <a:satMod val="110000"/>
                <a:lumMod val="100000"/>
                <a:shade val="100000"/>
              </a:schemeClr>
            </a:gs>
            <a:gs pos="100000">
              <a:schemeClr val="accent5">
                <a:hueOff val="0"/>
                <a:satOff val="0"/>
                <a:lumOff val="-5649"/>
                <a:alphaOff val="0"/>
                <a:lumMod val="99000"/>
                <a:satMod val="120000"/>
                <a:shade val="78000"/>
              </a:schemeClr>
            </a:gs>
          </a:gsLst>
          <a:lin ang="5400000" scaled="0"/>
        </a:gradFill>
        <a:ln w="6350" cap="flat" cmpd="sng" algn="ctr">
          <a:solidFill>
            <a:schemeClr val="accent5">
              <a:hueOff val="0"/>
              <a:satOff val="0"/>
              <a:lumOff val="-5649"/>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 5 Oct.</a:t>
          </a:r>
        </a:p>
      </dsp:txBody>
      <dsp:txXfrm>
        <a:off x="5302120" y="2180997"/>
        <a:ext cx="531078" cy="364281"/>
      </dsp:txXfrm>
    </dsp:sp>
    <dsp:sp modelId="{C26C1F2D-7470-4DC5-97AF-6E537819EDAA}">
      <dsp:nvSpPr>
        <dsp:cNvPr id="0" name=""/>
        <dsp:cNvSpPr/>
      </dsp:nvSpPr>
      <dsp:spPr>
        <a:xfrm>
          <a:off x="4993463" y="0"/>
          <a:ext cx="1148391"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b="1" kern="1200" dirty="0"/>
            <a:t>ISSUE OUTLINE</a:t>
          </a:r>
          <a:br>
            <a:rPr lang="en-US" sz="1100" b="1" kern="1200" dirty="0"/>
          </a:br>
          <a:r>
            <a:rPr lang="en-US" sz="1100" kern="1200" dirty="0">
              <a:highlight>
                <a:srgbClr val="FFFF00"/>
              </a:highlight>
            </a:rPr>
            <a:t>Sale of Partnership Interest</a:t>
          </a:r>
          <a:br>
            <a:rPr lang="en-US" sz="1100" kern="1200" dirty="0">
              <a:highlight>
                <a:srgbClr val="FFFF00"/>
              </a:highlight>
            </a:rPr>
          </a:br>
          <a:r>
            <a:rPr lang="en-US" sz="1100" i="1" kern="1200" dirty="0">
              <a:highlight>
                <a:srgbClr val="FFFF00"/>
              </a:highlight>
            </a:rPr>
            <a:t>Sourcing &amp; Credits</a:t>
          </a:r>
        </a:p>
        <a:p>
          <a:pPr marL="0" lvl="0" indent="0" algn="ctr" defTabSz="488950">
            <a:lnSpc>
              <a:spcPct val="90000"/>
            </a:lnSpc>
            <a:spcBef>
              <a:spcPct val="0"/>
            </a:spcBef>
            <a:spcAft>
              <a:spcPct val="35000"/>
            </a:spcAft>
            <a:buNone/>
          </a:pPr>
          <a:r>
            <a:rPr lang="en-US" sz="1100" i="1" kern="1200" dirty="0">
              <a:highlight>
                <a:srgbClr val="FFFF00"/>
              </a:highlight>
            </a:rPr>
            <a:t>Admin. &amp; Enforcement</a:t>
          </a:r>
        </a:p>
      </dsp:txBody>
      <dsp:txXfrm>
        <a:off x="4993463" y="0"/>
        <a:ext cx="1148391" cy="1512408"/>
      </dsp:txXfrm>
    </dsp:sp>
    <dsp:sp modelId="{11CD5511-C3A6-4C9A-9894-71E7266738AF}">
      <dsp:nvSpPr>
        <dsp:cNvPr id="0" name=""/>
        <dsp:cNvSpPr/>
      </dsp:nvSpPr>
      <dsp:spPr>
        <a:xfrm>
          <a:off x="5981080" y="2363138"/>
          <a:ext cx="299284" cy="0"/>
        </a:xfrm>
        <a:custGeom>
          <a:avLst/>
          <a:gdLst/>
          <a:ahLst/>
          <a:cxnLst/>
          <a:rect l="0" t="0" r="0" b="0"/>
          <a:pathLst>
            <a:path>
              <a:moveTo>
                <a:pt x="0" y="0"/>
              </a:moveTo>
              <a:lnTo>
                <a:pt x="299284" y="0"/>
              </a:lnTo>
            </a:path>
          </a:pathLst>
        </a:custGeom>
        <a:noFill/>
        <a:ln w="6350" cap="flat" cmpd="sng" algn="ctr">
          <a:solidFill>
            <a:schemeClr val="accent5">
              <a:hueOff val="0"/>
              <a:satOff val="0"/>
              <a:lumOff val="-7061"/>
              <a:alphaOff val="0"/>
            </a:schemeClr>
          </a:solidFill>
          <a:prstDash val="solid"/>
          <a:miter lim="800000"/>
        </a:ln>
        <a:effectLst/>
      </dsp:spPr>
      <dsp:style>
        <a:lnRef idx="1">
          <a:scrgbClr r="0" g="0" b="0"/>
        </a:lnRef>
        <a:fillRef idx="1">
          <a:scrgbClr r="0" g="0" b="0"/>
        </a:fillRef>
        <a:effectRef idx="2">
          <a:scrgbClr r="0" g="0" b="0"/>
        </a:effectRef>
        <a:fontRef idx="minor"/>
      </dsp:style>
    </dsp:sp>
    <dsp:sp modelId="{980E5842-6700-47BC-8EE4-720709104780}">
      <dsp:nvSpPr>
        <dsp:cNvPr id="0" name=""/>
        <dsp:cNvSpPr/>
      </dsp:nvSpPr>
      <dsp:spPr>
        <a:xfrm>
          <a:off x="5567659" y="1606933"/>
          <a:ext cx="0" cy="472627"/>
        </a:xfrm>
        <a:prstGeom prst="line">
          <a:avLst/>
        </a:prstGeom>
        <a:noFill/>
        <a:ln w="12700" cap="flat" cmpd="sng" algn="ctr">
          <a:solidFill>
            <a:schemeClr val="accent5">
              <a:hueOff val="0"/>
              <a:satOff val="0"/>
              <a:lumOff val="-5649"/>
              <a:alphaOff val="0"/>
            </a:schemeClr>
          </a:solidFill>
          <a:prstDash val="dash"/>
          <a:miter lim="800000"/>
        </a:ln>
        <a:effectLst/>
      </dsp:spPr>
      <dsp:style>
        <a:lnRef idx="1">
          <a:scrgbClr r="0" g="0" b="0"/>
        </a:lnRef>
        <a:fillRef idx="0">
          <a:scrgbClr r="0" g="0" b="0"/>
        </a:fillRef>
        <a:effectRef idx="0">
          <a:scrgbClr r="0" g="0" b="0"/>
        </a:effectRef>
        <a:fontRef idx="minor"/>
      </dsp:style>
    </dsp:sp>
    <dsp:sp modelId="{B20AEA19-FB40-4966-9640-EC1EFB33B188}">
      <dsp:nvSpPr>
        <dsp:cNvPr id="0" name=""/>
        <dsp:cNvSpPr/>
      </dsp:nvSpPr>
      <dsp:spPr>
        <a:xfrm>
          <a:off x="5512798" y="1512408"/>
          <a:ext cx="109720" cy="94525"/>
        </a:xfrm>
        <a:prstGeom prst="rect">
          <a:avLst/>
        </a:prstGeom>
        <a:gradFill rotWithShape="0">
          <a:gsLst>
            <a:gs pos="0">
              <a:schemeClr val="accent5">
                <a:hueOff val="0"/>
                <a:satOff val="0"/>
                <a:lumOff val="-5649"/>
                <a:alphaOff val="0"/>
                <a:satMod val="103000"/>
                <a:lumMod val="102000"/>
                <a:tint val="94000"/>
              </a:schemeClr>
            </a:gs>
            <a:gs pos="50000">
              <a:schemeClr val="accent5">
                <a:hueOff val="0"/>
                <a:satOff val="0"/>
                <a:lumOff val="-5649"/>
                <a:alphaOff val="0"/>
                <a:satMod val="110000"/>
                <a:lumMod val="100000"/>
                <a:shade val="100000"/>
              </a:schemeClr>
            </a:gs>
            <a:gs pos="100000">
              <a:schemeClr val="accent5">
                <a:hueOff val="0"/>
                <a:satOff val="0"/>
                <a:lumOff val="-564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B017CDE-3D36-4DDB-AAE4-88D3F42120D0}">
      <dsp:nvSpPr>
        <dsp:cNvPr id="0" name=""/>
        <dsp:cNvSpPr/>
      </dsp:nvSpPr>
      <dsp:spPr>
        <a:xfrm rot="10800000">
          <a:off x="6280364" y="2079561"/>
          <a:ext cx="712334" cy="567153"/>
        </a:xfrm>
        <a:prstGeom prst="homePlate">
          <a:avLst>
            <a:gd name="adj" fmla="val 40000"/>
          </a:avLst>
        </a:prstGeom>
        <a:gradFill rotWithShape="0">
          <a:gsLst>
            <a:gs pos="0">
              <a:schemeClr val="accent5">
                <a:hueOff val="0"/>
                <a:satOff val="0"/>
                <a:lumOff val="-7061"/>
                <a:alphaOff val="0"/>
                <a:satMod val="103000"/>
                <a:lumMod val="102000"/>
                <a:tint val="94000"/>
              </a:schemeClr>
            </a:gs>
            <a:gs pos="50000">
              <a:schemeClr val="accent5">
                <a:hueOff val="0"/>
                <a:satOff val="0"/>
                <a:lumOff val="-7061"/>
                <a:alphaOff val="0"/>
                <a:satMod val="110000"/>
                <a:lumMod val="100000"/>
                <a:shade val="100000"/>
              </a:schemeClr>
            </a:gs>
            <a:gs pos="100000">
              <a:schemeClr val="accent5">
                <a:hueOff val="0"/>
                <a:satOff val="0"/>
                <a:lumOff val="-7061"/>
                <a:alphaOff val="0"/>
                <a:lumMod val="99000"/>
                <a:satMod val="120000"/>
                <a:shade val="78000"/>
              </a:schemeClr>
            </a:gs>
          </a:gsLst>
          <a:lin ang="5400000" scaled="0"/>
        </a:gradFill>
        <a:ln w="6350" cap="flat" cmpd="sng" algn="ctr">
          <a:solidFill>
            <a:schemeClr val="accent5">
              <a:hueOff val="0"/>
              <a:satOff val="0"/>
              <a:lumOff val="-7061"/>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26 Oct.</a:t>
          </a:r>
        </a:p>
      </dsp:txBody>
      <dsp:txXfrm rot="10800000">
        <a:off x="6393795" y="2079561"/>
        <a:ext cx="598903" cy="567153"/>
      </dsp:txXfrm>
    </dsp:sp>
    <dsp:sp modelId="{0C14243F-E495-4A4C-B933-46720FCC4BC0}">
      <dsp:nvSpPr>
        <dsp:cNvPr id="0" name=""/>
        <dsp:cNvSpPr/>
      </dsp:nvSpPr>
      <dsp:spPr>
        <a:xfrm>
          <a:off x="6141855" y="3213867"/>
          <a:ext cx="989353"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b="1" kern="1200" dirty="0"/>
            <a:t>ISSUE OUTLINE  </a:t>
          </a:r>
          <a:r>
            <a:rPr lang="en-US" sz="1100" kern="1200" dirty="0"/>
            <a:t>Admin. &amp; Enforcement and Review of Survey</a:t>
          </a:r>
        </a:p>
      </dsp:txBody>
      <dsp:txXfrm>
        <a:off x="6141855" y="3213867"/>
        <a:ext cx="989353" cy="1512408"/>
      </dsp:txXfrm>
    </dsp:sp>
    <dsp:sp modelId="{6C998525-4890-4B10-99D6-6793990EA1E5}">
      <dsp:nvSpPr>
        <dsp:cNvPr id="0" name=""/>
        <dsp:cNvSpPr/>
      </dsp:nvSpPr>
      <dsp:spPr>
        <a:xfrm>
          <a:off x="6636531" y="2646714"/>
          <a:ext cx="0" cy="472627"/>
        </a:xfrm>
        <a:prstGeom prst="line">
          <a:avLst/>
        </a:prstGeom>
        <a:noFill/>
        <a:ln w="12700" cap="flat" cmpd="sng" algn="ctr">
          <a:solidFill>
            <a:schemeClr val="accent5">
              <a:hueOff val="0"/>
              <a:satOff val="0"/>
              <a:lumOff val="-7061"/>
              <a:alphaOff val="0"/>
            </a:schemeClr>
          </a:solidFill>
          <a:prstDash val="dash"/>
          <a:miter lim="800000"/>
        </a:ln>
        <a:effectLst/>
      </dsp:spPr>
      <dsp:style>
        <a:lnRef idx="1">
          <a:scrgbClr r="0" g="0" b="0"/>
        </a:lnRef>
        <a:fillRef idx="0">
          <a:scrgbClr r="0" g="0" b="0"/>
        </a:fillRef>
        <a:effectRef idx="0">
          <a:scrgbClr r="0" g="0" b="0"/>
        </a:effectRef>
        <a:fontRef idx="minor"/>
      </dsp:style>
    </dsp:sp>
    <dsp:sp modelId="{B62DEEDE-4C3A-4DEA-AD78-F1129DD0E703}">
      <dsp:nvSpPr>
        <dsp:cNvPr id="0" name=""/>
        <dsp:cNvSpPr/>
      </dsp:nvSpPr>
      <dsp:spPr>
        <a:xfrm>
          <a:off x="6589269" y="3119342"/>
          <a:ext cx="94525" cy="94525"/>
        </a:xfrm>
        <a:prstGeom prst="rect">
          <a:avLst/>
        </a:prstGeom>
        <a:gradFill rotWithShape="0">
          <a:gsLst>
            <a:gs pos="0">
              <a:schemeClr val="accent5">
                <a:hueOff val="0"/>
                <a:satOff val="0"/>
                <a:lumOff val="-7061"/>
                <a:alphaOff val="0"/>
                <a:satMod val="103000"/>
                <a:lumMod val="102000"/>
                <a:tint val="94000"/>
              </a:schemeClr>
            </a:gs>
            <a:gs pos="50000">
              <a:schemeClr val="accent5">
                <a:hueOff val="0"/>
                <a:satOff val="0"/>
                <a:lumOff val="-7061"/>
                <a:alphaOff val="0"/>
                <a:satMod val="110000"/>
                <a:lumMod val="100000"/>
                <a:shade val="100000"/>
              </a:schemeClr>
            </a:gs>
            <a:gs pos="100000">
              <a:schemeClr val="accent5">
                <a:hueOff val="0"/>
                <a:satOff val="0"/>
                <a:lumOff val="-70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435FC-65C5-4C1C-AF65-E3B380977EC3}">
      <dsp:nvSpPr>
        <dsp:cNvPr id="0" name=""/>
        <dsp:cNvSpPr/>
      </dsp:nvSpPr>
      <dsp:spPr>
        <a:xfrm>
          <a:off x="1320" y="150224"/>
          <a:ext cx="4636182" cy="2943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4A4311-7640-473A-AD2B-5B65FAED8E97}">
      <dsp:nvSpPr>
        <dsp:cNvPr id="0" name=""/>
        <dsp:cNvSpPr/>
      </dsp:nvSpPr>
      <dsp:spPr>
        <a:xfrm>
          <a:off x="516452" y="639599"/>
          <a:ext cx="4636182" cy="29439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Distributions might represent the value of the going concern of the partnership or accumulated value from operations.</a:t>
          </a:r>
        </a:p>
      </dsp:txBody>
      <dsp:txXfrm>
        <a:off x="602678" y="725825"/>
        <a:ext cx="4463730" cy="2771523"/>
      </dsp:txXfrm>
    </dsp:sp>
    <dsp:sp modelId="{D7C12AF2-76D4-42F4-BEDC-9EAD7221BD83}">
      <dsp:nvSpPr>
        <dsp:cNvPr id="0" name=""/>
        <dsp:cNvSpPr/>
      </dsp:nvSpPr>
      <dsp:spPr>
        <a:xfrm>
          <a:off x="5667765" y="150224"/>
          <a:ext cx="4636182" cy="2943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421F1F-B72B-4875-BB7B-2FEF881D3D02}">
      <dsp:nvSpPr>
        <dsp:cNvPr id="0" name=""/>
        <dsp:cNvSpPr/>
      </dsp:nvSpPr>
      <dsp:spPr>
        <a:xfrm>
          <a:off x="6182897" y="639599"/>
          <a:ext cx="4636182" cy="29439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Might consider a look back to prior years.</a:t>
          </a:r>
        </a:p>
      </dsp:txBody>
      <dsp:txXfrm>
        <a:off x="6269123" y="725825"/>
        <a:ext cx="4463730" cy="27715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CF256F-B216-40F6-86C2-7F5CA99C1BF0}">
      <dsp:nvSpPr>
        <dsp:cNvPr id="0" name=""/>
        <dsp:cNvSpPr/>
      </dsp:nvSpPr>
      <dsp:spPr>
        <a:xfrm>
          <a:off x="0" y="389956"/>
          <a:ext cx="6263640" cy="3042899"/>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6128" tIns="479044" rIns="486128" bIns="142240" numCol="1" spcCol="1270" anchor="t" anchorCtr="0">
          <a:noAutofit/>
        </a:bodyPr>
        <a:lstStyle/>
        <a:p>
          <a:pPr marL="228600" lvl="1" indent="-228600" algn="l" defTabSz="889000">
            <a:lnSpc>
              <a:spcPct val="90000"/>
            </a:lnSpc>
            <a:spcBef>
              <a:spcPct val="0"/>
            </a:spcBef>
            <a:spcAft>
              <a:spcPts val="600"/>
            </a:spcAft>
            <a:buChar char="•"/>
          </a:pPr>
          <a:r>
            <a:rPr lang="en-US" sz="2000" kern="1200" dirty="0"/>
            <a:t>If the gain/loss is nonbusiness or investment income it usually sourced to the corporation’s domicile. </a:t>
          </a:r>
        </a:p>
        <a:p>
          <a:pPr marL="228600" lvl="1" indent="-228600" algn="l" defTabSz="889000">
            <a:lnSpc>
              <a:spcPct val="90000"/>
            </a:lnSpc>
            <a:spcBef>
              <a:spcPct val="0"/>
            </a:spcBef>
            <a:spcAft>
              <a:spcPts val="600"/>
            </a:spcAft>
            <a:buChar char="•"/>
          </a:pPr>
          <a:r>
            <a:rPr lang="en-US" sz="2000" kern="1200" dirty="0"/>
            <a:t>Some states assert the ability to apportion the income using a ratio based on the partnership's activities.</a:t>
          </a:r>
        </a:p>
        <a:p>
          <a:pPr marL="457200" lvl="2" indent="-228600" algn="l" defTabSz="889000">
            <a:lnSpc>
              <a:spcPct val="90000"/>
            </a:lnSpc>
            <a:spcBef>
              <a:spcPct val="0"/>
            </a:spcBef>
            <a:spcAft>
              <a:spcPts val="600"/>
            </a:spcAft>
            <a:buChar char="•"/>
          </a:pPr>
          <a:r>
            <a:rPr lang="en-US" sz="2000" i="1" kern="1200" dirty="0"/>
            <a:t>MeadWestvaco Corp. v. Ill. </a:t>
          </a:r>
          <a:r>
            <a:rPr lang="en-US" sz="2000" i="1" kern="1200" dirty="0" err="1"/>
            <a:t>Dep't</a:t>
          </a:r>
          <a:r>
            <a:rPr lang="en-US" sz="2000" i="1" kern="1200" dirty="0"/>
            <a:t> of Revenue, </a:t>
          </a:r>
          <a:r>
            <a:rPr lang="en-US" sz="2000" kern="1200" dirty="0"/>
            <a:t>553 U.S. 16, 31, 128 (2008).</a:t>
          </a:r>
        </a:p>
      </dsp:txBody>
      <dsp:txXfrm>
        <a:off x="0" y="389956"/>
        <a:ext cx="6263640" cy="3042899"/>
      </dsp:txXfrm>
    </dsp:sp>
    <dsp:sp modelId="{F2E7E9F6-BF27-47DB-B0B2-3AA9D8A00BF3}">
      <dsp:nvSpPr>
        <dsp:cNvPr id="0" name=""/>
        <dsp:cNvSpPr/>
      </dsp:nvSpPr>
      <dsp:spPr>
        <a:xfrm>
          <a:off x="313182" y="50476"/>
          <a:ext cx="4384548" cy="6789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1022350">
            <a:lnSpc>
              <a:spcPct val="90000"/>
            </a:lnSpc>
            <a:spcBef>
              <a:spcPct val="0"/>
            </a:spcBef>
            <a:spcAft>
              <a:spcPct val="35000"/>
            </a:spcAft>
            <a:buNone/>
          </a:pPr>
          <a:r>
            <a:rPr lang="en-US" sz="2300" kern="1200"/>
            <a:t>Corporate Partners</a:t>
          </a:r>
        </a:p>
      </dsp:txBody>
      <dsp:txXfrm>
        <a:off x="346326" y="83620"/>
        <a:ext cx="4318260" cy="612672"/>
      </dsp:txXfrm>
    </dsp:sp>
    <dsp:sp modelId="{ACA45E9B-24DF-497E-BBD5-04A77F84F200}">
      <dsp:nvSpPr>
        <dsp:cNvPr id="0" name=""/>
        <dsp:cNvSpPr/>
      </dsp:nvSpPr>
      <dsp:spPr>
        <a:xfrm>
          <a:off x="0" y="3896536"/>
          <a:ext cx="6263640" cy="1557674"/>
        </a:xfrm>
        <a:prstGeom prst="rect">
          <a:avLst/>
        </a:prstGeom>
        <a:solidFill>
          <a:schemeClr val="lt1">
            <a:alpha val="90000"/>
            <a:hueOff val="0"/>
            <a:satOff val="0"/>
            <a:lumOff val="0"/>
            <a:alphaOff val="0"/>
          </a:schemeClr>
        </a:solidFill>
        <a:ln w="12700" cap="flat" cmpd="sng" algn="ctr">
          <a:solidFill>
            <a:schemeClr val="accent5">
              <a:hueOff val="0"/>
              <a:satOff val="0"/>
              <a:lumOff val="-706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6128" tIns="479044" rIns="486128"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Individuals don’t have their own factors</a:t>
          </a:r>
        </a:p>
        <a:p>
          <a:pPr marL="228600" lvl="1" indent="-228600" algn="l" defTabSz="889000">
            <a:lnSpc>
              <a:spcPct val="90000"/>
            </a:lnSpc>
            <a:spcBef>
              <a:spcPct val="0"/>
            </a:spcBef>
            <a:spcAft>
              <a:spcPct val="15000"/>
            </a:spcAft>
            <a:buChar char="•"/>
          </a:pPr>
          <a:r>
            <a:rPr lang="en-US" sz="2000" kern="1200" dirty="0"/>
            <a:t>Investee apportionment?</a:t>
          </a:r>
        </a:p>
        <a:p>
          <a:pPr marL="228600" lvl="1" indent="-228600" algn="l" defTabSz="889000">
            <a:lnSpc>
              <a:spcPct val="90000"/>
            </a:lnSpc>
            <a:spcBef>
              <a:spcPct val="0"/>
            </a:spcBef>
            <a:spcAft>
              <a:spcPct val="15000"/>
            </a:spcAft>
            <a:buChar char="•"/>
          </a:pPr>
          <a:r>
            <a:rPr lang="en-US" sz="2000" kern="1200" dirty="0"/>
            <a:t>Allocated to domicile?</a:t>
          </a:r>
        </a:p>
      </dsp:txBody>
      <dsp:txXfrm>
        <a:off x="0" y="3896536"/>
        <a:ext cx="6263640" cy="1557674"/>
      </dsp:txXfrm>
    </dsp:sp>
    <dsp:sp modelId="{7BE100D8-B41E-4D88-9558-BCBE67B2E7C0}">
      <dsp:nvSpPr>
        <dsp:cNvPr id="0" name=""/>
        <dsp:cNvSpPr/>
      </dsp:nvSpPr>
      <dsp:spPr>
        <a:xfrm>
          <a:off x="313182" y="3557056"/>
          <a:ext cx="4384548" cy="678960"/>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1022350">
            <a:lnSpc>
              <a:spcPct val="90000"/>
            </a:lnSpc>
            <a:spcBef>
              <a:spcPct val="0"/>
            </a:spcBef>
            <a:spcAft>
              <a:spcPct val="35000"/>
            </a:spcAft>
            <a:buNone/>
          </a:pPr>
          <a:r>
            <a:rPr lang="en-US" sz="2300" kern="1200"/>
            <a:t>Individual Partners</a:t>
          </a:r>
        </a:p>
      </dsp:txBody>
      <dsp:txXfrm>
        <a:off x="346326" y="3590200"/>
        <a:ext cx="4318260" cy="6126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05561-26FF-4EF5-A0FA-2602AD54FA93}">
      <dsp:nvSpPr>
        <dsp:cNvPr id="0" name=""/>
        <dsp:cNvSpPr/>
      </dsp:nvSpPr>
      <dsp:spPr>
        <a:xfrm>
          <a:off x="51" y="150731"/>
          <a:ext cx="4913783" cy="691200"/>
        </a:xfrm>
        <a:prstGeom prst="rect">
          <a:avLst/>
        </a:prstGeom>
        <a:solidFill>
          <a:schemeClr val="tx1">
            <a:lumMod val="75000"/>
            <a:lumOff val="2500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a:t>IRC § 864(c)(8)</a:t>
          </a:r>
        </a:p>
      </dsp:txBody>
      <dsp:txXfrm>
        <a:off x="51" y="150731"/>
        <a:ext cx="4913783" cy="691200"/>
      </dsp:txXfrm>
    </dsp:sp>
    <dsp:sp modelId="{89A33D5E-972B-4616-86C3-792E6E492BF4}">
      <dsp:nvSpPr>
        <dsp:cNvPr id="0" name=""/>
        <dsp:cNvSpPr/>
      </dsp:nvSpPr>
      <dsp:spPr>
        <a:xfrm>
          <a:off x="51" y="841932"/>
          <a:ext cx="4913783" cy="335988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a:t>Treats “gain or loss from the sale or exchange of a partnership interest as effectively connected with a U.S. trade or business to the extent that the transferor would have had effectively connected gain or loss had the partnership sold all of its assets at fair market value as of the date of the sale or exchange.”</a:t>
          </a:r>
        </a:p>
      </dsp:txBody>
      <dsp:txXfrm>
        <a:off x="51" y="841932"/>
        <a:ext cx="4913783" cy="3359880"/>
      </dsp:txXfrm>
    </dsp:sp>
    <dsp:sp modelId="{C8F2C042-9857-4892-A45C-7FA127B24CA9}">
      <dsp:nvSpPr>
        <dsp:cNvPr id="0" name=""/>
        <dsp:cNvSpPr/>
      </dsp:nvSpPr>
      <dsp:spPr>
        <a:xfrm>
          <a:off x="5601764" y="150731"/>
          <a:ext cx="4913783" cy="691200"/>
        </a:xfrm>
        <a:prstGeom prst="rect">
          <a:avLst/>
        </a:prstGeom>
        <a:solidFill>
          <a:schemeClr val="tx1">
            <a:lumMod val="75000"/>
            <a:lumOff val="2500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a:t>IRC § 1446(f) </a:t>
          </a:r>
        </a:p>
      </dsp:txBody>
      <dsp:txXfrm>
        <a:off x="5601764" y="150731"/>
        <a:ext cx="4913783" cy="691200"/>
      </dsp:txXfrm>
    </dsp:sp>
    <dsp:sp modelId="{563350C3-3889-49D2-90DA-48E8418161AB}">
      <dsp:nvSpPr>
        <dsp:cNvPr id="0" name=""/>
        <dsp:cNvSpPr/>
      </dsp:nvSpPr>
      <dsp:spPr>
        <a:xfrm>
          <a:off x="5601764" y="841932"/>
          <a:ext cx="4913783" cy="335988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Requires “the transferee of a partnership interest to withhold 10 percent of the amount realized on the sale or exchange of a partnership interest unless the transferor certifies that the transferor is not a nonresident alien individual or foreign corporation.”</a:t>
          </a:r>
        </a:p>
      </dsp:txBody>
      <dsp:txXfrm>
        <a:off x="5601764" y="841932"/>
        <a:ext cx="4913783" cy="33598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4FD3B-C21A-46DB-A304-A564C353AF2D}">
      <dsp:nvSpPr>
        <dsp:cNvPr id="0" name=""/>
        <dsp:cNvSpPr/>
      </dsp:nvSpPr>
      <dsp:spPr>
        <a:xfrm>
          <a:off x="0" y="4143670"/>
          <a:ext cx="1565910" cy="1360044"/>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368" tIns="256032" rIns="111368" bIns="256032" numCol="1" spcCol="1270" anchor="ctr" anchorCtr="0">
          <a:noAutofit/>
        </a:bodyPr>
        <a:lstStyle/>
        <a:p>
          <a:pPr marL="0" lvl="0" indent="0" algn="ctr" defTabSz="1600200">
            <a:lnSpc>
              <a:spcPct val="90000"/>
            </a:lnSpc>
            <a:spcBef>
              <a:spcPct val="0"/>
            </a:spcBef>
            <a:spcAft>
              <a:spcPct val="35000"/>
            </a:spcAft>
            <a:buNone/>
          </a:pPr>
          <a:r>
            <a:rPr lang="en-US" sz="3600" kern="1200"/>
            <a:t>Step 3</a:t>
          </a:r>
        </a:p>
      </dsp:txBody>
      <dsp:txXfrm>
        <a:off x="0" y="4143670"/>
        <a:ext cx="1565910" cy="1360044"/>
      </dsp:txXfrm>
    </dsp:sp>
    <dsp:sp modelId="{11BFB989-A5EA-4709-BD83-00FFCC3C9B05}">
      <dsp:nvSpPr>
        <dsp:cNvPr id="0" name=""/>
        <dsp:cNvSpPr/>
      </dsp:nvSpPr>
      <dsp:spPr>
        <a:xfrm>
          <a:off x="1565909" y="4143670"/>
          <a:ext cx="4697730" cy="136004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92" tIns="203200" rIns="95292" bIns="203200" numCol="1" spcCol="1270" anchor="ctr" anchorCtr="0">
          <a:noAutofit/>
        </a:bodyPr>
        <a:lstStyle/>
        <a:p>
          <a:pPr marL="0" lvl="0" indent="0" algn="l" defTabSz="711200">
            <a:lnSpc>
              <a:spcPct val="90000"/>
            </a:lnSpc>
            <a:spcBef>
              <a:spcPct val="0"/>
            </a:spcBef>
            <a:spcAft>
              <a:spcPct val="35000"/>
            </a:spcAft>
            <a:buNone/>
          </a:pPr>
          <a:r>
            <a:rPr lang="en-US" sz="1600" kern="1200"/>
            <a:t>Taxpayer determines its distributive share of the deemed gain or loss.</a:t>
          </a:r>
        </a:p>
      </dsp:txBody>
      <dsp:txXfrm>
        <a:off x="1565909" y="4143670"/>
        <a:ext cx="4697730" cy="1360044"/>
      </dsp:txXfrm>
    </dsp:sp>
    <dsp:sp modelId="{0DFF5A89-5A6B-4E05-8E2D-409534A2D8A5}">
      <dsp:nvSpPr>
        <dsp:cNvPr id="0" name=""/>
        <dsp:cNvSpPr/>
      </dsp:nvSpPr>
      <dsp:spPr>
        <a:xfrm rot="10800000">
          <a:off x="0" y="2072321"/>
          <a:ext cx="1565910" cy="2091749"/>
        </a:xfrm>
        <a:prstGeom prst="upArrowCallout">
          <a:avLst>
            <a:gd name="adj1" fmla="val 5000"/>
            <a:gd name="adj2" fmla="val 10000"/>
            <a:gd name="adj3" fmla="val 15000"/>
            <a:gd name="adj4" fmla="val 64977"/>
          </a:avLst>
        </a:prstGeom>
        <a:solidFill>
          <a:schemeClr val="accent5">
            <a:hueOff val="0"/>
            <a:satOff val="0"/>
            <a:lumOff val="-3530"/>
            <a:alphaOff val="0"/>
          </a:schemeClr>
        </a:solidFill>
        <a:ln w="12700" cap="flat" cmpd="sng" algn="ctr">
          <a:solidFill>
            <a:schemeClr val="accent5">
              <a:hueOff val="0"/>
              <a:satOff val="0"/>
              <a:lumOff val="-353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368" tIns="256032" rIns="111368" bIns="256032" numCol="1" spcCol="1270" anchor="ctr" anchorCtr="0">
          <a:noAutofit/>
        </a:bodyPr>
        <a:lstStyle/>
        <a:p>
          <a:pPr marL="0" lvl="0" indent="0" algn="ctr" defTabSz="1600200">
            <a:lnSpc>
              <a:spcPct val="90000"/>
            </a:lnSpc>
            <a:spcBef>
              <a:spcPct val="0"/>
            </a:spcBef>
            <a:spcAft>
              <a:spcPct val="35000"/>
            </a:spcAft>
            <a:buNone/>
          </a:pPr>
          <a:r>
            <a:rPr lang="en-US" sz="3600" kern="1200"/>
            <a:t>Step 2</a:t>
          </a:r>
        </a:p>
      </dsp:txBody>
      <dsp:txXfrm rot="-10800000">
        <a:off x="0" y="2072321"/>
        <a:ext cx="1565910" cy="1359636"/>
      </dsp:txXfrm>
    </dsp:sp>
    <dsp:sp modelId="{27A9D3B9-75D5-4F12-8B19-DF1F7E094E56}">
      <dsp:nvSpPr>
        <dsp:cNvPr id="0" name=""/>
        <dsp:cNvSpPr/>
      </dsp:nvSpPr>
      <dsp:spPr>
        <a:xfrm>
          <a:off x="1565909" y="2072321"/>
          <a:ext cx="4697730" cy="1359636"/>
        </a:xfrm>
        <a:prstGeom prst="rect">
          <a:avLst/>
        </a:prstGeom>
        <a:solidFill>
          <a:schemeClr val="accent5">
            <a:tint val="40000"/>
            <a:alpha val="90000"/>
            <a:hueOff val="0"/>
            <a:satOff val="0"/>
            <a:lumOff val="-460"/>
            <a:alphaOff val="0"/>
          </a:schemeClr>
        </a:solidFill>
        <a:ln w="12700" cap="flat" cmpd="sng" algn="ctr">
          <a:solidFill>
            <a:schemeClr val="accent5">
              <a:tint val="40000"/>
              <a:alpha val="90000"/>
              <a:hueOff val="0"/>
              <a:satOff val="0"/>
              <a:lumOff val="-46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92" tIns="203200" rIns="95292" bIns="203200" numCol="1" spcCol="1270" anchor="ctr" anchorCtr="0">
          <a:noAutofit/>
        </a:bodyPr>
        <a:lstStyle/>
        <a:p>
          <a:pPr marL="0" lvl="0" indent="0" algn="l" defTabSz="711200">
            <a:lnSpc>
              <a:spcPct val="90000"/>
            </a:lnSpc>
            <a:spcBef>
              <a:spcPct val="0"/>
            </a:spcBef>
            <a:spcAft>
              <a:spcPct val="35000"/>
            </a:spcAft>
            <a:buNone/>
          </a:pPr>
          <a:r>
            <a:rPr lang="en-US" sz="1600" kern="1200"/>
            <a:t>Taxpayer determines the amount of gain or loss from the deemed sale that would be treated as effectively connected gain or effectively connected loss under relevant provisions of the Internal Revenue Code.</a:t>
          </a:r>
        </a:p>
      </dsp:txBody>
      <dsp:txXfrm>
        <a:off x="1565909" y="2072321"/>
        <a:ext cx="4697730" cy="1359636"/>
      </dsp:txXfrm>
    </dsp:sp>
    <dsp:sp modelId="{16209DC2-D316-4030-8D29-B8A6AEEE2A89}">
      <dsp:nvSpPr>
        <dsp:cNvPr id="0" name=""/>
        <dsp:cNvSpPr/>
      </dsp:nvSpPr>
      <dsp:spPr>
        <a:xfrm rot="10800000">
          <a:off x="0" y="972"/>
          <a:ext cx="1565910" cy="2091749"/>
        </a:xfrm>
        <a:prstGeom prst="upArrowCallout">
          <a:avLst>
            <a:gd name="adj1" fmla="val 5000"/>
            <a:gd name="adj2" fmla="val 10000"/>
            <a:gd name="adj3" fmla="val 15000"/>
            <a:gd name="adj4" fmla="val 64977"/>
          </a:avLst>
        </a:prstGeom>
        <a:solidFill>
          <a:schemeClr val="accent5">
            <a:hueOff val="0"/>
            <a:satOff val="0"/>
            <a:lumOff val="-7061"/>
            <a:alphaOff val="0"/>
          </a:schemeClr>
        </a:solidFill>
        <a:ln w="12700" cap="flat" cmpd="sng" algn="ctr">
          <a:solidFill>
            <a:schemeClr val="accent5">
              <a:hueOff val="0"/>
              <a:satOff val="0"/>
              <a:lumOff val="-70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368" tIns="256032" rIns="111368" bIns="256032" numCol="1" spcCol="1270" anchor="ctr" anchorCtr="0">
          <a:noAutofit/>
        </a:bodyPr>
        <a:lstStyle/>
        <a:p>
          <a:pPr marL="0" lvl="0" indent="0" algn="ctr" defTabSz="1600200">
            <a:lnSpc>
              <a:spcPct val="90000"/>
            </a:lnSpc>
            <a:spcBef>
              <a:spcPct val="0"/>
            </a:spcBef>
            <a:spcAft>
              <a:spcPct val="35000"/>
            </a:spcAft>
            <a:buNone/>
          </a:pPr>
          <a:r>
            <a:rPr lang="en-US" sz="3600" kern="1200"/>
            <a:t>Step 1</a:t>
          </a:r>
        </a:p>
      </dsp:txBody>
      <dsp:txXfrm rot="-10800000">
        <a:off x="0" y="972"/>
        <a:ext cx="1565910" cy="1359636"/>
      </dsp:txXfrm>
    </dsp:sp>
    <dsp:sp modelId="{686AA4C2-9D38-4923-B1CA-73548058E3DE}">
      <dsp:nvSpPr>
        <dsp:cNvPr id="0" name=""/>
        <dsp:cNvSpPr/>
      </dsp:nvSpPr>
      <dsp:spPr>
        <a:xfrm>
          <a:off x="1565909" y="972"/>
          <a:ext cx="4697730" cy="1359636"/>
        </a:xfrm>
        <a:prstGeom prst="rect">
          <a:avLst/>
        </a:prstGeom>
        <a:solidFill>
          <a:schemeClr val="accent5">
            <a:tint val="40000"/>
            <a:alpha val="90000"/>
            <a:hueOff val="0"/>
            <a:satOff val="0"/>
            <a:lumOff val="-920"/>
            <a:alphaOff val="0"/>
          </a:schemeClr>
        </a:solidFill>
        <a:ln w="12700" cap="flat" cmpd="sng" algn="ctr">
          <a:solidFill>
            <a:schemeClr val="accent5">
              <a:tint val="40000"/>
              <a:alpha val="90000"/>
              <a:hueOff val="0"/>
              <a:satOff val="0"/>
              <a:lumOff val="-92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92" tIns="203200" rIns="95292" bIns="203200" numCol="1" spcCol="1270" anchor="ctr" anchorCtr="0">
          <a:noAutofit/>
        </a:bodyPr>
        <a:lstStyle/>
        <a:p>
          <a:pPr marL="0" lvl="0" indent="0" algn="l" defTabSz="711200">
            <a:lnSpc>
              <a:spcPct val="90000"/>
            </a:lnSpc>
            <a:spcBef>
              <a:spcPct val="0"/>
            </a:spcBef>
            <a:spcAft>
              <a:spcPct val="35000"/>
            </a:spcAft>
            <a:buNone/>
          </a:pPr>
          <a:r>
            <a:rPr lang="en-US" sz="1600" kern="1200"/>
            <a:t>Each asset of the partnership is deemed sold at FMV to an unrelated third person on the date of the transfer of the partnership.</a:t>
          </a:r>
        </a:p>
      </dsp:txBody>
      <dsp:txXfrm>
        <a:off x="1565909" y="972"/>
        <a:ext cx="4697730" cy="135963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0175AE-2C1F-4111-A94D-992D41865040}">
      <dsp:nvSpPr>
        <dsp:cNvPr id="0" name=""/>
        <dsp:cNvSpPr/>
      </dsp:nvSpPr>
      <dsp:spPr>
        <a:xfrm>
          <a:off x="0" y="2125"/>
          <a:ext cx="105156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A246DE-3258-49EE-BCDA-6C024F918CFA}">
      <dsp:nvSpPr>
        <dsp:cNvPr id="0" name=""/>
        <dsp:cNvSpPr/>
      </dsp:nvSpPr>
      <dsp:spPr>
        <a:xfrm>
          <a:off x="0" y="2125"/>
          <a:ext cx="10515600" cy="1449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The gain from the deemed sale of inventory property will be sourced outside the United States in the same proportion as the income from inventory property for the three-year period preceding the sale of the partnership interest.</a:t>
          </a:r>
        </a:p>
      </dsp:txBody>
      <dsp:txXfrm>
        <a:off x="0" y="2125"/>
        <a:ext cx="10515600" cy="1449431"/>
      </dsp:txXfrm>
    </dsp:sp>
    <dsp:sp modelId="{209B7116-51F8-4ECE-924B-5E41BB41C86C}">
      <dsp:nvSpPr>
        <dsp:cNvPr id="0" name=""/>
        <dsp:cNvSpPr/>
      </dsp:nvSpPr>
      <dsp:spPr>
        <a:xfrm>
          <a:off x="0" y="1451556"/>
          <a:ext cx="105156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1C128C-D853-495C-ABB3-085FC8046A79}">
      <dsp:nvSpPr>
        <dsp:cNvPr id="0" name=""/>
        <dsp:cNvSpPr/>
      </dsp:nvSpPr>
      <dsp:spPr>
        <a:xfrm>
          <a:off x="0" y="1451556"/>
          <a:ext cx="10515600" cy="1449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The gain from the deemed sale of intangibles will be sourced outside the United States in the same proportion as the gross ordinary income of the partnership for the three-year period preceding the sale of the interest.</a:t>
          </a:r>
        </a:p>
      </dsp:txBody>
      <dsp:txXfrm>
        <a:off x="0" y="1451556"/>
        <a:ext cx="10515600" cy="1449431"/>
      </dsp:txXfrm>
    </dsp:sp>
    <dsp:sp modelId="{268BE6E1-A471-4C21-AAF7-4F878ABFB7E7}">
      <dsp:nvSpPr>
        <dsp:cNvPr id="0" name=""/>
        <dsp:cNvSpPr/>
      </dsp:nvSpPr>
      <dsp:spPr>
        <a:xfrm>
          <a:off x="0" y="2900987"/>
          <a:ext cx="105156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B66065-3A61-49AB-BD8D-5B0C4EF0AA80}">
      <dsp:nvSpPr>
        <dsp:cNvPr id="0" name=""/>
        <dsp:cNvSpPr/>
      </dsp:nvSpPr>
      <dsp:spPr>
        <a:xfrm>
          <a:off x="0" y="2900987"/>
          <a:ext cx="10515600" cy="1449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Gain from the sale of depreciable property will be sourced outside of the United States in the same proportion as the depreciation adjustments of that property. </a:t>
          </a:r>
        </a:p>
      </dsp:txBody>
      <dsp:txXfrm>
        <a:off x="0" y="2900987"/>
        <a:ext cx="10515600" cy="1449431"/>
      </dsp:txXfrm>
    </dsp:sp>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005FB-8F46-415C-97FF-775E18CF3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27A4DC-07DC-45D3-BE43-FB934C00EF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7714BD-0DB1-4796-B198-AC395920BDAF}"/>
              </a:ext>
            </a:extLst>
          </p:cNvPr>
          <p:cNvSpPr>
            <a:spLocks noGrp="1"/>
          </p:cNvSpPr>
          <p:nvPr>
            <p:ph type="dt" sz="half" idx="10"/>
          </p:nvPr>
        </p:nvSpPr>
        <p:spPr/>
        <p:txBody>
          <a:bodyPr/>
          <a:lstStyle/>
          <a:p>
            <a:fld id="{568CB591-1CC2-4D57-8D09-0646199A36F6}" type="datetimeFigureOut">
              <a:rPr lang="en-US" smtClean="0"/>
              <a:t>10/5/2021</a:t>
            </a:fld>
            <a:endParaRPr lang="en-US" dirty="0"/>
          </a:p>
        </p:txBody>
      </p:sp>
      <p:sp>
        <p:nvSpPr>
          <p:cNvPr id="5" name="Footer Placeholder 4">
            <a:extLst>
              <a:ext uri="{FF2B5EF4-FFF2-40B4-BE49-F238E27FC236}">
                <a16:creationId xmlns:a16="http://schemas.microsoft.com/office/drawing/2014/main" id="{12B3D705-FA65-415B-8D86-797A1063FD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7E7641-FD64-4B4C-A5B3-7FC06F28D8E2}"/>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06980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AA4F8-BFC4-4414-A363-6838B5907E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9B98CD-B0DA-4987-8E90-840346C7B6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D200B-B487-40CC-B1FD-2A5EBFA9CB01}"/>
              </a:ext>
            </a:extLst>
          </p:cNvPr>
          <p:cNvSpPr>
            <a:spLocks noGrp="1"/>
          </p:cNvSpPr>
          <p:nvPr>
            <p:ph type="dt" sz="half" idx="10"/>
          </p:nvPr>
        </p:nvSpPr>
        <p:spPr/>
        <p:txBody>
          <a:bodyPr/>
          <a:lstStyle/>
          <a:p>
            <a:fld id="{568CB591-1CC2-4D57-8D09-0646199A36F6}" type="datetimeFigureOut">
              <a:rPr lang="en-US" smtClean="0"/>
              <a:t>10/5/2021</a:t>
            </a:fld>
            <a:endParaRPr lang="en-US" dirty="0"/>
          </a:p>
        </p:txBody>
      </p:sp>
      <p:sp>
        <p:nvSpPr>
          <p:cNvPr id="5" name="Footer Placeholder 4">
            <a:extLst>
              <a:ext uri="{FF2B5EF4-FFF2-40B4-BE49-F238E27FC236}">
                <a16:creationId xmlns:a16="http://schemas.microsoft.com/office/drawing/2014/main" id="{FFACE50A-9FA7-4614-AA39-E5902DA23E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B19858-7936-4A45-AEE0-1BED2D3B039C}"/>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131584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721A0E-7E31-4F87-8CFB-80F0E005BC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AE43EB-FF3B-4A96-BC6B-F0D527131D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63A4FE-80AB-418C-AD79-BF41F39C9C87}"/>
              </a:ext>
            </a:extLst>
          </p:cNvPr>
          <p:cNvSpPr>
            <a:spLocks noGrp="1"/>
          </p:cNvSpPr>
          <p:nvPr>
            <p:ph type="dt" sz="half" idx="10"/>
          </p:nvPr>
        </p:nvSpPr>
        <p:spPr/>
        <p:txBody>
          <a:bodyPr/>
          <a:lstStyle/>
          <a:p>
            <a:fld id="{568CB591-1CC2-4D57-8D09-0646199A36F6}" type="datetimeFigureOut">
              <a:rPr lang="en-US" smtClean="0"/>
              <a:t>10/5/2021</a:t>
            </a:fld>
            <a:endParaRPr lang="en-US" dirty="0"/>
          </a:p>
        </p:txBody>
      </p:sp>
      <p:sp>
        <p:nvSpPr>
          <p:cNvPr id="5" name="Footer Placeholder 4">
            <a:extLst>
              <a:ext uri="{FF2B5EF4-FFF2-40B4-BE49-F238E27FC236}">
                <a16:creationId xmlns:a16="http://schemas.microsoft.com/office/drawing/2014/main" id="{BCEF2233-2CEF-473D-8DCE-62A253604C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5DB7D-9F8D-4383-A85E-FB7378F8C119}"/>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2197760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D297E-ABAE-4473-BFE7-3754938985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B492D1-5E04-4019-A09D-5654E67D18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210F5F-6AF7-45AA-B148-2B7B6F0B4BAA}"/>
              </a:ext>
            </a:extLst>
          </p:cNvPr>
          <p:cNvSpPr>
            <a:spLocks noGrp="1"/>
          </p:cNvSpPr>
          <p:nvPr>
            <p:ph type="dt" sz="half" idx="10"/>
          </p:nvPr>
        </p:nvSpPr>
        <p:spPr/>
        <p:txBody>
          <a:bodyPr/>
          <a:lstStyle/>
          <a:p>
            <a:fld id="{568CB591-1CC2-4D57-8D09-0646199A36F6}" type="datetimeFigureOut">
              <a:rPr lang="en-US" smtClean="0"/>
              <a:t>10/5/2021</a:t>
            </a:fld>
            <a:endParaRPr lang="en-US" dirty="0"/>
          </a:p>
        </p:txBody>
      </p:sp>
      <p:sp>
        <p:nvSpPr>
          <p:cNvPr id="5" name="Footer Placeholder 4">
            <a:extLst>
              <a:ext uri="{FF2B5EF4-FFF2-40B4-BE49-F238E27FC236}">
                <a16:creationId xmlns:a16="http://schemas.microsoft.com/office/drawing/2014/main" id="{910F5C49-9AC6-467C-91E6-DC5D3853225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C281B22-50EC-4165-BBCC-D81A8842DE56}"/>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952000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A0292-44D5-460F-B83A-D601A109E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E2E645-18DC-4682-98E7-4B8AD9A1A3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9D6A88-3FDD-4EA7-A432-195FBB9BA521}"/>
              </a:ext>
            </a:extLst>
          </p:cNvPr>
          <p:cNvSpPr>
            <a:spLocks noGrp="1"/>
          </p:cNvSpPr>
          <p:nvPr>
            <p:ph type="dt" sz="half" idx="10"/>
          </p:nvPr>
        </p:nvSpPr>
        <p:spPr/>
        <p:txBody>
          <a:bodyPr/>
          <a:lstStyle/>
          <a:p>
            <a:fld id="{568CB591-1CC2-4D57-8D09-0646199A36F6}" type="datetimeFigureOut">
              <a:rPr lang="en-US" smtClean="0"/>
              <a:t>10/5/2021</a:t>
            </a:fld>
            <a:endParaRPr lang="en-US" dirty="0"/>
          </a:p>
        </p:txBody>
      </p:sp>
      <p:sp>
        <p:nvSpPr>
          <p:cNvPr id="5" name="Footer Placeholder 4">
            <a:extLst>
              <a:ext uri="{FF2B5EF4-FFF2-40B4-BE49-F238E27FC236}">
                <a16:creationId xmlns:a16="http://schemas.microsoft.com/office/drawing/2014/main" id="{54709800-BC01-4EEA-B559-DCC5C6A13A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5DFBFC-4250-4D23-B2BC-E028513A2DC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142022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44D26-A5A0-484F-8EFD-33300B0460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7358E4-3051-491F-9C8D-7F7DA88389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1B050C-C382-48AD-B1A0-3A9A71614D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E86B5E-2439-4F25-9274-2317878AF520}"/>
              </a:ext>
            </a:extLst>
          </p:cNvPr>
          <p:cNvSpPr>
            <a:spLocks noGrp="1"/>
          </p:cNvSpPr>
          <p:nvPr>
            <p:ph type="dt" sz="half" idx="10"/>
          </p:nvPr>
        </p:nvSpPr>
        <p:spPr/>
        <p:txBody>
          <a:bodyPr/>
          <a:lstStyle/>
          <a:p>
            <a:fld id="{568CB591-1CC2-4D57-8D09-0646199A36F6}" type="datetimeFigureOut">
              <a:rPr lang="en-US" smtClean="0"/>
              <a:t>10/5/2021</a:t>
            </a:fld>
            <a:endParaRPr lang="en-US" dirty="0"/>
          </a:p>
        </p:txBody>
      </p:sp>
      <p:sp>
        <p:nvSpPr>
          <p:cNvPr id="6" name="Footer Placeholder 5">
            <a:extLst>
              <a:ext uri="{FF2B5EF4-FFF2-40B4-BE49-F238E27FC236}">
                <a16:creationId xmlns:a16="http://schemas.microsoft.com/office/drawing/2014/main" id="{BEC0A93D-664E-40A8-84AE-3BDCCE6943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16BCF31-2019-4DAC-AC6C-40C4C064595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06510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B8D9A-F4FC-4809-9A51-D17805C987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8E6578-37B0-45B1-822E-011B37AAE6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A960E9-8304-447A-988E-829563587C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976C0A-C47E-47E8-9AEE-93BCD567FC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4C569C-DB5E-4437-B18F-19D2B3A916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0656F2-DDA6-466F-B98F-B9A68D48F8E0}"/>
              </a:ext>
            </a:extLst>
          </p:cNvPr>
          <p:cNvSpPr>
            <a:spLocks noGrp="1"/>
          </p:cNvSpPr>
          <p:nvPr>
            <p:ph type="dt" sz="half" idx="10"/>
          </p:nvPr>
        </p:nvSpPr>
        <p:spPr/>
        <p:txBody>
          <a:bodyPr/>
          <a:lstStyle/>
          <a:p>
            <a:fld id="{568CB591-1CC2-4D57-8D09-0646199A36F6}" type="datetimeFigureOut">
              <a:rPr lang="en-US" smtClean="0"/>
              <a:t>10/5/2021</a:t>
            </a:fld>
            <a:endParaRPr lang="en-US" dirty="0"/>
          </a:p>
        </p:txBody>
      </p:sp>
      <p:sp>
        <p:nvSpPr>
          <p:cNvPr id="8" name="Footer Placeholder 7">
            <a:extLst>
              <a:ext uri="{FF2B5EF4-FFF2-40B4-BE49-F238E27FC236}">
                <a16:creationId xmlns:a16="http://schemas.microsoft.com/office/drawing/2014/main" id="{D599F9A3-29BE-4174-B6F9-74F76B8D29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2DADD51-2EFF-4702-AD50-64AD4A22A379}"/>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55225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F1796-B71D-4E35-BBDF-11A2ABDE46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CB96CA-ECE7-4E9D-A3BA-88480E0900F0}"/>
              </a:ext>
            </a:extLst>
          </p:cNvPr>
          <p:cNvSpPr>
            <a:spLocks noGrp="1"/>
          </p:cNvSpPr>
          <p:nvPr>
            <p:ph type="dt" sz="half" idx="10"/>
          </p:nvPr>
        </p:nvSpPr>
        <p:spPr/>
        <p:txBody>
          <a:bodyPr/>
          <a:lstStyle/>
          <a:p>
            <a:fld id="{568CB591-1CC2-4D57-8D09-0646199A36F6}" type="datetimeFigureOut">
              <a:rPr lang="en-US" smtClean="0"/>
              <a:t>10/5/2021</a:t>
            </a:fld>
            <a:endParaRPr lang="en-US" dirty="0"/>
          </a:p>
        </p:txBody>
      </p:sp>
      <p:sp>
        <p:nvSpPr>
          <p:cNvPr id="4" name="Footer Placeholder 3">
            <a:extLst>
              <a:ext uri="{FF2B5EF4-FFF2-40B4-BE49-F238E27FC236}">
                <a16:creationId xmlns:a16="http://schemas.microsoft.com/office/drawing/2014/main" id="{BD08984E-2CA1-47C9-9030-5743A1EA140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B04F5B7-B79A-462B-811D-4AC888073C0E}"/>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115527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F49F8A-B959-46A1-BEDC-B9A34EBB4E2F}"/>
              </a:ext>
            </a:extLst>
          </p:cNvPr>
          <p:cNvSpPr>
            <a:spLocks noGrp="1"/>
          </p:cNvSpPr>
          <p:nvPr>
            <p:ph type="dt" sz="half" idx="10"/>
          </p:nvPr>
        </p:nvSpPr>
        <p:spPr/>
        <p:txBody>
          <a:bodyPr/>
          <a:lstStyle/>
          <a:p>
            <a:fld id="{568CB591-1CC2-4D57-8D09-0646199A36F6}" type="datetimeFigureOut">
              <a:rPr lang="en-US" smtClean="0"/>
              <a:t>10/5/2021</a:t>
            </a:fld>
            <a:endParaRPr lang="en-US" dirty="0"/>
          </a:p>
        </p:txBody>
      </p:sp>
      <p:sp>
        <p:nvSpPr>
          <p:cNvPr id="3" name="Footer Placeholder 2">
            <a:extLst>
              <a:ext uri="{FF2B5EF4-FFF2-40B4-BE49-F238E27FC236}">
                <a16:creationId xmlns:a16="http://schemas.microsoft.com/office/drawing/2014/main" id="{535BB0C3-24EC-4218-9C6A-A065DC46DA9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2D75ABA-8B8C-466B-84B2-C260ADEBF0E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2117893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662CE-1F61-4D1D-999C-7999D39241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6E41F8-9BE1-487C-8F4D-CD10182C4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29550E-FAD2-4F2A-B2E9-96F363419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ECA32F-9F16-4069-93DC-515F2A41E7DE}"/>
              </a:ext>
            </a:extLst>
          </p:cNvPr>
          <p:cNvSpPr>
            <a:spLocks noGrp="1"/>
          </p:cNvSpPr>
          <p:nvPr>
            <p:ph type="dt" sz="half" idx="10"/>
          </p:nvPr>
        </p:nvSpPr>
        <p:spPr/>
        <p:txBody>
          <a:bodyPr/>
          <a:lstStyle/>
          <a:p>
            <a:fld id="{568CB591-1CC2-4D57-8D09-0646199A36F6}" type="datetimeFigureOut">
              <a:rPr lang="en-US" smtClean="0"/>
              <a:t>10/5/2021</a:t>
            </a:fld>
            <a:endParaRPr lang="en-US" dirty="0"/>
          </a:p>
        </p:txBody>
      </p:sp>
      <p:sp>
        <p:nvSpPr>
          <p:cNvPr id="6" name="Footer Placeholder 5">
            <a:extLst>
              <a:ext uri="{FF2B5EF4-FFF2-40B4-BE49-F238E27FC236}">
                <a16:creationId xmlns:a16="http://schemas.microsoft.com/office/drawing/2014/main" id="{A207048C-8C69-40BB-802A-5B0BB889A8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B705D88-6667-4D2C-A34E-83B5841D1AF2}"/>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82308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C866D-487E-4317-B0AA-73C8C491B6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1E06A7-98CD-4B94-B46E-CCF871E5BC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BB367BA-E8C3-460A-A3A3-5D428D4582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4A3D7A-4478-4574-9D91-2AE383BAD41F}"/>
              </a:ext>
            </a:extLst>
          </p:cNvPr>
          <p:cNvSpPr>
            <a:spLocks noGrp="1"/>
          </p:cNvSpPr>
          <p:nvPr>
            <p:ph type="dt" sz="half" idx="10"/>
          </p:nvPr>
        </p:nvSpPr>
        <p:spPr/>
        <p:txBody>
          <a:bodyPr/>
          <a:lstStyle/>
          <a:p>
            <a:fld id="{568CB591-1CC2-4D57-8D09-0646199A36F6}" type="datetimeFigureOut">
              <a:rPr lang="en-US" smtClean="0"/>
              <a:t>10/5/2021</a:t>
            </a:fld>
            <a:endParaRPr lang="en-US" dirty="0"/>
          </a:p>
        </p:txBody>
      </p:sp>
      <p:sp>
        <p:nvSpPr>
          <p:cNvPr id="6" name="Footer Placeholder 5">
            <a:extLst>
              <a:ext uri="{FF2B5EF4-FFF2-40B4-BE49-F238E27FC236}">
                <a16:creationId xmlns:a16="http://schemas.microsoft.com/office/drawing/2014/main" id="{90272F81-52F4-4220-A07F-8A33B03415F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5BA2E5A-4A35-466F-97DA-A3CCBB024B21}"/>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958336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567260-4E31-43DC-9105-F2C3638E9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296BE0-6548-46BC-8F06-49F9FDB320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7EA99-0F01-4382-A998-0459DA446A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CB591-1CC2-4D57-8D09-0646199A36F6}" type="datetimeFigureOut">
              <a:rPr lang="en-US" smtClean="0"/>
              <a:t>10/5/2021</a:t>
            </a:fld>
            <a:endParaRPr lang="en-US" dirty="0"/>
          </a:p>
        </p:txBody>
      </p:sp>
      <p:sp>
        <p:nvSpPr>
          <p:cNvPr id="5" name="Footer Placeholder 4">
            <a:extLst>
              <a:ext uri="{FF2B5EF4-FFF2-40B4-BE49-F238E27FC236}">
                <a16:creationId xmlns:a16="http://schemas.microsoft.com/office/drawing/2014/main" id="{99045F44-673E-4047-93E7-F6E9643AEB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BB6E97F-4D52-4FA7-B123-571ECC776E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40D6E-E35F-417B-9CCA-92B24078C1ED}" type="slidenum">
              <a:rPr lang="en-US" smtClean="0"/>
              <a:t>‹#›</a:t>
            </a:fld>
            <a:endParaRPr lang="en-US" dirty="0"/>
          </a:p>
        </p:txBody>
      </p:sp>
    </p:spTree>
    <p:extLst>
      <p:ext uri="{BB962C8B-B14F-4D97-AF65-F5344CB8AC3E}">
        <p14:creationId xmlns:p14="http://schemas.microsoft.com/office/powerpoint/2010/main" val="3676376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Shape 8">
            <a:extLst>
              <a:ext uri="{FF2B5EF4-FFF2-40B4-BE49-F238E27FC236}">
                <a16:creationId xmlns:a16="http://schemas.microsoft.com/office/drawing/2014/main" id="{43421B4C-AA27-4F32-AA73-DA587F272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6110"/>
            <a:ext cx="6769978" cy="5905761"/>
          </a:xfrm>
          <a:custGeom>
            <a:avLst/>
            <a:gdLst>
              <a:gd name="connsiteX0" fmla="*/ 0 w 6769978"/>
              <a:gd name="connsiteY0" fmla="*/ 0 h 5905761"/>
              <a:gd name="connsiteX1" fmla="*/ 6769978 w 6769978"/>
              <a:gd name="connsiteY1" fmla="*/ 0 h 5905761"/>
              <a:gd name="connsiteX2" fmla="*/ 3973138 w 6769978"/>
              <a:gd name="connsiteY2" fmla="*/ 5905761 h 5905761"/>
              <a:gd name="connsiteX3" fmla="*/ 0 w 6769978"/>
              <a:gd name="connsiteY3" fmla="*/ 5905761 h 5905761"/>
            </a:gdLst>
            <a:ahLst/>
            <a:cxnLst>
              <a:cxn ang="0">
                <a:pos x="connsiteX0" y="connsiteY0"/>
              </a:cxn>
              <a:cxn ang="0">
                <a:pos x="connsiteX1" y="connsiteY1"/>
              </a:cxn>
              <a:cxn ang="0">
                <a:pos x="connsiteX2" y="connsiteY2"/>
              </a:cxn>
              <a:cxn ang="0">
                <a:pos x="connsiteX3" y="connsiteY3"/>
              </a:cxn>
            </a:cxnLst>
            <a:rect l="l" t="t" r="r" b="b"/>
            <a:pathLst>
              <a:path w="6769978" h="5905761">
                <a:moveTo>
                  <a:pt x="0" y="0"/>
                </a:moveTo>
                <a:lnTo>
                  <a:pt x="6769978" y="0"/>
                </a:lnTo>
                <a:lnTo>
                  <a:pt x="3973138" y="5905761"/>
                </a:lnTo>
                <a:lnTo>
                  <a:pt x="0" y="5905761"/>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0B65639-F411-4129-9CA9-9783F51D4D40}"/>
              </a:ext>
            </a:extLst>
          </p:cNvPr>
          <p:cNvSpPr>
            <a:spLocks noGrp="1"/>
          </p:cNvSpPr>
          <p:nvPr>
            <p:ph type="ctrTitle"/>
          </p:nvPr>
        </p:nvSpPr>
        <p:spPr>
          <a:xfrm>
            <a:off x="841248" y="1655286"/>
            <a:ext cx="4224048" cy="2610042"/>
          </a:xfrm>
        </p:spPr>
        <p:txBody>
          <a:bodyPr>
            <a:normAutofit/>
          </a:bodyPr>
          <a:lstStyle/>
          <a:p>
            <a:pPr algn="l"/>
            <a:r>
              <a:rPr lang="en-US" sz="5400" dirty="0">
                <a:solidFill>
                  <a:srgbClr val="FFFFFF"/>
                </a:solidFill>
              </a:rPr>
              <a:t>State Taxation of Partnerships</a:t>
            </a:r>
          </a:p>
        </p:txBody>
      </p:sp>
      <p:sp>
        <p:nvSpPr>
          <p:cNvPr id="3" name="Subtitle 2">
            <a:extLst>
              <a:ext uri="{FF2B5EF4-FFF2-40B4-BE49-F238E27FC236}">
                <a16:creationId xmlns:a16="http://schemas.microsoft.com/office/drawing/2014/main" id="{31EB3E86-D2EE-458D-A1C8-24F128B5F874}"/>
              </a:ext>
            </a:extLst>
          </p:cNvPr>
          <p:cNvSpPr>
            <a:spLocks noGrp="1"/>
          </p:cNvSpPr>
          <p:nvPr>
            <p:ph type="subTitle" idx="1"/>
          </p:nvPr>
        </p:nvSpPr>
        <p:spPr>
          <a:xfrm>
            <a:off x="841248" y="4373384"/>
            <a:ext cx="3405900" cy="829055"/>
          </a:xfrm>
        </p:spPr>
        <p:txBody>
          <a:bodyPr>
            <a:normAutofit/>
          </a:bodyPr>
          <a:lstStyle/>
          <a:p>
            <a:pPr algn="l"/>
            <a:r>
              <a:rPr lang="en-US" sz="2000" dirty="0">
                <a:solidFill>
                  <a:srgbClr val="FFFFFF"/>
                </a:solidFill>
              </a:rPr>
              <a:t>October 5, 2021</a:t>
            </a:r>
          </a:p>
        </p:txBody>
      </p:sp>
      <p:pic>
        <p:nvPicPr>
          <p:cNvPr id="8" name="Picture 7">
            <a:extLst>
              <a:ext uri="{FF2B5EF4-FFF2-40B4-BE49-F238E27FC236}">
                <a16:creationId xmlns:a16="http://schemas.microsoft.com/office/drawing/2014/main" id="{865FAEA9-5D89-4211-B9CA-BC6EB27177A9}"/>
              </a:ext>
            </a:extLst>
          </p:cNvPr>
          <p:cNvPicPr>
            <a:picLocks noChangeAspect="1"/>
          </p:cNvPicPr>
          <p:nvPr/>
        </p:nvPicPr>
        <p:blipFill>
          <a:blip r:embed="rId2"/>
          <a:stretch>
            <a:fillRect/>
          </a:stretch>
        </p:blipFill>
        <p:spPr>
          <a:xfrm>
            <a:off x="6945272" y="2203276"/>
            <a:ext cx="3635641" cy="1835818"/>
          </a:xfrm>
          <a:prstGeom prst="rect">
            <a:avLst/>
          </a:prstGeom>
        </p:spPr>
      </p:pic>
    </p:spTree>
    <p:extLst>
      <p:ext uri="{BB962C8B-B14F-4D97-AF65-F5344CB8AC3E}">
        <p14:creationId xmlns:p14="http://schemas.microsoft.com/office/powerpoint/2010/main" val="556741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6EE9219-6BB6-4CAD-9BB6-4B40BA4F069B}"/>
              </a:ext>
            </a:extLst>
          </p:cNvPr>
          <p:cNvSpPr>
            <a:spLocks noGrp="1"/>
          </p:cNvSpPr>
          <p:nvPr>
            <p:ph type="title"/>
          </p:nvPr>
        </p:nvSpPr>
        <p:spPr>
          <a:xfrm>
            <a:off x="838200" y="365125"/>
            <a:ext cx="10515600" cy="1325563"/>
          </a:xfrm>
        </p:spPr>
        <p:txBody>
          <a:bodyPr>
            <a:normAutofit/>
          </a:bodyPr>
          <a:lstStyle/>
          <a:p>
            <a:r>
              <a:rPr lang="en-US"/>
              <a:t>Sourcing of Gain (Loss)</a:t>
            </a:r>
            <a:endParaRPr lang="en-US" dirty="0"/>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498F6C2-BD06-4339-B242-9E7C55BA7FE1}"/>
              </a:ext>
            </a:extLst>
          </p:cNvPr>
          <p:cNvSpPr>
            <a:spLocks noGrp="1"/>
          </p:cNvSpPr>
          <p:nvPr>
            <p:ph idx="1"/>
          </p:nvPr>
        </p:nvSpPr>
        <p:spPr>
          <a:xfrm>
            <a:off x="838200" y="1825625"/>
            <a:ext cx="10515600" cy="4351338"/>
          </a:xfrm>
        </p:spPr>
        <p:txBody>
          <a:bodyPr>
            <a:normAutofit/>
          </a:bodyPr>
          <a:lstStyle/>
          <a:p>
            <a:pPr>
              <a:spcBef>
                <a:spcPts val="1200"/>
              </a:spcBef>
            </a:pPr>
            <a:r>
              <a:rPr lang="en-US" sz="2400" i="1" dirty="0">
                <a:effectLst/>
                <a:ea typeface="Calibri" panose="020F0502020204030204" pitchFamily="34" charset="0"/>
                <a:cs typeface="Calibri" panose="020F0502020204030204" pitchFamily="34" charset="0"/>
              </a:rPr>
              <a:t>Appeal of Holiday Inns Inc., </a:t>
            </a:r>
            <a:r>
              <a:rPr lang="en-US" sz="2400" dirty="0">
                <a:effectLst/>
                <a:ea typeface="Calibri" panose="020F0502020204030204" pitchFamily="34" charset="0"/>
                <a:cs typeface="Calibri" panose="020F0502020204030204" pitchFamily="34" charset="0"/>
              </a:rPr>
              <a:t>(Cal. State Bd. Equal. April 9, 1986)</a:t>
            </a:r>
          </a:p>
          <a:p>
            <a:pPr lvl="1">
              <a:spcBef>
                <a:spcPts val="1200"/>
              </a:spcBef>
            </a:pPr>
            <a:r>
              <a:rPr lang="en-US" sz="2000" dirty="0">
                <a:effectLst/>
                <a:ea typeface="Calibri" panose="020F0502020204030204" pitchFamily="34" charset="0"/>
                <a:cs typeface="Times New Roman" panose="02020603050405020304" pitchFamily="18" charset="0"/>
              </a:rPr>
              <a:t>The </a:t>
            </a:r>
            <a:r>
              <a:rPr lang="en-US" sz="2000" dirty="0" err="1">
                <a:effectLst/>
                <a:ea typeface="Calibri" panose="020F0502020204030204" pitchFamily="34" charset="0"/>
                <a:cs typeface="Times New Roman" panose="02020603050405020304" pitchFamily="18" charset="0"/>
              </a:rPr>
              <a:t>FTB</a:t>
            </a:r>
            <a:r>
              <a:rPr lang="en-US" sz="2000" dirty="0">
                <a:effectLst/>
                <a:ea typeface="Calibri" panose="020F0502020204030204" pitchFamily="34" charset="0"/>
                <a:cs typeface="Times New Roman" panose="02020603050405020304" pitchFamily="18" charset="0"/>
              </a:rPr>
              <a:t> argued that the practical effect of selling the partnership interest was the same as selling the real property that was held by the partnership, and alternatively, that the partnership had developed a business situs in the state.</a:t>
            </a:r>
            <a:endParaRPr lang="en-US" sz="2000" dirty="0">
              <a:ea typeface="Calibri" panose="020F0502020204030204" pitchFamily="34" charset="0"/>
              <a:cs typeface="Calibri" panose="020F0502020204030204" pitchFamily="34" charset="0"/>
            </a:endParaRPr>
          </a:p>
          <a:p>
            <a:pPr lvl="1">
              <a:spcBef>
                <a:spcPts val="1200"/>
              </a:spcBef>
            </a:pPr>
            <a:r>
              <a:rPr lang="en-US" sz="2000" dirty="0">
                <a:effectLst/>
                <a:ea typeface="Calibri" panose="020F0502020204030204" pitchFamily="34" charset="0"/>
                <a:cs typeface="Times New Roman" panose="02020603050405020304" pitchFamily="18" charset="0"/>
              </a:rPr>
              <a:t>Board of Equalization noted that California had adopted </a:t>
            </a:r>
            <a:r>
              <a:rPr lang="en-US" sz="2000" dirty="0" err="1">
                <a:effectLst/>
                <a:ea typeface="Calibri" panose="020F0502020204030204" pitchFamily="34" charset="0"/>
                <a:cs typeface="Times New Roman" panose="02020603050405020304" pitchFamily="18" charset="0"/>
              </a:rPr>
              <a:t>UDITPA</a:t>
            </a:r>
            <a:r>
              <a:rPr lang="en-US" sz="2000" dirty="0">
                <a:effectLst/>
                <a:ea typeface="Calibri" panose="020F0502020204030204" pitchFamily="34" charset="0"/>
                <a:cs typeface="Times New Roman" panose="02020603050405020304" pitchFamily="18" charset="0"/>
              </a:rPr>
              <a:t> for apportioning income, and “the </a:t>
            </a:r>
            <a:r>
              <a:rPr lang="en-US" sz="2000" dirty="0" err="1">
                <a:effectLst/>
                <a:ea typeface="Calibri" panose="020F0502020204030204" pitchFamily="34" charset="0"/>
                <a:cs typeface="Times New Roman" panose="02020603050405020304" pitchFamily="18" charset="0"/>
              </a:rPr>
              <a:t>UDITPA</a:t>
            </a:r>
            <a:r>
              <a:rPr lang="en-US" sz="2000" dirty="0">
                <a:effectLst/>
                <a:ea typeface="Calibri" panose="020F0502020204030204" pitchFamily="34" charset="0"/>
                <a:cs typeface="Times New Roman" panose="02020603050405020304" pitchFamily="18" charset="0"/>
              </a:rPr>
              <a:t> provisions are the exclusive method to be used for apportioning and allocating that taxpayer's business and nonbusiness income.”</a:t>
            </a:r>
          </a:p>
          <a:p>
            <a:pPr lvl="1">
              <a:spcBef>
                <a:spcPts val="1200"/>
              </a:spcBef>
            </a:pPr>
            <a:r>
              <a:rPr lang="en-US" sz="2000" dirty="0">
                <a:effectLst/>
                <a:ea typeface="Calibri" panose="020F0502020204030204" pitchFamily="34" charset="0"/>
                <a:cs typeface="Times New Roman" panose="02020603050405020304" pitchFamily="18" charset="0"/>
              </a:rPr>
              <a:t>As a result of the decision in </a:t>
            </a:r>
            <a:r>
              <a:rPr lang="en-US" sz="2000" i="1" dirty="0">
                <a:effectLst/>
                <a:ea typeface="Calibri" panose="020F0502020204030204" pitchFamily="34" charset="0"/>
                <a:cs typeface="Times New Roman" panose="02020603050405020304" pitchFamily="18" charset="0"/>
              </a:rPr>
              <a:t>Holiday Inns</a:t>
            </a:r>
            <a:r>
              <a:rPr lang="en-US" sz="2000" dirty="0">
                <a:effectLst/>
                <a:ea typeface="Calibri" panose="020F0502020204030204" pitchFamily="34" charset="0"/>
                <a:cs typeface="Times New Roman" panose="02020603050405020304" pitchFamily="18" charset="0"/>
              </a:rPr>
              <a:t>, California adopted a specific rule for sourcing gain and loss resulting from the disposition of an interest in a partnership.</a:t>
            </a:r>
          </a:p>
          <a:p>
            <a:pPr marL="457200" lvl="1" indent="0">
              <a:buNone/>
            </a:pPr>
            <a:endParaRPr lang="en-US" dirty="0"/>
          </a:p>
        </p:txBody>
      </p:sp>
    </p:spTree>
    <p:extLst>
      <p:ext uri="{BB962C8B-B14F-4D97-AF65-F5344CB8AC3E}">
        <p14:creationId xmlns:p14="http://schemas.microsoft.com/office/powerpoint/2010/main" val="3119713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7F08D-8932-4685-8A35-3984BF0AC1B0}"/>
              </a:ext>
            </a:extLst>
          </p:cNvPr>
          <p:cNvSpPr>
            <a:spLocks noGrp="1"/>
          </p:cNvSpPr>
          <p:nvPr>
            <p:ph type="title"/>
          </p:nvPr>
        </p:nvSpPr>
        <p:spPr/>
        <p:txBody>
          <a:bodyPr/>
          <a:lstStyle/>
          <a:p>
            <a:r>
              <a:rPr lang="en-US" dirty="0"/>
              <a:t>Cal. Rev. &amp; Tax Code § 25125(d)</a:t>
            </a:r>
          </a:p>
        </p:txBody>
      </p:sp>
      <p:sp>
        <p:nvSpPr>
          <p:cNvPr id="3" name="Content Placeholder 2">
            <a:extLst>
              <a:ext uri="{FF2B5EF4-FFF2-40B4-BE49-F238E27FC236}">
                <a16:creationId xmlns:a16="http://schemas.microsoft.com/office/drawing/2014/main" id="{9EA22387-D97A-49BF-BAE9-2702645AB854}"/>
              </a:ext>
            </a:extLst>
          </p:cNvPr>
          <p:cNvSpPr>
            <a:spLocks noGrp="1"/>
          </p:cNvSpPr>
          <p:nvPr>
            <p:ph idx="1"/>
          </p:nvPr>
        </p:nvSpPr>
        <p:spPr/>
        <p:txBody>
          <a:bodyPr>
            <a:normAutofit/>
          </a:bodyPr>
          <a:lstStyle/>
          <a:p>
            <a:r>
              <a:rPr lang="en-US" sz="2400" dirty="0"/>
              <a:t>Gain or loss on the sale of a partnership interest is allocable to this state in the ratio of the original cost of partnership tangible property in the state to the original cost of partnership tangible property everywhere, determined at the time of the sale. In the event that more than 50 percent of the value of partnership's assets consist of intangibles, gain or loss from the sale of the partnership interest is allocated to this state in accordance with the sales factor of the partnership for its first full tax period immediately preceding the tax period of the partnership during which the partnership interest was sold.</a:t>
            </a:r>
          </a:p>
        </p:txBody>
      </p:sp>
    </p:spTree>
    <p:extLst>
      <p:ext uri="{BB962C8B-B14F-4D97-AF65-F5344CB8AC3E}">
        <p14:creationId xmlns:p14="http://schemas.microsoft.com/office/powerpoint/2010/main" val="2446145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25275D-8684-4966-87B5-986DCF4BC268}"/>
              </a:ext>
            </a:extLst>
          </p:cNvPr>
          <p:cNvSpPr>
            <a:spLocks noGrp="1"/>
          </p:cNvSpPr>
          <p:nvPr>
            <p:ph type="title"/>
          </p:nvPr>
        </p:nvSpPr>
        <p:spPr>
          <a:xfrm>
            <a:off x="686834" y="591344"/>
            <a:ext cx="3200400" cy="5585619"/>
          </a:xfrm>
        </p:spPr>
        <p:txBody>
          <a:bodyPr>
            <a:normAutofit/>
          </a:bodyPr>
          <a:lstStyle/>
          <a:p>
            <a:r>
              <a:rPr lang="en-US">
                <a:solidFill>
                  <a:srgbClr val="FFFFFF"/>
                </a:solidFill>
              </a:rPr>
              <a:t>California Rule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A1ED245-4AC1-4FD9-A701-E97F86132231}"/>
              </a:ext>
            </a:extLst>
          </p:cNvPr>
          <p:cNvSpPr>
            <a:spLocks noGrp="1"/>
          </p:cNvSpPr>
          <p:nvPr>
            <p:ph idx="1"/>
          </p:nvPr>
        </p:nvSpPr>
        <p:spPr>
          <a:xfrm>
            <a:off x="4447308" y="591344"/>
            <a:ext cx="6906491" cy="5585619"/>
          </a:xfrm>
        </p:spPr>
        <p:txBody>
          <a:bodyPr anchor="ctr">
            <a:normAutofit/>
          </a:bodyPr>
          <a:lstStyle/>
          <a:p>
            <a:pPr>
              <a:spcBef>
                <a:spcPts val="1800"/>
              </a:spcBef>
            </a:pPr>
            <a:r>
              <a:rPr lang="en-US" dirty="0">
                <a:effectLst/>
                <a:ea typeface="Calibri" panose="020F0502020204030204" pitchFamily="34" charset="0"/>
                <a:cs typeface="Times New Roman" panose="02020603050405020304" pitchFamily="18" charset="0"/>
              </a:rPr>
              <a:t>Hawaii, Maine, Minnesota, Montana, and North Dakota have all adopted a rule very similar to California’s</a:t>
            </a:r>
          </a:p>
          <a:p>
            <a:pPr>
              <a:spcBef>
                <a:spcPts val="1800"/>
              </a:spcBef>
            </a:pPr>
            <a:r>
              <a:rPr lang="en-US" dirty="0">
                <a:effectLst/>
                <a:ea typeface="Calibri" panose="020F0502020204030204" pitchFamily="34" charset="0"/>
                <a:cs typeface="Times New Roman" panose="02020603050405020304" pitchFamily="18" charset="0"/>
              </a:rPr>
              <a:t>Oregon also has a similar rule for general partnerships, LLPs and LLCs if the selling member is a member-manager.</a:t>
            </a:r>
            <a:endParaRPr lang="en-US" dirty="0"/>
          </a:p>
        </p:txBody>
      </p:sp>
    </p:spTree>
    <p:extLst>
      <p:ext uri="{BB962C8B-B14F-4D97-AF65-F5344CB8AC3E}">
        <p14:creationId xmlns:p14="http://schemas.microsoft.com/office/powerpoint/2010/main" val="3242123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61CFE8-24D9-4E5F-AE79-A674A6B0AF58}"/>
              </a:ext>
            </a:extLst>
          </p:cNvPr>
          <p:cNvSpPr>
            <a:spLocks noGrp="1"/>
          </p:cNvSpPr>
          <p:nvPr>
            <p:ph type="title"/>
          </p:nvPr>
        </p:nvSpPr>
        <p:spPr>
          <a:xfrm>
            <a:off x="841248" y="548640"/>
            <a:ext cx="3689018" cy="5431536"/>
          </a:xfrm>
        </p:spPr>
        <p:txBody>
          <a:bodyPr>
            <a:normAutofit/>
          </a:bodyPr>
          <a:lstStyle/>
          <a:p>
            <a:r>
              <a:rPr lang="en-US" dirty="0"/>
              <a:t>Federal Rules for Sales by a Foreign Partner</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C0F7B51-2505-4E6C-8CD9-43752F65BF9A}"/>
              </a:ext>
            </a:extLst>
          </p:cNvPr>
          <p:cNvSpPr>
            <a:spLocks noGrp="1"/>
          </p:cNvSpPr>
          <p:nvPr>
            <p:ph idx="1"/>
          </p:nvPr>
        </p:nvSpPr>
        <p:spPr>
          <a:xfrm>
            <a:off x="5126418" y="552091"/>
            <a:ext cx="6224335" cy="5431536"/>
          </a:xfrm>
        </p:spPr>
        <p:txBody>
          <a:bodyPr anchor="ctr">
            <a:normAutofit/>
          </a:bodyPr>
          <a:lstStyle/>
          <a:p>
            <a:pPr>
              <a:spcBef>
                <a:spcPts val="1800"/>
              </a:spcBef>
            </a:pPr>
            <a:r>
              <a:rPr lang="en-US" sz="2000" dirty="0">
                <a:effectLst/>
                <a:ea typeface="Times New Roman" panose="02020603050405020304" pitchFamily="18" charset="0"/>
                <a:cs typeface="Calibri" panose="020F0502020204030204" pitchFamily="34" charset="0"/>
              </a:rPr>
              <a:t>In 1991, the IRS published </a:t>
            </a:r>
            <a:r>
              <a:rPr lang="en-US" sz="2000" dirty="0">
                <a:effectLst/>
                <a:ea typeface="Calibri" panose="020F0502020204030204" pitchFamily="34" charset="0"/>
                <a:cs typeface="Calibri" panose="020F0502020204030204" pitchFamily="34" charset="0"/>
              </a:rPr>
              <a:t>Rev. Rul. 91-32, which provided that when a foreign partner disposes of an interest in a U.S. partnership, the gain should be calculated by determining the gain if the partnership had disposed of the assets of the partnership.</a:t>
            </a:r>
          </a:p>
          <a:p>
            <a:pPr>
              <a:spcBef>
                <a:spcPts val="1800"/>
              </a:spcBef>
            </a:pPr>
            <a:r>
              <a:rPr lang="en-US" sz="2000" dirty="0">
                <a:effectLst/>
                <a:ea typeface="Calibri" panose="020F0502020204030204" pitchFamily="34" charset="0"/>
                <a:cs typeface="Times New Roman" panose="02020603050405020304" pitchFamily="18" charset="0"/>
              </a:rPr>
              <a:t>In </a:t>
            </a:r>
            <a:r>
              <a:rPr lang="en-US" sz="2000" i="1" dirty="0">
                <a:effectLst/>
                <a:ea typeface="Calibri" panose="020F0502020204030204" pitchFamily="34" charset="0"/>
                <a:cs typeface="Times New Roman" panose="02020603050405020304" pitchFamily="18" charset="0"/>
              </a:rPr>
              <a:t>Grecian Magnesite Mining, Indus. &amp; Shipping Co. v. Commissioner</a:t>
            </a:r>
            <a:r>
              <a:rPr lang="en-US" sz="2000" dirty="0">
                <a:effectLst/>
                <a:ea typeface="Calibri" panose="020F0502020204030204" pitchFamily="34" charset="0"/>
                <a:cs typeface="Times New Roman" panose="02020603050405020304" pitchFamily="18" charset="0"/>
              </a:rPr>
              <a:t>, 149 </a:t>
            </a:r>
            <a:r>
              <a:rPr lang="en-US" sz="2000" dirty="0" err="1">
                <a:effectLst/>
                <a:ea typeface="Calibri" panose="020F0502020204030204" pitchFamily="34" charset="0"/>
                <a:cs typeface="Times New Roman" panose="02020603050405020304" pitchFamily="18" charset="0"/>
              </a:rPr>
              <a:t>T.C</a:t>
            </a:r>
            <a:r>
              <a:rPr lang="en-US" sz="2000" dirty="0">
                <a:effectLst/>
                <a:ea typeface="Calibri" panose="020F0502020204030204" pitchFamily="34" charset="0"/>
                <a:cs typeface="Times New Roman" panose="02020603050405020304" pitchFamily="18" charset="0"/>
              </a:rPr>
              <a:t>. 63, 149 </a:t>
            </a:r>
            <a:r>
              <a:rPr lang="en-US" sz="2000" dirty="0" err="1">
                <a:effectLst/>
                <a:ea typeface="Calibri" panose="020F0502020204030204" pitchFamily="34" charset="0"/>
                <a:cs typeface="Times New Roman" panose="02020603050405020304" pitchFamily="18" charset="0"/>
              </a:rPr>
              <a:t>T.C</a:t>
            </a:r>
            <a:r>
              <a:rPr lang="en-US" sz="2000" dirty="0">
                <a:effectLst/>
                <a:ea typeface="Calibri" panose="020F0502020204030204" pitchFamily="34" charset="0"/>
                <a:cs typeface="Times New Roman" panose="02020603050405020304" pitchFamily="18" charset="0"/>
              </a:rPr>
              <a:t>. No. 3 (2017), the Tax Court refused to defer to Rev. Rul. 91-32. </a:t>
            </a:r>
          </a:p>
          <a:p>
            <a:pPr>
              <a:spcBef>
                <a:spcPts val="1800"/>
              </a:spcBef>
            </a:pPr>
            <a:r>
              <a:rPr lang="en-US" sz="2000" dirty="0">
                <a:effectLst/>
                <a:ea typeface="Calibri" panose="020F0502020204030204" pitchFamily="34" charset="0"/>
                <a:cs typeface="Times New Roman" panose="02020603050405020304" pitchFamily="18" charset="0"/>
              </a:rPr>
              <a:t>Instead, the court held that because Congress had not provided for a specific aggregate rule for determining the source and character of gain on the disposition of an interest in a partnership by a foreign partner, the general rule of section 741 should apply, and the gain should be sourced to the domicile of the foreign partner.</a:t>
            </a:r>
          </a:p>
        </p:txBody>
      </p:sp>
    </p:spTree>
    <p:extLst>
      <p:ext uri="{BB962C8B-B14F-4D97-AF65-F5344CB8AC3E}">
        <p14:creationId xmlns:p14="http://schemas.microsoft.com/office/powerpoint/2010/main" val="61505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7D38D7-5E3F-4020-AEC4-BED9C0954417}"/>
              </a:ext>
            </a:extLst>
          </p:cNvPr>
          <p:cNvSpPr>
            <a:spLocks noGrp="1"/>
          </p:cNvSpPr>
          <p:nvPr>
            <p:ph type="title"/>
          </p:nvPr>
        </p:nvSpPr>
        <p:spPr>
          <a:xfrm>
            <a:off x="838200" y="557188"/>
            <a:ext cx="10515600" cy="1133499"/>
          </a:xfrm>
        </p:spPr>
        <p:txBody>
          <a:bodyPr>
            <a:normAutofit/>
          </a:bodyPr>
          <a:lstStyle/>
          <a:p>
            <a:pPr algn="ctr"/>
            <a:r>
              <a:rPr lang="en-US" sz="5200"/>
              <a:t>Legislative Response to </a:t>
            </a:r>
            <a:r>
              <a:rPr lang="en-US" sz="5200" i="1"/>
              <a:t>Grecian</a:t>
            </a:r>
            <a:endParaRPr lang="en-US" sz="5200"/>
          </a:p>
        </p:txBody>
      </p:sp>
      <p:graphicFrame>
        <p:nvGraphicFramePr>
          <p:cNvPr id="14" name="Content Placeholder 2">
            <a:extLst>
              <a:ext uri="{FF2B5EF4-FFF2-40B4-BE49-F238E27FC236}">
                <a16:creationId xmlns:a16="http://schemas.microsoft.com/office/drawing/2014/main" id="{47F7BE5D-78EB-40C6-BF20-21693695DB3F}"/>
              </a:ext>
            </a:extLst>
          </p:cNvPr>
          <p:cNvGraphicFramePr>
            <a:graphicFrameLocks noGrp="1"/>
          </p:cNvGraphicFramePr>
          <p:nvPr>
            <p:ph idx="1"/>
            <p:extLst>
              <p:ext uri="{D42A27DB-BD31-4B8C-83A1-F6EECF244321}">
                <p14:modId xmlns:p14="http://schemas.microsoft.com/office/powerpoint/2010/main" val="3648860583"/>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3006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B76000-FFDB-4510-8784-DB998F3B73D5}"/>
              </a:ext>
            </a:extLst>
          </p:cNvPr>
          <p:cNvSpPr>
            <a:spLocks noGrp="1"/>
          </p:cNvSpPr>
          <p:nvPr>
            <p:ph type="title"/>
          </p:nvPr>
        </p:nvSpPr>
        <p:spPr>
          <a:xfrm>
            <a:off x="524741" y="620392"/>
            <a:ext cx="3808268" cy="5504688"/>
          </a:xfrm>
        </p:spPr>
        <p:txBody>
          <a:bodyPr>
            <a:normAutofit/>
          </a:bodyPr>
          <a:lstStyle/>
          <a:p>
            <a:r>
              <a:rPr lang="en-US" sz="6000" dirty="0"/>
              <a:t>Section 864(c) Regulations</a:t>
            </a:r>
          </a:p>
        </p:txBody>
      </p:sp>
      <p:graphicFrame>
        <p:nvGraphicFramePr>
          <p:cNvPr id="5" name="Content Placeholder 2">
            <a:extLst>
              <a:ext uri="{FF2B5EF4-FFF2-40B4-BE49-F238E27FC236}">
                <a16:creationId xmlns:a16="http://schemas.microsoft.com/office/drawing/2014/main" id="{0CE26673-FE7A-4058-8EB0-18A3103E6077}"/>
              </a:ext>
            </a:extLst>
          </p:cNvPr>
          <p:cNvGraphicFramePr>
            <a:graphicFrameLocks noGrp="1"/>
          </p:cNvGraphicFramePr>
          <p:nvPr>
            <p:ph idx="1"/>
            <p:extLst>
              <p:ext uri="{D42A27DB-BD31-4B8C-83A1-F6EECF244321}">
                <p14:modId xmlns:p14="http://schemas.microsoft.com/office/powerpoint/2010/main" val="2137503269"/>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2606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187DBD-11DC-4341-A960-BD3803CBF48A}"/>
              </a:ext>
            </a:extLst>
          </p:cNvPr>
          <p:cNvSpPr>
            <a:spLocks noGrp="1"/>
          </p:cNvSpPr>
          <p:nvPr>
            <p:ph type="title"/>
          </p:nvPr>
        </p:nvSpPr>
        <p:spPr>
          <a:xfrm>
            <a:off x="838200" y="557188"/>
            <a:ext cx="10515600" cy="1133499"/>
          </a:xfrm>
        </p:spPr>
        <p:txBody>
          <a:bodyPr>
            <a:normAutofit/>
          </a:bodyPr>
          <a:lstStyle/>
          <a:p>
            <a:pPr algn="ctr"/>
            <a:r>
              <a:rPr lang="en-US" sz="5200"/>
              <a:t>Section 864(c)Sourcing Rules</a:t>
            </a:r>
          </a:p>
        </p:txBody>
      </p:sp>
      <p:graphicFrame>
        <p:nvGraphicFramePr>
          <p:cNvPr id="12" name="Content Placeholder 2">
            <a:extLst>
              <a:ext uri="{FF2B5EF4-FFF2-40B4-BE49-F238E27FC236}">
                <a16:creationId xmlns:a16="http://schemas.microsoft.com/office/drawing/2014/main" id="{FD6DD5C0-1962-4096-8B80-6C4E50A1D511}"/>
              </a:ext>
            </a:extLst>
          </p:cNvPr>
          <p:cNvGraphicFramePr>
            <a:graphicFrameLocks noGrp="1"/>
          </p:cNvGraphicFramePr>
          <p:nvPr>
            <p:ph idx="1"/>
            <p:extLst>
              <p:ext uri="{D42A27DB-BD31-4B8C-83A1-F6EECF244321}">
                <p14:modId xmlns:p14="http://schemas.microsoft.com/office/powerpoint/2010/main" val="4145211746"/>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1122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C4ECD9-1D17-40CC-8B55-34119157FF1A}"/>
              </a:ext>
            </a:extLst>
          </p:cNvPr>
          <p:cNvSpPr>
            <a:spLocks noGrp="1"/>
          </p:cNvSpPr>
          <p:nvPr>
            <p:ph type="title"/>
          </p:nvPr>
        </p:nvSpPr>
        <p:spPr>
          <a:xfrm>
            <a:off x="686834" y="591344"/>
            <a:ext cx="3200400" cy="5585619"/>
          </a:xfrm>
        </p:spPr>
        <p:txBody>
          <a:bodyPr>
            <a:normAutofit/>
          </a:bodyPr>
          <a:lstStyle/>
          <a:p>
            <a:r>
              <a:rPr lang="en-US" sz="3700" dirty="0">
                <a:solidFill>
                  <a:srgbClr val="FFFFFF"/>
                </a:solidFill>
              </a:rPr>
              <a:t>Some states look back at the partnership’s apportionment factors in prior years.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Content Placeholder 2">
            <a:extLst>
              <a:ext uri="{FF2B5EF4-FFF2-40B4-BE49-F238E27FC236}">
                <a16:creationId xmlns:a16="http://schemas.microsoft.com/office/drawing/2014/main" id="{FDCA1DB6-3F17-4B2D-9EE8-7887FEB6F80D}"/>
              </a:ext>
            </a:extLst>
          </p:cNvPr>
          <p:cNvSpPr>
            <a:spLocks noGrp="1"/>
          </p:cNvSpPr>
          <p:nvPr>
            <p:ph idx="1"/>
          </p:nvPr>
        </p:nvSpPr>
        <p:spPr>
          <a:xfrm>
            <a:off x="4447308" y="591344"/>
            <a:ext cx="6906491" cy="5585619"/>
          </a:xfrm>
        </p:spPr>
        <p:txBody>
          <a:bodyPr anchor="ctr">
            <a:normAutofit/>
          </a:bodyPr>
          <a:lstStyle/>
          <a:p>
            <a:r>
              <a:rPr lang="en-US" sz="1800" dirty="0"/>
              <a:t>N.J. Admin. Code tit. 18, § 35-1.3(d)(5) The allocation of gain or loss from a complete liquidation is determined as follows:</a:t>
            </a:r>
          </a:p>
          <a:p>
            <a:pPr lvl="1"/>
            <a:r>
              <a:rPr lang="en-US" sz="1800" dirty="0" err="1"/>
              <a:t>i</a:t>
            </a:r>
            <a:r>
              <a:rPr lang="en-US" sz="1800" dirty="0"/>
              <a:t>. The gain or loss from the sale of real and tangible assets located in New Jersey is sourced to New Jersey.</a:t>
            </a:r>
          </a:p>
          <a:p>
            <a:pPr lvl="1"/>
            <a:r>
              <a:rPr lang="en-US" sz="1800" dirty="0"/>
              <a:t>ii. The gain or loss from the sale of motor vehicle equipment is sourced to the state where the vehicle is registered, unless the vehicle was used predominantly in another state.</a:t>
            </a:r>
          </a:p>
          <a:p>
            <a:pPr lvl="1"/>
            <a:r>
              <a:rPr lang="en-US" sz="1800" dirty="0"/>
              <a:t>iii. The gain or loss from the sale of intangibles is allocated using the average of the business allocation used for the last three years, as defined in (d)4 above.</a:t>
            </a:r>
          </a:p>
          <a:p>
            <a:r>
              <a:rPr lang="en-US" sz="1800" dirty="0"/>
              <a:t>Idaho Admin. Code r. 35.01.01.266.01(d). “Gains or losses from the sale or other disposition of a partnership interest or stock in an S corporation are sourced to Idaho by using the Idaho apportionment factor for the entity for the taxable year immediately preceding the year of the sale of the interest or stock.”</a:t>
            </a:r>
          </a:p>
          <a:p>
            <a:endParaRPr lang="en-US" sz="1400" dirty="0"/>
          </a:p>
          <a:p>
            <a:endParaRPr lang="en-US" sz="1400" dirty="0"/>
          </a:p>
        </p:txBody>
      </p:sp>
    </p:spTree>
    <p:extLst>
      <p:ext uri="{BB962C8B-B14F-4D97-AF65-F5344CB8AC3E}">
        <p14:creationId xmlns:p14="http://schemas.microsoft.com/office/powerpoint/2010/main" val="445723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651D77-38E4-49EB-90CC-CBA56004D432}"/>
              </a:ext>
            </a:extLst>
          </p:cNvPr>
          <p:cNvSpPr>
            <a:spLocks noGrp="1"/>
          </p:cNvSpPr>
          <p:nvPr>
            <p:ph type="title"/>
          </p:nvPr>
        </p:nvSpPr>
        <p:spPr>
          <a:xfrm>
            <a:off x="841248" y="548640"/>
            <a:ext cx="3600860" cy="5431536"/>
          </a:xfrm>
        </p:spPr>
        <p:txBody>
          <a:bodyPr>
            <a:normAutofit/>
          </a:bodyPr>
          <a:lstStyle/>
          <a:p>
            <a:r>
              <a:rPr lang="en-US" sz="5400" dirty="0"/>
              <a:t>Credits for Taxes Paid</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4205E95-CAB3-4E7E-AAF3-EFF686672AC2}"/>
              </a:ext>
            </a:extLst>
          </p:cNvPr>
          <p:cNvSpPr>
            <a:spLocks noGrp="1"/>
          </p:cNvSpPr>
          <p:nvPr>
            <p:ph idx="1"/>
          </p:nvPr>
        </p:nvSpPr>
        <p:spPr>
          <a:xfrm>
            <a:off x="5126418" y="552091"/>
            <a:ext cx="6224335" cy="5431536"/>
          </a:xfrm>
        </p:spPr>
        <p:txBody>
          <a:bodyPr anchor="ctr">
            <a:normAutofit/>
          </a:bodyPr>
          <a:lstStyle/>
          <a:p>
            <a:r>
              <a:rPr lang="en-US" sz="2200" dirty="0">
                <a:effectLst/>
                <a:ea typeface="Calibri" panose="020F0502020204030204" pitchFamily="34" charset="0"/>
                <a:cs typeface="Times New Roman" panose="02020603050405020304" pitchFamily="18" charset="0"/>
              </a:rPr>
              <a:t>States that tax residents on 100% of their income and nonresidents based on the income derived within the state must generally give their residents a credit for taxes paid to other states on the same income. </a:t>
            </a:r>
          </a:p>
          <a:p>
            <a:r>
              <a:rPr lang="en-US" sz="2200" dirty="0">
                <a:ea typeface="Calibri" panose="020F0502020204030204" pitchFamily="34" charset="0"/>
                <a:cs typeface="Times New Roman" panose="02020603050405020304" pitchFamily="18" charset="0"/>
              </a:rPr>
              <a:t>D</a:t>
            </a:r>
            <a:r>
              <a:rPr lang="en-US" sz="2200" dirty="0">
                <a:effectLst/>
                <a:ea typeface="Calibri" panose="020F0502020204030204" pitchFamily="34" charset="0"/>
                <a:cs typeface="Times New Roman" panose="02020603050405020304" pitchFamily="18" charset="0"/>
              </a:rPr>
              <a:t>ifferences in the amount and source of the gain could affect the amount of the credit.</a:t>
            </a:r>
          </a:p>
          <a:p>
            <a:r>
              <a:rPr lang="en-US" sz="2200" dirty="0">
                <a:ea typeface="Calibri" panose="020F0502020204030204" pitchFamily="34" charset="0"/>
                <a:cs typeface="Times New Roman" panose="02020603050405020304" pitchFamily="18" charset="0"/>
              </a:rPr>
              <a:t>S</a:t>
            </a:r>
            <a:r>
              <a:rPr lang="en-US" sz="2200" dirty="0">
                <a:effectLst/>
                <a:ea typeface="Calibri" panose="020F0502020204030204" pitchFamily="34" charset="0"/>
                <a:cs typeface="Times New Roman" panose="02020603050405020304" pitchFamily="18" charset="0"/>
              </a:rPr>
              <a:t>ome states do not allow nonresidents to take a credit when the tax is paid by the partnership.</a:t>
            </a:r>
          </a:p>
          <a:p>
            <a:endParaRPr lang="en-US" sz="2200" dirty="0"/>
          </a:p>
        </p:txBody>
      </p:sp>
    </p:spTree>
    <p:extLst>
      <p:ext uri="{BB962C8B-B14F-4D97-AF65-F5344CB8AC3E}">
        <p14:creationId xmlns:p14="http://schemas.microsoft.com/office/powerpoint/2010/main" val="2525822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9C57FC-CD01-4711-89B3-7FD243EC5755}"/>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Administration &amp; Enforcement</a:t>
            </a:r>
          </a:p>
        </p:txBody>
      </p:sp>
      <p:sp>
        <p:nvSpPr>
          <p:cNvPr id="3" name="Content Placeholder 2">
            <a:extLst>
              <a:ext uri="{FF2B5EF4-FFF2-40B4-BE49-F238E27FC236}">
                <a16:creationId xmlns:a16="http://schemas.microsoft.com/office/drawing/2014/main" id="{E31C2BCE-CF91-48DC-B40C-191B9FFE48D9}"/>
              </a:ext>
            </a:extLst>
          </p:cNvPr>
          <p:cNvSpPr>
            <a:spLocks noGrp="1"/>
          </p:cNvSpPr>
          <p:nvPr>
            <p:ph idx="1"/>
          </p:nvPr>
        </p:nvSpPr>
        <p:spPr>
          <a:xfrm>
            <a:off x="1371599" y="2318197"/>
            <a:ext cx="9724031" cy="3683358"/>
          </a:xfrm>
        </p:spPr>
        <p:txBody>
          <a:bodyPr anchor="ctr">
            <a:normAutofit/>
          </a:bodyPr>
          <a:lstStyle/>
          <a:p>
            <a:pPr>
              <a:spcBef>
                <a:spcPts val="1200"/>
              </a:spcBef>
            </a:pPr>
            <a:r>
              <a:rPr lang="en-US" sz="2400" dirty="0"/>
              <a:t>Information Reporting:</a:t>
            </a:r>
          </a:p>
          <a:p>
            <a:pPr lvl="1">
              <a:spcBef>
                <a:spcPts val="1200"/>
              </a:spcBef>
            </a:pPr>
            <a:r>
              <a:rPr lang="en-US" dirty="0"/>
              <a:t>Importance can’t be overstated</a:t>
            </a:r>
          </a:p>
          <a:p>
            <a:pPr lvl="1">
              <a:spcBef>
                <a:spcPts val="1200"/>
              </a:spcBef>
            </a:pPr>
            <a:r>
              <a:rPr lang="en-US" dirty="0"/>
              <a:t>Partnership has to recognize, value &amp; characterize</a:t>
            </a:r>
          </a:p>
          <a:p>
            <a:pPr lvl="1">
              <a:spcBef>
                <a:spcPts val="1200"/>
              </a:spcBef>
            </a:pPr>
            <a:r>
              <a:rPr lang="en-US" dirty="0"/>
              <a:t>Partnership has to report information to partners to allow them to calculate tax</a:t>
            </a:r>
          </a:p>
          <a:p>
            <a:pPr lvl="1">
              <a:spcBef>
                <a:spcPts val="1200"/>
              </a:spcBef>
            </a:pPr>
            <a:r>
              <a:rPr lang="en-US" dirty="0"/>
              <a:t>Partners have to have information sufficient to calculate tax</a:t>
            </a:r>
          </a:p>
          <a:p>
            <a:pPr lvl="1">
              <a:spcBef>
                <a:spcPts val="1200"/>
              </a:spcBef>
            </a:pPr>
            <a:r>
              <a:rPr lang="en-US" dirty="0"/>
              <a:t>Consistency rule</a:t>
            </a:r>
          </a:p>
        </p:txBody>
      </p:sp>
    </p:spTree>
    <p:extLst>
      <p:ext uri="{BB962C8B-B14F-4D97-AF65-F5344CB8AC3E}">
        <p14:creationId xmlns:p14="http://schemas.microsoft.com/office/powerpoint/2010/main" val="2807680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913BC1C-92DD-4AB2-9A9E-6FE697071573}"/>
              </a:ext>
            </a:extLst>
          </p:cNvPr>
          <p:cNvSpPr>
            <a:spLocks noGrp="1"/>
          </p:cNvSpPr>
          <p:nvPr>
            <p:ph type="title"/>
          </p:nvPr>
        </p:nvSpPr>
        <p:spPr>
          <a:xfrm>
            <a:off x="312724" y="2793534"/>
            <a:ext cx="3197013" cy="3383429"/>
          </a:xfrm>
        </p:spPr>
        <p:txBody>
          <a:bodyPr anchor="t">
            <a:normAutofit/>
          </a:bodyPr>
          <a:lstStyle/>
          <a:p>
            <a:pPr algn="ctr"/>
            <a:r>
              <a:rPr lang="en-US" sz="4800" dirty="0">
                <a:solidFill>
                  <a:schemeClr val="bg1"/>
                </a:solidFill>
              </a:rPr>
              <a:t>Project Plan</a:t>
            </a:r>
          </a:p>
        </p:txBody>
      </p:sp>
      <p:sp>
        <p:nvSpPr>
          <p:cNvPr id="15" name="Content Placeholder 4">
            <a:extLst>
              <a:ext uri="{FF2B5EF4-FFF2-40B4-BE49-F238E27FC236}">
                <a16:creationId xmlns:a16="http://schemas.microsoft.com/office/drawing/2014/main" id="{26ABBA4E-7DA0-41C8-8A60-F5215E64B96A}"/>
              </a:ext>
            </a:extLst>
          </p:cNvPr>
          <p:cNvSpPr>
            <a:spLocks noGrp="1"/>
          </p:cNvSpPr>
          <p:nvPr>
            <p:ph idx="1"/>
          </p:nvPr>
        </p:nvSpPr>
        <p:spPr>
          <a:xfrm>
            <a:off x="4330719" y="641615"/>
            <a:ext cx="7289799" cy="5533496"/>
          </a:xfrm>
        </p:spPr>
        <p:txBody>
          <a:bodyPr anchor="ctr">
            <a:normAutofit/>
          </a:bodyPr>
          <a:lstStyle/>
          <a:p>
            <a:pPr marL="0" indent="0">
              <a:buNone/>
            </a:pPr>
            <a:r>
              <a:rPr lang="en-US" sz="2400" dirty="0"/>
              <a:t>The project work group has outlined a general approach to the project:</a:t>
            </a:r>
          </a:p>
          <a:p>
            <a:pPr marL="514350" indent="-514350">
              <a:buFont typeface="+mj-lt"/>
              <a:buAutoNum type="arabicPeriod"/>
            </a:pPr>
            <a:r>
              <a:rPr lang="en-US" sz="2400" dirty="0"/>
              <a:t>Identify and generally describe a comprehensive list of potential issues. </a:t>
            </a:r>
          </a:p>
          <a:p>
            <a:pPr marL="514350" indent="-514350">
              <a:buFont typeface="+mj-lt"/>
              <a:buAutoNum type="arabicPeriod"/>
            </a:pPr>
            <a:r>
              <a:rPr lang="en-US" sz="2400" dirty="0"/>
              <a:t>Note the important relationships between those issues. </a:t>
            </a:r>
          </a:p>
          <a:p>
            <a:pPr marL="514350" indent="-514350">
              <a:buFont typeface="+mj-lt"/>
              <a:buAutoNum type="arabicPeriod"/>
            </a:pPr>
            <a:r>
              <a:rPr lang="en-US" sz="2400" dirty="0"/>
              <a:t>Select a particular issue and develop generally recommended practices or positions.</a:t>
            </a:r>
          </a:p>
          <a:p>
            <a:pPr marL="514350" indent="-514350">
              <a:buFont typeface="+mj-lt"/>
              <a:buAutoNum type="arabicPeriod"/>
            </a:pPr>
            <a:r>
              <a:rPr lang="en-US" sz="2400" dirty="0"/>
              <a:t>Repeat step 3 until all major issues have been addressed and reconcile any differences.</a:t>
            </a:r>
          </a:p>
          <a:p>
            <a:pPr marL="514350" indent="-514350">
              <a:buFont typeface="+mj-lt"/>
              <a:buAutoNum type="arabicPeriod"/>
            </a:pPr>
            <a:r>
              <a:rPr lang="en-US" sz="2400" dirty="0"/>
              <a:t>Agree on overall set of recommended practices/ positions for all issues.</a:t>
            </a:r>
          </a:p>
          <a:p>
            <a:pPr marL="514350" indent="-514350">
              <a:buFont typeface="+mj-lt"/>
              <a:buAutoNum type="arabicPeriod"/>
            </a:pPr>
            <a:r>
              <a:rPr lang="en-US" sz="2400" dirty="0"/>
              <a:t>Begin creating draft models, etc., to carry out the recommended practices/positions.</a:t>
            </a:r>
          </a:p>
          <a:p>
            <a:endParaRPr lang="en-US" sz="2400" dirty="0"/>
          </a:p>
        </p:txBody>
      </p:sp>
    </p:spTree>
    <p:extLst>
      <p:ext uri="{BB962C8B-B14F-4D97-AF65-F5344CB8AC3E}">
        <p14:creationId xmlns:p14="http://schemas.microsoft.com/office/powerpoint/2010/main" val="2481712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C40658-354D-4371-99A9-EB1B08527D93}"/>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Administration &amp; Enforcement</a:t>
            </a:r>
          </a:p>
        </p:txBody>
      </p:sp>
      <p:sp>
        <p:nvSpPr>
          <p:cNvPr id="3" name="Content Placeholder 2">
            <a:extLst>
              <a:ext uri="{FF2B5EF4-FFF2-40B4-BE49-F238E27FC236}">
                <a16:creationId xmlns:a16="http://schemas.microsoft.com/office/drawing/2014/main" id="{22903E9B-1B2B-499E-B48A-C6EA94F088EB}"/>
              </a:ext>
            </a:extLst>
          </p:cNvPr>
          <p:cNvSpPr>
            <a:spLocks noGrp="1"/>
          </p:cNvSpPr>
          <p:nvPr>
            <p:ph idx="1"/>
          </p:nvPr>
        </p:nvSpPr>
        <p:spPr>
          <a:xfrm>
            <a:off x="1371599" y="2318197"/>
            <a:ext cx="9724031" cy="3979966"/>
          </a:xfrm>
        </p:spPr>
        <p:txBody>
          <a:bodyPr anchor="ctr">
            <a:normAutofit/>
          </a:bodyPr>
          <a:lstStyle/>
          <a:p>
            <a:pPr>
              <a:spcBef>
                <a:spcPts val="1200"/>
              </a:spcBef>
            </a:pPr>
            <a:r>
              <a:rPr lang="en-US" sz="2200" dirty="0"/>
              <a:t>Information reporting can only be designed after the substantive rules have been determined.</a:t>
            </a:r>
          </a:p>
          <a:p>
            <a:pPr>
              <a:spcBef>
                <a:spcPts val="1200"/>
              </a:spcBef>
            </a:pPr>
            <a:r>
              <a:rPr lang="en-US" sz="2200" dirty="0"/>
              <a:t>Examples:</a:t>
            </a:r>
          </a:p>
          <a:p>
            <a:pPr lvl="1">
              <a:spcBef>
                <a:spcPts val="1200"/>
              </a:spcBef>
            </a:pPr>
            <a:r>
              <a:rPr lang="en-US" sz="2200" dirty="0"/>
              <a:t>If the state treats guaranteed payments differently in terms of sourcing—then this information will have to be reported by the partnership to the state and to the partners </a:t>
            </a:r>
          </a:p>
          <a:p>
            <a:pPr lvl="1">
              <a:spcBef>
                <a:spcPts val="1200"/>
              </a:spcBef>
            </a:pPr>
            <a:r>
              <a:rPr lang="en-US" sz="2200" dirty="0"/>
              <a:t>If the state requires adjustments to federal partnership income—then it will have to decide whether these adjustments are made at the partnership or partner level</a:t>
            </a:r>
          </a:p>
          <a:p>
            <a:pPr marL="0" indent="0">
              <a:buNone/>
            </a:pPr>
            <a:endParaRPr lang="en-US" sz="2000" dirty="0"/>
          </a:p>
        </p:txBody>
      </p:sp>
    </p:spTree>
    <p:extLst>
      <p:ext uri="{BB962C8B-B14F-4D97-AF65-F5344CB8AC3E}">
        <p14:creationId xmlns:p14="http://schemas.microsoft.com/office/powerpoint/2010/main" val="2508125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C40658-354D-4371-99A9-EB1B08527D93}"/>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Administration &amp; Enforcement</a:t>
            </a:r>
          </a:p>
        </p:txBody>
      </p:sp>
      <p:sp>
        <p:nvSpPr>
          <p:cNvPr id="3" name="Content Placeholder 2">
            <a:extLst>
              <a:ext uri="{FF2B5EF4-FFF2-40B4-BE49-F238E27FC236}">
                <a16:creationId xmlns:a16="http://schemas.microsoft.com/office/drawing/2014/main" id="{22903E9B-1B2B-499E-B48A-C6EA94F088EB}"/>
              </a:ext>
            </a:extLst>
          </p:cNvPr>
          <p:cNvSpPr>
            <a:spLocks noGrp="1"/>
          </p:cNvSpPr>
          <p:nvPr>
            <p:ph idx="1"/>
          </p:nvPr>
        </p:nvSpPr>
        <p:spPr>
          <a:xfrm>
            <a:off x="1371599" y="2183362"/>
            <a:ext cx="9724031" cy="4161453"/>
          </a:xfrm>
        </p:spPr>
        <p:txBody>
          <a:bodyPr anchor="ctr">
            <a:normAutofit/>
          </a:bodyPr>
          <a:lstStyle/>
          <a:p>
            <a:pPr>
              <a:spcBef>
                <a:spcPts val="1200"/>
              </a:spcBef>
            </a:pPr>
            <a:r>
              <a:rPr lang="en-US" sz="2200" dirty="0"/>
              <a:t>HOWEVER – practical complications of information reporting may affect the substantive rules.</a:t>
            </a:r>
          </a:p>
          <a:p>
            <a:pPr>
              <a:spcBef>
                <a:spcPts val="1200"/>
              </a:spcBef>
            </a:pPr>
            <a:r>
              <a:rPr lang="en-US" sz="2200" dirty="0"/>
              <a:t>Examples:</a:t>
            </a:r>
          </a:p>
          <a:p>
            <a:pPr lvl="1">
              <a:spcBef>
                <a:spcPts val="1200"/>
              </a:spcBef>
            </a:pPr>
            <a:r>
              <a:rPr lang="en-US" sz="2200" dirty="0"/>
              <a:t>If interposing tiered partnerships and having intercompany transactions affects the ultimate sourcing under the substantive rules—then states may have to determine to what extent it’s practical to impose those rules.</a:t>
            </a:r>
          </a:p>
          <a:p>
            <a:pPr lvl="1">
              <a:spcBef>
                <a:spcPts val="1200"/>
              </a:spcBef>
            </a:pPr>
            <a:r>
              <a:rPr lang="en-US" sz="2200" dirty="0"/>
              <a:t>Lessons from the IRS – circular partnership structures can create iterative reporting. </a:t>
            </a:r>
          </a:p>
          <a:p>
            <a:pPr marL="0" indent="0">
              <a:buNone/>
            </a:pPr>
            <a:endParaRPr lang="en-US" sz="2000" dirty="0"/>
          </a:p>
        </p:txBody>
      </p:sp>
    </p:spTree>
    <p:extLst>
      <p:ext uri="{BB962C8B-B14F-4D97-AF65-F5344CB8AC3E}">
        <p14:creationId xmlns:p14="http://schemas.microsoft.com/office/powerpoint/2010/main" val="2532512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C1060D-1F4C-4CD6-9AEA-1B61092FBE80}"/>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Administration &amp; Enforcement</a:t>
            </a:r>
          </a:p>
        </p:txBody>
      </p:sp>
      <p:sp>
        <p:nvSpPr>
          <p:cNvPr id="3" name="Content Placeholder 2">
            <a:extLst>
              <a:ext uri="{FF2B5EF4-FFF2-40B4-BE49-F238E27FC236}">
                <a16:creationId xmlns:a16="http://schemas.microsoft.com/office/drawing/2014/main" id="{5A31910D-919E-4FB4-8D78-CE37BCFEBF7D}"/>
              </a:ext>
            </a:extLst>
          </p:cNvPr>
          <p:cNvSpPr>
            <a:spLocks noGrp="1"/>
          </p:cNvSpPr>
          <p:nvPr>
            <p:ph idx="1"/>
          </p:nvPr>
        </p:nvSpPr>
        <p:spPr>
          <a:xfrm>
            <a:off x="1371599" y="2318197"/>
            <a:ext cx="9724031" cy="3683358"/>
          </a:xfrm>
        </p:spPr>
        <p:txBody>
          <a:bodyPr anchor="ctr">
            <a:normAutofit/>
          </a:bodyPr>
          <a:lstStyle/>
          <a:p>
            <a:pPr>
              <a:spcBef>
                <a:spcPts val="1200"/>
              </a:spcBef>
            </a:pPr>
            <a:r>
              <a:rPr lang="en-US" dirty="0"/>
              <a:t>Withholding</a:t>
            </a:r>
          </a:p>
          <a:p>
            <a:pPr lvl="1">
              <a:spcBef>
                <a:spcPts val="1200"/>
              </a:spcBef>
            </a:pPr>
            <a:r>
              <a:rPr lang="en-US" sz="2800" dirty="0"/>
              <a:t>Majority of states have some form of withholding</a:t>
            </a:r>
          </a:p>
          <a:p>
            <a:pPr lvl="1">
              <a:spcBef>
                <a:spcPts val="1200"/>
              </a:spcBef>
            </a:pPr>
            <a:r>
              <a:rPr lang="en-US" sz="2800" dirty="0"/>
              <a:t>Many states have various exceptions</a:t>
            </a:r>
          </a:p>
          <a:p>
            <a:pPr lvl="1">
              <a:spcBef>
                <a:spcPts val="1200"/>
              </a:spcBef>
            </a:pPr>
            <a:r>
              <a:rPr lang="en-US" sz="2800" dirty="0" err="1"/>
              <a:t>MTC</a:t>
            </a:r>
            <a:r>
              <a:rPr lang="en-US" sz="2800" dirty="0"/>
              <a:t> has a model rule which may need updating</a:t>
            </a:r>
            <a:endParaRPr lang="en-US" sz="2000" dirty="0"/>
          </a:p>
        </p:txBody>
      </p:sp>
    </p:spTree>
    <p:extLst>
      <p:ext uri="{BB962C8B-B14F-4D97-AF65-F5344CB8AC3E}">
        <p14:creationId xmlns:p14="http://schemas.microsoft.com/office/powerpoint/2010/main" val="2433438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0FBE25F-9C08-4343-9DEB-2DD58B967ADF}"/>
              </a:ext>
            </a:extLst>
          </p:cNvPr>
          <p:cNvSpPr>
            <a:spLocks noGrp="1"/>
          </p:cNvSpPr>
          <p:nvPr>
            <p:ph type="title"/>
          </p:nvPr>
        </p:nvSpPr>
        <p:spPr>
          <a:xfrm>
            <a:off x="808638" y="386930"/>
            <a:ext cx="9236700" cy="1188950"/>
          </a:xfrm>
        </p:spPr>
        <p:txBody>
          <a:bodyPr anchor="b">
            <a:normAutofit/>
          </a:bodyPr>
          <a:lstStyle/>
          <a:p>
            <a:r>
              <a:rPr lang="en-US" sz="5400" dirty="0"/>
              <a:t>Next Steps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A9EEDFB-5A8A-4412-85D8-8381825517F3}"/>
              </a:ext>
            </a:extLst>
          </p:cNvPr>
          <p:cNvSpPr>
            <a:spLocks noGrp="1"/>
          </p:cNvSpPr>
          <p:nvPr>
            <p:ph idx="1"/>
          </p:nvPr>
        </p:nvSpPr>
        <p:spPr>
          <a:xfrm>
            <a:off x="793660" y="2599509"/>
            <a:ext cx="10143668" cy="3435531"/>
          </a:xfrm>
        </p:spPr>
        <p:txBody>
          <a:bodyPr anchor="ctr">
            <a:normAutofit/>
          </a:bodyPr>
          <a:lstStyle/>
          <a:p>
            <a:pPr lvl="1"/>
            <a:r>
              <a:rPr lang="en-US" dirty="0"/>
              <a:t>Wrap up the administrative and enforcement section of the outline – and send out</a:t>
            </a:r>
          </a:p>
          <a:p>
            <a:pPr lvl="2"/>
            <a:r>
              <a:rPr lang="en-US" dirty="0"/>
              <a:t>PTE and composite taxes (partnership-level taxes)</a:t>
            </a:r>
          </a:p>
          <a:p>
            <a:pPr lvl="2"/>
            <a:r>
              <a:rPr lang="en-US" dirty="0"/>
              <a:t>Other enforcement issues including partnership-level audits</a:t>
            </a:r>
          </a:p>
          <a:p>
            <a:pPr lvl="1"/>
            <a:r>
              <a:rPr lang="en-US" dirty="0"/>
              <a:t>Send out survey to the work group</a:t>
            </a:r>
          </a:p>
          <a:p>
            <a:pPr lvl="1"/>
            <a:r>
              <a:rPr lang="en-US" dirty="0"/>
              <a:t>Summarize survey results for the final meeting – October 26, 2021</a:t>
            </a:r>
          </a:p>
          <a:p>
            <a:pPr lvl="1"/>
            <a:r>
              <a:rPr lang="en-US" dirty="0"/>
              <a:t>Discuss survey results and reach consensus or vote on recommendation to the uniformity committee at that meeting</a:t>
            </a:r>
          </a:p>
        </p:txBody>
      </p:sp>
    </p:spTree>
    <p:extLst>
      <p:ext uri="{BB962C8B-B14F-4D97-AF65-F5344CB8AC3E}">
        <p14:creationId xmlns:p14="http://schemas.microsoft.com/office/powerpoint/2010/main" val="2503930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1">
            <a:extLst>
              <a:ext uri="{FF2B5EF4-FFF2-40B4-BE49-F238E27FC236}">
                <a16:creationId xmlns:a16="http://schemas.microsoft.com/office/drawing/2014/main" id="{FCEC2294-5A7B-45E5-9251-C1AA89F4A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alpha val="6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4B3F8C8-4A05-4417-AF9F-9CA6C94131E0}"/>
              </a:ext>
            </a:extLst>
          </p:cNvPr>
          <p:cNvSpPr>
            <a:spLocks noGrp="1"/>
          </p:cNvSpPr>
          <p:nvPr>
            <p:ph type="title"/>
          </p:nvPr>
        </p:nvSpPr>
        <p:spPr>
          <a:xfrm>
            <a:off x="939567" y="1065857"/>
            <a:ext cx="2455845" cy="4726276"/>
          </a:xfrm>
        </p:spPr>
        <p:txBody>
          <a:bodyPr>
            <a:normAutofit/>
          </a:bodyPr>
          <a:lstStyle/>
          <a:p>
            <a:pPr algn="r"/>
            <a:r>
              <a:rPr lang="en-US" sz="4000" dirty="0"/>
              <a:t>Roadmap</a:t>
            </a:r>
          </a:p>
        </p:txBody>
      </p:sp>
      <p:cxnSp>
        <p:nvCxnSpPr>
          <p:cNvPr id="22" name="Straight Connector 13">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3" name="Content Placeholder 2">
            <a:extLst>
              <a:ext uri="{FF2B5EF4-FFF2-40B4-BE49-F238E27FC236}">
                <a16:creationId xmlns:a16="http://schemas.microsoft.com/office/drawing/2014/main" id="{06E8EB34-F822-45E5-A4B0-E43CF85A2B2D}"/>
              </a:ext>
            </a:extLst>
          </p:cNvPr>
          <p:cNvGraphicFramePr/>
          <p:nvPr>
            <p:extLst>
              <p:ext uri="{D42A27DB-BD31-4B8C-83A1-F6EECF244321}">
                <p14:modId xmlns:p14="http://schemas.microsoft.com/office/powerpoint/2010/main" val="2177458177"/>
              </p:ext>
            </p:extLst>
          </p:nvPr>
        </p:nvGraphicFramePr>
        <p:xfrm>
          <a:off x="3964143" y="1065857"/>
          <a:ext cx="7134492" cy="47262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300957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9306B2F-7E6B-43D4-99E3-ED8263694D7B}"/>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Last Call	</a:t>
            </a:r>
          </a:p>
        </p:txBody>
      </p:sp>
      <p:sp>
        <p:nvSpPr>
          <p:cNvPr id="3" name="Content Placeholder 2">
            <a:extLst>
              <a:ext uri="{FF2B5EF4-FFF2-40B4-BE49-F238E27FC236}">
                <a16:creationId xmlns:a16="http://schemas.microsoft.com/office/drawing/2014/main" id="{164D0E83-1D14-497D-AB47-E9F122DF6B99}"/>
              </a:ext>
            </a:extLst>
          </p:cNvPr>
          <p:cNvSpPr>
            <a:spLocks noGrp="1"/>
          </p:cNvSpPr>
          <p:nvPr>
            <p:ph idx="1"/>
          </p:nvPr>
        </p:nvSpPr>
        <p:spPr>
          <a:xfrm>
            <a:off x="4810259" y="649480"/>
            <a:ext cx="6555347" cy="5546047"/>
          </a:xfrm>
        </p:spPr>
        <p:txBody>
          <a:bodyPr anchor="ctr">
            <a:normAutofit/>
          </a:bodyPr>
          <a:lstStyle/>
          <a:p>
            <a:r>
              <a:rPr lang="en-US" dirty="0"/>
              <a:t>Sourcing of Operating Income</a:t>
            </a:r>
          </a:p>
          <a:p>
            <a:pPr lvl="1"/>
            <a:r>
              <a:rPr lang="en-US" dirty="0"/>
              <a:t>Situs-based versus apportionment-based sourcing</a:t>
            </a:r>
          </a:p>
          <a:p>
            <a:pPr lvl="1"/>
            <a:r>
              <a:rPr lang="en-US" dirty="0"/>
              <a:t>Nature of the partner</a:t>
            </a:r>
          </a:p>
          <a:p>
            <a:pPr lvl="1"/>
            <a:r>
              <a:rPr lang="en-US" dirty="0"/>
              <a:t>Credits for taxes paid</a:t>
            </a:r>
          </a:p>
          <a:p>
            <a:r>
              <a:rPr lang="en-US" dirty="0"/>
              <a:t>Taxation of Gain (Loss) from Sales of Partnership Interests</a:t>
            </a:r>
          </a:p>
          <a:p>
            <a:pPr lvl="1"/>
            <a:r>
              <a:rPr lang="en-US" dirty="0"/>
              <a:t>Nexus</a:t>
            </a:r>
          </a:p>
          <a:p>
            <a:pPr lvl="1"/>
            <a:endParaRPr lang="en-US" dirty="0"/>
          </a:p>
        </p:txBody>
      </p:sp>
    </p:spTree>
    <p:extLst>
      <p:ext uri="{BB962C8B-B14F-4D97-AF65-F5344CB8AC3E}">
        <p14:creationId xmlns:p14="http://schemas.microsoft.com/office/powerpoint/2010/main" val="3585125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0FBE25F-9C08-4343-9DEB-2DD58B967ADF}"/>
              </a:ext>
            </a:extLst>
          </p:cNvPr>
          <p:cNvSpPr>
            <a:spLocks noGrp="1"/>
          </p:cNvSpPr>
          <p:nvPr>
            <p:ph type="title"/>
          </p:nvPr>
        </p:nvSpPr>
        <p:spPr>
          <a:xfrm>
            <a:off x="808638" y="386930"/>
            <a:ext cx="9236700" cy="1188950"/>
          </a:xfrm>
        </p:spPr>
        <p:txBody>
          <a:bodyPr anchor="b">
            <a:normAutofit/>
          </a:bodyPr>
          <a:lstStyle/>
          <a:p>
            <a:r>
              <a:rPr lang="en-US" sz="5400" dirty="0"/>
              <a:t>This Call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A9EEDFB-5A8A-4412-85D8-8381825517F3}"/>
              </a:ext>
            </a:extLst>
          </p:cNvPr>
          <p:cNvSpPr>
            <a:spLocks noGrp="1"/>
          </p:cNvSpPr>
          <p:nvPr>
            <p:ph idx="1"/>
          </p:nvPr>
        </p:nvSpPr>
        <p:spPr>
          <a:xfrm>
            <a:off x="793660" y="2599509"/>
            <a:ext cx="10143668" cy="3435531"/>
          </a:xfrm>
        </p:spPr>
        <p:txBody>
          <a:bodyPr anchor="ctr">
            <a:normAutofit/>
          </a:bodyPr>
          <a:lstStyle/>
          <a:p>
            <a:endParaRPr lang="en-US" sz="2400" dirty="0"/>
          </a:p>
          <a:p>
            <a:r>
              <a:rPr lang="en-US" sz="2400" dirty="0"/>
              <a:t>Finish sale of a partnership interest</a:t>
            </a:r>
          </a:p>
          <a:p>
            <a:pPr lvl="1"/>
            <a:r>
              <a:rPr lang="en-US" sz="2000" dirty="0"/>
              <a:t>Conformity issues</a:t>
            </a:r>
          </a:p>
          <a:p>
            <a:pPr lvl="1"/>
            <a:r>
              <a:rPr lang="en-US" sz="2000" dirty="0"/>
              <a:t>Sourcing gain (loss) from the sale of an interest in a partnership</a:t>
            </a:r>
          </a:p>
          <a:p>
            <a:pPr lvl="1"/>
            <a:r>
              <a:rPr lang="en-US" sz="2000" dirty="0"/>
              <a:t>Credits for taxes paid</a:t>
            </a:r>
          </a:p>
          <a:p>
            <a:r>
              <a:rPr lang="en-US" sz="2400" dirty="0"/>
              <a:t>Administrative and Enforcement</a:t>
            </a:r>
          </a:p>
          <a:p>
            <a:pPr lvl="1"/>
            <a:r>
              <a:rPr lang="en-US" sz="2000" dirty="0"/>
              <a:t>Information reporting </a:t>
            </a:r>
          </a:p>
          <a:p>
            <a:pPr lvl="1"/>
            <a:r>
              <a:rPr lang="en-US" sz="2000" dirty="0"/>
              <a:t>Withholding</a:t>
            </a:r>
          </a:p>
          <a:p>
            <a:pPr lvl="1"/>
            <a:endParaRPr lang="en-US" sz="1600" dirty="0"/>
          </a:p>
          <a:p>
            <a:pPr lvl="1"/>
            <a:endParaRPr lang="en-US" dirty="0"/>
          </a:p>
        </p:txBody>
      </p:sp>
    </p:spTree>
    <p:extLst>
      <p:ext uri="{BB962C8B-B14F-4D97-AF65-F5344CB8AC3E}">
        <p14:creationId xmlns:p14="http://schemas.microsoft.com/office/powerpoint/2010/main" val="385144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33DFC-7F0E-417E-9F0E-90BEEB9AF704}"/>
              </a:ext>
            </a:extLst>
          </p:cNvPr>
          <p:cNvSpPr>
            <a:spLocks noGrp="1"/>
          </p:cNvSpPr>
          <p:nvPr>
            <p:ph type="title"/>
          </p:nvPr>
        </p:nvSpPr>
        <p:spPr>
          <a:xfrm>
            <a:off x="1653363" y="365760"/>
            <a:ext cx="9367203" cy="1188720"/>
          </a:xfrm>
        </p:spPr>
        <p:txBody>
          <a:bodyPr>
            <a:normAutofit/>
          </a:bodyPr>
          <a:lstStyle/>
          <a:p>
            <a:r>
              <a:rPr lang="en-US" sz="4100"/>
              <a:t>Taxes on Exchange of Partnership Interest</a:t>
            </a:r>
          </a:p>
        </p:txBody>
      </p:sp>
      <p:sp>
        <p:nvSpPr>
          <p:cNvPr id="5"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06B4B81-8119-474E-9900-5245ED49D613}"/>
              </a:ext>
            </a:extLst>
          </p:cNvPr>
          <p:cNvSpPr>
            <a:spLocks noGrp="1"/>
          </p:cNvSpPr>
          <p:nvPr>
            <p:ph idx="1"/>
          </p:nvPr>
        </p:nvSpPr>
        <p:spPr>
          <a:xfrm>
            <a:off x="1653363" y="2176272"/>
            <a:ext cx="9367204" cy="4041648"/>
          </a:xfrm>
        </p:spPr>
        <p:txBody>
          <a:bodyPr anchor="t">
            <a:normAutofit/>
          </a:bodyPr>
          <a:lstStyle/>
          <a:p>
            <a:r>
              <a:rPr lang="en-US" dirty="0"/>
              <a:t>Entity vs. aggregate theory</a:t>
            </a:r>
          </a:p>
          <a:p>
            <a:r>
              <a:rPr lang="en-US" dirty="0"/>
              <a:t>IRC § 741. Recognition and character of gain or loss on sale or exchange.</a:t>
            </a:r>
          </a:p>
          <a:p>
            <a:pPr lvl="1"/>
            <a:r>
              <a:rPr lang="en-US" b="0" i="0" dirty="0">
                <a:effectLst/>
                <a:latin typeface="Verdana" panose="020B0604030504040204" pitchFamily="34" charset="0"/>
              </a:rPr>
              <a:t>In the case of a sale or exchange of an interest in a partnership, gain or loss shall be recognized to the transferor partner. Such gain or loss shall be considered as gain or loss from the sale or exchange of a capital asset, except as otherwise provided in section 751 (relating to unrealized receivables and</a:t>
            </a:r>
            <a:r>
              <a:rPr lang="en-US" dirty="0">
                <a:latin typeface="Verdana" panose="020B0604030504040204" pitchFamily="34" charset="0"/>
              </a:rPr>
              <a:t> inventory items</a:t>
            </a:r>
            <a:r>
              <a:rPr lang="en-US" b="0" i="0" dirty="0">
                <a:effectLst/>
                <a:latin typeface="Verdana" panose="020B0604030504040204" pitchFamily="34" charset="0"/>
              </a:rPr>
              <a:t>)</a:t>
            </a:r>
          </a:p>
        </p:txBody>
      </p:sp>
    </p:spTree>
    <p:extLst>
      <p:ext uri="{BB962C8B-B14F-4D97-AF65-F5344CB8AC3E}">
        <p14:creationId xmlns:p14="http://schemas.microsoft.com/office/powerpoint/2010/main" val="356924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65457-A6A7-49CA-AFB3-39CDBC0FF24F}"/>
              </a:ext>
            </a:extLst>
          </p:cNvPr>
          <p:cNvSpPr>
            <a:spLocks noGrp="1"/>
          </p:cNvSpPr>
          <p:nvPr>
            <p:ph type="title"/>
          </p:nvPr>
        </p:nvSpPr>
        <p:spPr/>
        <p:txBody>
          <a:bodyPr/>
          <a:lstStyle/>
          <a:p>
            <a:r>
              <a:rPr lang="en-US" dirty="0"/>
              <a:t>Effect of State Adjustments on Basis</a:t>
            </a:r>
          </a:p>
        </p:txBody>
      </p:sp>
      <p:sp>
        <p:nvSpPr>
          <p:cNvPr id="3" name="Content Placeholder 2">
            <a:extLst>
              <a:ext uri="{FF2B5EF4-FFF2-40B4-BE49-F238E27FC236}">
                <a16:creationId xmlns:a16="http://schemas.microsoft.com/office/drawing/2014/main" id="{97DF757C-F0AE-4304-96A7-4C2255873448}"/>
              </a:ext>
            </a:extLst>
          </p:cNvPr>
          <p:cNvSpPr>
            <a:spLocks noGrp="1"/>
          </p:cNvSpPr>
          <p:nvPr>
            <p:ph idx="1"/>
          </p:nvPr>
        </p:nvSpPr>
        <p:spPr>
          <a:xfrm>
            <a:off x="838200" y="1825624"/>
            <a:ext cx="10515600" cy="4848713"/>
          </a:xfrm>
        </p:spPr>
        <p:txBody>
          <a:bodyPr>
            <a:normAutofit/>
          </a:bodyPr>
          <a:lstStyle/>
          <a:p>
            <a:r>
              <a:rPr lang="en-US" sz="2200" dirty="0"/>
              <a:t>IRC § 705 provides that the adjusted basis of a partner's interest in a partnership is the amount of property, including money, contributed to the partnership:</a:t>
            </a:r>
          </a:p>
          <a:p>
            <a:pPr lvl="1">
              <a:spcBef>
                <a:spcPts val="1200"/>
              </a:spcBef>
            </a:pPr>
            <a:r>
              <a:rPr lang="en-US" sz="2000" dirty="0"/>
              <a:t>increased by the sum of the partner's distributive share (not including any guaranteed payments) for the current and prior tax years of:</a:t>
            </a:r>
          </a:p>
          <a:p>
            <a:pPr lvl="1">
              <a:spcBef>
                <a:spcPts val="1200"/>
              </a:spcBef>
            </a:pPr>
            <a:r>
              <a:rPr lang="en-US" sz="2000" dirty="0"/>
              <a:t>the taxable income of the partnership;</a:t>
            </a:r>
          </a:p>
          <a:p>
            <a:pPr lvl="1">
              <a:spcBef>
                <a:spcPts val="1200"/>
              </a:spcBef>
            </a:pPr>
            <a:r>
              <a:rPr lang="en-US" sz="2000" dirty="0"/>
              <a:t>the income of the partnership exempt from tax; and</a:t>
            </a:r>
          </a:p>
          <a:p>
            <a:pPr lvl="1">
              <a:spcBef>
                <a:spcPts val="1200"/>
              </a:spcBef>
            </a:pPr>
            <a:r>
              <a:rPr lang="en-US" sz="2000" dirty="0"/>
              <a:t>the excess of the deductions for depletion over the basis of the property subject to depletion; and</a:t>
            </a:r>
          </a:p>
          <a:p>
            <a:pPr lvl="1">
              <a:spcBef>
                <a:spcPts val="1200"/>
              </a:spcBef>
            </a:pPr>
            <a:r>
              <a:rPr lang="en-US" sz="2000" dirty="0"/>
              <a:t>decreased by distributions by the partnership and the sum of the part-</a:t>
            </a:r>
            <a:r>
              <a:rPr lang="en-US" sz="2000" dirty="0" err="1"/>
              <a:t>ner's</a:t>
            </a:r>
            <a:r>
              <a:rPr lang="en-US" sz="2000" dirty="0"/>
              <a:t> distributive share for the current and prior tax years of:</a:t>
            </a:r>
          </a:p>
          <a:p>
            <a:pPr lvl="1">
              <a:spcBef>
                <a:spcPts val="1200"/>
              </a:spcBef>
            </a:pPr>
            <a:r>
              <a:rPr lang="en-US" sz="2000" dirty="0"/>
              <a:t>losses of the partnership; and</a:t>
            </a:r>
          </a:p>
          <a:p>
            <a:pPr lvl="1">
              <a:spcBef>
                <a:spcPts val="1200"/>
              </a:spcBef>
            </a:pPr>
            <a:r>
              <a:rPr lang="en-US" sz="2000" dirty="0"/>
              <a:t>expenditures of the partnership not deductible in computing its taxable income and not properly chargeable to capital account.</a:t>
            </a:r>
          </a:p>
          <a:p>
            <a:endParaRPr lang="en-US" b="1" dirty="0"/>
          </a:p>
        </p:txBody>
      </p:sp>
    </p:spTree>
    <p:extLst>
      <p:ext uri="{BB962C8B-B14F-4D97-AF65-F5344CB8AC3E}">
        <p14:creationId xmlns:p14="http://schemas.microsoft.com/office/powerpoint/2010/main" val="1629133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8"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8"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1"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2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29F7FA1C-A18C-457A-9DD7-636912685BBF}"/>
              </a:ext>
            </a:extLst>
          </p:cNvPr>
          <p:cNvSpPr>
            <a:spLocks noGrp="1"/>
          </p:cNvSpPr>
          <p:nvPr>
            <p:ph type="title"/>
          </p:nvPr>
        </p:nvSpPr>
        <p:spPr>
          <a:xfrm>
            <a:off x="1143000" y="990599"/>
            <a:ext cx="9906000" cy="685800"/>
          </a:xfrm>
        </p:spPr>
        <p:txBody>
          <a:bodyPr anchor="t">
            <a:normAutofit/>
          </a:bodyPr>
          <a:lstStyle/>
          <a:p>
            <a:r>
              <a:rPr lang="en-US" sz="4000"/>
              <a:t>Distributions in Excess of Outside Basis</a:t>
            </a:r>
          </a:p>
        </p:txBody>
      </p:sp>
      <p:graphicFrame>
        <p:nvGraphicFramePr>
          <p:cNvPr id="28" name="Content Placeholder 2">
            <a:extLst>
              <a:ext uri="{FF2B5EF4-FFF2-40B4-BE49-F238E27FC236}">
                <a16:creationId xmlns:a16="http://schemas.microsoft.com/office/drawing/2014/main" id="{6F1DC909-4FB6-41A2-9EFB-DF01871A7BAB}"/>
              </a:ext>
            </a:extLst>
          </p:cNvPr>
          <p:cNvGraphicFramePr>
            <a:graphicFrameLocks noGrp="1"/>
          </p:cNvGraphicFramePr>
          <p:nvPr>
            <p:ph idx="1"/>
            <p:extLst>
              <p:ext uri="{D42A27DB-BD31-4B8C-83A1-F6EECF244321}">
                <p14:modId xmlns:p14="http://schemas.microsoft.com/office/powerpoint/2010/main" val="4261883975"/>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3423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BC135-222D-4E4B-86F5-24CA2DF69B33}"/>
              </a:ext>
            </a:extLst>
          </p:cNvPr>
          <p:cNvSpPr>
            <a:spLocks noGrp="1"/>
          </p:cNvSpPr>
          <p:nvPr>
            <p:ph type="title"/>
          </p:nvPr>
        </p:nvSpPr>
        <p:spPr>
          <a:xfrm>
            <a:off x="524741" y="620392"/>
            <a:ext cx="3808268" cy="5504688"/>
          </a:xfrm>
        </p:spPr>
        <p:txBody>
          <a:bodyPr>
            <a:normAutofit/>
          </a:bodyPr>
          <a:lstStyle/>
          <a:p>
            <a:r>
              <a:rPr lang="en-US" sz="5100">
                <a:solidFill>
                  <a:schemeClr val="accent5"/>
                </a:solidFill>
              </a:rPr>
              <a:t>Apportioning Nonbusiness Income</a:t>
            </a:r>
          </a:p>
        </p:txBody>
      </p:sp>
      <p:graphicFrame>
        <p:nvGraphicFramePr>
          <p:cNvPr id="6" name="Content Placeholder 2">
            <a:extLst>
              <a:ext uri="{FF2B5EF4-FFF2-40B4-BE49-F238E27FC236}">
                <a16:creationId xmlns:a16="http://schemas.microsoft.com/office/drawing/2014/main" id="{1EDABA09-7811-4635-B2B7-BE44C9E7BE16}"/>
              </a:ext>
            </a:extLst>
          </p:cNvPr>
          <p:cNvGraphicFramePr>
            <a:graphicFrameLocks noGrp="1"/>
          </p:cNvGraphicFramePr>
          <p:nvPr>
            <p:ph idx="1"/>
            <p:extLst>
              <p:ext uri="{D42A27DB-BD31-4B8C-83A1-F6EECF244321}">
                <p14:modId xmlns:p14="http://schemas.microsoft.com/office/powerpoint/2010/main" val="1060131639"/>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4711137"/>
      </p:ext>
    </p:extLst>
  </p:cSld>
  <p:clrMapOvr>
    <a:masterClrMapping/>
  </p:clrMapOvr>
</p:sld>
</file>

<file path=ppt/theme/theme1.xml><?xml version="1.0" encoding="utf-8"?>
<a:theme xmlns:a="http://schemas.openxmlformats.org/drawingml/2006/main" name="1_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1037</TotalTime>
  <Words>1931</Words>
  <Application>Microsoft Office PowerPoint</Application>
  <PresentationFormat>Widescreen</PresentationFormat>
  <Paragraphs>134</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Verdana</vt:lpstr>
      <vt:lpstr>1_Office Theme</vt:lpstr>
      <vt:lpstr>State Taxation of Partnerships</vt:lpstr>
      <vt:lpstr>Project Plan</vt:lpstr>
      <vt:lpstr>Roadmap</vt:lpstr>
      <vt:lpstr>Last Call </vt:lpstr>
      <vt:lpstr>This Call </vt:lpstr>
      <vt:lpstr>Taxes on Exchange of Partnership Interest</vt:lpstr>
      <vt:lpstr>Effect of State Adjustments on Basis</vt:lpstr>
      <vt:lpstr>Distributions in Excess of Outside Basis</vt:lpstr>
      <vt:lpstr>Apportioning Nonbusiness Income</vt:lpstr>
      <vt:lpstr>Sourcing of Gain (Loss)</vt:lpstr>
      <vt:lpstr>Cal. Rev. &amp; Tax Code § 25125(d)</vt:lpstr>
      <vt:lpstr>California Rule</vt:lpstr>
      <vt:lpstr>Federal Rules for Sales by a Foreign Partner</vt:lpstr>
      <vt:lpstr>Legislative Response to Grecian</vt:lpstr>
      <vt:lpstr>Section 864(c) Regulations</vt:lpstr>
      <vt:lpstr>Section 864(c)Sourcing Rules</vt:lpstr>
      <vt:lpstr>Some states look back at the partnership’s apportionment factors in prior years.</vt:lpstr>
      <vt:lpstr>Credits for Taxes Paid</vt:lpstr>
      <vt:lpstr>Administration &amp; Enforcement</vt:lpstr>
      <vt:lpstr>Administration &amp; Enforcement</vt:lpstr>
      <vt:lpstr>Administration &amp; Enforcement</vt:lpstr>
      <vt:lpstr>Administration &amp; Enforcement</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Hecht</dc:creator>
  <cp:lastModifiedBy>Hecht</cp:lastModifiedBy>
  <cp:revision>10</cp:revision>
  <dcterms:created xsi:type="dcterms:W3CDTF">2021-09-26T17:50:22Z</dcterms:created>
  <dcterms:modified xsi:type="dcterms:W3CDTF">2021-10-05T13:36:25Z</dcterms:modified>
</cp:coreProperties>
</file>