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15" r:id="rId3"/>
    <p:sldId id="316" r:id="rId4"/>
    <p:sldId id="317" r:id="rId5"/>
    <p:sldId id="319" r:id="rId6"/>
    <p:sldId id="345" r:id="rId7"/>
    <p:sldId id="347" r:id="rId8"/>
    <p:sldId id="348" r:id="rId9"/>
    <p:sldId id="349" r:id="rId10"/>
    <p:sldId id="354" r:id="rId11"/>
    <p:sldId id="350" r:id="rId12"/>
    <p:sldId id="351" r:id="rId13"/>
    <p:sldId id="352" r:id="rId14"/>
    <p:sldId id="3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3F482-8844-47CA-8B8A-CC01835128C9}" type="doc">
      <dgm:prSet loTypeId="urn:microsoft.com/office/officeart/2016/7/layout/HexagonTimeline" loCatId="process" qsTypeId="urn:microsoft.com/office/officeart/2005/8/quickstyle/simple5" qsCatId="simple" csTypeId="urn:microsoft.com/office/officeart/2005/8/colors/colorful5" csCatId="colorful" phldr="1"/>
      <dgm:spPr/>
      <dgm:t>
        <a:bodyPr/>
        <a:lstStyle/>
        <a:p>
          <a:endParaRPr lang="en-US"/>
        </a:p>
      </dgm:t>
    </dgm:pt>
    <dgm:pt modelId="{84E51CE1-9815-4BA4-8025-F86C583620AE}">
      <dgm:prSet/>
      <dgm:spPr/>
      <dgm:t>
        <a:bodyPr/>
        <a:lstStyle/>
        <a:p>
          <a:r>
            <a:rPr lang="en-US" dirty="0"/>
            <a:t>17 Aug.</a:t>
          </a:r>
        </a:p>
      </dgm:t>
    </dgm:pt>
    <dgm:pt modelId="{0ADACA5C-E423-473A-BBC2-CF20C993187E}" type="parTrans" cxnId="{8E879784-9FEB-416F-91AA-DFEF346A797D}">
      <dgm:prSet/>
      <dgm:spPr/>
      <dgm:t>
        <a:bodyPr/>
        <a:lstStyle/>
        <a:p>
          <a:endParaRPr lang="en-US"/>
        </a:p>
      </dgm:t>
    </dgm:pt>
    <dgm:pt modelId="{43F93AE9-04A8-421A-A84C-D48C82680197}" type="sibTrans" cxnId="{8E879784-9FEB-416F-91AA-DFEF346A797D}">
      <dgm:prSet/>
      <dgm:spPr/>
      <dgm:t>
        <a:bodyPr/>
        <a:lstStyle/>
        <a:p>
          <a:endParaRPr lang="en-US"/>
        </a:p>
      </dgm:t>
    </dgm:pt>
    <dgm:pt modelId="{57715871-F505-44D5-8F15-3428AAD4B6AD}">
      <dgm:prSet/>
      <dgm:spPr/>
      <dgm:t>
        <a:bodyPr/>
        <a:lstStyle/>
        <a:p>
          <a:r>
            <a:rPr lang="en-US" b="1" dirty="0"/>
            <a:t>ISSUE OUTLINE</a:t>
          </a:r>
          <a:r>
            <a:rPr lang="en-US" dirty="0"/>
            <a:t> General Approach  Terms</a:t>
          </a:r>
          <a:br>
            <a:rPr lang="en-US" dirty="0"/>
          </a:br>
          <a:r>
            <a:rPr lang="en-US" dirty="0"/>
            <a:t>Operating Income -</a:t>
          </a:r>
          <a:r>
            <a:rPr lang="en-US" i="1" dirty="0"/>
            <a:t>Nexus &amp; </a:t>
          </a:r>
          <a:br>
            <a:rPr lang="en-US" i="1" dirty="0"/>
          </a:br>
          <a:r>
            <a:rPr lang="en-US" i="1" dirty="0"/>
            <a:t>Federal Conformity</a:t>
          </a:r>
        </a:p>
      </dgm:t>
    </dgm:pt>
    <dgm:pt modelId="{CE23F4F4-FA4A-4E6A-BCD9-4FFCDFC24860}" type="parTrans" cxnId="{36182492-4F72-43DD-8746-0ECD4BD9CE5F}">
      <dgm:prSet/>
      <dgm:spPr/>
      <dgm:t>
        <a:bodyPr/>
        <a:lstStyle/>
        <a:p>
          <a:endParaRPr lang="en-US"/>
        </a:p>
      </dgm:t>
    </dgm:pt>
    <dgm:pt modelId="{AF6E4870-6AF3-4149-8296-879EB35FEC39}" type="sibTrans" cxnId="{36182492-4F72-43DD-8746-0ECD4BD9CE5F}">
      <dgm:prSet/>
      <dgm:spPr/>
      <dgm:t>
        <a:bodyPr/>
        <a:lstStyle/>
        <a:p>
          <a:endParaRPr lang="en-US"/>
        </a:p>
      </dgm:t>
    </dgm:pt>
    <dgm:pt modelId="{9A588C4B-1FE1-4307-B944-018A64D15C27}">
      <dgm:prSet/>
      <dgm:spPr/>
      <dgm:t>
        <a:bodyPr/>
        <a:lstStyle/>
        <a:p>
          <a:r>
            <a:rPr lang="en-US" dirty="0"/>
            <a:t>31 Aug.</a:t>
          </a:r>
        </a:p>
      </dgm:t>
    </dgm:pt>
    <dgm:pt modelId="{0E380803-7ACC-4409-9CE9-82B364974125}" type="parTrans" cxnId="{2C3363B8-B040-451F-B38E-116B2A8B1537}">
      <dgm:prSet/>
      <dgm:spPr/>
      <dgm:t>
        <a:bodyPr/>
        <a:lstStyle/>
        <a:p>
          <a:endParaRPr lang="en-US"/>
        </a:p>
      </dgm:t>
    </dgm:pt>
    <dgm:pt modelId="{9D467C56-4791-445E-8E3D-4C7AD2DCD947}" type="sibTrans" cxnId="{2C3363B8-B040-451F-B38E-116B2A8B1537}">
      <dgm:prSet/>
      <dgm:spPr/>
      <dgm:t>
        <a:bodyPr/>
        <a:lstStyle/>
        <a:p>
          <a:endParaRPr lang="en-US"/>
        </a:p>
      </dgm:t>
    </dgm:pt>
    <dgm:pt modelId="{63EAB4F9-183A-4456-8B19-A8E11A26FC70}">
      <dgm:prSet/>
      <dgm:spPr/>
      <dgm:t>
        <a:bodyPr/>
        <a:lstStyle/>
        <a:p>
          <a:r>
            <a:rPr lang="en-US" b="1" dirty="0"/>
            <a:t>ISSUE OUTLINE </a:t>
          </a:r>
          <a:r>
            <a:rPr lang="en-US" dirty="0"/>
            <a:t>Operating Income -</a:t>
          </a:r>
          <a:r>
            <a:rPr lang="en-US" i="1" dirty="0"/>
            <a:t>Federal Conformity cont’d &amp; </a:t>
          </a:r>
          <a:br>
            <a:rPr lang="en-US" i="1" dirty="0"/>
          </a:br>
          <a:r>
            <a:rPr lang="en-US" i="1" dirty="0"/>
            <a:t>Sourcing</a:t>
          </a:r>
        </a:p>
      </dgm:t>
    </dgm:pt>
    <dgm:pt modelId="{94568065-74EB-4DA8-B3FE-BC49E5EC534B}" type="parTrans" cxnId="{A89726B8-C2E9-44D2-AE86-0A500D45C63D}">
      <dgm:prSet/>
      <dgm:spPr/>
      <dgm:t>
        <a:bodyPr/>
        <a:lstStyle/>
        <a:p>
          <a:endParaRPr lang="en-US"/>
        </a:p>
      </dgm:t>
    </dgm:pt>
    <dgm:pt modelId="{68CE264D-2154-439F-86F6-5B788BEC6A83}" type="sibTrans" cxnId="{A89726B8-C2E9-44D2-AE86-0A500D45C63D}">
      <dgm:prSet/>
      <dgm:spPr/>
      <dgm:t>
        <a:bodyPr/>
        <a:lstStyle/>
        <a:p>
          <a:endParaRPr lang="en-US"/>
        </a:p>
      </dgm:t>
    </dgm:pt>
    <dgm:pt modelId="{907901CF-D4ED-4B11-B270-E42E6757645B}">
      <dgm:prSet/>
      <dgm:spPr/>
      <dgm:t>
        <a:bodyPr/>
        <a:lstStyle/>
        <a:p>
          <a:r>
            <a:rPr lang="en-US" dirty="0"/>
            <a:t>14 Sep.</a:t>
          </a:r>
        </a:p>
      </dgm:t>
    </dgm:pt>
    <dgm:pt modelId="{121D1DF6-5D0B-4E28-B457-AA46C33ADF79}" type="parTrans" cxnId="{10B437A3-8F30-46C7-9A2F-1A47D8F508D5}">
      <dgm:prSet/>
      <dgm:spPr/>
      <dgm:t>
        <a:bodyPr/>
        <a:lstStyle/>
        <a:p>
          <a:endParaRPr lang="en-US"/>
        </a:p>
      </dgm:t>
    </dgm:pt>
    <dgm:pt modelId="{A3403246-EDA9-4CC1-8253-09A8A08DB0D8}" type="sibTrans" cxnId="{10B437A3-8F30-46C7-9A2F-1A47D8F508D5}">
      <dgm:prSet/>
      <dgm:spPr/>
      <dgm:t>
        <a:bodyPr/>
        <a:lstStyle/>
        <a:p>
          <a:endParaRPr lang="en-US"/>
        </a:p>
      </dgm:t>
    </dgm:pt>
    <dgm:pt modelId="{BB6F8888-0ED4-4EB3-B086-2C5BAD0789C7}">
      <dgm:prSet/>
      <dgm:spPr/>
      <dgm:t>
        <a:bodyPr/>
        <a:lstStyle/>
        <a:p>
          <a:r>
            <a:rPr lang="en-US" b="1" dirty="0"/>
            <a:t>ISSUE OUTLINE </a:t>
          </a:r>
          <a:r>
            <a:rPr lang="en-US" dirty="0"/>
            <a:t>Operating Income </a:t>
          </a:r>
          <a:r>
            <a:rPr lang="en-US" i="1" dirty="0"/>
            <a:t>Sourcing cont’d &amp; Credits</a:t>
          </a:r>
        </a:p>
      </dgm:t>
    </dgm:pt>
    <dgm:pt modelId="{FBF0039F-1A68-4F2A-BAE2-D8949225E87D}" type="parTrans" cxnId="{B8890CC2-4964-49BE-A03A-3178AE149DDF}">
      <dgm:prSet/>
      <dgm:spPr/>
      <dgm:t>
        <a:bodyPr/>
        <a:lstStyle/>
        <a:p>
          <a:endParaRPr lang="en-US"/>
        </a:p>
      </dgm:t>
    </dgm:pt>
    <dgm:pt modelId="{DA7DD9B5-DCE2-4ADB-B860-5F4797D776CC}" type="sibTrans" cxnId="{B8890CC2-4964-49BE-A03A-3178AE149DDF}">
      <dgm:prSet/>
      <dgm:spPr/>
      <dgm:t>
        <a:bodyPr/>
        <a:lstStyle/>
        <a:p>
          <a:endParaRPr lang="en-US"/>
        </a:p>
      </dgm:t>
    </dgm:pt>
    <dgm:pt modelId="{8C1F443C-D881-4811-8E3B-181625C6F0D1}">
      <dgm:prSet/>
      <dgm:spPr/>
      <dgm:t>
        <a:bodyPr/>
        <a:lstStyle/>
        <a:p>
          <a:r>
            <a:rPr lang="en-US" dirty="0"/>
            <a:t>28 Sep.</a:t>
          </a:r>
        </a:p>
      </dgm:t>
    </dgm:pt>
    <dgm:pt modelId="{4CB28602-055E-4E0B-BC38-C9510BFF2086}" type="parTrans" cxnId="{187DBC6B-E701-4BB5-92E2-722DBC7FEB9A}">
      <dgm:prSet/>
      <dgm:spPr/>
      <dgm:t>
        <a:bodyPr/>
        <a:lstStyle/>
        <a:p>
          <a:endParaRPr lang="en-US"/>
        </a:p>
      </dgm:t>
    </dgm:pt>
    <dgm:pt modelId="{2FDC3E76-2CB2-47FC-AB6E-99707D978A0A}" type="sibTrans" cxnId="{187DBC6B-E701-4BB5-92E2-722DBC7FEB9A}">
      <dgm:prSet/>
      <dgm:spPr/>
      <dgm:t>
        <a:bodyPr/>
        <a:lstStyle/>
        <a:p>
          <a:endParaRPr lang="en-US"/>
        </a:p>
      </dgm:t>
    </dgm:pt>
    <dgm:pt modelId="{E163193A-BD61-4353-B810-DA904DB32358}">
      <dgm:prSet/>
      <dgm:spPr/>
      <dgm:t>
        <a:bodyPr/>
        <a:lstStyle/>
        <a:p>
          <a:r>
            <a:rPr lang="en-US" b="1" dirty="0"/>
            <a:t>ISSUE OUTLINE </a:t>
          </a:r>
          <a:br>
            <a:rPr lang="en-US" b="1" dirty="0"/>
          </a:br>
          <a:r>
            <a:rPr lang="en-US" dirty="0"/>
            <a:t>Sale of Partnership Interest</a:t>
          </a:r>
          <a:br>
            <a:rPr lang="en-US" dirty="0"/>
          </a:br>
          <a:r>
            <a:rPr lang="en-US" i="1" dirty="0"/>
            <a:t>Nexus &amp; Conformity</a:t>
          </a:r>
        </a:p>
      </dgm:t>
    </dgm:pt>
    <dgm:pt modelId="{166030AE-B09C-46F7-AD41-29621DA2453E}" type="parTrans" cxnId="{1670D04E-1425-43E1-808F-272F80527132}">
      <dgm:prSet/>
      <dgm:spPr/>
      <dgm:t>
        <a:bodyPr/>
        <a:lstStyle/>
        <a:p>
          <a:endParaRPr lang="en-US"/>
        </a:p>
      </dgm:t>
    </dgm:pt>
    <dgm:pt modelId="{E30E31CE-D654-4133-A05C-A675AA0307F0}" type="sibTrans" cxnId="{1670D04E-1425-43E1-808F-272F80527132}">
      <dgm:prSet/>
      <dgm:spPr/>
      <dgm:t>
        <a:bodyPr/>
        <a:lstStyle/>
        <a:p>
          <a:endParaRPr lang="en-US"/>
        </a:p>
      </dgm:t>
    </dgm:pt>
    <dgm:pt modelId="{27A37285-6BBC-4393-8D0B-3E12D780449E}">
      <dgm:prSet/>
      <dgm:spPr/>
      <dgm:t>
        <a:bodyPr/>
        <a:lstStyle/>
        <a:p>
          <a:r>
            <a:rPr lang="en-US" dirty="0"/>
            <a:t> 5 Oct.</a:t>
          </a:r>
        </a:p>
      </dgm:t>
    </dgm:pt>
    <dgm:pt modelId="{41484517-3948-47FC-AE0D-E40441597ED1}" type="parTrans" cxnId="{EB757690-E899-4565-8DAB-A94E5D16915F}">
      <dgm:prSet/>
      <dgm:spPr/>
      <dgm:t>
        <a:bodyPr/>
        <a:lstStyle/>
        <a:p>
          <a:endParaRPr lang="en-US"/>
        </a:p>
      </dgm:t>
    </dgm:pt>
    <dgm:pt modelId="{CE260FA8-862D-4B7A-8F91-03514A425471}" type="sibTrans" cxnId="{EB757690-E899-4565-8DAB-A94E5D16915F}">
      <dgm:prSet/>
      <dgm:spPr/>
      <dgm:t>
        <a:bodyPr/>
        <a:lstStyle/>
        <a:p>
          <a:endParaRPr lang="en-US"/>
        </a:p>
      </dgm:t>
    </dgm:pt>
    <dgm:pt modelId="{073161EA-4D17-49FD-8729-969D10BFA9D9}">
      <dgm:prSet/>
      <dgm:spPr/>
      <dgm:t>
        <a:bodyPr/>
        <a:lstStyle/>
        <a:p>
          <a:r>
            <a:rPr lang="en-US" b="1" dirty="0"/>
            <a:t>ISSUE OUTLINE</a:t>
          </a:r>
          <a:br>
            <a:rPr lang="en-US" b="1" dirty="0"/>
          </a:br>
          <a:r>
            <a:rPr lang="en-US" dirty="0"/>
            <a:t>Sale of Partnership Interest</a:t>
          </a:r>
          <a:br>
            <a:rPr lang="en-US" dirty="0"/>
          </a:br>
          <a:r>
            <a:rPr lang="en-US" i="1" dirty="0"/>
            <a:t>Sourcing &amp; Credits</a:t>
          </a:r>
        </a:p>
        <a:p>
          <a:r>
            <a:rPr lang="en-US" i="1" dirty="0"/>
            <a:t>Admin. &amp; Enforcement</a:t>
          </a:r>
        </a:p>
      </dgm:t>
    </dgm:pt>
    <dgm:pt modelId="{4119B8BA-DD78-46B9-90F8-07F102E881EC}" type="parTrans" cxnId="{A250E718-8507-4289-A403-8ED15A45D651}">
      <dgm:prSet/>
      <dgm:spPr/>
      <dgm:t>
        <a:bodyPr/>
        <a:lstStyle/>
        <a:p>
          <a:endParaRPr lang="en-US"/>
        </a:p>
      </dgm:t>
    </dgm:pt>
    <dgm:pt modelId="{872798AD-36E3-4864-82EA-E5979F0DDC8E}" type="sibTrans" cxnId="{A250E718-8507-4289-A403-8ED15A45D651}">
      <dgm:prSet/>
      <dgm:spPr/>
      <dgm:t>
        <a:bodyPr/>
        <a:lstStyle/>
        <a:p>
          <a:endParaRPr lang="en-US"/>
        </a:p>
      </dgm:t>
    </dgm:pt>
    <dgm:pt modelId="{AC7B76D6-3E0A-4392-9AD0-AAE4BC48E0D6}">
      <dgm:prSet/>
      <dgm:spPr/>
      <dgm:t>
        <a:bodyPr/>
        <a:lstStyle/>
        <a:p>
          <a:r>
            <a:rPr lang="en-US" dirty="0"/>
            <a:t>26 Oct.</a:t>
          </a:r>
        </a:p>
      </dgm:t>
    </dgm:pt>
    <dgm:pt modelId="{E067023B-F79E-4E0E-92E8-29172D9C413C}" type="parTrans" cxnId="{EA4D489C-0F7A-4025-93F6-63DD74D73E9B}">
      <dgm:prSet/>
      <dgm:spPr/>
      <dgm:t>
        <a:bodyPr/>
        <a:lstStyle/>
        <a:p>
          <a:endParaRPr lang="en-US"/>
        </a:p>
      </dgm:t>
    </dgm:pt>
    <dgm:pt modelId="{061D817D-1976-4672-A234-154564DC2E3C}" type="sibTrans" cxnId="{EA4D489C-0F7A-4025-93F6-63DD74D73E9B}">
      <dgm:prSet/>
      <dgm:spPr/>
      <dgm:t>
        <a:bodyPr/>
        <a:lstStyle/>
        <a:p>
          <a:endParaRPr lang="en-US"/>
        </a:p>
      </dgm:t>
    </dgm:pt>
    <dgm:pt modelId="{9D078F35-8CE6-4C9F-A2EC-CC52CFF8B69A}">
      <dgm:prSet/>
      <dgm:spPr/>
      <dgm:t>
        <a:bodyPr/>
        <a:lstStyle/>
        <a:p>
          <a:r>
            <a:rPr lang="en-US" b="1" dirty="0"/>
            <a:t>ISSUE OUTLINE  </a:t>
          </a:r>
          <a:r>
            <a:rPr lang="en-US" dirty="0">
              <a:highlight>
                <a:srgbClr val="FFFF00"/>
              </a:highlight>
            </a:rPr>
            <a:t>Admin. &amp; Enforcement and Review of Survey</a:t>
          </a:r>
        </a:p>
      </dgm:t>
    </dgm:pt>
    <dgm:pt modelId="{FC565924-2495-449E-8A4B-29DAC093C022}" type="parTrans" cxnId="{86BAE005-CD8F-42BA-A6AF-53067729EF40}">
      <dgm:prSet/>
      <dgm:spPr/>
      <dgm:t>
        <a:bodyPr/>
        <a:lstStyle/>
        <a:p>
          <a:endParaRPr lang="en-US"/>
        </a:p>
      </dgm:t>
    </dgm:pt>
    <dgm:pt modelId="{C11D5F07-4B89-4707-96AB-3D74838C5531}" type="sibTrans" cxnId="{86BAE005-CD8F-42BA-A6AF-53067729EF40}">
      <dgm:prSet/>
      <dgm:spPr/>
      <dgm:t>
        <a:bodyPr/>
        <a:lstStyle/>
        <a:p>
          <a:endParaRPr lang="en-US"/>
        </a:p>
      </dgm:t>
    </dgm:pt>
    <dgm:pt modelId="{71B0990B-9DC8-4C47-A7D7-C65321D5ABE9}" type="pres">
      <dgm:prSet presAssocID="{E8E3F482-8844-47CA-8B8A-CC01835128C9}" presName="Name0" presStyleCnt="0">
        <dgm:presLayoutVars>
          <dgm:chMax/>
          <dgm:chPref/>
          <dgm:animLvl val="lvl"/>
        </dgm:presLayoutVars>
      </dgm:prSet>
      <dgm:spPr/>
    </dgm:pt>
    <dgm:pt modelId="{37CFB3EF-D822-40E7-BC19-46AAC1C7AA65}" type="pres">
      <dgm:prSet presAssocID="{84E51CE1-9815-4BA4-8025-F86C583620AE}" presName="composite" presStyleCnt="0"/>
      <dgm:spPr/>
    </dgm:pt>
    <dgm:pt modelId="{85EC3C89-6149-4725-9DE2-50C5F6B9DB6D}" type="pres">
      <dgm:prSet presAssocID="{84E51CE1-9815-4BA4-8025-F86C583620AE}" presName="Parent1" presStyleLbl="alignNode1" presStyleIdx="0" presStyleCnt="6" custScaleX="131234" custScaleY="97404" custLinFactNeighborX="-1285">
        <dgm:presLayoutVars>
          <dgm:chMax val="1"/>
          <dgm:chPref val="1"/>
          <dgm:bulletEnabled val="1"/>
        </dgm:presLayoutVars>
      </dgm:prSet>
      <dgm:spPr/>
    </dgm:pt>
    <dgm:pt modelId="{A7BEDBC4-5113-4D86-957D-8EE99BFFA2B1}" type="pres">
      <dgm:prSet presAssocID="{84E51CE1-9815-4BA4-8025-F86C583620AE}" presName="Childtext1" presStyleLbl="revTx" presStyleIdx="0" presStyleCnt="6">
        <dgm:presLayoutVars>
          <dgm:chMax val="0"/>
          <dgm:chPref val="0"/>
          <dgm:bulletEnabled/>
        </dgm:presLayoutVars>
      </dgm:prSet>
      <dgm:spPr/>
    </dgm:pt>
    <dgm:pt modelId="{1981EF09-3D31-488F-9FDE-549E643B6D3F}" type="pres">
      <dgm:prSet presAssocID="{84E51CE1-9815-4BA4-8025-F86C583620AE}" presName="ConnectLine" presStyleLbl="sibTrans1D1" presStyleIdx="0" presStyleCnt="6"/>
      <dgm:spPr>
        <a:noFill/>
        <a:ln w="12700" cap="flat" cmpd="sng" algn="ctr">
          <a:solidFill>
            <a:schemeClr val="accent5">
              <a:hueOff val="0"/>
              <a:satOff val="0"/>
              <a:lumOff val="0"/>
              <a:alphaOff val="0"/>
            </a:schemeClr>
          </a:solidFill>
          <a:prstDash val="dash"/>
          <a:miter lim="800000"/>
        </a:ln>
        <a:effectLst/>
      </dgm:spPr>
    </dgm:pt>
    <dgm:pt modelId="{1008C10F-357F-417B-9686-01B9FE5AFF94}" type="pres">
      <dgm:prSet presAssocID="{84E51CE1-9815-4BA4-8025-F86C583620AE}" presName="ConnectLineEnd" presStyleLbl="node1" presStyleIdx="0" presStyleCnt="6"/>
      <dgm:spPr/>
    </dgm:pt>
    <dgm:pt modelId="{AB9AD3CB-958F-4FF2-8283-BF0CC6DCC0B5}" type="pres">
      <dgm:prSet presAssocID="{84E51CE1-9815-4BA4-8025-F86C583620AE}" presName="EmptyPane" presStyleCnt="0"/>
      <dgm:spPr/>
    </dgm:pt>
    <dgm:pt modelId="{08930317-D501-471B-9ED2-F43B5DDB439C}" type="pres">
      <dgm:prSet presAssocID="{43F93AE9-04A8-421A-A84C-D48C82680197}" presName="spaceBetweenRectangles" presStyleLbl="fgAcc1" presStyleIdx="0" presStyleCnt="5"/>
      <dgm:spPr/>
    </dgm:pt>
    <dgm:pt modelId="{451E8DA7-C386-443B-9C39-30FCA390FE95}" type="pres">
      <dgm:prSet presAssocID="{9A588C4B-1FE1-4307-B944-018A64D15C27}" presName="composite" presStyleCnt="0"/>
      <dgm:spPr/>
    </dgm:pt>
    <dgm:pt modelId="{00DF9D98-6283-4829-AB24-C1A499936113}" type="pres">
      <dgm:prSet presAssocID="{9A588C4B-1FE1-4307-B944-018A64D15C27}" presName="Parent1" presStyleLbl="alignNode1" presStyleIdx="1" presStyleCnt="6" custScaleX="128130">
        <dgm:presLayoutVars>
          <dgm:chMax val="1"/>
          <dgm:chPref val="1"/>
          <dgm:bulletEnabled val="1"/>
        </dgm:presLayoutVars>
      </dgm:prSet>
      <dgm:spPr/>
    </dgm:pt>
    <dgm:pt modelId="{E6D1C4A1-2175-45A5-8F46-C2ED22946644}" type="pres">
      <dgm:prSet presAssocID="{9A588C4B-1FE1-4307-B944-018A64D15C27}" presName="Childtext1" presStyleLbl="revTx" presStyleIdx="1" presStyleCnt="6">
        <dgm:presLayoutVars>
          <dgm:chMax val="0"/>
          <dgm:chPref val="0"/>
          <dgm:bulletEnabled/>
        </dgm:presLayoutVars>
      </dgm:prSet>
      <dgm:spPr/>
    </dgm:pt>
    <dgm:pt modelId="{4AE4D055-0C8A-42A2-8811-DE0198DE9516}" type="pres">
      <dgm:prSet presAssocID="{9A588C4B-1FE1-4307-B944-018A64D15C27}" presName="ConnectLine" presStyleLbl="sibTrans1D1" presStyleIdx="1" presStyleCnt="6"/>
      <dgm:spPr>
        <a:noFill/>
        <a:ln w="12700" cap="flat" cmpd="sng" algn="ctr">
          <a:solidFill>
            <a:schemeClr val="accent5">
              <a:hueOff val="0"/>
              <a:satOff val="0"/>
              <a:lumOff val="-1412"/>
              <a:alphaOff val="0"/>
            </a:schemeClr>
          </a:solidFill>
          <a:prstDash val="dash"/>
          <a:miter lim="800000"/>
        </a:ln>
        <a:effectLst/>
      </dgm:spPr>
    </dgm:pt>
    <dgm:pt modelId="{CD29C43D-18E0-41F2-B741-A822000B32CB}" type="pres">
      <dgm:prSet presAssocID="{9A588C4B-1FE1-4307-B944-018A64D15C27}" presName="ConnectLineEnd" presStyleLbl="node1" presStyleIdx="1" presStyleCnt="6"/>
      <dgm:spPr/>
    </dgm:pt>
    <dgm:pt modelId="{41CE1736-96B5-4245-A7DE-BEED20FD3F7B}" type="pres">
      <dgm:prSet presAssocID="{9A588C4B-1FE1-4307-B944-018A64D15C27}" presName="EmptyPane" presStyleCnt="0"/>
      <dgm:spPr/>
    </dgm:pt>
    <dgm:pt modelId="{05D4C205-1A3C-4112-ACEC-BB56CC093E02}" type="pres">
      <dgm:prSet presAssocID="{9D467C56-4791-445E-8E3D-4C7AD2DCD947}" presName="spaceBetweenRectangles" presStyleLbl="fgAcc1" presStyleIdx="1" presStyleCnt="5"/>
      <dgm:spPr/>
    </dgm:pt>
    <dgm:pt modelId="{5D2EEB39-B3D8-4B62-B27D-C43AF87D4D94}" type="pres">
      <dgm:prSet presAssocID="{907901CF-D4ED-4B11-B270-E42E6757645B}" presName="composite" presStyleCnt="0"/>
      <dgm:spPr/>
    </dgm:pt>
    <dgm:pt modelId="{9EF3323E-5345-423D-90D6-6F653EF18160}" type="pres">
      <dgm:prSet presAssocID="{907901CF-D4ED-4B11-B270-E42E6757645B}" presName="Parent1" presStyleLbl="alignNode1" presStyleIdx="2" presStyleCnt="6" custScaleX="124906">
        <dgm:presLayoutVars>
          <dgm:chMax val="1"/>
          <dgm:chPref val="1"/>
          <dgm:bulletEnabled val="1"/>
        </dgm:presLayoutVars>
      </dgm:prSet>
      <dgm:spPr/>
    </dgm:pt>
    <dgm:pt modelId="{D5F1DBEA-5805-4BBE-B36B-4520D180F9CE}" type="pres">
      <dgm:prSet presAssocID="{907901CF-D4ED-4B11-B270-E42E6757645B}" presName="Childtext1" presStyleLbl="revTx" presStyleIdx="2" presStyleCnt="6">
        <dgm:presLayoutVars>
          <dgm:chMax val="0"/>
          <dgm:chPref val="0"/>
          <dgm:bulletEnabled/>
        </dgm:presLayoutVars>
      </dgm:prSet>
      <dgm:spPr/>
    </dgm:pt>
    <dgm:pt modelId="{9E707F7A-574C-4CAC-B86B-278096E3F24A}" type="pres">
      <dgm:prSet presAssocID="{907901CF-D4ED-4B11-B270-E42E6757645B}" presName="ConnectLine" presStyleLbl="sibTrans1D1" presStyleIdx="2" presStyleCnt="6"/>
      <dgm:spPr>
        <a:noFill/>
        <a:ln w="12700" cap="flat" cmpd="sng" algn="ctr">
          <a:solidFill>
            <a:schemeClr val="accent5">
              <a:hueOff val="0"/>
              <a:satOff val="0"/>
              <a:lumOff val="-2824"/>
              <a:alphaOff val="0"/>
            </a:schemeClr>
          </a:solidFill>
          <a:prstDash val="dash"/>
          <a:miter lim="800000"/>
        </a:ln>
        <a:effectLst/>
      </dgm:spPr>
    </dgm:pt>
    <dgm:pt modelId="{1AA1A4A5-F64C-4766-9DDC-F6609F743334}" type="pres">
      <dgm:prSet presAssocID="{907901CF-D4ED-4B11-B270-E42E6757645B}" presName="ConnectLineEnd" presStyleLbl="node1" presStyleIdx="2" presStyleCnt="6"/>
      <dgm:spPr/>
    </dgm:pt>
    <dgm:pt modelId="{33B164D1-D98D-4A89-8989-A35DC376FA39}" type="pres">
      <dgm:prSet presAssocID="{907901CF-D4ED-4B11-B270-E42E6757645B}" presName="EmptyPane" presStyleCnt="0"/>
      <dgm:spPr/>
    </dgm:pt>
    <dgm:pt modelId="{A090D01C-5F3A-4C6C-B35C-AC486520A5F2}" type="pres">
      <dgm:prSet presAssocID="{A3403246-EDA9-4CC1-8253-09A8A08DB0D8}" presName="spaceBetweenRectangles" presStyleLbl="fgAcc1" presStyleIdx="2" presStyleCnt="5"/>
      <dgm:spPr/>
    </dgm:pt>
    <dgm:pt modelId="{54C77DA0-6EA9-4788-865A-0681E18CF9CB}" type="pres">
      <dgm:prSet presAssocID="{8C1F443C-D881-4811-8E3B-181625C6F0D1}" presName="composite" presStyleCnt="0"/>
      <dgm:spPr/>
    </dgm:pt>
    <dgm:pt modelId="{D50E231C-67FF-4B67-A01C-16E5120A933D}" type="pres">
      <dgm:prSet presAssocID="{8C1F443C-D881-4811-8E3B-181625C6F0D1}" presName="Parent1" presStyleLbl="alignNode1" presStyleIdx="3" presStyleCnt="6" custScaleX="120118">
        <dgm:presLayoutVars>
          <dgm:chMax val="1"/>
          <dgm:chPref val="1"/>
          <dgm:bulletEnabled val="1"/>
        </dgm:presLayoutVars>
      </dgm:prSet>
      <dgm:spPr/>
    </dgm:pt>
    <dgm:pt modelId="{BB99E27B-EE44-4B07-995D-4E2FB33CB7E8}" type="pres">
      <dgm:prSet presAssocID="{8C1F443C-D881-4811-8E3B-181625C6F0D1}" presName="Childtext1" presStyleLbl="revTx" presStyleIdx="3" presStyleCnt="6">
        <dgm:presLayoutVars>
          <dgm:chMax val="0"/>
          <dgm:chPref val="0"/>
          <dgm:bulletEnabled/>
        </dgm:presLayoutVars>
      </dgm:prSet>
      <dgm:spPr/>
    </dgm:pt>
    <dgm:pt modelId="{9D5BB1C2-04E1-40C7-A793-D306571D495E}" type="pres">
      <dgm:prSet presAssocID="{8C1F443C-D881-4811-8E3B-181625C6F0D1}" presName="ConnectLine" presStyleLbl="sibTrans1D1" presStyleIdx="3" presStyleCnt="6"/>
      <dgm:spPr>
        <a:noFill/>
        <a:ln w="12700" cap="flat" cmpd="sng" algn="ctr">
          <a:solidFill>
            <a:schemeClr val="accent5">
              <a:hueOff val="0"/>
              <a:satOff val="0"/>
              <a:lumOff val="-4237"/>
              <a:alphaOff val="0"/>
            </a:schemeClr>
          </a:solidFill>
          <a:prstDash val="dash"/>
          <a:miter lim="800000"/>
        </a:ln>
        <a:effectLst/>
      </dgm:spPr>
    </dgm:pt>
    <dgm:pt modelId="{DC942354-AB2E-46B5-AC49-606E657EA9A1}" type="pres">
      <dgm:prSet presAssocID="{8C1F443C-D881-4811-8E3B-181625C6F0D1}" presName="ConnectLineEnd" presStyleLbl="node1" presStyleIdx="3" presStyleCnt="6"/>
      <dgm:spPr/>
    </dgm:pt>
    <dgm:pt modelId="{B2A09477-4527-4F25-8D76-CEA55DD20580}" type="pres">
      <dgm:prSet presAssocID="{8C1F443C-D881-4811-8E3B-181625C6F0D1}" presName="EmptyPane" presStyleCnt="0"/>
      <dgm:spPr/>
    </dgm:pt>
    <dgm:pt modelId="{2B911CF6-E752-4E28-88DC-B032FF78DA37}" type="pres">
      <dgm:prSet presAssocID="{2FDC3E76-2CB2-47FC-AB6E-99707D978A0A}" presName="spaceBetweenRectangles" presStyleLbl="fgAcc1" presStyleIdx="3" presStyleCnt="5"/>
      <dgm:spPr/>
    </dgm:pt>
    <dgm:pt modelId="{CC4FEFBC-3819-4214-B9F7-CB3211262770}" type="pres">
      <dgm:prSet presAssocID="{27A37285-6BBC-4393-8D0B-3E12D780449E}" presName="composite" presStyleCnt="0"/>
      <dgm:spPr/>
    </dgm:pt>
    <dgm:pt modelId="{351A5361-1A7E-48CA-93BB-015E63A341F1}" type="pres">
      <dgm:prSet presAssocID="{27A37285-6BBC-4393-8D0B-3E12D780449E}" presName="Parent1" presStyleLbl="alignNode1" presStyleIdx="4" presStyleCnt="6" custScaleX="116075">
        <dgm:presLayoutVars>
          <dgm:chMax val="1"/>
          <dgm:chPref val="1"/>
          <dgm:bulletEnabled val="1"/>
        </dgm:presLayoutVars>
      </dgm:prSet>
      <dgm:spPr/>
    </dgm:pt>
    <dgm:pt modelId="{C26C1F2D-7470-4DC5-97AF-6E537819EDAA}" type="pres">
      <dgm:prSet presAssocID="{27A37285-6BBC-4393-8D0B-3E12D780449E}" presName="Childtext1" presStyleLbl="revTx" presStyleIdx="4" presStyleCnt="6">
        <dgm:presLayoutVars>
          <dgm:chMax val="0"/>
          <dgm:chPref val="0"/>
          <dgm:bulletEnabled/>
        </dgm:presLayoutVars>
      </dgm:prSet>
      <dgm:spPr/>
    </dgm:pt>
    <dgm:pt modelId="{980E5842-6700-47BC-8EE4-720709104780}" type="pres">
      <dgm:prSet presAssocID="{27A37285-6BBC-4393-8D0B-3E12D780449E}" presName="ConnectLine" presStyleLbl="sibTrans1D1" presStyleIdx="4" presStyleCnt="6"/>
      <dgm:spPr>
        <a:noFill/>
        <a:ln w="12700" cap="flat" cmpd="sng" algn="ctr">
          <a:solidFill>
            <a:schemeClr val="accent5">
              <a:hueOff val="0"/>
              <a:satOff val="0"/>
              <a:lumOff val="-5649"/>
              <a:alphaOff val="0"/>
            </a:schemeClr>
          </a:solidFill>
          <a:prstDash val="dash"/>
          <a:miter lim="800000"/>
        </a:ln>
        <a:effectLst/>
      </dgm:spPr>
    </dgm:pt>
    <dgm:pt modelId="{B20AEA19-FB40-4966-9640-EC1EFB33B188}" type="pres">
      <dgm:prSet presAssocID="{27A37285-6BBC-4393-8D0B-3E12D780449E}" presName="ConnectLineEnd" presStyleLbl="node1" presStyleIdx="4" presStyleCnt="6"/>
      <dgm:spPr/>
    </dgm:pt>
    <dgm:pt modelId="{4FED751B-E22F-4585-B0D4-AB47874F8B58}" type="pres">
      <dgm:prSet presAssocID="{27A37285-6BBC-4393-8D0B-3E12D780449E}" presName="EmptyPane" presStyleCnt="0"/>
      <dgm:spPr/>
    </dgm:pt>
    <dgm:pt modelId="{11CD5511-C3A6-4C9A-9894-71E7266738AF}" type="pres">
      <dgm:prSet presAssocID="{CE260FA8-862D-4B7A-8F91-03514A425471}" presName="spaceBetweenRectangles" presStyleLbl="fgAcc1" presStyleIdx="4" presStyleCnt="5"/>
      <dgm:spPr/>
    </dgm:pt>
    <dgm:pt modelId="{4918DA08-D9F2-466C-8644-956A3B1FB10B}" type="pres">
      <dgm:prSet presAssocID="{AC7B76D6-3E0A-4392-9AD0-AAE4BC48E0D6}" presName="composite" presStyleCnt="0"/>
      <dgm:spPr/>
    </dgm:pt>
    <dgm:pt modelId="{2B017CDE-3D36-4DDB-AAE4-88D3F42120D0}" type="pres">
      <dgm:prSet presAssocID="{AC7B76D6-3E0A-4392-9AD0-AAE4BC48E0D6}" presName="Parent1" presStyleLbl="alignNode1" presStyleIdx="5" presStyleCnt="6">
        <dgm:presLayoutVars>
          <dgm:chMax val="1"/>
          <dgm:chPref val="1"/>
          <dgm:bulletEnabled val="1"/>
        </dgm:presLayoutVars>
      </dgm:prSet>
      <dgm:spPr/>
    </dgm:pt>
    <dgm:pt modelId="{0C14243F-E495-4A4C-B933-46720FCC4BC0}" type="pres">
      <dgm:prSet presAssocID="{AC7B76D6-3E0A-4392-9AD0-AAE4BC48E0D6}" presName="Childtext1" presStyleLbl="revTx" presStyleIdx="5" presStyleCnt="6">
        <dgm:presLayoutVars>
          <dgm:chMax val="0"/>
          <dgm:chPref val="0"/>
          <dgm:bulletEnabled/>
        </dgm:presLayoutVars>
      </dgm:prSet>
      <dgm:spPr/>
    </dgm:pt>
    <dgm:pt modelId="{6C998525-4890-4B10-99D6-6793990EA1E5}" type="pres">
      <dgm:prSet presAssocID="{AC7B76D6-3E0A-4392-9AD0-AAE4BC48E0D6}" presName="ConnectLine" presStyleLbl="sibTrans1D1" presStyleIdx="5" presStyleCnt="6"/>
      <dgm:spPr>
        <a:noFill/>
        <a:ln w="12700" cap="flat" cmpd="sng" algn="ctr">
          <a:solidFill>
            <a:schemeClr val="accent5">
              <a:hueOff val="0"/>
              <a:satOff val="0"/>
              <a:lumOff val="-7061"/>
              <a:alphaOff val="0"/>
            </a:schemeClr>
          </a:solidFill>
          <a:prstDash val="dash"/>
          <a:miter lim="800000"/>
        </a:ln>
        <a:effectLst/>
      </dgm:spPr>
    </dgm:pt>
    <dgm:pt modelId="{B62DEEDE-4C3A-4DEA-AD78-F1129DD0E703}" type="pres">
      <dgm:prSet presAssocID="{AC7B76D6-3E0A-4392-9AD0-AAE4BC48E0D6}" presName="ConnectLineEnd" presStyleLbl="node1" presStyleIdx="5" presStyleCnt="6"/>
      <dgm:spPr/>
    </dgm:pt>
    <dgm:pt modelId="{27580CD3-8172-4715-B3B8-1F228CC54B0B}" type="pres">
      <dgm:prSet presAssocID="{AC7B76D6-3E0A-4392-9AD0-AAE4BC48E0D6}" presName="EmptyPane" presStyleCnt="0"/>
      <dgm:spPr/>
    </dgm:pt>
  </dgm:ptLst>
  <dgm:cxnLst>
    <dgm:cxn modelId="{1D3D7B02-2CFD-4BCE-95D8-A2AFDAA2E815}" type="presOf" srcId="{E8E3F482-8844-47CA-8B8A-CC01835128C9}" destId="{71B0990B-9DC8-4C47-A7D7-C65321D5ABE9}" srcOrd="0" destOrd="0" presId="urn:microsoft.com/office/officeart/2016/7/layout/HexagonTimeline"/>
    <dgm:cxn modelId="{86BAE005-CD8F-42BA-A6AF-53067729EF40}" srcId="{AC7B76D6-3E0A-4392-9AD0-AAE4BC48E0D6}" destId="{9D078F35-8CE6-4C9F-A2EC-CC52CFF8B69A}" srcOrd="0" destOrd="0" parTransId="{FC565924-2495-449E-8A4B-29DAC093C022}" sibTransId="{C11D5F07-4B89-4707-96AB-3D74838C5531}"/>
    <dgm:cxn modelId="{A250E718-8507-4289-A403-8ED15A45D651}" srcId="{27A37285-6BBC-4393-8D0B-3E12D780449E}" destId="{073161EA-4D17-49FD-8729-969D10BFA9D9}" srcOrd="0" destOrd="0" parTransId="{4119B8BA-DD78-46B9-90F8-07F102E881EC}" sibTransId="{872798AD-36E3-4864-82EA-E5979F0DDC8E}"/>
    <dgm:cxn modelId="{CAE3592E-A7A8-4E7F-81DE-2FB60AA8DA92}" type="presOf" srcId="{9A588C4B-1FE1-4307-B944-018A64D15C27}" destId="{00DF9D98-6283-4829-AB24-C1A499936113}" srcOrd="0" destOrd="0" presId="urn:microsoft.com/office/officeart/2016/7/layout/HexagonTimeline"/>
    <dgm:cxn modelId="{187DBC6B-E701-4BB5-92E2-722DBC7FEB9A}" srcId="{E8E3F482-8844-47CA-8B8A-CC01835128C9}" destId="{8C1F443C-D881-4811-8E3B-181625C6F0D1}" srcOrd="3" destOrd="0" parTransId="{4CB28602-055E-4E0B-BC38-C9510BFF2086}" sibTransId="{2FDC3E76-2CB2-47FC-AB6E-99707D978A0A}"/>
    <dgm:cxn modelId="{1670D04E-1425-43E1-808F-272F80527132}" srcId="{8C1F443C-D881-4811-8E3B-181625C6F0D1}" destId="{E163193A-BD61-4353-B810-DA904DB32358}" srcOrd="0" destOrd="0" parTransId="{166030AE-B09C-46F7-AD41-29621DA2453E}" sibTransId="{E30E31CE-D654-4133-A05C-A675AA0307F0}"/>
    <dgm:cxn modelId="{C0A31C52-7950-403A-8D0B-6566A2B80CB4}" type="presOf" srcId="{073161EA-4D17-49FD-8729-969D10BFA9D9}" destId="{C26C1F2D-7470-4DC5-97AF-6E537819EDAA}" srcOrd="0" destOrd="0" presId="urn:microsoft.com/office/officeart/2016/7/layout/HexagonTimeline"/>
    <dgm:cxn modelId="{48F3017B-724F-4418-A1BB-890979D9C2D4}" type="presOf" srcId="{AC7B76D6-3E0A-4392-9AD0-AAE4BC48E0D6}" destId="{2B017CDE-3D36-4DDB-AAE4-88D3F42120D0}" srcOrd="0" destOrd="0" presId="urn:microsoft.com/office/officeart/2016/7/layout/HexagonTimeline"/>
    <dgm:cxn modelId="{8E879784-9FEB-416F-91AA-DFEF346A797D}" srcId="{E8E3F482-8844-47CA-8B8A-CC01835128C9}" destId="{84E51CE1-9815-4BA4-8025-F86C583620AE}" srcOrd="0" destOrd="0" parTransId="{0ADACA5C-E423-473A-BBC2-CF20C993187E}" sibTransId="{43F93AE9-04A8-421A-A84C-D48C82680197}"/>
    <dgm:cxn modelId="{EB757690-E899-4565-8DAB-A94E5D16915F}" srcId="{E8E3F482-8844-47CA-8B8A-CC01835128C9}" destId="{27A37285-6BBC-4393-8D0B-3E12D780449E}" srcOrd="4" destOrd="0" parTransId="{41484517-3948-47FC-AE0D-E40441597ED1}" sibTransId="{CE260FA8-862D-4B7A-8F91-03514A425471}"/>
    <dgm:cxn modelId="{36182492-4F72-43DD-8746-0ECD4BD9CE5F}" srcId="{84E51CE1-9815-4BA4-8025-F86C583620AE}" destId="{57715871-F505-44D5-8F15-3428AAD4B6AD}" srcOrd="0" destOrd="0" parTransId="{CE23F4F4-FA4A-4E6A-BCD9-4FFCDFC24860}" sibTransId="{AF6E4870-6AF3-4149-8296-879EB35FEC39}"/>
    <dgm:cxn modelId="{EA4D489C-0F7A-4025-93F6-63DD74D73E9B}" srcId="{E8E3F482-8844-47CA-8B8A-CC01835128C9}" destId="{AC7B76D6-3E0A-4392-9AD0-AAE4BC48E0D6}" srcOrd="5" destOrd="0" parTransId="{E067023B-F79E-4E0E-92E8-29172D9C413C}" sibTransId="{061D817D-1976-4672-A234-154564DC2E3C}"/>
    <dgm:cxn modelId="{7BCF739E-993F-4411-9CBC-395F29E081E0}" type="presOf" srcId="{907901CF-D4ED-4B11-B270-E42E6757645B}" destId="{9EF3323E-5345-423D-90D6-6F653EF18160}" srcOrd="0" destOrd="0" presId="urn:microsoft.com/office/officeart/2016/7/layout/HexagonTimeline"/>
    <dgm:cxn modelId="{55575FA0-7201-46D0-9D04-90621059F3F6}" type="presOf" srcId="{63EAB4F9-183A-4456-8B19-A8E11A26FC70}" destId="{E6D1C4A1-2175-45A5-8F46-C2ED22946644}" srcOrd="0" destOrd="0" presId="urn:microsoft.com/office/officeart/2016/7/layout/HexagonTimeline"/>
    <dgm:cxn modelId="{10B437A3-8F30-46C7-9A2F-1A47D8F508D5}" srcId="{E8E3F482-8844-47CA-8B8A-CC01835128C9}" destId="{907901CF-D4ED-4B11-B270-E42E6757645B}" srcOrd="2" destOrd="0" parTransId="{121D1DF6-5D0B-4E28-B457-AA46C33ADF79}" sibTransId="{A3403246-EDA9-4CC1-8253-09A8A08DB0D8}"/>
    <dgm:cxn modelId="{FD5FCEA8-45C3-4AAA-8F90-164422EB1D51}" type="presOf" srcId="{BB6F8888-0ED4-4EB3-B086-2C5BAD0789C7}" destId="{D5F1DBEA-5805-4BBE-B36B-4520D180F9CE}" srcOrd="0" destOrd="0" presId="urn:microsoft.com/office/officeart/2016/7/layout/HexagonTimeline"/>
    <dgm:cxn modelId="{BF3E7AB5-0BFD-4F72-973A-89DF9CC05BFF}" type="presOf" srcId="{57715871-F505-44D5-8F15-3428AAD4B6AD}" destId="{A7BEDBC4-5113-4D86-957D-8EE99BFFA2B1}" srcOrd="0" destOrd="0" presId="urn:microsoft.com/office/officeart/2016/7/layout/HexagonTimeline"/>
    <dgm:cxn modelId="{A89726B8-C2E9-44D2-AE86-0A500D45C63D}" srcId="{9A588C4B-1FE1-4307-B944-018A64D15C27}" destId="{63EAB4F9-183A-4456-8B19-A8E11A26FC70}" srcOrd="0" destOrd="0" parTransId="{94568065-74EB-4DA8-B3FE-BC49E5EC534B}" sibTransId="{68CE264D-2154-439F-86F6-5B788BEC6A83}"/>
    <dgm:cxn modelId="{2C3363B8-B040-451F-B38E-116B2A8B1537}" srcId="{E8E3F482-8844-47CA-8B8A-CC01835128C9}" destId="{9A588C4B-1FE1-4307-B944-018A64D15C27}" srcOrd="1" destOrd="0" parTransId="{0E380803-7ACC-4409-9CE9-82B364974125}" sibTransId="{9D467C56-4791-445E-8E3D-4C7AD2DCD947}"/>
    <dgm:cxn modelId="{70463FBE-D5A9-48D7-BFB3-4B7C23DA163D}" type="presOf" srcId="{84E51CE1-9815-4BA4-8025-F86C583620AE}" destId="{85EC3C89-6149-4725-9DE2-50C5F6B9DB6D}" srcOrd="0" destOrd="0" presId="urn:microsoft.com/office/officeart/2016/7/layout/HexagonTimeline"/>
    <dgm:cxn modelId="{0C0830C0-BB1A-43B1-8D0F-C44C1EC3A93E}" type="presOf" srcId="{9D078F35-8CE6-4C9F-A2EC-CC52CFF8B69A}" destId="{0C14243F-E495-4A4C-B933-46720FCC4BC0}" srcOrd="0" destOrd="0" presId="urn:microsoft.com/office/officeart/2016/7/layout/HexagonTimeline"/>
    <dgm:cxn modelId="{B8890CC2-4964-49BE-A03A-3178AE149DDF}" srcId="{907901CF-D4ED-4B11-B270-E42E6757645B}" destId="{BB6F8888-0ED4-4EB3-B086-2C5BAD0789C7}" srcOrd="0" destOrd="0" parTransId="{FBF0039F-1A68-4F2A-BAE2-D8949225E87D}" sibTransId="{DA7DD9B5-DCE2-4ADB-B860-5F4797D776CC}"/>
    <dgm:cxn modelId="{AB45DEC7-CD97-4FAD-BD24-57CFD3AF14AC}" type="presOf" srcId="{27A37285-6BBC-4393-8D0B-3E12D780449E}" destId="{351A5361-1A7E-48CA-93BB-015E63A341F1}" srcOrd="0" destOrd="0" presId="urn:microsoft.com/office/officeart/2016/7/layout/HexagonTimeline"/>
    <dgm:cxn modelId="{2D1EC9F9-9A1C-4F2F-8093-D81950E422B3}" type="presOf" srcId="{8C1F443C-D881-4811-8E3B-181625C6F0D1}" destId="{D50E231C-67FF-4B67-A01C-16E5120A933D}" srcOrd="0" destOrd="0" presId="urn:microsoft.com/office/officeart/2016/7/layout/HexagonTimeline"/>
    <dgm:cxn modelId="{F3DAEDFC-33CA-407C-AEBA-54A80A829B08}" type="presOf" srcId="{E163193A-BD61-4353-B810-DA904DB32358}" destId="{BB99E27B-EE44-4B07-995D-4E2FB33CB7E8}" srcOrd="0" destOrd="0" presId="urn:microsoft.com/office/officeart/2016/7/layout/HexagonTimeline"/>
    <dgm:cxn modelId="{41E87819-C95A-41A2-9A35-A6B4694090F5}" type="presParOf" srcId="{71B0990B-9DC8-4C47-A7D7-C65321D5ABE9}" destId="{37CFB3EF-D822-40E7-BC19-46AAC1C7AA65}" srcOrd="0" destOrd="0" presId="urn:microsoft.com/office/officeart/2016/7/layout/HexagonTimeline"/>
    <dgm:cxn modelId="{CE4C9904-C865-4A91-ACB2-5516BED73CA3}" type="presParOf" srcId="{37CFB3EF-D822-40E7-BC19-46AAC1C7AA65}" destId="{85EC3C89-6149-4725-9DE2-50C5F6B9DB6D}" srcOrd="0" destOrd="0" presId="urn:microsoft.com/office/officeart/2016/7/layout/HexagonTimeline"/>
    <dgm:cxn modelId="{84E13A9E-CE19-4E55-A311-7EB9F90874A5}" type="presParOf" srcId="{37CFB3EF-D822-40E7-BC19-46AAC1C7AA65}" destId="{A7BEDBC4-5113-4D86-957D-8EE99BFFA2B1}" srcOrd="1" destOrd="0" presId="urn:microsoft.com/office/officeart/2016/7/layout/HexagonTimeline"/>
    <dgm:cxn modelId="{C083FF86-AAF2-4A5E-98E3-D6F1194D4582}" type="presParOf" srcId="{37CFB3EF-D822-40E7-BC19-46AAC1C7AA65}" destId="{1981EF09-3D31-488F-9FDE-549E643B6D3F}" srcOrd="2" destOrd="0" presId="urn:microsoft.com/office/officeart/2016/7/layout/HexagonTimeline"/>
    <dgm:cxn modelId="{7765F626-0A2A-4B64-8065-ACD0DC574C33}" type="presParOf" srcId="{37CFB3EF-D822-40E7-BC19-46AAC1C7AA65}" destId="{1008C10F-357F-417B-9686-01B9FE5AFF94}" srcOrd="3" destOrd="0" presId="urn:microsoft.com/office/officeart/2016/7/layout/HexagonTimeline"/>
    <dgm:cxn modelId="{5FD065A7-AC42-4844-84BC-52AFEC18EC0F}" type="presParOf" srcId="{37CFB3EF-D822-40E7-BC19-46AAC1C7AA65}" destId="{AB9AD3CB-958F-4FF2-8283-BF0CC6DCC0B5}" srcOrd="4" destOrd="0" presId="urn:microsoft.com/office/officeart/2016/7/layout/HexagonTimeline"/>
    <dgm:cxn modelId="{0705E3EF-A604-42DC-8E54-65336C79C2B5}" type="presParOf" srcId="{71B0990B-9DC8-4C47-A7D7-C65321D5ABE9}" destId="{08930317-D501-471B-9ED2-F43B5DDB439C}" srcOrd="1" destOrd="0" presId="urn:microsoft.com/office/officeart/2016/7/layout/HexagonTimeline"/>
    <dgm:cxn modelId="{26626DEE-EBE6-4354-9D1A-52D353564244}" type="presParOf" srcId="{71B0990B-9DC8-4C47-A7D7-C65321D5ABE9}" destId="{451E8DA7-C386-443B-9C39-30FCA390FE95}" srcOrd="2" destOrd="0" presId="urn:microsoft.com/office/officeart/2016/7/layout/HexagonTimeline"/>
    <dgm:cxn modelId="{76283204-6097-482D-8A94-3A08AC06EBAD}" type="presParOf" srcId="{451E8DA7-C386-443B-9C39-30FCA390FE95}" destId="{00DF9D98-6283-4829-AB24-C1A499936113}" srcOrd="0" destOrd="0" presId="urn:microsoft.com/office/officeart/2016/7/layout/HexagonTimeline"/>
    <dgm:cxn modelId="{B791344F-5D8D-4546-92DA-1D4A05D02A82}" type="presParOf" srcId="{451E8DA7-C386-443B-9C39-30FCA390FE95}" destId="{E6D1C4A1-2175-45A5-8F46-C2ED22946644}" srcOrd="1" destOrd="0" presId="urn:microsoft.com/office/officeart/2016/7/layout/HexagonTimeline"/>
    <dgm:cxn modelId="{C05D43C4-C29C-4623-8309-FEFD0AAE3659}" type="presParOf" srcId="{451E8DA7-C386-443B-9C39-30FCA390FE95}" destId="{4AE4D055-0C8A-42A2-8811-DE0198DE9516}" srcOrd="2" destOrd="0" presId="urn:microsoft.com/office/officeart/2016/7/layout/HexagonTimeline"/>
    <dgm:cxn modelId="{F30E01B2-3132-4125-B96A-4A1DE65CDDD6}" type="presParOf" srcId="{451E8DA7-C386-443B-9C39-30FCA390FE95}" destId="{CD29C43D-18E0-41F2-B741-A822000B32CB}" srcOrd="3" destOrd="0" presId="urn:microsoft.com/office/officeart/2016/7/layout/HexagonTimeline"/>
    <dgm:cxn modelId="{E566069B-600D-477A-A0B4-0A33E9639CA7}" type="presParOf" srcId="{451E8DA7-C386-443B-9C39-30FCA390FE95}" destId="{41CE1736-96B5-4245-A7DE-BEED20FD3F7B}" srcOrd="4" destOrd="0" presId="urn:microsoft.com/office/officeart/2016/7/layout/HexagonTimeline"/>
    <dgm:cxn modelId="{DBA80668-D2EF-4CB2-A0C6-DA21068AF268}" type="presParOf" srcId="{71B0990B-9DC8-4C47-A7D7-C65321D5ABE9}" destId="{05D4C205-1A3C-4112-ACEC-BB56CC093E02}" srcOrd="3" destOrd="0" presId="urn:microsoft.com/office/officeart/2016/7/layout/HexagonTimeline"/>
    <dgm:cxn modelId="{5395B4BE-D8B9-4956-9982-FAD13BDDE3C9}" type="presParOf" srcId="{71B0990B-9DC8-4C47-A7D7-C65321D5ABE9}" destId="{5D2EEB39-B3D8-4B62-B27D-C43AF87D4D94}" srcOrd="4" destOrd="0" presId="urn:microsoft.com/office/officeart/2016/7/layout/HexagonTimeline"/>
    <dgm:cxn modelId="{8D5E966C-11C7-4A30-8B93-F8D5593FD6BB}" type="presParOf" srcId="{5D2EEB39-B3D8-4B62-B27D-C43AF87D4D94}" destId="{9EF3323E-5345-423D-90D6-6F653EF18160}" srcOrd="0" destOrd="0" presId="urn:microsoft.com/office/officeart/2016/7/layout/HexagonTimeline"/>
    <dgm:cxn modelId="{A45754D7-D932-4AFD-B2F8-F2B74F796ACD}" type="presParOf" srcId="{5D2EEB39-B3D8-4B62-B27D-C43AF87D4D94}" destId="{D5F1DBEA-5805-4BBE-B36B-4520D180F9CE}" srcOrd="1" destOrd="0" presId="urn:microsoft.com/office/officeart/2016/7/layout/HexagonTimeline"/>
    <dgm:cxn modelId="{FDE23616-C0AF-4B10-84A6-754B20C2ED36}" type="presParOf" srcId="{5D2EEB39-B3D8-4B62-B27D-C43AF87D4D94}" destId="{9E707F7A-574C-4CAC-B86B-278096E3F24A}" srcOrd="2" destOrd="0" presId="urn:microsoft.com/office/officeart/2016/7/layout/HexagonTimeline"/>
    <dgm:cxn modelId="{C9960CB5-8B08-4A20-BA05-D3DDE2AB8CEB}" type="presParOf" srcId="{5D2EEB39-B3D8-4B62-B27D-C43AF87D4D94}" destId="{1AA1A4A5-F64C-4766-9DDC-F6609F743334}" srcOrd="3" destOrd="0" presId="urn:microsoft.com/office/officeart/2016/7/layout/HexagonTimeline"/>
    <dgm:cxn modelId="{FDE09270-852E-48B2-BB94-18C7A904652C}" type="presParOf" srcId="{5D2EEB39-B3D8-4B62-B27D-C43AF87D4D94}" destId="{33B164D1-D98D-4A89-8989-A35DC376FA39}" srcOrd="4" destOrd="0" presId="urn:microsoft.com/office/officeart/2016/7/layout/HexagonTimeline"/>
    <dgm:cxn modelId="{A84C1CF5-DDCE-490B-912C-0093B7B77BCF}" type="presParOf" srcId="{71B0990B-9DC8-4C47-A7D7-C65321D5ABE9}" destId="{A090D01C-5F3A-4C6C-B35C-AC486520A5F2}" srcOrd="5" destOrd="0" presId="urn:microsoft.com/office/officeart/2016/7/layout/HexagonTimeline"/>
    <dgm:cxn modelId="{9D90FF48-5693-465F-9F91-A6384354D3F3}" type="presParOf" srcId="{71B0990B-9DC8-4C47-A7D7-C65321D5ABE9}" destId="{54C77DA0-6EA9-4788-865A-0681E18CF9CB}" srcOrd="6" destOrd="0" presId="urn:microsoft.com/office/officeart/2016/7/layout/HexagonTimeline"/>
    <dgm:cxn modelId="{A35C869A-F6F0-4D6D-91C2-817537F49B62}" type="presParOf" srcId="{54C77DA0-6EA9-4788-865A-0681E18CF9CB}" destId="{D50E231C-67FF-4B67-A01C-16E5120A933D}" srcOrd="0" destOrd="0" presId="urn:microsoft.com/office/officeart/2016/7/layout/HexagonTimeline"/>
    <dgm:cxn modelId="{775994E9-FCFF-48FB-A4EF-DEEF94322061}" type="presParOf" srcId="{54C77DA0-6EA9-4788-865A-0681E18CF9CB}" destId="{BB99E27B-EE44-4B07-995D-4E2FB33CB7E8}" srcOrd="1" destOrd="0" presId="urn:microsoft.com/office/officeart/2016/7/layout/HexagonTimeline"/>
    <dgm:cxn modelId="{D4FC42F2-2D11-4636-9376-76F7B40094B4}" type="presParOf" srcId="{54C77DA0-6EA9-4788-865A-0681E18CF9CB}" destId="{9D5BB1C2-04E1-40C7-A793-D306571D495E}" srcOrd="2" destOrd="0" presId="urn:microsoft.com/office/officeart/2016/7/layout/HexagonTimeline"/>
    <dgm:cxn modelId="{236B7C60-5BFD-4EB9-927A-46CAC2C8447F}" type="presParOf" srcId="{54C77DA0-6EA9-4788-865A-0681E18CF9CB}" destId="{DC942354-AB2E-46B5-AC49-606E657EA9A1}" srcOrd="3" destOrd="0" presId="urn:microsoft.com/office/officeart/2016/7/layout/HexagonTimeline"/>
    <dgm:cxn modelId="{33900564-A48C-48E6-8E97-E95C9112B00D}" type="presParOf" srcId="{54C77DA0-6EA9-4788-865A-0681E18CF9CB}" destId="{B2A09477-4527-4F25-8D76-CEA55DD20580}" srcOrd="4" destOrd="0" presId="urn:microsoft.com/office/officeart/2016/7/layout/HexagonTimeline"/>
    <dgm:cxn modelId="{56F381AE-8DED-4203-B53A-B149B2FFC9A6}" type="presParOf" srcId="{71B0990B-9DC8-4C47-A7D7-C65321D5ABE9}" destId="{2B911CF6-E752-4E28-88DC-B032FF78DA37}" srcOrd="7" destOrd="0" presId="urn:microsoft.com/office/officeart/2016/7/layout/HexagonTimeline"/>
    <dgm:cxn modelId="{CD2237D7-2C56-4491-96C9-CE56F1DC904E}" type="presParOf" srcId="{71B0990B-9DC8-4C47-A7D7-C65321D5ABE9}" destId="{CC4FEFBC-3819-4214-B9F7-CB3211262770}" srcOrd="8" destOrd="0" presId="urn:microsoft.com/office/officeart/2016/7/layout/HexagonTimeline"/>
    <dgm:cxn modelId="{8A829CAB-57A4-4065-8BBA-DF1CB065238E}" type="presParOf" srcId="{CC4FEFBC-3819-4214-B9F7-CB3211262770}" destId="{351A5361-1A7E-48CA-93BB-015E63A341F1}" srcOrd="0" destOrd="0" presId="urn:microsoft.com/office/officeart/2016/7/layout/HexagonTimeline"/>
    <dgm:cxn modelId="{8B6BB49D-F7DB-4F6F-AB6C-CDF7757E5491}" type="presParOf" srcId="{CC4FEFBC-3819-4214-B9F7-CB3211262770}" destId="{C26C1F2D-7470-4DC5-97AF-6E537819EDAA}" srcOrd="1" destOrd="0" presId="urn:microsoft.com/office/officeart/2016/7/layout/HexagonTimeline"/>
    <dgm:cxn modelId="{6619FD73-79B9-4841-8EB7-E039427717A8}" type="presParOf" srcId="{CC4FEFBC-3819-4214-B9F7-CB3211262770}" destId="{980E5842-6700-47BC-8EE4-720709104780}" srcOrd="2" destOrd="0" presId="urn:microsoft.com/office/officeart/2016/7/layout/HexagonTimeline"/>
    <dgm:cxn modelId="{78E482CF-2BB6-4C4C-968F-4E0D84E41263}" type="presParOf" srcId="{CC4FEFBC-3819-4214-B9F7-CB3211262770}" destId="{B20AEA19-FB40-4966-9640-EC1EFB33B188}" srcOrd="3" destOrd="0" presId="urn:microsoft.com/office/officeart/2016/7/layout/HexagonTimeline"/>
    <dgm:cxn modelId="{343A967A-6EDC-4E54-8513-1E91A692FCBD}" type="presParOf" srcId="{CC4FEFBC-3819-4214-B9F7-CB3211262770}" destId="{4FED751B-E22F-4585-B0D4-AB47874F8B58}" srcOrd="4" destOrd="0" presId="urn:microsoft.com/office/officeart/2016/7/layout/HexagonTimeline"/>
    <dgm:cxn modelId="{EA397385-BA2A-45EE-9BBE-215C640BDDE9}" type="presParOf" srcId="{71B0990B-9DC8-4C47-A7D7-C65321D5ABE9}" destId="{11CD5511-C3A6-4C9A-9894-71E7266738AF}" srcOrd="9" destOrd="0" presId="urn:microsoft.com/office/officeart/2016/7/layout/HexagonTimeline"/>
    <dgm:cxn modelId="{A8841E45-9CB7-497E-B915-197BE646C248}" type="presParOf" srcId="{71B0990B-9DC8-4C47-A7D7-C65321D5ABE9}" destId="{4918DA08-D9F2-466C-8644-956A3B1FB10B}" srcOrd="10" destOrd="0" presId="urn:microsoft.com/office/officeart/2016/7/layout/HexagonTimeline"/>
    <dgm:cxn modelId="{CF92EDB6-C880-486D-9B5F-C9BF58EA6CD5}" type="presParOf" srcId="{4918DA08-D9F2-466C-8644-956A3B1FB10B}" destId="{2B017CDE-3D36-4DDB-AAE4-88D3F42120D0}" srcOrd="0" destOrd="0" presId="urn:microsoft.com/office/officeart/2016/7/layout/HexagonTimeline"/>
    <dgm:cxn modelId="{EE091061-809B-4409-BF14-ABEF20407047}" type="presParOf" srcId="{4918DA08-D9F2-466C-8644-956A3B1FB10B}" destId="{0C14243F-E495-4A4C-B933-46720FCC4BC0}" srcOrd="1" destOrd="0" presId="urn:microsoft.com/office/officeart/2016/7/layout/HexagonTimeline"/>
    <dgm:cxn modelId="{39B3B2D2-3F8B-46A2-BBA4-622C3BBCFE24}" type="presParOf" srcId="{4918DA08-D9F2-466C-8644-956A3B1FB10B}" destId="{6C998525-4890-4B10-99D6-6793990EA1E5}" srcOrd="2" destOrd="0" presId="urn:microsoft.com/office/officeart/2016/7/layout/HexagonTimeline"/>
    <dgm:cxn modelId="{C2156BAF-B524-49BB-8694-C95B2752B2C7}" type="presParOf" srcId="{4918DA08-D9F2-466C-8644-956A3B1FB10B}" destId="{B62DEEDE-4C3A-4DEA-AD78-F1129DD0E703}" srcOrd="3" destOrd="0" presId="urn:microsoft.com/office/officeart/2016/7/layout/HexagonTimeline"/>
    <dgm:cxn modelId="{0AAAE213-82A2-4C8C-872C-17EEDAD90AB5}" type="presParOf" srcId="{4918DA08-D9F2-466C-8644-956A3B1FB10B}" destId="{27580CD3-8172-4715-B3B8-1F228CC54B0B}" srcOrd="4" destOrd="0" presId="urn:microsoft.com/office/officeart/2016/7/layout/HexagonTimeline"/>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3C89-6149-4725-9DE2-50C5F6B9DB6D}">
      <dsp:nvSpPr>
        <dsp:cNvPr id="0" name=""/>
        <dsp:cNvSpPr/>
      </dsp:nvSpPr>
      <dsp:spPr>
        <a:xfrm>
          <a:off x="175901" y="2090603"/>
          <a:ext cx="934824" cy="552429"/>
        </a:xfrm>
        <a:prstGeom prst="homePlate">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17 Aug.</a:t>
          </a:r>
        </a:p>
      </dsp:txBody>
      <dsp:txXfrm>
        <a:off x="175901" y="2090603"/>
        <a:ext cx="824338" cy="552429"/>
      </dsp:txXfrm>
    </dsp:sp>
    <dsp:sp modelId="{A7BEDBC4-5113-4D86-957D-8EE99BFFA2B1}">
      <dsp:nvSpPr>
        <dsp:cNvPr id="0" name=""/>
        <dsp:cNvSpPr/>
      </dsp:nvSpPr>
      <dsp:spPr>
        <a:xfrm>
          <a:off x="-5870" y="23311"/>
          <a:ext cx="1298368" cy="1473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1" kern="1200" dirty="0"/>
            <a:t>ISSUE OUTLINE</a:t>
          </a:r>
          <a:r>
            <a:rPr lang="en-US" sz="1100" kern="1200" dirty="0"/>
            <a:t> General Approach  Terms</a:t>
          </a:r>
          <a:br>
            <a:rPr lang="en-US" sz="1100" kern="1200" dirty="0"/>
          </a:br>
          <a:r>
            <a:rPr lang="en-US" sz="1100" kern="1200" dirty="0"/>
            <a:t>Operating Income -</a:t>
          </a:r>
          <a:r>
            <a:rPr lang="en-US" sz="1100" i="1" kern="1200" dirty="0"/>
            <a:t>Nexus &amp; </a:t>
          </a:r>
          <a:br>
            <a:rPr lang="en-US" sz="1100" i="1" kern="1200" dirty="0"/>
          </a:br>
          <a:r>
            <a:rPr lang="en-US" sz="1100" i="1" kern="1200" dirty="0"/>
            <a:t>Federal Conformity</a:t>
          </a:r>
        </a:p>
      </dsp:txBody>
      <dsp:txXfrm>
        <a:off x="-5870" y="23311"/>
        <a:ext cx="1298368" cy="1473146"/>
      </dsp:txXfrm>
    </dsp:sp>
    <dsp:sp modelId="{08930317-D501-471B-9ED2-F43B5DDB439C}">
      <dsp:nvSpPr>
        <dsp:cNvPr id="0" name=""/>
        <dsp:cNvSpPr/>
      </dsp:nvSpPr>
      <dsp:spPr>
        <a:xfrm rot="21565653">
          <a:off x="1110717" y="2364978"/>
          <a:ext cx="368415" cy="0"/>
        </a:xfrm>
        <a:custGeom>
          <a:avLst/>
          <a:gdLst/>
          <a:ahLst/>
          <a:cxnLst/>
          <a:rect l="0" t="0" r="0" b="0"/>
          <a:pathLst>
            <a:path>
              <a:moveTo>
                <a:pt x="0" y="0"/>
              </a:moveTo>
              <a:lnTo>
                <a:pt x="368415"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981EF09-3D31-488F-9FDE-549E643B6D3F}">
      <dsp:nvSpPr>
        <dsp:cNvPr id="0" name=""/>
        <dsp:cNvSpPr/>
      </dsp:nvSpPr>
      <dsp:spPr>
        <a:xfrm>
          <a:off x="643313" y="1616749"/>
          <a:ext cx="0" cy="46035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008C10F-357F-417B-9686-01B9FE5AFF94}">
      <dsp:nvSpPr>
        <dsp:cNvPr id="0" name=""/>
        <dsp:cNvSpPr/>
      </dsp:nvSpPr>
      <dsp:spPr>
        <a:xfrm>
          <a:off x="581289" y="1517316"/>
          <a:ext cx="124049" cy="920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DF9D98-6283-4829-AB24-C1A499936113}">
      <dsp:nvSpPr>
        <dsp:cNvPr id="0" name=""/>
        <dsp:cNvSpPr/>
      </dsp:nvSpPr>
      <dsp:spPr>
        <a:xfrm>
          <a:off x="1479123" y="2079561"/>
          <a:ext cx="912714" cy="567153"/>
        </a:xfrm>
        <a:prstGeom prst="hexagon">
          <a:avLst>
            <a:gd name="adj" fmla="val 40000"/>
            <a:gd name="vf" fmla="val 115470"/>
          </a:avLst>
        </a:prstGeom>
        <a:gradFill rotWithShape="0">
          <a:gsLst>
            <a:gs pos="0">
              <a:schemeClr val="accent5">
                <a:hueOff val="0"/>
                <a:satOff val="0"/>
                <a:lumOff val="-1412"/>
                <a:alphaOff val="0"/>
                <a:satMod val="103000"/>
                <a:lumMod val="102000"/>
                <a:tint val="94000"/>
              </a:schemeClr>
            </a:gs>
            <a:gs pos="50000">
              <a:schemeClr val="accent5">
                <a:hueOff val="0"/>
                <a:satOff val="0"/>
                <a:lumOff val="-1412"/>
                <a:alphaOff val="0"/>
                <a:satMod val="110000"/>
                <a:lumMod val="100000"/>
                <a:shade val="100000"/>
              </a:schemeClr>
            </a:gs>
            <a:gs pos="100000">
              <a:schemeClr val="accent5">
                <a:hueOff val="0"/>
                <a:satOff val="0"/>
                <a:lumOff val="-1412"/>
                <a:alphaOff val="0"/>
                <a:lumMod val="99000"/>
                <a:satMod val="120000"/>
                <a:shade val="78000"/>
              </a:schemeClr>
            </a:gs>
          </a:gsLst>
          <a:lin ang="5400000" scaled="0"/>
        </a:gradFill>
        <a:ln w="6350" cap="flat" cmpd="sng" algn="ctr">
          <a:solidFill>
            <a:schemeClr val="accent5">
              <a:hueOff val="0"/>
              <a:satOff val="0"/>
              <a:lumOff val="-1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31 Aug.</a:t>
          </a:r>
        </a:p>
      </dsp:txBody>
      <dsp:txXfrm>
        <a:off x="1630803" y="2173814"/>
        <a:ext cx="609354" cy="378647"/>
      </dsp:txXfrm>
    </dsp:sp>
    <dsp:sp modelId="{E6D1C4A1-2175-45A5-8F46-C2ED22946644}">
      <dsp:nvSpPr>
        <dsp:cNvPr id="0" name=""/>
        <dsp:cNvSpPr/>
      </dsp:nvSpPr>
      <dsp:spPr>
        <a:xfrm>
          <a:off x="1301651" y="3213867"/>
          <a:ext cx="1267658"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b="1" kern="1200" dirty="0"/>
            <a:t>ISSUE OUTLINE </a:t>
          </a:r>
          <a:r>
            <a:rPr lang="en-US" sz="1100" kern="1200" dirty="0"/>
            <a:t>Operating Income -</a:t>
          </a:r>
          <a:r>
            <a:rPr lang="en-US" sz="1100" i="1" kern="1200" dirty="0"/>
            <a:t>Federal Conformity cont’d &amp; </a:t>
          </a:r>
          <a:br>
            <a:rPr lang="en-US" sz="1100" i="1" kern="1200" dirty="0"/>
          </a:br>
          <a:r>
            <a:rPr lang="en-US" sz="1100" i="1" kern="1200" dirty="0"/>
            <a:t>Sourcing</a:t>
          </a:r>
        </a:p>
      </dsp:txBody>
      <dsp:txXfrm>
        <a:off x="1301651" y="3213867"/>
        <a:ext cx="1267658" cy="1512408"/>
      </dsp:txXfrm>
    </dsp:sp>
    <dsp:sp modelId="{05D4C205-1A3C-4112-ACEC-BB56CC093E02}">
      <dsp:nvSpPr>
        <dsp:cNvPr id="0" name=""/>
        <dsp:cNvSpPr/>
      </dsp:nvSpPr>
      <dsp:spPr>
        <a:xfrm>
          <a:off x="2391837" y="2363138"/>
          <a:ext cx="350478" cy="0"/>
        </a:xfrm>
        <a:custGeom>
          <a:avLst/>
          <a:gdLst/>
          <a:ahLst/>
          <a:cxnLst/>
          <a:rect l="0" t="0" r="0" b="0"/>
          <a:pathLst>
            <a:path>
              <a:moveTo>
                <a:pt x="0" y="0"/>
              </a:moveTo>
              <a:lnTo>
                <a:pt x="350478" y="0"/>
              </a:lnTo>
            </a:path>
          </a:pathLst>
        </a:custGeom>
        <a:noFill/>
        <a:ln w="6350" cap="flat" cmpd="sng" algn="ctr">
          <a:solidFill>
            <a:schemeClr val="accent5">
              <a:hueOff val="0"/>
              <a:satOff val="0"/>
              <a:lumOff val="-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4AE4D055-0C8A-42A2-8811-DE0198DE9516}">
      <dsp:nvSpPr>
        <dsp:cNvPr id="0" name=""/>
        <dsp:cNvSpPr/>
      </dsp:nvSpPr>
      <dsp:spPr>
        <a:xfrm>
          <a:off x="1935480" y="2646714"/>
          <a:ext cx="0" cy="472627"/>
        </a:xfrm>
        <a:prstGeom prst="line">
          <a:avLst/>
        </a:prstGeom>
        <a:noFill/>
        <a:ln w="12700" cap="flat" cmpd="sng" algn="ctr">
          <a:solidFill>
            <a:schemeClr val="accent5">
              <a:hueOff val="0"/>
              <a:satOff val="0"/>
              <a:lumOff val="-1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CD29C43D-18E0-41F2-B741-A822000B32CB}">
      <dsp:nvSpPr>
        <dsp:cNvPr id="0" name=""/>
        <dsp:cNvSpPr/>
      </dsp:nvSpPr>
      <dsp:spPr>
        <a:xfrm>
          <a:off x="1874922" y="3119342"/>
          <a:ext cx="121115" cy="94525"/>
        </a:xfrm>
        <a:prstGeom prst="rect">
          <a:avLst/>
        </a:prstGeom>
        <a:gradFill rotWithShape="0">
          <a:gsLst>
            <a:gs pos="0">
              <a:schemeClr val="accent5">
                <a:hueOff val="0"/>
                <a:satOff val="0"/>
                <a:lumOff val="-1412"/>
                <a:alphaOff val="0"/>
                <a:satMod val="103000"/>
                <a:lumMod val="102000"/>
                <a:tint val="94000"/>
              </a:schemeClr>
            </a:gs>
            <a:gs pos="50000">
              <a:schemeClr val="accent5">
                <a:hueOff val="0"/>
                <a:satOff val="0"/>
                <a:lumOff val="-1412"/>
                <a:alphaOff val="0"/>
                <a:satMod val="110000"/>
                <a:lumMod val="100000"/>
                <a:shade val="100000"/>
              </a:schemeClr>
            </a:gs>
            <a:gs pos="100000">
              <a:schemeClr val="accent5">
                <a:hueOff val="0"/>
                <a:satOff val="0"/>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F3323E-5345-423D-90D6-6F653EF18160}">
      <dsp:nvSpPr>
        <dsp:cNvPr id="0" name=""/>
        <dsp:cNvSpPr/>
      </dsp:nvSpPr>
      <dsp:spPr>
        <a:xfrm>
          <a:off x="2742316" y="2079561"/>
          <a:ext cx="889748" cy="567153"/>
        </a:xfrm>
        <a:prstGeom prst="hexagon">
          <a:avLst>
            <a:gd name="adj" fmla="val 40000"/>
            <a:gd name="vf" fmla="val 115470"/>
          </a:avLst>
        </a:prstGeom>
        <a:gradFill rotWithShape="0">
          <a:gsLst>
            <a:gs pos="0">
              <a:schemeClr val="accent5">
                <a:hueOff val="0"/>
                <a:satOff val="0"/>
                <a:lumOff val="-2824"/>
                <a:alphaOff val="0"/>
                <a:satMod val="103000"/>
                <a:lumMod val="102000"/>
                <a:tint val="94000"/>
              </a:schemeClr>
            </a:gs>
            <a:gs pos="50000">
              <a:schemeClr val="accent5">
                <a:hueOff val="0"/>
                <a:satOff val="0"/>
                <a:lumOff val="-2824"/>
                <a:alphaOff val="0"/>
                <a:satMod val="110000"/>
                <a:lumMod val="100000"/>
                <a:shade val="100000"/>
              </a:schemeClr>
            </a:gs>
            <a:gs pos="100000">
              <a:schemeClr val="accent5">
                <a:hueOff val="0"/>
                <a:satOff val="0"/>
                <a:lumOff val="-2824"/>
                <a:alphaOff val="0"/>
                <a:lumMod val="99000"/>
                <a:satMod val="120000"/>
                <a:shade val="78000"/>
              </a:schemeClr>
            </a:gs>
          </a:gsLst>
          <a:lin ang="5400000" scaled="0"/>
        </a:gradFill>
        <a:ln w="6350" cap="flat" cmpd="sng" algn="ctr">
          <a:solidFill>
            <a:schemeClr val="accent5">
              <a:hueOff val="0"/>
              <a:satOff val="0"/>
              <a:lumOff val="-2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14 Sep.</a:t>
          </a:r>
        </a:p>
      </dsp:txBody>
      <dsp:txXfrm>
        <a:off x="2892819" y="2175497"/>
        <a:ext cx="588742" cy="375281"/>
      </dsp:txXfrm>
    </dsp:sp>
    <dsp:sp modelId="{D5F1DBEA-5805-4BBE-B36B-4520D180F9CE}">
      <dsp:nvSpPr>
        <dsp:cNvPr id="0" name=""/>
        <dsp:cNvSpPr/>
      </dsp:nvSpPr>
      <dsp:spPr>
        <a:xfrm>
          <a:off x="2569309" y="0"/>
          <a:ext cx="1235761"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1" kern="1200" dirty="0"/>
            <a:t>ISSUE OUTLINE </a:t>
          </a:r>
          <a:r>
            <a:rPr lang="en-US" sz="1100" kern="1200" dirty="0"/>
            <a:t>Operating Income </a:t>
          </a:r>
          <a:r>
            <a:rPr lang="en-US" sz="1100" i="1" kern="1200" dirty="0"/>
            <a:t>Sourcing cont’d &amp; Credits</a:t>
          </a:r>
        </a:p>
      </dsp:txBody>
      <dsp:txXfrm>
        <a:off x="2569309" y="0"/>
        <a:ext cx="1235761" cy="1512408"/>
      </dsp:txXfrm>
    </dsp:sp>
    <dsp:sp modelId="{A090D01C-5F3A-4C6C-B35C-AC486520A5F2}">
      <dsp:nvSpPr>
        <dsp:cNvPr id="0" name=""/>
        <dsp:cNvSpPr/>
      </dsp:nvSpPr>
      <dsp:spPr>
        <a:xfrm>
          <a:off x="3632065" y="2363138"/>
          <a:ext cx="339381" cy="0"/>
        </a:xfrm>
        <a:custGeom>
          <a:avLst/>
          <a:gdLst/>
          <a:ahLst/>
          <a:cxnLst/>
          <a:rect l="0" t="0" r="0" b="0"/>
          <a:pathLst>
            <a:path>
              <a:moveTo>
                <a:pt x="0" y="0"/>
              </a:moveTo>
              <a:lnTo>
                <a:pt x="339381" y="0"/>
              </a:lnTo>
            </a:path>
          </a:pathLst>
        </a:custGeom>
        <a:noFill/>
        <a:ln w="6350" cap="flat" cmpd="sng" algn="ctr">
          <a:solidFill>
            <a:schemeClr val="accent5">
              <a:hueOff val="0"/>
              <a:satOff val="0"/>
              <a:lumOff val="-353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E707F7A-574C-4CAC-B86B-278096E3F24A}">
      <dsp:nvSpPr>
        <dsp:cNvPr id="0" name=""/>
        <dsp:cNvSpPr/>
      </dsp:nvSpPr>
      <dsp:spPr>
        <a:xfrm>
          <a:off x="3187190" y="1606933"/>
          <a:ext cx="0" cy="472627"/>
        </a:xfrm>
        <a:prstGeom prst="line">
          <a:avLst/>
        </a:prstGeom>
        <a:noFill/>
        <a:ln w="12700" cap="flat" cmpd="sng" algn="ctr">
          <a:solidFill>
            <a:schemeClr val="accent5">
              <a:hueOff val="0"/>
              <a:satOff val="0"/>
              <a:lumOff val="-2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1AA1A4A5-F64C-4766-9DDC-F6609F743334}">
      <dsp:nvSpPr>
        <dsp:cNvPr id="0" name=""/>
        <dsp:cNvSpPr/>
      </dsp:nvSpPr>
      <dsp:spPr>
        <a:xfrm>
          <a:off x="3128156" y="1512408"/>
          <a:ext cx="118068" cy="94525"/>
        </a:xfrm>
        <a:prstGeom prst="rect">
          <a:avLst/>
        </a:prstGeom>
        <a:gradFill rotWithShape="0">
          <a:gsLst>
            <a:gs pos="0">
              <a:schemeClr val="accent5">
                <a:hueOff val="0"/>
                <a:satOff val="0"/>
                <a:lumOff val="-2824"/>
                <a:alphaOff val="0"/>
                <a:satMod val="103000"/>
                <a:lumMod val="102000"/>
                <a:tint val="94000"/>
              </a:schemeClr>
            </a:gs>
            <a:gs pos="50000">
              <a:schemeClr val="accent5">
                <a:hueOff val="0"/>
                <a:satOff val="0"/>
                <a:lumOff val="-2824"/>
                <a:alphaOff val="0"/>
                <a:satMod val="110000"/>
                <a:lumMod val="100000"/>
                <a:shade val="100000"/>
              </a:schemeClr>
            </a:gs>
            <a:gs pos="100000">
              <a:schemeClr val="accent5">
                <a:hueOff val="0"/>
                <a:satOff val="0"/>
                <a:lumOff val="-2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50E231C-67FF-4B67-A01C-16E5120A933D}">
      <dsp:nvSpPr>
        <dsp:cNvPr id="0" name=""/>
        <dsp:cNvSpPr/>
      </dsp:nvSpPr>
      <dsp:spPr>
        <a:xfrm>
          <a:off x="3971446" y="2079561"/>
          <a:ext cx="855641" cy="567153"/>
        </a:xfrm>
        <a:prstGeom prst="hexagon">
          <a:avLst>
            <a:gd name="adj" fmla="val 40000"/>
            <a:gd name="vf" fmla="val 115470"/>
          </a:avLst>
        </a:prstGeom>
        <a:gradFill rotWithShape="0">
          <a:gsLst>
            <a:gs pos="0">
              <a:schemeClr val="accent5">
                <a:hueOff val="0"/>
                <a:satOff val="0"/>
                <a:lumOff val="-4237"/>
                <a:alphaOff val="0"/>
                <a:satMod val="103000"/>
                <a:lumMod val="102000"/>
                <a:tint val="94000"/>
              </a:schemeClr>
            </a:gs>
            <a:gs pos="50000">
              <a:schemeClr val="accent5">
                <a:hueOff val="0"/>
                <a:satOff val="0"/>
                <a:lumOff val="-4237"/>
                <a:alphaOff val="0"/>
                <a:satMod val="110000"/>
                <a:lumMod val="100000"/>
                <a:shade val="100000"/>
              </a:schemeClr>
            </a:gs>
            <a:gs pos="100000">
              <a:schemeClr val="accent5">
                <a:hueOff val="0"/>
                <a:satOff val="0"/>
                <a:lumOff val="-4237"/>
                <a:alphaOff val="0"/>
                <a:lumMod val="99000"/>
                <a:satMod val="120000"/>
                <a:shade val="78000"/>
              </a:schemeClr>
            </a:gs>
          </a:gsLst>
          <a:lin ang="5400000" scaled="0"/>
        </a:gradFill>
        <a:ln w="6350" cap="flat" cmpd="sng" algn="ctr">
          <a:solidFill>
            <a:schemeClr val="accent5">
              <a:hueOff val="0"/>
              <a:satOff val="0"/>
              <a:lumOff val="-423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28 Sep.</a:t>
          </a:r>
        </a:p>
      </dsp:txBody>
      <dsp:txXfrm>
        <a:off x="4120528" y="2178379"/>
        <a:ext cx="557477" cy="369517"/>
      </dsp:txXfrm>
    </dsp:sp>
    <dsp:sp modelId="{BB99E27B-EE44-4B07-995D-4E2FB33CB7E8}">
      <dsp:nvSpPr>
        <dsp:cNvPr id="0" name=""/>
        <dsp:cNvSpPr/>
      </dsp:nvSpPr>
      <dsp:spPr>
        <a:xfrm>
          <a:off x="3805071" y="3213867"/>
          <a:ext cx="1188391"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b="1" kern="1200" dirty="0"/>
            <a:t>ISSUE OUTLINE </a:t>
          </a:r>
          <a:br>
            <a:rPr lang="en-US" sz="1100" b="1" kern="1200" dirty="0"/>
          </a:br>
          <a:r>
            <a:rPr lang="en-US" sz="1100" kern="1200" dirty="0"/>
            <a:t>Sale of Partnership Interest</a:t>
          </a:r>
          <a:br>
            <a:rPr lang="en-US" sz="1100" kern="1200" dirty="0"/>
          </a:br>
          <a:r>
            <a:rPr lang="en-US" sz="1100" i="1" kern="1200" dirty="0"/>
            <a:t>Nexus &amp; Conformity</a:t>
          </a:r>
        </a:p>
      </dsp:txBody>
      <dsp:txXfrm>
        <a:off x="3805071" y="3213867"/>
        <a:ext cx="1188391" cy="1512408"/>
      </dsp:txXfrm>
    </dsp:sp>
    <dsp:sp modelId="{2B911CF6-E752-4E28-88DC-B032FF78DA37}">
      <dsp:nvSpPr>
        <dsp:cNvPr id="0" name=""/>
        <dsp:cNvSpPr/>
      </dsp:nvSpPr>
      <dsp:spPr>
        <a:xfrm>
          <a:off x="4827088" y="2363138"/>
          <a:ext cx="327149" cy="0"/>
        </a:xfrm>
        <a:custGeom>
          <a:avLst/>
          <a:gdLst/>
          <a:ahLst/>
          <a:cxnLst/>
          <a:rect l="0" t="0" r="0" b="0"/>
          <a:pathLst>
            <a:path>
              <a:moveTo>
                <a:pt x="0" y="0"/>
              </a:moveTo>
              <a:lnTo>
                <a:pt x="327149" y="0"/>
              </a:lnTo>
            </a:path>
          </a:pathLst>
        </a:custGeom>
        <a:noFill/>
        <a:ln w="6350" cap="flat" cmpd="sng" algn="ctr">
          <a:solidFill>
            <a:schemeClr val="accent5">
              <a:hueOff val="0"/>
              <a:satOff val="0"/>
              <a:lumOff val="-5296"/>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5BB1C2-04E1-40C7-A793-D306571D495E}">
      <dsp:nvSpPr>
        <dsp:cNvPr id="0" name=""/>
        <dsp:cNvSpPr/>
      </dsp:nvSpPr>
      <dsp:spPr>
        <a:xfrm>
          <a:off x="4399267" y="2646714"/>
          <a:ext cx="0" cy="472627"/>
        </a:xfrm>
        <a:prstGeom prst="line">
          <a:avLst/>
        </a:prstGeom>
        <a:noFill/>
        <a:ln w="12700" cap="flat" cmpd="sng" algn="ctr">
          <a:solidFill>
            <a:schemeClr val="accent5">
              <a:hueOff val="0"/>
              <a:satOff val="0"/>
              <a:lumOff val="-4237"/>
              <a:alphaOff val="0"/>
            </a:schemeClr>
          </a:solidFill>
          <a:prstDash val="dash"/>
          <a:miter lim="800000"/>
        </a:ln>
        <a:effectLst/>
      </dsp:spPr>
      <dsp:style>
        <a:lnRef idx="1">
          <a:scrgbClr r="0" g="0" b="0"/>
        </a:lnRef>
        <a:fillRef idx="0">
          <a:scrgbClr r="0" g="0" b="0"/>
        </a:fillRef>
        <a:effectRef idx="0">
          <a:scrgbClr r="0" g="0" b="0"/>
        </a:effectRef>
        <a:fontRef idx="minor"/>
      </dsp:style>
    </dsp:sp>
    <dsp:sp modelId="{DC942354-AB2E-46B5-AC49-606E657EA9A1}">
      <dsp:nvSpPr>
        <dsp:cNvPr id="0" name=""/>
        <dsp:cNvSpPr/>
      </dsp:nvSpPr>
      <dsp:spPr>
        <a:xfrm>
          <a:off x="4342496" y="3119342"/>
          <a:ext cx="113542" cy="94525"/>
        </a:xfrm>
        <a:prstGeom prst="rect">
          <a:avLst/>
        </a:prstGeom>
        <a:gradFill rotWithShape="0">
          <a:gsLst>
            <a:gs pos="0">
              <a:schemeClr val="accent5">
                <a:hueOff val="0"/>
                <a:satOff val="0"/>
                <a:lumOff val="-4237"/>
                <a:alphaOff val="0"/>
                <a:satMod val="103000"/>
                <a:lumMod val="102000"/>
                <a:tint val="94000"/>
              </a:schemeClr>
            </a:gs>
            <a:gs pos="50000">
              <a:schemeClr val="accent5">
                <a:hueOff val="0"/>
                <a:satOff val="0"/>
                <a:lumOff val="-4237"/>
                <a:alphaOff val="0"/>
                <a:satMod val="110000"/>
                <a:lumMod val="100000"/>
                <a:shade val="100000"/>
              </a:schemeClr>
            </a:gs>
            <a:gs pos="100000">
              <a:schemeClr val="accent5">
                <a:hueOff val="0"/>
                <a:satOff val="0"/>
                <a:lumOff val="-42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1A5361-1A7E-48CA-93BB-015E63A341F1}">
      <dsp:nvSpPr>
        <dsp:cNvPr id="0" name=""/>
        <dsp:cNvSpPr/>
      </dsp:nvSpPr>
      <dsp:spPr>
        <a:xfrm>
          <a:off x="5154238" y="2079561"/>
          <a:ext cx="826842" cy="567153"/>
        </a:xfrm>
        <a:prstGeom prst="hexagon">
          <a:avLst>
            <a:gd name="adj" fmla="val 40000"/>
            <a:gd name="vf" fmla="val 115470"/>
          </a:avLst>
        </a:prstGeom>
        <a:gradFill rotWithShape="0">
          <a:gsLst>
            <a:gs pos="0">
              <a:schemeClr val="accent5">
                <a:hueOff val="0"/>
                <a:satOff val="0"/>
                <a:lumOff val="-5649"/>
                <a:alphaOff val="0"/>
                <a:satMod val="103000"/>
                <a:lumMod val="102000"/>
                <a:tint val="94000"/>
              </a:schemeClr>
            </a:gs>
            <a:gs pos="50000">
              <a:schemeClr val="accent5">
                <a:hueOff val="0"/>
                <a:satOff val="0"/>
                <a:lumOff val="-5649"/>
                <a:alphaOff val="0"/>
                <a:satMod val="110000"/>
                <a:lumMod val="100000"/>
                <a:shade val="100000"/>
              </a:schemeClr>
            </a:gs>
            <a:gs pos="100000">
              <a:schemeClr val="accent5">
                <a:hueOff val="0"/>
                <a:satOff val="0"/>
                <a:lumOff val="-5649"/>
                <a:alphaOff val="0"/>
                <a:lumMod val="99000"/>
                <a:satMod val="120000"/>
                <a:shade val="78000"/>
              </a:schemeClr>
            </a:gs>
          </a:gsLst>
          <a:lin ang="5400000" scaled="0"/>
        </a:gradFill>
        <a:ln w="6350" cap="flat" cmpd="sng" algn="ctr">
          <a:solidFill>
            <a:schemeClr val="accent5">
              <a:hueOff val="0"/>
              <a:satOff val="0"/>
              <a:lumOff val="-564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 5 Oct.</a:t>
          </a:r>
        </a:p>
      </dsp:txBody>
      <dsp:txXfrm>
        <a:off x="5302120" y="2180997"/>
        <a:ext cx="531078" cy="364281"/>
      </dsp:txXfrm>
    </dsp:sp>
    <dsp:sp modelId="{C26C1F2D-7470-4DC5-97AF-6E537819EDAA}">
      <dsp:nvSpPr>
        <dsp:cNvPr id="0" name=""/>
        <dsp:cNvSpPr/>
      </dsp:nvSpPr>
      <dsp:spPr>
        <a:xfrm>
          <a:off x="4993463" y="0"/>
          <a:ext cx="1148391"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b="1" kern="1200" dirty="0"/>
            <a:t>ISSUE OUTLINE</a:t>
          </a:r>
          <a:br>
            <a:rPr lang="en-US" sz="1100" b="1" kern="1200" dirty="0"/>
          </a:br>
          <a:r>
            <a:rPr lang="en-US" sz="1100" kern="1200" dirty="0"/>
            <a:t>Sale of Partnership Interest</a:t>
          </a:r>
          <a:br>
            <a:rPr lang="en-US" sz="1100" kern="1200" dirty="0"/>
          </a:br>
          <a:r>
            <a:rPr lang="en-US" sz="1100" i="1" kern="1200" dirty="0"/>
            <a:t>Sourcing &amp; Credits</a:t>
          </a:r>
        </a:p>
        <a:p>
          <a:pPr marL="0" lvl="0" indent="0" algn="ctr" defTabSz="488950">
            <a:lnSpc>
              <a:spcPct val="90000"/>
            </a:lnSpc>
            <a:spcBef>
              <a:spcPct val="0"/>
            </a:spcBef>
            <a:spcAft>
              <a:spcPct val="35000"/>
            </a:spcAft>
            <a:buNone/>
          </a:pPr>
          <a:r>
            <a:rPr lang="en-US" sz="1100" i="1" kern="1200" dirty="0"/>
            <a:t>Admin. &amp; Enforcement</a:t>
          </a:r>
        </a:p>
      </dsp:txBody>
      <dsp:txXfrm>
        <a:off x="4993463" y="0"/>
        <a:ext cx="1148391" cy="1512408"/>
      </dsp:txXfrm>
    </dsp:sp>
    <dsp:sp modelId="{11CD5511-C3A6-4C9A-9894-71E7266738AF}">
      <dsp:nvSpPr>
        <dsp:cNvPr id="0" name=""/>
        <dsp:cNvSpPr/>
      </dsp:nvSpPr>
      <dsp:spPr>
        <a:xfrm>
          <a:off x="5981080" y="2363138"/>
          <a:ext cx="299284" cy="0"/>
        </a:xfrm>
        <a:custGeom>
          <a:avLst/>
          <a:gdLst/>
          <a:ahLst/>
          <a:cxnLst/>
          <a:rect l="0" t="0" r="0" b="0"/>
          <a:pathLst>
            <a:path>
              <a:moveTo>
                <a:pt x="0" y="0"/>
              </a:moveTo>
              <a:lnTo>
                <a:pt x="299284" y="0"/>
              </a:lnTo>
            </a:path>
          </a:pathLst>
        </a:custGeom>
        <a:noFill/>
        <a:ln w="6350" cap="flat" cmpd="sng" algn="ctr">
          <a:solidFill>
            <a:schemeClr val="accent5">
              <a:hueOff val="0"/>
              <a:satOff val="0"/>
              <a:lumOff val="-70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980E5842-6700-47BC-8EE4-720709104780}">
      <dsp:nvSpPr>
        <dsp:cNvPr id="0" name=""/>
        <dsp:cNvSpPr/>
      </dsp:nvSpPr>
      <dsp:spPr>
        <a:xfrm>
          <a:off x="5567659" y="1606933"/>
          <a:ext cx="0" cy="472627"/>
        </a:xfrm>
        <a:prstGeom prst="line">
          <a:avLst/>
        </a:prstGeom>
        <a:noFill/>
        <a:ln w="12700" cap="flat" cmpd="sng" algn="ctr">
          <a:solidFill>
            <a:schemeClr val="accent5">
              <a:hueOff val="0"/>
              <a:satOff val="0"/>
              <a:lumOff val="-5649"/>
              <a:alphaOff val="0"/>
            </a:schemeClr>
          </a:solidFill>
          <a:prstDash val="dash"/>
          <a:miter lim="800000"/>
        </a:ln>
        <a:effectLst/>
      </dsp:spPr>
      <dsp:style>
        <a:lnRef idx="1">
          <a:scrgbClr r="0" g="0" b="0"/>
        </a:lnRef>
        <a:fillRef idx="0">
          <a:scrgbClr r="0" g="0" b="0"/>
        </a:fillRef>
        <a:effectRef idx="0">
          <a:scrgbClr r="0" g="0" b="0"/>
        </a:effectRef>
        <a:fontRef idx="minor"/>
      </dsp:style>
    </dsp:sp>
    <dsp:sp modelId="{B20AEA19-FB40-4966-9640-EC1EFB33B188}">
      <dsp:nvSpPr>
        <dsp:cNvPr id="0" name=""/>
        <dsp:cNvSpPr/>
      </dsp:nvSpPr>
      <dsp:spPr>
        <a:xfrm>
          <a:off x="5512798" y="1512408"/>
          <a:ext cx="109720" cy="94525"/>
        </a:xfrm>
        <a:prstGeom prst="rect">
          <a:avLst/>
        </a:prstGeom>
        <a:gradFill rotWithShape="0">
          <a:gsLst>
            <a:gs pos="0">
              <a:schemeClr val="accent5">
                <a:hueOff val="0"/>
                <a:satOff val="0"/>
                <a:lumOff val="-5649"/>
                <a:alphaOff val="0"/>
                <a:satMod val="103000"/>
                <a:lumMod val="102000"/>
                <a:tint val="94000"/>
              </a:schemeClr>
            </a:gs>
            <a:gs pos="50000">
              <a:schemeClr val="accent5">
                <a:hueOff val="0"/>
                <a:satOff val="0"/>
                <a:lumOff val="-5649"/>
                <a:alphaOff val="0"/>
                <a:satMod val="110000"/>
                <a:lumMod val="100000"/>
                <a:shade val="100000"/>
              </a:schemeClr>
            </a:gs>
            <a:gs pos="100000">
              <a:schemeClr val="accent5">
                <a:hueOff val="0"/>
                <a:satOff val="0"/>
                <a:lumOff val="-56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B017CDE-3D36-4DDB-AAE4-88D3F42120D0}">
      <dsp:nvSpPr>
        <dsp:cNvPr id="0" name=""/>
        <dsp:cNvSpPr/>
      </dsp:nvSpPr>
      <dsp:spPr>
        <a:xfrm rot="10800000">
          <a:off x="6280364" y="2079561"/>
          <a:ext cx="712334" cy="567153"/>
        </a:xfrm>
        <a:prstGeom prst="homePlate">
          <a:avLst>
            <a:gd name="adj" fmla="val 40000"/>
          </a:avLst>
        </a:prstGeom>
        <a:gradFill rotWithShape="0">
          <a:gsLst>
            <a:gs pos="0">
              <a:schemeClr val="accent5">
                <a:hueOff val="0"/>
                <a:satOff val="0"/>
                <a:lumOff val="-7061"/>
                <a:alphaOff val="0"/>
                <a:satMod val="103000"/>
                <a:lumMod val="102000"/>
                <a:tint val="94000"/>
              </a:schemeClr>
            </a:gs>
            <a:gs pos="50000">
              <a:schemeClr val="accent5">
                <a:hueOff val="0"/>
                <a:satOff val="0"/>
                <a:lumOff val="-7061"/>
                <a:alphaOff val="0"/>
                <a:satMod val="110000"/>
                <a:lumMod val="100000"/>
                <a:shade val="100000"/>
              </a:schemeClr>
            </a:gs>
            <a:gs pos="100000">
              <a:schemeClr val="accent5">
                <a:hueOff val="0"/>
                <a:satOff val="0"/>
                <a:lumOff val="-7061"/>
                <a:alphaOff val="0"/>
                <a:lumMod val="99000"/>
                <a:satMod val="120000"/>
                <a:shade val="78000"/>
              </a:schemeClr>
            </a:gs>
          </a:gsLst>
          <a:lin ang="5400000" scaled="0"/>
        </a:gradFill>
        <a:ln w="6350" cap="flat" cmpd="sng" algn="ctr">
          <a:solidFill>
            <a:schemeClr val="accent5">
              <a:hueOff val="0"/>
              <a:satOff val="0"/>
              <a:lumOff val="-70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26 Oct.</a:t>
          </a:r>
        </a:p>
      </dsp:txBody>
      <dsp:txXfrm rot="10800000">
        <a:off x="6393795" y="2079561"/>
        <a:ext cx="598903" cy="567153"/>
      </dsp:txXfrm>
    </dsp:sp>
    <dsp:sp modelId="{0C14243F-E495-4A4C-B933-46720FCC4BC0}">
      <dsp:nvSpPr>
        <dsp:cNvPr id="0" name=""/>
        <dsp:cNvSpPr/>
      </dsp:nvSpPr>
      <dsp:spPr>
        <a:xfrm>
          <a:off x="6141855" y="3213867"/>
          <a:ext cx="989353" cy="151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b="1" kern="1200" dirty="0"/>
            <a:t>ISSUE OUTLINE  </a:t>
          </a:r>
          <a:r>
            <a:rPr lang="en-US" sz="1100" kern="1200" dirty="0">
              <a:highlight>
                <a:srgbClr val="FFFF00"/>
              </a:highlight>
            </a:rPr>
            <a:t>Admin. &amp; Enforcement and Review of Survey</a:t>
          </a:r>
        </a:p>
      </dsp:txBody>
      <dsp:txXfrm>
        <a:off x="6141855" y="3213867"/>
        <a:ext cx="989353" cy="1512408"/>
      </dsp:txXfrm>
    </dsp:sp>
    <dsp:sp modelId="{6C998525-4890-4B10-99D6-6793990EA1E5}">
      <dsp:nvSpPr>
        <dsp:cNvPr id="0" name=""/>
        <dsp:cNvSpPr/>
      </dsp:nvSpPr>
      <dsp:spPr>
        <a:xfrm>
          <a:off x="6636531" y="2646714"/>
          <a:ext cx="0" cy="472627"/>
        </a:xfrm>
        <a:prstGeom prst="line">
          <a:avLst/>
        </a:prstGeom>
        <a:noFill/>
        <a:ln w="12700" cap="flat" cmpd="sng" algn="ctr">
          <a:solidFill>
            <a:schemeClr val="accent5">
              <a:hueOff val="0"/>
              <a:satOff val="0"/>
              <a:lumOff val="-7061"/>
              <a:alphaOff val="0"/>
            </a:schemeClr>
          </a:solidFill>
          <a:prstDash val="dash"/>
          <a:miter lim="800000"/>
        </a:ln>
        <a:effectLst/>
      </dsp:spPr>
      <dsp:style>
        <a:lnRef idx="1">
          <a:scrgbClr r="0" g="0" b="0"/>
        </a:lnRef>
        <a:fillRef idx="0">
          <a:scrgbClr r="0" g="0" b="0"/>
        </a:fillRef>
        <a:effectRef idx="0">
          <a:scrgbClr r="0" g="0" b="0"/>
        </a:effectRef>
        <a:fontRef idx="minor"/>
      </dsp:style>
    </dsp:sp>
    <dsp:sp modelId="{B62DEEDE-4C3A-4DEA-AD78-F1129DD0E703}">
      <dsp:nvSpPr>
        <dsp:cNvPr id="0" name=""/>
        <dsp:cNvSpPr/>
      </dsp:nvSpPr>
      <dsp:spPr>
        <a:xfrm>
          <a:off x="6589269" y="3119342"/>
          <a:ext cx="94525" cy="94525"/>
        </a:xfrm>
        <a:prstGeom prst="rect">
          <a:avLst/>
        </a:prstGeom>
        <a:gradFill rotWithShape="0">
          <a:gsLst>
            <a:gs pos="0">
              <a:schemeClr val="accent5">
                <a:hueOff val="0"/>
                <a:satOff val="0"/>
                <a:lumOff val="-7061"/>
                <a:alphaOff val="0"/>
                <a:satMod val="103000"/>
                <a:lumMod val="102000"/>
                <a:tint val="94000"/>
              </a:schemeClr>
            </a:gs>
            <a:gs pos="50000">
              <a:schemeClr val="accent5">
                <a:hueOff val="0"/>
                <a:satOff val="0"/>
                <a:lumOff val="-7061"/>
                <a:alphaOff val="0"/>
                <a:satMod val="110000"/>
                <a:lumMod val="100000"/>
                <a:shade val="100000"/>
              </a:schemeClr>
            </a:gs>
            <a:gs pos="100000">
              <a:schemeClr val="accent5">
                <a:hueOff val="0"/>
                <a:satOff val="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05FB-8F46-415C-97FF-775E18CF3B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27A4DC-07DC-45D3-BE43-FB934C00EF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7714BD-0DB1-4796-B198-AC395920BDAF}"/>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5" name="Footer Placeholder 4">
            <a:extLst>
              <a:ext uri="{FF2B5EF4-FFF2-40B4-BE49-F238E27FC236}">
                <a16:creationId xmlns:a16="http://schemas.microsoft.com/office/drawing/2014/main" id="{12B3D705-FA65-415B-8D86-797A1063FD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E7641-FD64-4B4C-A5B3-7FC06F28D8E2}"/>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370698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A4F8-BFC4-4414-A363-6838B5907E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9B98CD-B0DA-4987-8E90-840346C7B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D200B-B487-40CC-B1FD-2A5EBFA9CB01}"/>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5" name="Footer Placeholder 4">
            <a:extLst>
              <a:ext uri="{FF2B5EF4-FFF2-40B4-BE49-F238E27FC236}">
                <a16:creationId xmlns:a16="http://schemas.microsoft.com/office/drawing/2014/main" id="{FFACE50A-9FA7-4614-AA39-E5902DA23E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B19858-7936-4A45-AEE0-1BED2D3B039C}"/>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131584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21A0E-7E31-4F87-8CFB-80F0E005BC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AE43EB-FF3B-4A96-BC6B-F0D527131D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3A4FE-80AB-418C-AD79-BF41F39C9C87}"/>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5" name="Footer Placeholder 4">
            <a:extLst>
              <a:ext uri="{FF2B5EF4-FFF2-40B4-BE49-F238E27FC236}">
                <a16:creationId xmlns:a16="http://schemas.microsoft.com/office/drawing/2014/main" id="{BCEF2233-2CEF-473D-8DCE-62A253604C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5DB7D-9F8D-4383-A85E-FB7378F8C119}"/>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21977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297E-ABAE-4473-BFE7-375493898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492D1-5E04-4019-A09D-5654E67D1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10F5F-6AF7-45AA-B148-2B7B6F0B4BAA}"/>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5" name="Footer Placeholder 4">
            <a:extLst>
              <a:ext uri="{FF2B5EF4-FFF2-40B4-BE49-F238E27FC236}">
                <a16:creationId xmlns:a16="http://schemas.microsoft.com/office/drawing/2014/main" id="{910F5C49-9AC6-467C-91E6-DC5D385322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281B22-50EC-4165-BBCC-D81A8842DE56}"/>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95200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0292-44D5-460F-B83A-D601A109E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2E645-18DC-4682-98E7-4B8AD9A1A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D6A88-3FDD-4EA7-A432-195FBB9BA521}"/>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5" name="Footer Placeholder 4">
            <a:extLst>
              <a:ext uri="{FF2B5EF4-FFF2-40B4-BE49-F238E27FC236}">
                <a16:creationId xmlns:a16="http://schemas.microsoft.com/office/drawing/2014/main" id="{54709800-BC01-4EEA-B559-DCC5C6A13A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5DFBFC-4250-4D23-B2BC-E028513A2DC7}"/>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414202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4D26-A5A0-484F-8EFD-33300B046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358E4-3051-491F-9C8D-7F7DA88389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B050C-C382-48AD-B1A0-3A9A71614D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86B5E-2439-4F25-9274-2317878AF520}"/>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6" name="Footer Placeholder 5">
            <a:extLst>
              <a:ext uri="{FF2B5EF4-FFF2-40B4-BE49-F238E27FC236}">
                <a16:creationId xmlns:a16="http://schemas.microsoft.com/office/drawing/2014/main" id="{BEC0A93D-664E-40A8-84AE-3BDCCE6943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6BCF31-2019-4DAC-AC6C-40C4C0645957}"/>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406510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8D9A-F4FC-4809-9A51-D17805C987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E6578-37B0-45B1-822E-011B37AAE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960E9-8304-447A-988E-829563587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76C0A-C47E-47E8-9AEE-93BCD567F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C569C-DB5E-4437-B18F-19D2B3A91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656F2-DDA6-466F-B98F-B9A68D48F8E0}"/>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8" name="Footer Placeholder 7">
            <a:extLst>
              <a:ext uri="{FF2B5EF4-FFF2-40B4-BE49-F238E27FC236}">
                <a16:creationId xmlns:a16="http://schemas.microsoft.com/office/drawing/2014/main" id="{D599F9A3-29BE-4174-B6F9-74F76B8D29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DADD51-2EFF-4702-AD50-64AD4A22A379}"/>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375522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1796-B71D-4E35-BBDF-11A2ABDE46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CB96CA-ECE7-4E9D-A3BA-88480E0900F0}"/>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4" name="Footer Placeholder 3">
            <a:extLst>
              <a:ext uri="{FF2B5EF4-FFF2-40B4-BE49-F238E27FC236}">
                <a16:creationId xmlns:a16="http://schemas.microsoft.com/office/drawing/2014/main" id="{BD08984E-2CA1-47C9-9030-5743A1EA14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04F5B7-B79A-462B-811D-4AC888073C0E}"/>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311552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49F8A-B959-46A1-BEDC-B9A34EBB4E2F}"/>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3" name="Footer Placeholder 2">
            <a:extLst>
              <a:ext uri="{FF2B5EF4-FFF2-40B4-BE49-F238E27FC236}">
                <a16:creationId xmlns:a16="http://schemas.microsoft.com/office/drawing/2014/main" id="{535BB0C3-24EC-4218-9C6A-A065DC46DA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D75ABA-8B8C-466B-84B2-C260ADEBF0E7}"/>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211789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62CE-1F61-4D1D-999C-7999D3924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E41F8-9BE1-487C-8F4D-CD10182C4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9550E-FAD2-4F2A-B2E9-96F363419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ECA32F-9F16-4069-93DC-515F2A41E7DE}"/>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6" name="Footer Placeholder 5">
            <a:extLst>
              <a:ext uri="{FF2B5EF4-FFF2-40B4-BE49-F238E27FC236}">
                <a16:creationId xmlns:a16="http://schemas.microsoft.com/office/drawing/2014/main" id="{A207048C-8C69-40BB-802A-5B0BB889A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705D88-6667-4D2C-A34E-83B5841D1AF2}"/>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378230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866D-487E-4317-B0AA-73C8C491B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1E06A7-98CD-4B94-B46E-CCF871E5B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BB367BA-E8C3-460A-A3A3-5D428D458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A3D7A-4478-4574-9D91-2AE383BAD41F}"/>
              </a:ext>
            </a:extLst>
          </p:cNvPr>
          <p:cNvSpPr>
            <a:spLocks noGrp="1"/>
          </p:cNvSpPr>
          <p:nvPr>
            <p:ph type="dt" sz="half" idx="10"/>
          </p:nvPr>
        </p:nvSpPr>
        <p:spPr/>
        <p:txBody>
          <a:bodyPr/>
          <a:lstStyle/>
          <a:p>
            <a:fld id="{568CB591-1CC2-4D57-8D09-0646199A36F6}" type="datetimeFigureOut">
              <a:rPr lang="en-US" smtClean="0"/>
              <a:t>10/26/2021</a:t>
            </a:fld>
            <a:endParaRPr lang="en-US" dirty="0"/>
          </a:p>
        </p:txBody>
      </p:sp>
      <p:sp>
        <p:nvSpPr>
          <p:cNvPr id="6" name="Footer Placeholder 5">
            <a:extLst>
              <a:ext uri="{FF2B5EF4-FFF2-40B4-BE49-F238E27FC236}">
                <a16:creationId xmlns:a16="http://schemas.microsoft.com/office/drawing/2014/main" id="{90272F81-52F4-4220-A07F-8A33B03415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BA2E5A-4A35-466F-97DA-A3CCBB024B21}"/>
              </a:ext>
            </a:extLst>
          </p:cNvPr>
          <p:cNvSpPr>
            <a:spLocks noGrp="1"/>
          </p:cNvSpPr>
          <p:nvPr>
            <p:ph type="sldNum" sz="quarter" idx="12"/>
          </p:nvPr>
        </p:nvSpPr>
        <p:spPr/>
        <p:txBody>
          <a:bodyPr/>
          <a:lstStyle/>
          <a:p>
            <a:fld id="{FF540D6E-E35F-417B-9CCA-92B24078C1ED}" type="slidenum">
              <a:rPr lang="en-US" smtClean="0"/>
              <a:t>‹#›</a:t>
            </a:fld>
            <a:endParaRPr lang="en-US" dirty="0"/>
          </a:p>
        </p:txBody>
      </p:sp>
    </p:spTree>
    <p:extLst>
      <p:ext uri="{BB962C8B-B14F-4D97-AF65-F5344CB8AC3E}">
        <p14:creationId xmlns:p14="http://schemas.microsoft.com/office/powerpoint/2010/main" val="95833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67260-4E31-43DC-9105-F2C3638E9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96BE0-6548-46BC-8F06-49F9FDB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7EA99-0F01-4382-A998-0459DA446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CB591-1CC2-4D57-8D09-0646199A36F6}" type="datetimeFigureOut">
              <a:rPr lang="en-US" smtClean="0"/>
              <a:t>10/26/2021</a:t>
            </a:fld>
            <a:endParaRPr lang="en-US" dirty="0"/>
          </a:p>
        </p:txBody>
      </p:sp>
      <p:sp>
        <p:nvSpPr>
          <p:cNvPr id="5" name="Footer Placeholder 4">
            <a:extLst>
              <a:ext uri="{FF2B5EF4-FFF2-40B4-BE49-F238E27FC236}">
                <a16:creationId xmlns:a16="http://schemas.microsoft.com/office/drawing/2014/main" id="{99045F44-673E-4047-93E7-F6E9643AE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B6E97F-4D52-4FA7-B123-571ECC776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40D6E-E35F-417B-9CCA-92B24078C1ED}" type="slidenum">
              <a:rPr lang="en-US" smtClean="0"/>
              <a:t>‹#›</a:t>
            </a:fld>
            <a:endParaRPr lang="en-US" dirty="0"/>
          </a:p>
        </p:txBody>
      </p:sp>
    </p:spTree>
    <p:extLst>
      <p:ext uri="{BB962C8B-B14F-4D97-AF65-F5344CB8AC3E}">
        <p14:creationId xmlns:p14="http://schemas.microsoft.com/office/powerpoint/2010/main" val="367637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8">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B65639-F411-4129-9CA9-9783F51D4D40}"/>
              </a:ext>
            </a:extLst>
          </p:cNvPr>
          <p:cNvSpPr>
            <a:spLocks noGrp="1"/>
          </p:cNvSpPr>
          <p:nvPr>
            <p:ph type="ctrTitle"/>
          </p:nvPr>
        </p:nvSpPr>
        <p:spPr>
          <a:xfrm>
            <a:off x="841248" y="1655286"/>
            <a:ext cx="4224048" cy="2610042"/>
          </a:xfrm>
        </p:spPr>
        <p:txBody>
          <a:bodyPr>
            <a:normAutofit/>
          </a:bodyPr>
          <a:lstStyle/>
          <a:p>
            <a:pPr algn="l"/>
            <a:r>
              <a:rPr lang="en-US" sz="5400" dirty="0">
                <a:solidFill>
                  <a:srgbClr val="FFFFFF"/>
                </a:solidFill>
              </a:rPr>
              <a:t>State Taxation of Partnerships</a:t>
            </a:r>
          </a:p>
        </p:txBody>
      </p:sp>
      <p:sp>
        <p:nvSpPr>
          <p:cNvPr id="3" name="Subtitle 2">
            <a:extLst>
              <a:ext uri="{FF2B5EF4-FFF2-40B4-BE49-F238E27FC236}">
                <a16:creationId xmlns:a16="http://schemas.microsoft.com/office/drawing/2014/main" id="{31EB3E86-D2EE-458D-A1C8-24F128B5F874}"/>
              </a:ext>
            </a:extLst>
          </p:cNvPr>
          <p:cNvSpPr>
            <a:spLocks noGrp="1"/>
          </p:cNvSpPr>
          <p:nvPr>
            <p:ph type="subTitle" idx="1"/>
          </p:nvPr>
        </p:nvSpPr>
        <p:spPr>
          <a:xfrm>
            <a:off x="841248" y="4373384"/>
            <a:ext cx="3405900" cy="829055"/>
          </a:xfrm>
        </p:spPr>
        <p:txBody>
          <a:bodyPr>
            <a:normAutofit/>
          </a:bodyPr>
          <a:lstStyle/>
          <a:p>
            <a:pPr algn="l"/>
            <a:r>
              <a:rPr lang="en-US" sz="2000" dirty="0">
                <a:solidFill>
                  <a:srgbClr val="FFFFFF"/>
                </a:solidFill>
              </a:rPr>
              <a:t>October 26, 2021</a:t>
            </a:r>
          </a:p>
        </p:txBody>
      </p:sp>
      <p:pic>
        <p:nvPicPr>
          <p:cNvPr id="8" name="Picture 7">
            <a:extLst>
              <a:ext uri="{FF2B5EF4-FFF2-40B4-BE49-F238E27FC236}">
                <a16:creationId xmlns:a16="http://schemas.microsoft.com/office/drawing/2014/main" id="{865FAEA9-5D89-4211-B9CA-BC6EB27177A9}"/>
              </a:ext>
            </a:extLst>
          </p:cNvPr>
          <p:cNvPicPr>
            <a:picLocks noChangeAspect="1"/>
          </p:cNvPicPr>
          <p:nvPr/>
        </p:nvPicPr>
        <p:blipFill>
          <a:blip r:embed="rId2"/>
          <a:stretch>
            <a:fillRect/>
          </a:stretch>
        </p:blipFill>
        <p:spPr>
          <a:xfrm>
            <a:off x="6945272" y="2203276"/>
            <a:ext cx="3635641" cy="1835818"/>
          </a:xfrm>
          <a:prstGeom prst="rect">
            <a:avLst/>
          </a:prstGeom>
        </p:spPr>
      </p:pic>
    </p:spTree>
    <p:extLst>
      <p:ext uri="{BB962C8B-B14F-4D97-AF65-F5344CB8AC3E}">
        <p14:creationId xmlns:p14="http://schemas.microsoft.com/office/powerpoint/2010/main" val="55674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7525665-FBC9-4BF6-B08A-9A6942183055}"/>
              </a:ext>
            </a:extLst>
          </p:cNvPr>
          <p:cNvGraphicFramePr>
            <a:graphicFrameLocks noGrp="1"/>
          </p:cNvGraphicFramePr>
          <p:nvPr>
            <p:extLst>
              <p:ext uri="{D42A27DB-BD31-4B8C-83A1-F6EECF244321}">
                <p14:modId xmlns:p14="http://schemas.microsoft.com/office/powerpoint/2010/main" val="217032299"/>
              </p:ext>
            </p:extLst>
          </p:nvPr>
        </p:nvGraphicFramePr>
        <p:xfrm>
          <a:off x="3858935" y="333462"/>
          <a:ext cx="6937695" cy="6191076"/>
        </p:xfrm>
        <a:graphic>
          <a:graphicData uri="http://schemas.openxmlformats.org/drawingml/2006/table">
            <a:tbl>
              <a:tblPr firstRow="1" firstCol="1" bandRow="1"/>
              <a:tblGrid>
                <a:gridCol w="1955827">
                  <a:extLst>
                    <a:ext uri="{9D8B030D-6E8A-4147-A177-3AD203B41FA5}">
                      <a16:colId xmlns:a16="http://schemas.microsoft.com/office/drawing/2014/main" val="904547317"/>
                    </a:ext>
                  </a:extLst>
                </a:gridCol>
                <a:gridCol w="3509740">
                  <a:extLst>
                    <a:ext uri="{9D8B030D-6E8A-4147-A177-3AD203B41FA5}">
                      <a16:colId xmlns:a16="http://schemas.microsoft.com/office/drawing/2014/main" val="1313427555"/>
                    </a:ext>
                  </a:extLst>
                </a:gridCol>
                <a:gridCol w="1472128">
                  <a:extLst>
                    <a:ext uri="{9D8B030D-6E8A-4147-A177-3AD203B41FA5}">
                      <a16:colId xmlns:a16="http://schemas.microsoft.com/office/drawing/2014/main" val="2416954141"/>
                    </a:ext>
                  </a:extLst>
                </a:gridCol>
              </a:tblGrid>
              <a:tr h="137826">
                <a:tc>
                  <a:txBody>
                    <a:bodyPr/>
                    <a:lstStyle/>
                    <a:p>
                      <a:pPr marL="0" marR="0">
                        <a:spcBef>
                          <a:spcPts val="600"/>
                        </a:spcBef>
                        <a:spcAft>
                          <a:spcPts val="600"/>
                        </a:spcAft>
                      </a:pPr>
                      <a:r>
                        <a:rPr lang="en-US" sz="700" b="1" dirty="0">
                          <a:solidFill>
                            <a:srgbClr val="FFFFFF"/>
                          </a:solidFill>
                          <a:effectLst/>
                          <a:latin typeface="Calibri" panose="020F0502020204030204" pitchFamily="34" charset="0"/>
                          <a:ea typeface="Calibri" panose="020F0502020204030204" pitchFamily="34" charset="0"/>
                          <a:cs typeface="Leelawadee" panose="020B0502040204020203" pitchFamily="34" charset="-34"/>
                        </a:rPr>
                        <a:t>AREA/Subject</a:t>
                      </a:r>
                      <a:endParaRPr lang="en-US" sz="7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04040"/>
                    </a:solidFill>
                  </a:tcPr>
                </a:tc>
                <a:tc>
                  <a:txBody>
                    <a:bodyPr/>
                    <a:lstStyle/>
                    <a:p>
                      <a:pPr marL="0" marR="0">
                        <a:spcBef>
                          <a:spcPts val="600"/>
                        </a:spcBef>
                        <a:spcAft>
                          <a:spcPts val="600"/>
                        </a:spcAft>
                      </a:pPr>
                      <a:r>
                        <a:rPr lang="en-US" sz="700" b="1" dirty="0">
                          <a:solidFill>
                            <a:srgbClr val="FFFFFF"/>
                          </a:solidFill>
                          <a:effectLst/>
                          <a:latin typeface="Calibri" panose="020F0502020204030204" pitchFamily="34" charset="0"/>
                          <a:ea typeface="Calibri" panose="020F0502020204030204" pitchFamily="34" charset="0"/>
                          <a:cs typeface="Leelawadee" panose="020B0502040204020203" pitchFamily="34" charset="-34"/>
                        </a:rPr>
                        <a:t>Issues Included</a:t>
                      </a:r>
                      <a:endParaRPr lang="en-US" sz="7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04040"/>
                    </a:solidFill>
                  </a:tcPr>
                </a:tc>
                <a:tc>
                  <a:txBody>
                    <a:bodyPr/>
                    <a:lstStyle/>
                    <a:p>
                      <a:pPr marL="0" marR="0">
                        <a:spcBef>
                          <a:spcPts val="600"/>
                        </a:spcBef>
                        <a:spcAft>
                          <a:spcPts val="600"/>
                        </a:spcAft>
                      </a:pPr>
                      <a:r>
                        <a:rPr lang="en-US" sz="700" b="1" dirty="0">
                          <a:solidFill>
                            <a:srgbClr val="FFFFFF"/>
                          </a:solidFill>
                          <a:effectLst/>
                          <a:latin typeface="Calibri" panose="020F0502020204030204" pitchFamily="34" charset="0"/>
                          <a:ea typeface="Calibri" panose="020F0502020204030204" pitchFamily="34" charset="0"/>
                          <a:cs typeface="Leelawadee" panose="020B0502040204020203" pitchFamily="34" charset="-34"/>
                        </a:rPr>
                        <a:t>Outline Page</a:t>
                      </a:r>
                      <a:endParaRPr lang="en-US" sz="7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4219334943"/>
                  </a:ext>
                </a:extLst>
              </a:tr>
              <a:tr h="647403">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 – Subject 1</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Taxation of Partnership Income – Jurisdiction and Nexus</a:t>
                      </a:r>
                      <a:r>
                        <a:rPr lang="en-US" sz="1000"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 –</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questions about the effect of indirect or limited/passive partners on tax nexus and state law exceptions to tax imposition.</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7.</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07334"/>
                  </a:ext>
                </a:extLst>
              </a:tr>
              <a:tr h="939778">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 – Subject 2</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Taxation of Partnership Income – Determining the Tax Base, Federal Conformity, and </a:t>
                      </a:r>
                      <a:b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b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State Adjustments</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implications of certain federal rules on sourcing and potential income shifting—including special allocations, guaranteed payments, treatment of built-in gain (loss) on contributed property, the general ability to offset income and losses from different sources, recognition of intercompany expenses, and potential anti-abuse provisions.</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10.</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19088"/>
                  </a:ext>
                </a:extLst>
              </a:tr>
              <a:tr h="1082867">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 – Subject 3</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Taxation of Partnership Income – Sourcing and Credits</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questions about sourcing for corporate versus individual partners, sourcing in tiered structures, when the nature of the partner or partnership matters, use of situs-based sourcing, and use of different formulary apportionment methods for special allocations, guaranteed payments, built-in gains and other specialized circumstances, and the effect of sourcing methods on credits for taxes paid.</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16.</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411355"/>
                  </a:ext>
                </a:extLst>
              </a:tr>
              <a:tr h="647403">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II</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Taxation of Gain (Loss) from </a:t>
                      </a:r>
                      <a:b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b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Sales of Partnership Interests</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all related questions and issues related to nexus, computation of the gain and any effects of nonconformity, sourcing of the gain—whether business or nonbusiness in nature, and credits for taxes paid.</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38.</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301085"/>
                  </a:ext>
                </a:extLst>
              </a:tr>
              <a:tr h="647403">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III – Subject 1</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Administrative and Enforcement – Information Reporting</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methods used by the IRS or other states to obtain information necessary for ensuring that tax is properly computed and paid.</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46.</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248425"/>
                  </a:ext>
                </a:extLst>
              </a:tr>
              <a:tr h="647403">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III – Subject 2</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Administration and Enforcement Withholding</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any revisions to the MTC model statute and withholding on sales of partnership interests.</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51.</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822727"/>
                  </a:ext>
                </a:extLst>
              </a:tr>
              <a:tr h="647403">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III – Subject 3</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Administration and Enforcement Composite and Entity-Level Taxes</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issues having to do with implementation and methods of administering composite and entity-level taxes.</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53.</a:t>
                      </a:r>
                      <a:endParaRPr lang="en-US" sz="100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949358"/>
                  </a:ext>
                </a:extLst>
              </a:tr>
              <a:tr h="793590">
                <a:tc>
                  <a:txBody>
                    <a:bodyPr/>
                    <a:lstStyle/>
                    <a:p>
                      <a:pPr marL="0" marR="0">
                        <a:spcBef>
                          <a:spcPts val="600"/>
                        </a:spcBef>
                        <a:spcAft>
                          <a:spcPts val="600"/>
                        </a:spcAft>
                      </a:pPr>
                      <a:r>
                        <a:rPr lang="en-US" sz="1000" b="1" dirty="0">
                          <a:solidFill>
                            <a:srgbClr val="984807"/>
                          </a:solidFill>
                          <a:effectLst/>
                          <a:latin typeface="Calibri" panose="020F0502020204030204" pitchFamily="34" charset="0"/>
                          <a:ea typeface="Calibri" panose="020F0502020204030204" pitchFamily="34" charset="0"/>
                          <a:cs typeface="Leelawadee" panose="020B0502040204020203" pitchFamily="34" charset="-34"/>
                        </a:rPr>
                        <a:t>Area III – Subject 4</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p>
                      <a:pPr marL="0" marR="0">
                        <a:spcBef>
                          <a:spcPts val="600"/>
                        </a:spcBef>
                        <a:spcAft>
                          <a:spcPts val="600"/>
                        </a:spcAft>
                      </a:pPr>
                      <a:r>
                        <a:rPr lang="en-US" sz="1000" b="1"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Administration and Enforcement Audit Procedures and Administrative Adjustments</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Including programs similar to the federal centralized partnership audit and adjustment regime.</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000" dirty="0">
                          <a:solidFill>
                            <a:srgbClr val="262626"/>
                          </a:solidFill>
                          <a:effectLst/>
                          <a:latin typeface="Calibri" panose="020F0502020204030204" pitchFamily="34" charset="0"/>
                          <a:ea typeface="Calibri" panose="020F0502020204030204" pitchFamily="34" charset="0"/>
                          <a:cs typeface="Leelawadee" panose="020B0502040204020203" pitchFamily="34" charset="-34"/>
                        </a:rPr>
                        <a:t>Starting at page 61.</a:t>
                      </a:r>
                      <a:endParaRPr lang="en-US" sz="1000" dirty="0">
                        <a:effectLst/>
                        <a:latin typeface="Leelawadee" panose="020B0502040204020203" pitchFamily="34" charset="-34"/>
                        <a:ea typeface="Calibri" panose="020F0502020204030204" pitchFamily="34" charset="0"/>
                        <a:cs typeface="Leelawadee" panose="020B0502040204020203" pitchFamily="34" charset="-34"/>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044977"/>
                  </a:ext>
                </a:extLst>
              </a:tr>
            </a:tbl>
          </a:graphicData>
        </a:graphic>
      </p:graphicFrame>
      <p:sp>
        <p:nvSpPr>
          <p:cNvPr id="4" name="TextBox 3">
            <a:extLst>
              <a:ext uri="{FF2B5EF4-FFF2-40B4-BE49-F238E27FC236}">
                <a16:creationId xmlns:a16="http://schemas.microsoft.com/office/drawing/2014/main" id="{747D5F81-99A5-4635-89DA-DB5F7252B05B}"/>
              </a:ext>
            </a:extLst>
          </p:cNvPr>
          <p:cNvSpPr txBox="1"/>
          <p:nvPr/>
        </p:nvSpPr>
        <p:spPr>
          <a:xfrm>
            <a:off x="721453" y="2718033"/>
            <a:ext cx="2076146" cy="400110"/>
          </a:xfrm>
          <a:prstGeom prst="rect">
            <a:avLst/>
          </a:prstGeom>
          <a:noFill/>
        </p:spPr>
        <p:txBody>
          <a:bodyPr wrap="none" rtlCol="0">
            <a:spAutoFit/>
          </a:bodyPr>
          <a:lstStyle/>
          <a:p>
            <a:r>
              <a:rPr lang="en-US" sz="2000" dirty="0"/>
              <a:t>Subjects Surveyed</a:t>
            </a:r>
          </a:p>
        </p:txBody>
      </p:sp>
    </p:spTree>
    <p:extLst>
      <p:ext uri="{BB962C8B-B14F-4D97-AF65-F5344CB8AC3E}">
        <p14:creationId xmlns:p14="http://schemas.microsoft.com/office/powerpoint/2010/main" val="35320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0C276-3FE6-47E0-99A4-D77E8CA5491C}"/>
              </a:ext>
            </a:extLst>
          </p:cNvPr>
          <p:cNvPicPr>
            <a:picLocks noChangeAspect="1"/>
          </p:cNvPicPr>
          <p:nvPr/>
        </p:nvPicPr>
        <p:blipFill rotWithShape="1">
          <a:blip r:embed="rId2"/>
          <a:srcRect l="30757" t="27032" r="35733" b="14497"/>
          <a:stretch/>
        </p:blipFill>
        <p:spPr>
          <a:xfrm>
            <a:off x="4655889" y="337148"/>
            <a:ext cx="6300133" cy="6183703"/>
          </a:xfrm>
          <a:prstGeom prst="rect">
            <a:avLst/>
          </a:prstGeom>
        </p:spPr>
      </p:pic>
      <p:sp>
        <p:nvSpPr>
          <p:cNvPr id="4" name="TextBox 3">
            <a:extLst>
              <a:ext uri="{FF2B5EF4-FFF2-40B4-BE49-F238E27FC236}">
                <a16:creationId xmlns:a16="http://schemas.microsoft.com/office/drawing/2014/main" id="{39AB755B-E8B0-4FA2-9FA7-9A5681999EB1}"/>
              </a:ext>
            </a:extLst>
          </p:cNvPr>
          <p:cNvSpPr txBox="1"/>
          <p:nvPr/>
        </p:nvSpPr>
        <p:spPr>
          <a:xfrm>
            <a:off x="713064" y="2038525"/>
            <a:ext cx="2827441" cy="584775"/>
          </a:xfrm>
          <a:prstGeom prst="rect">
            <a:avLst/>
          </a:prstGeom>
          <a:noFill/>
        </p:spPr>
        <p:txBody>
          <a:bodyPr wrap="none" rtlCol="0">
            <a:spAutoFit/>
          </a:bodyPr>
          <a:lstStyle/>
          <a:p>
            <a:r>
              <a:rPr lang="en-US" sz="3200" dirty="0"/>
              <a:t>Most Important</a:t>
            </a:r>
          </a:p>
        </p:txBody>
      </p:sp>
    </p:spTree>
    <p:extLst>
      <p:ext uri="{BB962C8B-B14F-4D97-AF65-F5344CB8AC3E}">
        <p14:creationId xmlns:p14="http://schemas.microsoft.com/office/powerpoint/2010/main" val="202171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26F4E1-DCC9-4DFC-A95C-C800841C7362}"/>
              </a:ext>
            </a:extLst>
          </p:cNvPr>
          <p:cNvPicPr>
            <a:picLocks noChangeAspect="1"/>
          </p:cNvPicPr>
          <p:nvPr/>
        </p:nvPicPr>
        <p:blipFill rotWithShape="1">
          <a:blip r:embed="rId2"/>
          <a:srcRect l="26148" t="12966" r="26995" b="7034"/>
          <a:stretch/>
        </p:blipFill>
        <p:spPr>
          <a:xfrm>
            <a:off x="3775047" y="285670"/>
            <a:ext cx="6358854" cy="6106742"/>
          </a:xfrm>
          <a:prstGeom prst="rect">
            <a:avLst/>
          </a:prstGeom>
        </p:spPr>
      </p:pic>
      <p:sp>
        <p:nvSpPr>
          <p:cNvPr id="4" name="TextBox 3">
            <a:extLst>
              <a:ext uri="{FF2B5EF4-FFF2-40B4-BE49-F238E27FC236}">
                <a16:creationId xmlns:a16="http://schemas.microsoft.com/office/drawing/2014/main" id="{847F47FD-7195-423E-BB03-4F1C1E4667AD}"/>
              </a:ext>
            </a:extLst>
          </p:cNvPr>
          <p:cNvSpPr txBox="1"/>
          <p:nvPr/>
        </p:nvSpPr>
        <p:spPr>
          <a:xfrm>
            <a:off x="713064" y="2038525"/>
            <a:ext cx="2576539" cy="584775"/>
          </a:xfrm>
          <a:prstGeom prst="rect">
            <a:avLst/>
          </a:prstGeom>
          <a:noFill/>
        </p:spPr>
        <p:txBody>
          <a:bodyPr wrap="none" rtlCol="0">
            <a:spAutoFit/>
          </a:bodyPr>
          <a:lstStyle/>
          <a:p>
            <a:r>
              <a:rPr lang="en-US" sz="3200" dirty="0"/>
              <a:t>In What Order</a:t>
            </a:r>
          </a:p>
        </p:txBody>
      </p:sp>
    </p:spTree>
    <p:extLst>
      <p:ext uri="{BB962C8B-B14F-4D97-AF65-F5344CB8AC3E}">
        <p14:creationId xmlns:p14="http://schemas.microsoft.com/office/powerpoint/2010/main" val="247377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C4624-A73C-492A-AC34-F24C1DF8FE2C}"/>
              </a:ext>
            </a:extLst>
          </p:cNvPr>
          <p:cNvPicPr>
            <a:picLocks noChangeAspect="1"/>
          </p:cNvPicPr>
          <p:nvPr/>
        </p:nvPicPr>
        <p:blipFill rotWithShape="1">
          <a:blip r:embed="rId2"/>
          <a:srcRect l="26250" t="12918" r="27109" b="7082"/>
          <a:stretch/>
        </p:blipFill>
        <p:spPr>
          <a:xfrm>
            <a:off x="4505325" y="514351"/>
            <a:ext cx="6038850" cy="6008504"/>
          </a:xfrm>
          <a:prstGeom prst="rect">
            <a:avLst/>
          </a:prstGeom>
        </p:spPr>
      </p:pic>
      <p:sp>
        <p:nvSpPr>
          <p:cNvPr id="6" name="TextBox 5">
            <a:extLst>
              <a:ext uri="{FF2B5EF4-FFF2-40B4-BE49-F238E27FC236}">
                <a16:creationId xmlns:a16="http://schemas.microsoft.com/office/drawing/2014/main" id="{74AE9E0F-D7D8-4D76-91F5-0815506371AB}"/>
              </a:ext>
            </a:extLst>
          </p:cNvPr>
          <p:cNvSpPr txBox="1"/>
          <p:nvPr/>
        </p:nvSpPr>
        <p:spPr>
          <a:xfrm>
            <a:off x="713064" y="2038525"/>
            <a:ext cx="2460930" cy="1077218"/>
          </a:xfrm>
          <a:prstGeom prst="rect">
            <a:avLst/>
          </a:prstGeom>
          <a:noFill/>
        </p:spPr>
        <p:txBody>
          <a:bodyPr wrap="none" rtlCol="0">
            <a:spAutoFit/>
          </a:bodyPr>
          <a:lstStyle/>
          <a:p>
            <a:r>
              <a:rPr lang="en-US" sz="3200" dirty="0"/>
              <a:t>Training Most</a:t>
            </a:r>
          </a:p>
          <a:p>
            <a:r>
              <a:rPr lang="en-US" sz="3200" dirty="0"/>
              <a:t>Valuable</a:t>
            </a:r>
          </a:p>
        </p:txBody>
      </p:sp>
    </p:spTree>
    <p:extLst>
      <p:ext uri="{BB962C8B-B14F-4D97-AF65-F5344CB8AC3E}">
        <p14:creationId xmlns:p14="http://schemas.microsoft.com/office/powerpoint/2010/main" val="326798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DF8C-4761-4013-A0D1-451ECAFE7F7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20C6FB8-8779-4FA1-ADE8-F013DF3226E4}"/>
              </a:ext>
            </a:extLst>
          </p:cNvPr>
          <p:cNvSpPr>
            <a:spLocks noGrp="1"/>
          </p:cNvSpPr>
          <p:nvPr>
            <p:ph idx="1"/>
          </p:nvPr>
        </p:nvSpPr>
        <p:spPr/>
        <p:txBody>
          <a:bodyPr/>
          <a:lstStyle/>
          <a:p>
            <a:r>
              <a:rPr lang="en-US" dirty="0"/>
              <a:t>Meetings after November 9</a:t>
            </a:r>
          </a:p>
          <a:p>
            <a:r>
              <a:rPr lang="en-US" dirty="0"/>
              <a:t>Whether to consider subgroups</a:t>
            </a:r>
          </a:p>
        </p:txBody>
      </p:sp>
    </p:spTree>
    <p:extLst>
      <p:ext uri="{BB962C8B-B14F-4D97-AF65-F5344CB8AC3E}">
        <p14:creationId xmlns:p14="http://schemas.microsoft.com/office/powerpoint/2010/main" val="254216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13BC1C-92DD-4AB2-9A9E-6FE697071573}"/>
              </a:ext>
            </a:extLst>
          </p:cNvPr>
          <p:cNvSpPr>
            <a:spLocks noGrp="1"/>
          </p:cNvSpPr>
          <p:nvPr>
            <p:ph type="title"/>
          </p:nvPr>
        </p:nvSpPr>
        <p:spPr>
          <a:xfrm>
            <a:off x="312724" y="2793534"/>
            <a:ext cx="3197013" cy="3383429"/>
          </a:xfrm>
        </p:spPr>
        <p:txBody>
          <a:bodyPr anchor="t">
            <a:normAutofit/>
          </a:bodyPr>
          <a:lstStyle/>
          <a:p>
            <a:pPr algn="ctr"/>
            <a:r>
              <a:rPr lang="en-US" sz="4800" dirty="0">
                <a:solidFill>
                  <a:schemeClr val="bg1"/>
                </a:solidFill>
              </a:rPr>
              <a:t>Project Plan</a:t>
            </a:r>
          </a:p>
        </p:txBody>
      </p:sp>
      <p:sp>
        <p:nvSpPr>
          <p:cNvPr id="15" name="Content Placeholder 4">
            <a:extLst>
              <a:ext uri="{FF2B5EF4-FFF2-40B4-BE49-F238E27FC236}">
                <a16:creationId xmlns:a16="http://schemas.microsoft.com/office/drawing/2014/main" id="{26ABBA4E-7DA0-41C8-8A60-F5215E64B96A}"/>
              </a:ext>
            </a:extLst>
          </p:cNvPr>
          <p:cNvSpPr>
            <a:spLocks noGrp="1"/>
          </p:cNvSpPr>
          <p:nvPr>
            <p:ph idx="1"/>
          </p:nvPr>
        </p:nvSpPr>
        <p:spPr>
          <a:xfrm>
            <a:off x="4330719" y="641615"/>
            <a:ext cx="7289799" cy="5533496"/>
          </a:xfrm>
        </p:spPr>
        <p:txBody>
          <a:bodyPr anchor="ctr">
            <a:normAutofit/>
          </a:bodyPr>
          <a:lstStyle/>
          <a:p>
            <a:pPr marL="0" indent="0">
              <a:buNone/>
            </a:pPr>
            <a:r>
              <a:rPr lang="en-US" sz="2400" dirty="0"/>
              <a:t>The project work group has outlined a general approach to the project:</a:t>
            </a:r>
          </a:p>
          <a:p>
            <a:pPr marL="514350" indent="-514350">
              <a:buFont typeface="+mj-lt"/>
              <a:buAutoNum type="arabicPeriod"/>
            </a:pPr>
            <a:r>
              <a:rPr lang="en-US" sz="2400" dirty="0"/>
              <a:t>Identify and generally describe a comprehensive list of potential issues. </a:t>
            </a:r>
          </a:p>
          <a:p>
            <a:pPr marL="514350" indent="-514350">
              <a:buFont typeface="+mj-lt"/>
              <a:buAutoNum type="arabicPeriod"/>
            </a:pPr>
            <a:r>
              <a:rPr lang="en-US" sz="2400" dirty="0"/>
              <a:t>Note the important relationships between those issues. </a:t>
            </a:r>
          </a:p>
          <a:p>
            <a:pPr marL="514350" indent="-514350">
              <a:buFont typeface="+mj-lt"/>
              <a:buAutoNum type="arabicPeriod"/>
            </a:pPr>
            <a:r>
              <a:rPr lang="en-US" sz="2400" dirty="0"/>
              <a:t>Select a particular issue and develop generally recommended practices or positions.</a:t>
            </a:r>
          </a:p>
          <a:p>
            <a:pPr marL="514350" indent="-514350">
              <a:buFont typeface="+mj-lt"/>
              <a:buAutoNum type="arabicPeriod"/>
            </a:pPr>
            <a:r>
              <a:rPr lang="en-US" sz="2400" dirty="0"/>
              <a:t>Repeat step 3 until all major issues have been addressed and reconcile any differences.</a:t>
            </a:r>
          </a:p>
          <a:p>
            <a:pPr marL="514350" indent="-514350">
              <a:buFont typeface="+mj-lt"/>
              <a:buAutoNum type="arabicPeriod"/>
            </a:pPr>
            <a:r>
              <a:rPr lang="en-US" sz="2400" dirty="0"/>
              <a:t>Agree on overall set of recommended practices/ positions for all issues.</a:t>
            </a:r>
          </a:p>
          <a:p>
            <a:pPr marL="514350" indent="-514350">
              <a:buFont typeface="+mj-lt"/>
              <a:buAutoNum type="arabicPeriod"/>
            </a:pPr>
            <a:r>
              <a:rPr lang="en-US" sz="2400" dirty="0"/>
              <a:t>Begin creating draft models, etc., to carry out the recommended practices/positions.</a:t>
            </a:r>
          </a:p>
          <a:p>
            <a:endParaRPr lang="en-US" sz="2400" dirty="0"/>
          </a:p>
        </p:txBody>
      </p:sp>
    </p:spTree>
    <p:extLst>
      <p:ext uri="{BB962C8B-B14F-4D97-AF65-F5344CB8AC3E}">
        <p14:creationId xmlns:p14="http://schemas.microsoft.com/office/powerpoint/2010/main" val="248171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B3F8C8-4A05-4417-AF9F-9CA6C94131E0}"/>
              </a:ext>
            </a:extLst>
          </p:cNvPr>
          <p:cNvSpPr>
            <a:spLocks noGrp="1"/>
          </p:cNvSpPr>
          <p:nvPr>
            <p:ph type="title"/>
          </p:nvPr>
        </p:nvSpPr>
        <p:spPr>
          <a:xfrm>
            <a:off x="939567" y="1065857"/>
            <a:ext cx="2455845" cy="4726276"/>
          </a:xfrm>
        </p:spPr>
        <p:txBody>
          <a:bodyPr>
            <a:normAutofit/>
          </a:bodyPr>
          <a:lstStyle/>
          <a:p>
            <a:pPr algn="r"/>
            <a:r>
              <a:rPr lang="en-US" sz="4000" dirty="0"/>
              <a:t>Roadmap</a:t>
            </a:r>
          </a:p>
        </p:txBody>
      </p:sp>
      <p:cxnSp>
        <p:nvCxnSpPr>
          <p:cNvPr id="22"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2">
            <a:extLst>
              <a:ext uri="{FF2B5EF4-FFF2-40B4-BE49-F238E27FC236}">
                <a16:creationId xmlns:a16="http://schemas.microsoft.com/office/drawing/2014/main" id="{06E8EB34-F822-45E5-A4B0-E43CF85A2B2D}"/>
              </a:ext>
            </a:extLst>
          </p:cNvPr>
          <p:cNvGraphicFramePr/>
          <p:nvPr>
            <p:extLst>
              <p:ext uri="{D42A27DB-BD31-4B8C-83A1-F6EECF244321}">
                <p14:modId xmlns:p14="http://schemas.microsoft.com/office/powerpoint/2010/main" val="3166920946"/>
              </p:ext>
            </p:extLst>
          </p:nvPr>
        </p:nvGraphicFramePr>
        <p:xfrm>
          <a:off x="3964143" y="1065857"/>
          <a:ext cx="7134492" cy="472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00957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306B2F-7E6B-43D4-99E3-ED8263694D7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Last Call	</a:t>
            </a:r>
          </a:p>
        </p:txBody>
      </p:sp>
      <p:sp>
        <p:nvSpPr>
          <p:cNvPr id="3" name="Content Placeholder 2">
            <a:extLst>
              <a:ext uri="{FF2B5EF4-FFF2-40B4-BE49-F238E27FC236}">
                <a16:creationId xmlns:a16="http://schemas.microsoft.com/office/drawing/2014/main" id="{164D0E83-1D14-497D-AB47-E9F122DF6B99}"/>
              </a:ext>
            </a:extLst>
          </p:cNvPr>
          <p:cNvSpPr>
            <a:spLocks noGrp="1"/>
          </p:cNvSpPr>
          <p:nvPr>
            <p:ph idx="1"/>
          </p:nvPr>
        </p:nvSpPr>
        <p:spPr>
          <a:xfrm>
            <a:off x="4810259" y="649480"/>
            <a:ext cx="6555347" cy="5546047"/>
          </a:xfrm>
        </p:spPr>
        <p:txBody>
          <a:bodyPr anchor="ctr">
            <a:normAutofit/>
          </a:bodyPr>
          <a:lstStyle/>
          <a:p>
            <a:r>
              <a:rPr lang="en-US" sz="2400" dirty="0"/>
              <a:t>Finish sale of a partnership interest</a:t>
            </a:r>
          </a:p>
          <a:p>
            <a:pPr lvl="1"/>
            <a:r>
              <a:rPr lang="en-US" sz="2000" dirty="0"/>
              <a:t>Conformity issues</a:t>
            </a:r>
          </a:p>
          <a:p>
            <a:pPr lvl="1"/>
            <a:r>
              <a:rPr lang="en-US" sz="2000" dirty="0"/>
              <a:t>Sourcing gain (loss) from the sale of an interest in a partnership</a:t>
            </a:r>
          </a:p>
          <a:p>
            <a:pPr lvl="1"/>
            <a:r>
              <a:rPr lang="en-US" sz="2000" dirty="0"/>
              <a:t>Credits for taxes paid</a:t>
            </a:r>
          </a:p>
          <a:p>
            <a:r>
              <a:rPr lang="en-US" sz="2400" dirty="0"/>
              <a:t>Administrative and Enforcement</a:t>
            </a:r>
          </a:p>
          <a:p>
            <a:pPr lvl="1"/>
            <a:r>
              <a:rPr lang="en-US" sz="2000" dirty="0"/>
              <a:t>Information reporting </a:t>
            </a:r>
          </a:p>
          <a:p>
            <a:pPr lvl="1"/>
            <a:r>
              <a:rPr lang="en-US" sz="2000" dirty="0"/>
              <a:t>Withholding</a:t>
            </a:r>
          </a:p>
          <a:p>
            <a:pPr marL="457200" lvl="1" indent="0">
              <a:buNone/>
            </a:pPr>
            <a:endParaRPr lang="en-US" dirty="0"/>
          </a:p>
        </p:txBody>
      </p:sp>
    </p:spTree>
    <p:extLst>
      <p:ext uri="{BB962C8B-B14F-4D97-AF65-F5344CB8AC3E}">
        <p14:creationId xmlns:p14="http://schemas.microsoft.com/office/powerpoint/2010/main" val="358512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FBE25F-9C08-4343-9DEB-2DD58B967ADF}"/>
              </a:ext>
            </a:extLst>
          </p:cNvPr>
          <p:cNvSpPr>
            <a:spLocks noGrp="1"/>
          </p:cNvSpPr>
          <p:nvPr>
            <p:ph type="title"/>
          </p:nvPr>
        </p:nvSpPr>
        <p:spPr>
          <a:xfrm>
            <a:off x="808638" y="386930"/>
            <a:ext cx="9236700" cy="1188950"/>
          </a:xfrm>
        </p:spPr>
        <p:txBody>
          <a:bodyPr anchor="b">
            <a:normAutofit/>
          </a:bodyPr>
          <a:lstStyle/>
          <a:p>
            <a:r>
              <a:rPr lang="en-US" sz="5400" dirty="0"/>
              <a:t>This Call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9EEDFB-5A8A-4412-85D8-8381825517F3}"/>
              </a:ext>
            </a:extLst>
          </p:cNvPr>
          <p:cNvSpPr>
            <a:spLocks noGrp="1"/>
          </p:cNvSpPr>
          <p:nvPr>
            <p:ph idx="1"/>
          </p:nvPr>
        </p:nvSpPr>
        <p:spPr>
          <a:xfrm>
            <a:off x="793660" y="2599509"/>
            <a:ext cx="10143668" cy="3435531"/>
          </a:xfrm>
        </p:spPr>
        <p:txBody>
          <a:bodyPr anchor="ctr">
            <a:normAutofit/>
          </a:bodyPr>
          <a:lstStyle/>
          <a:p>
            <a:endParaRPr lang="en-US" sz="2400" dirty="0"/>
          </a:p>
          <a:p>
            <a:pPr lvl="1"/>
            <a:endParaRPr lang="en-US" sz="1600" dirty="0"/>
          </a:p>
          <a:p>
            <a:pPr lvl="1"/>
            <a:endParaRPr lang="en-US" dirty="0"/>
          </a:p>
        </p:txBody>
      </p:sp>
      <p:sp>
        <p:nvSpPr>
          <p:cNvPr id="9" name="Content Placeholder 2">
            <a:extLst>
              <a:ext uri="{FF2B5EF4-FFF2-40B4-BE49-F238E27FC236}">
                <a16:creationId xmlns:a16="http://schemas.microsoft.com/office/drawing/2014/main" id="{B1350831-2B64-4FE1-96F0-D0FF6E70CC0E}"/>
              </a:ext>
            </a:extLst>
          </p:cNvPr>
          <p:cNvSpPr txBox="1">
            <a:spLocks/>
          </p:cNvSpPr>
          <p:nvPr/>
        </p:nvSpPr>
        <p:spPr>
          <a:xfrm>
            <a:off x="1115737" y="2491530"/>
            <a:ext cx="8929601" cy="305359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Finish Administrative and Enforcement Section</a:t>
            </a:r>
          </a:p>
          <a:p>
            <a:pPr lvl="1"/>
            <a:r>
              <a:rPr lang="en-US" sz="2000" dirty="0"/>
              <a:t>Withholding</a:t>
            </a:r>
          </a:p>
          <a:p>
            <a:pPr lvl="1"/>
            <a:r>
              <a:rPr lang="en-US" sz="2000" dirty="0"/>
              <a:t>Composite and PTE Taxes</a:t>
            </a:r>
          </a:p>
          <a:p>
            <a:pPr lvl="1"/>
            <a:r>
              <a:rPr lang="en-US" sz="2000" dirty="0"/>
              <a:t>Audit Methods</a:t>
            </a:r>
          </a:p>
          <a:p>
            <a:r>
              <a:rPr lang="en-US" sz="2400" dirty="0"/>
              <a:t>Discuss survey results – decide on recommendation to uniformity committee</a:t>
            </a:r>
          </a:p>
          <a:p>
            <a:r>
              <a:rPr lang="en-US" sz="2400" dirty="0"/>
              <a:t>Discuss meeting schedule after November 9 committee meeting</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85144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40658-354D-4371-99A9-EB1B08527D9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Administration &amp; Enforcement</a:t>
            </a:r>
          </a:p>
        </p:txBody>
      </p:sp>
      <p:sp>
        <p:nvSpPr>
          <p:cNvPr id="3" name="Content Placeholder 2">
            <a:extLst>
              <a:ext uri="{FF2B5EF4-FFF2-40B4-BE49-F238E27FC236}">
                <a16:creationId xmlns:a16="http://schemas.microsoft.com/office/drawing/2014/main" id="{22903E9B-1B2B-499E-B48A-C6EA94F088EB}"/>
              </a:ext>
            </a:extLst>
          </p:cNvPr>
          <p:cNvSpPr>
            <a:spLocks noGrp="1"/>
          </p:cNvSpPr>
          <p:nvPr>
            <p:ph idx="1"/>
          </p:nvPr>
        </p:nvSpPr>
        <p:spPr>
          <a:xfrm>
            <a:off x="1371599" y="2318197"/>
            <a:ext cx="9724031" cy="3979966"/>
          </a:xfrm>
        </p:spPr>
        <p:txBody>
          <a:bodyPr anchor="ctr">
            <a:normAutofit/>
          </a:bodyPr>
          <a:lstStyle/>
          <a:p>
            <a:pPr marL="0" indent="0">
              <a:buNone/>
            </a:pPr>
            <a:r>
              <a:rPr lang="en-US" sz="2000" dirty="0"/>
              <a:t>NOTE – Some data was added to the outline showing that many partnerships of any significant size involve tiered structures so that state administrative and enforcement rules must address questions involving such structures—for example—</a:t>
            </a:r>
          </a:p>
          <a:p>
            <a:r>
              <a:rPr lang="en-US" sz="2000" dirty="0"/>
              <a:t>What information must be passed through from lower-tier entities to indirect taxpaying partners</a:t>
            </a:r>
          </a:p>
          <a:p>
            <a:r>
              <a:rPr lang="en-US" sz="2000" dirty="0"/>
              <a:t>Withholding where the partner is, itself, a pass-through entity</a:t>
            </a:r>
          </a:p>
          <a:p>
            <a:r>
              <a:rPr lang="en-US" sz="2000" dirty="0"/>
              <a:t>Calculating composite or PTE taxes where there are tiered partners (and related-party transactions)</a:t>
            </a:r>
          </a:p>
          <a:p>
            <a:pPr marL="0" indent="0">
              <a:buNone/>
            </a:pPr>
            <a:r>
              <a:rPr lang="en-US" sz="2000" dirty="0"/>
              <a:t> </a:t>
            </a:r>
          </a:p>
        </p:txBody>
      </p:sp>
    </p:spTree>
    <p:extLst>
      <p:ext uri="{BB962C8B-B14F-4D97-AF65-F5344CB8AC3E}">
        <p14:creationId xmlns:p14="http://schemas.microsoft.com/office/powerpoint/2010/main" val="250812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40658-354D-4371-99A9-EB1B08527D9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Administration &amp; Enforcement</a:t>
            </a:r>
          </a:p>
        </p:txBody>
      </p:sp>
      <p:sp>
        <p:nvSpPr>
          <p:cNvPr id="3" name="Content Placeholder 2">
            <a:extLst>
              <a:ext uri="{FF2B5EF4-FFF2-40B4-BE49-F238E27FC236}">
                <a16:creationId xmlns:a16="http://schemas.microsoft.com/office/drawing/2014/main" id="{22903E9B-1B2B-499E-B48A-C6EA94F088EB}"/>
              </a:ext>
            </a:extLst>
          </p:cNvPr>
          <p:cNvSpPr>
            <a:spLocks noGrp="1"/>
          </p:cNvSpPr>
          <p:nvPr>
            <p:ph idx="1"/>
          </p:nvPr>
        </p:nvSpPr>
        <p:spPr>
          <a:xfrm>
            <a:off x="1371599" y="2183362"/>
            <a:ext cx="9724031" cy="4161453"/>
          </a:xfrm>
        </p:spPr>
        <p:txBody>
          <a:bodyPr anchor="ctr">
            <a:normAutofit/>
          </a:bodyPr>
          <a:lstStyle/>
          <a:p>
            <a:pPr>
              <a:spcBef>
                <a:spcPts val="1200"/>
              </a:spcBef>
            </a:pPr>
            <a:r>
              <a:rPr lang="en-US" sz="1800" dirty="0"/>
              <a:t>Withholding – possible updates to </a:t>
            </a:r>
            <a:r>
              <a:rPr lang="en-US" sz="1800" dirty="0" err="1"/>
              <a:t>MTC</a:t>
            </a:r>
            <a:r>
              <a:rPr lang="en-US" sz="1800" dirty="0"/>
              <a:t> model</a:t>
            </a:r>
          </a:p>
          <a:p>
            <a:pPr lvl="1">
              <a:spcBef>
                <a:spcPts val="1200"/>
              </a:spcBef>
            </a:pPr>
            <a:r>
              <a:rPr lang="en-US" sz="1800" dirty="0"/>
              <a:t>Withholding applied to distributions</a:t>
            </a:r>
          </a:p>
          <a:p>
            <a:pPr lvl="1">
              <a:spcBef>
                <a:spcPts val="1200"/>
              </a:spcBef>
            </a:pPr>
            <a:r>
              <a:rPr lang="en-US" sz="1800" dirty="0"/>
              <a:t>Does not address withholding on proceeds from sale of partnership interest (whether from the transferee or the partnership) as the federal rules for foreign partners now require</a:t>
            </a:r>
          </a:p>
          <a:p>
            <a:pPr>
              <a:spcBef>
                <a:spcPts val="1200"/>
              </a:spcBef>
            </a:pPr>
            <a:r>
              <a:rPr lang="en-US" sz="1800" dirty="0"/>
              <a:t>Composite and PTE Taxes</a:t>
            </a:r>
          </a:p>
          <a:p>
            <a:pPr lvl="1">
              <a:spcBef>
                <a:spcPts val="1200"/>
              </a:spcBef>
            </a:pPr>
            <a:r>
              <a:rPr lang="en-US" sz="1800" dirty="0"/>
              <a:t>General analysis of the approach to taxing entities and implications</a:t>
            </a:r>
          </a:p>
          <a:p>
            <a:pPr lvl="1">
              <a:spcBef>
                <a:spcPts val="1200"/>
              </a:spcBef>
            </a:pPr>
            <a:r>
              <a:rPr lang="en-US" sz="1800" dirty="0"/>
              <a:t>Variations in approaches adopted by states </a:t>
            </a:r>
          </a:p>
          <a:p>
            <a:pPr>
              <a:spcBef>
                <a:spcPts val="1200"/>
              </a:spcBef>
            </a:pPr>
            <a:r>
              <a:rPr lang="en-US" sz="1800" dirty="0"/>
              <a:t>Audit procedures and adjustments</a:t>
            </a:r>
          </a:p>
          <a:p>
            <a:pPr lvl="1">
              <a:spcBef>
                <a:spcPts val="1200"/>
              </a:spcBef>
            </a:pPr>
            <a:r>
              <a:rPr lang="en-US" sz="1800" dirty="0"/>
              <a:t>Federal changes to implement the centralized partnership regime</a:t>
            </a:r>
          </a:p>
          <a:p>
            <a:pPr lvl="1">
              <a:spcBef>
                <a:spcPts val="1200"/>
              </a:spcBef>
            </a:pPr>
            <a:r>
              <a:rPr lang="en-US" sz="1800" dirty="0"/>
              <a:t>States may want to consider a similar approach to large partnerships</a:t>
            </a:r>
            <a:endParaRPr lang="en-US" sz="2200" dirty="0"/>
          </a:p>
          <a:p>
            <a:pPr marL="0" indent="0">
              <a:buNone/>
            </a:pPr>
            <a:endParaRPr lang="en-US" sz="2000" dirty="0"/>
          </a:p>
        </p:txBody>
      </p:sp>
    </p:spTree>
    <p:extLst>
      <p:ext uri="{BB962C8B-B14F-4D97-AF65-F5344CB8AC3E}">
        <p14:creationId xmlns:p14="http://schemas.microsoft.com/office/powerpoint/2010/main" val="253251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6F4A-70CF-4F4E-A0B8-4D3F8BAC7B1D}"/>
              </a:ext>
            </a:extLst>
          </p:cNvPr>
          <p:cNvSpPr>
            <a:spLocks noGrp="1"/>
          </p:cNvSpPr>
          <p:nvPr>
            <p:ph type="title"/>
          </p:nvPr>
        </p:nvSpPr>
        <p:spPr>
          <a:xfrm>
            <a:off x="1653363" y="365760"/>
            <a:ext cx="9367203" cy="1188720"/>
          </a:xfrm>
        </p:spPr>
        <p:txBody>
          <a:bodyPr>
            <a:normAutofit/>
          </a:bodyPr>
          <a:lstStyle/>
          <a:p>
            <a:r>
              <a:rPr lang="en-US" sz="4100"/>
              <a:t>Concluding Thoughts on the Issue Outline</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Content Placeholder 2">
            <a:extLst>
              <a:ext uri="{FF2B5EF4-FFF2-40B4-BE49-F238E27FC236}">
                <a16:creationId xmlns:a16="http://schemas.microsoft.com/office/drawing/2014/main" id="{B5C3878D-AC65-4011-AAA4-0A34548BDF26}"/>
              </a:ext>
            </a:extLst>
          </p:cNvPr>
          <p:cNvSpPr>
            <a:spLocks noGrp="1"/>
          </p:cNvSpPr>
          <p:nvPr>
            <p:ph idx="1"/>
          </p:nvPr>
        </p:nvSpPr>
        <p:spPr>
          <a:xfrm>
            <a:off x="1653363" y="2176272"/>
            <a:ext cx="9367204" cy="4041648"/>
          </a:xfrm>
        </p:spPr>
        <p:txBody>
          <a:bodyPr anchor="t">
            <a:normAutofit/>
          </a:bodyPr>
          <a:lstStyle/>
          <a:p>
            <a:r>
              <a:rPr lang="en-US" sz="2400" dirty="0"/>
              <a:t>Attempt to put issues in “boxes” and note the connections between them</a:t>
            </a:r>
          </a:p>
          <a:p>
            <a:r>
              <a:rPr lang="en-US" sz="2400" dirty="0"/>
              <a:t>The outline is, by no means, exhaustive – there are a number of issues that can affect state tax that we have not touched on</a:t>
            </a:r>
          </a:p>
          <a:p>
            <a:r>
              <a:rPr lang="en-US" sz="2400" dirty="0"/>
              <a:t>The outline attempts to focus on questions or for which some states have found answers  or for which it may be worth developing answers—building on the current structure and rules </a:t>
            </a:r>
          </a:p>
          <a:p>
            <a:r>
              <a:rPr lang="en-US" sz="2400" dirty="0"/>
              <a:t>But the outline may give the impression of greater cohesion than is warranted</a:t>
            </a:r>
          </a:p>
          <a:p>
            <a:endParaRPr lang="en-US" sz="2400" dirty="0"/>
          </a:p>
          <a:p>
            <a:endParaRPr lang="en-US" sz="2400" dirty="0"/>
          </a:p>
        </p:txBody>
      </p:sp>
    </p:spTree>
    <p:extLst>
      <p:ext uri="{BB962C8B-B14F-4D97-AF65-F5344CB8AC3E}">
        <p14:creationId xmlns:p14="http://schemas.microsoft.com/office/powerpoint/2010/main" val="137521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C3F4-F729-4CAA-A87F-CB27FEC1577A}"/>
              </a:ext>
            </a:extLst>
          </p:cNvPr>
          <p:cNvSpPr>
            <a:spLocks noGrp="1"/>
          </p:cNvSpPr>
          <p:nvPr>
            <p:ph type="title"/>
          </p:nvPr>
        </p:nvSpPr>
        <p:spPr/>
        <p:txBody>
          <a:bodyPr/>
          <a:lstStyle/>
          <a:p>
            <a:r>
              <a:rPr lang="en-US" dirty="0"/>
              <a:t>The Bottom Line is that It’s Complicated</a:t>
            </a:r>
          </a:p>
        </p:txBody>
      </p:sp>
      <p:pic>
        <p:nvPicPr>
          <p:cNvPr id="4" name="Content Placeholder 3">
            <a:extLst>
              <a:ext uri="{FF2B5EF4-FFF2-40B4-BE49-F238E27FC236}">
                <a16:creationId xmlns:a16="http://schemas.microsoft.com/office/drawing/2014/main" id="{6F618E4C-6855-4AED-85E1-6E0CE831BE5D}"/>
              </a:ext>
            </a:extLst>
          </p:cNvPr>
          <p:cNvPicPr>
            <a:picLocks noGrp="1" noChangeAspect="1"/>
          </p:cNvPicPr>
          <p:nvPr>
            <p:ph idx="1"/>
          </p:nvPr>
        </p:nvPicPr>
        <p:blipFill>
          <a:blip r:embed="rId2"/>
          <a:stretch>
            <a:fillRect/>
          </a:stretch>
        </p:blipFill>
        <p:spPr>
          <a:xfrm>
            <a:off x="1216405" y="1659742"/>
            <a:ext cx="9169166" cy="5153269"/>
          </a:xfrm>
          <a:prstGeom prst="rect">
            <a:avLst/>
          </a:prstGeom>
        </p:spPr>
      </p:pic>
    </p:spTree>
    <p:extLst>
      <p:ext uri="{BB962C8B-B14F-4D97-AF65-F5344CB8AC3E}">
        <p14:creationId xmlns:p14="http://schemas.microsoft.com/office/powerpoint/2010/main" val="807555230"/>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939</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Leelawadee</vt:lpstr>
      <vt:lpstr>1_Office Theme</vt:lpstr>
      <vt:lpstr>State Taxation of Partnerships</vt:lpstr>
      <vt:lpstr>Project Plan</vt:lpstr>
      <vt:lpstr>Roadmap</vt:lpstr>
      <vt:lpstr>Last Call </vt:lpstr>
      <vt:lpstr>This Call </vt:lpstr>
      <vt:lpstr>Administration &amp; Enforcement</vt:lpstr>
      <vt:lpstr>Administration &amp; Enforcement</vt:lpstr>
      <vt:lpstr>Concluding Thoughts on the Issue Outline</vt:lpstr>
      <vt:lpstr>The Bottom Line is that It’s Complicated</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Hecht</dc:creator>
  <cp:lastModifiedBy>Hecht</cp:lastModifiedBy>
  <cp:revision>13</cp:revision>
  <dcterms:created xsi:type="dcterms:W3CDTF">2021-09-26T17:50:22Z</dcterms:created>
  <dcterms:modified xsi:type="dcterms:W3CDTF">2021-10-26T16:10:46Z</dcterms:modified>
</cp:coreProperties>
</file>