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8"/>
  </p:notesMasterIdLst>
  <p:sldIdLst>
    <p:sldId id="314" r:id="rId2"/>
    <p:sldId id="431" r:id="rId3"/>
    <p:sldId id="420" r:id="rId4"/>
    <p:sldId id="433" r:id="rId5"/>
    <p:sldId id="434" r:id="rId6"/>
    <p:sldId id="435" r:id="rId7"/>
    <p:sldId id="442" r:id="rId8"/>
    <p:sldId id="437" r:id="rId9"/>
    <p:sldId id="438" r:id="rId10"/>
    <p:sldId id="439" r:id="rId11"/>
    <p:sldId id="440" r:id="rId12"/>
    <p:sldId id="405" r:id="rId13"/>
    <p:sldId id="432" r:id="rId14"/>
    <p:sldId id="443" r:id="rId15"/>
    <p:sldId id="419" r:id="rId16"/>
    <p:sldId id="44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6E64F4-2721-4C22-85C5-C8F5A3755EE1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135683E-1B1C-4055-BEC4-9C91663DDFFA}">
      <dgm:prSet/>
      <dgm:spPr/>
      <dgm:t>
        <a:bodyPr/>
        <a:lstStyle/>
        <a:p>
          <a:r>
            <a:rPr lang="en-US" u="none" dirty="0"/>
            <a:t>Principles (commonly recognized)</a:t>
          </a:r>
          <a:r>
            <a:rPr lang="en-US" dirty="0"/>
            <a:t>:</a:t>
          </a:r>
        </a:p>
      </dgm:t>
    </dgm:pt>
    <dgm:pt modelId="{B6B6B23D-AF70-4199-B934-A7FF84DE76A1}" type="parTrans" cxnId="{CBE7F7E0-DCFD-405A-A4F5-348B5CB384DE}">
      <dgm:prSet/>
      <dgm:spPr/>
      <dgm:t>
        <a:bodyPr/>
        <a:lstStyle/>
        <a:p>
          <a:endParaRPr lang="en-US"/>
        </a:p>
      </dgm:t>
    </dgm:pt>
    <dgm:pt modelId="{756756AF-ECE7-4DD6-8091-E746538E056A}" type="sibTrans" cxnId="{CBE7F7E0-DCFD-405A-A4F5-348B5CB384DE}">
      <dgm:prSet/>
      <dgm:spPr/>
      <dgm:t>
        <a:bodyPr/>
        <a:lstStyle/>
        <a:p>
          <a:endParaRPr lang="en-US"/>
        </a:p>
      </dgm:t>
    </dgm:pt>
    <dgm:pt modelId="{B0AF2A78-FE23-431B-BC11-1FB4AAEBB42A}">
      <dgm:prSet/>
      <dgm:spPr/>
      <dgm:t>
        <a:bodyPr/>
        <a:lstStyle/>
        <a:p>
          <a:r>
            <a:rPr lang="en-US" dirty="0"/>
            <a:t>Whether source or residency-based taxation is “default”</a:t>
          </a:r>
        </a:p>
      </dgm:t>
    </dgm:pt>
    <dgm:pt modelId="{CB835C68-3928-40B2-9A6C-59B8101185F1}" type="parTrans" cxnId="{C0DBDD3F-B7DA-4E7B-BB40-1EB5F6659804}">
      <dgm:prSet/>
      <dgm:spPr/>
      <dgm:t>
        <a:bodyPr/>
        <a:lstStyle/>
        <a:p>
          <a:endParaRPr lang="en-US"/>
        </a:p>
      </dgm:t>
    </dgm:pt>
    <dgm:pt modelId="{68C84E51-5F47-4493-A88E-915526DBA0CF}" type="sibTrans" cxnId="{C0DBDD3F-B7DA-4E7B-BB40-1EB5F6659804}">
      <dgm:prSet/>
      <dgm:spPr/>
      <dgm:t>
        <a:bodyPr/>
        <a:lstStyle/>
        <a:p>
          <a:endParaRPr lang="en-US"/>
        </a:p>
      </dgm:t>
    </dgm:pt>
    <dgm:pt modelId="{41A629EB-49F6-4BCF-93BF-446E08EA0C9F}">
      <dgm:prSet/>
      <dgm:spPr/>
      <dgm:t>
        <a:bodyPr/>
        <a:lstStyle/>
        <a:p>
          <a:r>
            <a:rPr lang="en-US" dirty="0"/>
            <a:t>Treating investment income the same whether it is earned directly or through a partnership to create parity and consistency under passthrough system</a:t>
          </a:r>
        </a:p>
      </dgm:t>
    </dgm:pt>
    <dgm:pt modelId="{A6DF89F4-4F2E-4203-B6EE-903172E773E1}" type="parTrans" cxnId="{840F266C-19C6-4588-9D90-96991A55EED3}">
      <dgm:prSet/>
      <dgm:spPr/>
      <dgm:t>
        <a:bodyPr/>
        <a:lstStyle/>
        <a:p>
          <a:endParaRPr lang="en-US"/>
        </a:p>
      </dgm:t>
    </dgm:pt>
    <dgm:pt modelId="{AE697ED4-E9D6-4BA9-9B02-39E9A5B015C4}" type="sibTrans" cxnId="{840F266C-19C6-4588-9D90-96991A55EED3}">
      <dgm:prSet/>
      <dgm:spPr/>
      <dgm:t>
        <a:bodyPr/>
        <a:lstStyle/>
        <a:p>
          <a:endParaRPr lang="en-US"/>
        </a:p>
      </dgm:t>
    </dgm:pt>
    <dgm:pt modelId="{30F862A8-CE01-4490-8E0D-74B0C6E83277}">
      <dgm:prSet/>
      <dgm:spPr/>
      <dgm:t>
        <a:bodyPr/>
        <a:lstStyle/>
        <a:p>
          <a:r>
            <a:rPr lang="en-US" dirty="0"/>
            <a:t>Characterization as business/non-business income</a:t>
          </a:r>
        </a:p>
      </dgm:t>
    </dgm:pt>
    <dgm:pt modelId="{831952A9-4DC9-4C3A-B1F8-6DFA66BEB134}" type="parTrans" cxnId="{A90C6272-ADFD-4FC0-84D6-B61E3F328BFF}">
      <dgm:prSet/>
      <dgm:spPr/>
      <dgm:t>
        <a:bodyPr/>
        <a:lstStyle/>
        <a:p>
          <a:endParaRPr lang="en-US"/>
        </a:p>
      </dgm:t>
    </dgm:pt>
    <dgm:pt modelId="{50A12F01-1314-4229-BA89-00980BE872E8}" type="sibTrans" cxnId="{A90C6272-ADFD-4FC0-84D6-B61E3F328BFF}">
      <dgm:prSet/>
      <dgm:spPr/>
      <dgm:t>
        <a:bodyPr/>
        <a:lstStyle/>
        <a:p>
          <a:endParaRPr lang="en-US"/>
        </a:p>
      </dgm:t>
    </dgm:pt>
    <dgm:pt modelId="{AFF1BC85-1B30-4493-87BC-52DE1851EE1A}">
      <dgm:prSet/>
      <dgm:spPr/>
      <dgm:t>
        <a:bodyPr/>
        <a:lstStyle/>
        <a:p>
          <a:r>
            <a:rPr lang="en-US"/>
            <a:t>Nexus or engaging in business standards</a:t>
          </a:r>
        </a:p>
      </dgm:t>
    </dgm:pt>
    <dgm:pt modelId="{AE304BDC-850B-40CF-A5CE-51ED97B0F15B}" type="parTrans" cxnId="{4F58DB08-D276-4CDA-B5AB-9B9C9553115D}">
      <dgm:prSet/>
      <dgm:spPr/>
      <dgm:t>
        <a:bodyPr/>
        <a:lstStyle/>
        <a:p>
          <a:endParaRPr lang="en-US"/>
        </a:p>
      </dgm:t>
    </dgm:pt>
    <dgm:pt modelId="{62949E1F-4D90-4C1B-9767-CBA215DD8520}" type="sibTrans" cxnId="{4F58DB08-D276-4CDA-B5AB-9B9C9553115D}">
      <dgm:prSet/>
      <dgm:spPr/>
      <dgm:t>
        <a:bodyPr/>
        <a:lstStyle/>
        <a:p>
          <a:endParaRPr lang="en-US"/>
        </a:p>
      </dgm:t>
    </dgm:pt>
    <dgm:pt modelId="{D6496B83-40A0-4D9F-8135-FD0B76C6A997}">
      <dgm:prSet/>
      <dgm:spPr/>
      <dgm:t>
        <a:bodyPr/>
        <a:lstStyle/>
        <a:p>
          <a:r>
            <a:rPr lang="en-US" u="none" dirty="0"/>
            <a:t>Policy Goals (may vary)</a:t>
          </a:r>
          <a:r>
            <a:rPr lang="en-US" dirty="0"/>
            <a:t>: </a:t>
          </a:r>
        </a:p>
      </dgm:t>
    </dgm:pt>
    <dgm:pt modelId="{087102B6-580E-47A2-81C6-48D352538EDC}" type="parTrans" cxnId="{99939DE4-BF99-4980-ACC5-49E62D9E4918}">
      <dgm:prSet/>
      <dgm:spPr/>
      <dgm:t>
        <a:bodyPr/>
        <a:lstStyle/>
        <a:p>
          <a:endParaRPr lang="en-US"/>
        </a:p>
      </dgm:t>
    </dgm:pt>
    <dgm:pt modelId="{DA84D825-2BDC-4A38-8ADD-986D072C5079}" type="sibTrans" cxnId="{99939DE4-BF99-4980-ACC5-49E62D9E4918}">
      <dgm:prSet/>
      <dgm:spPr/>
      <dgm:t>
        <a:bodyPr/>
        <a:lstStyle/>
        <a:p>
          <a:endParaRPr lang="en-US"/>
        </a:p>
      </dgm:t>
    </dgm:pt>
    <dgm:pt modelId="{9CC674A9-C62F-4B0C-98A0-39CE282DA20D}">
      <dgm:prSet/>
      <dgm:spPr/>
      <dgm:t>
        <a:bodyPr/>
        <a:lstStyle/>
        <a:p>
          <a:r>
            <a:rPr lang="en-US"/>
            <a:t>Administrative ease &amp; enforcement</a:t>
          </a:r>
        </a:p>
      </dgm:t>
    </dgm:pt>
    <dgm:pt modelId="{0E57ACCC-5CE3-43FB-A3F0-9251CD74CD15}" type="parTrans" cxnId="{6D8EE161-0AC4-4276-B836-2F13FAA9C861}">
      <dgm:prSet/>
      <dgm:spPr/>
      <dgm:t>
        <a:bodyPr/>
        <a:lstStyle/>
        <a:p>
          <a:endParaRPr lang="en-US"/>
        </a:p>
      </dgm:t>
    </dgm:pt>
    <dgm:pt modelId="{094FFC97-F65F-443F-BC17-A23525CE76E9}" type="sibTrans" cxnId="{6D8EE161-0AC4-4276-B836-2F13FAA9C861}">
      <dgm:prSet/>
      <dgm:spPr/>
      <dgm:t>
        <a:bodyPr/>
        <a:lstStyle/>
        <a:p>
          <a:endParaRPr lang="en-US"/>
        </a:p>
      </dgm:t>
    </dgm:pt>
    <dgm:pt modelId="{F14A6B37-9A32-4FF3-BD92-385A611CCC81}">
      <dgm:prSet/>
      <dgm:spPr/>
      <dgm:t>
        <a:bodyPr/>
        <a:lstStyle/>
        <a:p>
          <a:r>
            <a:rPr lang="en-US" dirty="0"/>
            <a:t>To encourage some type of economic development in the state</a:t>
          </a:r>
        </a:p>
      </dgm:t>
    </dgm:pt>
    <dgm:pt modelId="{0AC1DA95-BB53-4944-B711-D57ABCDE03E9}" type="parTrans" cxnId="{9EF3220B-9296-44D9-BF35-B10C171DAC53}">
      <dgm:prSet/>
      <dgm:spPr/>
      <dgm:t>
        <a:bodyPr/>
        <a:lstStyle/>
        <a:p>
          <a:endParaRPr lang="en-US"/>
        </a:p>
      </dgm:t>
    </dgm:pt>
    <dgm:pt modelId="{CBC43103-A11B-4505-8889-948D0C7E3969}" type="sibTrans" cxnId="{9EF3220B-9296-44D9-BF35-B10C171DAC53}">
      <dgm:prSet/>
      <dgm:spPr/>
      <dgm:t>
        <a:bodyPr/>
        <a:lstStyle/>
        <a:p>
          <a:endParaRPr lang="en-US"/>
        </a:p>
      </dgm:t>
    </dgm:pt>
    <dgm:pt modelId="{5D1E5F69-3E41-4BE3-A795-63D648CB8196}">
      <dgm:prSet/>
      <dgm:spPr/>
      <dgm:t>
        <a:bodyPr/>
        <a:lstStyle/>
        <a:p>
          <a:r>
            <a:rPr lang="en-US" dirty="0"/>
            <a:t>Future of entity-level taxes</a:t>
          </a:r>
        </a:p>
      </dgm:t>
    </dgm:pt>
    <dgm:pt modelId="{4FB32A57-E532-4148-A893-AD6FF27F893D}" type="parTrans" cxnId="{54E3B6E7-DDE9-4996-8D65-2C203B4E71CB}">
      <dgm:prSet/>
      <dgm:spPr/>
      <dgm:t>
        <a:bodyPr/>
        <a:lstStyle/>
        <a:p>
          <a:endParaRPr lang="en-US"/>
        </a:p>
      </dgm:t>
    </dgm:pt>
    <dgm:pt modelId="{F60F535B-8374-4C32-8769-9EBDEBE14EAA}" type="sibTrans" cxnId="{54E3B6E7-DDE9-4996-8D65-2C203B4E71CB}">
      <dgm:prSet/>
      <dgm:spPr/>
      <dgm:t>
        <a:bodyPr/>
        <a:lstStyle/>
        <a:p>
          <a:endParaRPr lang="en-US"/>
        </a:p>
      </dgm:t>
    </dgm:pt>
    <dgm:pt modelId="{153ED774-D5D7-4F14-AF19-F0D672F5ACC3}" type="pres">
      <dgm:prSet presAssocID="{5F6E64F4-2721-4C22-85C5-C8F5A3755EE1}" presName="linear" presStyleCnt="0">
        <dgm:presLayoutVars>
          <dgm:dir/>
          <dgm:animLvl val="lvl"/>
          <dgm:resizeHandles val="exact"/>
        </dgm:presLayoutVars>
      </dgm:prSet>
      <dgm:spPr/>
    </dgm:pt>
    <dgm:pt modelId="{FE477C9A-12E4-46AE-8B16-BD0D9A3223B7}" type="pres">
      <dgm:prSet presAssocID="{0135683E-1B1C-4055-BEC4-9C91663DDFFA}" presName="parentLin" presStyleCnt="0"/>
      <dgm:spPr/>
    </dgm:pt>
    <dgm:pt modelId="{C02C2F7B-79FE-4E46-8FDA-2AD17A08B0CE}" type="pres">
      <dgm:prSet presAssocID="{0135683E-1B1C-4055-BEC4-9C91663DDFFA}" presName="parentLeftMargin" presStyleLbl="node1" presStyleIdx="0" presStyleCnt="2"/>
      <dgm:spPr/>
    </dgm:pt>
    <dgm:pt modelId="{37F9A5C2-A788-452F-BF59-5B8F424509E2}" type="pres">
      <dgm:prSet presAssocID="{0135683E-1B1C-4055-BEC4-9C91663DDFF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07B0CA5-4F3A-4251-AEA7-34736D81AE1B}" type="pres">
      <dgm:prSet presAssocID="{0135683E-1B1C-4055-BEC4-9C91663DDFFA}" presName="negativeSpace" presStyleCnt="0"/>
      <dgm:spPr/>
    </dgm:pt>
    <dgm:pt modelId="{67F43BB1-1FF2-46D1-8BC4-6B80F33059B5}" type="pres">
      <dgm:prSet presAssocID="{0135683E-1B1C-4055-BEC4-9C91663DDFFA}" presName="childText" presStyleLbl="conFgAcc1" presStyleIdx="0" presStyleCnt="2">
        <dgm:presLayoutVars>
          <dgm:bulletEnabled val="1"/>
        </dgm:presLayoutVars>
      </dgm:prSet>
      <dgm:spPr/>
    </dgm:pt>
    <dgm:pt modelId="{54DD1508-415C-4E79-82FC-4831B2F9A094}" type="pres">
      <dgm:prSet presAssocID="{756756AF-ECE7-4DD6-8091-E746538E056A}" presName="spaceBetweenRectangles" presStyleCnt="0"/>
      <dgm:spPr/>
    </dgm:pt>
    <dgm:pt modelId="{E5DE4158-AC57-409D-8EC3-2A247FC3B42B}" type="pres">
      <dgm:prSet presAssocID="{D6496B83-40A0-4D9F-8135-FD0B76C6A997}" presName="parentLin" presStyleCnt="0"/>
      <dgm:spPr/>
    </dgm:pt>
    <dgm:pt modelId="{A7C0252C-95C0-4AA6-89B1-9D545F2FAA44}" type="pres">
      <dgm:prSet presAssocID="{D6496B83-40A0-4D9F-8135-FD0B76C6A997}" presName="parentLeftMargin" presStyleLbl="node1" presStyleIdx="0" presStyleCnt="2"/>
      <dgm:spPr/>
    </dgm:pt>
    <dgm:pt modelId="{5D9CF457-61BE-471B-9D31-B79B3007C9DB}" type="pres">
      <dgm:prSet presAssocID="{D6496B83-40A0-4D9F-8135-FD0B76C6A99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FDEEAB7-2BB5-4842-8817-CF4C7608B992}" type="pres">
      <dgm:prSet presAssocID="{D6496B83-40A0-4D9F-8135-FD0B76C6A997}" presName="negativeSpace" presStyleCnt="0"/>
      <dgm:spPr/>
    </dgm:pt>
    <dgm:pt modelId="{ECF880A8-F046-4B1E-A68B-2159959ED7BD}" type="pres">
      <dgm:prSet presAssocID="{D6496B83-40A0-4D9F-8135-FD0B76C6A99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F58DB08-D276-4CDA-B5AB-9B9C9553115D}" srcId="{0135683E-1B1C-4055-BEC4-9C91663DDFFA}" destId="{AFF1BC85-1B30-4493-87BC-52DE1851EE1A}" srcOrd="3" destOrd="0" parTransId="{AE304BDC-850B-40CF-A5CE-51ED97B0F15B}" sibTransId="{62949E1F-4D90-4C1B-9767-CBA215DD8520}"/>
    <dgm:cxn modelId="{9EF3220B-9296-44D9-BF35-B10C171DAC53}" srcId="{D6496B83-40A0-4D9F-8135-FD0B76C6A997}" destId="{F14A6B37-9A32-4FF3-BD92-385A611CCC81}" srcOrd="1" destOrd="0" parTransId="{0AC1DA95-BB53-4944-B711-D57ABCDE03E9}" sibTransId="{CBC43103-A11B-4505-8889-948D0C7E3969}"/>
    <dgm:cxn modelId="{1B1B9615-8872-4F7C-9976-386282BD4D0D}" type="presOf" srcId="{0135683E-1B1C-4055-BEC4-9C91663DDFFA}" destId="{C02C2F7B-79FE-4E46-8FDA-2AD17A08B0CE}" srcOrd="0" destOrd="0" presId="urn:microsoft.com/office/officeart/2005/8/layout/list1"/>
    <dgm:cxn modelId="{4E23FE21-B9D3-428C-993A-ADE14071CF4A}" type="presOf" srcId="{5F6E64F4-2721-4C22-85C5-C8F5A3755EE1}" destId="{153ED774-D5D7-4F14-AF19-F0D672F5ACC3}" srcOrd="0" destOrd="0" presId="urn:microsoft.com/office/officeart/2005/8/layout/list1"/>
    <dgm:cxn modelId="{3246D122-EC03-4339-8EBD-A2703CF29D33}" type="presOf" srcId="{D6496B83-40A0-4D9F-8135-FD0B76C6A997}" destId="{A7C0252C-95C0-4AA6-89B1-9D545F2FAA44}" srcOrd="0" destOrd="0" presId="urn:microsoft.com/office/officeart/2005/8/layout/list1"/>
    <dgm:cxn modelId="{840A4D3F-CB0E-4EA1-9A08-4153094E155D}" type="presOf" srcId="{D6496B83-40A0-4D9F-8135-FD0B76C6A997}" destId="{5D9CF457-61BE-471B-9D31-B79B3007C9DB}" srcOrd="1" destOrd="0" presId="urn:microsoft.com/office/officeart/2005/8/layout/list1"/>
    <dgm:cxn modelId="{C0DBDD3F-B7DA-4E7B-BB40-1EB5F6659804}" srcId="{0135683E-1B1C-4055-BEC4-9C91663DDFFA}" destId="{B0AF2A78-FE23-431B-BC11-1FB4AAEBB42A}" srcOrd="0" destOrd="0" parTransId="{CB835C68-3928-40B2-9A6C-59B8101185F1}" sibTransId="{68C84E51-5F47-4493-A88E-915526DBA0CF}"/>
    <dgm:cxn modelId="{6D8EE161-0AC4-4276-B836-2F13FAA9C861}" srcId="{D6496B83-40A0-4D9F-8135-FD0B76C6A997}" destId="{9CC674A9-C62F-4B0C-98A0-39CE282DA20D}" srcOrd="0" destOrd="0" parTransId="{0E57ACCC-5CE3-43FB-A3F0-9251CD74CD15}" sibTransId="{094FFC97-F65F-443F-BC17-A23525CE76E9}"/>
    <dgm:cxn modelId="{840F266C-19C6-4588-9D90-96991A55EED3}" srcId="{0135683E-1B1C-4055-BEC4-9C91663DDFFA}" destId="{41A629EB-49F6-4BCF-93BF-446E08EA0C9F}" srcOrd="1" destOrd="0" parTransId="{A6DF89F4-4F2E-4203-B6EE-903172E773E1}" sibTransId="{AE697ED4-E9D6-4BA9-9B02-39E9A5B015C4}"/>
    <dgm:cxn modelId="{A90C6272-ADFD-4FC0-84D6-B61E3F328BFF}" srcId="{0135683E-1B1C-4055-BEC4-9C91663DDFFA}" destId="{30F862A8-CE01-4490-8E0D-74B0C6E83277}" srcOrd="2" destOrd="0" parTransId="{831952A9-4DC9-4C3A-B1F8-6DFA66BEB134}" sibTransId="{50A12F01-1314-4229-BA89-00980BE872E8}"/>
    <dgm:cxn modelId="{0507F955-E56D-4552-B2FD-E037E8AA506A}" type="presOf" srcId="{41A629EB-49F6-4BCF-93BF-446E08EA0C9F}" destId="{67F43BB1-1FF2-46D1-8BC4-6B80F33059B5}" srcOrd="0" destOrd="1" presId="urn:microsoft.com/office/officeart/2005/8/layout/list1"/>
    <dgm:cxn modelId="{3DFAAB76-5201-460F-825A-56695FDD078E}" type="presOf" srcId="{0135683E-1B1C-4055-BEC4-9C91663DDFFA}" destId="{37F9A5C2-A788-452F-BF59-5B8F424509E2}" srcOrd="1" destOrd="0" presId="urn:microsoft.com/office/officeart/2005/8/layout/list1"/>
    <dgm:cxn modelId="{D9AD159F-3193-4F16-9A08-395E1BA60B3F}" type="presOf" srcId="{F14A6B37-9A32-4FF3-BD92-385A611CCC81}" destId="{ECF880A8-F046-4B1E-A68B-2159959ED7BD}" srcOrd="0" destOrd="1" presId="urn:microsoft.com/office/officeart/2005/8/layout/list1"/>
    <dgm:cxn modelId="{219AE9A7-2EC1-49D0-8037-1F26B3F1B928}" type="presOf" srcId="{5D1E5F69-3E41-4BE3-A795-63D648CB8196}" destId="{ECF880A8-F046-4B1E-A68B-2159959ED7BD}" srcOrd="0" destOrd="2" presId="urn:microsoft.com/office/officeart/2005/8/layout/list1"/>
    <dgm:cxn modelId="{73E065B6-460B-46F7-9EA6-2319C8490181}" type="presOf" srcId="{AFF1BC85-1B30-4493-87BC-52DE1851EE1A}" destId="{67F43BB1-1FF2-46D1-8BC4-6B80F33059B5}" srcOrd="0" destOrd="3" presId="urn:microsoft.com/office/officeart/2005/8/layout/list1"/>
    <dgm:cxn modelId="{F9DFCCC7-F0C8-4B80-8964-37894017EBFD}" type="presOf" srcId="{9CC674A9-C62F-4B0C-98A0-39CE282DA20D}" destId="{ECF880A8-F046-4B1E-A68B-2159959ED7BD}" srcOrd="0" destOrd="0" presId="urn:microsoft.com/office/officeart/2005/8/layout/list1"/>
    <dgm:cxn modelId="{086371D8-1DC6-400A-BB6F-4DFF778BD21E}" type="presOf" srcId="{B0AF2A78-FE23-431B-BC11-1FB4AAEBB42A}" destId="{67F43BB1-1FF2-46D1-8BC4-6B80F33059B5}" srcOrd="0" destOrd="0" presId="urn:microsoft.com/office/officeart/2005/8/layout/list1"/>
    <dgm:cxn modelId="{CBE7F7E0-DCFD-405A-A4F5-348B5CB384DE}" srcId="{5F6E64F4-2721-4C22-85C5-C8F5A3755EE1}" destId="{0135683E-1B1C-4055-BEC4-9C91663DDFFA}" srcOrd="0" destOrd="0" parTransId="{B6B6B23D-AF70-4199-B934-A7FF84DE76A1}" sibTransId="{756756AF-ECE7-4DD6-8091-E746538E056A}"/>
    <dgm:cxn modelId="{99939DE4-BF99-4980-ACC5-49E62D9E4918}" srcId="{5F6E64F4-2721-4C22-85C5-C8F5A3755EE1}" destId="{D6496B83-40A0-4D9F-8135-FD0B76C6A997}" srcOrd="1" destOrd="0" parTransId="{087102B6-580E-47A2-81C6-48D352538EDC}" sibTransId="{DA84D825-2BDC-4A38-8ADD-986D072C5079}"/>
    <dgm:cxn modelId="{54E3B6E7-DDE9-4996-8D65-2C203B4E71CB}" srcId="{D6496B83-40A0-4D9F-8135-FD0B76C6A997}" destId="{5D1E5F69-3E41-4BE3-A795-63D648CB8196}" srcOrd="2" destOrd="0" parTransId="{4FB32A57-E532-4148-A893-AD6FF27F893D}" sibTransId="{F60F535B-8374-4C32-8769-9EBDEBE14EAA}"/>
    <dgm:cxn modelId="{CD0944EF-FE70-48EB-A20E-AA2556F4E338}" type="presOf" srcId="{30F862A8-CE01-4490-8E0D-74B0C6E83277}" destId="{67F43BB1-1FF2-46D1-8BC4-6B80F33059B5}" srcOrd="0" destOrd="2" presId="urn:microsoft.com/office/officeart/2005/8/layout/list1"/>
    <dgm:cxn modelId="{628C3811-480B-4EF8-849E-4F31A1BA7643}" type="presParOf" srcId="{153ED774-D5D7-4F14-AF19-F0D672F5ACC3}" destId="{FE477C9A-12E4-46AE-8B16-BD0D9A3223B7}" srcOrd="0" destOrd="0" presId="urn:microsoft.com/office/officeart/2005/8/layout/list1"/>
    <dgm:cxn modelId="{BA00BBF1-437E-41C3-AA98-619671F155EB}" type="presParOf" srcId="{FE477C9A-12E4-46AE-8B16-BD0D9A3223B7}" destId="{C02C2F7B-79FE-4E46-8FDA-2AD17A08B0CE}" srcOrd="0" destOrd="0" presId="urn:microsoft.com/office/officeart/2005/8/layout/list1"/>
    <dgm:cxn modelId="{173D672E-6A24-48DF-ACFC-2003EE164173}" type="presParOf" srcId="{FE477C9A-12E4-46AE-8B16-BD0D9A3223B7}" destId="{37F9A5C2-A788-452F-BF59-5B8F424509E2}" srcOrd="1" destOrd="0" presId="urn:microsoft.com/office/officeart/2005/8/layout/list1"/>
    <dgm:cxn modelId="{88F70D37-E424-4E84-935D-4EDC549B3B6A}" type="presParOf" srcId="{153ED774-D5D7-4F14-AF19-F0D672F5ACC3}" destId="{307B0CA5-4F3A-4251-AEA7-34736D81AE1B}" srcOrd="1" destOrd="0" presId="urn:microsoft.com/office/officeart/2005/8/layout/list1"/>
    <dgm:cxn modelId="{5B53C3CE-CC09-4F57-965C-D1982B8A6F71}" type="presParOf" srcId="{153ED774-D5D7-4F14-AF19-F0D672F5ACC3}" destId="{67F43BB1-1FF2-46D1-8BC4-6B80F33059B5}" srcOrd="2" destOrd="0" presId="urn:microsoft.com/office/officeart/2005/8/layout/list1"/>
    <dgm:cxn modelId="{5BB37021-F620-434E-BCEF-7EB58EF45769}" type="presParOf" srcId="{153ED774-D5D7-4F14-AF19-F0D672F5ACC3}" destId="{54DD1508-415C-4E79-82FC-4831B2F9A094}" srcOrd="3" destOrd="0" presId="urn:microsoft.com/office/officeart/2005/8/layout/list1"/>
    <dgm:cxn modelId="{FC455FA5-D0EE-4907-A9E9-1F2C0E633AEC}" type="presParOf" srcId="{153ED774-D5D7-4F14-AF19-F0D672F5ACC3}" destId="{E5DE4158-AC57-409D-8EC3-2A247FC3B42B}" srcOrd="4" destOrd="0" presId="urn:microsoft.com/office/officeart/2005/8/layout/list1"/>
    <dgm:cxn modelId="{5FB530D9-CB3B-475E-8AB5-CB1E5A5DAD06}" type="presParOf" srcId="{E5DE4158-AC57-409D-8EC3-2A247FC3B42B}" destId="{A7C0252C-95C0-4AA6-89B1-9D545F2FAA44}" srcOrd="0" destOrd="0" presId="urn:microsoft.com/office/officeart/2005/8/layout/list1"/>
    <dgm:cxn modelId="{3B5C4D2C-808B-47A9-AA21-CFF9DDB136AE}" type="presParOf" srcId="{E5DE4158-AC57-409D-8EC3-2A247FC3B42B}" destId="{5D9CF457-61BE-471B-9D31-B79B3007C9DB}" srcOrd="1" destOrd="0" presId="urn:microsoft.com/office/officeart/2005/8/layout/list1"/>
    <dgm:cxn modelId="{94CAB83B-C71E-4C2D-B08C-A45E120442AA}" type="presParOf" srcId="{153ED774-D5D7-4F14-AF19-F0D672F5ACC3}" destId="{BFDEEAB7-2BB5-4842-8817-CF4C7608B992}" srcOrd="5" destOrd="0" presId="urn:microsoft.com/office/officeart/2005/8/layout/list1"/>
    <dgm:cxn modelId="{63A9AC98-EC0C-4828-A7C0-DC4441B3249C}" type="presParOf" srcId="{153ED774-D5D7-4F14-AF19-F0D672F5ACC3}" destId="{ECF880A8-F046-4B1E-A68B-2159959ED7B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B2D25A-AAD2-4FF5-8F09-A93422E9E9C2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106524-B2EF-4B0D-8479-0F38A246704D}">
      <dgm:prSet/>
      <dgm:spPr/>
      <dgm:t>
        <a:bodyPr/>
        <a:lstStyle/>
        <a:p>
          <a:r>
            <a:rPr lang="en-US" b="1"/>
            <a:t>Where to draw the line</a:t>
          </a:r>
        </a:p>
      </dgm:t>
    </dgm:pt>
    <dgm:pt modelId="{F984A9F5-8486-4385-B226-21E349D6D397}" type="parTrans" cxnId="{2D6E4C6B-7822-4EAA-BE74-B2F9ADBF9068}">
      <dgm:prSet/>
      <dgm:spPr/>
      <dgm:t>
        <a:bodyPr/>
        <a:lstStyle/>
        <a:p>
          <a:endParaRPr lang="en-US"/>
        </a:p>
      </dgm:t>
    </dgm:pt>
    <dgm:pt modelId="{370A1C67-B25F-4BA2-BA32-D64269F6803E}" type="sibTrans" cxnId="{2D6E4C6B-7822-4EAA-BE74-B2F9ADBF9068}">
      <dgm:prSet/>
      <dgm:spPr/>
      <dgm:t>
        <a:bodyPr/>
        <a:lstStyle/>
        <a:p>
          <a:endParaRPr lang="en-US"/>
        </a:p>
      </dgm:t>
    </dgm:pt>
    <dgm:pt modelId="{3A760AB1-BF96-4CB8-B0D5-1E93F6A62FD1}">
      <dgm:prSet/>
      <dgm:spPr/>
      <dgm:t>
        <a:bodyPr/>
        <a:lstStyle/>
        <a:p>
          <a:r>
            <a:rPr lang="en-US" dirty="0"/>
            <a:t>Narrow definition – will it achieve equity</a:t>
          </a:r>
        </a:p>
      </dgm:t>
    </dgm:pt>
    <dgm:pt modelId="{00C28773-87E9-40F8-B9C6-955D37B8242E}" type="parTrans" cxnId="{6084AB5B-F064-423E-A24B-54C213F39CB1}">
      <dgm:prSet/>
      <dgm:spPr/>
      <dgm:t>
        <a:bodyPr/>
        <a:lstStyle/>
        <a:p>
          <a:endParaRPr lang="en-US"/>
        </a:p>
      </dgm:t>
    </dgm:pt>
    <dgm:pt modelId="{E579B443-F257-4B4C-8641-827BEA00E11C}" type="sibTrans" cxnId="{6084AB5B-F064-423E-A24B-54C213F39CB1}">
      <dgm:prSet/>
      <dgm:spPr/>
      <dgm:t>
        <a:bodyPr/>
        <a:lstStyle/>
        <a:p>
          <a:endParaRPr lang="en-US"/>
        </a:p>
      </dgm:t>
    </dgm:pt>
    <dgm:pt modelId="{F69C2FC2-3670-4785-85F4-9CA5C2ECF7F1}">
      <dgm:prSet/>
      <dgm:spPr/>
      <dgm:t>
        <a:bodyPr/>
        <a:lstStyle/>
        <a:p>
          <a:r>
            <a:rPr lang="en-US" dirty="0"/>
            <a:t>Broad definition – does the exception swallow the rule</a:t>
          </a:r>
        </a:p>
      </dgm:t>
    </dgm:pt>
    <dgm:pt modelId="{2718B25D-93A0-42DA-B716-821D566ED175}" type="parTrans" cxnId="{B212FB5E-D748-4818-92A7-290C270DAEC9}">
      <dgm:prSet/>
      <dgm:spPr/>
      <dgm:t>
        <a:bodyPr/>
        <a:lstStyle/>
        <a:p>
          <a:endParaRPr lang="en-US"/>
        </a:p>
      </dgm:t>
    </dgm:pt>
    <dgm:pt modelId="{C59E1489-167B-4F1B-BCE5-FDF372658568}" type="sibTrans" cxnId="{B212FB5E-D748-4818-92A7-290C270DAEC9}">
      <dgm:prSet/>
      <dgm:spPr/>
      <dgm:t>
        <a:bodyPr/>
        <a:lstStyle/>
        <a:p>
          <a:endParaRPr lang="en-US"/>
        </a:p>
      </dgm:t>
    </dgm:pt>
    <dgm:pt modelId="{B5F37D76-4BE5-473D-A6D2-9FC05F6EE88A}">
      <dgm:prSet/>
      <dgm:spPr/>
      <dgm:t>
        <a:bodyPr/>
        <a:lstStyle/>
        <a:p>
          <a:r>
            <a:rPr lang="en-US" b="1"/>
            <a:t>How to draw the line</a:t>
          </a:r>
        </a:p>
      </dgm:t>
    </dgm:pt>
    <dgm:pt modelId="{2AB20EEC-E19A-4F92-AC15-DCC4C3F76A87}" type="parTrans" cxnId="{D93024BE-87F0-47BA-A600-4E22ED49106B}">
      <dgm:prSet/>
      <dgm:spPr/>
      <dgm:t>
        <a:bodyPr/>
        <a:lstStyle/>
        <a:p>
          <a:endParaRPr lang="en-US"/>
        </a:p>
      </dgm:t>
    </dgm:pt>
    <dgm:pt modelId="{FBD3EA0B-9591-4A73-A43E-5096F36E952C}" type="sibTrans" cxnId="{D93024BE-87F0-47BA-A600-4E22ED49106B}">
      <dgm:prSet/>
      <dgm:spPr/>
      <dgm:t>
        <a:bodyPr/>
        <a:lstStyle/>
        <a:p>
          <a:endParaRPr lang="en-US"/>
        </a:p>
      </dgm:t>
    </dgm:pt>
    <dgm:pt modelId="{B1A6845E-0FA0-405B-B5EE-3DFB1DF52B85}">
      <dgm:prSet/>
      <dgm:spPr/>
      <dgm:t>
        <a:bodyPr/>
        <a:lstStyle/>
        <a:p>
          <a:r>
            <a:rPr lang="en-US" dirty="0"/>
            <a:t>Do some tests work better than others</a:t>
          </a:r>
        </a:p>
      </dgm:t>
    </dgm:pt>
    <dgm:pt modelId="{7B35B09B-82EE-4D07-A483-DC1825BC568D}" type="parTrans" cxnId="{E2F49C76-A82B-487E-9E72-FA6CC151D8D7}">
      <dgm:prSet/>
      <dgm:spPr/>
      <dgm:t>
        <a:bodyPr/>
        <a:lstStyle/>
        <a:p>
          <a:endParaRPr lang="en-US"/>
        </a:p>
      </dgm:t>
    </dgm:pt>
    <dgm:pt modelId="{18852C07-FB85-45DC-AEDF-88DB15793635}" type="sibTrans" cxnId="{E2F49C76-A82B-487E-9E72-FA6CC151D8D7}">
      <dgm:prSet/>
      <dgm:spPr/>
      <dgm:t>
        <a:bodyPr/>
        <a:lstStyle/>
        <a:p>
          <a:endParaRPr lang="en-US"/>
        </a:p>
      </dgm:t>
    </dgm:pt>
    <dgm:pt modelId="{1BFDD591-3CC0-42E3-819C-8C95586F7123}">
      <dgm:prSet/>
      <dgm:spPr/>
      <dgm:t>
        <a:bodyPr/>
        <a:lstStyle/>
        <a:p>
          <a:r>
            <a:rPr lang="en-US" b="1" dirty="0"/>
            <a:t>How to handle conflicting state rules </a:t>
          </a:r>
        </a:p>
      </dgm:t>
    </dgm:pt>
    <dgm:pt modelId="{27432D3D-BD6C-4BAB-B0CC-37A30D5F66BC}" type="parTrans" cxnId="{A6461407-40EF-4F0A-93A4-A1EE80867154}">
      <dgm:prSet/>
      <dgm:spPr/>
      <dgm:t>
        <a:bodyPr/>
        <a:lstStyle/>
        <a:p>
          <a:endParaRPr lang="en-US"/>
        </a:p>
      </dgm:t>
    </dgm:pt>
    <dgm:pt modelId="{D1790563-069D-45FE-A58E-E441B6A2DAFD}" type="sibTrans" cxnId="{A6461407-40EF-4F0A-93A4-A1EE80867154}">
      <dgm:prSet/>
      <dgm:spPr/>
      <dgm:t>
        <a:bodyPr/>
        <a:lstStyle/>
        <a:p>
          <a:endParaRPr lang="en-US"/>
        </a:p>
      </dgm:t>
    </dgm:pt>
    <dgm:pt modelId="{2185493C-38D4-4416-A663-2FF23E08A974}">
      <dgm:prSet/>
      <dgm:spPr/>
      <dgm:t>
        <a:bodyPr/>
        <a:lstStyle/>
        <a:p>
          <a:r>
            <a:rPr lang="en-US" dirty="0"/>
            <a:t>Within the same state - especially for corporations</a:t>
          </a:r>
        </a:p>
      </dgm:t>
    </dgm:pt>
    <dgm:pt modelId="{FA31EEB2-C32E-4A08-9192-48E3C2A2040B}" type="parTrans" cxnId="{3DCE57A6-C6AC-4778-A0C6-EC0A8E15ECAA}">
      <dgm:prSet/>
      <dgm:spPr/>
      <dgm:t>
        <a:bodyPr/>
        <a:lstStyle/>
        <a:p>
          <a:endParaRPr lang="en-US"/>
        </a:p>
      </dgm:t>
    </dgm:pt>
    <dgm:pt modelId="{57D6693A-8C01-4CF1-B930-A3FE613ED18D}" type="sibTrans" cxnId="{3DCE57A6-C6AC-4778-A0C6-EC0A8E15ECAA}">
      <dgm:prSet/>
      <dgm:spPr/>
      <dgm:t>
        <a:bodyPr/>
        <a:lstStyle/>
        <a:p>
          <a:endParaRPr lang="en-US"/>
        </a:p>
      </dgm:t>
    </dgm:pt>
    <dgm:pt modelId="{8D89A7B7-0B13-4415-B2F7-9AD1E80616AC}">
      <dgm:prSet/>
      <dgm:spPr/>
      <dgm:t>
        <a:bodyPr/>
        <a:lstStyle/>
        <a:p>
          <a:r>
            <a:rPr lang="en-US" b="1"/>
            <a:t>Need for anti-abuse rules</a:t>
          </a:r>
        </a:p>
      </dgm:t>
    </dgm:pt>
    <dgm:pt modelId="{5CDBDFB0-ACEE-4132-A4F3-618CF33F045A}" type="parTrans" cxnId="{01797762-3D4F-4DFB-8ABD-DBA9AC49AED6}">
      <dgm:prSet/>
      <dgm:spPr/>
      <dgm:t>
        <a:bodyPr/>
        <a:lstStyle/>
        <a:p>
          <a:endParaRPr lang="en-US"/>
        </a:p>
      </dgm:t>
    </dgm:pt>
    <dgm:pt modelId="{A9AF5899-EA35-48D4-B9CE-C285708D3FF9}" type="sibTrans" cxnId="{01797762-3D4F-4DFB-8ABD-DBA9AC49AED6}">
      <dgm:prSet/>
      <dgm:spPr/>
      <dgm:t>
        <a:bodyPr/>
        <a:lstStyle/>
        <a:p>
          <a:endParaRPr lang="en-US"/>
        </a:p>
      </dgm:t>
    </dgm:pt>
    <dgm:pt modelId="{89F69B6C-4BD4-4FF1-864E-5855C8550308}">
      <dgm:prSet/>
      <dgm:spPr/>
      <dgm:t>
        <a:bodyPr/>
        <a:lstStyle/>
        <a:p>
          <a:r>
            <a:rPr lang="en-US" dirty="0"/>
            <a:t>Between states</a:t>
          </a:r>
        </a:p>
      </dgm:t>
    </dgm:pt>
    <dgm:pt modelId="{C6815F40-554E-411D-9A81-71C0E8765E90}" type="parTrans" cxnId="{F083396C-730B-467B-92DA-E593FD96BFAF}">
      <dgm:prSet/>
      <dgm:spPr/>
      <dgm:t>
        <a:bodyPr/>
        <a:lstStyle/>
        <a:p>
          <a:endParaRPr lang="en-US"/>
        </a:p>
      </dgm:t>
    </dgm:pt>
    <dgm:pt modelId="{14618FB9-C4A1-4A3E-9B57-F7B84FC78434}" type="sibTrans" cxnId="{F083396C-730B-467B-92DA-E593FD96BFAF}">
      <dgm:prSet/>
      <dgm:spPr/>
      <dgm:t>
        <a:bodyPr/>
        <a:lstStyle/>
        <a:p>
          <a:endParaRPr lang="en-US"/>
        </a:p>
      </dgm:t>
    </dgm:pt>
    <dgm:pt modelId="{6B6783A0-5E13-46D9-9EB3-AE1CA31C8C10}" type="pres">
      <dgm:prSet presAssocID="{09B2D25A-AAD2-4FF5-8F09-A93422E9E9C2}" presName="linear" presStyleCnt="0">
        <dgm:presLayoutVars>
          <dgm:dir/>
          <dgm:animLvl val="lvl"/>
          <dgm:resizeHandles val="exact"/>
        </dgm:presLayoutVars>
      </dgm:prSet>
      <dgm:spPr/>
    </dgm:pt>
    <dgm:pt modelId="{41C7CB23-3638-4585-AA09-C4B8E84A8719}" type="pres">
      <dgm:prSet presAssocID="{18106524-B2EF-4B0D-8479-0F38A246704D}" presName="parentLin" presStyleCnt="0"/>
      <dgm:spPr/>
    </dgm:pt>
    <dgm:pt modelId="{EF4EF84D-DAF8-46FB-B388-B1D43C96D273}" type="pres">
      <dgm:prSet presAssocID="{18106524-B2EF-4B0D-8479-0F38A246704D}" presName="parentLeftMargin" presStyleLbl="node1" presStyleIdx="0" presStyleCnt="4"/>
      <dgm:spPr/>
    </dgm:pt>
    <dgm:pt modelId="{BFD89CD6-FFA9-44F3-B75C-AA8C16F42E73}" type="pres">
      <dgm:prSet presAssocID="{18106524-B2EF-4B0D-8479-0F38A246704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59C6B85-5F2F-43F0-9D8D-1BFF81E20F99}" type="pres">
      <dgm:prSet presAssocID="{18106524-B2EF-4B0D-8479-0F38A246704D}" presName="negativeSpace" presStyleCnt="0"/>
      <dgm:spPr/>
    </dgm:pt>
    <dgm:pt modelId="{F73A5AAB-599E-4FB7-847D-BD3E7B24A6CA}" type="pres">
      <dgm:prSet presAssocID="{18106524-B2EF-4B0D-8479-0F38A246704D}" presName="childText" presStyleLbl="conFgAcc1" presStyleIdx="0" presStyleCnt="4">
        <dgm:presLayoutVars>
          <dgm:bulletEnabled val="1"/>
        </dgm:presLayoutVars>
      </dgm:prSet>
      <dgm:spPr/>
    </dgm:pt>
    <dgm:pt modelId="{19950224-5BA0-4F52-B294-D8531D172D66}" type="pres">
      <dgm:prSet presAssocID="{370A1C67-B25F-4BA2-BA32-D64269F6803E}" presName="spaceBetweenRectangles" presStyleCnt="0"/>
      <dgm:spPr/>
    </dgm:pt>
    <dgm:pt modelId="{307D1CFB-0207-4EF7-AF76-1BDC77F62555}" type="pres">
      <dgm:prSet presAssocID="{B5F37D76-4BE5-473D-A6D2-9FC05F6EE88A}" presName="parentLin" presStyleCnt="0"/>
      <dgm:spPr/>
    </dgm:pt>
    <dgm:pt modelId="{322280E1-FEE6-4286-B646-CEC0912973B5}" type="pres">
      <dgm:prSet presAssocID="{B5F37D76-4BE5-473D-A6D2-9FC05F6EE88A}" presName="parentLeftMargin" presStyleLbl="node1" presStyleIdx="0" presStyleCnt="4"/>
      <dgm:spPr/>
    </dgm:pt>
    <dgm:pt modelId="{4ED58C72-44F7-45E2-817E-2084019A3950}" type="pres">
      <dgm:prSet presAssocID="{B5F37D76-4BE5-473D-A6D2-9FC05F6EE88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B1FE8B5-F1E2-4A79-9EE1-C367B8626F61}" type="pres">
      <dgm:prSet presAssocID="{B5F37D76-4BE5-473D-A6D2-9FC05F6EE88A}" presName="negativeSpace" presStyleCnt="0"/>
      <dgm:spPr/>
    </dgm:pt>
    <dgm:pt modelId="{20D0C7B3-3B6E-4176-82DF-1FF3EF170240}" type="pres">
      <dgm:prSet presAssocID="{B5F37D76-4BE5-473D-A6D2-9FC05F6EE88A}" presName="childText" presStyleLbl="conFgAcc1" presStyleIdx="1" presStyleCnt="4">
        <dgm:presLayoutVars>
          <dgm:bulletEnabled val="1"/>
        </dgm:presLayoutVars>
      </dgm:prSet>
      <dgm:spPr/>
    </dgm:pt>
    <dgm:pt modelId="{0DEFEB77-42F0-42BC-9129-477389901AEA}" type="pres">
      <dgm:prSet presAssocID="{FBD3EA0B-9591-4A73-A43E-5096F36E952C}" presName="spaceBetweenRectangles" presStyleCnt="0"/>
      <dgm:spPr/>
    </dgm:pt>
    <dgm:pt modelId="{9BC3A716-5AC1-4D62-99E0-494DFF5AC43D}" type="pres">
      <dgm:prSet presAssocID="{1BFDD591-3CC0-42E3-819C-8C95586F7123}" presName="parentLin" presStyleCnt="0"/>
      <dgm:spPr/>
    </dgm:pt>
    <dgm:pt modelId="{28703982-F021-406C-81C3-2B607FC42443}" type="pres">
      <dgm:prSet presAssocID="{1BFDD591-3CC0-42E3-819C-8C95586F7123}" presName="parentLeftMargin" presStyleLbl="node1" presStyleIdx="1" presStyleCnt="4"/>
      <dgm:spPr/>
    </dgm:pt>
    <dgm:pt modelId="{A14C96CF-08E5-4E26-8784-30B355AFB693}" type="pres">
      <dgm:prSet presAssocID="{1BFDD591-3CC0-42E3-819C-8C95586F712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F8B1F21-0C16-4038-BBF0-D7D254851975}" type="pres">
      <dgm:prSet presAssocID="{1BFDD591-3CC0-42E3-819C-8C95586F7123}" presName="negativeSpace" presStyleCnt="0"/>
      <dgm:spPr/>
    </dgm:pt>
    <dgm:pt modelId="{7BF72B91-BB48-4DDB-8E10-132E0099E08E}" type="pres">
      <dgm:prSet presAssocID="{1BFDD591-3CC0-42E3-819C-8C95586F7123}" presName="childText" presStyleLbl="conFgAcc1" presStyleIdx="2" presStyleCnt="4">
        <dgm:presLayoutVars>
          <dgm:bulletEnabled val="1"/>
        </dgm:presLayoutVars>
      </dgm:prSet>
      <dgm:spPr/>
    </dgm:pt>
    <dgm:pt modelId="{E512A7B4-0C01-4643-B80E-ED8CED12F5C7}" type="pres">
      <dgm:prSet presAssocID="{D1790563-069D-45FE-A58E-E441B6A2DAFD}" presName="spaceBetweenRectangles" presStyleCnt="0"/>
      <dgm:spPr/>
    </dgm:pt>
    <dgm:pt modelId="{F91B28EC-3AFD-4F4A-9545-3FC7BFEB3E6C}" type="pres">
      <dgm:prSet presAssocID="{8D89A7B7-0B13-4415-B2F7-9AD1E80616AC}" presName="parentLin" presStyleCnt="0"/>
      <dgm:spPr/>
    </dgm:pt>
    <dgm:pt modelId="{4A9A4741-A2A2-46CE-8F22-6A1CC6C71A07}" type="pres">
      <dgm:prSet presAssocID="{8D89A7B7-0B13-4415-B2F7-9AD1E80616AC}" presName="parentLeftMargin" presStyleLbl="node1" presStyleIdx="2" presStyleCnt="4"/>
      <dgm:spPr/>
    </dgm:pt>
    <dgm:pt modelId="{72DD85F5-FA17-4B94-8DE6-6CE06EEE07BD}" type="pres">
      <dgm:prSet presAssocID="{8D89A7B7-0B13-4415-B2F7-9AD1E80616A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9F7E424-9DC2-4054-9F2D-F671116B74BE}" type="pres">
      <dgm:prSet presAssocID="{8D89A7B7-0B13-4415-B2F7-9AD1E80616AC}" presName="negativeSpace" presStyleCnt="0"/>
      <dgm:spPr/>
    </dgm:pt>
    <dgm:pt modelId="{ACC9160C-B38A-4B5E-9AB8-E363736A6E33}" type="pres">
      <dgm:prSet presAssocID="{8D89A7B7-0B13-4415-B2F7-9AD1E80616A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22B9D00-F344-4BC5-9B6D-4CE2288E12FB}" type="presOf" srcId="{B1A6845E-0FA0-405B-B5EE-3DFB1DF52B85}" destId="{20D0C7B3-3B6E-4176-82DF-1FF3EF170240}" srcOrd="0" destOrd="0" presId="urn:microsoft.com/office/officeart/2005/8/layout/list1"/>
    <dgm:cxn modelId="{A6461407-40EF-4F0A-93A4-A1EE80867154}" srcId="{09B2D25A-AAD2-4FF5-8F09-A93422E9E9C2}" destId="{1BFDD591-3CC0-42E3-819C-8C95586F7123}" srcOrd="2" destOrd="0" parTransId="{27432D3D-BD6C-4BAB-B0CC-37A30D5F66BC}" sibTransId="{D1790563-069D-45FE-A58E-E441B6A2DAFD}"/>
    <dgm:cxn modelId="{8DEF0A08-F659-4393-97A2-DF6FBB0E0354}" type="presOf" srcId="{18106524-B2EF-4B0D-8479-0F38A246704D}" destId="{BFD89CD6-FFA9-44F3-B75C-AA8C16F42E73}" srcOrd="1" destOrd="0" presId="urn:microsoft.com/office/officeart/2005/8/layout/list1"/>
    <dgm:cxn modelId="{31576314-DB19-45BD-8ADC-798898BC0549}" type="presOf" srcId="{18106524-B2EF-4B0D-8479-0F38A246704D}" destId="{EF4EF84D-DAF8-46FB-B388-B1D43C96D273}" srcOrd="0" destOrd="0" presId="urn:microsoft.com/office/officeart/2005/8/layout/list1"/>
    <dgm:cxn modelId="{5B540D1E-53B7-47DC-9AC8-2FDF8A1E1664}" type="presOf" srcId="{1BFDD591-3CC0-42E3-819C-8C95586F7123}" destId="{A14C96CF-08E5-4E26-8784-30B355AFB693}" srcOrd="1" destOrd="0" presId="urn:microsoft.com/office/officeart/2005/8/layout/list1"/>
    <dgm:cxn modelId="{FD8C561F-A549-4BC6-8EA1-EBAD7A8FA52F}" type="presOf" srcId="{89F69B6C-4BD4-4FF1-864E-5855C8550308}" destId="{7BF72B91-BB48-4DDB-8E10-132E0099E08E}" srcOrd="0" destOrd="1" presId="urn:microsoft.com/office/officeart/2005/8/layout/list1"/>
    <dgm:cxn modelId="{96EF3426-6804-4A1B-8152-7CA2F26AE7F1}" type="presOf" srcId="{3A760AB1-BF96-4CB8-B0D5-1E93F6A62FD1}" destId="{F73A5AAB-599E-4FB7-847D-BD3E7B24A6CA}" srcOrd="0" destOrd="0" presId="urn:microsoft.com/office/officeart/2005/8/layout/list1"/>
    <dgm:cxn modelId="{6084AB5B-F064-423E-A24B-54C213F39CB1}" srcId="{18106524-B2EF-4B0D-8479-0F38A246704D}" destId="{3A760AB1-BF96-4CB8-B0D5-1E93F6A62FD1}" srcOrd="0" destOrd="0" parTransId="{00C28773-87E9-40F8-B9C6-955D37B8242E}" sibTransId="{E579B443-F257-4B4C-8641-827BEA00E11C}"/>
    <dgm:cxn modelId="{B212FB5E-D748-4818-92A7-290C270DAEC9}" srcId="{18106524-B2EF-4B0D-8479-0F38A246704D}" destId="{F69C2FC2-3670-4785-85F4-9CA5C2ECF7F1}" srcOrd="1" destOrd="0" parTransId="{2718B25D-93A0-42DA-B716-821D566ED175}" sibTransId="{C59E1489-167B-4F1B-BCE5-FDF372658568}"/>
    <dgm:cxn modelId="{424B1861-0E7C-4F5D-8D81-DA1665702F5C}" type="presOf" srcId="{B5F37D76-4BE5-473D-A6D2-9FC05F6EE88A}" destId="{4ED58C72-44F7-45E2-817E-2084019A3950}" srcOrd="1" destOrd="0" presId="urn:microsoft.com/office/officeart/2005/8/layout/list1"/>
    <dgm:cxn modelId="{01797762-3D4F-4DFB-8ABD-DBA9AC49AED6}" srcId="{09B2D25A-AAD2-4FF5-8F09-A93422E9E9C2}" destId="{8D89A7B7-0B13-4415-B2F7-9AD1E80616AC}" srcOrd="3" destOrd="0" parTransId="{5CDBDFB0-ACEE-4132-A4F3-618CF33F045A}" sibTransId="{A9AF5899-EA35-48D4-B9CE-C285708D3FF9}"/>
    <dgm:cxn modelId="{BB5BBB47-A351-47CB-B446-0EB47A8D92DD}" type="presOf" srcId="{8D89A7B7-0B13-4415-B2F7-9AD1E80616AC}" destId="{4A9A4741-A2A2-46CE-8F22-6A1CC6C71A07}" srcOrd="0" destOrd="0" presId="urn:microsoft.com/office/officeart/2005/8/layout/list1"/>
    <dgm:cxn modelId="{2D6E4C6B-7822-4EAA-BE74-B2F9ADBF9068}" srcId="{09B2D25A-AAD2-4FF5-8F09-A93422E9E9C2}" destId="{18106524-B2EF-4B0D-8479-0F38A246704D}" srcOrd="0" destOrd="0" parTransId="{F984A9F5-8486-4385-B226-21E349D6D397}" sibTransId="{370A1C67-B25F-4BA2-BA32-D64269F6803E}"/>
    <dgm:cxn modelId="{F083396C-730B-467B-92DA-E593FD96BFAF}" srcId="{1BFDD591-3CC0-42E3-819C-8C95586F7123}" destId="{89F69B6C-4BD4-4FF1-864E-5855C8550308}" srcOrd="1" destOrd="0" parTransId="{C6815F40-554E-411D-9A81-71C0E8765E90}" sibTransId="{14618FB9-C4A1-4A3E-9B57-F7B84FC78434}"/>
    <dgm:cxn modelId="{E2F49C76-A82B-487E-9E72-FA6CC151D8D7}" srcId="{B5F37D76-4BE5-473D-A6D2-9FC05F6EE88A}" destId="{B1A6845E-0FA0-405B-B5EE-3DFB1DF52B85}" srcOrd="0" destOrd="0" parTransId="{7B35B09B-82EE-4D07-A483-DC1825BC568D}" sibTransId="{18852C07-FB85-45DC-AEDF-88DB15793635}"/>
    <dgm:cxn modelId="{7678F35A-893C-4776-95ED-64F626DFD117}" type="presOf" srcId="{B5F37D76-4BE5-473D-A6D2-9FC05F6EE88A}" destId="{322280E1-FEE6-4286-B646-CEC0912973B5}" srcOrd="0" destOrd="0" presId="urn:microsoft.com/office/officeart/2005/8/layout/list1"/>
    <dgm:cxn modelId="{DF23E789-EC86-4C9E-87B0-2491DD31E874}" type="presOf" srcId="{1BFDD591-3CC0-42E3-819C-8C95586F7123}" destId="{28703982-F021-406C-81C3-2B607FC42443}" srcOrd="0" destOrd="0" presId="urn:microsoft.com/office/officeart/2005/8/layout/list1"/>
    <dgm:cxn modelId="{142A19A4-8622-4130-9A9E-12061F5CFCED}" type="presOf" srcId="{09B2D25A-AAD2-4FF5-8F09-A93422E9E9C2}" destId="{6B6783A0-5E13-46D9-9EB3-AE1CA31C8C10}" srcOrd="0" destOrd="0" presId="urn:microsoft.com/office/officeart/2005/8/layout/list1"/>
    <dgm:cxn modelId="{3DCE57A6-C6AC-4778-A0C6-EC0A8E15ECAA}" srcId="{1BFDD591-3CC0-42E3-819C-8C95586F7123}" destId="{2185493C-38D4-4416-A663-2FF23E08A974}" srcOrd="0" destOrd="0" parTransId="{FA31EEB2-C32E-4A08-9192-48E3C2A2040B}" sibTransId="{57D6693A-8C01-4CF1-B930-A3FE613ED18D}"/>
    <dgm:cxn modelId="{9B4237B1-D963-454C-B6E0-D3FAF9C50073}" type="presOf" srcId="{F69C2FC2-3670-4785-85F4-9CA5C2ECF7F1}" destId="{F73A5AAB-599E-4FB7-847D-BD3E7B24A6CA}" srcOrd="0" destOrd="1" presId="urn:microsoft.com/office/officeart/2005/8/layout/list1"/>
    <dgm:cxn modelId="{42A769B3-B2F6-4756-AF55-9C887C990409}" type="presOf" srcId="{8D89A7B7-0B13-4415-B2F7-9AD1E80616AC}" destId="{72DD85F5-FA17-4B94-8DE6-6CE06EEE07BD}" srcOrd="1" destOrd="0" presId="urn:microsoft.com/office/officeart/2005/8/layout/list1"/>
    <dgm:cxn modelId="{D93024BE-87F0-47BA-A600-4E22ED49106B}" srcId="{09B2D25A-AAD2-4FF5-8F09-A93422E9E9C2}" destId="{B5F37D76-4BE5-473D-A6D2-9FC05F6EE88A}" srcOrd="1" destOrd="0" parTransId="{2AB20EEC-E19A-4F92-AC15-DCC4C3F76A87}" sibTransId="{FBD3EA0B-9591-4A73-A43E-5096F36E952C}"/>
    <dgm:cxn modelId="{476157BE-9194-49B6-8FB1-7EF0F1D0A2A0}" type="presOf" srcId="{2185493C-38D4-4416-A663-2FF23E08A974}" destId="{7BF72B91-BB48-4DDB-8E10-132E0099E08E}" srcOrd="0" destOrd="0" presId="urn:microsoft.com/office/officeart/2005/8/layout/list1"/>
    <dgm:cxn modelId="{9CD5BC4A-EE68-4BB2-8953-FDE99E0AEA8D}" type="presParOf" srcId="{6B6783A0-5E13-46D9-9EB3-AE1CA31C8C10}" destId="{41C7CB23-3638-4585-AA09-C4B8E84A8719}" srcOrd="0" destOrd="0" presId="urn:microsoft.com/office/officeart/2005/8/layout/list1"/>
    <dgm:cxn modelId="{0549E487-4523-4FC2-910B-61B6580634D0}" type="presParOf" srcId="{41C7CB23-3638-4585-AA09-C4B8E84A8719}" destId="{EF4EF84D-DAF8-46FB-B388-B1D43C96D273}" srcOrd="0" destOrd="0" presId="urn:microsoft.com/office/officeart/2005/8/layout/list1"/>
    <dgm:cxn modelId="{1C402866-2D07-4CB8-8404-53B885EA4B69}" type="presParOf" srcId="{41C7CB23-3638-4585-AA09-C4B8E84A8719}" destId="{BFD89CD6-FFA9-44F3-B75C-AA8C16F42E73}" srcOrd="1" destOrd="0" presId="urn:microsoft.com/office/officeart/2005/8/layout/list1"/>
    <dgm:cxn modelId="{266366EE-02D8-47B4-828D-CBEE3C6EC1A4}" type="presParOf" srcId="{6B6783A0-5E13-46D9-9EB3-AE1CA31C8C10}" destId="{459C6B85-5F2F-43F0-9D8D-1BFF81E20F99}" srcOrd="1" destOrd="0" presId="urn:microsoft.com/office/officeart/2005/8/layout/list1"/>
    <dgm:cxn modelId="{8D09D713-223A-421B-93CA-508E7E1185FF}" type="presParOf" srcId="{6B6783A0-5E13-46D9-9EB3-AE1CA31C8C10}" destId="{F73A5AAB-599E-4FB7-847D-BD3E7B24A6CA}" srcOrd="2" destOrd="0" presId="urn:microsoft.com/office/officeart/2005/8/layout/list1"/>
    <dgm:cxn modelId="{04D32503-33E1-4F4A-AA0C-AA341E0DAAFB}" type="presParOf" srcId="{6B6783A0-5E13-46D9-9EB3-AE1CA31C8C10}" destId="{19950224-5BA0-4F52-B294-D8531D172D66}" srcOrd="3" destOrd="0" presId="urn:microsoft.com/office/officeart/2005/8/layout/list1"/>
    <dgm:cxn modelId="{20D735FB-6E6B-4AC8-A84C-49BE033D724C}" type="presParOf" srcId="{6B6783A0-5E13-46D9-9EB3-AE1CA31C8C10}" destId="{307D1CFB-0207-4EF7-AF76-1BDC77F62555}" srcOrd="4" destOrd="0" presId="urn:microsoft.com/office/officeart/2005/8/layout/list1"/>
    <dgm:cxn modelId="{4075D3D8-9A1E-44B9-8753-953653F56EA4}" type="presParOf" srcId="{307D1CFB-0207-4EF7-AF76-1BDC77F62555}" destId="{322280E1-FEE6-4286-B646-CEC0912973B5}" srcOrd="0" destOrd="0" presId="urn:microsoft.com/office/officeart/2005/8/layout/list1"/>
    <dgm:cxn modelId="{10A8E98C-6582-485D-814E-33158FC34C9F}" type="presParOf" srcId="{307D1CFB-0207-4EF7-AF76-1BDC77F62555}" destId="{4ED58C72-44F7-45E2-817E-2084019A3950}" srcOrd="1" destOrd="0" presId="urn:microsoft.com/office/officeart/2005/8/layout/list1"/>
    <dgm:cxn modelId="{35DA6685-E61B-46CC-90FB-2555A9497997}" type="presParOf" srcId="{6B6783A0-5E13-46D9-9EB3-AE1CA31C8C10}" destId="{DB1FE8B5-F1E2-4A79-9EE1-C367B8626F61}" srcOrd="5" destOrd="0" presId="urn:microsoft.com/office/officeart/2005/8/layout/list1"/>
    <dgm:cxn modelId="{9AA6300F-5C5D-4BA2-9D65-573B7497E618}" type="presParOf" srcId="{6B6783A0-5E13-46D9-9EB3-AE1CA31C8C10}" destId="{20D0C7B3-3B6E-4176-82DF-1FF3EF170240}" srcOrd="6" destOrd="0" presId="urn:microsoft.com/office/officeart/2005/8/layout/list1"/>
    <dgm:cxn modelId="{D685571A-1E42-45B5-BD69-F18162A0A4E9}" type="presParOf" srcId="{6B6783A0-5E13-46D9-9EB3-AE1CA31C8C10}" destId="{0DEFEB77-42F0-42BC-9129-477389901AEA}" srcOrd="7" destOrd="0" presId="urn:microsoft.com/office/officeart/2005/8/layout/list1"/>
    <dgm:cxn modelId="{6DC94D5F-A6E5-4AB4-9A8C-CF8D7113E2CE}" type="presParOf" srcId="{6B6783A0-5E13-46D9-9EB3-AE1CA31C8C10}" destId="{9BC3A716-5AC1-4D62-99E0-494DFF5AC43D}" srcOrd="8" destOrd="0" presId="urn:microsoft.com/office/officeart/2005/8/layout/list1"/>
    <dgm:cxn modelId="{D447D711-B8BD-4898-A736-CD1D8D1679E6}" type="presParOf" srcId="{9BC3A716-5AC1-4D62-99E0-494DFF5AC43D}" destId="{28703982-F021-406C-81C3-2B607FC42443}" srcOrd="0" destOrd="0" presId="urn:microsoft.com/office/officeart/2005/8/layout/list1"/>
    <dgm:cxn modelId="{6D56EDA9-E8E6-41DB-91EF-2FB86835AD68}" type="presParOf" srcId="{9BC3A716-5AC1-4D62-99E0-494DFF5AC43D}" destId="{A14C96CF-08E5-4E26-8784-30B355AFB693}" srcOrd="1" destOrd="0" presId="urn:microsoft.com/office/officeart/2005/8/layout/list1"/>
    <dgm:cxn modelId="{2BD32B49-B19C-416B-A728-CFE78A5E84AE}" type="presParOf" srcId="{6B6783A0-5E13-46D9-9EB3-AE1CA31C8C10}" destId="{CF8B1F21-0C16-4038-BBF0-D7D254851975}" srcOrd="9" destOrd="0" presId="urn:microsoft.com/office/officeart/2005/8/layout/list1"/>
    <dgm:cxn modelId="{1C384939-10A8-4AA1-AE05-42833F950249}" type="presParOf" srcId="{6B6783A0-5E13-46D9-9EB3-AE1CA31C8C10}" destId="{7BF72B91-BB48-4DDB-8E10-132E0099E08E}" srcOrd="10" destOrd="0" presId="urn:microsoft.com/office/officeart/2005/8/layout/list1"/>
    <dgm:cxn modelId="{F47A189F-73FC-4398-B066-FA9C0E3F8FD0}" type="presParOf" srcId="{6B6783A0-5E13-46D9-9EB3-AE1CA31C8C10}" destId="{E512A7B4-0C01-4643-B80E-ED8CED12F5C7}" srcOrd="11" destOrd="0" presId="urn:microsoft.com/office/officeart/2005/8/layout/list1"/>
    <dgm:cxn modelId="{E3DEC295-6B5D-4748-A1C9-572E8517C9FA}" type="presParOf" srcId="{6B6783A0-5E13-46D9-9EB3-AE1CA31C8C10}" destId="{F91B28EC-3AFD-4F4A-9545-3FC7BFEB3E6C}" srcOrd="12" destOrd="0" presId="urn:microsoft.com/office/officeart/2005/8/layout/list1"/>
    <dgm:cxn modelId="{24174DBC-BF1B-4194-B62A-D8CECBC8EE10}" type="presParOf" srcId="{F91B28EC-3AFD-4F4A-9545-3FC7BFEB3E6C}" destId="{4A9A4741-A2A2-46CE-8F22-6A1CC6C71A07}" srcOrd="0" destOrd="0" presId="urn:microsoft.com/office/officeart/2005/8/layout/list1"/>
    <dgm:cxn modelId="{07D30390-2F46-41E3-B645-2B414699D4B6}" type="presParOf" srcId="{F91B28EC-3AFD-4F4A-9545-3FC7BFEB3E6C}" destId="{72DD85F5-FA17-4B94-8DE6-6CE06EEE07BD}" srcOrd="1" destOrd="0" presId="urn:microsoft.com/office/officeart/2005/8/layout/list1"/>
    <dgm:cxn modelId="{E30690E9-BBCB-4B31-A758-1B7AF68B3ED0}" type="presParOf" srcId="{6B6783A0-5E13-46D9-9EB3-AE1CA31C8C10}" destId="{A9F7E424-9DC2-4054-9F2D-F671116B74BE}" srcOrd="13" destOrd="0" presId="urn:microsoft.com/office/officeart/2005/8/layout/list1"/>
    <dgm:cxn modelId="{202251C3-FCC7-47A6-BD4B-E4B5C3FAD284}" type="presParOf" srcId="{6B6783A0-5E13-46D9-9EB3-AE1CA31C8C10}" destId="{ACC9160C-B38A-4B5E-9AB8-E363736A6E3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E90CB6-0A83-47F3-8D05-5257FC1F315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174F06F4-0FE3-48A4-A0FD-7217E9C038F0}">
      <dgm:prSet/>
      <dgm:spPr/>
      <dgm:t>
        <a:bodyPr/>
        <a:lstStyle/>
        <a:p>
          <a:pPr>
            <a:defRPr cap="all"/>
          </a:pPr>
          <a:r>
            <a:rPr lang="en-US"/>
            <a:t>Information</a:t>
          </a:r>
        </a:p>
      </dgm:t>
    </dgm:pt>
    <dgm:pt modelId="{E8F5E6F1-1B0F-466C-A1D9-908C79C9035E}" type="parTrans" cxnId="{CFD189FB-CDC3-43A7-848B-EA1050410222}">
      <dgm:prSet/>
      <dgm:spPr/>
      <dgm:t>
        <a:bodyPr/>
        <a:lstStyle/>
        <a:p>
          <a:endParaRPr lang="en-US"/>
        </a:p>
      </dgm:t>
    </dgm:pt>
    <dgm:pt modelId="{CEE6765E-5A7E-4EA8-BB72-06EA3D8C9DA3}" type="sibTrans" cxnId="{CFD189FB-CDC3-43A7-848B-EA1050410222}">
      <dgm:prSet/>
      <dgm:spPr/>
      <dgm:t>
        <a:bodyPr/>
        <a:lstStyle/>
        <a:p>
          <a:endParaRPr lang="en-US"/>
        </a:p>
      </dgm:t>
    </dgm:pt>
    <dgm:pt modelId="{A404DCD2-F1C1-4AED-ABFD-D30949C4922E}">
      <dgm:prSet/>
      <dgm:spPr/>
      <dgm:t>
        <a:bodyPr/>
        <a:lstStyle/>
        <a:p>
          <a:pPr>
            <a:defRPr cap="all"/>
          </a:pPr>
          <a:r>
            <a:rPr lang="en-US"/>
            <a:t>Examples</a:t>
          </a:r>
        </a:p>
      </dgm:t>
    </dgm:pt>
    <dgm:pt modelId="{FD9E4B73-E926-4B6A-9389-0936EEB9E8BF}" type="parTrans" cxnId="{5C16C573-78FA-421C-AF8E-DB66387EF586}">
      <dgm:prSet/>
      <dgm:spPr/>
      <dgm:t>
        <a:bodyPr/>
        <a:lstStyle/>
        <a:p>
          <a:endParaRPr lang="en-US"/>
        </a:p>
      </dgm:t>
    </dgm:pt>
    <dgm:pt modelId="{F73CB53A-C1F2-4C71-A165-EF0531DB0474}" type="sibTrans" cxnId="{5C16C573-78FA-421C-AF8E-DB66387EF586}">
      <dgm:prSet/>
      <dgm:spPr/>
      <dgm:t>
        <a:bodyPr/>
        <a:lstStyle/>
        <a:p>
          <a:endParaRPr lang="en-US"/>
        </a:p>
      </dgm:t>
    </dgm:pt>
    <dgm:pt modelId="{50A4D3A3-9A60-4214-8B77-E8BCFC4235F0}" type="pres">
      <dgm:prSet presAssocID="{A2E90CB6-0A83-47F3-8D05-5257FC1F315E}" presName="root" presStyleCnt="0">
        <dgm:presLayoutVars>
          <dgm:dir/>
          <dgm:resizeHandles val="exact"/>
        </dgm:presLayoutVars>
      </dgm:prSet>
      <dgm:spPr/>
    </dgm:pt>
    <dgm:pt modelId="{A1E2331F-CEAD-4920-A67C-F7691D832202}" type="pres">
      <dgm:prSet presAssocID="{174F06F4-0FE3-48A4-A0FD-7217E9C038F0}" presName="compNode" presStyleCnt="0"/>
      <dgm:spPr/>
    </dgm:pt>
    <dgm:pt modelId="{F81A49D5-A84A-4B49-9007-66475FCE4F6B}" type="pres">
      <dgm:prSet presAssocID="{174F06F4-0FE3-48A4-A0FD-7217E9C038F0}" presName="iconBgRect" presStyleLbl="bgShp" presStyleIdx="0" presStyleCnt="2"/>
      <dgm:spPr/>
    </dgm:pt>
    <dgm:pt modelId="{412115EB-E618-4F0C-A356-D4800B04F609}" type="pres">
      <dgm:prSet presAssocID="{174F06F4-0FE3-48A4-A0FD-7217E9C038F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F6FBCD36-4A22-4C6C-8DBE-B0B9C75A8C4A}" type="pres">
      <dgm:prSet presAssocID="{174F06F4-0FE3-48A4-A0FD-7217E9C038F0}" presName="spaceRect" presStyleCnt="0"/>
      <dgm:spPr/>
    </dgm:pt>
    <dgm:pt modelId="{D69A9CA3-1279-42F3-BBB1-94DDF3481EC0}" type="pres">
      <dgm:prSet presAssocID="{174F06F4-0FE3-48A4-A0FD-7217E9C038F0}" presName="textRect" presStyleLbl="revTx" presStyleIdx="0" presStyleCnt="2">
        <dgm:presLayoutVars>
          <dgm:chMax val="1"/>
          <dgm:chPref val="1"/>
        </dgm:presLayoutVars>
      </dgm:prSet>
      <dgm:spPr/>
    </dgm:pt>
    <dgm:pt modelId="{0E833FDB-246C-4AE0-923B-24B282C4573E}" type="pres">
      <dgm:prSet presAssocID="{CEE6765E-5A7E-4EA8-BB72-06EA3D8C9DA3}" presName="sibTrans" presStyleCnt="0"/>
      <dgm:spPr/>
    </dgm:pt>
    <dgm:pt modelId="{BF5D89B4-DC8E-4254-9D63-CBE7C18FDF8A}" type="pres">
      <dgm:prSet presAssocID="{A404DCD2-F1C1-4AED-ABFD-D30949C4922E}" presName="compNode" presStyleCnt="0"/>
      <dgm:spPr/>
    </dgm:pt>
    <dgm:pt modelId="{804C132F-9F1E-4E5B-A7C8-1D4DB492C770}" type="pres">
      <dgm:prSet presAssocID="{A404DCD2-F1C1-4AED-ABFD-D30949C4922E}" presName="iconBgRect" presStyleLbl="bgShp" presStyleIdx="1" presStyleCnt="2"/>
      <dgm:spPr/>
    </dgm:pt>
    <dgm:pt modelId="{648AD1D0-0B1C-4F29-8E45-A314FBB93B59}" type="pres">
      <dgm:prSet presAssocID="{A404DCD2-F1C1-4AED-ABFD-D30949C4922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3520257-6676-4E5E-95C9-7C7E0E304E25}" type="pres">
      <dgm:prSet presAssocID="{A404DCD2-F1C1-4AED-ABFD-D30949C4922E}" presName="spaceRect" presStyleCnt="0"/>
      <dgm:spPr/>
    </dgm:pt>
    <dgm:pt modelId="{1CAD06D6-2C8F-4D92-9BEF-2B1E6E5FAD08}" type="pres">
      <dgm:prSet presAssocID="{A404DCD2-F1C1-4AED-ABFD-D30949C4922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C16C573-78FA-421C-AF8E-DB66387EF586}" srcId="{A2E90CB6-0A83-47F3-8D05-5257FC1F315E}" destId="{A404DCD2-F1C1-4AED-ABFD-D30949C4922E}" srcOrd="1" destOrd="0" parTransId="{FD9E4B73-E926-4B6A-9389-0936EEB9E8BF}" sibTransId="{F73CB53A-C1F2-4C71-A165-EF0531DB0474}"/>
    <dgm:cxn modelId="{FF63959C-AC3F-4EAD-8A03-8B2CDA865986}" type="presOf" srcId="{A404DCD2-F1C1-4AED-ABFD-D30949C4922E}" destId="{1CAD06D6-2C8F-4D92-9BEF-2B1E6E5FAD08}" srcOrd="0" destOrd="0" presId="urn:microsoft.com/office/officeart/2018/5/layout/IconCircleLabelList"/>
    <dgm:cxn modelId="{CD258B9E-194C-41A4-A557-8B46FFD7E6D4}" type="presOf" srcId="{174F06F4-0FE3-48A4-A0FD-7217E9C038F0}" destId="{D69A9CA3-1279-42F3-BBB1-94DDF3481EC0}" srcOrd="0" destOrd="0" presId="urn:microsoft.com/office/officeart/2018/5/layout/IconCircleLabelList"/>
    <dgm:cxn modelId="{775156A7-62AD-4E5F-85BA-E8C4C0F14D31}" type="presOf" srcId="{A2E90CB6-0A83-47F3-8D05-5257FC1F315E}" destId="{50A4D3A3-9A60-4214-8B77-E8BCFC4235F0}" srcOrd="0" destOrd="0" presId="urn:microsoft.com/office/officeart/2018/5/layout/IconCircleLabelList"/>
    <dgm:cxn modelId="{CFD189FB-CDC3-43A7-848B-EA1050410222}" srcId="{A2E90CB6-0A83-47F3-8D05-5257FC1F315E}" destId="{174F06F4-0FE3-48A4-A0FD-7217E9C038F0}" srcOrd="0" destOrd="0" parTransId="{E8F5E6F1-1B0F-466C-A1D9-908C79C9035E}" sibTransId="{CEE6765E-5A7E-4EA8-BB72-06EA3D8C9DA3}"/>
    <dgm:cxn modelId="{BC3E943D-DE53-49E6-950D-BB83EE6D2196}" type="presParOf" srcId="{50A4D3A3-9A60-4214-8B77-E8BCFC4235F0}" destId="{A1E2331F-CEAD-4920-A67C-F7691D832202}" srcOrd="0" destOrd="0" presId="urn:microsoft.com/office/officeart/2018/5/layout/IconCircleLabelList"/>
    <dgm:cxn modelId="{83EC00C7-9CCF-42E1-9186-B288934D3890}" type="presParOf" srcId="{A1E2331F-CEAD-4920-A67C-F7691D832202}" destId="{F81A49D5-A84A-4B49-9007-66475FCE4F6B}" srcOrd="0" destOrd="0" presId="urn:microsoft.com/office/officeart/2018/5/layout/IconCircleLabelList"/>
    <dgm:cxn modelId="{B163B86B-974B-4A80-9219-D2B9D5C5A861}" type="presParOf" srcId="{A1E2331F-CEAD-4920-A67C-F7691D832202}" destId="{412115EB-E618-4F0C-A356-D4800B04F609}" srcOrd="1" destOrd="0" presId="urn:microsoft.com/office/officeart/2018/5/layout/IconCircleLabelList"/>
    <dgm:cxn modelId="{FD8BE95D-C090-48F0-BE1C-EDA655965C6D}" type="presParOf" srcId="{A1E2331F-CEAD-4920-A67C-F7691D832202}" destId="{F6FBCD36-4A22-4C6C-8DBE-B0B9C75A8C4A}" srcOrd="2" destOrd="0" presId="urn:microsoft.com/office/officeart/2018/5/layout/IconCircleLabelList"/>
    <dgm:cxn modelId="{8D51F8C8-A8BB-4B07-AFA6-67F31BDE4F2B}" type="presParOf" srcId="{A1E2331F-CEAD-4920-A67C-F7691D832202}" destId="{D69A9CA3-1279-42F3-BBB1-94DDF3481EC0}" srcOrd="3" destOrd="0" presId="urn:microsoft.com/office/officeart/2018/5/layout/IconCircleLabelList"/>
    <dgm:cxn modelId="{C98D7842-2315-4B3E-A5D3-CF94E094B319}" type="presParOf" srcId="{50A4D3A3-9A60-4214-8B77-E8BCFC4235F0}" destId="{0E833FDB-246C-4AE0-923B-24B282C4573E}" srcOrd="1" destOrd="0" presId="urn:microsoft.com/office/officeart/2018/5/layout/IconCircleLabelList"/>
    <dgm:cxn modelId="{A95213E8-B0F3-4395-B3A8-4FA537FE05C3}" type="presParOf" srcId="{50A4D3A3-9A60-4214-8B77-E8BCFC4235F0}" destId="{BF5D89B4-DC8E-4254-9D63-CBE7C18FDF8A}" srcOrd="2" destOrd="0" presId="urn:microsoft.com/office/officeart/2018/5/layout/IconCircleLabelList"/>
    <dgm:cxn modelId="{8C63BA63-E824-4BB7-A666-6BBEF13309EF}" type="presParOf" srcId="{BF5D89B4-DC8E-4254-9D63-CBE7C18FDF8A}" destId="{804C132F-9F1E-4E5B-A7C8-1D4DB492C770}" srcOrd="0" destOrd="0" presId="urn:microsoft.com/office/officeart/2018/5/layout/IconCircleLabelList"/>
    <dgm:cxn modelId="{8B872F09-FB11-4BB4-B395-DC4B39F53067}" type="presParOf" srcId="{BF5D89B4-DC8E-4254-9D63-CBE7C18FDF8A}" destId="{648AD1D0-0B1C-4F29-8E45-A314FBB93B59}" srcOrd="1" destOrd="0" presId="urn:microsoft.com/office/officeart/2018/5/layout/IconCircleLabelList"/>
    <dgm:cxn modelId="{C274109E-AA00-4334-AB9E-8CA8130A6E74}" type="presParOf" srcId="{BF5D89B4-DC8E-4254-9D63-CBE7C18FDF8A}" destId="{F3520257-6676-4E5E-95C9-7C7E0E304E25}" srcOrd="2" destOrd="0" presId="urn:microsoft.com/office/officeart/2018/5/layout/IconCircleLabelList"/>
    <dgm:cxn modelId="{32ED9C38-7E2B-40A8-9E25-304DC2929182}" type="presParOf" srcId="{BF5D89B4-DC8E-4254-9D63-CBE7C18FDF8A}" destId="{1CAD06D6-2C8F-4D92-9BEF-2B1E6E5FAD0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F43BB1-1FF2-46D1-8BC4-6B80F33059B5}">
      <dsp:nvSpPr>
        <dsp:cNvPr id="0" name=""/>
        <dsp:cNvSpPr/>
      </dsp:nvSpPr>
      <dsp:spPr>
        <a:xfrm>
          <a:off x="0" y="388719"/>
          <a:ext cx="10515600" cy="2034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Whether source or residency-based taxation is “default”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Treating investment income the same whether it is earned directly or through a partnership to create parity and consistency under passthrough system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Characterization as business/non-business income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Nexus or engaging in business standards</a:t>
          </a:r>
        </a:p>
      </dsp:txBody>
      <dsp:txXfrm>
        <a:off x="0" y="388719"/>
        <a:ext cx="10515600" cy="2034900"/>
      </dsp:txXfrm>
    </dsp:sp>
    <dsp:sp modelId="{37F9A5C2-A788-452F-BF59-5B8F424509E2}">
      <dsp:nvSpPr>
        <dsp:cNvPr id="0" name=""/>
        <dsp:cNvSpPr/>
      </dsp:nvSpPr>
      <dsp:spPr>
        <a:xfrm>
          <a:off x="525780" y="108279"/>
          <a:ext cx="7360920" cy="5608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u="none" kern="1200" dirty="0"/>
            <a:t>Principles (commonly recognized)</a:t>
          </a:r>
          <a:r>
            <a:rPr lang="en-US" sz="1900" kern="1200" dirty="0"/>
            <a:t>:</a:t>
          </a:r>
        </a:p>
      </dsp:txBody>
      <dsp:txXfrm>
        <a:off x="553160" y="135659"/>
        <a:ext cx="7306160" cy="506120"/>
      </dsp:txXfrm>
    </dsp:sp>
    <dsp:sp modelId="{ECF880A8-F046-4B1E-A68B-2159959ED7BD}">
      <dsp:nvSpPr>
        <dsp:cNvPr id="0" name=""/>
        <dsp:cNvSpPr/>
      </dsp:nvSpPr>
      <dsp:spPr>
        <a:xfrm>
          <a:off x="0" y="2806659"/>
          <a:ext cx="10515600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-70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Administrative ease &amp; enforcement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To encourage some type of economic development in the state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Future of entity-level taxes</a:t>
          </a:r>
        </a:p>
      </dsp:txBody>
      <dsp:txXfrm>
        <a:off x="0" y="2806659"/>
        <a:ext cx="10515600" cy="1436400"/>
      </dsp:txXfrm>
    </dsp:sp>
    <dsp:sp modelId="{5D9CF457-61BE-471B-9D31-B79B3007C9DB}">
      <dsp:nvSpPr>
        <dsp:cNvPr id="0" name=""/>
        <dsp:cNvSpPr/>
      </dsp:nvSpPr>
      <dsp:spPr>
        <a:xfrm>
          <a:off x="525780" y="2526219"/>
          <a:ext cx="7360920" cy="5608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-70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-70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-70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u="none" kern="1200" dirty="0"/>
            <a:t>Policy Goals (may vary)</a:t>
          </a:r>
          <a:r>
            <a:rPr lang="en-US" sz="1900" kern="1200" dirty="0"/>
            <a:t>: </a:t>
          </a:r>
        </a:p>
      </dsp:txBody>
      <dsp:txXfrm>
        <a:off x="553160" y="2553599"/>
        <a:ext cx="7306160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A5AAB-599E-4FB7-847D-BD3E7B24A6CA}">
      <dsp:nvSpPr>
        <dsp:cNvPr id="0" name=""/>
        <dsp:cNvSpPr/>
      </dsp:nvSpPr>
      <dsp:spPr>
        <a:xfrm>
          <a:off x="0" y="377872"/>
          <a:ext cx="10515600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54076" rIns="81612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Narrow definition – will it achieve equity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Broad definition – does the exception swallow the rule</a:t>
          </a:r>
        </a:p>
      </dsp:txBody>
      <dsp:txXfrm>
        <a:off x="0" y="377872"/>
        <a:ext cx="10515600" cy="990675"/>
      </dsp:txXfrm>
    </dsp:sp>
    <dsp:sp modelId="{BFD89CD6-FFA9-44F3-B75C-AA8C16F42E73}">
      <dsp:nvSpPr>
        <dsp:cNvPr id="0" name=""/>
        <dsp:cNvSpPr/>
      </dsp:nvSpPr>
      <dsp:spPr>
        <a:xfrm>
          <a:off x="525780" y="126952"/>
          <a:ext cx="7360920" cy="501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Where to draw the line</a:t>
          </a:r>
        </a:p>
      </dsp:txBody>
      <dsp:txXfrm>
        <a:off x="550278" y="151450"/>
        <a:ext cx="7311924" cy="452844"/>
      </dsp:txXfrm>
    </dsp:sp>
    <dsp:sp modelId="{20D0C7B3-3B6E-4176-82DF-1FF3EF170240}">
      <dsp:nvSpPr>
        <dsp:cNvPr id="0" name=""/>
        <dsp:cNvSpPr/>
      </dsp:nvSpPr>
      <dsp:spPr>
        <a:xfrm>
          <a:off x="0" y="1711268"/>
          <a:ext cx="10515600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-23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54076" rIns="81612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Do some tests work better than others</a:t>
          </a:r>
        </a:p>
      </dsp:txBody>
      <dsp:txXfrm>
        <a:off x="0" y="1711268"/>
        <a:ext cx="10515600" cy="722925"/>
      </dsp:txXfrm>
    </dsp:sp>
    <dsp:sp modelId="{4ED58C72-44F7-45E2-817E-2084019A3950}">
      <dsp:nvSpPr>
        <dsp:cNvPr id="0" name=""/>
        <dsp:cNvSpPr/>
      </dsp:nvSpPr>
      <dsp:spPr>
        <a:xfrm>
          <a:off x="525780" y="1460347"/>
          <a:ext cx="7360920" cy="501840"/>
        </a:xfrm>
        <a:prstGeom prst="roundRect">
          <a:avLst/>
        </a:prstGeom>
        <a:solidFill>
          <a:schemeClr val="accent5">
            <a:hueOff val="0"/>
            <a:satOff val="0"/>
            <a:lumOff val="-23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How to draw the line</a:t>
          </a:r>
        </a:p>
      </dsp:txBody>
      <dsp:txXfrm>
        <a:off x="550278" y="1484845"/>
        <a:ext cx="7311924" cy="452844"/>
      </dsp:txXfrm>
    </dsp:sp>
    <dsp:sp modelId="{7BF72B91-BB48-4DDB-8E10-132E0099E08E}">
      <dsp:nvSpPr>
        <dsp:cNvPr id="0" name=""/>
        <dsp:cNvSpPr/>
      </dsp:nvSpPr>
      <dsp:spPr>
        <a:xfrm>
          <a:off x="0" y="2776912"/>
          <a:ext cx="10515600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-47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54076" rIns="81612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Within the same state - especially for corporations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Between states</a:t>
          </a:r>
        </a:p>
      </dsp:txBody>
      <dsp:txXfrm>
        <a:off x="0" y="2776912"/>
        <a:ext cx="10515600" cy="990675"/>
      </dsp:txXfrm>
    </dsp:sp>
    <dsp:sp modelId="{A14C96CF-08E5-4E26-8784-30B355AFB693}">
      <dsp:nvSpPr>
        <dsp:cNvPr id="0" name=""/>
        <dsp:cNvSpPr/>
      </dsp:nvSpPr>
      <dsp:spPr>
        <a:xfrm>
          <a:off x="525780" y="2525992"/>
          <a:ext cx="7360920" cy="501840"/>
        </a:xfrm>
        <a:prstGeom prst="roundRect">
          <a:avLst/>
        </a:prstGeom>
        <a:solidFill>
          <a:schemeClr val="accent5">
            <a:hueOff val="0"/>
            <a:satOff val="0"/>
            <a:lumOff val="-47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How to handle conflicting state rules </a:t>
          </a:r>
        </a:p>
      </dsp:txBody>
      <dsp:txXfrm>
        <a:off x="550278" y="2550490"/>
        <a:ext cx="7311924" cy="452844"/>
      </dsp:txXfrm>
    </dsp:sp>
    <dsp:sp modelId="{ACC9160C-B38A-4B5E-9AB8-E363736A6E33}">
      <dsp:nvSpPr>
        <dsp:cNvPr id="0" name=""/>
        <dsp:cNvSpPr/>
      </dsp:nvSpPr>
      <dsp:spPr>
        <a:xfrm>
          <a:off x="0" y="4110307"/>
          <a:ext cx="10515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-70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D85F5-FA17-4B94-8DE6-6CE06EEE07BD}">
      <dsp:nvSpPr>
        <dsp:cNvPr id="0" name=""/>
        <dsp:cNvSpPr/>
      </dsp:nvSpPr>
      <dsp:spPr>
        <a:xfrm>
          <a:off x="525780" y="3859387"/>
          <a:ext cx="7360920" cy="501840"/>
        </a:xfrm>
        <a:prstGeom prst="roundRect">
          <a:avLst/>
        </a:prstGeom>
        <a:solidFill>
          <a:schemeClr val="accent5">
            <a:hueOff val="0"/>
            <a:satOff val="0"/>
            <a:lumOff val="-70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Need for anti-abuse rules</a:t>
          </a:r>
        </a:p>
      </dsp:txBody>
      <dsp:txXfrm>
        <a:off x="550278" y="3883885"/>
        <a:ext cx="7311924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A49D5-A84A-4B49-9007-66475FCE4F6B}">
      <dsp:nvSpPr>
        <dsp:cNvPr id="0" name=""/>
        <dsp:cNvSpPr/>
      </dsp:nvSpPr>
      <dsp:spPr>
        <a:xfrm>
          <a:off x="2250914" y="296402"/>
          <a:ext cx="2196000" cy="2196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2115EB-E618-4F0C-A356-D4800B04F609}">
      <dsp:nvSpPr>
        <dsp:cNvPr id="0" name=""/>
        <dsp:cNvSpPr/>
      </dsp:nvSpPr>
      <dsp:spPr>
        <a:xfrm>
          <a:off x="2718914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9A9CA3-1279-42F3-BBB1-94DDF3481EC0}">
      <dsp:nvSpPr>
        <dsp:cNvPr id="0" name=""/>
        <dsp:cNvSpPr/>
      </dsp:nvSpPr>
      <dsp:spPr>
        <a:xfrm>
          <a:off x="1548914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400" kern="1200"/>
            <a:t>Information</a:t>
          </a:r>
        </a:p>
      </dsp:txBody>
      <dsp:txXfrm>
        <a:off x="1548914" y="3176402"/>
        <a:ext cx="3600000" cy="720000"/>
      </dsp:txXfrm>
    </dsp:sp>
    <dsp:sp modelId="{804C132F-9F1E-4E5B-A7C8-1D4DB492C770}">
      <dsp:nvSpPr>
        <dsp:cNvPr id="0" name=""/>
        <dsp:cNvSpPr/>
      </dsp:nvSpPr>
      <dsp:spPr>
        <a:xfrm>
          <a:off x="6480914" y="296402"/>
          <a:ext cx="2196000" cy="2196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8AD1D0-0B1C-4F29-8E45-A314FBB93B59}">
      <dsp:nvSpPr>
        <dsp:cNvPr id="0" name=""/>
        <dsp:cNvSpPr/>
      </dsp:nvSpPr>
      <dsp:spPr>
        <a:xfrm>
          <a:off x="6948914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D06D6-2C8F-4D92-9BEF-2B1E6E5FAD08}">
      <dsp:nvSpPr>
        <dsp:cNvPr id="0" name=""/>
        <dsp:cNvSpPr/>
      </dsp:nvSpPr>
      <dsp:spPr>
        <a:xfrm>
          <a:off x="5778914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400" kern="1200"/>
            <a:t>Examples</a:t>
          </a:r>
        </a:p>
      </dsp:txBody>
      <dsp:txXfrm>
        <a:off x="5778914" y="3176402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9CC0E-35D2-485B-A2B9-7C3B3A78F1B0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5BDEE-C03F-4F70-B1CF-0C71CF48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26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05FB-8F46-415C-97FF-775E18CF3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27A4DC-07DC-45D3-BE43-FB934C00E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714BD-0DB1-4796-B198-AC395920B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F98B-F447-4CA1-B492-5ACA446A2887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3D705-FA65-415B-8D86-797A1063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E7641-FD64-4B4C-A5B3-7FC06F28D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80130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AA4F8-BFC4-4414-A363-6838B590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B98CD-B0DA-4987-8E90-840346C7B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D200B-B487-40CC-B1FD-2A5EBFA9C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9248-01E2-496C-A997-796CFF4465E6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CE50A-9FA7-4614-AA39-E5902DA23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19858-7936-4A45-AEE0-1BED2D3B0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47857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721A0E-7E31-4F87-8CFB-80F0E005B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AE43EB-FF3B-4A96-BC6B-F0D527131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3A4FE-80AB-418C-AD79-BF41F39C9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AD8B-3D20-49FF-8195-977910D521FA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F2233-2CEF-473D-8DCE-62A253604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5DB7D-9F8D-4383-A85E-FB7378F8C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60908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C2254D-5C46-4EE7-B64F-6CCF26DDBF9B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CBA46D-86E6-49D7-BA0D-2B982A3B2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AC5B-2983-431D-AED3-EAFFE7D63511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050F6-E587-486C-8331-332F75233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2BDBCD-D6E1-4C43-9117-0CD985C2A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1295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D297E-ABAE-4473-BFE7-375493898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492D1-5E04-4019-A09D-5654E67D1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10F5F-6AF7-45AA-B148-2B7B6F0B4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F1AF1-232D-4F15-9539-8D143F70B4C7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F5C49-9AC6-467C-91E6-DC5D38532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1B22-50EC-4165-BBCC-D81A8842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00043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A0292-44D5-460F-B83A-D601A109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2E645-18DC-4682-98E7-4B8AD9A1A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D6A88-3FDD-4EA7-A432-195FBB9B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11A6-747F-4F3B-9FD4-DAB875515DE0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09800-BC01-4EEA-B559-DCC5C6A13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DFBFC-4250-4D23-B2BC-E028513A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2228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44D26-A5A0-484F-8EFD-33300B046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358E4-3051-491F-9C8D-7F7DA88389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1B050C-C382-48AD-B1A0-3A9A71614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86B5E-2439-4F25-9274-2317878AF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E547-5DE7-46E5-9322-345D6DD98B0D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0A93D-664E-40A8-84AE-3BDCCE694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BCF31-2019-4DAC-AC6C-40C4C0645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10638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B8D9A-F4FC-4809-9A51-D17805C98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E6578-37B0-45B1-822E-011B37AAE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960E9-8304-447A-988E-829563587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976C0A-C47E-47E8-9AEE-93BCD567F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4C569C-DB5E-4437-B18F-19D2B3A91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0656F2-DDA6-466F-B98F-B9A68D48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3287-BD83-4C74-B203-A2EA04AA9F1B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99F9A3-29BE-4174-B6F9-74F76B8D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DADD51-2EFF-4702-AD50-64AD4A22A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2502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F1796-B71D-4E35-BBDF-11A2ABDE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CB96CA-ECE7-4E9D-A3BA-88480E09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1286-58E6-4D15-B1A7-4BC6318B8AE2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08984E-2CA1-47C9-9030-5743A1EA1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4F5B7-B79A-462B-811D-4AC888073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52720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F49F8A-B959-46A1-BEDC-B9A34EBB4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DB0E-275B-420F-B750-89A2AA3F6AF6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5BB0C3-24EC-4218-9C6A-A065DC46D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75ABA-8B8C-466B-84B2-C260ADEB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9306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662CE-1F61-4D1D-999C-7999D3924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E41F8-9BE1-487C-8F4D-CD10182C4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9550E-FAD2-4F2A-B2E9-96F363419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CA32F-9F16-4069-93DC-515F2A41E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8377-C0B7-4CDE-BBD0-1A5F32735AF4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7048C-8C69-40BB-802A-5B0BB889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705D88-6667-4D2C-A34E-83B5841D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30835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C866D-487E-4317-B0AA-73C8C491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E06A7-98CD-4B94-B46E-CCF871E5BC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367BA-E8C3-460A-A3A3-5D428D458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A3D7A-4478-4574-9D91-2AE383BAD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5E1E-60D0-4673-922D-983CDABBD3C8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72F81-52F4-4220-A07F-8A33B0341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A2E5A-4A35-466F-97DA-A3CCBB024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33693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567260-4E31-43DC-9105-F2C3638E9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96BE0-6548-46BC-8F06-49F9FDB32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7EA99-0F01-4382-A998-0459DA446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17D2D-650E-47F9-B1D4-18E506B98248}" type="datetime1">
              <a:rPr lang="en-US" smtClean="0"/>
              <a:t>3/28/2022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45F44-673E-4047-93E7-F6E9643AE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6E97F-4D52-4FA7-B123-571ECC776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7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8">
            <a:extLst>
              <a:ext uri="{FF2B5EF4-FFF2-40B4-BE49-F238E27FC236}">
                <a16:creationId xmlns:a16="http://schemas.microsoft.com/office/drawing/2014/main" id="{43421B4C-AA27-4F32-AA73-DA587F272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6110"/>
            <a:ext cx="6769978" cy="5905761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B65639-F411-4129-9CA9-9783F51D4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1655286"/>
            <a:ext cx="4224048" cy="2610042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rgbClr val="FFFFFF"/>
                </a:solidFill>
              </a:rPr>
              <a:t>State Taxation of Partnerships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B3E86-D2EE-458D-A1C8-24F128B5F8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965" y="4373659"/>
            <a:ext cx="3405900" cy="829055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March 28, 2022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5FAEA9-5D89-4211-B9CA-BC6EB2717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5272" y="2203276"/>
            <a:ext cx="3635641" cy="183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74117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46F7-F734-4202-8F65-F32DB975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Some Key Take-Aways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6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83DE9-24D3-4378-8D86-6F11852AA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009669"/>
            <a:ext cx="9520404" cy="4346679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400"/>
              </a:spcAft>
              <a:buNone/>
            </a:pPr>
            <a:r>
              <a:rPr lang="en-US" u="sng" dirty="0"/>
              <a:t>Issues to be addressed by IP sourcing rules &amp; variations</a:t>
            </a:r>
            <a:endParaRPr lang="en-US" sz="3600" u="sng" dirty="0"/>
          </a:p>
          <a:p>
            <a:pPr marL="457200" indent="-457200">
              <a:spcAft>
                <a:spcPts val="400"/>
              </a:spcAft>
              <a:buFont typeface="+mj-lt"/>
              <a:buAutoNum type="arabicParenR"/>
            </a:pPr>
            <a:r>
              <a:rPr lang="en-US" sz="2200" dirty="0"/>
              <a:t>Apparent basis for the sourcing treatment of IP income:</a:t>
            </a:r>
          </a:p>
          <a:p>
            <a:pPr marL="914400" lvl="1" indent="-457200">
              <a:spcAft>
                <a:spcPts val="400"/>
              </a:spcAft>
              <a:buFont typeface="+mj-lt"/>
              <a:buAutoNum type="alphaLcParenR"/>
            </a:pPr>
            <a:r>
              <a:rPr lang="en-US" sz="1800" dirty="0"/>
              <a:t>Exemption or exclusion – in some cases – related to the passthrough principle that investment income from partnerships should be treated as if the partnership earned the income directly (and would be sourced to residence)</a:t>
            </a:r>
          </a:p>
          <a:p>
            <a:pPr marL="914400" lvl="1" indent="-457200">
              <a:spcAft>
                <a:spcPts val="400"/>
              </a:spcAft>
              <a:buAutoNum type="alphaLcParenR"/>
            </a:pPr>
            <a:r>
              <a:rPr lang="en-US" sz="2000" dirty="0"/>
              <a:t>Determination that IP income is nonbusiness income or non-unitary income</a:t>
            </a:r>
          </a:p>
          <a:p>
            <a:pPr marL="914400" lvl="1" indent="-457200">
              <a:spcAft>
                <a:spcPts val="400"/>
              </a:spcAft>
              <a:buAutoNum type="alphaLcParenR"/>
            </a:pPr>
            <a:r>
              <a:rPr lang="en-US" sz="2000" dirty="0"/>
              <a:t>Determination the IP is not doing business in the state</a:t>
            </a:r>
          </a:p>
          <a:p>
            <a:pPr>
              <a:spcAft>
                <a:spcPts val="400"/>
              </a:spcAft>
            </a:pPr>
            <a:r>
              <a:rPr lang="en-US" sz="2200" dirty="0"/>
              <a:t>2)	Sourcing treatment applies to:</a:t>
            </a:r>
          </a:p>
          <a:p>
            <a:pPr marL="457200" lvl="1" indent="0">
              <a:spcAft>
                <a:spcPts val="400"/>
              </a:spcAft>
              <a:buNone/>
            </a:pPr>
            <a:r>
              <a:rPr lang="en-US" sz="1800" dirty="0"/>
              <a:t>a)	IP income generally</a:t>
            </a:r>
          </a:p>
          <a:p>
            <a:pPr marL="457200" lvl="1" indent="0">
              <a:spcAft>
                <a:spcPts val="400"/>
              </a:spcAft>
              <a:buNone/>
            </a:pPr>
            <a:r>
              <a:rPr lang="en-US" sz="1800" dirty="0"/>
              <a:t>b)	Only to qualifying income of the IP</a:t>
            </a:r>
          </a:p>
          <a:p>
            <a:pPr>
              <a:spcAft>
                <a:spcPts val="400"/>
              </a:spcAft>
            </a:pPr>
            <a:endParaRPr lang="en-US" sz="2200" dirty="0"/>
          </a:p>
          <a:p>
            <a:pPr marL="457200" lvl="1" indent="0">
              <a:spcAft>
                <a:spcPts val="400"/>
              </a:spcAft>
              <a:buNone/>
            </a:pPr>
            <a:endParaRPr lang="en-US" sz="1800" dirty="0"/>
          </a:p>
          <a:p>
            <a:pPr marL="914400" lvl="2" indent="0">
              <a:spcAft>
                <a:spcPts val="400"/>
              </a:spcAft>
              <a:buNone/>
            </a:pPr>
            <a:endParaRPr lang="en-US" sz="1800" dirty="0"/>
          </a:p>
          <a:p>
            <a:pPr lvl="2">
              <a:spcAft>
                <a:spcPts val="600"/>
              </a:spcAft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7CA57-F60B-4A05-BEE7-F6053DD4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F540D6E-E35F-417B-9CCA-92B24078C1ED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98687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46F7-F734-4202-8F65-F32DB975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Some Key Take-Aways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6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83DE9-24D3-4378-8D86-6F11852AA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009669"/>
            <a:ext cx="9520404" cy="4346679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400"/>
              </a:spcAft>
              <a:buNone/>
            </a:pPr>
            <a:r>
              <a:rPr lang="en-US" u="sng" dirty="0"/>
              <a:t>Issues to be addressed by IP sourcing rules &amp; variations</a:t>
            </a:r>
            <a:endParaRPr lang="en-US" sz="3600" u="sng" dirty="0"/>
          </a:p>
          <a:p>
            <a:pPr marL="457200" indent="-457200">
              <a:spcAft>
                <a:spcPts val="400"/>
              </a:spcAft>
              <a:buFont typeface="+mj-lt"/>
              <a:buAutoNum type="arabicParenR" startAt="3"/>
            </a:pPr>
            <a:r>
              <a:rPr lang="en-US" sz="2200" dirty="0"/>
              <a:t>Definition of IP includes:</a:t>
            </a:r>
          </a:p>
          <a:p>
            <a:pPr marL="800100" lvl="1" indent="-342900">
              <a:spcAft>
                <a:spcPts val="400"/>
              </a:spcAft>
              <a:buAutoNum type="alphaLcParenR"/>
            </a:pPr>
            <a:r>
              <a:rPr lang="en-US" sz="1800" dirty="0"/>
              <a:t>Assets held tests </a:t>
            </a:r>
          </a:p>
          <a:p>
            <a:pPr marL="800100" lvl="1" indent="-342900">
              <a:spcAft>
                <a:spcPts val="400"/>
              </a:spcAft>
              <a:buAutoNum type="alphaLcParenR"/>
            </a:pPr>
            <a:r>
              <a:rPr lang="en-US" sz="1800" dirty="0"/>
              <a:t>Income tests</a:t>
            </a:r>
          </a:p>
          <a:p>
            <a:pPr marL="800100" lvl="1" indent="-342900">
              <a:spcAft>
                <a:spcPts val="400"/>
              </a:spcAft>
              <a:buAutoNum type="alphaLcParenR"/>
            </a:pPr>
            <a:r>
              <a:rPr lang="en-US" sz="1800" dirty="0"/>
              <a:t>Ownership test</a:t>
            </a:r>
          </a:p>
          <a:p>
            <a:pPr marL="800100" lvl="1" indent="-342900">
              <a:spcAft>
                <a:spcPts val="400"/>
              </a:spcAft>
              <a:buAutoNum type="alphaLcParenR"/>
            </a:pPr>
            <a:r>
              <a:rPr lang="en-US" sz="1800" dirty="0"/>
              <a:t>Tied to IRC Sec. 851</a:t>
            </a:r>
          </a:p>
          <a:p>
            <a:pPr marL="800100" lvl="1" indent="-342900">
              <a:spcAft>
                <a:spcPts val="400"/>
              </a:spcAft>
              <a:buAutoNum type="alphaLcParenR"/>
            </a:pPr>
            <a:r>
              <a:rPr lang="en-US" sz="1800" dirty="0"/>
              <a:t>Certification and filing requirements</a:t>
            </a:r>
          </a:p>
          <a:p>
            <a:pPr marL="800100" lvl="1" indent="-342900">
              <a:spcAft>
                <a:spcPts val="400"/>
              </a:spcAft>
              <a:buAutoNum type="alphaLcParenR"/>
            </a:pPr>
            <a:r>
              <a:rPr lang="en-US" sz="1800" dirty="0"/>
              <a:t>Excluded partners</a:t>
            </a:r>
          </a:p>
          <a:p>
            <a:pPr marL="800100" lvl="1" indent="-342900">
              <a:spcAft>
                <a:spcPts val="400"/>
              </a:spcAft>
              <a:buAutoNum type="alphaLcParenR"/>
            </a:pPr>
            <a:r>
              <a:rPr lang="en-US" sz="1800" dirty="0"/>
              <a:t> Special rules</a:t>
            </a:r>
          </a:p>
          <a:p>
            <a:pPr marL="800100" lvl="1" indent="-342900">
              <a:spcAft>
                <a:spcPts val="400"/>
              </a:spcAft>
              <a:buAutoNum type="alphaLcParenR"/>
            </a:pPr>
            <a:endParaRPr lang="en-US" sz="1800" dirty="0"/>
          </a:p>
          <a:p>
            <a:pPr marL="1257300" lvl="2" indent="-342900">
              <a:spcAft>
                <a:spcPts val="400"/>
              </a:spcAft>
              <a:buAutoNum type="alphaLcParenR"/>
            </a:pPr>
            <a:endParaRPr lang="en-US" sz="1400" dirty="0"/>
          </a:p>
          <a:p>
            <a:pPr>
              <a:spcAft>
                <a:spcPts val="400"/>
              </a:spcAft>
            </a:pPr>
            <a:endParaRPr lang="en-US" sz="2200" dirty="0"/>
          </a:p>
          <a:p>
            <a:pPr marL="457200" lvl="1" indent="0">
              <a:spcAft>
                <a:spcPts val="400"/>
              </a:spcAft>
              <a:buNone/>
            </a:pPr>
            <a:endParaRPr lang="en-US" sz="1800" dirty="0"/>
          </a:p>
          <a:p>
            <a:pPr marL="914400" lvl="2" indent="0">
              <a:spcAft>
                <a:spcPts val="400"/>
              </a:spcAft>
              <a:buNone/>
            </a:pPr>
            <a:endParaRPr lang="en-US" sz="1800" dirty="0"/>
          </a:p>
          <a:p>
            <a:pPr lvl="2">
              <a:spcAft>
                <a:spcPts val="600"/>
              </a:spcAft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7CA57-F60B-4A05-BEE7-F6053DD4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F540D6E-E35F-417B-9CCA-92B24078C1ED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9667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538E5-0A80-49BA-84B5-5E7B6D287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86" y="199752"/>
            <a:ext cx="4156587" cy="921282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Multistate Effects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0A7F2787-8921-4D18-A492-08B8180A16C0}"/>
              </a:ext>
            </a:extLst>
          </p:cNvPr>
          <p:cNvGrpSpPr/>
          <p:nvPr/>
        </p:nvGrpSpPr>
        <p:grpSpPr>
          <a:xfrm>
            <a:off x="4698999" y="479332"/>
            <a:ext cx="7155659" cy="5777536"/>
            <a:chOff x="4201699" y="479331"/>
            <a:chExt cx="7652960" cy="6059581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9F74CD8-719D-4081-8979-A7465F5FDD7B}"/>
                </a:ext>
              </a:extLst>
            </p:cNvPr>
            <p:cNvSpPr/>
            <p:nvPr/>
          </p:nvSpPr>
          <p:spPr>
            <a:xfrm>
              <a:off x="5372559" y="4364776"/>
              <a:ext cx="4591879" cy="2174136"/>
            </a:xfrm>
            <a:custGeom>
              <a:avLst/>
              <a:gdLst>
                <a:gd name="connsiteX0" fmla="*/ 1799303 w 3925917"/>
                <a:gd name="connsiteY0" fmla="*/ 0 h 1805339"/>
                <a:gd name="connsiteX1" fmla="*/ 1799303 w 3925917"/>
                <a:gd name="connsiteY1" fmla="*/ 0 h 1805339"/>
                <a:gd name="connsiteX2" fmla="*/ 1661651 w 3925917"/>
                <a:gd name="connsiteY2" fmla="*/ 9833 h 1805339"/>
                <a:gd name="connsiteX3" fmla="*/ 1533832 w 3925917"/>
                <a:gd name="connsiteY3" fmla="*/ 39330 h 1805339"/>
                <a:gd name="connsiteX4" fmla="*/ 1425677 w 3925917"/>
                <a:gd name="connsiteY4" fmla="*/ 88491 h 1805339"/>
                <a:gd name="connsiteX5" fmla="*/ 1386348 w 3925917"/>
                <a:gd name="connsiteY5" fmla="*/ 98323 h 1805339"/>
                <a:gd name="connsiteX6" fmla="*/ 1356851 w 3925917"/>
                <a:gd name="connsiteY6" fmla="*/ 108155 h 1805339"/>
                <a:gd name="connsiteX7" fmla="*/ 1229032 w 3925917"/>
                <a:gd name="connsiteY7" fmla="*/ 127820 h 1805339"/>
                <a:gd name="connsiteX8" fmla="*/ 1071716 w 3925917"/>
                <a:gd name="connsiteY8" fmla="*/ 147484 h 1805339"/>
                <a:gd name="connsiteX9" fmla="*/ 914400 w 3925917"/>
                <a:gd name="connsiteY9" fmla="*/ 186813 h 1805339"/>
                <a:gd name="connsiteX10" fmla="*/ 806245 w 3925917"/>
                <a:gd name="connsiteY10" fmla="*/ 226142 h 1805339"/>
                <a:gd name="connsiteX11" fmla="*/ 570271 w 3925917"/>
                <a:gd name="connsiteY11" fmla="*/ 216310 h 1805339"/>
                <a:gd name="connsiteX12" fmla="*/ 550606 w 3925917"/>
                <a:gd name="connsiteY12" fmla="*/ 186813 h 1805339"/>
                <a:gd name="connsiteX13" fmla="*/ 501445 w 3925917"/>
                <a:gd name="connsiteY13" fmla="*/ 157317 h 1805339"/>
                <a:gd name="connsiteX14" fmla="*/ 462116 w 3925917"/>
                <a:gd name="connsiteY14" fmla="*/ 127820 h 1805339"/>
                <a:gd name="connsiteX15" fmla="*/ 334296 w 3925917"/>
                <a:gd name="connsiteY15" fmla="*/ 108155 h 1805339"/>
                <a:gd name="connsiteX16" fmla="*/ 275303 w 3925917"/>
                <a:gd name="connsiteY16" fmla="*/ 98323 h 1805339"/>
                <a:gd name="connsiteX17" fmla="*/ 88490 w 3925917"/>
                <a:gd name="connsiteY17" fmla="*/ 78659 h 1805339"/>
                <a:gd name="connsiteX18" fmla="*/ 49161 w 3925917"/>
                <a:gd name="connsiteY18" fmla="*/ 127820 h 1805339"/>
                <a:gd name="connsiteX19" fmla="*/ 78658 w 3925917"/>
                <a:gd name="connsiteY19" fmla="*/ 471949 h 1805339"/>
                <a:gd name="connsiteX20" fmla="*/ 58993 w 3925917"/>
                <a:gd name="connsiteY20" fmla="*/ 707923 h 1805339"/>
                <a:gd name="connsiteX21" fmla="*/ 39329 w 3925917"/>
                <a:gd name="connsiteY21" fmla="*/ 786581 h 1805339"/>
                <a:gd name="connsiteX22" fmla="*/ 0 w 3925917"/>
                <a:gd name="connsiteY22" fmla="*/ 963562 h 1805339"/>
                <a:gd name="connsiteX23" fmla="*/ 9832 w 3925917"/>
                <a:gd name="connsiteY23" fmla="*/ 1022555 h 1805339"/>
                <a:gd name="connsiteX24" fmla="*/ 19664 w 3925917"/>
                <a:gd name="connsiteY24" fmla="*/ 1061884 h 1805339"/>
                <a:gd name="connsiteX25" fmla="*/ 49161 w 3925917"/>
                <a:gd name="connsiteY25" fmla="*/ 1170039 h 1805339"/>
                <a:gd name="connsiteX26" fmla="*/ 58993 w 3925917"/>
                <a:gd name="connsiteY26" fmla="*/ 1209368 h 1805339"/>
                <a:gd name="connsiteX27" fmla="*/ 196645 w 3925917"/>
                <a:gd name="connsiteY27" fmla="*/ 1337188 h 1805339"/>
                <a:gd name="connsiteX28" fmla="*/ 334296 w 3925917"/>
                <a:gd name="connsiteY28" fmla="*/ 1425678 h 1805339"/>
                <a:gd name="connsiteX29" fmla="*/ 462116 w 3925917"/>
                <a:gd name="connsiteY29" fmla="*/ 1445342 h 1805339"/>
                <a:gd name="connsiteX30" fmla="*/ 806245 w 3925917"/>
                <a:gd name="connsiteY30" fmla="*/ 1504336 h 1805339"/>
                <a:gd name="connsiteX31" fmla="*/ 1052051 w 3925917"/>
                <a:gd name="connsiteY31" fmla="*/ 1563330 h 1805339"/>
                <a:gd name="connsiteX32" fmla="*/ 1150374 w 3925917"/>
                <a:gd name="connsiteY32" fmla="*/ 1632155 h 1805339"/>
                <a:gd name="connsiteX33" fmla="*/ 1229032 w 3925917"/>
                <a:gd name="connsiteY33" fmla="*/ 1661652 h 1805339"/>
                <a:gd name="connsiteX34" fmla="*/ 1445342 w 3925917"/>
                <a:gd name="connsiteY34" fmla="*/ 1710813 h 1805339"/>
                <a:gd name="connsiteX35" fmla="*/ 1573161 w 3925917"/>
                <a:gd name="connsiteY35" fmla="*/ 1740310 h 1805339"/>
                <a:gd name="connsiteX36" fmla="*/ 1671483 w 3925917"/>
                <a:gd name="connsiteY36" fmla="*/ 1759975 h 1805339"/>
                <a:gd name="connsiteX37" fmla="*/ 1818967 w 3925917"/>
                <a:gd name="connsiteY37" fmla="*/ 1789471 h 1805339"/>
                <a:gd name="connsiteX38" fmla="*/ 2605548 w 3925917"/>
                <a:gd name="connsiteY38" fmla="*/ 1720646 h 1805339"/>
                <a:gd name="connsiteX39" fmla="*/ 2635045 w 3925917"/>
                <a:gd name="connsiteY39" fmla="*/ 1691149 h 1805339"/>
                <a:gd name="connsiteX40" fmla="*/ 2694038 w 3925917"/>
                <a:gd name="connsiteY40" fmla="*/ 1651820 h 1805339"/>
                <a:gd name="connsiteX41" fmla="*/ 2733367 w 3925917"/>
                <a:gd name="connsiteY41" fmla="*/ 1592826 h 1805339"/>
                <a:gd name="connsiteX42" fmla="*/ 2792361 w 3925917"/>
                <a:gd name="connsiteY42" fmla="*/ 1533833 h 1805339"/>
                <a:gd name="connsiteX43" fmla="*/ 2831690 w 3925917"/>
                <a:gd name="connsiteY43" fmla="*/ 1465007 h 1805339"/>
                <a:gd name="connsiteX44" fmla="*/ 2910348 w 3925917"/>
                <a:gd name="connsiteY44" fmla="*/ 1337188 h 1805339"/>
                <a:gd name="connsiteX45" fmla="*/ 2920180 w 3925917"/>
                <a:gd name="connsiteY45" fmla="*/ 1219200 h 1805339"/>
                <a:gd name="connsiteX46" fmla="*/ 2930012 w 3925917"/>
                <a:gd name="connsiteY46" fmla="*/ 914400 h 1805339"/>
                <a:gd name="connsiteX47" fmla="*/ 2949677 w 3925917"/>
                <a:gd name="connsiteY47" fmla="*/ 884904 h 1805339"/>
                <a:gd name="connsiteX48" fmla="*/ 3018503 w 3925917"/>
                <a:gd name="connsiteY48" fmla="*/ 816078 h 1805339"/>
                <a:gd name="connsiteX49" fmla="*/ 3146322 w 3925917"/>
                <a:gd name="connsiteY49" fmla="*/ 727588 h 1805339"/>
                <a:gd name="connsiteX50" fmla="*/ 3264309 w 3925917"/>
                <a:gd name="connsiteY50" fmla="*/ 648930 h 1805339"/>
                <a:gd name="connsiteX51" fmla="*/ 3323303 w 3925917"/>
                <a:gd name="connsiteY51" fmla="*/ 629265 h 1805339"/>
                <a:gd name="connsiteX52" fmla="*/ 3480619 w 3925917"/>
                <a:gd name="connsiteY52" fmla="*/ 609600 h 1805339"/>
                <a:gd name="connsiteX53" fmla="*/ 3706761 w 3925917"/>
                <a:gd name="connsiteY53" fmla="*/ 560439 h 1805339"/>
                <a:gd name="connsiteX54" fmla="*/ 3765754 w 3925917"/>
                <a:gd name="connsiteY54" fmla="*/ 540775 h 1805339"/>
                <a:gd name="connsiteX55" fmla="*/ 3824748 w 3925917"/>
                <a:gd name="connsiteY55" fmla="*/ 530942 h 1805339"/>
                <a:gd name="connsiteX56" fmla="*/ 3893574 w 3925917"/>
                <a:gd name="connsiteY56" fmla="*/ 511278 h 1805339"/>
                <a:gd name="connsiteX57" fmla="*/ 3903406 w 3925917"/>
                <a:gd name="connsiteY57" fmla="*/ 285136 h 1805339"/>
                <a:gd name="connsiteX58" fmla="*/ 3864077 w 3925917"/>
                <a:gd name="connsiteY58" fmla="*/ 216310 h 1805339"/>
                <a:gd name="connsiteX59" fmla="*/ 3775587 w 3925917"/>
                <a:gd name="connsiteY59" fmla="*/ 196646 h 1805339"/>
                <a:gd name="connsiteX60" fmla="*/ 3657600 w 3925917"/>
                <a:gd name="connsiteY60" fmla="*/ 206478 h 1805339"/>
                <a:gd name="connsiteX61" fmla="*/ 3549445 w 3925917"/>
                <a:gd name="connsiteY61" fmla="*/ 235975 h 1805339"/>
                <a:gd name="connsiteX62" fmla="*/ 3411793 w 3925917"/>
                <a:gd name="connsiteY62" fmla="*/ 275304 h 1805339"/>
                <a:gd name="connsiteX63" fmla="*/ 3146322 w 3925917"/>
                <a:gd name="connsiteY63" fmla="*/ 294968 h 1805339"/>
                <a:gd name="connsiteX64" fmla="*/ 3028335 w 3925917"/>
                <a:gd name="connsiteY64" fmla="*/ 304800 h 1805339"/>
                <a:gd name="connsiteX65" fmla="*/ 2635045 w 3925917"/>
                <a:gd name="connsiteY65" fmla="*/ 294968 h 1805339"/>
                <a:gd name="connsiteX66" fmla="*/ 2546554 w 3925917"/>
                <a:gd name="connsiteY66" fmla="*/ 275304 h 1805339"/>
                <a:gd name="connsiteX67" fmla="*/ 2389238 w 3925917"/>
                <a:gd name="connsiteY67" fmla="*/ 176981 h 1805339"/>
                <a:gd name="connsiteX68" fmla="*/ 2310580 w 3925917"/>
                <a:gd name="connsiteY68" fmla="*/ 147484 h 1805339"/>
                <a:gd name="connsiteX69" fmla="*/ 2222090 w 3925917"/>
                <a:gd name="connsiteY69" fmla="*/ 108155 h 1805339"/>
                <a:gd name="connsiteX70" fmla="*/ 2143432 w 3925917"/>
                <a:gd name="connsiteY70" fmla="*/ 98323 h 1805339"/>
                <a:gd name="connsiteX71" fmla="*/ 2074606 w 3925917"/>
                <a:gd name="connsiteY71" fmla="*/ 68826 h 1805339"/>
                <a:gd name="connsiteX72" fmla="*/ 1956619 w 3925917"/>
                <a:gd name="connsiteY72" fmla="*/ 49162 h 1805339"/>
                <a:gd name="connsiteX73" fmla="*/ 1927122 w 3925917"/>
                <a:gd name="connsiteY73" fmla="*/ 39330 h 1805339"/>
                <a:gd name="connsiteX74" fmla="*/ 1848464 w 3925917"/>
                <a:gd name="connsiteY74" fmla="*/ 9833 h 1805339"/>
                <a:gd name="connsiteX75" fmla="*/ 1799303 w 3925917"/>
                <a:gd name="connsiteY75" fmla="*/ 0 h 1805339"/>
                <a:gd name="connsiteX76" fmla="*/ 1750142 w 3925917"/>
                <a:gd name="connsiteY76" fmla="*/ 39330 h 1805339"/>
                <a:gd name="connsiteX77" fmla="*/ 1799303 w 3925917"/>
                <a:gd name="connsiteY77" fmla="*/ 0 h 1805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3925917" h="1805339">
                  <a:moveTo>
                    <a:pt x="1799303" y="0"/>
                  </a:moveTo>
                  <a:lnTo>
                    <a:pt x="1799303" y="0"/>
                  </a:lnTo>
                  <a:cubicBezTo>
                    <a:pt x="1753419" y="3278"/>
                    <a:pt x="1707399" y="5017"/>
                    <a:pt x="1661651" y="9833"/>
                  </a:cubicBezTo>
                  <a:cubicBezTo>
                    <a:pt x="1638114" y="12311"/>
                    <a:pt x="1544404" y="36077"/>
                    <a:pt x="1533832" y="39330"/>
                  </a:cubicBezTo>
                  <a:cubicBezTo>
                    <a:pt x="1468791" y="59343"/>
                    <a:pt x="1494809" y="60838"/>
                    <a:pt x="1425677" y="88491"/>
                  </a:cubicBezTo>
                  <a:cubicBezTo>
                    <a:pt x="1413130" y="93510"/>
                    <a:pt x="1399341" y="94611"/>
                    <a:pt x="1386348" y="98323"/>
                  </a:cubicBezTo>
                  <a:cubicBezTo>
                    <a:pt x="1376383" y="101170"/>
                    <a:pt x="1367038" y="106245"/>
                    <a:pt x="1356851" y="108155"/>
                  </a:cubicBezTo>
                  <a:cubicBezTo>
                    <a:pt x="1314482" y="116099"/>
                    <a:pt x="1271735" y="121930"/>
                    <a:pt x="1229032" y="127820"/>
                  </a:cubicBezTo>
                  <a:cubicBezTo>
                    <a:pt x="1176681" y="135041"/>
                    <a:pt x="1123536" y="137120"/>
                    <a:pt x="1071716" y="147484"/>
                  </a:cubicBezTo>
                  <a:cubicBezTo>
                    <a:pt x="971822" y="167463"/>
                    <a:pt x="993471" y="158906"/>
                    <a:pt x="914400" y="186813"/>
                  </a:cubicBezTo>
                  <a:cubicBezTo>
                    <a:pt x="878226" y="199580"/>
                    <a:pt x="806245" y="226142"/>
                    <a:pt x="806245" y="226142"/>
                  </a:cubicBezTo>
                  <a:cubicBezTo>
                    <a:pt x="727587" y="222865"/>
                    <a:pt x="648082" y="228281"/>
                    <a:pt x="570271" y="216310"/>
                  </a:cubicBezTo>
                  <a:cubicBezTo>
                    <a:pt x="558591" y="214513"/>
                    <a:pt x="559578" y="194503"/>
                    <a:pt x="550606" y="186813"/>
                  </a:cubicBezTo>
                  <a:cubicBezTo>
                    <a:pt x="536096" y="174376"/>
                    <a:pt x="517346" y="167917"/>
                    <a:pt x="501445" y="157317"/>
                  </a:cubicBezTo>
                  <a:cubicBezTo>
                    <a:pt x="487810" y="148227"/>
                    <a:pt x="476773" y="135149"/>
                    <a:pt x="462116" y="127820"/>
                  </a:cubicBezTo>
                  <a:cubicBezTo>
                    <a:pt x="437631" y="115577"/>
                    <a:pt x="340381" y="108966"/>
                    <a:pt x="334296" y="108155"/>
                  </a:cubicBezTo>
                  <a:cubicBezTo>
                    <a:pt x="314535" y="105520"/>
                    <a:pt x="295097" y="100698"/>
                    <a:pt x="275303" y="98323"/>
                  </a:cubicBezTo>
                  <a:cubicBezTo>
                    <a:pt x="213134" y="90863"/>
                    <a:pt x="88490" y="78659"/>
                    <a:pt x="88490" y="78659"/>
                  </a:cubicBezTo>
                  <a:cubicBezTo>
                    <a:pt x="55642" y="89608"/>
                    <a:pt x="49161" y="82551"/>
                    <a:pt x="49161" y="127820"/>
                  </a:cubicBezTo>
                  <a:cubicBezTo>
                    <a:pt x="49161" y="281687"/>
                    <a:pt x="59620" y="329171"/>
                    <a:pt x="78658" y="471949"/>
                  </a:cubicBezTo>
                  <a:cubicBezTo>
                    <a:pt x="72103" y="550607"/>
                    <a:pt x="68783" y="629602"/>
                    <a:pt x="58993" y="707923"/>
                  </a:cubicBezTo>
                  <a:cubicBezTo>
                    <a:pt x="55641" y="734741"/>
                    <a:pt x="43544" y="759885"/>
                    <a:pt x="39329" y="786581"/>
                  </a:cubicBezTo>
                  <a:cubicBezTo>
                    <a:pt x="13130" y="952510"/>
                    <a:pt x="53482" y="838767"/>
                    <a:pt x="0" y="963562"/>
                  </a:cubicBezTo>
                  <a:cubicBezTo>
                    <a:pt x="3277" y="983226"/>
                    <a:pt x="5922" y="1003007"/>
                    <a:pt x="9832" y="1022555"/>
                  </a:cubicBezTo>
                  <a:cubicBezTo>
                    <a:pt x="12482" y="1035806"/>
                    <a:pt x="17443" y="1048555"/>
                    <a:pt x="19664" y="1061884"/>
                  </a:cubicBezTo>
                  <a:cubicBezTo>
                    <a:pt x="35983" y="1159799"/>
                    <a:pt x="12593" y="1115188"/>
                    <a:pt x="49161" y="1170039"/>
                  </a:cubicBezTo>
                  <a:cubicBezTo>
                    <a:pt x="52438" y="1183149"/>
                    <a:pt x="52431" y="1197555"/>
                    <a:pt x="58993" y="1209368"/>
                  </a:cubicBezTo>
                  <a:cubicBezTo>
                    <a:pt x="86702" y="1259244"/>
                    <a:pt x="157614" y="1309541"/>
                    <a:pt x="196645" y="1337188"/>
                  </a:cubicBezTo>
                  <a:cubicBezTo>
                    <a:pt x="241157" y="1368717"/>
                    <a:pt x="283780" y="1405098"/>
                    <a:pt x="334296" y="1425678"/>
                  </a:cubicBezTo>
                  <a:cubicBezTo>
                    <a:pt x="374218" y="1441942"/>
                    <a:pt x="419845" y="1436888"/>
                    <a:pt x="462116" y="1445342"/>
                  </a:cubicBezTo>
                  <a:cubicBezTo>
                    <a:pt x="776363" y="1508191"/>
                    <a:pt x="479750" y="1468058"/>
                    <a:pt x="806245" y="1504336"/>
                  </a:cubicBezTo>
                  <a:cubicBezTo>
                    <a:pt x="1012337" y="1558570"/>
                    <a:pt x="929543" y="1542910"/>
                    <a:pt x="1052051" y="1563330"/>
                  </a:cubicBezTo>
                  <a:cubicBezTo>
                    <a:pt x="1084825" y="1586272"/>
                    <a:pt x="1115402" y="1612727"/>
                    <a:pt x="1150374" y="1632155"/>
                  </a:cubicBezTo>
                  <a:cubicBezTo>
                    <a:pt x="1174852" y="1645754"/>
                    <a:pt x="1202661" y="1652234"/>
                    <a:pt x="1229032" y="1661652"/>
                  </a:cubicBezTo>
                  <a:cubicBezTo>
                    <a:pt x="1330188" y="1697780"/>
                    <a:pt x="1289406" y="1678551"/>
                    <a:pt x="1445342" y="1710813"/>
                  </a:cubicBezTo>
                  <a:cubicBezTo>
                    <a:pt x="1488161" y="1719672"/>
                    <a:pt x="1530433" y="1731021"/>
                    <a:pt x="1573161" y="1740310"/>
                  </a:cubicBezTo>
                  <a:cubicBezTo>
                    <a:pt x="1605821" y="1747410"/>
                    <a:pt x="1638777" y="1753090"/>
                    <a:pt x="1671483" y="1759975"/>
                  </a:cubicBezTo>
                  <a:cubicBezTo>
                    <a:pt x="1808203" y="1788758"/>
                    <a:pt x="1711189" y="1771508"/>
                    <a:pt x="1818967" y="1789471"/>
                  </a:cubicBezTo>
                  <a:cubicBezTo>
                    <a:pt x="2020602" y="1781070"/>
                    <a:pt x="2382120" y="1862828"/>
                    <a:pt x="2605548" y="1720646"/>
                  </a:cubicBezTo>
                  <a:cubicBezTo>
                    <a:pt x="2617279" y="1713181"/>
                    <a:pt x="2624069" y="1699686"/>
                    <a:pt x="2635045" y="1691149"/>
                  </a:cubicBezTo>
                  <a:cubicBezTo>
                    <a:pt x="2653700" y="1676639"/>
                    <a:pt x="2674374" y="1664930"/>
                    <a:pt x="2694038" y="1651820"/>
                  </a:cubicBezTo>
                  <a:cubicBezTo>
                    <a:pt x="2707148" y="1632155"/>
                    <a:pt x="2718237" y="1610982"/>
                    <a:pt x="2733367" y="1592826"/>
                  </a:cubicBezTo>
                  <a:cubicBezTo>
                    <a:pt x="2751170" y="1571462"/>
                    <a:pt x="2775405" y="1555876"/>
                    <a:pt x="2792361" y="1533833"/>
                  </a:cubicBezTo>
                  <a:cubicBezTo>
                    <a:pt x="2808472" y="1512889"/>
                    <a:pt x="2817842" y="1487511"/>
                    <a:pt x="2831690" y="1465007"/>
                  </a:cubicBezTo>
                  <a:cubicBezTo>
                    <a:pt x="2939673" y="1289534"/>
                    <a:pt x="2798924" y="1532178"/>
                    <a:pt x="2910348" y="1337188"/>
                  </a:cubicBezTo>
                  <a:cubicBezTo>
                    <a:pt x="2913625" y="1297859"/>
                    <a:pt x="2918346" y="1258623"/>
                    <a:pt x="2920180" y="1219200"/>
                  </a:cubicBezTo>
                  <a:cubicBezTo>
                    <a:pt x="2924903" y="1117657"/>
                    <a:pt x="2921077" y="1015659"/>
                    <a:pt x="2930012" y="914400"/>
                  </a:cubicBezTo>
                  <a:cubicBezTo>
                    <a:pt x="2931051" y="902629"/>
                    <a:pt x="2941772" y="893687"/>
                    <a:pt x="2949677" y="884904"/>
                  </a:cubicBezTo>
                  <a:cubicBezTo>
                    <a:pt x="2971382" y="860788"/>
                    <a:pt x="2995561" y="839020"/>
                    <a:pt x="3018503" y="816078"/>
                  </a:cubicBezTo>
                  <a:cubicBezTo>
                    <a:pt x="3108035" y="726546"/>
                    <a:pt x="3022089" y="802128"/>
                    <a:pt x="3146322" y="727588"/>
                  </a:cubicBezTo>
                  <a:cubicBezTo>
                    <a:pt x="3186854" y="703269"/>
                    <a:pt x="3219467" y="663878"/>
                    <a:pt x="3264309" y="648930"/>
                  </a:cubicBezTo>
                  <a:cubicBezTo>
                    <a:pt x="3283974" y="642375"/>
                    <a:pt x="3303105" y="633926"/>
                    <a:pt x="3323303" y="629265"/>
                  </a:cubicBezTo>
                  <a:cubicBezTo>
                    <a:pt x="3362282" y="620270"/>
                    <a:pt x="3444943" y="615546"/>
                    <a:pt x="3480619" y="609600"/>
                  </a:cubicBezTo>
                  <a:cubicBezTo>
                    <a:pt x="3535066" y="600525"/>
                    <a:pt x="3643905" y="578398"/>
                    <a:pt x="3706761" y="560439"/>
                  </a:cubicBezTo>
                  <a:cubicBezTo>
                    <a:pt x="3726691" y="554745"/>
                    <a:pt x="3745645" y="545802"/>
                    <a:pt x="3765754" y="540775"/>
                  </a:cubicBezTo>
                  <a:cubicBezTo>
                    <a:pt x="3785095" y="535940"/>
                    <a:pt x="3805199" y="534852"/>
                    <a:pt x="3824748" y="530942"/>
                  </a:cubicBezTo>
                  <a:cubicBezTo>
                    <a:pt x="3855615" y="524769"/>
                    <a:pt x="3865459" y="520649"/>
                    <a:pt x="3893574" y="511278"/>
                  </a:cubicBezTo>
                  <a:cubicBezTo>
                    <a:pt x="3948415" y="429013"/>
                    <a:pt x="3920643" y="483361"/>
                    <a:pt x="3903406" y="285136"/>
                  </a:cubicBezTo>
                  <a:cubicBezTo>
                    <a:pt x="3901705" y="265573"/>
                    <a:pt x="3878743" y="223643"/>
                    <a:pt x="3864077" y="216310"/>
                  </a:cubicBezTo>
                  <a:cubicBezTo>
                    <a:pt x="3837051" y="202797"/>
                    <a:pt x="3805084" y="203201"/>
                    <a:pt x="3775587" y="196646"/>
                  </a:cubicBezTo>
                  <a:cubicBezTo>
                    <a:pt x="3736258" y="199923"/>
                    <a:pt x="3696629" y="200624"/>
                    <a:pt x="3657600" y="206478"/>
                  </a:cubicBezTo>
                  <a:cubicBezTo>
                    <a:pt x="3591298" y="216423"/>
                    <a:pt x="3595987" y="222286"/>
                    <a:pt x="3549445" y="235975"/>
                  </a:cubicBezTo>
                  <a:cubicBezTo>
                    <a:pt x="3503664" y="249440"/>
                    <a:pt x="3458326" y="264728"/>
                    <a:pt x="3411793" y="275304"/>
                  </a:cubicBezTo>
                  <a:cubicBezTo>
                    <a:pt x="3352972" y="288672"/>
                    <a:pt x="3166685" y="293654"/>
                    <a:pt x="3146322" y="294968"/>
                  </a:cubicBezTo>
                  <a:cubicBezTo>
                    <a:pt x="3106939" y="297509"/>
                    <a:pt x="3067664" y="301523"/>
                    <a:pt x="3028335" y="304800"/>
                  </a:cubicBezTo>
                  <a:lnTo>
                    <a:pt x="2635045" y="294968"/>
                  </a:lnTo>
                  <a:cubicBezTo>
                    <a:pt x="2619863" y="294293"/>
                    <a:pt x="2563906" y="279642"/>
                    <a:pt x="2546554" y="275304"/>
                  </a:cubicBezTo>
                  <a:cubicBezTo>
                    <a:pt x="2504104" y="247004"/>
                    <a:pt x="2443639" y="199649"/>
                    <a:pt x="2389238" y="176981"/>
                  </a:cubicBezTo>
                  <a:cubicBezTo>
                    <a:pt x="2363390" y="166211"/>
                    <a:pt x="2336318" y="158515"/>
                    <a:pt x="2310580" y="147484"/>
                  </a:cubicBezTo>
                  <a:cubicBezTo>
                    <a:pt x="2288155" y="137873"/>
                    <a:pt x="2250835" y="113382"/>
                    <a:pt x="2222090" y="108155"/>
                  </a:cubicBezTo>
                  <a:cubicBezTo>
                    <a:pt x="2196093" y="103428"/>
                    <a:pt x="2169651" y="101600"/>
                    <a:pt x="2143432" y="98323"/>
                  </a:cubicBezTo>
                  <a:cubicBezTo>
                    <a:pt x="2122117" y="87666"/>
                    <a:pt x="2098714" y="73648"/>
                    <a:pt x="2074606" y="68826"/>
                  </a:cubicBezTo>
                  <a:cubicBezTo>
                    <a:pt x="1991342" y="52173"/>
                    <a:pt x="2026987" y="66753"/>
                    <a:pt x="1956619" y="49162"/>
                  </a:cubicBezTo>
                  <a:cubicBezTo>
                    <a:pt x="1946564" y="46648"/>
                    <a:pt x="1936862" y="42872"/>
                    <a:pt x="1927122" y="39330"/>
                  </a:cubicBezTo>
                  <a:cubicBezTo>
                    <a:pt x="1900806" y="29760"/>
                    <a:pt x="1875228" y="18068"/>
                    <a:pt x="1848464" y="9833"/>
                  </a:cubicBezTo>
                  <a:cubicBezTo>
                    <a:pt x="1832491" y="4918"/>
                    <a:pt x="1815690" y="3278"/>
                    <a:pt x="1799303" y="0"/>
                  </a:cubicBezTo>
                  <a:cubicBezTo>
                    <a:pt x="1749919" y="12347"/>
                    <a:pt x="1764247" y="-2987"/>
                    <a:pt x="1750142" y="39330"/>
                  </a:cubicBezTo>
                  <a:lnTo>
                    <a:pt x="1799303" y="0"/>
                  </a:lnTo>
                  <a:close/>
                </a:path>
              </a:pathLst>
            </a:cu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3BF350D-CB09-4263-8532-74AB1DE31BA4}"/>
                </a:ext>
              </a:extLst>
            </p:cNvPr>
            <p:cNvSpPr/>
            <p:nvPr/>
          </p:nvSpPr>
          <p:spPr>
            <a:xfrm>
              <a:off x="7056761" y="2822317"/>
              <a:ext cx="3300919" cy="2035278"/>
            </a:xfrm>
            <a:custGeom>
              <a:avLst/>
              <a:gdLst>
                <a:gd name="connsiteX0" fmla="*/ 49161 w 3098343"/>
                <a:gd name="connsiteY0" fmla="*/ 78658 h 1838632"/>
                <a:gd name="connsiteX1" fmla="*/ 49161 w 3098343"/>
                <a:gd name="connsiteY1" fmla="*/ 78658 h 1838632"/>
                <a:gd name="connsiteX2" fmla="*/ 78658 w 3098343"/>
                <a:gd name="connsiteY2" fmla="*/ 216310 h 1838632"/>
                <a:gd name="connsiteX3" fmla="*/ 98323 w 3098343"/>
                <a:gd name="connsiteY3" fmla="*/ 511278 h 1838632"/>
                <a:gd name="connsiteX4" fmla="*/ 108155 w 3098343"/>
                <a:gd name="connsiteY4" fmla="*/ 580103 h 1838632"/>
                <a:gd name="connsiteX5" fmla="*/ 127820 w 3098343"/>
                <a:gd name="connsiteY5" fmla="*/ 698090 h 1838632"/>
                <a:gd name="connsiteX6" fmla="*/ 127820 w 3098343"/>
                <a:gd name="connsiteY6" fmla="*/ 1229032 h 1838632"/>
                <a:gd name="connsiteX7" fmla="*/ 117987 w 3098343"/>
                <a:gd name="connsiteY7" fmla="*/ 1258529 h 1838632"/>
                <a:gd name="connsiteX8" fmla="*/ 108155 w 3098343"/>
                <a:gd name="connsiteY8" fmla="*/ 1386349 h 1838632"/>
                <a:gd name="connsiteX9" fmla="*/ 108155 w 3098343"/>
                <a:gd name="connsiteY9" fmla="*/ 1514168 h 1838632"/>
                <a:gd name="connsiteX10" fmla="*/ 127820 w 3098343"/>
                <a:gd name="connsiteY10" fmla="*/ 1543665 h 1838632"/>
                <a:gd name="connsiteX11" fmla="*/ 285136 w 3098343"/>
                <a:gd name="connsiteY11" fmla="*/ 1641987 h 1838632"/>
                <a:gd name="connsiteX12" fmla="*/ 403123 w 3098343"/>
                <a:gd name="connsiteY12" fmla="*/ 1671484 h 1838632"/>
                <a:gd name="connsiteX13" fmla="*/ 648929 w 3098343"/>
                <a:gd name="connsiteY13" fmla="*/ 1691149 h 1838632"/>
                <a:gd name="connsiteX14" fmla="*/ 806245 w 3098343"/>
                <a:gd name="connsiteY14" fmla="*/ 1710813 h 1838632"/>
                <a:gd name="connsiteX15" fmla="*/ 924232 w 3098343"/>
                <a:gd name="connsiteY15" fmla="*/ 1740310 h 1838632"/>
                <a:gd name="connsiteX16" fmla="*/ 983226 w 3098343"/>
                <a:gd name="connsiteY16" fmla="*/ 1769807 h 1838632"/>
                <a:gd name="connsiteX17" fmla="*/ 1435510 w 3098343"/>
                <a:gd name="connsiteY17" fmla="*/ 1838632 h 1838632"/>
                <a:gd name="connsiteX18" fmla="*/ 1582994 w 3098343"/>
                <a:gd name="connsiteY18" fmla="*/ 1828800 h 1838632"/>
                <a:gd name="connsiteX19" fmla="*/ 1651820 w 3098343"/>
                <a:gd name="connsiteY19" fmla="*/ 1809136 h 1838632"/>
                <a:gd name="connsiteX20" fmla="*/ 1691149 w 3098343"/>
                <a:gd name="connsiteY20" fmla="*/ 1799303 h 1838632"/>
                <a:gd name="connsiteX21" fmla="*/ 1740310 w 3098343"/>
                <a:gd name="connsiteY21" fmla="*/ 1779639 h 1838632"/>
                <a:gd name="connsiteX22" fmla="*/ 1769807 w 3098343"/>
                <a:gd name="connsiteY22" fmla="*/ 1769807 h 1838632"/>
                <a:gd name="connsiteX23" fmla="*/ 1897626 w 3098343"/>
                <a:gd name="connsiteY23" fmla="*/ 1720645 h 1838632"/>
                <a:gd name="connsiteX24" fmla="*/ 1956620 w 3098343"/>
                <a:gd name="connsiteY24" fmla="*/ 1700981 h 1838632"/>
                <a:gd name="connsiteX25" fmla="*/ 2133600 w 3098343"/>
                <a:gd name="connsiteY25" fmla="*/ 1681316 h 1838632"/>
                <a:gd name="connsiteX26" fmla="*/ 2448232 w 3098343"/>
                <a:gd name="connsiteY26" fmla="*/ 1651819 h 1838632"/>
                <a:gd name="connsiteX27" fmla="*/ 2536723 w 3098343"/>
                <a:gd name="connsiteY27" fmla="*/ 1661652 h 1838632"/>
                <a:gd name="connsiteX28" fmla="*/ 2644878 w 3098343"/>
                <a:gd name="connsiteY28" fmla="*/ 1671484 h 1838632"/>
                <a:gd name="connsiteX29" fmla="*/ 2713703 w 3098343"/>
                <a:gd name="connsiteY29" fmla="*/ 1691149 h 1838632"/>
                <a:gd name="connsiteX30" fmla="*/ 2772697 w 3098343"/>
                <a:gd name="connsiteY30" fmla="*/ 1700981 h 1838632"/>
                <a:gd name="connsiteX31" fmla="*/ 2812026 w 3098343"/>
                <a:gd name="connsiteY31" fmla="*/ 1681316 h 1838632"/>
                <a:gd name="connsiteX32" fmla="*/ 2851355 w 3098343"/>
                <a:gd name="connsiteY32" fmla="*/ 1641987 h 1838632"/>
                <a:gd name="connsiteX33" fmla="*/ 2910349 w 3098343"/>
                <a:gd name="connsiteY33" fmla="*/ 1563329 h 1838632"/>
                <a:gd name="connsiteX34" fmla="*/ 2939845 w 3098343"/>
                <a:gd name="connsiteY34" fmla="*/ 1514168 h 1838632"/>
                <a:gd name="connsiteX35" fmla="*/ 2959510 w 3098343"/>
                <a:gd name="connsiteY35" fmla="*/ 1484671 h 1838632"/>
                <a:gd name="connsiteX36" fmla="*/ 2969342 w 3098343"/>
                <a:gd name="connsiteY36" fmla="*/ 1445342 h 1838632"/>
                <a:gd name="connsiteX37" fmla="*/ 2989007 w 3098343"/>
                <a:gd name="connsiteY37" fmla="*/ 1297858 h 1838632"/>
                <a:gd name="connsiteX38" fmla="*/ 2979174 w 3098343"/>
                <a:gd name="connsiteY38" fmla="*/ 1071716 h 1838632"/>
                <a:gd name="connsiteX39" fmla="*/ 2959510 w 3098343"/>
                <a:gd name="connsiteY39" fmla="*/ 1012723 h 1838632"/>
                <a:gd name="connsiteX40" fmla="*/ 2949678 w 3098343"/>
                <a:gd name="connsiteY40" fmla="*/ 963561 h 1838632"/>
                <a:gd name="connsiteX41" fmla="*/ 2920181 w 3098343"/>
                <a:gd name="connsiteY41" fmla="*/ 825910 h 1838632"/>
                <a:gd name="connsiteX42" fmla="*/ 2969342 w 3098343"/>
                <a:gd name="connsiteY42" fmla="*/ 570271 h 1838632"/>
                <a:gd name="connsiteX43" fmla="*/ 2979174 w 3098343"/>
                <a:gd name="connsiteY43" fmla="*/ 530942 h 1838632"/>
                <a:gd name="connsiteX44" fmla="*/ 3048000 w 3098343"/>
                <a:gd name="connsiteY44" fmla="*/ 393290 h 1838632"/>
                <a:gd name="connsiteX45" fmla="*/ 3077497 w 3098343"/>
                <a:gd name="connsiteY45" fmla="*/ 344129 h 1838632"/>
                <a:gd name="connsiteX46" fmla="*/ 3097161 w 3098343"/>
                <a:gd name="connsiteY46" fmla="*/ 255639 h 1838632"/>
                <a:gd name="connsiteX47" fmla="*/ 3057832 w 3098343"/>
                <a:gd name="connsiteY47" fmla="*/ 19665 h 1838632"/>
                <a:gd name="connsiteX48" fmla="*/ 3028336 w 3098343"/>
                <a:gd name="connsiteY48" fmla="*/ 0 h 1838632"/>
                <a:gd name="connsiteX49" fmla="*/ 2812026 w 3098343"/>
                <a:gd name="connsiteY49" fmla="*/ 19665 h 1838632"/>
                <a:gd name="connsiteX50" fmla="*/ 2743200 w 3098343"/>
                <a:gd name="connsiteY50" fmla="*/ 39329 h 1838632"/>
                <a:gd name="connsiteX51" fmla="*/ 2703871 w 3098343"/>
                <a:gd name="connsiteY51" fmla="*/ 58994 h 1838632"/>
                <a:gd name="connsiteX52" fmla="*/ 2674374 w 3098343"/>
                <a:gd name="connsiteY52" fmla="*/ 68826 h 1838632"/>
                <a:gd name="connsiteX53" fmla="*/ 2576052 w 3098343"/>
                <a:gd name="connsiteY53" fmla="*/ 88490 h 1838632"/>
                <a:gd name="connsiteX54" fmla="*/ 2428568 w 3098343"/>
                <a:gd name="connsiteY54" fmla="*/ 78658 h 1838632"/>
                <a:gd name="connsiteX55" fmla="*/ 2340078 w 3098343"/>
                <a:gd name="connsiteY55" fmla="*/ 68826 h 1838632"/>
                <a:gd name="connsiteX56" fmla="*/ 2212258 w 3098343"/>
                <a:gd name="connsiteY56" fmla="*/ 58994 h 1838632"/>
                <a:gd name="connsiteX57" fmla="*/ 1533832 w 3098343"/>
                <a:gd name="connsiteY57" fmla="*/ 58994 h 1838632"/>
                <a:gd name="connsiteX58" fmla="*/ 442452 w 3098343"/>
                <a:gd name="connsiteY58" fmla="*/ 68826 h 1838632"/>
                <a:gd name="connsiteX59" fmla="*/ 353961 w 3098343"/>
                <a:gd name="connsiteY59" fmla="*/ 78658 h 1838632"/>
                <a:gd name="connsiteX60" fmla="*/ 176981 w 3098343"/>
                <a:gd name="connsiteY60" fmla="*/ 58994 h 1838632"/>
                <a:gd name="connsiteX61" fmla="*/ 147484 w 3098343"/>
                <a:gd name="connsiteY61" fmla="*/ 39329 h 1838632"/>
                <a:gd name="connsiteX62" fmla="*/ 0 w 3098343"/>
                <a:gd name="connsiteY62" fmla="*/ 39329 h 1838632"/>
                <a:gd name="connsiteX63" fmla="*/ 49161 w 3098343"/>
                <a:gd name="connsiteY63" fmla="*/ 78658 h 1838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3098343" h="1838632">
                  <a:moveTo>
                    <a:pt x="49161" y="78658"/>
                  </a:moveTo>
                  <a:lnTo>
                    <a:pt x="49161" y="78658"/>
                  </a:lnTo>
                  <a:cubicBezTo>
                    <a:pt x="58993" y="124542"/>
                    <a:pt x="73360" y="169684"/>
                    <a:pt x="78658" y="216310"/>
                  </a:cubicBezTo>
                  <a:cubicBezTo>
                    <a:pt x="89784" y="314221"/>
                    <a:pt x="84387" y="413727"/>
                    <a:pt x="98323" y="511278"/>
                  </a:cubicBezTo>
                  <a:cubicBezTo>
                    <a:pt x="101600" y="534220"/>
                    <a:pt x="104345" y="557244"/>
                    <a:pt x="108155" y="580103"/>
                  </a:cubicBezTo>
                  <a:cubicBezTo>
                    <a:pt x="136919" y="752690"/>
                    <a:pt x="95673" y="473078"/>
                    <a:pt x="127820" y="698090"/>
                  </a:cubicBezTo>
                  <a:cubicBezTo>
                    <a:pt x="135034" y="936165"/>
                    <a:pt x="145795" y="1013342"/>
                    <a:pt x="127820" y="1229032"/>
                  </a:cubicBezTo>
                  <a:cubicBezTo>
                    <a:pt x="126959" y="1239360"/>
                    <a:pt x="121265" y="1248697"/>
                    <a:pt x="117987" y="1258529"/>
                  </a:cubicBezTo>
                  <a:cubicBezTo>
                    <a:pt x="114710" y="1301136"/>
                    <a:pt x="112874" y="1343878"/>
                    <a:pt x="108155" y="1386349"/>
                  </a:cubicBezTo>
                  <a:cubicBezTo>
                    <a:pt x="100458" y="1455622"/>
                    <a:pt x="84681" y="1428096"/>
                    <a:pt x="108155" y="1514168"/>
                  </a:cubicBezTo>
                  <a:cubicBezTo>
                    <a:pt x="111264" y="1525569"/>
                    <a:pt x="119464" y="1535309"/>
                    <a:pt x="127820" y="1543665"/>
                  </a:cubicBezTo>
                  <a:cubicBezTo>
                    <a:pt x="173995" y="1589840"/>
                    <a:pt x="222563" y="1619233"/>
                    <a:pt x="285136" y="1641987"/>
                  </a:cubicBezTo>
                  <a:cubicBezTo>
                    <a:pt x="323235" y="1655841"/>
                    <a:pt x="363183" y="1664538"/>
                    <a:pt x="403123" y="1671484"/>
                  </a:cubicBezTo>
                  <a:cubicBezTo>
                    <a:pt x="437028" y="1677381"/>
                    <a:pt x="627735" y="1689030"/>
                    <a:pt x="648929" y="1691149"/>
                  </a:cubicBezTo>
                  <a:cubicBezTo>
                    <a:pt x="701513" y="1696407"/>
                    <a:pt x="753806" y="1704258"/>
                    <a:pt x="806245" y="1710813"/>
                  </a:cubicBezTo>
                  <a:cubicBezTo>
                    <a:pt x="994286" y="1786030"/>
                    <a:pt x="683836" y="1666342"/>
                    <a:pt x="924232" y="1740310"/>
                  </a:cubicBezTo>
                  <a:cubicBezTo>
                    <a:pt x="945246" y="1746776"/>
                    <a:pt x="962146" y="1763561"/>
                    <a:pt x="983226" y="1769807"/>
                  </a:cubicBezTo>
                  <a:cubicBezTo>
                    <a:pt x="1192590" y="1831841"/>
                    <a:pt x="1208725" y="1820490"/>
                    <a:pt x="1435510" y="1838632"/>
                  </a:cubicBezTo>
                  <a:cubicBezTo>
                    <a:pt x="1484671" y="1835355"/>
                    <a:pt x="1533994" y="1833958"/>
                    <a:pt x="1582994" y="1828800"/>
                  </a:cubicBezTo>
                  <a:cubicBezTo>
                    <a:pt x="1607324" y="1826239"/>
                    <a:pt x="1628718" y="1815737"/>
                    <a:pt x="1651820" y="1809136"/>
                  </a:cubicBezTo>
                  <a:cubicBezTo>
                    <a:pt x="1664813" y="1805424"/>
                    <a:pt x="1678329" y="1803576"/>
                    <a:pt x="1691149" y="1799303"/>
                  </a:cubicBezTo>
                  <a:cubicBezTo>
                    <a:pt x="1707893" y="1793722"/>
                    <a:pt x="1723784" y="1785836"/>
                    <a:pt x="1740310" y="1779639"/>
                  </a:cubicBezTo>
                  <a:cubicBezTo>
                    <a:pt x="1750014" y="1776000"/>
                    <a:pt x="1760103" y="1773446"/>
                    <a:pt x="1769807" y="1769807"/>
                  </a:cubicBezTo>
                  <a:cubicBezTo>
                    <a:pt x="1812550" y="1753778"/>
                    <a:pt x="1854319" y="1735080"/>
                    <a:pt x="1897626" y="1720645"/>
                  </a:cubicBezTo>
                  <a:cubicBezTo>
                    <a:pt x="1917291" y="1714090"/>
                    <a:pt x="1936422" y="1705642"/>
                    <a:pt x="1956620" y="1700981"/>
                  </a:cubicBezTo>
                  <a:cubicBezTo>
                    <a:pt x="2000276" y="1690907"/>
                    <a:pt x="2097661" y="1685629"/>
                    <a:pt x="2133600" y="1681316"/>
                  </a:cubicBezTo>
                  <a:cubicBezTo>
                    <a:pt x="2399300" y="1649432"/>
                    <a:pt x="2136306" y="1669150"/>
                    <a:pt x="2448232" y="1651819"/>
                  </a:cubicBezTo>
                  <a:lnTo>
                    <a:pt x="2536723" y="1661652"/>
                  </a:lnTo>
                  <a:cubicBezTo>
                    <a:pt x="2572744" y="1665254"/>
                    <a:pt x="2609170" y="1665533"/>
                    <a:pt x="2644878" y="1671484"/>
                  </a:cubicBezTo>
                  <a:cubicBezTo>
                    <a:pt x="2668413" y="1675407"/>
                    <a:pt x="2690454" y="1685784"/>
                    <a:pt x="2713703" y="1691149"/>
                  </a:cubicBezTo>
                  <a:cubicBezTo>
                    <a:pt x="2733128" y="1695632"/>
                    <a:pt x="2753032" y="1697704"/>
                    <a:pt x="2772697" y="1700981"/>
                  </a:cubicBezTo>
                  <a:cubicBezTo>
                    <a:pt x="2785807" y="1694426"/>
                    <a:pt x="2800300" y="1690110"/>
                    <a:pt x="2812026" y="1681316"/>
                  </a:cubicBezTo>
                  <a:cubicBezTo>
                    <a:pt x="2826858" y="1670192"/>
                    <a:pt x="2839486" y="1656230"/>
                    <a:pt x="2851355" y="1641987"/>
                  </a:cubicBezTo>
                  <a:cubicBezTo>
                    <a:pt x="2872337" y="1616809"/>
                    <a:pt x="2891694" y="1590276"/>
                    <a:pt x="2910349" y="1563329"/>
                  </a:cubicBezTo>
                  <a:cubicBezTo>
                    <a:pt x="2921227" y="1547617"/>
                    <a:pt x="2929717" y="1530373"/>
                    <a:pt x="2939845" y="1514168"/>
                  </a:cubicBezTo>
                  <a:cubicBezTo>
                    <a:pt x="2946108" y="1504147"/>
                    <a:pt x="2952955" y="1494503"/>
                    <a:pt x="2959510" y="1484671"/>
                  </a:cubicBezTo>
                  <a:cubicBezTo>
                    <a:pt x="2962787" y="1471561"/>
                    <a:pt x="2966925" y="1458637"/>
                    <a:pt x="2969342" y="1445342"/>
                  </a:cubicBezTo>
                  <a:cubicBezTo>
                    <a:pt x="2974767" y="1415505"/>
                    <a:pt x="2985585" y="1325233"/>
                    <a:pt x="2989007" y="1297858"/>
                  </a:cubicBezTo>
                  <a:cubicBezTo>
                    <a:pt x="2985729" y="1222477"/>
                    <a:pt x="2986938" y="1146767"/>
                    <a:pt x="2979174" y="1071716"/>
                  </a:cubicBezTo>
                  <a:cubicBezTo>
                    <a:pt x="2977041" y="1051098"/>
                    <a:pt x="2964964" y="1032721"/>
                    <a:pt x="2959510" y="1012723"/>
                  </a:cubicBezTo>
                  <a:cubicBezTo>
                    <a:pt x="2955113" y="996600"/>
                    <a:pt x="2953436" y="979845"/>
                    <a:pt x="2949678" y="963561"/>
                  </a:cubicBezTo>
                  <a:cubicBezTo>
                    <a:pt x="2920277" y="836156"/>
                    <a:pt x="2938071" y="933253"/>
                    <a:pt x="2920181" y="825910"/>
                  </a:cubicBezTo>
                  <a:cubicBezTo>
                    <a:pt x="2948865" y="567743"/>
                    <a:pt x="2916207" y="729677"/>
                    <a:pt x="2969342" y="570271"/>
                  </a:cubicBezTo>
                  <a:cubicBezTo>
                    <a:pt x="2973615" y="557451"/>
                    <a:pt x="2973686" y="543290"/>
                    <a:pt x="2979174" y="530942"/>
                  </a:cubicBezTo>
                  <a:cubicBezTo>
                    <a:pt x="3000009" y="484064"/>
                    <a:pt x="3021606" y="437279"/>
                    <a:pt x="3048000" y="393290"/>
                  </a:cubicBezTo>
                  <a:cubicBezTo>
                    <a:pt x="3057832" y="376903"/>
                    <a:pt x="3068951" y="361222"/>
                    <a:pt x="3077497" y="344129"/>
                  </a:cubicBezTo>
                  <a:cubicBezTo>
                    <a:pt x="3089599" y="319926"/>
                    <a:pt x="3093385" y="278294"/>
                    <a:pt x="3097161" y="255639"/>
                  </a:cubicBezTo>
                  <a:cubicBezTo>
                    <a:pt x="3091958" y="156774"/>
                    <a:pt x="3117685" y="89495"/>
                    <a:pt x="3057832" y="19665"/>
                  </a:cubicBezTo>
                  <a:cubicBezTo>
                    <a:pt x="3050142" y="10693"/>
                    <a:pt x="3038168" y="6555"/>
                    <a:pt x="3028336" y="0"/>
                  </a:cubicBezTo>
                  <a:cubicBezTo>
                    <a:pt x="2975664" y="4052"/>
                    <a:pt x="2870245" y="10708"/>
                    <a:pt x="2812026" y="19665"/>
                  </a:cubicBezTo>
                  <a:cubicBezTo>
                    <a:pt x="2799055" y="21661"/>
                    <a:pt x="2757590" y="33162"/>
                    <a:pt x="2743200" y="39329"/>
                  </a:cubicBezTo>
                  <a:cubicBezTo>
                    <a:pt x="2729728" y="45103"/>
                    <a:pt x="2717343" y="53220"/>
                    <a:pt x="2703871" y="58994"/>
                  </a:cubicBezTo>
                  <a:cubicBezTo>
                    <a:pt x="2694345" y="63077"/>
                    <a:pt x="2684339" y="65979"/>
                    <a:pt x="2674374" y="68826"/>
                  </a:cubicBezTo>
                  <a:cubicBezTo>
                    <a:pt x="2633305" y="80560"/>
                    <a:pt x="2622408" y="80764"/>
                    <a:pt x="2576052" y="88490"/>
                  </a:cubicBezTo>
                  <a:lnTo>
                    <a:pt x="2428568" y="78658"/>
                  </a:lnTo>
                  <a:cubicBezTo>
                    <a:pt x="2398992" y="76193"/>
                    <a:pt x="2369634" y="71513"/>
                    <a:pt x="2340078" y="68826"/>
                  </a:cubicBezTo>
                  <a:cubicBezTo>
                    <a:pt x="2297521" y="64957"/>
                    <a:pt x="2254865" y="62271"/>
                    <a:pt x="2212258" y="58994"/>
                  </a:cubicBezTo>
                  <a:cubicBezTo>
                    <a:pt x="932312" y="90992"/>
                    <a:pt x="2524089" y="58994"/>
                    <a:pt x="1533832" y="58994"/>
                  </a:cubicBezTo>
                  <a:lnTo>
                    <a:pt x="442452" y="68826"/>
                  </a:lnTo>
                  <a:cubicBezTo>
                    <a:pt x="412955" y="72103"/>
                    <a:pt x="383640" y="78658"/>
                    <a:pt x="353961" y="78658"/>
                  </a:cubicBezTo>
                  <a:cubicBezTo>
                    <a:pt x="246011" y="78658"/>
                    <a:pt x="248253" y="76811"/>
                    <a:pt x="176981" y="58994"/>
                  </a:cubicBezTo>
                  <a:cubicBezTo>
                    <a:pt x="167149" y="52439"/>
                    <a:pt x="158346" y="43984"/>
                    <a:pt x="147484" y="39329"/>
                  </a:cubicBezTo>
                  <a:cubicBezTo>
                    <a:pt x="98628" y="18391"/>
                    <a:pt x="53052" y="34506"/>
                    <a:pt x="0" y="39329"/>
                  </a:cubicBezTo>
                  <a:cubicBezTo>
                    <a:pt x="32224" y="60812"/>
                    <a:pt x="40968" y="72103"/>
                    <a:pt x="49161" y="78658"/>
                  </a:cubicBezTo>
                  <a:close/>
                </a:path>
              </a:pathLst>
            </a:cu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B28B021-9F19-4D07-87B5-E36E3F744D5B}"/>
                </a:ext>
              </a:extLst>
            </p:cNvPr>
            <p:cNvSpPr/>
            <p:nvPr/>
          </p:nvSpPr>
          <p:spPr>
            <a:xfrm>
              <a:off x="9226276" y="479331"/>
              <a:ext cx="2628383" cy="2602920"/>
            </a:xfrm>
            <a:custGeom>
              <a:avLst/>
              <a:gdLst>
                <a:gd name="connsiteX0" fmla="*/ 100626 w 2539370"/>
                <a:gd name="connsiteY0" fmla="*/ 98323 h 2340161"/>
                <a:gd name="connsiteX1" fmla="*/ 100626 w 2539370"/>
                <a:gd name="connsiteY1" fmla="*/ 98323 h 2340161"/>
                <a:gd name="connsiteX2" fmla="*/ 110459 w 2539370"/>
                <a:gd name="connsiteY2" fmla="*/ 727587 h 2340161"/>
                <a:gd name="connsiteX3" fmla="*/ 71130 w 2539370"/>
                <a:gd name="connsiteY3" fmla="*/ 894736 h 2340161"/>
                <a:gd name="connsiteX4" fmla="*/ 61297 w 2539370"/>
                <a:gd name="connsiteY4" fmla="*/ 934065 h 2340161"/>
                <a:gd name="connsiteX5" fmla="*/ 41633 w 2539370"/>
                <a:gd name="connsiteY5" fmla="*/ 973394 h 2340161"/>
                <a:gd name="connsiteX6" fmla="*/ 12136 w 2539370"/>
                <a:gd name="connsiteY6" fmla="*/ 1101213 h 2340161"/>
                <a:gd name="connsiteX7" fmla="*/ 12136 w 2539370"/>
                <a:gd name="connsiteY7" fmla="*/ 1533833 h 2340161"/>
                <a:gd name="connsiteX8" fmla="*/ 21968 w 2539370"/>
                <a:gd name="connsiteY8" fmla="*/ 1602658 h 2340161"/>
                <a:gd name="connsiteX9" fmla="*/ 31800 w 2539370"/>
                <a:gd name="connsiteY9" fmla="*/ 1720645 h 2340161"/>
                <a:gd name="connsiteX10" fmla="*/ 51465 w 2539370"/>
                <a:gd name="connsiteY10" fmla="*/ 1897626 h 2340161"/>
                <a:gd name="connsiteX11" fmla="*/ 61297 w 2539370"/>
                <a:gd name="connsiteY11" fmla="*/ 1995949 h 2340161"/>
                <a:gd name="connsiteX12" fmla="*/ 71130 w 2539370"/>
                <a:gd name="connsiteY12" fmla="*/ 2064775 h 2340161"/>
                <a:gd name="connsiteX13" fmla="*/ 80962 w 2539370"/>
                <a:gd name="connsiteY13" fmla="*/ 2153265 h 2340161"/>
                <a:gd name="connsiteX14" fmla="*/ 120291 w 2539370"/>
                <a:gd name="connsiteY14" fmla="*/ 2231923 h 2340161"/>
                <a:gd name="connsiteX15" fmla="*/ 130123 w 2539370"/>
                <a:gd name="connsiteY15" fmla="*/ 2261420 h 2340161"/>
                <a:gd name="connsiteX16" fmla="*/ 257942 w 2539370"/>
                <a:gd name="connsiteY16" fmla="*/ 2300749 h 2340161"/>
                <a:gd name="connsiteX17" fmla="*/ 287439 w 2539370"/>
                <a:gd name="connsiteY17" fmla="*/ 2310581 h 2340161"/>
                <a:gd name="connsiteX18" fmla="*/ 572575 w 2539370"/>
                <a:gd name="connsiteY18" fmla="*/ 2300749 h 2340161"/>
                <a:gd name="connsiteX19" fmla="*/ 729891 w 2539370"/>
                <a:gd name="connsiteY19" fmla="*/ 2261420 h 2340161"/>
                <a:gd name="connsiteX20" fmla="*/ 926536 w 2539370"/>
                <a:gd name="connsiteY20" fmla="*/ 2251587 h 2340161"/>
                <a:gd name="connsiteX21" fmla="*/ 1418149 w 2539370"/>
                <a:gd name="connsiteY21" fmla="*/ 2271252 h 2340161"/>
                <a:gd name="connsiteX22" fmla="*/ 1457478 w 2539370"/>
                <a:gd name="connsiteY22" fmla="*/ 2281084 h 2340161"/>
                <a:gd name="connsiteX23" fmla="*/ 1536136 w 2539370"/>
                <a:gd name="connsiteY23" fmla="*/ 2290916 h 2340161"/>
                <a:gd name="connsiteX24" fmla="*/ 1742613 w 2539370"/>
                <a:gd name="connsiteY24" fmla="*/ 2281084 h 2340161"/>
                <a:gd name="connsiteX25" fmla="*/ 1860600 w 2539370"/>
                <a:gd name="connsiteY25" fmla="*/ 2271252 h 2340161"/>
                <a:gd name="connsiteX26" fmla="*/ 2037581 w 2539370"/>
                <a:gd name="connsiteY26" fmla="*/ 2281084 h 2340161"/>
                <a:gd name="connsiteX27" fmla="*/ 2303052 w 2539370"/>
                <a:gd name="connsiteY27" fmla="*/ 2340078 h 2340161"/>
                <a:gd name="connsiteX28" fmla="*/ 2411207 w 2539370"/>
                <a:gd name="connsiteY28" fmla="*/ 2320413 h 2340161"/>
                <a:gd name="connsiteX29" fmla="*/ 2440704 w 2539370"/>
                <a:gd name="connsiteY29" fmla="*/ 2251587 h 2340161"/>
                <a:gd name="connsiteX30" fmla="*/ 2480033 w 2539370"/>
                <a:gd name="connsiteY30" fmla="*/ 2202426 h 2340161"/>
                <a:gd name="connsiteX31" fmla="*/ 2519362 w 2539370"/>
                <a:gd name="connsiteY31" fmla="*/ 2045110 h 2340161"/>
                <a:gd name="connsiteX32" fmla="*/ 2539026 w 2539370"/>
                <a:gd name="connsiteY32" fmla="*/ 1769807 h 2340161"/>
                <a:gd name="connsiteX33" fmla="*/ 2489865 w 2539370"/>
                <a:gd name="connsiteY33" fmla="*/ 1376516 h 2340161"/>
                <a:gd name="connsiteX34" fmla="*/ 2430871 w 2539370"/>
                <a:gd name="connsiteY34" fmla="*/ 1199536 h 2340161"/>
                <a:gd name="connsiteX35" fmla="*/ 2332549 w 2539370"/>
                <a:gd name="connsiteY35" fmla="*/ 845575 h 2340161"/>
                <a:gd name="connsiteX36" fmla="*/ 2283388 w 2539370"/>
                <a:gd name="connsiteY36" fmla="*/ 688258 h 2340161"/>
                <a:gd name="connsiteX37" fmla="*/ 2263723 w 2539370"/>
                <a:gd name="connsiteY37" fmla="*/ 619433 h 2340161"/>
                <a:gd name="connsiteX38" fmla="*/ 2253891 w 2539370"/>
                <a:gd name="connsiteY38" fmla="*/ 521110 h 2340161"/>
                <a:gd name="connsiteX39" fmla="*/ 2234226 w 2539370"/>
                <a:gd name="connsiteY39" fmla="*/ 353962 h 2340161"/>
                <a:gd name="connsiteX40" fmla="*/ 2224394 w 2539370"/>
                <a:gd name="connsiteY40" fmla="*/ 235975 h 2340161"/>
                <a:gd name="connsiteX41" fmla="*/ 2175233 w 2539370"/>
                <a:gd name="connsiteY41" fmla="*/ 78658 h 2340161"/>
                <a:gd name="connsiteX42" fmla="*/ 2135904 w 2539370"/>
                <a:gd name="connsiteY42" fmla="*/ 58994 h 2340161"/>
                <a:gd name="connsiteX43" fmla="*/ 1870433 w 2539370"/>
                <a:gd name="connsiteY43" fmla="*/ 49162 h 2340161"/>
                <a:gd name="connsiteX44" fmla="*/ 1034691 w 2539370"/>
                <a:gd name="connsiteY44" fmla="*/ 39329 h 2340161"/>
                <a:gd name="connsiteX45" fmla="*/ 867542 w 2539370"/>
                <a:gd name="connsiteY45" fmla="*/ 19665 h 2340161"/>
                <a:gd name="connsiteX46" fmla="*/ 611904 w 2539370"/>
                <a:gd name="connsiteY46" fmla="*/ 0 h 2340161"/>
                <a:gd name="connsiteX47" fmla="*/ 307104 w 2539370"/>
                <a:gd name="connsiteY47" fmla="*/ 29497 h 2340161"/>
                <a:gd name="connsiteX48" fmla="*/ 248110 w 2539370"/>
                <a:gd name="connsiteY48" fmla="*/ 39329 h 2340161"/>
                <a:gd name="connsiteX49" fmla="*/ 218613 w 2539370"/>
                <a:gd name="connsiteY49" fmla="*/ 58994 h 2340161"/>
                <a:gd name="connsiteX50" fmla="*/ 169452 w 2539370"/>
                <a:gd name="connsiteY50" fmla="*/ 88491 h 2340161"/>
                <a:gd name="connsiteX51" fmla="*/ 100626 w 2539370"/>
                <a:gd name="connsiteY51" fmla="*/ 98323 h 2340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539370" h="2340161">
                  <a:moveTo>
                    <a:pt x="100626" y="98323"/>
                  </a:moveTo>
                  <a:lnTo>
                    <a:pt x="100626" y="98323"/>
                  </a:lnTo>
                  <a:cubicBezTo>
                    <a:pt x="144218" y="388935"/>
                    <a:pt x="149072" y="335017"/>
                    <a:pt x="110459" y="727587"/>
                  </a:cubicBezTo>
                  <a:cubicBezTo>
                    <a:pt x="104856" y="784550"/>
                    <a:pt x="84388" y="839055"/>
                    <a:pt x="71130" y="894736"/>
                  </a:cubicBezTo>
                  <a:cubicBezTo>
                    <a:pt x="68000" y="907882"/>
                    <a:pt x="67340" y="921978"/>
                    <a:pt x="61297" y="934065"/>
                  </a:cubicBezTo>
                  <a:cubicBezTo>
                    <a:pt x="54742" y="947175"/>
                    <a:pt x="46268" y="959489"/>
                    <a:pt x="41633" y="973394"/>
                  </a:cubicBezTo>
                  <a:cubicBezTo>
                    <a:pt x="29772" y="1008977"/>
                    <a:pt x="19936" y="1062211"/>
                    <a:pt x="12136" y="1101213"/>
                  </a:cubicBezTo>
                  <a:cubicBezTo>
                    <a:pt x="-4758" y="1303949"/>
                    <a:pt x="-3319" y="1232444"/>
                    <a:pt x="12136" y="1533833"/>
                  </a:cubicBezTo>
                  <a:cubicBezTo>
                    <a:pt x="13323" y="1556977"/>
                    <a:pt x="19542" y="1579611"/>
                    <a:pt x="21968" y="1602658"/>
                  </a:cubicBezTo>
                  <a:cubicBezTo>
                    <a:pt x="26099" y="1641906"/>
                    <a:pt x="28227" y="1681342"/>
                    <a:pt x="31800" y="1720645"/>
                  </a:cubicBezTo>
                  <a:cubicBezTo>
                    <a:pt x="46704" y="1884582"/>
                    <a:pt x="35589" y="1754740"/>
                    <a:pt x="51465" y="1897626"/>
                  </a:cubicBezTo>
                  <a:cubicBezTo>
                    <a:pt x="55102" y="1930362"/>
                    <a:pt x="57448" y="1963237"/>
                    <a:pt x="61297" y="1995949"/>
                  </a:cubicBezTo>
                  <a:cubicBezTo>
                    <a:pt x="64005" y="2018965"/>
                    <a:pt x="68255" y="2041779"/>
                    <a:pt x="71130" y="2064775"/>
                  </a:cubicBezTo>
                  <a:cubicBezTo>
                    <a:pt x="74811" y="2094224"/>
                    <a:pt x="72588" y="2124793"/>
                    <a:pt x="80962" y="2153265"/>
                  </a:cubicBezTo>
                  <a:cubicBezTo>
                    <a:pt x="89233" y="2181388"/>
                    <a:pt x="111021" y="2204113"/>
                    <a:pt x="120291" y="2231923"/>
                  </a:cubicBezTo>
                  <a:cubicBezTo>
                    <a:pt x="123568" y="2241755"/>
                    <a:pt x="122794" y="2254091"/>
                    <a:pt x="130123" y="2261420"/>
                  </a:cubicBezTo>
                  <a:cubicBezTo>
                    <a:pt x="169109" y="2300406"/>
                    <a:pt x="205719" y="2294221"/>
                    <a:pt x="257942" y="2300749"/>
                  </a:cubicBezTo>
                  <a:cubicBezTo>
                    <a:pt x="267774" y="2304026"/>
                    <a:pt x="277242" y="2308727"/>
                    <a:pt x="287439" y="2310581"/>
                  </a:cubicBezTo>
                  <a:cubicBezTo>
                    <a:pt x="404501" y="2331864"/>
                    <a:pt x="418812" y="2315393"/>
                    <a:pt x="572575" y="2300749"/>
                  </a:cubicBezTo>
                  <a:cubicBezTo>
                    <a:pt x="612942" y="2289215"/>
                    <a:pt x="690943" y="2265449"/>
                    <a:pt x="729891" y="2261420"/>
                  </a:cubicBezTo>
                  <a:cubicBezTo>
                    <a:pt x="795173" y="2254667"/>
                    <a:pt x="860988" y="2254865"/>
                    <a:pt x="926536" y="2251587"/>
                  </a:cubicBezTo>
                  <a:cubicBezTo>
                    <a:pt x="1016859" y="2253964"/>
                    <a:pt x="1278248" y="2253765"/>
                    <a:pt x="1418149" y="2271252"/>
                  </a:cubicBezTo>
                  <a:cubicBezTo>
                    <a:pt x="1431558" y="2272928"/>
                    <a:pt x="1444149" y="2278863"/>
                    <a:pt x="1457478" y="2281084"/>
                  </a:cubicBezTo>
                  <a:cubicBezTo>
                    <a:pt x="1483542" y="2285428"/>
                    <a:pt x="1509917" y="2287639"/>
                    <a:pt x="1536136" y="2290916"/>
                  </a:cubicBezTo>
                  <a:lnTo>
                    <a:pt x="1742613" y="2281084"/>
                  </a:lnTo>
                  <a:cubicBezTo>
                    <a:pt x="1782006" y="2278697"/>
                    <a:pt x="1821135" y="2271252"/>
                    <a:pt x="1860600" y="2271252"/>
                  </a:cubicBezTo>
                  <a:cubicBezTo>
                    <a:pt x="1919685" y="2271252"/>
                    <a:pt x="1978587" y="2277807"/>
                    <a:pt x="2037581" y="2281084"/>
                  </a:cubicBezTo>
                  <a:cubicBezTo>
                    <a:pt x="2125400" y="2307430"/>
                    <a:pt x="2209177" y="2336725"/>
                    <a:pt x="2303052" y="2340078"/>
                  </a:cubicBezTo>
                  <a:cubicBezTo>
                    <a:pt x="2339671" y="2341386"/>
                    <a:pt x="2375155" y="2326968"/>
                    <a:pt x="2411207" y="2320413"/>
                  </a:cubicBezTo>
                  <a:cubicBezTo>
                    <a:pt x="2421039" y="2297471"/>
                    <a:pt x="2428127" y="2273147"/>
                    <a:pt x="2440704" y="2251587"/>
                  </a:cubicBezTo>
                  <a:cubicBezTo>
                    <a:pt x="2451278" y="2233460"/>
                    <a:pt x="2472562" y="2222037"/>
                    <a:pt x="2480033" y="2202426"/>
                  </a:cubicBezTo>
                  <a:cubicBezTo>
                    <a:pt x="2499275" y="2151915"/>
                    <a:pt x="2519362" y="2045110"/>
                    <a:pt x="2519362" y="2045110"/>
                  </a:cubicBezTo>
                  <a:cubicBezTo>
                    <a:pt x="2527021" y="1968515"/>
                    <a:pt x="2541810" y="1835237"/>
                    <a:pt x="2539026" y="1769807"/>
                  </a:cubicBezTo>
                  <a:cubicBezTo>
                    <a:pt x="2537956" y="1744650"/>
                    <a:pt x="2514277" y="1465007"/>
                    <a:pt x="2489865" y="1376516"/>
                  </a:cubicBezTo>
                  <a:cubicBezTo>
                    <a:pt x="2473328" y="1316571"/>
                    <a:pt x="2445953" y="1259864"/>
                    <a:pt x="2430871" y="1199536"/>
                  </a:cubicBezTo>
                  <a:cubicBezTo>
                    <a:pt x="2379849" y="995450"/>
                    <a:pt x="2400863" y="1069152"/>
                    <a:pt x="2332549" y="845575"/>
                  </a:cubicBezTo>
                  <a:cubicBezTo>
                    <a:pt x="2316495" y="793033"/>
                    <a:pt x="2296714" y="741557"/>
                    <a:pt x="2283388" y="688258"/>
                  </a:cubicBezTo>
                  <a:cubicBezTo>
                    <a:pt x="2271041" y="638875"/>
                    <a:pt x="2277828" y="661749"/>
                    <a:pt x="2263723" y="619433"/>
                  </a:cubicBezTo>
                  <a:cubicBezTo>
                    <a:pt x="2260446" y="586659"/>
                    <a:pt x="2257528" y="553846"/>
                    <a:pt x="2253891" y="521110"/>
                  </a:cubicBezTo>
                  <a:cubicBezTo>
                    <a:pt x="2247696" y="465353"/>
                    <a:pt x="2239999" y="409764"/>
                    <a:pt x="2234226" y="353962"/>
                  </a:cubicBezTo>
                  <a:cubicBezTo>
                    <a:pt x="2230165" y="314706"/>
                    <a:pt x="2229096" y="275159"/>
                    <a:pt x="2224394" y="235975"/>
                  </a:cubicBezTo>
                  <a:cubicBezTo>
                    <a:pt x="2214829" y="156264"/>
                    <a:pt x="2231272" y="118686"/>
                    <a:pt x="2175233" y="78658"/>
                  </a:cubicBezTo>
                  <a:cubicBezTo>
                    <a:pt x="2163306" y="70139"/>
                    <a:pt x="2150493" y="60406"/>
                    <a:pt x="2135904" y="58994"/>
                  </a:cubicBezTo>
                  <a:cubicBezTo>
                    <a:pt x="2047765" y="50465"/>
                    <a:pt x="1958970" y="50743"/>
                    <a:pt x="1870433" y="49162"/>
                  </a:cubicBezTo>
                  <a:lnTo>
                    <a:pt x="1034691" y="39329"/>
                  </a:lnTo>
                  <a:cubicBezTo>
                    <a:pt x="978975" y="32774"/>
                    <a:pt x="923449" y="24324"/>
                    <a:pt x="867542" y="19665"/>
                  </a:cubicBezTo>
                  <a:cubicBezTo>
                    <a:pt x="549321" y="-6853"/>
                    <a:pt x="782697" y="24401"/>
                    <a:pt x="611904" y="0"/>
                  </a:cubicBezTo>
                  <a:lnTo>
                    <a:pt x="307104" y="29497"/>
                  </a:lnTo>
                  <a:cubicBezTo>
                    <a:pt x="287284" y="31640"/>
                    <a:pt x="267023" y="33025"/>
                    <a:pt x="248110" y="39329"/>
                  </a:cubicBezTo>
                  <a:cubicBezTo>
                    <a:pt x="236899" y="43066"/>
                    <a:pt x="228634" y="52731"/>
                    <a:pt x="218613" y="58994"/>
                  </a:cubicBezTo>
                  <a:cubicBezTo>
                    <a:pt x="202407" y="69123"/>
                    <a:pt x="186545" y="79945"/>
                    <a:pt x="169452" y="88491"/>
                  </a:cubicBezTo>
                  <a:cubicBezTo>
                    <a:pt x="143570" y="101432"/>
                    <a:pt x="112097" y="96684"/>
                    <a:pt x="100626" y="98323"/>
                  </a:cubicBezTo>
                  <a:close/>
                </a:path>
              </a:pathLst>
            </a:cu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1DFD0C8-113A-4044-BC11-58D81B0DFBE4}"/>
                </a:ext>
              </a:extLst>
            </p:cNvPr>
            <p:cNvSpPr/>
            <p:nvPr/>
          </p:nvSpPr>
          <p:spPr>
            <a:xfrm>
              <a:off x="6673504" y="570345"/>
              <a:ext cx="2939805" cy="2546554"/>
            </a:xfrm>
            <a:custGeom>
              <a:avLst/>
              <a:gdLst>
                <a:gd name="connsiteX0" fmla="*/ 2685 w 1811821"/>
                <a:gd name="connsiteY0" fmla="*/ 137651 h 2448232"/>
                <a:gd name="connsiteX1" fmla="*/ 2685 w 1811821"/>
                <a:gd name="connsiteY1" fmla="*/ 137651 h 2448232"/>
                <a:gd name="connsiteX2" fmla="*/ 179666 w 1811821"/>
                <a:gd name="connsiteY2" fmla="*/ 481780 h 2448232"/>
                <a:gd name="connsiteX3" fmla="*/ 189498 w 1811821"/>
                <a:gd name="connsiteY3" fmla="*/ 521109 h 2448232"/>
                <a:gd name="connsiteX4" fmla="*/ 209163 w 1811821"/>
                <a:gd name="connsiteY4" fmla="*/ 668593 h 2448232"/>
                <a:gd name="connsiteX5" fmla="*/ 258324 w 1811821"/>
                <a:gd name="connsiteY5" fmla="*/ 1140542 h 2448232"/>
                <a:gd name="connsiteX6" fmla="*/ 238660 w 1811821"/>
                <a:gd name="connsiteY6" fmla="*/ 1730477 h 2448232"/>
                <a:gd name="connsiteX7" fmla="*/ 209163 w 1811821"/>
                <a:gd name="connsiteY7" fmla="*/ 1789471 h 2448232"/>
                <a:gd name="connsiteX8" fmla="*/ 199331 w 1811821"/>
                <a:gd name="connsiteY8" fmla="*/ 1858296 h 2448232"/>
                <a:gd name="connsiteX9" fmla="*/ 179666 w 1811821"/>
                <a:gd name="connsiteY9" fmla="*/ 2094271 h 2448232"/>
                <a:gd name="connsiteX10" fmla="*/ 169834 w 1811821"/>
                <a:gd name="connsiteY10" fmla="*/ 2143432 h 2448232"/>
                <a:gd name="connsiteX11" fmla="*/ 150169 w 1811821"/>
                <a:gd name="connsiteY11" fmla="*/ 2182761 h 2448232"/>
                <a:gd name="connsiteX12" fmla="*/ 169834 w 1811821"/>
                <a:gd name="connsiteY12" fmla="*/ 2369574 h 2448232"/>
                <a:gd name="connsiteX13" fmla="*/ 376311 w 1811821"/>
                <a:gd name="connsiteY13" fmla="*/ 2448232 h 2448232"/>
                <a:gd name="connsiteX14" fmla="*/ 661447 w 1811821"/>
                <a:gd name="connsiteY14" fmla="*/ 2438400 h 2448232"/>
                <a:gd name="connsiteX15" fmla="*/ 740105 w 1811821"/>
                <a:gd name="connsiteY15" fmla="*/ 2418735 h 2448232"/>
                <a:gd name="connsiteX16" fmla="*/ 818763 w 1811821"/>
                <a:gd name="connsiteY16" fmla="*/ 2408903 h 2448232"/>
                <a:gd name="connsiteX17" fmla="*/ 946582 w 1811821"/>
                <a:gd name="connsiteY17" fmla="*/ 2389238 h 2448232"/>
                <a:gd name="connsiteX18" fmla="*/ 1536518 w 1811821"/>
                <a:gd name="connsiteY18" fmla="*/ 2399071 h 2448232"/>
                <a:gd name="connsiteX19" fmla="*/ 1733163 w 1811821"/>
                <a:gd name="connsiteY19" fmla="*/ 2418735 h 2448232"/>
                <a:gd name="connsiteX20" fmla="*/ 1811821 w 1811821"/>
                <a:gd name="connsiteY20" fmla="*/ 2320413 h 2448232"/>
                <a:gd name="connsiteX21" fmla="*/ 1792156 w 1811821"/>
                <a:gd name="connsiteY21" fmla="*/ 1710813 h 2448232"/>
                <a:gd name="connsiteX22" fmla="*/ 1752827 w 1811821"/>
                <a:gd name="connsiteY22" fmla="*/ 1484671 h 2448232"/>
                <a:gd name="connsiteX23" fmla="*/ 1742995 w 1811821"/>
                <a:gd name="connsiteY23" fmla="*/ 1425677 h 2448232"/>
                <a:gd name="connsiteX24" fmla="*/ 1723331 w 1811821"/>
                <a:gd name="connsiteY24" fmla="*/ 1288025 h 2448232"/>
                <a:gd name="connsiteX25" fmla="*/ 1703666 w 1811821"/>
                <a:gd name="connsiteY25" fmla="*/ 1091380 h 2448232"/>
                <a:gd name="connsiteX26" fmla="*/ 1713498 w 1811821"/>
                <a:gd name="connsiteY26" fmla="*/ 688258 h 2448232"/>
                <a:gd name="connsiteX27" fmla="*/ 1733163 w 1811821"/>
                <a:gd name="connsiteY27" fmla="*/ 589935 h 2448232"/>
                <a:gd name="connsiteX28" fmla="*/ 1762660 w 1811821"/>
                <a:gd name="connsiteY28" fmla="*/ 471948 h 2448232"/>
                <a:gd name="connsiteX29" fmla="*/ 1782324 w 1811821"/>
                <a:gd name="connsiteY29" fmla="*/ 393290 h 2448232"/>
                <a:gd name="connsiteX30" fmla="*/ 1703666 w 1811821"/>
                <a:gd name="connsiteY30" fmla="*/ 9832 h 2448232"/>
                <a:gd name="connsiteX31" fmla="*/ 1664337 w 1811821"/>
                <a:gd name="connsiteY31" fmla="*/ 0 h 2448232"/>
                <a:gd name="connsiteX32" fmla="*/ 1457860 w 1811821"/>
                <a:gd name="connsiteY32" fmla="*/ 9832 h 2448232"/>
                <a:gd name="connsiteX33" fmla="*/ 1221885 w 1811821"/>
                <a:gd name="connsiteY33" fmla="*/ 39329 h 2448232"/>
                <a:gd name="connsiteX34" fmla="*/ 1162892 w 1811821"/>
                <a:gd name="connsiteY34" fmla="*/ 49161 h 2448232"/>
                <a:gd name="connsiteX35" fmla="*/ 917085 w 1811821"/>
                <a:gd name="connsiteY35" fmla="*/ 58993 h 2448232"/>
                <a:gd name="connsiteX36" fmla="*/ 631950 w 1811821"/>
                <a:gd name="connsiteY36" fmla="*/ 49161 h 2448232"/>
                <a:gd name="connsiteX37" fmla="*/ 425473 w 1811821"/>
                <a:gd name="connsiteY37" fmla="*/ 19664 h 2448232"/>
                <a:gd name="connsiteX38" fmla="*/ 32182 w 1811821"/>
                <a:gd name="connsiteY38" fmla="*/ 29496 h 2448232"/>
                <a:gd name="connsiteX39" fmla="*/ 2685 w 1811821"/>
                <a:gd name="connsiteY39" fmla="*/ 68825 h 2448232"/>
                <a:gd name="connsiteX40" fmla="*/ 2685 w 1811821"/>
                <a:gd name="connsiteY40" fmla="*/ 137651 h 244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811821" h="2448232">
                  <a:moveTo>
                    <a:pt x="2685" y="137651"/>
                  </a:moveTo>
                  <a:lnTo>
                    <a:pt x="2685" y="137651"/>
                  </a:lnTo>
                  <a:cubicBezTo>
                    <a:pt x="44552" y="215404"/>
                    <a:pt x="138081" y="373658"/>
                    <a:pt x="179666" y="481780"/>
                  </a:cubicBezTo>
                  <a:cubicBezTo>
                    <a:pt x="184517" y="494392"/>
                    <a:pt x="187390" y="507761"/>
                    <a:pt x="189498" y="521109"/>
                  </a:cubicBezTo>
                  <a:cubicBezTo>
                    <a:pt x="197233" y="570098"/>
                    <a:pt x="204060" y="619260"/>
                    <a:pt x="209163" y="668593"/>
                  </a:cubicBezTo>
                  <a:cubicBezTo>
                    <a:pt x="259530" y="1155475"/>
                    <a:pt x="219615" y="946988"/>
                    <a:pt x="258324" y="1140542"/>
                  </a:cubicBezTo>
                  <a:cubicBezTo>
                    <a:pt x="266537" y="1403366"/>
                    <a:pt x="283294" y="1477551"/>
                    <a:pt x="238660" y="1730477"/>
                  </a:cubicBezTo>
                  <a:cubicBezTo>
                    <a:pt x="234839" y="1752128"/>
                    <a:pt x="218995" y="1769806"/>
                    <a:pt x="209163" y="1789471"/>
                  </a:cubicBezTo>
                  <a:cubicBezTo>
                    <a:pt x="205886" y="1812413"/>
                    <a:pt x="201179" y="1835195"/>
                    <a:pt x="199331" y="1858296"/>
                  </a:cubicBezTo>
                  <a:cubicBezTo>
                    <a:pt x="183936" y="2050722"/>
                    <a:pt x="200715" y="1978501"/>
                    <a:pt x="179666" y="2094271"/>
                  </a:cubicBezTo>
                  <a:cubicBezTo>
                    <a:pt x="176677" y="2110713"/>
                    <a:pt x="175119" y="2127578"/>
                    <a:pt x="169834" y="2143432"/>
                  </a:cubicBezTo>
                  <a:cubicBezTo>
                    <a:pt x="165199" y="2157337"/>
                    <a:pt x="156724" y="2169651"/>
                    <a:pt x="150169" y="2182761"/>
                  </a:cubicBezTo>
                  <a:cubicBezTo>
                    <a:pt x="156724" y="2245032"/>
                    <a:pt x="147848" y="2310946"/>
                    <a:pt x="169834" y="2369574"/>
                  </a:cubicBezTo>
                  <a:cubicBezTo>
                    <a:pt x="191652" y="2427754"/>
                    <a:pt x="352889" y="2443213"/>
                    <a:pt x="376311" y="2448232"/>
                  </a:cubicBezTo>
                  <a:cubicBezTo>
                    <a:pt x="471356" y="2444955"/>
                    <a:pt x="566656" y="2446086"/>
                    <a:pt x="661447" y="2438400"/>
                  </a:cubicBezTo>
                  <a:cubicBezTo>
                    <a:pt x="688385" y="2436216"/>
                    <a:pt x="713542" y="2423716"/>
                    <a:pt x="740105" y="2418735"/>
                  </a:cubicBezTo>
                  <a:cubicBezTo>
                    <a:pt x="766076" y="2413865"/>
                    <a:pt x="792605" y="2412640"/>
                    <a:pt x="818763" y="2408903"/>
                  </a:cubicBezTo>
                  <a:cubicBezTo>
                    <a:pt x="861437" y="2402807"/>
                    <a:pt x="903976" y="2395793"/>
                    <a:pt x="946582" y="2389238"/>
                  </a:cubicBezTo>
                  <a:lnTo>
                    <a:pt x="1536518" y="2399071"/>
                  </a:lnTo>
                  <a:cubicBezTo>
                    <a:pt x="1570061" y="2400016"/>
                    <a:pt x="1694094" y="2414394"/>
                    <a:pt x="1733163" y="2418735"/>
                  </a:cubicBezTo>
                  <a:cubicBezTo>
                    <a:pt x="1798857" y="2396837"/>
                    <a:pt x="1811821" y="2410949"/>
                    <a:pt x="1811821" y="2320413"/>
                  </a:cubicBezTo>
                  <a:cubicBezTo>
                    <a:pt x="1811821" y="2117107"/>
                    <a:pt x="1802703" y="1913845"/>
                    <a:pt x="1792156" y="1710813"/>
                  </a:cubicBezTo>
                  <a:cubicBezTo>
                    <a:pt x="1784982" y="1572715"/>
                    <a:pt x="1775769" y="1591731"/>
                    <a:pt x="1752827" y="1484671"/>
                  </a:cubicBezTo>
                  <a:cubicBezTo>
                    <a:pt x="1748650" y="1465178"/>
                    <a:pt x="1745952" y="1445392"/>
                    <a:pt x="1742995" y="1425677"/>
                  </a:cubicBezTo>
                  <a:cubicBezTo>
                    <a:pt x="1736120" y="1379840"/>
                    <a:pt x="1728269" y="1334111"/>
                    <a:pt x="1723331" y="1288025"/>
                  </a:cubicBezTo>
                  <a:cubicBezTo>
                    <a:pt x="1696325" y="1035969"/>
                    <a:pt x="1727887" y="1236712"/>
                    <a:pt x="1703666" y="1091380"/>
                  </a:cubicBezTo>
                  <a:cubicBezTo>
                    <a:pt x="1706943" y="957006"/>
                    <a:pt x="1705605" y="822440"/>
                    <a:pt x="1713498" y="688258"/>
                  </a:cubicBezTo>
                  <a:cubicBezTo>
                    <a:pt x="1715461" y="654892"/>
                    <a:pt x="1725756" y="622527"/>
                    <a:pt x="1733163" y="589935"/>
                  </a:cubicBezTo>
                  <a:cubicBezTo>
                    <a:pt x="1742148" y="550404"/>
                    <a:pt x="1753375" y="511410"/>
                    <a:pt x="1762660" y="471948"/>
                  </a:cubicBezTo>
                  <a:cubicBezTo>
                    <a:pt x="1781645" y="391262"/>
                    <a:pt x="1762792" y="451889"/>
                    <a:pt x="1782324" y="393290"/>
                  </a:cubicBezTo>
                  <a:cubicBezTo>
                    <a:pt x="1768680" y="154510"/>
                    <a:pt x="1856745" y="86371"/>
                    <a:pt x="1703666" y="9832"/>
                  </a:cubicBezTo>
                  <a:cubicBezTo>
                    <a:pt x="1691579" y="3789"/>
                    <a:pt x="1677447" y="3277"/>
                    <a:pt x="1664337" y="0"/>
                  </a:cubicBezTo>
                  <a:cubicBezTo>
                    <a:pt x="1595511" y="3277"/>
                    <a:pt x="1526493" y="3731"/>
                    <a:pt x="1457860" y="9832"/>
                  </a:cubicBezTo>
                  <a:cubicBezTo>
                    <a:pt x="1378901" y="16851"/>
                    <a:pt x="1300460" y="28852"/>
                    <a:pt x="1221885" y="39329"/>
                  </a:cubicBezTo>
                  <a:cubicBezTo>
                    <a:pt x="1202124" y="41964"/>
                    <a:pt x="1182786" y="47878"/>
                    <a:pt x="1162892" y="49161"/>
                  </a:cubicBezTo>
                  <a:cubicBezTo>
                    <a:pt x="1081061" y="54440"/>
                    <a:pt x="999021" y="55716"/>
                    <a:pt x="917085" y="58993"/>
                  </a:cubicBezTo>
                  <a:cubicBezTo>
                    <a:pt x="822040" y="55716"/>
                    <a:pt x="726749" y="56745"/>
                    <a:pt x="631950" y="49161"/>
                  </a:cubicBezTo>
                  <a:cubicBezTo>
                    <a:pt x="562647" y="43617"/>
                    <a:pt x="494960" y="21942"/>
                    <a:pt x="425473" y="19664"/>
                  </a:cubicBezTo>
                  <a:lnTo>
                    <a:pt x="32182" y="29496"/>
                  </a:lnTo>
                  <a:cubicBezTo>
                    <a:pt x="22350" y="42606"/>
                    <a:pt x="10014" y="54168"/>
                    <a:pt x="2685" y="68825"/>
                  </a:cubicBezTo>
                  <a:cubicBezTo>
                    <a:pt x="-3358" y="80911"/>
                    <a:pt x="2685" y="126180"/>
                    <a:pt x="2685" y="137651"/>
                  </a:cubicBezTo>
                  <a:close/>
                </a:path>
              </a:pathLst>
            </a:cu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A88EA3DD-8187-4541-B113-3876B7A7CF17}"/>
                </a:ext>
              </a:extLst>
            </p:cNvPr>
            <p:cNvSpPr/>
            <p:nvPr/>
          </p:nvSpPr>
          <p:spPr>
            <a:xfrm>
              <a:off x="4201699" y="1303597"/>
              <a:ext cx="3016226" cy="3471648"/>
            </a:xfrm>
            <a:custGeom>
              <a:avLst/>
              <a:gdLst>
                <a:gd name="connsiteX0" fmla="*/ 39330 w 2302516"/>
                <a:gd name="connsiteY0" fmla="*/ 1042219 h 1991658"/>
                <a:gd name="connsiteX1" fmla="*/ 39330 w 2302516"/>
                <a:gd name="connsiteY1" fmla="*/ 1042219 h 1991658"/>
                <a:gd name="connsiteX2" fmla="*/ 412955 w 2302516"/>
                <a:gd name="connsiteY2" fmla="*/ 1425677 h 1991658"/>
                <a:gd name="connsiteX3" fmla="*/ 452284 w 2302516"/>
                <a:gd name="connsiteY3" fmla="*/ 1465006 h 1991658"/>
                <a:gd name="connsiteX4" fmla="*/ 599768 w 2302516"/>
                <a:gd name="connsiteY4" fmla="*/ 1671483 h 1991658"/>
                <a:gd name="connsiteX5" fmla="*/ 648930 w 2302516"/>
                <a:gd name="connsiteY5" fmla="*/ 1720645 h 1991658"/>
                <a:gd name="connsiteX6" fmla="*/ 737420 w 2302516"/>
                <a:gd name="connsiteY6" fmla="*/ 1769806 h 1991658"/>
                <a:gd name="connsiteX7" fmla="*/ 816078 w 2302516"/>
                <a:gd name="connsiteY7" fmla="*/ 1818967 h 1991658"/>
                <a:gd name="connsiteX8" fmla="*/ 1356852 w 2302516"/>
                <a:gd name="connsiteY8" fmla="*/ 1887793 h 1991658"/>
                <a:gd name="connsiteX9" fmla="*/ 1425678 w 2302516"/>
                <a:gd name="connsiteY9" fmla="*/ 1897625 h 1991658"/>
                <a:gd name="connsiteX10" fmla="*/ 1651820 w 2302516"/>
                <a:gd name="connsiteY10" fmla="*/ 1986116 h 1991658"/>
                <a:gd name="connsiteX11" fmla="*/ 1995949 w 2302516"/>
                <a:gd name="connsiteY11" fmla="*/ 1976283 h 1991658"/>
                <a:gd name="connsiteX12" fmla="*/ 2153265 w 2302516"/>
                <a:gd name="connsiteY12" fmla="*/ 1897625 h 1991658"/>
                <a:gd name="connsiteX13" fmla="*/ 2202426 w 2302516"/>
                <a:gd name="connsiteY13" fmla="*/ 1868129 h 1991658"/>
                <a:gd name="connsiteX14" fmla="*/ 2251588 w 2302516"/>
                <a:gd name="connsiteY14" fmla="*/ 1799303 h 1991658"/>
                <a:gd name="connsiteX15" fmla="*/ 2281084 w 2302516"/>
                <a:gd name="connsiteY15" fmla="*/ 1700980 h 1991658"/>
                <a:gd name="connsiteX16" fmla="*/ 2251588 w 2302516"/>
                <a:gd name="connsiteY16" fmla="*/ 1091380 h 1991658"/>
                <a:gd name="connsiteX17" fmla="*/ 2231923 w 2302516"/>
                <a:gd name="connsiteY17" fmla="*/ 904567 h 1991658"/>
                <a:gd name="connsiteX18" fmla="*/ 2222091 w 2302516"/>
                <a:gd name="connsiteY18" fmla="*/ 825909 h 1991658"/>
                <a:gd name="connsiteX19" fmla="*/ 2261420 w 2302516"/>
                <a:gd name="connsiteY19" fmla="*/ 550606 h 1991658"/>
                <a:gd name="connsiteX20" fmla="*/ 2271252 w 2302516"/>
                <a:gd name="connsiteY20" fmla="*/ 226142 h 1991658"/>
                <a:gd name="connsiteX21" fmla="*/ 2005781 w 2302516"/>
                <a:gd name="connsiteY21" fmla="*/ 0 h 1991658"/>
                <a:gd name="connsiteX22" fmla="*/ 1720646 w 2302516"/>
                <a:gd name="connsiteY22" fmla="*/ 58993 h 1991658"/>
                <a:gd name="connsiteX23" fmla="*/ 1396181 w 2302516"/>
                <a:gd name="connsiteY23" fmla="*/ 186813 h 1991658"/>
                <a:gd name="connsiteX24" fmla="*/ 1288026 w 2302516"/>
                <a:gd name="connsiteY24" fmla="*/ 245806 h 1991658"/>
                <a:gd name="connsiteX25" fmla="*/ 1160207 w 2302516"/>
                <a:gd name="connsiteY25" fmla="*/ 235974 h 1991658"/>
                <a:gd name="connsiteX26" fmla="*/ 1012723 w 2302516"/>
                <a:gd name="connsiteY26" fmla="*/ 206477 h 1991658"/>
                <a:gd name="connsiteX27" fmla="*/ 963562 w 2302516"/>
                <a:gd name="connsiteY27" fmla="*/ 196645 h 1991658"/>
                <a:gd name="connsiteX28" fmla="*/ 855407 w 2302516"/>
                <a:gd name="connsiteY28" fmla="*/ 186813 h 1991658"/>
                <a:gd name="connsiteX29" fmla="*/ 304800 w 2302516"/>
                <a:gd name="connsiteY29" fmla="*/ 206477 h 1991658"/>
                <a:gd name="connsiteX30" fmla="*/ 275304 w 2302516"/>
                <a:gd name="connsiteY30" fmla="*/ 216309 h 1991658"/>
                <a:gd name="connsiteX31" fmla="*/ 226142 w 2302516"/>
                <a:gd name="connsiteY31" fmla="*/ 235974 h 1991658"/>
                <a:gd name="connsiteX32" fmla="*/ 147484 w 2302516"/>
                <a:gd name="connsiteY32" fmla="*/ 245806 h 1991658"/>
                <a:gd name="connsiteX33" fmla="*/ 98323 w 2302516"/>
                <a:gd name="connsiteY33" fmla="*/ 255638 h 1991658"/>
                <a:gd name="connsiteX34" fmla="*/ 78659 w 2302516"/>
                <a:gd name="connsiteY34" fmla="*/ 294967 h 1991658"/>
                <a:gd name="connsiteX35" fmla="*/ 49162 w 2302516"/>
                <a:gd name="connsiteY35" fmla="*/ 403122 h 1991658"/>
                <a:gd name="connsiteX36" fmla="*/ 29497 w 2302516"/>
                <a:gd name="connsiteY36" fmla="*/ 471948 h 1991658"/>
                <a:gd name="connsiteX37" fmla="*/ 19665 w 2302516"/>
                <a:gd name="connsiteY37" fmla="*/ 530942 h 1991658"/>
                <a:gd name="connsiteX38" fmla="*/ 9833 w 2302516"/>
                <a:gd name="connsiteY38" fmla="*/ 570271 h 1991658"/>
                <a:gd name="connsiteX39" fmla="*/ 0 w 2302516"/>
                <a:gd name="connsiteY39" fmla="*/ 629264 h 1991658"/>
                <a:gd name="connsiteX40" fmla="*/ 9833 w 2302516"/>
                <a:gd name="connsiteY40" fmla="*/ 845574 h 1991658"/>
                <a:gd name="connsiteX41" fmla="*/ 29497 w 2302516"/>
                <a:gd name="connsiteY41" fmla="*/ 875071 h 1991658"/>
                <a:gd name="connsiteX42" fmla="*/ 39330 w 2302516"/>
                <a:gd name="connsiteY42" fmla="*/ 1042219 h 1991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302516" h="1991658">
                  <a:moveTo>
                    <a:pt x="39330" y="1042219"/>
                  </a:moveTo>
                  <a:lnTo>
                    <a:pt x="39330" y="1042219"/>
                  </a:lnTo>
                  <a:lnTo>
                    <a:pt x="412955" y="1425677"/>
                  </a:lnTo>
                  <a:cubicBezTo>
                    <a:pt x="425910" y="1438940"/>
                    <a:pt x="442000" y="1449580"/>
                    <a:pt x="452284" y="1465006"/>
                  </a:cubicBezTo>
                  <a:cubicBezTo>
                    <a:pt x="507470" y="1547785"/>
                    <a:pt x="536866" y="1598098"/>
                    <a:pt x="599768" y="1671483"/>
                  </a:cubicBezTo>
                  <a:cubicBezTo>
                    <a:pt x="614850" y="1689079"/>
                    <a:pt x="630072" y="1707175"/>
                    <a:pt x="648930" y="1720645"/>
                  </a:cubicBezTo>
                  <a:cubicBezTo>
                    <a:pt x="676388" y="1740258"/>
                    <a:pt x="708336" y="1752698"/>
                    <a:pt x="737420" y="1769806"/>
                  </a:cubicBezTo>
                  <a:cubicBezTo>
                    <a:pt x="764070" y="1785483"/>
                    <a:pt x="786939" y="1808627"/>
                    <a:pt x="816078" y="1818967"/>
                  </a:cubicBezTo>
                  <a:cubicBezTo>
                    <a:pt x="1048597" y="1901474"/>
                    <a:pt x="1092517" y="1879533"/>
                    <a:pt x="1356852" y="1887793"/>
                  </a:cubicBezTo>
                  <a:cubicBezTo>
                    <a:pt x="1379794" y="1891070"/>
                    <a:pt x="1403692" y="1890296"/>
                    <a:pt x="1425678" y="1897625"/>
                  </a:cubicBezTo>
                  <a:cubicBezTo>
                    <a:pt x="1502470" y="1923223"/>
                    <a:pt x="1571633" y="1975056"/>
                    <a:pt x="1651820" y="1986116"/>
                  </a:cubicBezTo>
                  <a:cubicBezTo>
                    <a:pt x="1765500" y="2001796"/>
                    <a:pt x="1881239" y="1979561"/>
                    <a:pt x="1995949" y="1976283"/>
                  </a:cubicBezTo>
                  <a:cubicBezTo>
                    <a:pt x="2048388" y="1950064"/>
                    <a:pt x="2101330" y="1924829"/>
                    <a:pt x="2153265" y="1897625"/>
                  </a:cubicBezTo>
                  <a:cubicBezTo>
                    <a:pt x="2170193" y="1888758"/>
                    <a:pt x="2188913" y="1881642"/>
                    <a:pt x="2202426" y="1868129"/>
                  </a:cubicBezTo>
                  <a:cubicBezTo>
                    <a:pt x="2222362" y="1848193"/>
                    <a:pt x="2235201" y="1822245"/>
                    <a:pt x="2251588" y="1799303"/>
                  </a:cubicBezTo>
                  <a:cubicBezTo>
                    <a:pt x="2261420" y="1766529"/>
                    <a:pt x="2279944" y="1735178"/>
                    <a:pt x="2281084" y="1700980"/>
                  </a:cubicBezTo>
                  <a:cubicBezTo>
                    <a:pt x="2301862" y="1077635"/>
                    <a:pt x="2290557" y="1393389"/>
                    <a:pt x="2251588" y="1091380"/>
                  </a:cubicBezTo>
                  <a:cubicBezTo>
                    <a:pt x="2243575" y="1029280"/>
                    <a:pt x="2238838" y="966799"/>
                    <a:pt x="2231923" y="904567"/>
                  </a:cubicBezTo>
                  <a:cubicBezTo>
                    <a:pt x="2229005" y="878305"/>
                    <a:pt x="2225368" y="852128"/>
                    <a:pt x="2222091" y="825909"/>
                  </a:cubicBezTo>
                  <a:cubicBezTo>
                    <a:pt x="2235201" y="734141"/>
                    <a:pt x="2245440" y="641918"/>
                    <a:pt x="2261420" y="550606"/>
                  </a:cubicBezTo>
                  <a:cubicBezTo>
                    <a:pt x="2283448" y="424732"/>
                    <a:pt x="2336096" y="372039"/>
                    <a:pt x="2271252" y="226142"/>
                  </a:cubicBezTo>
                  <a:cubicBezTo>
                    <a:pt x="2223325" y="118307"/>
                    <a:pt x="2098728" y="57198"/>
                    <a:pt x="2005781" y="0"/>
                  </a:cubicBezTo>
                  <a:cubicBezTo>
                    <a:pt x="1910736" y="19664"/>
                    <a:pt x="1812890" y="28804"/>
                    <a:pt x="1720646" y="58993"/>
                  </a:cubicBezTo>
                  <a:cubicBezTo>
                    <a:pt x="1242512" y="215473"/>
                    <a:pt x="1607660" y="156599"/>
                    <a:pt x="1396181" y="186813"/>
                  </a:cubicBezTo>
                  <a:cubicBezTo>
                    <a:pt x="1376166" y="200157"/>
                    <a:pt x="1319056" y="244082"/>
                    <a:pt x="1288026" y="245806"/>
                  </a:cubicBezTo>
                  <a:cubicBezTo>
                    <a:pt x="1245360" y="248176"/>
                    <a:pt x="1202813" y="239251"/>
                    <a:pt x="1160207" y="235974"/>
                  </a:cubicBezTo>
                  <a:cubicBezTo>
                    <a:pt x="1027223" y="202727"/>
                    <a:pt x="1135609" y="226957"/>
                    <a:pt x="1012723" y="206477"/>
                  </a:cubicBezTo>
                  <a:cubicBezTo>
                    <a:pt x="996239" y="203730"/>
                    <a:pt x="980144" y="198718"/>
                    <a:pt x="963562" y="196645"/>
                  </a:cubicBezTo>
                  <a:cubicBezTo>
                    <a:pt x="927641" y="192155"/>
                    <a:pt x="891459" y="190090"/>
                    <a:pt x="855407" y="186813"/>
                  </a:cubicBezTo>
                  <a:cubicBezTo>
                    <a:pt x="652401" y="136058"/>
                    <a:pt x="805123" y="170090"/>
                    <a:pt x="304800" y="206477"/>
                  </a:cubicBezTo>
                  <a:cubicBezTo>
                    <a:pt x="294463" y="207229"/>
                    <a:pt x="285008" y="212670"/>
                    <a:pt x="275304" y="216309"/>
                  </a:cubicBezTo>
                  <a:cubicBezTo>
                    <a:pt x="258778" y="222506"/>
                    <a:pt x="243340" y="232005"/>
                    <a:pt x="226142" y="235974"/>
                  </a:cubicBezTo>
                  <a:cubicBezTo>
                    <a:pt x="200395" y="241916"/>
                    <a:pt x="173600" y="241788"/>
                    <a:pt x="147484" y="245806"/>
                  </a:cubicBezTo>
                  <a:cubicBezTo>
                    <a:pt x="130967" y="248347"/>
                    <a:pt x="114710" y="252361"/>
                    <a:pt x="98323" y="255638"/>
                  </a:cubicBezTo>
                  <a:cubicBezTo>
                    <a:pt x="91768" y="268748"/>
                    <a:pt x="84433" y="281495"/>
                    <a:pt x="78659" y="294967"/>
                  </a:cubicBezTo>
                  <a:cubicBezTo>
                    <a:pt x="67133" y="321861"/>
                    <a:pt x="53467" y="388055"/>
                    <a:pt x="49162" y="403122"/>
                  </a:cubicBezTo>
                  <a:cubicBezTo>
                    <a:pt x="42607" y="426064"/>
                    <a:pt x="34862" y="448699"/>
                    <a:pt x="29497" y="471948"/>
                  </a:cubicBezTo>
                  <a:cubicBezTo>
                    <a:pt x="25014" y="491373"/>
                    <a:pt x="23575" y="511393"/>
                    <a:pt x="19665" y="530942"/>
                  </a:cubicBezTo>
                  <a:cubicBezTo>
                    <a:pt x="17015" y="544193"/>
                    <a:pt x="12483" y="557020"/>
                    <a:pt x="9833" y="570271"/>
                  </a:cubicBezTo>
                  <a:cubicBezTo>
                    <a:pt x="5923" y="589819"/>
                    <a:pt x="3278" y="609600"/>
                    <a:pt x="0" y="629264"/>
                  </a:cubicBezTo>
                  <a:cubicBezTo>
                    <a:pt x="3278" y="701367"/>
                    <a:pt x="1233" y="773910"/>
                    <a:pt x="9833" y="845574"/>
                  </a:cubicBezTo>
                  <a:cubicBezTo>
                    <a:pt x="11241" y="857307"/>
                    <a:pt x="28377" y="863307"/>
                    <a:pt x="29497" y="875071"/>
                  </a:cubicBezTo>
                  <a:cubicBezTo>
                    <a:pt x="35090" y="933799"/>
                    <a:pt x="29497" y="993058"/>
                    <a:pt x="39330" y="1042219"/>
                  </a:cubicBezTo>
                  <a:close/>
                </a:path>
              </a:pathLst>
            </a:cu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99392952-1C13-41B6-A016-FFA01E988CBA}"/>
                </a:ext>
              </a:extLst>
            </p:cNvPr>
            <p:cNvSpPr/>
            <p:nvPr/>
          </p:nvSpPr>
          <p:spPr>
            <a:xfrm>
              <a:off x="5829195" y="3122201"/>
              <a:ext cx="1193260" cy="914400"/>
            </a:xfrm>
            <a:prstGeom prst="triangl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P2</a:t>
              </a:r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CDE30E6D-9BBA-451F-9F79-D1AFC61D4608}"/>
                </a:ext>
              </a:extLst>
            </p:cNvPr>
            <p:cNvSpPr/>
            <p:nvPr/>
          </p:nvSpPr>
          <p:spPr>
            <a:xfrm>
              <a:off x="6888279" y="4957808"/>
              <a:ext cx="1371600" cy="1172817"/>
            </a:xfrm>
            <a:prstGeom prst="triangl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P1</a:t>
              </a:r>
            </a:p>
          </p:txBody>
        </p:sp>
        <p:pic>
          <p:nvPicPr>
            <p:cNvPr id="8" name="Graphic 7" descr="Man outline">
              <a:extLst>
                <a:ext uri="{FF2B5EF4-FFF2-40B4-BE49-F238E27FC236}">
                  <a16:creationId xmlns:a16="http://schemas.microsoft.com/office/drawing/2014/main" id="{4F691AFF-74BC-4DEB-92B1-B4712446FD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915359" y="1767164"/>
              <a:ext cx="914400" cy="914400"/>
            </a:xfrm>
            <a:prstGeom prst="rect">
              <a:avLst/>
            </a:prstGeom>
          </p:spPr>
        </p:pic>
        <p:pic>
          <p:nvPicPr>
            <p:cNvPr id="9" name="Graphic 8" descr="Man outline">
              <a:extLst>
                <a:ext uri="{FF2B5EF4-FFF2-40B4-BE49-F238E27FC236}">
                  <a16:creationId xmlns:a16="http://schemas.microsoft.com/office/drawing/2014/main" id="{27E84DAB-E19F-4A98-BB2A-D401011D38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900480" y="1874560"/>
              <a:ext cx="914400" cy="914400"/>
            </a:xfrm>
            <a:prstGeom prst="rect">
              <a:avLst/>
            </a:prstGeom>
          </p:spPr>
        </p:pic>
        <p:pic>
          <p:nvPicPr>
            <p:cNvPr id="10" name="Graphic 9" descr="Man outline">
              <a:extLst>
                <a:ext uri="{FF2B5EF4-FFF2-40B4-BE49-F238E27FC236}">
                  <a16:creationId xmlns:a16="http://schemas.microsoft.com/office/drawing/2014/main" id="{A3B6C782-1244-42EA-B53A-D598CC5444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919402" y="1866086"/>
              <a:ext cx="914400" cy="914400"/>
            </a:xfrm>
            <a:prstGeom prst="rect">
              <a:avLst/>
            </a:prstGeom>
          </p:spPr>
        </p:pic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B5D094B-06D9-4E9E-B57A-4C49821A79F1}"/>
                </a:ext>
              </a:extLst>
            </p:cNvPr>
            <p:cNvCxnSpPr>
              <a:cxnSpLocks/>
              <a:stCxn id="8" idx="2"/>
              <a:endCxn id="5" idx="1"/>
            </p:cNvCxnSpPr>
            <p:nvPr/>
          </p:nvCxnSpPr>
          <p:spPr>
            <a:xfrm>
              <a:off x="5372559" y="2681564"/>
              <a:ext cx="754951" cy="8978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8B21985-5EC6-4654-BAEC-7BF809E89201}"/>
                </a:ext>
              </a:extLst>
            </p:cNvPr>
            <p:cNvCxnSpPr>
              <a:cxnSpLocks/>
              <a:stCxn id="5" idx="3"/>
              <a:endCxn id="6" idx="0"/>
            </p:cNvCxnSpPr>
            <p:nvPr/>
          </p:nvCxnSpPr>
          <p:spPr>
            <a:xfrm>
              <a:off x="6425825" y="4036601"/>
              <a:ext cx="1148254" cy="9212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245262-D2F2-4DB7-BA6F-05D0F246F685}"/>
                </a:ext>
              </a:extLst>
            </p:cNvPr>
            <p:cNvCxnSpPr>
              <a:cxnSpLocks/>
              <a:stCxn id="9" idx="2"/>
              <a:endCxn id="19" idx="5"/>
            </p:cNvCxnSpPr>
            <p:nvPr/>
          </p:nvCxnSpPr>
          <p:spPr>
            <a:xfrm flipH="1">
              <a:off x="9535625" y="2788960"/>
              <a:ext cx="822055" cy="8466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E27BCC1-1071-4D13-8F5A-EA5091A36A06}"/>
                </a:ext>
              </a:extLst>
            </p:cNvPr>
            <p:cNvSpPr/>
            <p:nvPr/>
          </p:nvSpPr>
          <p:spPr>
            <a:xfrm>
              <a:off x="8607579" y="3136952"/>
              <a:ext cx="1237395" cy="997407"/>
            </a:xfrm>
            <a:prstGeom prst="triangl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P3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8F39D-84B5-4F3C-8446-D63F4700975C}"/>
                </a:ext>
              </a:extLst>
            </p:cNvPr>
            <p:cNvCxnSpPr>
              <a:cxnSpLocks/>
              <a:stCxn id="19" idx="3"/>
              <a:endCxn id="6" idx="0"/>
            </p:cNvCxnSpPr>
            <p:nvPr/>
          </p:nvCxnSpPr>
          <p:spPr>
            <a:xfrm flipH="1">
              <a:off x="7574079" y="4134359"/>
              <a:ext cx="1652198" cy="8234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0580443-9970-4B91-8A86-76B760274F6B}"/>
                </a:ext>
              </a:extLst>
            </p:cNvPr>
            <p:cNvSpPr/>
            <p:nvPr/>
          </p:nvSpPr>
          <p:spPr>
            <a:xfrm>
              <a:off x="6554571" y="2062937"/>
              <a:ext cx="1048005" cy="635422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Corp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866E4B6-7D5F-4950-B469-99163077A05B}"/>
                </a:ext>
              </a:extLst>
            </p:cNvPr>
            <p:cNvCxnSpPr>
              <a:cxnSpLocks/>
              <a:stCxn id="11" idx="2"/>
              <a:endCxn id="5" idx="5"/>
            </p:cNvCxnSpPr>
            <p:nvPr/>
          </p:nvCxnSpPr>
          <p:spPr>
            <a:xfrm flipH="1">
              <a:off x="6724140" y="2698359"/>
              <a:ext cx="354434" cy="88104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2076976-181B-4010-BB6B-A72808B36E33}"/>
                </a:ext>
              </a:extLst>
            </p:cNvPr>
            <p:cNvSpPr txBox="1"/>
            <p:nvPr/>
          </p:nvSpPr>
          <p:spPr>
            <a:xfrm>
              <a:off x="4728346" y="3254003"/>
              <a:ext cx="845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660033"/>
                  </a:solidFill>
                </a:rPr>
                <a:t>State 2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6BFE373-D145-46CD-9A9B-D06403336723}"/>
                </a:ext>
              </a:extLst>
            </p:cNvPr>
            <p:cNvSpPr txBox="1"/>
            <p:nvPr/>
          </p:nvSpPr>
          <p:spPr>
            <a:xfrm>
              <a:off x="10581697" y="1219165"/>
              <a:ext cx="845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660033"/>
                  </a:solidFill>
                </a:rPr>
                <a:t>State 5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59471DC-F491-4B54-8464-AF56C77C12F0}"/>
                </a:ext>
              </a:extLst>
            </p:cNvPr>
            <p:cNvSpPr txBox="1"/>
            <p:nvPr/>
          </p:nvSpPr>
          <p:spPr>
            <a:xfrm>
              <a:off x="7468947" y="3256271"/>
              <a:ext cx="845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660033"/>
                  </a:solidFill>
                </a:rPr>
                <a:t>State 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869540E-615C-495A-BC29-CF9FBB4806AA}"/>
                </a:ext>
              </a:extLst>
            </p:cNvPr>
            <p:cNvSpPr txBox="1"/>
            <p:nvPr/>
          </p:nvSpPr>
          <p:spPr>
            <a:xfrm>
              <a:off x="7754744" y="1225137"/>
              <a:ext cx="845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660033"/>
                  </a:solidFill>
                </a:rPr>
                <a:t>State 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B8AC72E-E70D-4308-A2C0-A8D7AD08EF74}"/>
                </a:ext>
              </a:extLst>
            </p:cNvPr>
            <p:cNvSpPr txBox="1"/>
            <p:nvPr/>
          </p:nvSpPr>
          <p:spPr>
            <a:xfrm>
              <a:off x="5833618" y="5098502"/>
              <a:ext cx="845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660033"/>
                  </a:solidFill>
                </a:rPr>
                <a:t>State 1</a:t>
              </a:r>
            </a:p>
          </p:txBody>
        </p:sp>
      </p:grpSp>
      <p:sp>
        <p:nvSpPr>
          <p:cNvPr id="55" name="Slide Number Placeholder 54">
            <a:extLst>
              <a:ext uri="{FF2B5EF4-FFF2-40B4-BE49-F238E27FC236}">
                <a16:creationId xmlns:a16="http://schemas.microsoft.com/office/drawing/2014/main" id="{50AB0E6A-EB02-47B3-9A5E-E3E70BB9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6B5272D-BEB1-4423-BB4E-393C972FC5F4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8610600" y="2713263"/>
            <a:ext cx="497225" cy="775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A6B4EFA0-7BF4-4712-AFC2-6049C2A58049}"/>
              </a:ext>
            </a:extLst>
          </p:cNvPr>
          <p:cNvSpPr txBox="1"/>
          <p:nvPr/>
        </p:nvSpPr>
        <p:spPr>
          <a:xfrm>
            <a:off x="262471" y="1303598"/>
            <a:ext cx="416909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IP versus OP Sourcing Rules: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States 1 &amp; 5 have narrow definitions of what is an IP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States 2, 3, &amp; 4 have broad definitions of an IP</a:t>
            </a:r>
          </a:p>
          <a:p>
            <a:pPr>
              <a:spcAft>
                <a:spcPts val="600"/>
              </a:spcAft>
            </a:pPr>
            <a:endParaRPr lang="en-US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Effect: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P1 is an OP under every state’s rules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P2 is an IP under the rules of State  2 and State 4 but not State 1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P3 is an IP in State 3 and 4 but not State 1 or State 5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1AE4F4C-08E8-4A08-BCA9-5108F7C794BA}"/>
              </a:ext>
            </a:extLst>
          </p:cNvPr>
          <p:cNvSpPr txBox="1"/>
          <p:nvPr/>
        </p:nvSpPr>
        <p:spPr>
          <a:xfrm>
            <a:off x="5649795" y="1880537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07BA213-F51A-4087-BF5C-5EF529BCD605}"/>
              </a:ext>
            </a:extLst>
          </p:cNvPr>
          <p:cNvSpPr txBox="1"/>
          <p:nvPr/>
        </p:nvSpPr>
        <p:spPr>
          <a:xfrm>
            <a:off x="10326961" y="2000571"/>
            <a:ext cx="16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3DC34A3-0832-4980-B86C-57D24C0E77DA}"/>
              </a:ext>
            </a:extLst>
          </p:cNvPr>
          <p:cNvSpPr txBox="1"/>
          <p:nvPr/>
        </p:nvSpPr>
        <p:spPr>
          <a:xfrm>
            <a:off x="8463824" y="198651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02772146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CEB99-4772-401E-8126-70813C28C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42" y="365125"/>
            <a:ext cx="4407731" cy="775417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Examples of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12874-728B-4B4B-AF41-86E2713EA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43" y="1246465"/>
            <a:ext cx="5019718" cy="534114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Assuming X and Y will have to pay tax in State 1, will States 2 and 4 give them credits for taxes paid?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What if Corp, domiciled in State 4, invests substantially in P2 as a hedge against operational risks – which principle of sourcing should prevail?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Assume State 1 has a rule requiring gains from the sale of a partnership be sourced to State 1. Assume P3 sells its share of P1 for a gain, which would constitute portfolio income to P3, which has other investment losses. Will Z be able to offset the losses against the gain sourced to State 1 in computing State 1 tax?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8B6B62-C1C2-4A34-A4A0-7585BD7B2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467FE91-29FF-40B0-ABB1-CFACE40ED846}"/>
              </a:ext>
            </a:extLst>
          </p:cNvPr>
          <p:cNvGrpSpPr/>
          <p:nvPr/>
        </p:nvGrpSpPr>
        <p:grpSpPr>
          <a:xfrm>
            <a:off x="6366933" y="479331"/>
            <a:ext cx="5487725" cy="4219669"/>
            <a:chOff x="4201699" y="479331"/>
            <a:chExt cx="7652960" cy="6059581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921E970-CAFA-45DC-86EE-8DC12BC1CCFB}"/>
                </a:ext>
              </a:extLst>
            </p:cNvPr>
            <p:cNvSpPr/>
            <p:nvPr/>
          </p:nvSpPr>
          <p:spPr>
            <a:xfrm>
              <a:off x="5372559" y="4364776"/>
              <a:ext cx="4591879" cy="2174136"/>
            </a:xfrm>
            <a:custGeom>
              <a:avLst/>
              <a:gdLst>
                <a:gd name="connsiteX0" fmla="*/ 1799303 w 3925917"/>
                <a:gd name="connsiteY0" fmla="*/ 0 h 1805339"/>
                <a:gd name="connsiteX1" fmla="*/ 1799303 w 3925917"/>
                <a:gd name="connsiteY1" fmla="*/ 0 h 1805339"/>
                <a:gd name="connsiteX2" fmla="*/ 1661651 w 3925917"/>
                <a:gd name="connsiteY2" fmla="*/ 9833 h 1805339"/>
                <a:gd name="connsiteX3" fmla="*/ 1533832 w 3925917"/>
                <a:gd name="connsiteY3" fmla="*/ 39330 h 1805339"/>
                <a:gd name="connsiteX4" fmla="*/ 1425677 w 3925917"/>
                <a:gd name="connsiteY4" fmla="*/ 88491 h 1805339"/>
                <a:gd name="connsiteX5" fmla="*/ 1386348 w 3925917"/>
                <a:gd name="connsiteY5" fmla="*/ 98323 h 1805339"/>
                <a:gd name="connsiteX6" fmla="*/ 1356851 w 3925917"/>
                <a:gd name="connsiteY6" fmla="*/ 108155 h 1805339"/>
                <a:gd name="connsiteX7" fmla="*/ 1229032 w 3925917"/>
                <a:gd name="connsiteY7" fmla="*/ 127820 h 1805339"/>
                <a:gd name="connsiteX8" fmla="*/ 1071716 w 3925917"/>
                <a:gd name="connsiteY8" fmla="*/ 147484 h 1805339"/>
                <a:gd name="connsiteX9" fmla="*/ 914400 w 3925917"/>
                <a:gd name="connsiteY9" fmla="*/ 186813 h 1805339"/>
                <a:gd name="connsiteX10" fmla="*/ 806245 w 3925917"/>
                <a:gd name="connsiteY10" fmla="*/ 226142 h 1805339"/>
                <a:gd name="connsiteX11" fmla="*/ 570271 w 3925917"/>
                <a:gd name="connsiteY11" fmla="*/ 216310 h 1805339"/>
                <a:gd name="connsiteX12" fmla="*/ 550606 w 3925917"/>
                <a:gd name="connsiteY12" fmla="*/ 186813 h 1805339"/>
                <a:gd name="connsiteX13" fmla="*/ 501445 w 3925917"/>
                <a:gd name="connsiteY13" fmla="*/ 157317 h 1805339"/>
                <a:gd name="connsiteX14" fmla="*/ 462116 w 3925917"/>
                <a:gd name="connsiteY14" fmla="*/ 127820 h 1805339"/>
                <a:gd name="connsiteX15" fmla="*/ 334296 w 3925917"/>
                <a:gd name="connsiteY15" fmla="*/ 108155 h 1805339"/>
                <a:gd name="connsiteX16" fmla="*/ 275303 w 3925917"/>
                <a:gd name="connsiteY16" fmla="*/ 98323 h 1805339"/>
                <a:gd name="connsiteX17" fmla="*/ 88490 w 3925917"/>
                <a:gd name="connsiteY17" fmla="*/ 78659 h 1805339"/>
                <a:gd name="connsiteX18" fmla="*/ 49161 w 3925917"/>
                <a:gd name="connsiteY18" fmla="*/ 127820 h 1805339"/>
                <a:gd name="connsiteX19" fmla="*/ 78658 w 3925917"/>
                <a:gd name="connsiteY19" fmla="*/ 471949 h 1805339"/>
                <a:gd name="connsiteX20" fmla="*/ 58993 w 3925917"/>
                <a:gd name="connsiteY20" fmla="*/ 707923 h 1805339"/>
                <a:gd name="connsiteX21" fmla="*/ 39329 w 3925917"/>
                <a:gd name="connsiteY21" fmla="*/ 786581 h 1805339"/>
                <a:gd name="connsiteX22" fmla="*/ 0 w 3925917"/>
                <a:gd name="connsiteY22" fmla="*/ 963562 h 1805339"/>
                <a:gd name="connsiteX23" fmla="*/ 9832 w 3925917"/>
                <a:gd name="connsiteY23" fmla="*/ 1022555 h 1805339"/>
                <a:gd name="connsiteX24" fmla="*/ 19664 w 3925917"/>
                <a:gd name="connsiteY24" fmla="*/ 1061884 h 1805339"/>
                <a:gd name="connsiteX25" fmla="*/ 49161 w 3925917"/>
                <a:gd name="connsiteY25" fmla="*/ 1170039 h 1805339"/>
                <a:gd name="connsiteX26" fmla="*/ 58993 w 3925917"/>
                <a:gd name="connsiteY26" fmla="*/ 1209368 h 1805339"/>
                <a:gd name="connsiteX27" fmla="*/ 196645 w 3925917"/>
                <a:gd name="connsiteY27" fmla="*/ 1337188 h 1805339"/>
                <a:gd name="connsiteX28" fmla="*/ 334296 w 3925917"/>
                <a:gd name="connsiteY28" fmla="*/ 1425678 h 1805339"/>
                <a:gd name="connsiteX29" fmla="*/ 462116 w 3925917"/>
                <a:gd name="connsiteY29" fmla="*/ 1445342 h 1805339"/>
                <a:gd name="connsiteX30" fmla="*/ 806245 w 3925917"/>
                <a:gd name="connsiteY30" fmla="*/ 1504336 h 1805339"/>
                <a:gd name="connsiteX31" fmla="*/ 1052051 w 3925917"/>
                <a:gd name="connsiteY31" fmla="*/ 1563330 h 1805339"/>
                <a:gd name="connsiteX32" fmla="*/ 1150374 w 3925917"/>
                <a:gd name="connsiteY32" fmla="*/ 1632155 h 1805339"/>
                <a:gd name="connsiteX33" fmla="*/ 1229032 w 3925917"/>
                <a:gd name="connsiteY33" fmla="*/ 1661652 h 1805339"/>
                <a:gd name="connsiteX34" fmla="*/ 1445342 w 3925917"/>
                <a:gd name="connsiteY34" fmla="*/ 1710813 h 1805339"/>
                <a:gd name="connsiteX35" fmla="*/ 1573161 w 3925917"/>
                <a:gd name="connsiteY35" fmla="*/ 1740310 h 1805339"/>
                <a:gd name="connsiteX36" fmla="*/ 1671483 w 3925917"/>
                <a:gd name="connsiteY36" fmla="*/ 1759975 h 1805339"/>
                <a:gd name="connsiteX37" fmla="*/ 1818967 w 3925917"/>
                <a:gd name="connsiteY37" fmla="*/ 1789471 h 1805339"/>
                <a:gd name="connsiteX38" fmla="*/ 2605548 w 3925917"/>
                <a:gd name="connsiteY38" fmla="*/ 1720646 h 1805339"/>
                <a:gd name="connsiteX39" fmla="*/ 2635045 w 3925917"/>
                <a:gd name="connsiteY39" fmla="*/ 1691149 h 1805339"/>
                <a:gd name="connsiteX40" fmla="*/ 2694038 w 3925917"/>
                <a:gd name="connsiteY40" fmla="*/ 1651820 h 1805339"/>
                <a:gd name="connsiteX41" fmla="*/ 2733367 w 3925917"/>
                <a:gd name="connsiteY41" fmla="*/ 1592826 h 1805339"/>
                <a:gd name="connsiteX42" fmla="*/ 2792361 w 3925917"/>
                <a:gd name="connsiteY42" fmla="*/ 1533833 h 1805339"/>
                <a:gd name="connsiteX43" fmla="*/ 2831690 w 3925917"/>
                <a:gd name="connsiteY43" fmla="*/ 1465007 h 1805339"/>
                <a:gd name="connsiteX44" fmla="*/ 2910348 w 3925917"/>
                <a:gd name="connsiteY44" fmla="*/ 1337188 h 1805339"/>
                <a:gd name="connsiteX45" fmla="*/ 2920180 w 3925917"/>
                <a:gd name="connsiteY45" fmla="*/ 1219200 h 1805339"/>
                <a:gd name="connsiteX46" fmla="*/ 2930012 w 3925917"/>
                <a:gd name="connsiteY46" fmla="*/ 914400 h 1805339"/>
                <a:gd name="connsiteX47" fmla="*/ 2949677 w 3925917"/>
                <a:gd name="connsiteY47" fmla="*/ 884904 h 1805339"/>
                <a:gd name="connsiteX48" fmla="*/ 3018503 w 3925917"/>
                <a:gd name="connsiteY48" fmla="*/ 816078 h 1805339"/>
                <a:gd name="connsiteX49" fmla="*/ 3146322 w 3925917"/>
                <a:gd name="connsiteY49" fmla="*/ 727588 h 1805339"/>
                <a:gd name="connsiteX50" fmla="*/ 3264309 w 3925917"/>
                <a:gd name="connsiteY50" fmla="*/ 648930 h 1805339"/>
                <a:gd name="connsiteX51" fmla="*/ 3323303 w 3925917"/>
                <a:gd name="connsiteY51" fmla="*/ 629265 h 1805339"/>
                <a:gd name="connsiteX52" fmla="*/ 3480619 w 3925917"/>
                <a:gd name="connsiteY52" fmla="*/ 609600 h 1805339"/>
                <a:gd name="connsiteX53" fmla="*/ 3706761 w 3925917"/>
                <a:gd name="connsiteY53" fmla="*/ 560439 h 1805339"/>
                <a:gd name="connsiteX54" fmla="*/ 3765754 w 3925917"/>
                <a:gd name="connsiteY54" fmla="*/ 540775 h 1805339"/>
                <a:gd name="connsiteX55" fmla="*/ 3824748 w 3925917"/>
                <a:gd name="connsiteY55" fmla="*/ 530942 h 1805339"/>
                <a:gd name="connsiteX56" fmla="*/ 3893574 w 3925917"/>
                <a:gd name="connsiteY56" fmla="*/ 511278 h 1805339"/>
                <a:gd name="connsiteX57" fmla="*/ 3903406 w 3925917"/>
                <a:gd name="connsiteY57" fmla="*/ 285136 h 1805339"/>
                <a:gd name="connsiteX58" fmla="*/ 3864077 w 3925917"/>
                <a:gd name="connsiteY58" fmla="*/ 216310 h 1805339"/>
                <a:gd name="connsiteX59" fmla="*/ 3775587 w 3925917"/>
                <a:gd name="connsiteY59" fmla="*/ 196646 h 1805339"/>
                <a:gd name="connsiteX60" fmla="*/ 3657600 w 3925917"/>
                <a:gd name="connsiteY60" fmla="*/ 206478 h 1805339"/>
                <a:gd name="connsiteX61" fmla="*/ 3549445 w 3925917"/>
                <a:gd name="connsiteY61" fmla="*/ 235975 h 1805339"/>
                <a:gd name="connsiteX62" fmla="*/ 3411793 w 3925917"/>
                <a:gd name="connsiteY62" fmla="*/ 275304 h 1805339"/>
                <a:gd name="connsiteX63" fmla="*/ 3146322 w 3925917"/>
                <a:gd name="connsiteY63" fmla="*/ 294968 h 1805339"/>
                <a:gd name="connsiteX64" fmla="*/ 3028335 w 3925917"/>
                <a:gd name="connsiteY64" fmla="*/ 304800 h 1805339"/>
                <a:gd name="connsiteX65" fmla="*/ 2635045 w 3925917"/>
                <a:gd name="connsiteY65" fmla="*/ 294968 h 1805339"/>
                <a:gd name="connsiteX66" fmla="*/ 2546554 w 3925917"/>
                <a:gd name="connsiteY66" fmla="*/ 275304 h 1805339"/>
                <a:gd name="connsiteX67" fmla="*/ 2389238 w 3925917"/>
                <a:gd name="connsiteY67" fmla="*/ 176981 h 1805339"/>
                <a:gd name="connsiteX68" fmla="*/ 2310580 w 3925917"/>
                <a:gd name="connsiteY68" fmla="*/ 147484 h 1805339"/>
                <a:gd name="connsiteX69" fmla="*/ 2222090 w 3925917"/>
                <a:gd name="connsiteY69" fmla="*/ 108155 h 1805339"/>
                <a:gd name="connsiteX70" fmla="*/ 2143432 w 3925917"/>
                <a:gd name="connsiteY70" fmla="*/ 98323 h 1805339"/>
                <a:gd name="connsiteX71" fmla="*/ 2074606 w 3925917"/>
                <a:gd name="connsiteY71" fmla="*/ 68826 h 1805339"/>
                <a:gd name="connsiteX72" fmla="*/ 1956619 w 3925917"/>
                <a:gd name="connsiteY72" fmla="*/ 49162 h 1805339"/>
                <a:gd name="connsiteX73" fmla="*/ 1927122 w 3925917"/>
                <a:gd name="connsiteY73" fmla="*/ 39330 h 1805339"/>
                <a:gd name="connsiteX74" fmla="*/ 1848464 w 3925917"/>
                <a:gd name="connsiteY74" fmla="*/ 9833 h 1805339"/>
                <a:gd name="connsiteX75" fmla="*/ 1799303 w 3925917"/>
                <a:gd name="connsiteY75" fmla="*/ 0 h 1805339"/>
                <a:gd name="connsiteX76" fmla="*/ 1750142 w 3925917"/>
                <a:gd name="connsiteY76" fmla="*/ 39330 h 1805339"/>
                <a:gd name="connsiteX77" fmla="*/ 1799303 w 3925917"/>
                <a:gd name="connsiteY77" fmla="*/ 0 h 1805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3925917" h="1805339">
                  <a:moveTo>
                    <a:pt x="1799303" y="0"/>
                  </a:moveTo>
                  <a:lnTo>
                    <a:pt x="1799303" y="0"/>
                  </a:lnTo>
                  <a:cubicBezTo>
                    <a:pt x="1753419" y="3278"/>
                    <a:pt x="1707399" y="5017"/>
                    <a:pt x="1661651" y="9833"/>
                  </a:cubicBezTo>
                  <a:cubicBezTo>
                    <a:pt x="1638114" y="12311"/>
                    <a:pt x="1544404" y="36077"/>
                    <a:pt x="1533832" y="39330"/>
                  </a:cubicBezTo>
                  <a:cubicBezTo>
                    <a:pt x="1468791" y="59343"/>
                    <a:pt x="1494809" y="60838"/>
                    <a:pt x="1425677" y="88491"/>
                  </a:cubicBezTo>
                  <a:cubicBezTo>
                    <a:pt x="1413130" y="93510"/>
                    <a:pt x="1399341" y="94611"/>
                    <a:pt x="1386348" y="98323"/>
                  </a:cubicBezTo>
                  <a:cubicBezTo>
                    <a:pt x="1376383" y="101170"/>
                    <a:pt x="1367038" y="106245"/>
                    <a:pt x="1356851" y="108155"/>
                  </a:cubicBezTo>
                  <a:cubicBezTo>
                    <a:pt x="1314482" y="116099"/>
                    <a:pt x="1271735" y="121930"/>
                    <a:pt x="1229032" y="127820"/>
                  </a:cubicBezTo>
                  <a:cubicBezTo>
                    <a:pt x="1176681" y="135041"/>
                    <a:pt x="1123536" y="137120"/>
                    <a:pt x="1071716" y="147484"/>
                  </a:cubicBezTo>
                  <a:cubicBezTo>
                    <a:pt x="971822" y="167463"/>
                    <a:pt x="993471" y="158906"/>
                    <a:pt x="914400" y="186813"/>
                  </a:cubicBezTo>
                  <a:cubicBezTo>
                    <a:pt x="878226" y="199580"/>
                    <a:pt x="806245" y="226142"/>
                    <a:pt x="806245" y="226142"/>
                  </a:cubicBezTo>
                  <a:cubicBezTo>
                    <a:pt x="727587" y="222865"/>
                    <a:pt x="648082" y="228281"/>
                    <a:pt x="570271" y="216310"/>
                  </a:cubicBezTo>
                  <a:cubicBezTo>
                    <a:pt x="558591" y="214513"/>
                    <a:pt x="559578" y="194503"/>
                    <a:pt x="550606" y="186813"/>
                  </a:cubicBezTo>
                  <a:cubicBezTo>
                    <a:pt x="536096" y="174376"/>
                    <a:pt x="517346" y="167917"/>
                    <a:pt x="501445" y="157317"/>
                  </a:cubicBezTo>
                  <a:cubicBezTo>
                    <a:pt x="487810" y="148227"/>
                    <a:pt x="476773" y="135149"/>
                    <a:pt x="462116" y="127820"/>
                  </a:cubicBezTo>
                  <a:cubicBezTo>
                    <a:pt x="437631" y="115577"/>
                    <a:pt x="340381" y="108966"/>
                    <a:pt x="334296" y="108155"/>
                  </a:cubicBezTo>
                  <a:cubicBezTo>
                    <a:pt x="314535" y="105520"/>
                    <a:pt x="295097" y="100698"/>
                    <a:pt x="275303" y="98323"/>
                  </a:cubicBezTo>
                  <a:cubicBezTo>
                    <a:pt x="213134" y="90863"/>
                    <a:pt x="88490" y="78659"/>
                    <a:pt x="88490" y="78659"/>
                  </a:cubicBezTo>
                  <a:cubicBezTo>
                    <a:pt x="55642" y="89608"/>
                    <a:pt x="49161" y="82551"/>
                    <a:pt x="49161" y="127820"/>
                  </a:cubicBezTo>
                  <a:cubicBezTo>
                    <a:pt x="49161" y="281687"/>
                    <a:pt x="59620" y="329171"/>
                    <a:pt x="78658" y="471949"/>
                  </a:cubicBezTo>
                  <a:cubicBezTo>
                    <a:pt x="72103" y="550607"/>
                    <a:pt x="68783" y="629602"/>
                    <a:pt x="58993" y="707923"/>
                  </a:cubicBezTo>
                  <a:cubicBezTo>
                    <a:pt x="55641" y="734741"/>
                    <a:pt x="43544" y="759885"/>
                    <a:pt x="39329" y="786581"/>
                  </a:cubicBezTo>
                  <a:cubicBezTo>
                    <a:pt x="13130" y="952510"/>
                    <a:pt x="53482" y="838767"/>
                    <a:pt x="0" y="963562"/>
                  </a:cubicBezTo>
                  <a:cubicBezTo>
                    <a:pt x="3277" y="983226"/>
                    <a:pt x="5922" y="1003007"/>
                    <a:pt x="9832" y="1022555"/>
                  </a:cubicBezTo>
                  <a:cubicBezTo>
                    <a:pt x="12482" y="1035806"/>
                    <a:pt x="17443" y="1048555"/>
                    <a:pt x="19664" y="1061884"/>
                  </a:cubicBezTo>
                  <a:cubicBezTo>
                    <a:pt x="35983" y="1159799"/>
                    <a:pt x="12593" y="1115188"/>
                    <a:pt x="49161" y="1170039"/>
                  </a:cubicBezTo>
                  <a:cubicBezTo>
                    <a:pt x="52438" y="1183149"/>
                    <a:pt x="52431" y="1197555"/>
                    <a:pt x="58993" y="1209368"/>
                  </a:cubicBezTo>
                  <a:cubicBezTo>
                    <a:pt x="86702" y="1259244"/>
                    <a:pt x="157614" y="1309541"/>
                    <a:pt x="196645" y="1337188"/>
                  </a:cubicBezTo>
                  <a:cubicBezTo>
                    <a:pt x="241157" y="1368717"/>
                    <a:pt x="283780" y="1405098"/>
                    <a:pt x="334296" y="1425678"/>
                  </a:cubicBezTo>
                  <a:cubicBezTo>
                    <a:pt x="374218" y="1441942"/>
                    <a:pt x="419845" y="1436888"/>
                    <a:pt x="462116" y="1445342"/>
                  </a:cubicBezTo>
                  <a:cubicBezTo>
                    <a:pt x="776363" y="1508191"/>
                    <a:pt x="479750" y="1468058"/>
                    <a:pt x="806245" y="1504336"/>
                  </a:cubicBezTo>
                  <a:cubicBezTo>
                    <a:pt x="1012337" y="1558570"/>
                    <a:pt x="929543" y="1542910"/>
                    <a:pt x="1052051" y="1563330"/>
                  </a:cubicBezTo>
                  <a:cubicBezTo>
                    <a:pt x="1084825" y="1586272"/>
                    <a:pt x="1115402" y="1612727"/>
                    <a:pt x="1150374" y="1632155"/>
                  </a:cubicBezTo>
                  <a:cubicBezTo>
                    <a:pt x="1174852" y="1645754"/>
                    <a:pt x="1202661" y="1652234"/>
                    <a:pt x="1229032" y="1661652"/>
                  </a:cubicBezTo>
                  <a:cubicBezTo>
                    <a:pt x="1330188" y="1697780"/>
                    <a:pt x="1289406" y="1678551"/>
                    <a:pt x="1445342" y="1710813"/>
                  </a:cubicBezTo>
                  <a:cubicBezTo>
                    <a:pt x="1488161" y="1719672"/>
                    <a:pt x="1530433" y="1731021"/>
                    <a:pt x="1573161" y="1740310"/>
                  </a:cubicBezTo>
                  <a:cubicBezTo>
                    <a:pt x="1605821" y="1747410"/>
                    <a:pt x="1638777" y="1753090"/>
                    <a:pt x="1671483" y="1759975"/>
                  </a:cubicBezTo>
                  <a:cubicBezTo>
                    <a:pt x="1808203" y="1788758"/>
                    <a:pt x="1711189" y="1771508"/>
                    <a:pt x="1818967" y="1789471"/>
                  </a:cubicBezTo>
                  <a:cubicBezTo>
                    <a:pt x="2020602" y="1781070"/>
                    <a:pt x="2382120" y="1862828"/>
                    <a:pt x="2605548" y="1720646"/>
                  </a:cubicBezTo>
                  <a:cubicBezTo>
                    <a:pt x="2617279" y="1713181"/>
                    <a:pt x="2624069" y="1699686"/>
                    <a:pt x="2635045" y="1691149"/>
                  </a:cubicBezTo>
                  <a:cubicBezTo>
                    <a:pt x="2653700" y="1676639"/>
                    <a:pt x="2674374" y="1664930"/>
                    <a:pt x="2694038" y="1651820"/>
                  </a:cubicBezTo>
                  <a:cubicBezTo>
                    <a:pt x="2707148" y="1632155"/>
                    <a:pt x="2718237" y="1610982"/>
                    <a:pt x="2733367" y="1592826"/>
                  </a:cubicBezTo>
                  <a:cubicBezTo>
                    <a:pt x="2751170" y="1571462"/>
                    <a:pt x="2775405" y="1555876"/>
                    <a:pt x="2792361" y="1533833"/>
                  </a:cubicBezTo>
                  <a:cubicBezTo>
                    <a:pt x="2808472" y="1512889"/>
                    <a:pt x="2817842" y="1487511"/>
                    <a:pt x="2831690" y="1465007"/>
                  </a:cubicBezTo>
                  <a:cubicBezTo>
                    <a:pt x="2939673" y="1289534"/>
                    <a:pt x="2798924" y="1532178"/>
                    <a:pt x="2910348" y="1337188"/>
                  </a:cubicBezTo>
                  <a:cubicBezTo>
                    <a:pt x="2913625" y="1297859"/>
                    <a:pt x="2918346" y="1258623"/>
                    <a:pt x="2920180" y="1219200"/>
                  </a:cubicBezTo>
                  <a:cubicBezTo>
                    <a:pt x="2924903" y="1117657"/>
                    <a:pt x="2921077" y="1015659"/>
                    <a:pt x="2930012" y="914400"/>
                  </a:cubicBezTo>
                  <a:cubicBezTo>
                    <a:pt x="2931051" y="902629"/>
                    <a:pt x="2941772" y="893687"/>
                    <a:pt x="2949677" y="884904"/>
                  </a:cubicBezTo>
                  <a:cubicBezTo>
                    <a:pt x="2971382" y="860788"/>
                    <a:pt x="2995561" y="839020"/>
                    <a:pt x="3018503" y="816078"/>
                  </a:cubicBezTo>
                  <a:cubicBezTo>
                    <a:pt x="3108035" y="726546"/>
                    <a:pt x="3022089" y="802128"/>
                    <a:pt x="3146322" y="727588"/>
                  </a:cubicBezTo>
                  <a:cubicBezTo>
                    <a:pt x="3186854" y="703269"/>
                    <a:pt x="3219467" y="663878"/>
                    <a:pt x="3264309" y="648930"/>
                  </a:cubicBezTo>
                  <a:cubicBezTo>
                    <a:pt x="3283974" y="642375"/>
                    <a:pt x="3303105" y="633926"/>
                    <a:pt x="3323303" y="629265"/>
                  </a:cubicBezTo>
                  <a:cubicBezTo>
                    <a:pt x="3362282" y="620270"/>
                    <a:pt x="3444943" y="615546"/>
                    <a:pt x="3480619" y="609600"/>
                  </a:cubicBezTo>
                  <a:cubicBezTo>
                    <a:pt x="3535066" y="600525"/>
                    <a:pt x="3643905" y="578398"/>
                    <a:pt x="3706761" y="560439"/>
                  </a:cubicBezTo>
                  <a:cubicBezTo>
                    <a:pt x="3726691" y="554745"/>
                    <a:pt x="3745645" y="545802"/>
                    <a:pt x="3765754" y="540775"/>
                  </a:cubicBezTo>
                  <a:cubicBezTo>
                    <a:pt x="3785095" y="535940"/>
                    <a:pt x="3805199" y="534852"/>
                    <a:pt x="3824748" y="530942"/>
                  </a:cubicBezTo>
                  <a:cubicBezTo>
                    <a:pt x="3855615" y="524769"/>
                    <a:pt x="3865459" y="520649"/>
                    <a:pt x="3893574" y="511278"/>
                  </a:cubicBezTo>
                  <a:cubicBezTo>
                    <a:pt x="3948415" y="429013"/>
                    <a:pt x="3920643" y="483361"/>
                    <a:pt x="3903406" y="285136"/>
                  </a:cubicBezTo>
                  <a:cubicBezTo>
                    <a:pt x="3901705" y="265573"/>
                    <a:pt x="3878743" y="223643"/>
                    <a:pt x="3864077" y="216310"/>
                  </a:cubicBezTo>
                  <a:cubicBezTo>
                    <a:pt x="3837051" y="202797"/>
                    <a:pt x="3805084" y="203201"/>
                    <a:pt x="3775587" y="196646"/>
                  </a:cubicBezTo>
                  <a:cubicBezTo>
                    <a:pt x="3736258" y="199923"/>
                    <a:pt x="3696629" y="200624"/>
                    <a:pt x="3657600" y="206478"/>
                  </a:cubicBezTo>
                  <a:cubicBezTo>
                    <a:pt x="3591298" y="216423"/>
                    <a:pt x="3595987" y="222286"/>
                    <a:pt x="3549445" y="235975"/>
                  </a:cubicBezTo>
                  <a:cubicBezTo>
                    <a:pt x="3503664" y="249440"/>
                    <a:pt x="3458326" y="264728"/>
                    <a:pt x="3411793" y="275304"/>
                  </a:cubicBezTo>
                  <a:cubicBezTo>
                    <a:pt x="3352972" y="288672"/>
                    <a:pt x="3166685" y="293654"/>
                    <a:pt x="3146322" y="294968"/>
                  </a:cubicBezTo>
                  <a:cubicBezTo>
                    <a:pt x="3106939" y="297509"/>
                    <a:pt x="3067664" y="301523"/>
                    <a:pt x="3028335" y="304800"/>
                  </a:cubicBezTo>
                  <a:lnTo>
                    <a:pt x="2635045" y="294968"/>
                  </a:lnTo>
                  <a:cubicBezTo>
                    <a:pt x="2619863" y="294293"/>
                    <a:pt x="2563906" y="279642"/>
                    <a:pt x="2546554" y="275304"/>
                  </a:cubicBezTo>
                  <a:cubicBezTo>
                    <a:pt x="2504104" y="247004"/>
                    <a:pt x="2443639" y="199649"/>
                    <a:pt x="2389238" y="176981"/>
                  </a:cubicBezTo>
                  <a:cubicBezTo>
                    <a:pt x="2363390" y="166211"/>
                    <a:pt x="2336318" y="158515"/>
                    <a:pt x="2310580" y="147484"/>
                  </a:cubicBezTo>
                  <a:cubicBezTo>
                    <a:pt x="2288155" y="137873"/>
                    <a:pt x="2250835" y="113382"/>
                    <a:pt x="2222090" y="108155"/>
                  </a:cubicBezTo>
                  <a:cubicBezTo>
                    <a:pt x="2196093" y="103428"/>
                    <a:pt x="2169651" y="101600"/>
                    <a:pt x="2143432" y="98323"/>
                  </a:cubicBezTo>
                  <a:cubicBezTo>
                    <a:pt x="2122117" y="87666"/>
                    <a:pt x="2098714" y="73648"/>
                    <a:pt x="2074606" y="68826"/>
                  </a:cubicBezTo>
                  <a:cubicBezTo>
                    <a:pt x="1991342" y="52173"/>
                    <a:pt x="2026987" y="66753"/>
                    <a:pt x="1956619" y="49162"/>
                  </a:cubicBezTo>
                  <a:cubicBezTo>
                    <a:pt x="1946564" y="46648"/>
                    <a:pt x="1936862" y="42872"/>
                    <a:pt x="1927122" y="39330"/>
                  </a:cubicBezTo>
                  <a:cubicBezTo>
                    <a:pt x="1900806" y="29760"/>
                    <a:pt x="1875228" y="18068"/>
                    <a:pt x="1848464" y="9833"/>
                  </a:cubicBezTo>
                  <a:cubicBezTo>
                    <a:pt x="1832491" y="4918"/>
                    <a:pt x="1815690" y="3278"/>
                    <a:pt x="1799303" y="0"/>
                  </a:cubicBezTo>
                  <a:cubicBezTo>
                    <a:pt x="1749919" y="12347"/>
                    <a:pt x="1764247" y="-2987"/>
                    <a:pt x="1750142" y="39330"/>
                  </a:cubicBezTo>
                  <a:lnTo>
                    <a:pt x="1799303" y="0"/>
                  </a:lnTo>
                  <a:close/>
                </a:path>
              </a:pathLst>
            </a:cu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E718A0-C40D-498F-BB70-BB945616DB80}"/>
                </a:ext>
              </a:extLst>
            </p:cNvPr>
            <p:cNvSpPr/>
            <p:nvPr/>
          </p:nvSpPr>
          <p:spPr>
            <a:xfrm>
              <a:off x="7056761" y="2822317"/>
              <a:ext cx="3300919" cy="2035278"/>
            </a:xfrm>
            <a:custGeom>
              <a:avLst/>
              <a:gdLst>
                <a:gd name="connsiteX0" fmla="*/ 49161 w 3098343"/>
                <a:gd name="connsiteY0" fmla="*/ 78658 h 1838632"/>
                <a:gd name="connsiteX1" fmla="*/ 49161 w 3098343"/>
                <a:gd name="connsiteY1" fmla="*/ 78658 h 1838632"/>
                <a:gd name="connsiteX2" fmla="*/ 78658 w 3098343"/>
                <a:gd name="connsiteY2" fmla="*/ 216310 h 1838632"/>
                <a:gd name="connsiteX3" fmla="*/ 98323 w 3098343"/>
                <a:gd name="connsiteY3" fmla="*/ 511278 h 1838632"/>
                <a:gd name="connsiteX4" fmla="*/ 108155 w 3098343"/>
                <a:gd name="connsiteY4" fmla="*/ 580103 h 1838632"/>
                <a:gd name="connsiteX5" fmla="*/ 127820 w 3098343"/>
                <a:gd name="connsiteY5" fmla="*/ 698090 h 1838632"/>
                <a:gd name="connsiteX6" fmla="*/ 127820 w 3098343"/>
                <a:gd name="connsiteY6" fmla="*/ 1229032 h 1838632"/>
                <a:gd name="connsiteX7" fmla="*/ 117987 w 3098343"/>
                <a:gd name="connsiteY7" fmla="*/ 1258529 h 1838632"/>
                <a:gd name="connsiteX8" fmla="*/ 108155 w 3098343"/>
                <a:gd name="connsiteY8" fmla="*/ 1386349 h 1838632"/>
                <a:gd name="connsiteX9" fmla="*/ 108155 w 3098343"/>
                <a:gd name="connsiteY9" fmla="*/ 1514168 h 1838632"/>
                <a:gd name="connsiteX10" fmla="*/ 127820 w 3098343"/>
                <a:gd name="connsiteY10" fmla="*/ 1543665 h 1838632"/>
                <a:gd name="connsiteX11" fmla="*/ 285136 w 3098343"/>
                <a:gd name="connsiteY11" fmla="*/ 1641987 h 1838632"/>
                <a:gd name="connsiteX12" fmla="*/ 403123 w 3098343"/>
                <a:gd name="connsiteY12" fmla="*/ 1671484 h 1838632"/>
                <a:gd name="connsiteX13" fmla="*/ 648929 w 3098343"/>
                <a:gd name="connsiteY13" fmla="*/ 1691149 h 1838632"/>
                <a:gd name="connsiteX14" fmla="*/ 806245 w 3098343"/>
                <a:gd name="connsiteY14" fmla="*/ 1710813 h 1838632"/>
                <a:gd name="connsiteX15" fmla="*/ 924232 w 3098343"/>
                <a:gd name="connsiteY15" fmla="*/ 1740310 h 1838632"/>
                <a:gd name="connsiteX16" fmla="*/ 983226 w 3098343"/>
                <a:gd name="connsiteY16" fmla="*/ 1769807 h 1838632"/>
                <a:gd name="connsiteX17" fmla="*/ 1435510 w 3098343"/>
                <a:gd name="connsiteY17" fmla="*/ 1838632 h 1838632"/>
                <a:gd name="connsiteX18" fmla="*/ 1582994 w 3098343"/>
                <a:gd name="connsiteY18" fmla="*/ 1828800 h 1838632"/>
                <a:gd name="connsiteX19" fmla="*/ 1651820 w 3098343"/>
                <a:gd name="connsiteY19" fmla="*/ 1809136 h 1838632"/>
                <a:gd name="connsiteX20" fmla="*/ 1691149 w 3098343"/>
                <a:gd name="connsiteY20" fmla="*/ 1799303 h 1838632"/>
                <a:gd name="connsiteX21" fmla="*/ 1740310 w 3098343"/>
                <a:gd name="connsiteY21" fmla="*/ 1779639 h 1838632"/>
                <a:gd name="connsiteX22" fmla="*/ 1769807 w 3098343"/>
                <a:gd name="connsiteY22" fmla="*/ 1769807 h 1838632"/>
                <a:gd name="connsiteX23" fmla="*/ 1897626 w 3098343"/>
                <a:gd name="connsiteY23" fmla="*/ 1720645 h 1838632"/>
                <a:gd name="connsiteX24" fmla="*/ 1956620 w 3098343"/>
                <a:gd name="connsiteY24" fmla="*/ 1700981 h 1838632"/>
                <a:gd name="connsiteX25" fmla="*/ 2133600 w 3098343"/>
                <a:gd name="connsiteY25" fmla="*/ 1681316 h 1838632"/>
                <a:gd name="connsiteX26" fmla="*/ 2448232 w 3098343"/>
                <a:gd name="connsiteY26" fmla="*/ 1651819 h 1838632"/>
                <a:gd name="connsiteX27" fmla="*/ 2536723 w 3098343"/>
                <a:gd name="connsiteY27" fmla="*/ 1661652 h 1838632"/>
                <a:gd name="connsiteX28" fmla="*/ 2644878 w 3098343"/>
                <a:gd name="connsiteY28" fmla="*/ 1671484 h 1838632"/>
                <a:gd name="connsiteX29" fmla="*/ 2713703 w 3098343"/>
                <a:gd name="connsiteY29" fmla="*/ 1691149 h 1838632"/>
                <a:gd name="connsiteX30" fmla="*/ 2772697 w 3098343"/>
                <a:gd name="connsiteY30" fmla="*/ 1700981 h 1838632"/>
                <a:gd name="connsiteX31" fmla="*/ 2812026 w 3098343"/>
                <a:gd name="connsiteY31" fmla="*/ 1681316 h 1838632"/>
                <a:gd name="connsiteX32" fmla="*/ 2851355 w 3098343"/>
                <a:gd name="connsiteY32" fmla="*/ 1641987 h 1838632"/>
                <a:gd name="connsiteX33" fmla="*/ 2910349 w 3098343"/>
                <a:gd name="connsiteY33" fmla="*/ 1563329 h 1838632"/>
                <a:gd name="connsiteX34" fmla="*/ 2939845 w 3098343"/>
                <a:gd name="connsiteY34" fmla="*/ 1514168 h 1838632"/>
                <a:gd name="connsiteX35" fmla="*/ 2959510 w 3098343"/>
                <a:gd name="connsiteY35" fmla="*/ 1484671 h 1838632"/>
                <a:gd name="connsiteX36" fmla="*/ 2969342 w 3098343"/>
                <a:gd name="connsiteY36" fmla="*/ 1445342 h 1838632"/>
                <a:gd name="connsiteX37" fmla="*/ 2989007 w 3098343"/>
                <a:gd name="connsiteY37" fmla="*/ 1297858 h 1838632"/>
                <a:gd name="connsiteX38" fmla="*/ 2979174 w 3098343"/>
                <a:gd name="connsiteY38" fmla="*/ 1071716 h 1838632"/>
                <a:gd name="connsiteX39" fmla="*/ 2959510 w 3098343"/>
                <a:gd name="connsiteY39" fmla="*/ 1012723 h 1838632"/>
                <a:gd name="connsiteX40" fmla="*/ 2949678 w 3098343"/>
                <a:gd name="connsiteY40" fmla="*/ 963561 h 1838632"/>
                <a:gd name="connsiteX41" fmla="*/ 2920181 w 3098343"/>
                <a:gd name="connsiteY41" fmla="*/ 825910 h 1838632"/>
                <a:gd name="connsiteX42" fmla="*/ 2969342 w 3098343"/>
                <a:gd name="connsiteY42" fmla="*/ 570271 h 1838632"/>
                <a:gd name="connsiteX43" fmla="*/ 2979174 w 3098343"/>
                <a:gd name="connsiteY43" fmla="*/ 530942 h 1838632"/>
                <a:gd name="connsiteX44" fmla="*/ 3048000 w 3098343"/>
                <a:gd name="connsiteY44" fmla="*/ 393290 h 1838632"/>
                <a:gd name="connsiteX45" fmla="*/ 3077497 w 3098343"/>
                <a:gd name="connsiteY45" fmla="*/ 344129 h 1838632"/>
                <a:gd name="connsiteX46" fmla="*/ 3097161 w 3098343"/>
                <a:gd name="connsiteY46" fmla="*/ 255639 h 1838632"/>
                <a:gd name="connsiteX47" fmla="*/ 3057832 w 3098343"/>
                <a:gd name="connsiteY47" fmla="*/ 19665 h 1838632"/>
                <a:gd name="connsiteX48" fmla="*/ 3028336 w 3098343"/>
                <a:gd name="connsiteY48" fmla="*/ 0 h 1838632"/>
                <a:gd name="connsiteX49" fmla="*/ 2812026 w 3098343"/>
                <a:gd name="connsiteY49" fmla="*/ 19665 h 1838632"/>
                <a:gd name="connsiteX50" fmla="*/ 2743200 w 3098343"/>
                <a:gd name="connsiteY50" fmla="*/ 39329 h 1838632"/>
                <a:gd name="connsiteX51" fmla="*/ 2703871 w 3098343"/>
                <a:gd name="connsiteY51" fmla="*/ 58994 h 1838632"/>
                <a:gd name="connsiteX52" fmla="*/ 2674374 w 3098343"/>
                <a:gd name="connsiteY52" fmla="*/ 68826 h 1838632"/>
                <a:gd name="connsiteX53" fmla="*/ 2576052 w 3098343"/>
                <a:gd name="connsiteY53" fmla="*/ 88490 h 1838632"/>
                <a:gd name="connsiteX54" fmla="*/ 2428568 w 3098343"/>
                <a:gd name="connsiteY54" fmla="*/ 78658 h 1838632"/>
                <a:gd name="connsiteX55" fmla="*/ 2340078 w 3098343"/>
                <a:gd name="connsiteY55" fmla="*/ 68826 h 1838632"/>
                <a:gd name="connsiteX56" fmla="*/ 2212258 w 3098343"/>
                <a:gd name="connsiteY56" fmla="*/ 58994 h 1838632"/>
                <a:gd name="connsiteX57" fmla="*/ 1533832 w 3098343"/>
                <a:gd name="connsiteY57" fmla="*/ 58994 h 1838632"/>
                <a:gd name="connsiteX58" fmla="*/ 442452 w 3098343"/>
                <a:gd name="connsiteY58" fmla="*/ 68826 h 1838632"/>
                <a:gd name="connsiteX59" fmla="*/ 353961 w 3098343"/>
                <a:gd name="connsiteY59" fmla="*/ 78658 h 1838632"/>
                <a:gd name="connsiteX60" fmla="*/ 176981 w 3098343"/>
                <a:gd name="connsiteY60" fmla="*/ 58994 h 1838632"/>
                <a:gd name="connsiteX61" fmla="*/ 147484 w 3098343"/>
                <a:gd name="connsiteY61" fmla="*/ 39329 h 1838632"/>
                <a:gd name="connsiteX62" fmla="*/ 0 w 3098343"/>
                <a:gd name="connsiteY62" fmla="*/ 39329 h 1838632"/>
                <a:gd name="connsiteX63" fmla="*/ 49161 w 3098343"/>
                <a:gd name="connsiteY63" fmla="*/ 78658 h 1838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3098343" h="1838632">
                  <a:moveTo>
                    <a:pt x="49161" y="78658"/>
                  </a:moveTo>
                  <a:lnTo>
                    <a:pt x="49161" y="78658"/>
                  </a:lnTo>
                  <a:cubicBezTo>
                    <a:pt x="58993" y="124542"/>
                    <a:pt x="73360" y="169684"/>
                    <a:pt x="78658" y="216310"/>
                  </a:cubicBezTo>
                  <a:cubicBezTo>
                    <a:pt x="89784" y="314221"/>
                    <a:pt x="84387" y="413727"/>
                    <a:pt x="98323" y="511278"/>
                  </a:cubicBezTo>
                  <a:cubicBezTo>
                    <a:pt x="101600" y="534220"/>
                    <a:pt x="104345" y="557244"/>
                    <a:pt x="108155" y="580103"/>
                  </a:cubicBezTo>
                  <a:cubicBezTo>
                    <a:pt x="136919" y="752690"/>
                    <a:pt x="95673" y="473078"/>
                    <a:pt x="127820" y="698090"/>
                  </a:cubicBezTo>
                  <a:cubicBezTo>
                    <a:pt x="135034" y="936165"/>
                    <a:pt x="145795" y="1013342"/>
                    <a:pt x="127820" y="1229032"/>
                  </a:cubicBezTo>
                  <a:cubicBezTo>
                    <a:pt x="126959" y="1239360"/>
                    <a:pt x="121265" y="1248697"/>
                    <a:pt x="117987" y="1258529"/>
                  </a:cubicBezTo>
                  <a:cubicBezTo>
                    <a:pt x="114710" y="1301136"/>
                    <a:pt x="112874" y="1343878"/>
                    <a:pt x="108155" y="1386349"/>
                  </a:cubicBezTo>
                  <a:cubicBezTo>
                    <a:pt x="100458" y="1455622"/>
                    <a:pt x="84681" y="1428096"/>
                    <a:pt x="108155" y="1514168"/>
                  </a:cubicBezTo>
                  <a:cubicBezTo>
                    <a:pt x="111264" y="1525569"/>
                    <a:pt x="119464" y="1535309"/>
                    <a:pt x="127820" y="1543665"/>
                  </a:cubicBezTo>
                  <a:cubicBezTo>
                    <a:pt x="173995" y="1589840"/>
                    <a:pt x="222563" y="1619233"/>
                    <a:pt x="285136" y="1641987"/>
                  </a:cubicBezTo>
                  <a:cubicBezTo>
                    <a:pt x="323235" y="1655841"/>
                    <a:pt x="363183" y="1664538"/>
                    <a:pt x="403123" y="1671484"/>
                  </a:cubicBezTo>
                  <a:cubicBezTo>
                    <a:pt x="437028" y="1677381"/>
                    <a:pt x="627735" y="1689030"/>
                    <a:pt x="648929" y="1691149"/>
                  </a:cubicBezTo>
                  <a:cubicBezTo>
                    <a:pt x="701513" y="1696407"/>
                    <a:pt x="753806" y="1704258"/>
                    <a:pt x="806245" y="1710813"/>
                  </a:cubicBezTo>
                  <a:cubicBezTo>
                    <a:pt x="994286" y="1786030"/>
                    <a:pt x="683836" y="1666342"/>
                    <a:pt x="924232" y="1740310"/>
                  </a:cubicBezTo>
                  <a:cubicBezTo>
                    <a:pt x="945246" y="1746776"/>
                    <a:pt x="962146" y="1763561"/>
                    <a:pt x="983226" y="1769807"/>
                  </a:cubicBezTo>
                  <a:cubicBezTo>
                    <a:pt x="1192590" y="1831841"/>
                    <a:pt x="1208725" y="1820490"/>
                    <a:pt x="1435510" y="1838632"/>
                  </a:cubicBezTo>
                  <a:cubicBezTo>
                    <a:pt x="1484671" y="1835355"/>
                    <a:pt x="1533994" y="1833958"/>
                    <a:pt x="1582994" y="1828800"/>
                  </a:cubicBezTo>
                  <a:cubicBezTo>
                    <a:pt x="1607324" y="1826239"/>
                    <a:pt x="1628718" y="1815737"/>
                    <a:pt x="1651820" y="1809136"/>
                  </a:cubicBezTo>
                  <a:cubicBezTo>
                    <a:pt x="1664813" y="1805424"/>
                    <a:pt x="1678329" y="1803576"/>
                    <a:pt x="1691149" y="1799303"/>
                  </a:cubicBezTo>
                  <a:cubicBezTo>
                    <a:pt x="1707893" y="1793722"/>
                    <a:pt x="1723784" y="1785836"/>
                    <a:pt x="1740310" y="1779639"/>
                  </a:cubicBezTo>
                  <a:cubicBezTo>
                    <a:pt x="1750014" y="1776000"/>
                    <a:pt x="1760103" y="1773446"/>
                    <a:pt x="1769807" y="1769807"/>
                  </a:cubicBezTo>
                  <a:cubicBezTo>
                    <a:pt x="1812550" y="1753778"/>
                    <a:pt x="1854319" y="1735080"/>
                    <a:pt x="1897626" y="1720645"/>
                  </a:cubicBezTo>
                  <a:cubicBezTo>
                    <a:pt x="1917291" y="1714090"/>
                    <a:pt x="1936422" y="1705642"/>
                    <a:pt x="1956620" y="1700981"/>
                  </a:cubicBezTo>
                  <a:cubicBezTo>
                    <a:pt x="2000276" y="1690907"/>
                    <a:pt x="2097661" y="1685629"/>
                    <a:pt x="2133600" y="1681316"/>
                  </a:cubicBezTo>
                  <a:cubicBezTo>
                    <a:pt x="2399300" y="1649432"/>
                    <a:pt x="2136306" y="1669150"/>
                    <a:pt x="2448232" y="1651819"/>
                  </a:cubicBezTo>
                  <a:lnTo>
                    <a:pt x="2536723" y="1661652"/>
                  </a:lnTo>
                  <a:cubicBezTo>
                    <a:pt x="2572744" y="1665254"/>
                    <a:pt x="2609170" y="1665533"/>
                    <a:pt x="2644878" y="1671484"/>
                  </a:cubicBezTo>
                  <a:cubicBezTo>
                    <a:pt x="2668413" y="1675407"/>
                    <a:pt x="2690454" y="1685784"/>
                    <a:pt x="2713703" y="1691149"/>
                  </a:cubicBezTo>
                  <a:cubicBezTo>
                    <a:pt x="2733128" y="1695632"/>
                    <a:pt x="2753032" y="1697704"/>
                    <a:pt x="2772697" y="1700981"/>
                  </a:cubicBezTo>
                  <a:cubicBezTo>
                    <a:pt x="2785807" y="1694426"/>
                    <a:pt x="2800300" y="1690110"/>
                    <a:pt x="2812026" y="1681316"/>
                  </a:cubicBezTo>
                  <a:cubicBezTo>
                    <a:pt x="2826858" y="1670192"/>
                    <a:pt x="2839486" y="1656230"/>
                    <a:pt x="2851355" y="1641987"/>
                  </a:cubicBezTo>
                  <a:cubicBezTo>
                    <a:pt x="2872337" y="1616809"/>
                    <a:pt x="2891694" y="1590276"/>
                    <a:pt x="2910349" y="1563329"/>
                  </a:cubicBezTo>
                  <a:cubicBezTo>
                    <a:pt x="2921227" y="1547617"/>
                    <a:pt x="2929717" y="1530373"/>
                    <a:pt x="2939845" y="1514168"/>
                  </a:cubicBezTo>
                  <a:cubicBezTo>
                    <a:pt x="2946108" y="1504147"/>
                    <a:pt x="2952955" y="1494503"/>
                    <a:pt x="2959510" y="1484671"/>
                  </a:cubicBezTo>
                  <a:cubicBezTo>
                    <a:pt x="2962787" y="1471561"/>
                    <a:pt x="2966925" y="1458637"/>
                    <a:pt x="2969342" y="1445342"/>
                  </a:cubicBezTo>
                  <a:cubicBezTo>
                    <a:pt x="2974767" y="1415505"/>
                    <a:pt x="2985585" y="1325233"/>
                    <a:pt x="2989007" y="1297858"/>
                  </a:cubicBezTo>
                  <a:cubicBezTo>
                    <a:pt x="2985729" y="1222477"/>
                    <a:pt x="2986938" y="1146767"/>
                    <a:pt x="2979174" y="1071716"/>
                  </a:cubicBezTo>
                  <a:cubicBezTo>
                    <a:pt x="2977041" y="1051098"/>
                    <a:pt x="2964964" y="1032721"/>
                    <a:pt x="2959510" y="1012723"/>
                  </a:cubicBezTo>
                  <a:cubicBezTo>
                    <a:pt x="2955113" y="996600"/>
                    <a:pt x="2953436" y="979845"/>
                    <a:pt x="2949678" y="963561"/>
                  </a:cubicBezTo>
                  <a:cubicBezTo>
                    <a:pt x="2920277" y="836156"/>
                    <a:pt x="2938071" y="933253"/>
                    <a:pt x="2920181" y="825910"/>
                  </a:cubicBezTo>
                  <a:cubicBezTo>
                    <a:pt x="2948865" y="567743"/>
                    <a:pt x="2916207" y="729677"/>
                    <a:pt x="2969342" y="570271"/>
                  </a:cubicBezTo>
                  <a:cubicBezTo>
                    <a:pt x="2973615" y="557451"/>
                    <a:pt x="2973686" y="543290"/>
                    <a:pt x="2979174" y="530942"/>
                  </a:cubicBezTo>
                  <a:cubicBezTo>
                    <a:pt x="3000009" y="484064"/>
                    <a:pt x="3021606" y="437279"/>
                    <a:pt x="3048000" y="393290"/>
                  </a:cubicBezTo>
                  <a:cubicBezTo>
                    <a:pt x="3057832" y="376903"/>
                    <a:pt x="3068951" y="361222"/>
                    <a:pt x="3077497" y="344129"/>
                  </a:cubicBezTo>
                  <a:cubicBezTo>
                    <a:pt x="3089599" y="319926"/>
                    <a:pt x="3093385" y="278294"/>
                    <a:pt x="3097161" y="255639"/>
                  </a:cubicBezTo>
                  <a:cubicBezTo>
                    <a:pt x="3091958" y="156774"/>
                    <a:pt x="3117685" y="89495"/>
                    <a:pt x="3057832" y="19665"/>
                  </a:cubicBezTo>
                  <a:cubicBezTo>
                    <a:pt x="3050142" y="10693"/>
                    <a:pt x="3038168" y="6555"/>
                    <a:pt x="3028336" y="0"/>
                  </a:cubicBezTo>
                  <a:cubicBezTo>
                    <a:pt x="2975664" y="4052"/>
                    <a:pt x="2870245" y="10708"/>
                    <a:pt x="2812026" y="19665"/>
                  </a:cubicBezTo>
                  <a:cubicBezTo>
                    <a:pt x="2799055" y="21661"/>
                    <a:pt x="2757590" y="33162"/>
                    <a:pt x="2743200" y="39329"/>
                  </a:cubicBezTo>
                  <a:cubicBezTo>
                    <a:pt x="2729728" y="45103"/>
                    <a:pt x="2717343" y="53220"/>
                    <a:pt x="2703871" y="58994"/>
                  </a:cubicBezTo>
                  <a:cubicBezTo>
                    <a:pt x="2694345" y="63077"/>
                    <a:pt x="2684339" y="65979"/>
                    <a:pt x="2674374" y="68826"/>
                  </a:cubicBezTo>
                  <a:cubicBezTo>
                    <a:pt x="2633305" y="80560"/>
                    <a:pt x="2622408" y="80764"/>
                    <a:pt x="2576052" y="88490"/>
                  </a:cubicBezTo>
                  <a:lnTo>
                    <a:pt x="2428568" y="78658"/>
                  </a:lnTo>
                  <a:cubicBezTo>
                    <a:pt x="2398992" y="76193"/>
                    <a:pt x="2369634" y="71513"/>
                    <a:pt x="2340078" y="68826"/>
                  </a:cubicBezTo>
                  <a:cubicBezTo>
                    <a:pt x="2297521" y="64957"/>
                    <a:pt x="2254865" y="62271"/>
                    <a:pt x="2212258" y="58994"/>
                  </a:cubicBezTo>
                  <a:cubicBezTo>
                    <a:pt x="932312" y="90992"/>
                    <a:pt x="2524089" y="58994"/>
                    <a:pt x="1533832" y="58994"/>
                  </a:cubicBezTo>
                  <a:lnTo>
                    <a:pt x="442452" y="68826"/>
                  </a:lnTo>
                  <a:cubicBezTo>
                    <a:pt x="412955" y="72103"/>
                    <a:pt x="383640" y="78658"/>
                    <a:pt x="353961" y="78658"/>
                  </a:cubicBezTo>
                  <a:cubicBezTo>
                    <a:pt x="246011" y="78658"/>
                    <a:pt x="248253" y="76811"/>
                    <a:pt x="176981" y="58994"/>
                  </a:cubicBezTo>
                  <a:cubicBezTo>
                    <a:pt x="167149" y="52439"/>
                    <a:pt x="158346" y="43984"/>
                    <a:pt x="147484" y="39329"/>
                  </a:cubicBezTo>
                  <a:cubicBezTo>
                    <a:pt x="98628" y="18391"/>
                    <a:pt x="53052" y="34506"/>
                    <a:pt x="0" y="39329"/>
                  </a:cubicBezTo>
                  <a:cubicBezTo>
                    <a:pt x="32224" y="60812"/>
                    <a:pt x="40968" y="72103"/>
                    <a:pt x="49161" y="78658"/>
                  </a:cubicBezTo>
                  <a:close/>
                </a:path>
              </a:pathLst>
            </a:cu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50D831F-D937-45F5-BBB7-8918C97EAEE7}"/>
                </a:ext>
              </a:extLst>
            </p:cNvPr>
            <p:cNvSpPr/>
            <p:nvPr/>
          </p:nvSpPr>
          <p:spPr>
            <a:xfrm>
              <a:off x="9226276" y="479331"/>
              <a:ext cx="2628383" cy="2602920"/>
            </a:xfrm>
            <a:custGeom>
              <a:avLst/>
              <a:gdLst>
                <a:gd name="connsiteX0" fmla="*/ 100626 w 2539370"/>
                <a:gd name="connsiteY0" fmla="*/ 98323 h 2340161"/>
                <a:gd name="connsiteX1" fmla="*/ 100626 w 2539370"/>
                <a:gd name="connsiteY1" fmla="*/ 98323 h 2340161"/>
                <a:gd name="connsiteX2" fmla="*/ 110459 w 2539370"/>
                <a:gd name="connsiteY2" fmla="*/ 727587 h 2340161"/>
                <a:gd name="connsiteX3" fmla="*/ 71130 w 2539370"/>
                <a:gd name="connsiteY3" fmla="*/ 894736 h 2340161"/>
                <a:gd name="connsiteX4" fmla="*/ 61297 w 2539370"/>
                <a:gd name="connsiteY4" fmla="*/ 934065 h 2340161"/>
                <a:gd name="connsiteX5" fmla="*/ 41633 w 2539370"/>
                <a:gd name="connsiteY5" fmla="*/ 973394 h 2340161"/>
                <a:gd name="connsiteX6" fmla="*/ 12136 w 2539370"/>
                <a:gd name="connsiteY6" fmla="*/ 1101213 h 2340161"/>
                <a:gd name="connsiteX7" fmla="*/ 12136 w 2539370"/>
                <a:gd name="connsiteY7" fmla="*/ 1533833 h 2340161"/>
                <a:gd name="connsiteX8" fmla="*/ 21968 w 2539370"/>
                <a:gd name="connsiteY8" fmla="*/ 1602658 h 2340161"/>
                <a:gd name="connsiteX9" fmla="*/ 31800 w 2539370"/>
                <a:gd name="connsiteY9" fmla="*/ 1720645 h 2340161"/>
                <a:gd name="connsiteX10" fmla="*/ 51465 w 2539370"/>
                <a:gd name="connsiteY10" fmla="*/ 1897626 h 2340161"/>
                <a:gd name="connsiteX11" fmla="*/ 61297 w 2539370"/>
                <a:gd name="connsiteY11" fmla="*/ 1995949 h 2340161"/>
                <a:gd name="connsiteX12" fmla="*/ 71130 w 2539370"/>
                <a:gd name="connsiteY12" fmla="*/ 2064775 h 2340161"/>
                <a:gd name="connsiteX13" fmla="*/ 80962 w 2539370"/>
                <a:gd name="connsiteY13" fmla="*/ 2153265 h 2340161"/>
                <a:gd name="connsiteX14" fmla="*/ 120291 w 2539370"/>
                <a:gd name="connsiteY14" fmla="*/ 2231923 h 2340161"/>
                <a:gd name="connsiteX15" fmla="*/ 130123 w 2539370"/>
                <a:gd name="connsiteY15" fmla="*/ 2261420 h 2340161"/>
                <a:gd name="connsiteX16" fmla="*/ 257942 w 2539370"/>
                <a:gd name="connsiteY16" fmla="*/ 2300749 h 2340161"/>
                <a:gd name="connsiteX17" fmla="*/ 287439 w 2539370"/>
                <a:gd name="connsiteY17" fmla="*/ 2310581 h 2340161"/>
                <a:gd name="connsiteX18" fmla="*/ 572575 w 2539370"/>
                <a:gd name="connsiteY18" fmla="*/ 2300749 h 2340161"/>
                <a:gd name="connsiteX19" fmla="*/ 729891 w 2539370"/>
                <a:gd name="connsiteY19" fmla="*/ 2261420 h 2340161"/>
                <a:gd name="connsiteX20" fmla="*/ 926536 w 2539370"/>
                <a:gd name="connsiteY20" fmla="*/ 2251587 h 2340161"/>
                <a:gd name="connsiteX21" fmla="*/ 1418149 w 2539370"/>
                <a:gd name="connsiteY21" fmla="*/ 2271252 h 2340161"/>
                <a:gd name="connsiteX22" fmla="*/ 1457478 w 2539370"/>
                <a:gd name="connsiteY22" fmla="*/ 2281084 h 2340161"/>
                <a:gd name="connsiteX23" fmla="*/ 1536136 w 2539370"/>
                <a:gd name="connsiteY23" fmla="*/ 2290916 h 2340161"/>
                <a:gd name="connsiteX24" fmla="*/ 1742613 w 2539370"/>
                <a:gd name="connsiteY24" fmla="*/ 2281084 h 2340161"/>
                <a:gd name="connsiteX25" fmla="*/ 1860600 w 2539370"/>
                <a:gd name="connsiteY25" fmla="*/ 2271252 h 2340161"/>
                <a:gd name="connsiteX26" fmla="*/ 2037581 w 2539370"/>
                <a:gd name="connsiteY26" fmla="*/ 2281084 h 2340161"/>
                <a:gd name="connsiteX27" fmla="*/ 2303052 w 2539370"/>
                <a:gd name="connsiteY27" fmla="*/ 2340078 h 2340161"/>
                <a:gd name="connsiteX28" fmla="*/ 2411207 w 2539370"/>
                <a:gd name="connsiteY28" fmla="*/ 2320413 h 2340161"/>
                <a:gd name="connsiteX29" fmla="*/ 2440704 w 2539370"/>
                <a:gd name="connsiteY29" fmla="*/ 2251587 h 2340161"/>
                <a:gd name="connsiteX30" fmla="*/ 2480033 w 2539370"/>
                <a:gd name="connsiteY30" fmla="*/ 2202426 h 2340161"/>
                <a:gd name="connsiteX31" fmla="*/ 2519362 w 2539370"/>
                <a:gd name="connsiteY31" fmla="*/ 2045110 h 2340161"/>
                <a:gd name="connsiteX32" fmla="*/ 2539026 w 2539370"/>
                <a:gd name="connsiteY32" fmla="*/ 1769807 h 2340161"/>
                <a:gd name="connsiteX33" fmla="*/ 2489865 w 2539370"/>
                <a:gd name="connsiteY33" fmla="*/ 1376516 h 2340161"/>
                <a:gd name="connsiteX34" fmla="*/ 2430871 w 2539370"/>
                <a:gd name="connsiteY34" fmla="*/ 1199536 h 2340161"/>
                <a:gd name="connsiteX35" fmla="*/ 2332549 w 2539370"/>
                <a:gd name="connsiteY35" fmla="*/ 845575 h 2340161"/>
                <a:gd name="connsiteX36" fmla="*/ 2283388 w 2539370"/>
                <a:gd name="connsiteY36" fmla="*/ 688258 h 2340161"/>
                <a:gd name="connsiteX37" fmla="*/ 2263723 w 2539370"/>
                <a:gd name="connsiteY37" fmla="*/ 619433 h 2340161"/>
                <a:gd name="connsiteX38" fmla="*/ 2253891 w 2539370"/>
                <a:gd name="connsiteY38" fmla="*/ 521110 h 2340161"/>
                <a:gd name="connsiteX39" fmla="*/ 2234226 w 2539370"/>
                <a:gd name="connsiteY39" fmla="*/ 353962 h 2340161"/>
                <a:gd name="connsiteX40" fmla="*/ 2224394 w 2539370"/>
                <a:gd name="connsiteY40" fmla="*/ 235975 h 2340161"/>
                <a:gd name="connsiteX41" fmla="*/ 2175233 w 2539370"/>
                <a:gd name="connsiteY41" fmla="*/ 78658 h 2340161"/>
                <a:gd name="connsiteX42" fmla="*/ 2135904 w 2539370"/>
                <a:gd name="connsiteY42" fmla="*/ 58994 h 2340161"/>
                <a:gd name="connsiteX43" fmla="*/ 1870433 w 2539370"/>
                <a:gd name="connsiteY43" fmla="*/ 49162 h 2340161"/>
                <a:gd name="connsiteX44" fmla="*/ 1034691 w 2539370"/>
                <a:gd name="connsiteY44" fmla="*/ 39329 h 2340161"/>
                <a:gd name="connsiteX45" fmla="*/ 867542 w 2539370"/>
                <a:gd name="connsiteY45" fmla="*/ 19665 h 2340161"/>
                <a:gd name="connsiteX46" fmla="*/ 611904 w 2539370"/>
                <a:gd name="connsiteY46" fmla="*/ 0 h 2340161"/>
                <a:gd name="connsiteX47" fmla="*/ 307104 w 2539370"/>
                <a:gd name="connsiteY47" fmla="*/ 29497 h 2340161"/>
                <a:gd name="connsiteX48" fmla="*/ 248110 w 2539370"/>
                <a:gd name="connsiteY48" fmla="*/ 39329 h 2340161"/>
                <a:gd name="connsiteX49" fmla="*/ 218613 w 2539370"/>
                <a:gd name="connsiteY49" fmla="*/ 58994 h 2340161"/>
                <a:gd name="connsiteX50" fmla="*/ 169452 w 2539370"/>
                <a:gd name="connsiteY50" fmla="*/ 88491 h 2340161"/>
                <a:gd name="connsiteX51" fmla="*/ 100626 w 2539370"/>
                <a:gd name="connsiteY51" fmla="*/ 98323 h 2340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539370" h="2340161">
                  <a:moveTo>
                    <a:pt x="100626" y="98323"/>
                  </a:moveTo>
                  <a:lnTo>
                    <a:pt x="100626" y="98323"/>
                  </a:lnTo>
                  <a:cubicBezTo>
                    <a:pt x="144218" y="388935"/>
                    <a:pt x="149072" y="335017"/>
                    <a:pt x="110459" y="727587"/>
                  </a:cubicBezTo>
                  <a:cubicBezTo>
                    <a:pt x="104856" y="784550"/>
                    <a:pt x="84388" y="839055"/>
                    <a:pt x="71130" y="894736"/>
                  </a:cubicBezTo>
                  <a:cubicBezTo>
                    <a:pt x="68000" y="907882"/>
                    <a:pt x="67340" y="921978"/>
                    <a:pt x="61297" y="934065"/>
                  </a:cubicBezTo>
                  <a:cubicBezTo>
                    <a:pt x="54742" y="947175"/>
                    <a:pt x="46268" y="959489"/>
                    <a:pt x="41633" y="973394"/>
                  </a:cubicBezTo>
                  <a:cubicBezTo>
                    <a:pt x="29772" y="1008977"/>
                    <a:pt x="19936" y="1062211"/>
                    <a:pt x="12136" y="1101213"/>
                  </a:cubicBezTo>
                  <a:cubicBezTo>
                    <a:pt x="-4758" y="1303949"/>
                    <a:pt x="-3319" y="1232444"/>
                    <a:pt x="12136" y="1533833"/>
                  </a:cubicBezTo>
                  <a:cubicBezTo>
                    <a:pt x="13323" y="1556977"/>
                    <a:pt x="19542" y="1579611"/>
                    <a:pt x="21968" y="1602658"/>
                  </a:cubicBezTo>
                  <a:cubicBezTo>
                    <a:pt x="26099" y="1641906"/>
                    <a:pt x="28227" y="1681342"/>
                    <a:pt x="31800" y="1720645"/>
                  </a:cubicBezTo>
                  <a:cubicBezTo>
                    <a:pt x="46704" y="1884582"/>
                    <a:pt x="35589" y="1754740"/>
                    <a:pt x="51465" y="1897626"/>
                  </a:cubicBezTo>
                  <a:cubicBezTo>
                    <a:pt x="55102" y="1930362"/>
                    <a:pt x="57448" y="1963237"/>
                    <a:pt x="61297" y="1995949"/>
                  </a:cubicBezTo>
                  <a:cubicBezTo>
                    <a:pt x="64005" y="2018965"/>
                    <a:pt x="68255" y="2041779"/>
                    <a:pt x="71130" y="2064775"/>
                  </a:cubicBezTo>
                  <a:cubicBezTo>
                    <a:pt x="74811" y="2094224"/>
                    <a:pt x="72588" y="2124793"/>
                    <a:pt x="80962" y="2153265"/>
                  </a:cubicBezTo>
                  <a:cubicBezTo>
                    <a:pt x="89233" y="2181388"/>
                    <a:pt x="111021" y="2204113"/>
                    <a:pt x="120291" y="2231923"/>
                  </a:cubicBezTo>
                  <a:cubicBezTo>
                    <a:pt x="123568" y="2241755"/>
                    <a:pt x="122794" y="2254091"/>
                    <a:pt x="130123" y="2261420"/>
                  </a:cubicBezTo>
                  <a:cubicBezTo>
                    <a:pt x="169109" y="2300406"/>
                    <a:pt x="205719" y="2294221"/>
                    <a:pt x="257942" y="2300749"/>
                  </a:cubicBezTo>
                  <a:cubicBezTo>
                    <a:pt x="267774" y="2304026"/>
                    <a:pt x="277242" y="2308727"/>
                    <a:pt x="287439" y="2310581"/>
                  </a:cubicBezTo>
                  <a:cubicBezTo>
                    <a:pt x="404501" y="2331864"/>
                    <a:pt x="418812" y="2315393"/>
                    <a:pt x="572575" y="2300749"/>
                  </a:cubicBezTo>
                  <a:cubicBezTo>
                    <a:pt x="612942" y="2289215"/>
                    <a:pt x="690943" y="2265449"/>
                    <a:pt x="729891" y="2261420"/>
                  </a:cubicBezTo>
                  <a:cubicBezTo>
                    <a:pt x="795173" y="2254667"/>
                    <a:pt x="860988" y="2254865"/>
                    <a:pt x="926536" y="2251587"/>
                  </a:cubicBezTo>
                  <a:cubicBezTo>
                    <a:pt x="1016859" y="2253964"/>
                    <a:pt x="1278248" y="2253765"/>
                    <a:pt x="1418149" y="2271252"/>
                  </a:cubicBezTo>
                  <a:cubicBezTo>
                    <a:pt x="1431558" y="2272928"/>
                    <a:pt x="1444149" y="2278863"/>
                    <a:pt x="1457478" y="2281084"/>
                  </a:cubicBezTo>
                  <a:cubicBezTo>
                    <a:pt x="1483542" y="2285428"/>
                    <a:pt x="1509917" y="2287639"/>
                    <a:pt x="1536136" y="2290916"/>
                  </a:cubicBezTo>
                  <a:lnTo>
                    <a:pt x="1742613" y="2281084"/>
                  </a:lnTo>
                  <a:cubicBezTo>
                    <a:pt x="1782006" y="2278697"/>
                    <a:pt x="1821135" y="2271252"/>
                    <a:pt x="1860600" y="2271252"/>
                  </a:cubicBezTo>
                  <a:cubicBezTo>
                    <a:pt x="1919685" y="2271252"/>
                    <a:pt x="1978587" y="2277807"/>
                    <a:pt x="2037581" y="2281084"/>
                  </a:cubicBezTo>
                  <a:cubicBezTo>
                    <a:pt x="2125400" y="2307430"/>
                    <a:pt x="2209177" y="2336725"/>
                    <a:pt x="2303052" y="2340078"/>
                  </a:cubicBezTo>
                  <a:cubicBezTo>
                    <a:pt x="2339671" y="2341386"/>
                    <a:pt x="2375155" y="2326968"/>
                    <a:pt x="2411207" y="2320413"/>
                  </a:cubicBezTo>
                  <a:cubicBezTo>
                    <a:pt x="2421039" y="2297471"/>
                    <a:pt x="2428127" y="2273147"/>
                    <a:pt x="2440704" y="2251587"/>
                  </a:cubicBezTo>
                  <a:cubicBezTo>
                    <a:pt x="2451278" y="2233460"/>
                    <a:pt x="2472562" y="2222037"/>
                    <a:pt x="2480033" y="2202426"/>
                  </a:cubicBezTo>
                  <a:cubicBezTo>
                    <a:pt x="2499275" y="2151915"/>
                    <a:pt x="2519362" y="2045110"/>
                    <a:pt x="2519362" y="2045110"/>
                  </a:cubicBezTo>
                  <a:cubicBezTo>
                    <a:pt x="2527021" y="1968515"/>
                    <a:pt x="2541810" y="1835237"/>
                    <a:pt x="2539026" y="1769807"/>
                  </a:cubicBezTo>
                  <a:cubicBezTo>
                    <a:pt x="2537956" y="1744650"/>
                    <a:pt x="2514277" y="1465007"/>
                    <a:pt x="2489865" y="1376516"/>
                  </a:cubicBezTo>
                  <a:cubicBezTo>
                    <a:pt x="2473328" y="1316571"/>
                    <a:pt x="2445953" y="1259864"/>
                    <a:pt x="2430871" y="1199536"/>
                  </a:cubicBezTo>
                  <a:cubicBezTo>
                    <a:pt x="2379849" y="995450"/>
                    <a:pt x="2400863" y="1069152"/>
                    <a:pt x="2332549" y="845575"/>
                  </a:cubicBezTo>
                  <a:cubicBezTo>
                    <a:pt x="2316495" y="793033"/>
                    <a:pt x="2296714" y="741557"/>
                    <a:pt x="2283388" y="688258"/>
                  </a:cubicBezTo>
                  <a:cubicBezTo>
                    <a:pt x="2271041" y="638875"/>
                    <a:pt x="2277828" y="661749"/>
                    <a:pt x="2263723" y="619433"/>
                  </a:cubicBezTo>
                  <a:cubicBezTo>
                    <a:pt x="2260446" y="586659"/>
                    <a:pt x="2257528" y="553846"/>
                    <a:pt x="2253891" y="521110"/>
                  </a:cubicBezTo>
                  <a:cubicBezTo>
                    <a:pt x="2247696" y="465353"/>
                    <a:pt x="2239999" y="409764"/>
                    <a:pt x="2234226" y="353962"/>
                  </a:cubicBezTo>
                  <a:cubicBezTo>
                    <a:pt x="2230165" y="314706"/>
                    <a:pt x="2229096" y="275159"/>
                    <a:pt x="2224394" y="235975"/>
                  </a:cubicBezTo>
                  <a:cubicBezTo>
                    <a:pt x="2214829" y="156264"/>
                    <a:pt x="2231272" y="118686"/>
                    <a:pt x="2175233" y="78658"/>
                  </a:cubicBezTo>
                  <a:cubicBezTo>
                    <a:pt x="2163306" y="70139"/>
                    <a:pt x="2150493" y="60406"/>
                    <a:pt x="2135904" y="58994"/>
                  </a:cubicBezTo>
                  <a:cubicBezTo>
                    <a:pt x="2047765" y="50465"/>
                    <a:pt x="1958970" y="50743"/>
                    <a:pt x="1870433" y="49162"/>
                  </a:cubicBezTo>
                  <a:lnTo>
                    <a:pt x="1034691" y="39329"/>
                  </a:lnTo>
                  <a:cubicBezTo>
                    <a:pt x="978975" y="32774"/>
                    <a:pt x="923449" y="24324"/>
                    <a:pt x="867542" y="19665"/>
                  </a:cubicBezTo>
                  <a:cubicBezTo>
                    <a:pt x="549321" y="-6853"/>
                    <a:pt x="782697" y="24401"/>
                    <a:pt x="611904" y="0"/>
                  </a:cubicBezTo>
                  <a:lnTo>
                    <a:pt x="307104" y="29497"/>
                  </a:lnTo>
                  <a:cubicBezTo>
                    <a:pt x="287284" y="31640"/>
                    <a:pt x="267023" y="33025"/>
                    <a:pt x="248110" y="39329"/>
                  </a:cubicBezTo>
                  <a:cubicBezTo>
                    <a:pt x="236899" y="43066"/>
                    <a:pt x="228634" y="52731"/>
                    <a:pt x="218613" y="58994"/>
                  </a:cubicBezTo>
                  <a:cubicBezTo>
                    <a:pt x="202407" y="69123"/>
                    <a:pt x="186545" y="79945"/>
                    <a:pt x="169452" y="88491"/>
                  </a:cubicBezTo>
                  <a:cubicBezTo>
                    <a:pt x="143570" y="101432"/>
                    <a:pt x="112097" y="96684"/>
                    <a:pt x="100626" y="98323"/>
                  </a:cubicBezTo>
                  <a:close/>
                </a:path>
              </a:pathLst>
            </a:cu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8E256F4-00FF-48F1-B6B2-C21974054522}"/>
                </a:ext>
              </a:extLst>
            </p:cNvPr>
            <p:cNvSpPr/>
            <p:nvPr/>
          </p:nvSpPr>
          <p:spPr>
            <a:xfrm>
              <a:off x="6673504" y="570345"/>
              <a:ext cx="2939805" cy="2546554"/>
            </a:xfrm>
            <a:custGeom>
              <a:avLst/>
              <a:gdLst>
                <a:gd name="connsiteX0" fmla="*/ 2685 w 1811821"/>
                <a:gd name="connsiteY0" fmla="*/ 137651 h 2448232"/>
                <a:gd name="connsiteX1" fmla="*/ 2685 w 1811821"/>
                <a:gd name="connsiteY1" fmla="*/ 137651 h 2448232"/>
                <a:gd name="connsiteX2" fmla="*/ 179666 w 1811821"/>
                <a:gd name="connsiteY2" fmla="*/ 481780 h 2448232"/>
                <a:gd name="connsiteX3" fmla="*/ 189498 w 1811821"/>
                <a:gd name="connsiteY3" fmla="*/ 521109 h 2448232"/>
                <a:gd name="connsiteX4" fmla="*/ 209163 w 1811821"/>
                <a:gd name="connsiteY4" fmla="*/ 668593 h 2448232"/>
                <a:gd name="connsiteX5" fmla="*/ 258324 w 1811821"/>
                <a:gd name="connsiteY5" fmla="*/ 1140542 h 2448232"/>
                <a:gd name="connsiteX6" fmla="*/ 238660 w 1811821"/>
                <a:gd name="connsiteY6" fmla="*/ 1730477 h 2448232"/>
                <a:gd name="connsiteX7" fmla="*/ 209163 w 1811821"/>
                <a:gd name="connsiteY7" fmla="*/ 1789471 h 2448232"/>
                <a:gd name="connsiteX8" fmla="*/ 199331 w 1811821"/>
                <a:gd name="connsiteY8" fmla="*/ 1858296 h 2448232"/>
                <a:gd name="connsiteX9" fmla="*/ 179666 w 1811821"/>
                <a:gd name="connsiteY9" fmla="*/ 2094271 h 2448232"/>
                <a:gd name="connsiteX10" fmla="*/ 169834 w 1811821"/>
                <a:gd name="connsiteY10" fmla="*/ 2143432 h 2448232"/>
                <a:gd name="connsiteX11" fmla="*/ 150169 w 1811821"/>
                <a:gd name="connsiteY11" fmla="*/ 2182761 h 2448232"/>
                <a:gd name="connsiteX12" fmla="*/ 169834 w 1811821"/>
                <a:gd name="connsiteY12" fmla="*/ 2369574 h 2448232"/>
                <a:gd name="connsiteX13" fmla="*/ 376311 w 1811821"/>
                <a:gd name="connsiteY13" fmla="*/ 2448232 h 2448232"/>
                <a:gd name="connsiteX14" fmla="*/ 661447 w 1811821"/>
                <a:gd name="connsiteY14" fmla="*/ 2438400 h 2448232"/>
                <a:gd name="connsiteX15" fmla="*/ 740105 w 1811821"/>
                <a:gd name="connsiteY15" fmla="*/ 2418735 h 2448232"/>
                <a:gd name="connsiteX16" fmla="*/ 818763 w 1811821"/>
                <a:gd name="connsiteY16" fmla="*/ 2408903 h 2448232"/>
                <a:gd name="connsiteX17" fmla="*/ 946582 w 1811821"/>
                <a:gd name="connsiteY17" fmla="*/ 2389238 h 2448232"/>
                <a:gd name="connsiteX18" fmla="*/ 1536518 w 1811821"/>
                <a:gd name="connsiteY18" fmla="*/ 2399071 h 2448232"/>
                <a:gd name="connsiteX19" fmla="*/ 1733163 w 1811821"/>
                <a:gd name="connsiteY19" fmla="*/ 2418735 h 2448232"/>
                <a:gd name="connsiteX20" fmla="*/ 1811821 w 1811821"/>
                <a:gd name="connsiteY20" fmla="*/ 2320413 h 2448232"/>
                <a:gd name="connsiteX21" fmla="*/ 1792156 w 1811821"/>
                <a:gd name="connsiteY21" fmla="*/ 1710813 h 2448232"/>
                <a:gd name="connsiteX22" fmla="*/ 1752827 w 1811821"/>
                <a:gd name="connsiteY22" fmla="*/ 1484671 h 2448232"/>
                <a:gd name="connsiteX23" fmla="*/ 1742995 w 1811821"/>
                <a:gd name="connsiteY23" fmla="*/ 1425677 h 2448232"/>
                <a:gd name="connsiteX24" fmla="*/ 1723331 w 1811821"/>
                <a:gd name="connsiteY24" fmla="*/ 1288025 h 2448232"/>
                <a:gd name="connsiteX25" fmla="*/ 1703666 w 1811821"/>
                <a:gd name="connsiteY25" fmla="*/ 1091380 h 2448232"/>
                <a:gd name="connsiteX26" fmla="*/ 1713498 w 1811821"/>
                <a:gd name="connsiteY26" fmla="*/ 688258 h 2448232"/>
                <a:gd name="connsiteX27" fmla="*/ 1733163 w 1811821"/>
                <a:gd name="connsiteY27" fmla="*/ 589935 h 2448232"/>
                <a:gd name="connsiteX28" fmla="*/ 1762660 w 1811821"/>
                <a:gd name="connsiteY28" fmla="*/ 471948 h 2448232"/>
                <a:gd name="connsiteX29" fmla="*/ 1782324 w 1811821"/>
                <a:gd name="connsiteY29" fmla="*/ 393290 h 2448232"/>
                <a:gd name="connsiteX30" fmla="*/ 1703666 w 1811821"/>
                <a:gd name="connsiteY30" fmla="*/ 9832 h 2448232"/>
                <a:gd name="connsiteX31" fmla="*/ 1664337 w 1811821"/>
                <a:gd name="connsiteY31" fmla="*/ 0 h 2448232"/>
                <a:gd name="connsiteX32" fmla="*/ 1457860 w 1811821"/>
                <a:gd name="connsiteY32" fmla="*/ 9832 h 2448232"/>
                <a:gd name="connsiteX33" fmla="*/ 1221885 w 1811821"/>
                <a:gd name="connsiteY33" fmla="*/ 39329 h 2448232"/>
                <a:gd name="connsiteX34" fmla="*/ 1162892 w 1811821"/>
                <a:gd name="connsiteY34" fmla="*/ 49161 h 2448232"/>
                <a:gd name="connsiteX35" fmla="*/ 917085 w 1811821"/>
                <a:gd name="connsiteY35" fmla="*/ 58993 h 2448232"/>
                <a:gd name="connsiteX36" fmla="*/ 631950 w 1811821"/>
                <a:gd name="connsiteY36" fmla="*/ 49161 h 2448232"/>
                <a:gd name="connsiteX37" fmla="*/ 425473 w 1811821"/>
                <a:gd name="connsiteY37" fmla="*/ 19664 h 2448232"/>
                <a:gd name="connsiteX38" fmla="*/ 32182 w 1811821"/>
                <a:gd name="connsiteY38" fmla="*/ 29496 h 2448232"/>
                <a:gd name="connsiteX39" fmla="*/ 2685 w 1811821"/>
                <a:gd name="connsiteY39" fmla="*/ 68825 h 2448232"/>
                <a:gd name="connsiteX40" fmla="*/ 2685 w 1811821"/>
                <a:gd name="connsiteY40" fmla="*/ 137651 h 244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811821" h="2448232">
                  <a:moveTo>
                    <a:pt x="2685" y="137651"/>
                  </a:moveTo>
                  <a:lnTo>
                    <a:pt x="2685" y="137651"/>
                  </a:lnTo>
                  <a:cubicBezTo>
                    <a:pt x="44552" y="215404"/>
                    <a:pt x="138081" y="373658"/>
                    <a:pt x="179666" y="481780"/>
                  </a:cubicBezTo>
                  <a:cubicBezTo>
                    <a:pt x="184517" y="494392"/>
                    <a:pt x="187390" y="507761"/>
                    <a:pt x="189498" y="521109"/>
                  </a:cubicBezTo>
                  <a:cubicBezTo>
                    <a:pt x="197233" y="570098"/>
                    <a:pt x="204060" y="619260"/>
                    <a:pt x="209163" y="668593"/>
                  </a:cubicBezTo>
                  <a:cubicBezTo>
                    <a:pt x="259530" y="1155475"/>
                    <a:pt x="219615" y="946988"/>
                    <a:pt x="258324" y="1140542"/>
                  </a:cubicBezTo>
                  <a:cubicBezTo>
                    <a:pt x="266537" y="1403366"/>
                    <a:pt x="283294" y="1477551"/>
                    <a:pt x="238660" y="1730477"/>
                  </a:cubicBezTo>
                  <a:cubicBezTo>
                    <a:pt x="234839" y="1752128"/>
                    <a:pt x="218995" y="1769806"/>
                    <a:pt x="209163" y="1789471"/>
                  </a:cubicBezTo>
                  <a:cubicBezTo>
                    <a:pt x="205886" y="1812413"/>
                    <a:pt x="201179" y="1835195"/>
                    <a:pt x="199331" y="1858296"/>
                  </a:cubicBezTo>
                  <a:cubicBezTo>
                    <a:pt x="183936" y="2050722"/>
                    <a:pt x="200715" y="1978501"/>
                    <a:pt x="179666" y="2094271"/>
                  </a:cubicBezTo>
                  <a:cubicBezTo>
                    <a:pt x="176677" y="2110713"/>
                    <a:pt x="175119" y="2127578"/>
                    <a:pt x="169834" y="2143432"/>
                  </a:cubicBezTo>
                  <a:cubicBezTo>
                    <a:pt x="165199" y="2157337"/>
                    <a:pt x="156724" y="2169651"/>
                    <a:pt x="150169" y="2182761"/>
                  </a:cubicBezTo>
                  <a:cubicBezTo>
                    <a:pt x="156724" y="2245032"/>
                    <a:pt x="147848" y="2310946"/>
                    <a:pt x="169834" y="2369574"/>
                  </a:cubicBezTo>
                  <a:cubicBezTo>
                    <a:pt x="191652" y="2427754"/>
                    <a:pt x="352889" y="2443213"/>
                    <a:pt x="376311" y="2448232"/>
                  </a:cubicBezTo>
                  <a:cubicBezTo>
                    <a:pt x="471356" y="2444955"/>
                    <a:pt x="566656" y="2446086"/>
                    <a:pt x="661447" y="2438400"/>
                  </a:cubicBezTo>
                  <a:cubicBezTo>
                    <a:pt x="688385" y="2436216"/>
                    <a:pt x="713542" y="2423716"/>
                    <a:pt x="740105" y="2418735"/>
                  </a:cubicBezTo>
                  <a:cubicBezTo>
                    <a:pt x="766076" y="2413865"/>
                    <a:pt x="792605" y="2412640"/>
                    <a:pt x="818763" y="2408903"/>
                  </a:cubicBezTo>
                  <a:cubicBezTo>
                    <a:pt x="861437" y="2402807"/>
                    <a:pt x="903976" y="2395793"/>
                    <a:pt x="946582" y="2389238"/>
                  </a:cubicBezTo>
                  <a:lnTo>
                    <a:pt x="1536518" y="2399071"/>
                  </a:lnTo>
                  <a:cubicBezTo>
                    <a:pt x="1570061" y="2400016"/>
                    <a:pt x="1694094" y="2414394"/>
                    <a:pt x="1733163" y="2418735"/>
                  </a:cubicBezTo>
                  <a:cubicBezTo>
                    <a:pt x="1798857" y="2396837"/>
                    <a:pt x="1811821" y="2410949"/>
                    <a:pt x="1811821" y="2320413"/>
                  </a:cubicBezTo>
                  <a:cubicBezTo>
                    <a:pt x="1811821" y="2117107"/>
                    <a:pt x="1802703" y="1913845"/>
                    <a:pt x="1792156" y="1710813"/>
                  </a:cubicBezTo>
                  <a:cubicBezTo>
                    <a:pt x="1784982" y="1572715"/>
                    <a:pt x="1775769" y="1591731"/>
                    <a:pt x="1752827" y="1484671"/>
                  </a:cubicBezTo>
                  <a:cubicBezTo>
                    <a:pt x="1748650" y="1465178"/>
                    <a:pt x="1745952" y="1445392"/>
                    <a:pt x="1742995" y="1425677"/>
                  </a:cubicBezTo>
                  <a:cubicBezTo>
                    <a:pt x="1736120" y="1379840"/>
                    <a:pt x="1728269" y="1334111"/>
                    <a:pt x="1723331" y="1288025"/>
                  </a:cubicBezTo>
                  <a:cubicBezTo>
                    <a:pt x="1696325" y="1035969"/>
                    <a:pt x="1727887" y="1236712"/>
                    <a:pt x="1703666" y="1091380"/>
                  </a:cubicBezTo>
                  <a:cubicBezTo>
                    <a:pt x="1706943" y="957006"/>
                    <a:pt x="1705605" y="822440"/>
                    <a:pt x="1713498" y="688258"/>
                  </a:cubicBezTo>
                  <a:cubicBezTo>
                    <a:pt x="1715461" y="654892"/>
                    <a:pt x="1725756" y="622527"/>
                    <a:pt x="1733163" y="589935"/>
                  </a:cubicBezTo>
                  <a:cubicBezTo>
                    <a:pt x="1742148" y="550404"/>
                    <a:pt x="1753375" y="511410"/>
                    <a:pt x="1762660" y="471948"/>
                  </a:cubicBezTo>
                  <a:cubicBezTo>
                    <a:pt x="1781645" y="391262"/>
                    <a:pt x="1762792" y="451889"/>
                    <a:pt x="1782324" y="393290"/>
                  </a:cubicBezTo>
                  <a:cubicBezTo>
                    <a:pt x="1768680" y="154510"/>
                    <a:pt x="1856745" y="86371"/>
                    <a:pt x="1703666" y="9832"/>
                  </a:cubicBezTo>
                  <a:cubicBezTo>
                    <a:pt x="1691579" y="3789"/>
                    <a:pt x="1677447" y="3277"/>
                    <a:pt x="1664337" y="0"/>
                  </a:cubicBezTo>
                  <a:cubicBezTo>
                    <a:pt x="1595511" y="3277"/>
                    <a:pt x="1526493" y="3731"/>
                    <a:pt x="1457860" y="9832"/>
                  </a:cubicBezTo>
                  <a:cubicBezTo>
                    <a:pt x="1378901" y="16851"/>
                    <a:pt x="1300460" y="28852"/>
                    <a:pt x="1221885" y="39329"/>
                  </a:cubicBezTo>
                  <a:cubicBezTo>
                    <a:pt x="1202124" y="41964"/>
                    <a:pt x="1182786" y="47878"/>
                    <a:pt x="1162892" y="49161"/>
                  </a:cubicBezTo>
                  <a:cubicBezTo>
                    <a:pt x="1081061" y="54440"/>
                    <a:pt x="999021" y="55716"/>
                    <a:pt x="917085" y="58993"/>
                  </a:cubicBezTo>
                  <a:cubicBezTo>
                    <a:pt x="822040" y="55716"/>
                    <a:pt x="726749" y="56745"/>
                    <a:pt x="631950" y="49161"/>
                  </a:cubicBezTo>
                  <a:cubicBezTo>
                    <a:pt x="562647" y="43617"/>
                    <a:pt x="494960" y="21942"/>
                    <a:pt x="425473" y="19664"/>
                  </a:cubicBezTo>
                  <a:lnTo>
                    <a:pt x="32182" y="29496"/>
                  </a:lnTo>
                  <a:cubicBezTo>
                    <a:pt x="22350" y="42606"/>
                    <a:pt x="10014" y="54168"/>
                    <a:pt x="2685" y="68825"/>
                  </a:cubicBezTo>
                  <a:cubicBezTo>
                    <a:pt x="-3358" y="80911"/>
                    <a:pt x="2685" y="126180"/>
                    <a:pt x="2685" y="137651"/>
                  </a:cubicBezTo>
                  <a:close/>
                </a:path>
              </a:pathLst>
            </a:cu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C9F154-02F6-448C-8793-43B14033ECBC}"/>
                </a:ext>
              </a:extLst>
            </p:cNvPr>
            <p:cNvSpPr/>
            <p:nvPr/>
          </p:nvSpPr>
          <p:spPr>
            <a:xfrm>
              <a:off x="4201699" y="1303597"/>
              <a:ext cx="3016226" cy="3471648"/>
            </a:xfrm>
            <a:custGeom>
              <a:avLst/>
              <a:gdLst>
                <a:gd name="connsiteX0" fmla="*/ 39330 w 2302516"/>
                <a:gd name="connsiteY0" fmla="*/ 1042219 h 1991658"/>
                <a:gd name="connsiteX1" fmla="*/ 39330 w 2302516"/>
                <a:gd name="connsiteY1" fmla="*/ 1042219 h 1991658"/>
                <a:gd name="connsiteX2" fmla="*/ 412955 w 2302516"/>
                <a:gd name="connsiteY2" fmla="*/ 1425677 h 1991658"/>
                <a:gd name="connsiteX3" fmla="*/ 452284 w 2302516"/>
                <a:gd name="connsiteY3" fmla="*/ 1465006 h 1991658"/>
                <a:gd name="connsiteX4" fmla="*/ 599768 w 2302516"/>
                <a:gd name="connsiteY4" fmla="*/ 1671483 h 1991658"/>
                <a:gd name="connsiteX5" fmla="*/ 648930 w 2302516"/>
                <a:gd name="connsiteY5" fmla="*/ 1720645 h 1991658"/>
                <a:gd name="connsiteX6" fmla="*/ 737420 w 2302516"/>
                <a:gd name="connsiteY6" fmla="*/ 1769806 h 1991658"/>
                <a:gd name="connsiteX7" fmla="*/ 816078 w 2302516"/>
                <a:gd name="connsiteY7" fmla="*/ 1818967 h 1991658"/>
                <a:gd name="connsiteX8" fmla="*/ 1356852 w 2302516"/>
                <a:gd name="connsiteY8" fmla="*/ 1887793 h 1991658"/>
                <a:gd name="connsiteX9" fmla="*/ 1425678 w 2302516"/>
                <a:gd name="connsiteY9" fmla="*/ 1897625 h 1991658"/>
                <a:gd name="connsiteX10" fmla="*/ 1651820 w 2302516"/>
                <a:gd name="connsiteY10" fmla="*/ 1986116 h 1991658"/>
                <a:gd name="connsiteX11" fmla="*/ 1995949 w 2302516"/>
                <a:gd name="connsiteY11" fmla="*/ 1976283 h 1991658"/>
                <a:gd name="connsiteX12" fmla="*/ 2153265 w 2302516"/>
                <a:gd name="connsiteY12" fmla="*/ 1897625 h 1991658"/>
                <a:gd name="connsiteX13" fmla="*/ 2202426 w 2302516"/>
                <a:gd name="connsiteY13" fmla="*/ 1868129 h 1991658"/>
                <a:gd name="connsiteX14" fmla="*/ 2251588 w 2302516"/>
                <a:gd name="connsiteY14" fmla="*/ 1799303 h 1991658"/>
                <a:gd name="connsiteX15" fmla="*/ 2281084 w 2302516"/>
                <a:gd name="connsiteY15" fmla="*/ 1700980 h 1991658"/>
                <a:gd name="connsiteX16" fmla="*/ 2251588 w 2302516"/>
                <a:gd name="connsiteY16" fmla="*/ 1091380 h 1991658"/>
                <a:gd name="connsiteX17" fmla="*/ 2231923 w 2302516"/>
                <a:gd name="connsiteY17" fmla="*/ 904567 h 1991658"/>
                <a:gd name="connsiteX18" fmla="*/ 2222091 w 2302516"/>
                <a:gd name="connsiteY18" fmla="*/ 825909 h 1991658"/>
                <a:gd name="connsiteX19" fmla="*/ 2261420 w 2302516"/>
                <a:gd name="connsiteY19" fmla="*/ 550606 h 1991658"/>
                <a:gd name="connsiteX20" fmla="*/ 2271252 w 2302516"/>
                <a:gd name="connsiteY20" fmla="*/ 226142 h 1991658"/>
                <a:gd name="connsiteX21" fmla="*/ 2005781 w 2302516"/>
                <a:gd name="connsiteY21" fmla="*/ 0 h 1991658"/>
                <a:gd name="connsiteX22" fmla="*/ 1720646 w 2302516"/>
                <a:gd name="connsiteY22" fmla="*/ 58993 h 1991658"/>
                <a:gd name="connsiteX23" fmla="*/ 1396181 w 2302516"/>
                <a:gd name="connsiteY23" fmla="*/ 186813 h 1991658"/>
                <a:gd name="connsiteX24" fmla="*/ 1288026 w 2302516"/>
                <a:gd name="connsiteY24" fmla="*/ 245806 h 1991658"/>
                <a:gd name="connsiteX25" fmla="*/ 1160207 w 2302516"/>
                <a:gd name="connsiteY25" fmla="*/ 235974 h 1991658"/>
                <a:gd name="connsiteX26" fmla="*/ 1012723 w 2302516"/>
                <a:gd name="connsiteY26" fmla="*/ 206477 h 1991658"/>
                <a:gd name="connsiteX27" fmla="*/ 963562 w 2302516"/>
                <a:gd name="connsiteY27" fmla="*/ 196645 h 1991658"/>
                <a:gd name="connsiteX28" fmla="*/ 855407 w 2302516"/>
                <a:gd name="connsiteY28" fmla="*/ 186813 h 1991658"/>
                <a:gd name="connsiteX29" fmla="*/ 304800 w 2302516"/>
                <a:gd name="connsiteY29" fmla="*/ 206477 h 1991658"/>
                <a:gd name="connsiteX30" fmla="*/ 275304 w 2302516"/>
                <a:gd name="connsiteY30" fmla="*/ 216309 h 1991658"/>
                <a:gd name="connsiteX31" fmla="*/ 226142 w 2302516"/>
                <a:gd name="connsiteY31" fmla="*/ 235974 h 1991658"/>
                <a:gd name="connsiteX32" fmla="*/ 147484 w 2302516"/>
                <a:gd name="connsiteY32" fmla="*/ 245806 h 1991658"/>
                <a:gd name="connsiteX33" fmla="*/ 98323 w 2302516"/>
                <a:gd name="connsiteY33" fmla="*/ 255638 h 1991658"/>
                <a:gd name="connsiteX34" fmla="*/ 78659 w 2302516"/>
                <a:gd name="connsiteY34" fmla="*/ 294967 h 1991658"/>
                <a:gd name="connsiteX35" fmla="*/ 49162 w 2302516"/>
                <a:gd name="connsiteY35" fmla="*/ 403122 h 1991658"/>
                <a:gd name="connsiteX36" fmla="*/ 29497 w 2302516"/>
                <a:gd name="connsiteY36" fmla="*/ 471948 h 1991658"/>
                <a:gd name="connsiteX37" fmla="*/ 19665 w 2302516"/>
                <a:gd name="connsiteY37" fmla="*/ 530942 h 1991658"/>
                <a:gd name="connsiteX38" fmla="*/ 9833 w 2302516"/>
                <a:gd name="connsiteY38" fmla="*/ 570271 h 1991658"/>
                <a:gd name="connsiteX39" fmla="*/ 0 w 2302516"/>
                <a:gd name="connsiteY39" fmla="*/ 629264 h 1991658"/>
                <a:gd name="connsiteX40" fmla="*/ 9833 w 2302516"/>
                <a:gd name="connsiteY40" fmla="*/ 845574 h 1991658"/>
                <a:gd name="connsiteX41" fmla="*/ 29497 w 2302516"/>
                <a:gd name="connsiteY41" fmla="*/ 875071 h 1991658"/>
                <a:gd name="connsiteX42" fmla="*/ 39330 w 2302516"/>
                <a:gd name="connsiteY42" fmla="*/ 1042219 h 1991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302516" h="1991658">
                  <a:moveTo>
                    <a:pt x="39330" y="1042219"/>
                  </a:moveTo>
                  <a:lnTo>
                    <a:pt x="39330" y="1042219"/>
                  </a:lnTo>
                  <a:lnTo>
                    <a:pt x="412955" y="1425677"/>
                  </a:lnTo>
                  <a:cubicBezTo>
                    <a:pt x="425910" y="1438940"/>
                    <a:pt x="442000" y="1449580"/>
                    <a:pt x="452284" y="1465006"/>
                  </a:cubicBezTo>
                  <a:cubicBezTo>
                    <a:pt x="507470" y="1547785"/>
                    <a:pt x="536866" y="1598098"/>
                    <a:pt x="599768" y="1671483"/>
                  </a:cubicBezTo>
                  <a:cubicBezTo>
                    <a:pt x="614850" y="1689079"/>
                    <a:pt x="630072" y="1707175"/>
                    <a:pt x="648930" y="1720645"/>
                  </a:cubicBezTo>
                  <a:cubicBezTo>
                    <a:pt x="676388" y="1740258"/>
                    <a:pt x="708336" y="1752698"/>
                    <a:pt x="737420" y="1769806"/>
                  </a:cubicBezTo>
                  <a:cubicBezTo>
                    <a:pt x="764070" y="1785483"/>
                    <a:pt x="786939" y="1808627"/>
                    <a:pt x="816078" y="1818967"/>
                  </a:cubicBezTo>
                  <a:cubicBezTo>
                    <a:pt x="1048597" y="1901474"/>
                    <a:pt x="1092517" y="1879533"/>
                    <a:pt x="1356852" y="1887793"/>
                  </a:cubicBezTo>
                  <a:cubicBezTo>
                    <a:pt x="1379794" y="1891070"/>
                    <a:pt x="1403692" y="1890296"/>
                    <a:pt x="1425678" y="1897625"/>
                  </a:cubicBezTo>
                  <a:cubicBezTo>
                    <a:pt x="1502470" y="1923223"/>
                    <a:pt x="1571633" y="1975056"/>
                    <a:pt x="1651820" y="1986116"/>
                  </a:cubicBezTo>
                  <a:cubicBezTo>
                    <a:pt x="1765500" y="2001796"/>
                    <a:pt x="1881239" y="1979561"/>
                    <a:pt x="1995949" y="1976283"/>
                  </a:cubicBezTo>
                  <a:cubicBezTo>
                    <a:pt x="2048388" y="1950064"/>
                    <a:pt x="2101330" y="1924829"/>
                    <a:pt x="2153265" y="1897625"/>
                  </a:cubicBezTo>
                  <a:cubicBezTo>
                    <a:pt x="2170193" y="1888758"/>
                    <a:pt x="2188913" y="1881642"/>
                    <a:pt x="2202426" y="1868129"/>
                  </a:cubicBezTo>
                  <a:cubicBezTo>
                    <a:pt x="2222362" y="1848193"/>
                    <a:pt x="2235201" y="1822245"/>
                    <a:pt x="2251588" y="1799303"/>
                  </a:cubicBezTo>
                  <a:cubicBezTo>
                    <a:pt x="2261420" y="1766529"/>
                    <a:pt x="2279944" y="1735178"/>
                    <a:pt x="2281084" y="1700980"/>
                  </a:cubicBezTo>
                  <a:cubicBezTo>
                    <a:pt x="2301862" y="1077635"/>
                    <a:pt x="2290557" y="1393389"/>
                    <a:pt x="2251588" y="1091380"/>
                  </a:cubicBezTo>
                  <a:cubicBezTo>
                    <a:pt x="2243575" y="1029280"/>
                    <a:pt x="2238838" y="966799"/>
                    <a:pt x="2231923" y="904567"/>
                  </a:cubicBezTo>
                  <a:cubicBezTo>
                    <a:pt x="2229005" y="878305"/>
                    <a:pt x="2225368" y="852128"/>
                    <a:pt x="2222091" y="825909"/>
                  </a:cubicBezTo>
                  <a:cubicBezTo>
                    <a:pt x="2235201" y="734141"/>
                    <a:pt x="2245440" y="641918"/>
                    <a:pt x="2261420" y="550606"/>
                  </a:cubicBezTo>
                  <a:cubicBezTo>
                    <a:pt x="2283448" y="424732"/>
                    <a:pt x="2336096" y="372039"/>
                    <a:pt x="2271252" y="226142"/>
                  </a:cubicBezTo>
                  <a:cubicBezTo>
                    <a:pt x="2223325" y="118307"/>
                    <a:pt x="2098728" y="57198"/>
                    <a:pt x="2005781" y="0"/>
                  </a:cubicBezTo>
                  <a:cubicBezTo>
                    <a:pt x="1910736" y="19664"/>
                    <a:pt x="1812890" y="28804"/>
                    <a:pt x="1720646" y="58993"/>
                  </a:cubicBezTo>
                  <a:cubicBezTo>
                    <a:pt x="1242512" y="215473"/>
                    <a:pt x="1607660" y="156599"/>
                    <a:pt x="1396181" y="186813"/>
                  </a:cubicBezTo>
                  <a:cubicBezTo>
                    <a:pt x="1376166" y="200157"/>
                    <a:pt x="1319056" y="244082"/>
                    <a:pt x="1288026" y="245806"/>
                  </a:cubicBezTo>
                  <a:cubicBezTo>
                    <a:pt x="1245360" y="248176"/>
                    <a:pt x="1202813" y="239251"/>
                    <a:pt x="1160207" y="235974"/>
                  </a:cubicBezTo>
                  <a:cubicBezTo>
                    <a:pt x="1027223" y="202727"/>
                    <a:pt x="1135609" y="226957"/>
                    <a:pt x="1012723" y="206477"/>
                  </a:cubicBezTo>
                  <a:cubicBezTo>
                    <a:pt x="996239" y="203730"/>
                    <a:pt x="980144" y="198718"/>
                    <a:pt x="963562" y="196645"/>
                  </a:cubicBezTo>
                  <a:cubicBezTo>
                    <a:pt x="927641" y="192155"/>
                    <a:pt x="891459" y="190090"/>
                    <a:pt x="855407" y="186813"/>
                  </a:cubicBezTo>
                  <a:cubicBezTo>
                    <a:pt x="652401" y="136058"/>
                    <a:pt x="805123" y="170090"/>
                    <a:pt x="304800" y="206477"/>
                  </a:cubicBezTo>
                  <a:cubicBezTo>
                    <a:pt x="294463" y="207229"/>
                    <a:pt x="285008" y="212670"/>
                    <a:pt x="275304" y="216309"/>
                  </a:cubicBezTo>
                  <a:cubicBezTo>
                    <a:pt x="258778" y="222506"/>
                    <a:pt x="243340" y="232005"/>
                    <a:pt x="226142" y="235974"/>
                  </a:cubicBezTo>
                  <a:cubicBezTo>
                    <a:pt x="200395" y="241916"/>
                    <a:pt x="173600" y="241788"/>
                    <a:pt x="147484" y="245806"/>
                  </a:cubicBezTo>
                  <a:cubicBezTo>
                    <a:pt x="130967" y="248347"/>
                    <a:pt x="114710" y="252361"/>
                    <a:pt x="98323" y="255638"/>
                  </a:cubicBezTo>
                  <a:cubicBezTo>
                    <a:pt x="91768" y="268748"/>
                    <a:pt x="84433" y="281495"/>
                    <a:pt x="78659" y="294967"/>
                  </a:cubicBezTo>
                  <a:cubicBezTo>
                    <a:pt x="67133" y="321861"/>
                    <a:pt x="53467" y="388055"/>
                    <a:pt x="49162" y="403122"/>
                  </a:cubicBezTo>
                  <a:cubicBezTo>
                    <a:pt x="42607" y="426064"/>
                    <a:pt x="34862" y="448699"/>
                    <a:pt x="29497" y="471948"/>
                  </a:cubicBezTo>
                  <a:cubicBezTo>
                    <a:pt x="25014" y="491373"/>
                    <a:pt x="23575" y="511393"/>
                    <a:pt x="19665" y="530942"/>
                  </a:cubicBezTo>
                  <a:cubicBezTo>
                    <a:pt x="17015" y="544193"/>
                    <a:pt x="12483" y="557020"/>
                    <a:pt x="9833" y="570271"/>
                  </a:cubicBezTo>
                  <a:cubicBezTo>
                    <a:pt x="5923" y="589819"/>
                    <a:pt x="3278" y="609600"/>
                    <a:pt x="0" y="629264"/>
                  </a:cubicBezTo>
                  <a:cubicBezTo>
                    <a:pt x="3278" y="701367"/>
                    <a:pt x="1233" y="773910"/>
                    <a:pt x="9833" y="845574"/>
                  </a:cubicBezTo>
                  <a:cubicBezTo>
                    <a:pt x="11241" y="857307"/>
                    <a:pt x="28377" y="863307"/>
                    <a:pt x="29497" y="875071"/>
                  </a:cubicBezTo>
                  <a:cubicBezTo>
                    <a:pt x="35090" y="933799"/>
                    <a:pt x="29497" y="993058"/>
                    <a:pt x="39330" y="1042219"/>
                  </a:cubicBezTo>
                  <a:close/>
                </a:path>
              </a:pathLst>
            </a:cu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A59FE9CE-FB9E-4764-9999-B537E39BEBE7}"/>
                </a:ext>
              </a:extLst>
            </p:cNvPr>
            <p:cNvSpPr/>
            <p:nvPr/>
          </p:nvSpPr>
          <p:spPr>
            <a:xfrm>
              <a:off x="5829195" y="3122201"/>
              <a:ext cx="1193260" cy="914400"/>
            </a:xfrm>
            <a:prstGeom prst="triangl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P2</a:t>
              </a:r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0B97EBAC-2AF8-49E4-A48F-77D46C9DDAB2}"/>
                </a:ext>
              </a:extLst>
            </p:cNvPr>
            <p:cNvSpPr/>
            <p:nvPr/>
          </p:nvSpPr>
          <p:spPr>
            <a:xfrm>
              <a:off x="6888279" y="4957808"/>
              <a:ext cx="1371600" cy="1172817"/>
            </a:xfrm>
            <a:prstGeom prst="triangl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P1</a:t>
              </a:r>
            </a:p>
          </p:txBody>
        </p:sp>
        <p:pic>
          <p:nvPicPr>
            <p:cNvPr id="38" name="Graphic 37" descr="Man outline">
              <a:extLst>
                <a:ext uri="{FF2B5EF4-FFF2-40B4-BE49-F238E27FC236}">
                  <a16:creationId xmlns:a16="http://schemas.microsoft.com/office/drawing/2014/main" id="{AF3F5049-7175-4F1E-8A17-441DD12ECF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915359" y="1767164"/>
              <a:ext cx="914400" cy="914400"/>
            </a:xfrm>
            <a:prstGeom prst="rect">
              <a:avLst/>
            </a:prstGeom>
          </p:spPr>
        </p:pic>
        <p:pic>
          <p:nvPicPr>
            <p:cNvPr id="39" name="Graphic 38" descr="Man outline">
              <a:extLst>
                <a:ext uri="{FF2B5EF4-FFF2-40B4-BE49-F238E27FC236}">
                  <a16:creationId xmlns:a16="http://schemas.microsoft.com/office/drawing/2014/main" id="{1C1397CA-6675-498B-BF1A-09A2700A4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900480" y="1874560"/>
              <a:ext cx="914400" cy="914400"/>
            </a:xfrm>
            <a:prstGeom prst="rect">
              <a:avLst/>
            </a:prstGeom>
          </p:spPr>
        </p:pic>
        <p:pic>
          <p:nvPicPr>
            <p:cNvPr id="40" name="Graphic 39" descr="Man outline">
              <a:extLst>
                <a:ext uri="{FF2B5EF4-FFF2-40B4-BE49-F238E27FC236}">
                  <a16:creationId xmlns:a16="http://schemas.microsoft.com/office/drawing/2014/main" id="{AB780AFA-0991-4375-87A3-22C121A9C7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919402" y="1866086"/>
              <a:ext cx="914400" cy="914400"/>
            </a:xfrm>
            <a:prstGeom prst="rect">
              <a:avLst/>
            </a:prstGeom>
          </p:spPr>
        </p:pic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654D933-6854-4D29-B05E-041E172F2F06}"/>
                </a:ext>
              </a:extLst>
            </p:cNvPr>
            <p:cNvCxnSpPr>
              <a:cxnSpLocks/>
              <a:stCxn id="38" idx="2"/>
              <a:endCxn id="36" idx="1"/>
            </p:cNvCxnSpPr>
            <p:nvPr/>
          </p:nvCxnSpPr>
          <p:spPr>
            <a:xfrm>
              <a:off x="5372559" y="2681564"/>
              <a:ext cx="754951" cy="8978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DA9FBD6-5922-4507-8827-DEFDFD44499B}"/>
                </a:ext>
              </a:extLst>
            </p:cNvPr>
            <p:cNvCxnSpPr>
              <a:cxnSpLocks/>
              <a:stCxn id="36" idx="3"/>
              <a:endCxn id="37" idx="0"/>
            </p:cNvCxnSpPr>
            <p:nvPr/>
          </p:nvCxnSpPr>
          <p:spPr>
            <a:xfrm>
              <a:off x="6425825" y="4036601"/>
              <a:ext cx="1148254" cy="9212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05437FB-D671-439F-9881-F19DA69D8B02}"/>
                </a:ext>
              </a:extLst>
            </p:cNvPr>
            <p:cNvCxnSpPr>
              <a:cxnSpLocks/>
              <a:stCxn id="39" idx="2"/>
              <a:endCxn id="44" idx="5"/>
            </p:cNvCxnSpPr>
            <p:nvPr/>
          </p:nvCxnSpPr>
          <p:spPr>
            <a:xfrm flipH="1">
              <a:off x="9535625" y="2788960"/>
              <a:ext cx="822055" cy="8466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5AD1D3F0-CBF4-4AEB-9DE5-CE25A0F271FB}"/>
                </a:ext>
              </a:extLst>
            </p:cNvPr>
            <p:cNvSpPr/>
            <p:nvPr/>
          </p:nvSpPr>
          <p:spPr>
            <a:xfrm>
              <a:off x="8607579" y="3136952"/>
              <a:ext cx="1237395" cy="997407"/>
            </a:xfrm>
            <a:prstGeom prst="triangl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P3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7200541-2B0A-4BBB-A878-701CB28D1FBB}"/>
                </a:ext>
              </a:extLst>
            </p:cNvPr>
            <p:cNvCxnSpPr>
              <a:cxnSpLocks/>
              <a:stCxn id="44" idx="3"/>
              <a:endCxn id="37" idx="0"/>
            </p:cNvCxnSpPr>
            <p:nvPr/>
          </p:nvCxnSpPr>
          <p:spPr>
            <a:xfrm flipH="1">
              <a:off x="7574079" y="4134359"/>
              <a:ext cx="1652198" cy="8234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6D92F22-8DBC-48DD-B3F9-60C44F94AAD4}"/>
                </a:ext>
              </a:extLst>
            </p:cNvPr>
            <p:cNvSpPr/>
            <p:nvPr/>
          </p:nvSpPr>
          <p:spPr>
            <a:xfrm>
              <a:off x="6554571" y="2062937"/>
              <a:ext cx="1048005" cy="635422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Corp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94BFC3D-4B73-40BF-93A0-4B1F71963A87}"/>
                </a:ext>
              </a:extLst>
            </p:cNvPr>
            <p:cNvCxnSpPr>
              <a:cxnSpLocks/>
              <a:stCxn id="46" idx="2"/>
              <a:endCxn id="36" idx="5"/>
            </p:cNvCxnSpPr>
            <p:nvPr/>
          </p:nvCxnSpPr>
          <p:spPr>
            <a:xfrm flipH="1">
              <a:off x="6724140" y="2698359"/>
              <a:ext cx="354434" cy="88104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B5A3DD3-C673-48E4-B925-1A84E2BBB34F}"/>
                </a:ext>
              </a:extLst>
            </p:cNvPr>
            <p:cNvSpPr txBox="1"/>
            <p:nvPr/>
          </p:nvSpPr>
          <p:spPr>
            <a:xfrm>
              <a:off x="4728346" y="3254003"/>
              <a:ext cx="845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660033"/>
                  </a:solidFill>
                </a:rPr>
                <a:t>State 2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93BA00B-6DF7-443B-B923-108491B43317}"/>
                </a:ext>
              </a:extLst>
            </p:cNvPr>
            <p:cNvSpPr txBox="1"/>
            <p:nvPr/>
          </p:nvSpPr>
          <p:spPr>
            <a:xfrm>
              <a:off x="10581697" y="1219165"/>
              <a:ext cx="845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660033"/>
                  </a:solidFill>
                </a:rPr>
                <a:t>State 5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4BBEE31-C8D2-4650-B6E8-4489A6E51059}"/>
                </a:ext>
              </a:extLst>
            </p:cNvPr>
            <p:cNvSpPr txBox="1"/>
            <p:nvPr/>
          </p:nvSpPr>
          <p:spPr>
            <a:xfrm>
              <a:off x="7468947" y="3256271"/>
              <a:ext cx="845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660033"/>
                  </a:solidFill>
                </a:rPr>
                <a:t>State 3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FC65FED-1D03-435B-B810-41D5B9B22B8B}"/>
                </a:ext>
              </a:extLst>
            </p:cNvPr>
            <p:cNvSpPr txBox="1"/>
            <p:nvPr/>
          </p:nvSpPr>
          <p:spPr>
            <a:xfrm>
              <a:off x="7754744" y="1225137"/>
              <a:ext cx="845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660033"/>
                  </a:solidFill>
                </a:rPr>
                <a:t>State 4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E30341B-821C-4D4C-996F-703BD466C8D9}"/>
                </a:ext>
              </a:extLst>
            </p:cNvPr>
            <p:cNvSpPr txBox="1"/>
            <p:nvPr/>
          </p:nvSpPr>
          <p:spPr>
            <a:xfrm>
              <a:off x="5833618" y="5098502"/>
              <a:ext cx="845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660033"/>
                  </a:solidFill>
                </a:rPr>
                <a:t>State 1</a:t>
              </a: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C1E2B093-F459-40E9-BA9A-1A634E6B0B77}"/>
              </a:ext>
            </a:extLst>
          </p:cNvPr>
          <p:cNvSpPr txBox="1"/>
          <p:nvPr/>
        </p:nvSpPr>
        <p:spPr>
          <a:xfrm>
            <a:off x="7069393" y="1486560"/>
            <a:ext cx="197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X</a:t>
            </a:r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AC9F8E5-EFB4-4DF5-90F3-86011F77B169}"/>
              </a:ext>
            </a:extLst>
          </p:cNvPr>
          <p:cNvSpPr txBox="1"/>
          <p:nvPr/>
        </p:nvSpPr>
        <p:spPr>
          <a:xfrm>
            <a:off x="10653260" y="1570132"/>
            <a:ext cx="197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7800022-C1D0-4D81-A99A-56EC45A91A7C}"/>
              </a:ext>
            </a:extLst>
          </p:cNvPr>
          <p:cNvSpPr txBox="1"/>
          <p:nvPr/>
        </p:nvSpPr>
        <p:spPr>
          <a:xfrm>
            <a:off x="9232496" y="1565217"/>
            <a:ext cx="197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</a:t>
            </a:r>
            <a:endParaRPr lang="en-US" dirty="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353BB12-5E53-4801-85F5-01678C805C44}"/>
              </a:ext>
            </a:extLst>
          </p:cNvPr>
          <p:cNvCxnSpPr>
            <a:stCxn id="40" idx="2"/>
            <a:endCxn id="44" idx="1"/>
          </p:cNvCxnSpPr>
          <p:nvPr/>
        </p:nvCxnSpPr>
        <p:spPr>
          <a:xfrm>
            <a:off x="9360641" y="2081770"/>
            <a:ext cx="387452" cy="595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788388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712DD-EE3E-4C66-BAC1-55AB6FAD7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Overarching Principles &amp; Policy Goals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EAC2A8-E9CA-45FD-9600-758E25EBD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fld id="{FF540D6E-E35F-417B-9CCA-92B24078C1ED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B0ABFE3-20A6-13E4-D3EB-4009E0EBA7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8492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5432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8F18D8-BA6D-4B16-9D6B-05C813BB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/>
              <a:t>Evaluation –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50ABA-1C0C-4B09-8158-FAEE0AF9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F540D6E-E35F-417B-9CCA-92B24078C1ED}" type="slidenum">
              <a:rPr lang="en-US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75D4F96-648A-FB88-DE97-36F058E0A7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547661"/>
              </p:ext>
            </p:extLst>
          </p:nvPr>
        </p:nvGraphicFramePr>
        <p:xfrm>
          <a:off x="838200" y="1690688"/>
          <a:ext cx="10515600" cy="4665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9896601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EAAD60-67A9-41C2-9A87-8570A25CC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What are we missing?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26F91-6B89-412A-BBEC-6A120BE88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F540D6E-E35F-417B-9CCA-92B24078C1ED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7276210-C51D-805D-3652-11C4EE0F78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01458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17787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B94533-C1F8-4601-A341-4FAC03DB6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916" y="1188637"/>
            <a:ext cx="3372465" cy="4480726"/>
          </a:xfrm>
        </p:spPr>
        <p:txBody>
          <a:bodyPr>
            <a:normAutofit/>
          </a:bodyPr>
          <a:lstStyle/>
          <a:p>
            <a:pPr algn="r"/>
            <a:r>
              <a:rPr lang="en-US" sz="3600" dirty="0"/>
              <a:t>State Tax </a:t>
            </a:r>
            <a:br>
              <a:rPr lang="en-US" sz="3600" dirty="0"/>
            </a:br>
            <a:r>
              <a:rPr lang="en-US" sz="3600" dirty="0"/>
              <a:t>Treatment of </a:t>
            </a:r>
            <a:br>
              <a:rPr lang="en-US" sz="3600" dirty="0"/>
            </a:br>
            <a:r>
              <a:rPr lang="en-US" sz="3600" dirty="0"/>
              <a:t>Investment </a:t>
            </a:r>
            <a:br>
              <a:rPr lang="en-US" sz="3600" dirty="0"/>
            </a:br>
            <a:r>
              <a:rPr lang="en-US" sz="3600" dirty="0"/>
              <a:t>Partnership </a:t>
            </a:r>
            <a:br>
              <a:rPr lang="en-US" sz="3600" dirty="0"/>
            </a:br>
            <a:r>
              <a:rPr lang="en-US" sz="3600" dirty="0"/>
              <a:t>Income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7B397-21B2-4ED8-9F59-8489E20F2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356851"/>
            <a:ext cx="4970288" cy="4630993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Sourced differently –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Non-investment partnership (operating partnership, or “OP”) income is sourced based on partnership factors and sourcing information.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Investment partnership (“IP”) income is sourced based to individual partner’s residence and sometimes a corporate partner’s domicile.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5BC06-2463-4A73-BC52-BAF96EC02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83496" y="4892040"/>
            <a:ext cx="1673352" cy="10058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FF540D6E-E35F-417B-9CCA-92B24078C1ED}" type="slidenum">
              <a:rPr lang="en-US" sz="66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6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1171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lowchart: Document 15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6EE5FC-F1E7-4E37-95CD-DC310025A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latin typeface="+mj-lt"/>
                <a:ea typeface="+mj-ea"/>
                <a:cs typeface="+mj-cs"/>
              </a:rPr>
              <a:t>Sourcing is Only Part of the Puzzle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DECE410-64DF-4D37-BB72-D3DD6C61ECA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146" y="611018"/>
            <a:ext cx="5585616" cy="557881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35C7AB-0DA1-41E1-8956-299DD4A16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6476" y="6356350"/>
            <a:ext cx="625443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FF540D6E-E35F-417B-9CCA-92B24078C1ED}" type="slidenum">
              <a:rPr lang="en-US" smtClean="0"/>
              <a:pPr algn="l"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BBCFC8-DE3F-4D41-9CCF-92BFC581530E}"/>
              </a:ext>
            </a:extLst>
          </p:cNvPr>
          <p:cNvSpPr txBox="1"/>
          <p:nvPr/>
        </p:nvSpPr>
        <p:spPr>
          <a:xfrm>
            <a:off x="5437239" y="1000546"/>
            <a:ext cx="13175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Conformity to Federal Substantive Rules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E746B3-5137-4128-84F8-33B65388F116}"/>
              </a:ext>
            </a:extLst>
          </p:cNvPr>
          <p:cNvSpPr txBox="1"/>
          <p:nvPr/>
        </p:nvSpPr>
        <p:spPr>
          <a:xfrm>
            <a:off x="9094838" y="3159781"/>
            <a:ext cx="1452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State Enforcement Mechanisms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50BF31-0DF3-4B32-AC00-1A1754619522}"/>
              </a:ext>
            </a:extLst>
          </p:cNvPr>
          <p:cNvSpPr txBox="1"/>
          <p:nvPr/>
        </p:nvSpPr>
        <p:spPr>
          <a:xfrm>
            <a:off x="7240193" y="4942405"/>
            <a:ext cx="1317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IP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770B63-98A5-4E34-BB83-CD38000A7D8C}"/>
              </a:ext>
            </a:extLst>
          </p:cNvPr>
          <p:cNvSpPr txBox="1"/>
          <p:nvPr/>
        </p:nvSpPr>
        <p:spPr>
          <a:xfrm>
            <a:off x="5437239" y="4665405"/>
            <a:ext cx="1577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Issues to be Addressed by IP Sourcing Rules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291E8-4D52-4D47-AE67-C53D52E02283}"/>
              </a:ext>
            </a:extLst>
          </p:cNvPr>
          <p:cNvSpPr txBox="1"/>
          <p:nvPr/>
        </p:nvSpPr>
        <p:spPr>
          <a:xfrm>
            <a:off x="7014519" y="2642375"/>
            <a:ext cx="1786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Evaluation –</a:t>
            </a:r>
          </a:p>
          <a:p>
            <a:pPr algn="ctr"/>
            <a:r>
              <a:rPr lang="en-US" dirty="0"/>
              <a:t>Policy Goals </a:t>
            </a:r>
            <a:br>
              <a:rPr lang="en-US" dirty="0"/>
            </a:br>
            <a:r>
              <a:rPr lang="en-US" dirty="0"/>
              <a:t>&amp; Administrability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40970F-8AD6-45AD-8965-4DE800B4899F}"/>
              </a:ext>
            </a:extLst>
          </p:cNvPr>
          <p:cNvSpPr txBox="1"/>
          <p:nvPr/>
        </p:nvSpPr>
        <p:spPr>
          <a:xfrm>
            <a:off x="8874504" y="895474"/>
            <a:ext cx="1577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General State Sourcing Rules (Individuals &amp; Corporations)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A3F900-57BC-477B-9E35-0E33795DEF7E}"/>
              </a:ext>
            </a:extLst>
          </p:cNvPr>
          <p:cNvSpPr txBox="1"/>
          <p:nvPr/>
        </p:nvSpPr>
        <p:spPr>
          <a:xfrm>
            <a:off x="7110314" y="1019705"/>
            <a:ext cx="1577281" cy="660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Passthrough System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FFCFBA-AA05-4135-B8BE-C29A90871A74}"/>
              </a:ext>
            </a:extLst>
          </p:cNvPr>
          <p:cNvSpPr txBox="1"/>
          <p:nvPr/>
        </p:nvSpPr>
        <p:spPr>
          <a:xfrm>
            <a:off x="8687595" y="4643659"/>
            <a:ext cx="15772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Types of Investment Partnerships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40AEC7-E27F-4865-8922-22820B5B2F92}"/>
              </a:ext>
            </a:extLst>
          </p:cNvPr>
          <p:cNvSpPr txBox="1"/>
          <p:nvPr/>
        </p:nvSpPr>
        <p:spPr>
          <a:xfrm>
            <a:off x="5402825" y="2723528"/>
            <a:ext cx="13175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Variations in State IP Sourcing</a:t>
            </a:r>
          </a:p>
          <a:p>
            <a:r>
              <a:rPr lang="en-US" dirty="0">
                <a:solidFill>
                  <a:schemeClr val="bg1"/>
                </a:solidFill>
              </a:rPr>
              <a:t>Rules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E5CD78E1-72F1-4C24-BD3A-E898D69AE525}"/>
              </a:ext>
            </a:extLst>
          </p:cNvPr>
          <p:cNvSpPr/>
          <p:nvPr/>
        </p:nvSpPr>
        <p:spPr>
          <a:xfrm>
            <a:off x="6351639" y="314632"/>
            <a:ext cx="4257367" cy="3535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D85D8379-AB66-4A41-880F-87858E215277}"/>
              </a:ext>
            </a:extLst>
          </p:cNvPr>
          <p:cNvSpPr/>
          <p:nvPr/>
        </p:nvSpPr>
        <p:spPr>
          <a:xfrm>
            <a:off x="10620434" y="491399"/>
            <a:ext cx="382662" cy="55788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D9F3797E-424C-4961-9842-77B4A640BFB5}"/>
              </a:ext>
            </a:extLst>
          </p:cNvPr>
          <p:cNvSpPr/>
          <p:nvPr/>
        </p:nvSpPr>
        <p:spPr>
          <a:xfrm rot="10800000">
            <a:off x="5245409" y="6120370"/>
            <a:ext cx="5585617" cy="359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6D282561-79DC-4C69-8652-85681B965DC0}"/>
              </a:ext>
            </a:extLst>
          </p:cNvPr>
          <p:cNvSpPr/>
          <p:nvPr/>
        </p:nvSpPr>
        <p:spPr>
          <a:xfrm rot="10800000">
            <a:off x="4766209" y="2542310"/>
            <a:ext cx="382662" cy="3552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2373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46F7-F734-4202-8F65-F32DB975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/>
              <a:t>Some Key Take-Aways</a:t>
            </a:r>
            <a:endParaRPr lang="en-US" dirty="0"/>
          </a:p>
        </p:txBody>
      </p:sp>
      <p:sp>
        <p:nvSpPr>
          <p:cNvPr id="15" name="Freeform: Shape 8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6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83DE9-24D3-4378-8D86-6F11852AA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059911"/>
            <a:ext cx="9367204" cy="4661563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700"/>
              </a:spcAft>
              <a:buNone/>
            </a:pPr>
            <a:r>
              <a:rPr lang="en-US" u="sng" dirty="0"/>
              <a:t>Conformity to federal substantive rules &amp; passthrough system</a:t>
            </a:r>
          </a:p>
          <a:p>
            <a:pPr lvl="1">
              <a:spcAft>
                <a:spcPts val="700"/>
              </a:spcAft>
            </a:pPr>
            <a:r>
              <a:rPr lang="en-US" dirty="0"/>
              <a:t>Effect of partnership items on partners should generally be the same as if the partners recognized those items directly.</a:t>
            </a:r>
          </a:p>
          <a:p>
            <a:pPr lvl="1">
              <a:spcAft>
                <a:spcPts val="700"/>
              </a:spcAft>
            </a:pPr>
            <a:r>
              <a:rPr lang="en-US" dirty="0"/>
              <a:t>Certain federal substantive rules may affect state taxation of some kinds of investment income – for example:</a:t>
            </a:r>
          </a:p>
          <a:p>
            <a:pPr lvl="2">
              <a:spcAft>
                <a:spcPts val="700"/>
              </a:spcAft>
            </a:pPr>
            <a:r>
              <a:rPr lang="en-US" sz="2400" dirty="0"/>
              <a:t>Beneficial federal treatment – especially exemptions &amp; deferrals,</a:t>
            </a:r>
          </a:p>
          <a:p>
            <a:pPr lvl="2">
              <a:spcAft>
                <a:spcPts val="700"/>
              </a:spcAft>
            </a:pPr>
            <a:r>
              <a:rPr lang="en-US" sz="2400" dirty="0"/>
              <a:t>Loss limitation rules,</a:t>
            </a:r>
          </a:p>
          <a:p>
            <a:pPr lvl="2">
              <a:spcAft>
                <a:spcPts val="700"/>
              </a:spcAft>
            </a:pPr>
            <a:r>
              <a:rPr lang="en-US" sz="2400" dirty="0"/>
              <a:t>Other.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7CA57-F60B-4A05-BEE7-F6053DD4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F540D6E-E35F-417B-9CCA-92B24078C1ED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85322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46F7-F734-4202-8F65-F32DB975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Some Key Take-Aways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6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83DE9-24D3-4378-8D86-6F11852AA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1920241"/>
            <a:ext cx="8853770" cy="4666826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700"/>
              </a:spcAft>
              <a:buNone/>
            </a:pPr>
            <a:r>
              <a:rPr lang="en-US" u="sng" dirty="0"/>
              <a:t>General state sourcing rules (individuals &amp; corporations)</a:t>
            </a:r>
          </a:p>
          <a:p>
            <a:pPr lvl="1">
              <a:spcAft>
                <a:spcPts val="700"/>
              </a:spcAft>
            </a:pPr>
            <a:r>
              <a:rPr lang="en-US" sz="2200" dirty="0"/>
              <a:t>States may lack sufficiently detailed rules to address sourcing in tiered partnership structures, common among IPs.</a:t>
            </a:r>
          </a:p>
          <a:p>
            <a:pPr lvl="1">
              <a:spcAft>
                <a:spcPts val="700"/>
              </a:spcAft>
            </a:pPr>
            <a:r>
              <a:rPr lang="en-US" sz="2200" dirty="0"/>
              <a:t>IPs often make money by selling portfolio businesses (</a:t>
            </a:r>
            <a:r>
              <a:rPr lang="en-US" sz="2200" dirty="0" err="1"/>
              <a:t>OPs</a:t>
            </a:r>
            <a:r>
              <a:rPr lang="en-US" sz="2200" dirty="0"/>
              <a:t>), raising questions of such gains are sourced. </a:t>
            </a:r>
          </a:p>
          <a:p>
            <a:pPr lvl="1">
              <a:spcAft>
                <a:spcPts val="700"/>
              </a:spcAft>
            </a:pPr>
            <a:r>
              <a:rPr lang="en-US" sz="2200" dirty="0"/>
              <a:t>Entity-level taxes affect sourcing, and while they may not apply to investment partnerships they may apply to their portfolio companies.</a:t>
            </a:r>
          </a:p>
          <a:p>
            <a:pPr lvl="1">
              <a:spcAft>
                <a:spcPts val="700"/>
              </a:spcAft>
            </a:pPr>
            <a:r>
              <a:rPr lang="en-US" sz="2200" dirty="0"/>
              <a:t>Sourcing and related state rules may affect the extent to which partners may offset gains and losses from different partnerships.  </a:t>
            </a:r>
          </a:p>
          <a:p>
            <a:pPr lvl="1">
              <a:spcAft>
                <a:spcPts val="700"/>
              </a:spcAft>
            </a:pPr>
            <a:r>
              <a:rPr lang="en-US" sz="2200" dirty="0"/>
              <a:t>For individual partners, application of the credit for taxes paid is crucial. 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7CA57-F60B-4A05-BEE7-F6053DD4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F540D6E-E35F-417B-9CCA-92B24078C1ED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09714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46F7-F734-4202-8F65-F32DB975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Some Key Take-Aways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6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83DE9-24D3-4378-8D86-6F11852AA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009669"/>
            <a:ext cx="9520404" cy="4346679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en-US" u="sng" dirty="0"/>
              <a:t>State enforcement mechanisms</a:t>
            </a:r>
          </a:p>
          <a:p>
            <a:pPr lvl="1">
              <a:spcAft>
                <a:spcPts val="800"/>
              </a:spcAft>
            </a:pPr>
            <a:r>
              <a:rPr lang="en-US" dirty="0"/>
              <a:t>Withholding is affected by IP sourcing.</a:t>
            </a:r>
          </a:p>
          <a:p>
            <a:pPr lvl="1">
              <a:spcAft>
                <a:spcPts val="800"/>
              </a:spcAft>
            </a:pPr>
            <a:r>
              <a:rPr lang="en-US" dirty="0"/>
              <a:t>Differences in sourcing between </a:t>
            </a:r>
            <a:r>
              <a:rPr lang="en-US" dirty="0" err="1"/>
              <a:t>OPs</a:t>
            </a:r>
            <a:r>
              <a:rPr lang="en-US" dirty="0"/>
              <a:t> and IPs may incentivize income shifting between IPs and their portfolio companies, necessitating use of addback statutes or other anti-abuse rules.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7CA57-F60B-4A05-BEE7-F6053DD4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F540D6E-E35F-417B-9CCA-92B24078C1ED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57129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46F7-F734-4202-8F65-F32DB975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Some Key Take-Aways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6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83DE9-24D3-4378-8D86-6F11852AA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009669"/>
            <a:ext cx="9520404" cy="4346679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u="sng" dirty="0"/>
              <a:t>General characteristics of investment partnerships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Generally LPs or LLCs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Investors are passive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Managing GP or member manages investment activity and gets a profits interest/carried interest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Investments are often illiquid</a:t>
            </a:r>
          </a:p>
          <a:p>
            <a:pPr lvl="1">
              <a:spcAft>
                <a:spcPts val="600"/>
              </a:spcAft>
            </a:pPr>
            <a:endParaRPr lang="en-US" dirty="0"/>
          </a:p>
          <a:p>
            <a:pPr lvl="1">
              <a:spcAft>
                <a:spcPts val="600"/>
              </a:spcAft>
            </a:pPr>
            <a:endParaRPr lang="en-US" dirty="0"/>
          </a:p>
          <a:p>
            <a:pPr lvl="1">
              <a:spcAft>
                <a:spcPts val="600"/>
              </a:spcAft>
            </a:pPr>
            <a:endParaRPr lang="en-US" dirty="0"/>
          </a:p>
          <a:p>
            <a:pPr lvl="1"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7CA57-F60B-4A05-BEE7-F6053DD4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F540D6E-E35F-417B-9CCA-92B24078C1ED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77099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46F7-F734-4202-8F65-F32DB975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Some Key Take-Aways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6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83DE9-24D3-4378-8D86-6F11852AA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009669"/>
            <a:ext cx="9520404" cy="4346679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u="sng" dirty="0"/>
              <a:t>Types of investment partnerships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Private equity funds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Angel funds (start-ups)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Venture capital funds (more established businesses or technology)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Leveraged buyout funds (mature privately held businesses)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Multi-manager funds which invest in other funds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Hedge funds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Closely held and special purpose entities 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Private label or captive funds (single investor)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Family limited partnerships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7CA57-F60B-4A05-BEE7-F6053DD4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F540D6E-E35F-417B-9CCA-92B24078C1ED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4418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46F7-F734-4202-8F65-F32DB975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Some Key Take-Aways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6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83DE9-24D3-4378-8D86-6F11852AA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009669"/>
            <a:ext cx="9691396" cy="4346679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400"/>
              </a:spcAft>
              <a:buNone/>
            </a:pPr>
            <a:r>
              <a:rPr lang="en-US" sz="2600" u="sng" dirty="0"/>
              <a:t>Data on investment partnerships</a:t>
            </a:r>
          </a:p>
          <a:p>
            <a:pPr>
              <a:spcAft>
                <a:spcPts val="400"/>
              </a:spcAft>
            </a:pPr>
            <a:r>
              <a:rPr lang="en-US" sz="2600" dirty="0"/>
              <a:t>Data –</a:t>
            </a:r>
          </a:p>
          <a:p>
            <a:pPr lvl="1">
              <a:spcAft>
                <a:spcPts val="400"/>
              </a:spcAft>
            </a:pPr>
            <a:r>
              <a:rPr lang="en-US" sz="2200" dirty="0"/>
              <a:t>IRS data – </a:t>
            </a:r>
            <a:r>
              <a:rPr lang="en-US" sz="1800" dirty="0"/>
              <a:t>taxes and self-reported information</a:t>
            </a:r>
          </a:p>
          <a:p>
            <a:pPr lvl="1">
              <a:spcAft>
                <a:spcPts val="400"/>
              </a:spcAft>
            </a:pPr>
            <a:r>
              <a:rPr lang="en-US" sz="2200" dirty="0"/>
              <a:t>Industry data - </a:t>
            </a:r>
            <a:r>
              <a:rPr lang="en-US" sz="1800" dirty="0"/>
              <a:t>generally unregulated &amp; limited to professionally managed funds’ assets under management (AUM)</a:t>
            </a:r>
          </a:p>
          <a:p>
            <a:pPr>
              <a:spcAft>
                <a:spcPts val="400"/>
              </a:spcAft>
            </a:pPr>
            <a:r>
              <a:rPr lang="en-US" sz="2200" dirty="0"/>
              <a:t>IRS Data – most income is generated by investment partnerships, defined broadly</a:t>
            </a:r>
          </a:p>
          <a:p>
            <a:pPr>
              <a:spcAft>
                <a:spcPts val="400"/>
              </a:spcAft>
            </a:pPr>
            <a:r>
              <a:rPr lang="en-US" sz="2200" dirty="0"/>
              <a:t>Asset information –</a:t>
            </a:r>
          </a:p>
          <a:p>
            <a:pPr lvl="1">
              <a:spcAft>
                <a:spcPts val="400"/>
              </a:spcAft>
            </a:pPr>
            <a:r>
              <a:rPr lang="en-US" sz="2200" dirty="0"/>
              <a:t>IRS </a:t>
            </a:r>
            <a:r>
              <a:rPr lang="en-US" sz="1800" dirty="0"/>
              <a:t>Assets Reported – $20 trillion</a:t>
            </a:r>
          </a:p>
          <a:p>
            <a:pPr lvl="1">
              <a:spcAft>
                <a:spcPts val="400"/>
              </a:spcAft>
            </a:pPr>
            <a:r>
              <a:rPr lang="en-US" sz="1800" dirty="0"/>
              <a:t>Industry AUM Data – PE and hedge funds – around $6.5 trillion globally</a:t>
            </a:r>
          </a:p>
          <a:p>
            <a:pPr lvl="1">
              <a:spcAft>
                <a:spcPts val="400"/>
              </a:spcAft>
            </a:pPr>
            <a:endParaRPr lang="en-US" sz="1800" dirty="0"/>
          </a:p>
          <a:p>
            <a:pPr marL="457200" lvl="1" indent="0">
              <a:spcAft>
                <a:spcPts val="400"/>
              </a:spcAft>
              <a:buNone/>
            </a:pPr>
            <a:endParaRPr lang="en-US" sz="1800" dirty="0"/>
          </a:p>
          <a:p>
            <a:pPr marL="914400" lvl="2" indent="0">
              <a:spcAft>
                <a:spcPts val="400"/>
              </a:spcAft>
              <a:buNone/>
            </a:pPr>
            <a:endParaRPr lang="en-US" sz="1800" dirty="0"/>
          </a:p>
          <a:p>
            <a:pPr lvl="2">
              <a:spcAft>
                <a:spcPts val="600"/>
              </a:spcAft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7CA57-F60B-4A05-BEE7-F6053DD4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F540D6E-E35F-417B-9CCA-92B24078C1ED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01894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1022</Words>
  <Application>Microsoft Office PowerPoint</Application>
  <PresentationFormat>Widescreen</PresentationFormat>
  <Paragraphs>167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1_Office Theme</vt:lpstr>
      <vt:lpstr>State Taxation of Partnerships</vt:lpstr>
      <vt:lpstr>State Tax  Treatment of  Investment  Partnership  Income</vt:lpstr>
      <vt:lpstr>Sourcing is Only Part of the Puzzle</vt:lpstr>
      <vt:lpstr>Some Key Take-Aways</vt:lpstr>
      <vt:lpstr>Some Key Take-Aways</vt:lpstr>
      <vt:lpstr>Some Key Take-Aways</vt:lpstr>
      <vt:lpstr>Some Key Take-Aways</vt:lpstr>
      <vt:lpstr>Some Key Take-Aways</vt:lpstr>
      <vt:lpstr>Some Key Take-Aways</vt:lpstr>
      <vt:lpstr>Some Key Take-Aways</vt:lpstr>
      <vt:lpstr>Some Key Take-Aways</vt:lpstr>
      <vt:lpstr>Multistate Effects</vt:lpstr>
      <vt:lpstr>Examples of Issues</vt:lpstr>
      <vt:lpstr>Overarching Principles &amp; Policy Goals</vt:lpstr>
      <vt:lpstr>Evaluation – </vt:lpstr>
      <vt:lpstr>What are we missing?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2021-12-30T15:21:45Z</dcterms:created>
  <dcterms:modified xsi:type="dcterms:W3CDTF">2022-03-28T14:30:40Z</dcterms:modified>
</cp:coreProperties>
</file>