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14" r:id="rId3"/>
    <p:sldId id="369" r:id="rId4"/>
    <p:sldId id="257" r:id="rId5"/>
    <p:sldId id="371" r:id="rId6"/>
    <p:sldId id="258" r:id="rId7"/>
    <p:sldId id="256" r:id="rId8"/>
    <p:sldId id="37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CADA4B-6E15-4C2D-B992-04E6D2804F36}" type="doc">
      <dgm:prSet loTypeId="urn:microsoft.com/office/officeart/2005/8/layout/process4" loCatId="process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EBEF311E-6A6B-4B48-80A2-2CBFC76C2DB5}">
      <dgm:prSet/>
      <dgm:spPr/>
      <dgm:t>
        <a:bodyPr/>
        <a:lstStyle/>
        <a:p>
          <a:r>
            <a:rPr lang="en-US" dirty="0"/>
            <a:t>Use time after the annual meeting for staff to: </a:t>
          </a:r>
        </a:p>
      </dgm:t>
    </dgm:pt>
    <dgm:pt modelId="{D59D8880-B2F2-421E-8E48-ADF44144A284}" type="parTrans" cxnId="{D0D9355F-89E1-4489-86AE-F52451AD2785}">
      <dgm:prSet/>
      <dgm:spPr/>
      <dgm:t>
        <a:bodyPr/>
        <a:lstStyle/>
        <a:p>
          <a:endParaRPr lang="en-US"/>
        </a:p>
      </dgm:t>
    </dgm:pt>
    <dgm:pt modelId="{FE1A3A9B-3BEE-46FB-8044-D5C3D82B477A}" type="sibTrans" cxnId="{D0D9355F-89E1-4489-86AE-F52451AD2785}">
      <dgm:prSet/>
      <dgm:spPr/>
      <dgm:t>
        <a:bodyPr/>
        <a:lstStyle/>
        <a:p>
          <a:endParaRPr lang="en-US"/>
        </a:p>
      </dgm:t>
    </dgm:pt>
    <dgm:pt modelId="{A47E00E2-D550-4402-BCEA-9CE5D4664E2B}">
      <dgm:prSet/>
      <dgm:spPr/>
      <dgm:t>
        <a:bodyPr/>
        <a:lstStyle/>
        <a:p>
          <a:r>
            <a:rPr lang="en-US" dirty="0"/>
            <a:t>Develop one or more examples to illustrate the issues</a:t>
          </a:r>
        </a:p>
      </dgm:t>
    </dgm:pt>
    <dgm:pt modelId="{9A425B89-34AF-4A56-A4ED-05ACFE87094D}" type="parTrans" cxnId="{FB19DF76-EF71-4BE3-BFD0-DF33B8CB18F5}">
      <dgm:prSet/>
      <dgm:spPr/>
      <dgm:t>
        <a:bodyPr/>
        <a:lstStyle/>
        <a:p>
          <a:endParaRPr lang="en-US"/>
        </a:p>
      </dgm:t>
    </dgm:pt>
    <dgm:pt modelId="{33FE5294-AA99-4480-A1A4-5A6BD6B04CD4}" type="sibTrans" cxnId="{FB19DF76-EF71-4BE3-BFD0-DF33B8CB18F5}">
      <dgm:prSet/>
      <dgm:spPr/>
      <dgm:t>
        <a:bodyPr/>
        <a:lstStyle/>
        <a:p>
          <a:endParaRPr lang="en-US"/>
        </a:p>
      </dgm:t>
    </dgm:pt>
    <dgm:pt modelId="{C27FD0F0-6567-477A-BEE4-0456778DEFA6}">
      <dgm:prSet/>
      <dgm:spPr/>
      <dgm:t>
        <a:bodyPr/>
        <a:lstStyle/>
        <a:p>
          <a:r>
            <a:rPr lang="en-US"/>
            <a:t>Explore the use of tax-preparation software or other means to “run the numbers”</a:t>
          </a:r>
        </a:p>
      </dgm:t>
    </dgm:pt>
    <dgm:pt modelId="{5A30EB6A-09A4-4A66-BD2A-93DD39B2D06F}" type="parTrans" cxnId="{3FEF426F-6F3B-4746-9CB3-A7EC2ECFD63C}">
      <dgm:prSet/>
      <dgm:spPr/>
      <dgm:t>
        <a:bodyPr/>
        <a:lstStyle/>
        <a:p>
          <a:endParaRPr lang="en-US"/>
        </a:p>
      </dgm:t>
    </dgm:pt>
    <dgm:pt modelId="{3465E755-4EDA-437C-BF94-FC4860789A77}" type="sibTrans" cxnId="{3FEF426F-6F3B-4746-9CB3-A7EC2ECFD63C}">
      <dgm:prSet/>
      <dgm:spPr/>
      <dgm:t>
        <a:bodyPr/>
        <a:lstStyle/>
        <a:p>
          <a:endParaRPr lang="en-US"/>
        </a:p>
      </dgm:t>
    </dgm:pt>
    <dgm:pt modelId="{9B098637-C957-4623-8A9D-F0DE3D33DCDD}">
      <dgm:prSet/>
      <dgm:spPr/>
      <dgm:t>
        <a:bodyPr/>
        <a:lstStyle/>
        <a:p>
          <a:r>
            <a:rPr lang="en-US" dirty="0"/>
            <a:t>Determine if the use of examples will facilitate the work of developing practices or positions</a:t>
          </a:r>
        </a:p>
      </dgm:t>
    </dgm:pt>
    <dgm:pt modelId="{9FA5830C-947F-4C37-9EA9-7B2A981679EE}" type="parTrans" cxnId="{44CF2058-8E26-4E99-882D-4A33D4750553}">
      <dgm:prSet/>
      <dgm:spPr/>
      <dgm:t>
        <a:bodyPr/>
        <a:lstStyle/>
        <a:p>
          <a:endParaRPr lang="en-US"/>
        </a:p>
      </dgm:t>
    </dgm:pt>
    <dgm:pt modelId="{7421395E-925A-4F98-9566-D97EF26EE7FF}" type="sibTrans" cxnId="{44CF2058-8E26-4E99-882D-4A33D4750553}">
      <dgm:prSet/>
      <dgm:spPr/>
      <dgm:t>
        <a:bodyPr/>
        <a:lstStyle/>
        <a:p>
          <a:endParaRPr lang="en-US"/>
        </a:p>
      </dgm:t>
    </dgm:pt>
    <dgm:pt modelId="{879F6957-E268-4E74-B8EF-D4A2A078626F}">
      <dgm:prSet/>
      <dgm:spPr/>
      <dgm:t>
        <a:bodyPr/>
        <a:lstStyle/>
        <a:p>
          <a:r>
            <a:rPr lang="en-US" dirty="0"/>
            <a:t>Report back to the work group – estimated time – mid to late September</a:t>
          </a:r>
        </a:p>
      </dgm:t>
    </dgm:pt>
    <dgm:pt modelId="{10B57403-BCF3-40CE-B41E-B622FCB127E3}" type="parTrans" cxnId="{0200C83D-C399-4F8E-872E-1530A1BAFBFB}">
      <dgm:prSet/>
      <dgm:spPr/>
      <dgm:t>
        <a:bodyPr/>
        <a:lstStyle/>
        <a:p>
          <a:endParaRPr lang="en-US"/>
        </a:p>
      </dgm:t>
    </dgm:pt>
    <dgm:pt modelId="{CB57CBA4-02B4-4682-BC0A-9D322C7B41A8}" type="sibTrans" cxnId="{0200C83D-C399-4F8E-872E-1530A1BAFBFB}">
      <dgm:prSet/>
      <dgm:spPr/>
      <dgm:t>
        <a:bodyPr/>
        <a:lstStyle/>
        <a:p>
          <a:endParaRPr lang="en-US"/>
        </a:p>
      </dgm:t>
    </dgm:pt>
    <dgm:pt modelId="{026EB48A-2550-45EA-83F9-92F995F15561}" type="pres">
      <dgm:prSet presAssocID="{82CADA4B-6E15-4C2D-B992-04E6D2804F36}" presName="Name0" presStyleCnt="0">
        <dgm:presLayoutVars>
          <dgm:dir/>
          <dgm:animLvl val="lvl"/>
          <dgm:resizeHandles val="exact"/>
        </dgm:presLayoutVars>
      </dgm:prSet>
      <dgm:spPr/>
    </dgm:pt>
    <dgm:pt modelId="{75C729EE-9883-414A-B061-3548DD9D97CC}" type="pres">
      <dgm:prSet presAssocID="{879F6957-E268-4E74-B8EF-D4A2A078626F}" presName="boxAndChildren" presStyleCnt="0"/>
      <dgm:spPr/>
    </dgm:pt>
    <dgm:pt modelId="{584E895F-95F5-4A67-8BD2-FB41B8673CBA}" type="pres">
      <dgm:prSet presAssocID="{879F6957-E268-4E74-B8EF-D4A2A078626F}" presName="parentTextBox" presStyleLbl="node1" presStyleIdx="0" presStyleCnt="2"/>
      <dgm:spPr/>
    </dgm:pt>
    <dgm:pt modelId="{06375DE1-8D0A-40AD-84CE-C8BB89AF8A00}" type="pres">
      <dgm:prSet presAssocID="{FE1A3A9B-3BEE-46FB-8044-D5C3D82B477A}" presName="sp" presStyleCnt="0"/>
      <dgm:spPr/>
    </dgm:pt>
    <dgm:pt modelId="{11C2B9DE-6C16-400D-B978-99DCF90D61FF}" type="pres">
      <dgm:prSet presAssocID="{EBEF311E-6A6B-4B48-80A2-2CBFC76C2DB5}" presName="arrowAndChildren" presStyleCnt="0"/>
      <dgm:spPr/>
    </dgm:pt>
    <dgm:pt modelId="{99BF9304-4CCF-4169-BD0C-66858974A9C2}" type="pres">
      <dgm:prSet presAssocID="{EBEF311E-6A6B-4B48-80A2-2CBFC76C2DB5}" presName="parentTextArrow" presStyleLbl="node1" presStyleIdx="0" presStyleCnt="2"/>
      <dgm:spPr/>
    </dgm:pt>
    <dgm:pt modelId="{D34D602C-CEB8-4606-8FB3-B1FCD8E2043D}" type="pres">
      <dgm:prSet presAssocID="{EBEF311E-6A6B-4B48-80A2-2CBFC76C2DB5}" presName="arrow" presStyleLbl="node1" presStyleIdx="1" presStyleCnt="2"/>
      <dgm:spPr/>
    </dgm:pt>
    <dgm:pt modelId="{5F08C65D-7689-450C-8941-58DBCE87317E}" type="pres">
      <dgm:prSet presAssocID="{EBEF311E-6A6B-4B48-80A2-2CBFC76C2DB5}" presName="descendantArrow" presStyleCnt="0"/>
      <dgm:spPr/>
    </dgm:pt>
    <dgm:pt modelId="{83AF9BD8-4BC1-4D83-9F7C-6AA7E9AB92FC}" type="pres">
      <dgm:prSet presAssocID="{A47E00E2-D550-4402-BCEA-9CE5D4664E2B}" presName="childTextArrow" presStyleLbl="fgAccFollowNode1" presStyleIdx="0" presStyleCnt="3">
        <dgm:presLayoutVars>
          <dgm:bulletEnabled val="1"/>
        </dgm:presLayoutVars>
      </dgm:prSet>
      <dgm:spPr/>
    </dgm:pt>
    <dgm:pt modelId="{7C5EE255-ADC5-44EB-843E-9B8D5E18A339}" type="pres">
      <dgm:prSet presAssocID="{C27FD0F0-6567-477A-BEE4-0456778DEFA6}" presName="childTextArrow" presStyleLbl="fgAccFollowNode1" presStyleIdx="1" presStyleCnt="3">
        <dgm:presLayoutVars>
          <dgm:bulletEnabled val="1"/>
        </dgm:presLayoutVars>
      </dgm:prSet>
      <dgm:spPr/>
    </dgm:pt>
    <dgm:pt modelId="{E8500C9D-7061-4861-B1A8-3DFA20A72CAA}" type="pres">
      <dgm:prSet presAssocID="{9B098637-C957-4623-8A9D-F0DE3D33DCDD}" presName="childTextArrow" presStyleLbl="fgAccFollowNode1" presStyleIdx="2" presStyleCnt="3">
        <dgm:presLayoutVars>
          <dgm:bulletEnabled val="1"/>
        </dgm:presLayoutVars>
      </dgm:prSet>
      <dgm:spPr/>
    </dgm:pt>
  </dgm:ptLst>
  <dgm:cxnLst>
    <dgm:cxn modelId="{0200C83D-C399-4F8E-872E-1530A1BAFBFB}" srcId="{82CADA4B-6E15-4C2D-B992-04E6D2804F36}" destId="{879F6957-E268-4E74-B8EF-D4A2A078626F}" srcOrd="1" destOrd="0" parTransId="{10B57403-BCF3-40CE-B41E-B622FCB127E3}" sibTransId="{CB57CBA4-02B4-4682-BC0A-9D322C7B41A8}"/>
    <dgm:cxn modelId="{D0D9355F-89E1-4489-86AE-F52451AD2785}" srcId="{82CADA4B-6E15-4C2D-B992-04E6D2804F36}" destId="{EBEF311E-6A6B-4B48-80A2-2CBFC76C2DB5}" srcOrd="0" destOrd="0" parTransId="{D59D8880-B2F2-421E-8E48-ADF44144A284}" sibTransId="{FE1A3A9B-3BEE-46FB-8044-D5C3D82B477A}"/>
    <dgm:cxn modelId="{3FEF426F-6F3B-4746-9CB3-A7EC2ECFD63C}" srcId="{EBEF311E-6A6B-4B48-80A2-2CBFC76C2DB5}" destId="{C27FD0F0-6567-477A-BEE4-0456778DEFA6}" srcOrd="1" destOrd="0" parTransId="{5A30EB6A-09A4-4A66-BD2A-93DD39B2D06F}" sibTransId="{3465E755-4EDA-437C-BF94-FC4860789A77}"/>
    <dgm:cxn modelId="{1DDE786F-4F77-4DA9-8E5A-483C901CB3AA}" type="presOf" srcId="{C27FD0F0-6567-477A-BEE4-0456778DEFA6}" destId="{7C5EE255-ADC5-44EB-843E-9B8D5E18A339}" srcOrd="0" destOrd="0" presId="urn:microsoft.com/office/officeart/2005/8/layout/process4"/>
    <dgm:cxn modelId="{4A0D6073-8758-4C53-B786-C1142BC824D4}" type="presOf" srcId="{9B098637-C957-4623-8A9D-F0DE3D33DCDD}" destId="{E8500C9D-7061-4861-B1A8-3DFA20A72CAA}" srcOrd="0" destOrd="0" presId="urn:microsoft.com/office/officeart/2005/8/layout/process4"/>
    <dgm:cxn modelId="{FB19DF76-EF71-4BE3-BFD0-DF33B8CB18F5}" srcId="{EBEF311E-6A6B-4B48-80A2-2CBFC76C2DB5}" destId="{A47E00E2-D550-4402-BCEA-9CE5D4664E2B}" srcOrd="0" destOrd="0" parTransId="{9A425B89-34AF-4A56-A4ED-05ACFE87094D}" sibTransId="{33FE5294-AA99-4480-A1A4-5A6BD6B04CD4}"/>
    <dgm:cxn modelId="{44CF2058-8E26-4E99-882D-4A33D4750553}" srcId="{EBEF311E-6A6B-4B48-80A2-2CBFC76C2DB5}" destId="{9B098637-C957-4623-8A9D-F0DE3D33DCDD}" srcOrd="2" destOrd="0" parTransId="{9FA5830C-947F-4C37-9EA9-7B2A981679EE}" sibTransId="{7421395E-925A-4F98-9566-D97EF26EE7FF}"/>
    <dgm:cxn modelId="{F599BF9A-9463-4E8B-A659-22E661082BB1}" type="presOf" srcId="{EBEF311E-6A6B-4B48-80A2-2CBFC76C2DB5}" destId="{99BF9304-4CCF-4169-BD0C-66858974A9C2}" srcOrd="0" destOrd="0" presId="urn:microsoft.com/office/officeart/2005/8/layout/process4"/>
    <dgm:cxn modelId="{3DB7AFAF-4B00-4FDC-A754-3E88C392E613}" type="presOf" srcId="{879F6957-E268-4E74-B8EF-D4A2A078626F}" destId="{584E895F-95F5-4A67-8BD2-FB41B8673CBA}" srcOrd="0" destOrd="0" presId="urn:microsoft.com/office/officeart/2005/8/layout/process4"/>
    <dgm:cxn modelId="{B3678BE4-AFF9-4D22-9FA0-4F74085A0177}" type="presOf" srcId="{EBEF311E-6A6B-4B48-80A2-2CBFC76C2DB5}" destId="{D34D602C-CEB8-4606-8FB3-B1FCD8E2043D}" srcOrd="1" destOrd="0" presId="urn:microsoft.com/office/officeart/2005/8/layout/process4"/>
    <dgm:cxn modelId="{F2C17FE9-4D1F-422F-A3D1-869B74030FF6}" type="presOf" srcId="{A47E00E2-D550-4402-BCEA-9CE5D4664E2B}" destId="{83AF9BD8-4BC1-4D83-9F7C-6AA7E9AB92FC}" srcOrd="0" destOrd="0" presId="urn:microsoft.com/office/officeart/2005/8/layout/process4"/>
    <dgm:cxn modelId="{45F9B5F7-418C-420D-AA15-E2AACAF58D2C}" type="presOf" srcId="{82CADA4B-6E15-4C2D-B992-04E6D2804F36}" destId="{026EB48A-2550-45EA-83F9-92F995F15561}" srcOrd="0" destOrd="0" presId="urn:microsoft.com/office/officeart/2005/8/layout/process4"/>
    <dgm:cxn modelId="{2A3463FC-1BC0-4F89-B57B-B724199A488B}" type="presParOf" srcId="{026EB48A-2550-45EA-83F9-92F995F15561}" destId="{75C729EE-9883-414A-B061-3548DD9D97CC}" srcOrd="0" destOrd="0" presId="urn:microsoft.com/office/officeart/2005/8/layout/process4"/>
    <dgm:cxn modelId="{906FFDB6-E4EC-4B1B-A63F-B2B59CDFB6AB}" type="presParOf" srcId="{75C729EE-9883-414A-B061-3548DD9D97CC}" destId="{584E895F-95F5-4A67-8BD2-FB41B8673CBA}" srcOrd="0" destOrd="0" presId="urn:microsoft.com/office/officeart/2005/8/layout/process4"/>
    <dgm:cxn modelId="{747B83A3-F5A9-4D43-BAD7-1F0BE0E93E74}" type="presParOf" srcId="{026EB48A-2550-45EA-83F9-92F995F15561}" destId="{06375DE1-8D0A-40AD-84CE-C8BB89AF8A00}" srcOrd="1" destOrd="0" presId="urn:microsoft.com/office/officeart/2005/8/layout/process4"/>
    <dgm:cxn modelId="{7C4F79AB-423E-4539-B5E1-D3B6DA8D3CF0}" type="presParOf" srcId="{026EB48A-2550-45EA-83F9-92F995F15561}" destId="{11C2B9DE-6C16-400D-B978-99DCF90D61FF}" srcOrd="2" destOrd="0" presId="urn:microsoft.com/office/officeart/2005/8/layout/process4"/>
    <dgm:cxn modelId="{9F98F4B8-766B-4DA8-BE73-B6F8C7C2125A}" type="presParOf" srcId="{11C2B9DE-6C16-400D-B978-99DCF90D61FF}" destId="{99BF9304-4CCF-4169-BD0C-66858974A9C2}" srcOrd="0" destOrd="0" presId="urn:microsoft.com/office/officeart/2005/8/layout/process4"/>
    <dgm:cxn modelId="{18A0F5D4-051F-4207-A73A-8C5A54446257}" type="presParOf" srcId="{11C2B9DE-6C16-400D-B978-99DCF90D61FF}" destId="{D34D602C-CEB8-4606-8FB3-B1FCD8E2043D}" srcOrd="1" destOrd="0" presId="urn:microsoft.com/office/officeart/2005/8/layout/process4"/>
    <dgm:cxn modelId="{8C59C760-4D44-48ED-94CF-F1BEE58E6393}" type="presParOf" srcId="{11C2B9DE-6C16-400D-B978-99DCF90D61FF}" destId="{5F08C65D-7689-450C-8941-58DBCE87317E}" srcOrd="2" destOrd="0" presId="urn:microsoft.com/office/officeart/2005/8/layout/process4"/>
    <dgm:cxn modelId="{92CB6E61-99EE-4E6E-8E15-C436B8914B53}" type="presParOf" srcId="{5F08C65D-7689-450C-8941-58DBCE87317E}" destId="{83AF9BD8-4BC1-4D83-9F7C-6AA7E9AB92FC}" srcOrd="0" destOrd="0" presId="urn:microsoft.com/office/officeart/2005/8/layout/process4"/>
    <dgm:cxn modelId="{CBEAAC71-24EA-491D-9213-26AB7D7D557B}" type="presParOf" srcId="{5F08C65D-7689-450C-8941-58DBCE87317E}" destId="{7C5EE255-ADC5-44EB-843E-9B8D5E18A339}" srcOrd="1" destOrd="0" presId="urn:microsoft.com/office/officeart/2005/8/layout/process4"/>
    <dgm:cxn modelId="{244F136B-F50D-42EC-B01C-9B411CB99EF3}" type="presParOf" srcId="{5F08C65D-7689-450C-8941-58DBCE87317E}" destId="{E8500C9D-7061-4861-B1A8-3DFA20A72CAA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4E895F-95F5-4A67-8BD2-FB41B8673CBA}">
      <dsp:nvSpPr>
        <dsp:cNvPr id="0" name=""/>
        <dsp:cNvSpPr/>
      </dsp:nvSpPr>
      <dsp:spPr>
        <a:xfrm>
          <a:off x="0" y="4139166"/>
          <a:ext cx="6674177" cy="271574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Report back to the work group – estimated time – mid to late September</a:t>
          </a:r>
        </a:p>
      </dsp:txBody>
      <dsp:txXfrm>
        <a:off x="0" y="4139166"/>
        <a:ext cx="6674177" cy="2715741"/>
      </dsp:txXfrm>
    </dsp:sp>
    <dsp:sp modelId="{D34D602C-CEB8-4606-8FB3-B1FCD8E2043D}">
      <dsp:nvSpPr>
        <dsp:cNvPr id="0" name=""/>
        <dsp:cNvSpPr/>
      </dsp:nvSpPr>
      <dsp:spPr>
        <a:xfrm rot="10800000">
          <a:off x="0" y="3092"/>
          <a:ext cx="6674177" cy="4176809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Use time after the annual meeting for staff to: </a:t>
          </a:r>
        </a:p>
      </dsp:txBody>
      <dsp:txXfrm rot="-10800000">
        <a:off x="0" y="3092"/>
        <a:ext cx="6674177" cy="1466060"/>
      </dsp:txXfrm>
    </dsp:sp>
    <dsp:sp modelId="{83AF9BD8-4BC1-4D83-9F7C-6AA7E9AB92FC}">
      <dsp:nvSpPr>
        <dsp:cNvPr id="0" name=""/>
        <dsp:cNvSpPr/>
      </dsp:nvSpPr>
      <dsp:spPr>
        <a:xfrm>
          <a:off x="3258" y="1469152"/>
          <a:ext cx="2222553" cy="12488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Develop one or more examples to illustrate the issues</a:t>
          </a:r>
        </a:p>
      </dsp:txBody>
      <dsp:txXfrm>
        <a:off x="3258" y="1469152"/>
        <a:ext cx="2222553" cy="1248866"/>
      </dsp:txXfrm>
    </dsp:sp>
    <dsp:sp modelId="{7C5EE255-ADC5-44EB-843E-9B8D5E18A339}">
      <dsp:nvSpPr>
        <dsp:cNvPr id="0" name=""/>
        <dsp:cNvSpPr/>
      </dsp:nvSpPr>
      <dsp:spPr>
        <a:xfrm>
          <a:off x="2225811" y="1469152"/>
          <a:ext cx="2222553" cy="12488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Explore the use of tax-preparation software or other means to “run the numbers”</a:t>
          </a:r>
        </a:p>
      </dsp:txBody>
      <dsp:txXfrm>
        <a:off x="2225811" y="1469152"/>
        <a:ext cx="2222553" cy="1248866"/>
      </dsp:txXfrm>
    </dsp:sp>
    <dsp:sp modelId="{E8500C9D-7061-4861-B1A8-3DFA20A72CAA}">
      <dsp:nvSpPr>
        <dsp:cNvPr id="0" name=""/>
        <dsp:cNvSpPr/>
      </dsp:nvSpPr>
      <dsp:spPr>
        <a:xfrm>
          <a:off x="4448365" y="1469152"/>
          <a:ext cx="2222553" cy="1248866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Determine if the use of examples will facilitate the work of developing practices or positions</a:t>
          </a:r>
        </a:p>
      </dsp:txBody>
      <dsp:txXfrm>
        <a:off x="4448365" y="1469152"/>
        <a:ext cx="2222553" cy="1248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D632-58B4-CA17-9BB0-ED18F71E3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2E0FEE-4CCB-334C-8965-AC8FC06BF6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15F06E-8A65-24FE-A12A-51BCCCDA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928BFD-216B-DD01-9776-C975D3148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36614-5905-279D-CE22-B5D5DF321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5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CA87A-5E0A-FA93-70D3-4BDED6705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5E8BB1-5616-50EF-41CC-9F8A662DD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346E5-67F6-10A2-06F1-A5327C556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5D084-C603-062E-D4FF-6B0FE5527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60DD7-CCD4-BA36-6B26-0B4DF61A0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41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6C48F8-D750-58F4-676F-BBC7A10F2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33E529-EFF0-B57B-F72B-E28C631F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71761-6943-6A22-8336-D54C7A140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B54203-0D21-353B-4CE7-35D5CEC6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9EAAD-7437-0E9E-8EA9-CE0B819D1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0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05FB-8F46-415C-97FF-775E18CF3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27A4DC-07DC-45D3-BE43-FB934C00EF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714BD-0DB1-4796-B198-AC395920B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B3D705-FA65-415B-8D86-797A1063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7E7641-FD64-4B4C-A5B3-7FC06F28D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2758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D297E-ABAE-4473-BFE7-375493898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492D1-5E04-4019-A09D-5654E67D1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10F5F-6AF7-45AA-B148-2B7B6F0B4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F5C49-9AC6-467C-91E6-DC5D38532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1B22-50EC-4165-BBCC-D81A8842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700167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A0292-44D5-460F-B83A-D601A109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2E645-18DC-4682-98E7-4B8AD9A1A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9D6A88-3FDD-4EA7-A432-195FBB9B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09800-BC01-4EEA-B559-DCC5C6A1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DFBFC-4250-4D23-B2BC-E028513A2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76382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44D26-A5A0-484F-8EFD-33300B046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358E4-3051-491F-9C8D-7F7DA88389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1B050C-C382-48AD-B1A0-3A9A71614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86B5E-2439-4F25-9274-2317878AF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0A93D-664E-40A8-84AE-3BDCCE694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BCF31-2019-4DAC-AC6C-40C4C0645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58484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B8D9A-F4FC-4809-9A51-D17805C98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E6578-37B0-45B1-822E-011B37AAE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A960E9-8304-447A-988E-829563587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976C0A-C47E-47E8-9AEE-93BCD567F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4C569C-DB5E-4437-B18F-19D2B3A91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0656F2-DDA6-466F-B98F-B9A68D48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99F9A3-29BE-4174-B6F9-74F76B8D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DADD51-2EFF-4702-AD50-64AD4A22A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777019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F1796-B71D-4E35-BBDF-11A2ABDE4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CB96CA-ECE7-4E9D-A3BA-88480E09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08984E-2CA1-47C9-9030-5743A1EA1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04F5B7-B79A-462B-811D-4AC888073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615742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F49F8A-B959-46A1-BEDC-B9A34EBB4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5BB0C3-24EC-4218-9C6A-A065DC46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75ABA-8B8C-466B-84B2-C260ADEBF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04576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662CE-1F61-4D1D-999C-7999D3924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E41F8-9BE1-487C-8F4D-CD10182C4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29550E-FAD2-4F2A-B2E9-96F363419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CA32F-9F16-4069-93DC-515F2A41E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07048C-8C69-40BB-802A-5B0BB889A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705D88-6667-4D2C-A34E-83B5841D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3443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60F61-99E8-29C8-2293-D8D4F9360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4BABC-B0EB-4DC9-321B-2884498C9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171449-22A7-947E-5F18-817FB1CBC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6B4B-3222-10E8-1F97-D0B40EF66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F3C32-7968-6A38-B65A-ACD68AA3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0727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C866D-487E-4317-B0AA-73C8C491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E06A7-98CD-4B94-B46E-CCF871E5BC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367BA-E8C3-460A-A3A3-5D428D458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4A3D7A-4478-4574-9D91-2AE383BAD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72F81-52F4-4220-A07F-8A33B0341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BA2E5A-4A35-466F-97DA-A3CCBB02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265337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AA4F8-BFC4-4414-A363-6838B5907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9B98CD-B0DA-4987-8E90-840346C7B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D200B-B487-40CC-B1FD-2A5EBFA9C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CE50A-9FA7-4614-AA39-E5902DA23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19858-7936-4A45-AEE0-1BED2D3B0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787275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721A0E-7E31-4F87-8CFB-80F0E005B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AE43EB-FF3B-4A96-BC6B-F0D527131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3A4FE-80AB-418C-AD79-BF41F39C9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F2233-2CEF-473D-8DCE-62A25360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5DB7D-9F8D-4383-A85E-FB7378F8C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435627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1C0C7-9BE2-8551-09E1-BD4B68928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A08A96-EEA7-94C6-CD5A-A76F23DDA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B6E942-C23C-1AB6-26C8-97B1AB941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42E9D-F775-21DB-8CBD-8B7B1EB29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65BB5-4AD6-1871-687C-AB5EC04CB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94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50592-39A1-2710-73A2-5E6369A57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1F8E5-091F-8802-5DA5-40F93C8A24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E2FEA-4D6F-C011-A230-661C33A0C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C4441-7B5C-0CC0-76A6-95E806312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9CB20-D721-4FE7-36CB-2E2513D4F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DB28F-530A-E45D-6404-034DD5F40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4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EA04E-209E-E5A9-28BE-872CC4053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EFF34-3C33-34CC-C88B-B15DA50BD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68530-75B2-E0ED-5019-30700EAA5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B5E825-CAA0-FA9F-99C1-A7F8B57CE1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CF5E8-70BC-6A83-BEE3-C966D487A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5EB1AF-1775-9D24-EE95-9C858455D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BB3C7B-41B3-229D-7D69-272CB1DB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EF13F0-D343-4DCF-C62F-E0F1FA445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0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5F8FA-1EA8-58C4-E383-BD62580AA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4960D7-44E1-97D2-C3F9-B7B5D5E7A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55CF61-2A73-2BAE-407D-2385C7E81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C55C3-09C5-1735-6192-EA416DFE9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86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27D100-6EFD-CBC9-CED4-F0430BC01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8908D5-A539-CE9F-54A1-FD8EC9A5A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14A96-B155-76C6-BB39-2362BC127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09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32E8A-A016-6755-ED1E-190F7324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2C9C7-4240-0B5A-E146-EF6AA01FE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A7266-EDFC-5F00-6754-A5D75D494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34CE0-C852-5A59-84AC-B9F0B73E8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DE0A0-2556-DE51-8294-5864BC182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E14B0-12E0-DB5D-BA6C-A0B1D3AA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0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A7EB6-B648-0953-03EC-D8CC8F48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92BB26-5FBD-1808-FE4E-231C23B0F4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5E194B-5B70-7986-BF5F-BD4282427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E8F581-E957-111A-445E-AA416ED7A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24A8B8-74C0-1E71-15FD-429FFF28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281C10-7AC5-E1C5-DF22-3988CBDE6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08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63240C-3EC6-FFB2-6B18-9AAA48E0D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0A725-0A3B-693A-A755-08FE2F0574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B2593-3CBF-52A4-E74C-CC10BBEB8B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308BE-D909-4B81-8476-F1D35EFE6919}" type="datetimeFigureOut">
              <a:rPr lang="en-US" smtClean="0"/>
              <a:t>7/25/2022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16690-CC21-16C5-690A-EDAF435ED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26291-BFB6-F047-A99D-8CAFB69FEB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0E190-4A62-4AF0-8652-BFD7BED3B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8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567260-4E31-43DC-9105-F2C3638E9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96BE0-6548-46BC-8F06-49F9FDB32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7EA99-0F01-4382-A998-0459DA446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CB591-1CC2-4D57-8D09-0646199A36F6}" type="datetimeFigureOut">
              <a:rPr lang="en-US" smtClean="0"/>
              <a:t>7/25/2022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45F44-673E-4047-93E7-F6E9643AEB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6E97F-4D52-4FA7-B123-571ECC776E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40D6E-E35F-417B-9CCA-92B24078C1E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87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8">
            <a:extLst>
              <a:ext uri="{FF2B5EF4-FFF2-40B4-BE49-F238E27FC236}">
                <a16:creationId xmlns:a16="http://schemas.microsoft.com/office/drawing/2014/main" id="{43421B4C-AA27-4F32-AA73-DA587F272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110"/>
            <a:ext cx="6769978" cy="5905761"/>
          </a:xfrm>
          <a:custGeom>
            <a:avLst/>
            <a:gdLst>
              <a:gd name="connsiteX0" fmla="*/ 0 w 6769978"/>
              <a:gd name="connsiteY0" fmla="*/ 0 h 5905761"/>
              <a:gd name="connsiteX1" fmla="*/ 6769978 w 6769978"/>
              <a:gd name="connsiteY1" fmla="*/ 0 h 5905761"/>
              <a:gd name="connsiteX2" fmla="*/ 3973138 w 6769978"/>
              <a:gd name="connsiteY2" fmla="*/ 5905761 h 5905761"/>
              <a:gd name="connsiteX3" fmla="*/ 0 w 6769978"/>
              <a:gd name="connsiteY3" fmla="*/ 5905761 h 5905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69978" h="5905761">
                <a:moveTo>
                  <a:pt x="0" y="0"/>
                </a:moveTo>
                <a:lnTo>
                  <a:pt x="6769978" y="0"/>
                </a:lnTo>
                <a:lnTo>
                  <a:pt x="3973138" y="5905761"/>
                </a:lnTo>
                <a:lnTo>
                  <a:pt x="0" y="590576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B65639-F411-4129-9CA9-9783F51D4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1655286"/>
            <a:ext cx="4224048" cy="2610042"/>
          </a:xfrm>
        </p:spPr>
        <p:txBody>
          <a:bodyPr>
            <a:normAutofit/>
          </a:bodyPr>
          <a:lstStyle/>
          <a:p>
            <a:pPr algn="l"/>
            <a:r>
              <a:rPr lang="en-US" sz="5400" dirty="0">
                <a:solidFill>
                  <a:srgbClr val="FFFFFF"/>
                </a:solidFill>
              </a:rPr>
              <a:t>State Taxation of Partnerships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EB3E86-D2EE-458D-A1C8-24F128B5F8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373384"/>
            <a:ext cx="3405900" cy="829055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July 25, 2022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5FAEA9-5D89-4211-B9CA-BC6EB2717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5272" y="2203276"/>
            <a:ext cx="3635641" cy="1835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74117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13BC1C-92DD-4AB2-9A9E-6FE697071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rgbClr val="FFFFFF"/>
                </a:solidFill>
              </a:rPr>
              <a:t>Project Plan</a:t>
            </a: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26ABBA4E-7DA0-41C8-8A60-F5215E64B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/>
              <a:t>The project work group has outlined a general approach to the project: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Identify and generally describe a comprehensive list of potential issues.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Note the important relationships between those issues.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>
                <a:highlight>
                  <a:srgbClr val="FFFF00"/>
                </a:highlight>
              </a:rPr>
              <a:t>Select a particular issue and develop generally recommended practices or positions.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>
                <a:highlight>
                  <a:srgbClr val="FFFF00"/>
                </a:highlight>
              </a:rPr>
              <a:t>Repeat step 3 until all major issues have been addressed and reconcile any differences.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Agree on overall set of recommended practices/ positions for all issues.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Begin creating draft models, etc., to carry out the recommended practices/positions.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352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F8D10-D3E9-9848-94E7-06F5C6D76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9" y="365125"/>
            <a:ext cx="10649527" cy="965207"/>
          </a:xfrm>
        </p:spPr>
        <p:txBody>
          <a:bodyPr/>
          <a:lstStyle/>
          <a:p>
            <a:r>
              <a:rPr lang="en-US" b="1" dirty="0"/>
              <a:t>Results of Work Group Survey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2F2BE6ED-A61E-8AC2-0626-513495C2DF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81" t="21727" r="42764"/>
          <a:stretch/>
        </p:blipFill>
        <p:spPr>
          <a:xfrm>
            <a:off x="7677167" y="1487056"/>
            <a:ext cx="3572724" cy="495064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B98AE1B-AD47-784A-7676-D29085CF1D8A}"/>
              </a:ext>
            </a:extLst>
          </p:cNvPr>
          <p:cNvSpPr txBox="1"/>
          <p:nvPr/>
        </p:nvSpPr>
        <p:spPr>
          <a:xfrm>
            <a:off x="914400" y="1921169"/>
            <a:ext cx="6779490" cy="345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Clarifying that the state has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nexus/jurisdiction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over partnerships and their nonresident partners.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Addressing potential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abusive tax planning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might be done through partnerships.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basic rules for how to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 partnership income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including income from complex partnership structures.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a rule for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sourcing of gains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the sale of partnership interests.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PTE taxes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their use or issues that they may create.</a:t>
            </a:r>
          </a:p>
        </p:txBody>
      </p:sp>
    </p:spTree>
    <p:extLst>
      <p:ext uri="{BB962C8B-B14F-4D97-AF65-F5344CB8AC3E}">
        <p14:creationId xmlns:p14="http://schemas.microsoft.com/office/powerpoint/2010/main" val="191942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31D780D-D665-2593-C211-EEE581CE3F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241" y="85428"/>
            <a:ext cx="11805501" cy="664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63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3B834-B0D1-F6B9-BC7B-A2E1DF469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4984"/>
          </a:xfrm>
        </p:spPr>
        <p:txBody>
          <a:bodyPr/>
          <a:lstStyle/>
          <a:p>
            <a:r>
              <a:rPr lang="en-US" b="1" dirty="0"/>
              <a:t>Use of Example to Work Through Issues</a:t>
            </a:r>
          </a:p>
        </p:txBody>
      </p:sp>
      <p:pic>
        <p:nvPicPr>
          <p:cNvPr id="5" name="Content Placeholder 4" descr="Chart, bar chart&#10;&#10;Description automatically generated">
            <a:extLst>
              <a:ext uri="{FF2B5EF4-FFF2-40B4-BE49-F238E27FC236}">
                <a16:creationId xmlns:a16="http://schemas.microsoft.com/office/drawing/2014/main" id="{8F773C0F-1512-A5B1-11C8-3973499B5B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00" t="36569" r="22600" b="6948"/>
          <a:stretch/>
        </p:blipFill>
        <p:spPr>
          <a:xfrm>
            <a:off x="3564517" y="2619374"/>
            <a:ext cx="7789283" cy="38830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E43A298-DAE2-BD1A-CE01-1316B491B5F1}"/>
              </a:ext>
            </a:extLst>
          </p:cNvPr>
          <p:cNvSpPr txBox="1"/>
          <p:nvPr/>
        </p:nvSpPr>
        <p:spPr>
          <a:xfrm>
            <a:off x="1152525" y="3256689"/>
            <a:ext cx="23812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 think this approach will work.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I think this approach will NOT work.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96E29A-0580-14E2-6E2D-EB1C7179ED96}"/>
              </a:ext>
            </a:extLst>
          </p:cNvPr>
          <p:cNvSpPr txBox="1"/>
          <p:nvPr/>
        </p:nvSpPr>
        <p:spPr>
          <a:xfrm>
            <a:off x="1009650" y="1599625"/>
            <a:ext cx="103441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has been suggested that one approach to developing recommended practices and positions on issues is to use a comprehensive example that can also include necessary variations. What do you think of this suggestion?</a:t>
            </a:r>
          </a:p>
        </p:txBody>
      </p:sp>
    </p:spTree>
    <p:extLst>
      <p:ext uri="{BB962C8B-B14F-4D97-AF65-F5344CB8AC3E}">
        <p14:creationId xmlns:p14="http://schemas.microsoft.com/office/powerpoint/2010/main" val="375584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EA0D547-C679-9EBD-5A3F-1530542BC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Comments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3" name="Rectangle 13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14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16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">
            <a:extLst>
              <a:ext uri="{FF2B5EF4-FFF2-40B4-BE49-F238E27FC236}">
                <a16:creationId xmlns:a16="http://schemas.microsoft.com/office/drawing/2014/main" id="{5D8FD2A0-21B5-C6CD-8B64-A64B4E5F4E2B}"/>
              </a:ext>
            </a:extLst>
          </p:cNvPr>
          <p:cNvSpPr txBox="1"/>
          <p:nvPr/>
        </p:nvSpPr>
        <p:spPr>
          <a:xfrm>
            <a:off x="793660" y="2599509"/>
            <a:ext cx="10143668" cy="34355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It seems like this approach will cause us to encounter too many issues all at once. However, would be a good approach after we have covered more of the areas with review, discussion, and thoughts on whether we need a model.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/>
              <a:t>It seems like the group should consider general application of the state rules to non-resident partners of non-investment partnerships.</a:t>
            </a:r>
          </a:p>
        </p:txBody>
      </p:sp>
    </p:spTree>
    <p:extLst>
      <p:ext uri="{BB962C8B-B14F-4D97-AF65-F5344CB8AC3E}">
        <p14:creationId xmlns:p14="http://schemas.microsoft.com/office/powerpoint/2010/main" val="90393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7">
            <a:extLst>
              <a:ext uri="{FF2B5EF4-FFF2-40B4-BE49-F238E27FC236}">
                <a16:creationId xmlns:a16="http://schemas.microsoft.com/office/drawing/2014/main" id="{5628E5CB-913B-4378-97CE-18C9F6410C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CD2D8A-4E02-9914-0C0F-467446931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4862848" cy="5569291"/>
          </a:xfrm>
        </p:spPr>
        <p:txBody>
          <a:bodyPr>
            <a:normAutofit/>
          </a:bodyPr>
          <a:lstStyle/>
          <a:p>
            <a:r>
              <a:rPr lang="en-US" sz="5200" b="1"/>
              <a:t>Proposal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04DF9D5-E012-EA0A-F91B-57088B29D2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225512"/>
              </p:ext>
            </p:extLst>
          </p:nvPr>
        </p:nvGraphicFramePr>
        <p:xfrm>
          <a:off x="5015060" y="0"/>
          <a:ext cx="667417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005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FFFFFF"/>
      </a:lt1>
      <a:dk2>
        <a:srgbClr val="ADB9CA"/>
      </a:dk2>
      <a:lt2>
        <a:srgbClr val="E7E6E6"/>
      </a:lt2>
      <a:accent1>
        <a:srgbClr val="58696B"/>
      </a:accent1>
      <a:accent2>
        <a:srgbClr val="3F3F3F"/>
      </a:accent2>
      <a:accent3>
        <a:srgbClr val="757070"/>
      </a:accent3>
      <a:accent4>
        <a:srgbClr val="D8D8D8"/>
      </a:accent4>
      <a:accent5>
        <a:srgbClr val="AEABAB"/>
      </a:accent5>
      <a:accent6>
        <a:srgbClr val="414E50"/>
      </a:accent6>
      <a:hlink>
        <a:srgbClr val="2B3435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55</TotalTime>
  <Words>361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1_Office Theme</vt:lpstr>
      <vt:lpstr>State Taxation of Partnerships</vt:lpstr>
      <vt:lpstr>Project Plan</vt:lpstr>
      <vt:lpstr>Results of Work Group Survey</vt:lpstr>
      <vt:lpstr>PowerPoint Presentation</vt:lpstr>
      <vt:lpstr>Use of Example to Work Through Issues</vt:lpstr>
      <vt:lpstr>Comments</vt:lpstr>
      <vt:lpstr>Proposal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Taxation of Partnerships</dc:title>
  <dc:creator>Hecht</dc:creator>
  <cp:lastModifiedBy>Hecht</cp:lastModifiedBy>
  <cp:revision>1</cp:revision>
  <dcterms:created xsi:type="dcterms:W3CDTF">2022-07-25T13:53:29Z</dcterms:created>
  <dcterms:modified xsi:type="dcterms:W3CDTF">2022-07-25T14:48:49Z</dcterms:modified>
</cp:coreProperties>
</file>