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314" r:id="rId2"/>
    <p:sldId id="369" r:id="rId3"/>
    <p:sldId id="380" r:id="rId4"/>
    <p:sldId id="381" r:id="rId5"/>
    <p:sldId id="387" r:id="rId6"/>
    <p:sldId id="391" r:id="rId7"/>
    <p:sldId id="390" r:id="rId8"/>
    <p:sldId id="382" r:id="rId9"/>
    <p:sldId id="385" r:id="rId10"/>
    <p:sldId id="383" r:id="rId11"/>
    <p:sldId id="388" r:id="rId12"/>
    <p:sldId id="376" r:id="rId13"/>
    <p:sldId id="377" r:id="rId14"/>
    <p:sldId id="379" r:id="rId15"/>
    <p:sldId id="378" r:id="rId16"/>
    <p:sldId id="386" r:id="rId17"/>
    <p:sldId id="392" r:id="rId18"/>
    <p:sldId id="393" r:id="rId19"/>
    <p:sldId id="394" r:id="rId20"/>
    <p:sldId id="395" r:id="rId21"/>
    <p:sldId id="38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30" autoAdjust="0"/>
    <p:restoredTop sz="94660"/>
  </p:normalViewPr>
  <p:slideViewPr>
    <p:cSldViewPr snapToGrid="0">
      <p:cViewPr varScale="1">
        <p:scale>
          <a:sx n="96" d="100"/>
          <a:sy n="96" d="100"/>
        </p:scale>
        <p:origin x="102"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BDD964-1A0C-4428-9B36-E8A8BA7EEFFF}"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6058202-FF7B-4CBD-A445-F4F7E2704AF1}">
      <dgm:prSet/>
      <dgm:spPr/>
      <dgm:t>
        <a:bodyPr/>
        <a:lstStyle/>
        <a:p>
          <a:r>
            <a:rPr lang="en-US" dirty="0"/>
            <a:t>Most states treat defined investment partnerships differently.</a:t>
          </a:r>
        </a:p>
      </dgm:t>
    </dgm:pt>
    <dgm:pt modelId="{1B35D09F-01AE-493E-80D6-2C3F9EC98350}" type="parTrans" cxnId="{300DE24C-E230-4CFE-9745-8FF6270EDEA9}">
      <dgm:prSet/>
      <dgm:spPr/>
      <dgm:t>
        <a:bodyPr/>
        <a:lstStyle/>
        <a:p>
          <a:endParaRPr lang="en-US"/>
        </a:p>
      </dgm:t>
    </dgm:pt>
    <dgm:pt modelId="{7FDC58F6-FC9A-4037-9342-7A5BBDB3A790}" type="sibTrans" cxnId="{300DE24C-E230-4CFE-9745-8FF6270EDEA9}">
      <dgm:prSet/>
      <dgm:spPr/>
      <dgm:t>
        <a:bodyPr/>
        <a:lstStyle/>
        <a:p>
          <a:endParaRPr lang="en-US"/>
        </a:p>
      </dgm:t>
    </dgm:pt>
    <dgm:pt modelId="{381D8B2F-AFF0-4625-AC56-4D7D3BB4D7CC}">
      <dgm:prSet/>
      <dgm:spPr/>
      <dgm:t>
        <a:bodyPr/>
        <a:lstStyle/>
        <a:p>
          <a:r>
            <a:rPr lang="en-US" dirty="0"/>
            <a:t>Income of non-investment partnerships is sourced based on partnership activities.</a:t>
          </a:r>
        </a:p>
      </dgm:t>
    </dgm:pt>
    <dgm:pt modelId="{1ADFCDA8-119C-4067-AEAD-9A09CD8ECF92}" type="parTrans" cxnId="{D991F6D9-5F4E-4B0B-9F4E-24A5FD47AB8B}">
      <dgm:prSet/>
      <dgm:spPr/>
      <dgm:t>
        <a:bodyPr/>
        <a:lstStyle/>
        <a:p>
          <a:endParaRPr lang="en-US"/>
        </a:p>
      </dgm:t>
    </dgm:pt>
    <dgm:pt modelId="{E2CE2A35-5333-440B-B890-5B3B7BE6E0E8}" type="sibTrans" cxnId="{D991F6D9-5F4E-4B0B-9F4E-24A5FD47AB8B}">
      <dgm:prSet/>
      <dgm:spPr/>
      <dgm:t>
        <a:bodyPr/>
        <a:lstStyle/>
        <a:p>
          <a:endParaRPr lang="en-US"/>
        </a:p>
      </dgm:t>
    </dgm:pt>
    <dgm:pt modelId="{061AC3A2-A07F-4160-B106-8210DB3B50E0}">
      <dgm:prSet/>
      <dgm:spPr/>
      <dgm:t>
        <a:bodyPr/>
        <a:lstStyle/>
        <a:p>
          <a:r>
            <a:rPr lang="en-US" dirty="0"/>
            <a:t>Income of investment partnerships is sourced to residence/domicile of partners.</a:t>
          </a:r>
        </a:p>
      </dgm:t>
    </dgm:pt>
    <dgm:pt modelId="{3384FC0E-69DA-4BE0-87C0-240CC879C785}" type="parTrans" cxnId="{5DDB6724-E81D-43F2-99BC-4437526E50BF}">
      <dgm:prSet/>
      <dgm:spPr/>
      <dgm:t>
        <a:bodyPr/>
        <a:lstStyle/>
        <a:p>
          <a:endParaRPr lang="en-US"/>
        </a:p>
      </dgm:t>
    </dgm:pt>
    <dgm:pt modelId="{4A54F8F8-FBE4-4EAD-813C-9E055D7B9D0C}" type="sibTrans" cxnId="{5DDB6724-E81D-43F2-99BC-4437526E50BF}">
      <dgm:prSet/>
      <dgm:spPr/>
      <dgm:t>
        <a:bodyPr/>
        <a:lstStyle/>
        <a:p>
          <a:endParaRPr lang="en-US"/>
        </a:p>
      </dgm:t>
    </dgm:pt>
    <dgm:pt modelId="{43FCA413-FCA9-4127-8949-483CE30EBD0D}">
      <dgm:prSet/>
      <dgm:spPr/>
      <dgm:t>
        <a:bodyPr/>
        <a:lstStyle/>
        <a:p>
          <a:r>
            <a:rPr lang="en-US" dirty="0"/>
            <a:t>Important to draw the line (or lines) in the right place. </a:t>
          </a:r>
        </a:p>
      </dgm:t>
    </dgm:pt>
    <dgm:pt modelId="{3ED7E9B2-B92A-4361-8012-E99E7F9B6CD8}" type="parTrans" cxnId="{08EA31BE-5331-406B-9D70-E2472DE9DBCB}">
      <dgm:prSet/>
      <dgm:spPr/>
      <dgm:t>
        <a:bodyPr/>
        <a:lstStyle/>
        <a:p>
          <a:endParaRPr lang="en-US"/>
        </a:p>
      </dgm:t>
    </dgm:pt>
    <dgm:pt modelId="{0F219B15-C959-475B-897E-5586899901D1}" type="sibTrans" cxnId="{08EA31BE-5331-406B-9D70-E2472DE9DBCB}">
      <dgm:prSet/>
      <dgm:spPr/>
      <dgm:t>
        <a:bodyPr/>
        <a:lstStyle/>
        <a:p>
          <a:endParaRPr lang="en-US"/>
        </a:p>
      </dgm:t>
    </dgm:pt>
    <dgm:pt modelId="{0C5DAD2C-F3F9-4749-A629-B1B06F9F2B1D}" type="pres">
      <dgm:prSet presAssocID="{4ABDD964-1A0C-4428-9B36-E8A8BA7EEFFF}" presName="linear" presStyleCnt="0">
        <dgm:presLayoutVars>
          <dgm:animLvl val="lvl"/>
          <dgm:resizeHandles val="exact"/>
        </dgm:presLayoutVars>
      </dgm:prSet>
      <dgm:spPr/>
    </dgm:pt>
    <dgm:pt modelId="{41F56EB7-4B92-4939-B3A6-715B33AB3C43}" type="pres">
      <dgm:prSet presAssocID="{16058202-FF7B-4CBD-A445-F4F7E2704AF1}" presName="parentText" presStyleLbl="node1" presStyleIdx="0" presStyleCnt="4">
        <dgm:presLayoutVars>
          <dgm:chMax val="0"/>
          <dgm:bulletEnabled val="1"/>
        </dgm:presLayoutVars>
      </dgm:prSet>
      <dgm:spPr/>
    </dgm:pt>
    <dgm:pt modelId="{59536F20-D782-48F5-B804-E3D98A8EE017}" type="pres">
      <dgm:prSet presAssocID="{7FDC58F6-FC9A-4037-9342-7A5BBDB3A790}" presName="spacer" presStyleCnt="0"/>
      <dgm:spPr/>
    </dgm:pt>
    <dgm:pt modelId="{5B17C882-85B3-4B3E-A2DD-A3CE1EB29DFB}" type="pres">
      <dgm:prSet presAssocID="{381D8B2F-AFF0-4625-AC56-4D7D3BB4D7CC}" presName="parentText" presStyleLbl="node1" presStyleIdx="1" presStyleCnt="4">
        <dgm:presLayoutVars>
          <dgm:chMax val="0"/>
          <dgm:bulletEnabled val="1"/>
        </dgm:presLayoutVars>
      </dgm:prSet>
      <dgm:spPr/>
    </dgm:pt>
    <dgm:pt modelId="{226BD6F6-ED84-49E1-A93D-02101477DCA5}" type="pres">
      <dgm:prSet presAssocID="{E2CE2A35-5333-440B-B890-5B3B7BE6E0E8}" presName="spacer" presStyleCnt="0"/>
      <dgm:spPr/>
    </dgm:pt>
    <dgm:pt modelId="{2D3426C3-4C1F-4978-B458-3BC744271769}" type="pres">
      <dgm:prSet presAssocID="{061AC3A2-A07F-4160-B106-8210DB3B50E0}" presName="parentText" presStyleLbl="node1" presStyleIdx="2" presStyleCnt="4">
        <dgm:presLayoutVars>
          <dgm:chMax val="0"/>
          <dgm:bulletEnabled val="1"/>
        </dgm:presLayoutVars>
      </dgm:prSet>
      <dgm:spPr/>
    </dgm:pt>
    <dgm:pt modelId="{FDC8A3AD-4C27-4540-AF56-9A7D84392676}" type="pres">
      <dgm:prSet presAssocID="{4A54F8F8-FBE4-4EAD-813C-9E055D7B9D0C}" presName="spacer" presStyleCnt="0"/>
      <dgm:spPr/>
    </dgm:pt>
    <dgm:pt modelId="{18C50891-FBF3-4A49-A1C7-7A480CF808DB}" type="pres">
      <dgm:prSet presAssocID="{43FCA413-FCA9-4127-8949-483CE30EBD0D}" presName="parentText" presStyleLbl="node1" presStyleIdx="3" presStyleCnt="4">
        <dgm:presLayoutVars>
          <dgm:chMax val="0"/>
          <dgm:bulletEnabled val="1"/>
        </dgm:presLayoutVars>
      </dgm:prSet>
      <dgm:spPr/>
    </dgm:pt>
  </dgm:ptLst>
  <dgm:cxnLst>
    <dgm:cxn modelId="{5DDB6724-E81D-43F2-99BC-4437526E50BF}" srcId="{4ABDD964-1A0C-4428-9B36-E8A8BA7EEFFF}" destId="{061AC3A2-A07F-4160-B106-8210DB3B50E0}" srcOrd="2" destOrd="0" parTransId="{3384FC0E-69DA-4BE0-87C0-240CC879C785}" sibTransId="{4A54F8F8-FBE4-4EAD-813C-9E055D7B9D0C}"/>
    <dgm:cxn modelId="{222A1F68-82EB-4377-A1F5-B30ECA1DD084}" type="presOf" srcId="{061AC3A2-A07F-4160-B106-8210DB3B50E0}" destId="{2D3426C3-4C1F-4978-B458-3BC744271769}" srcOrd="0" destOrd="0" presId="urn:microsoft.com/office/officeart/2005/8/layout/vList2"/>
    <dgm:cxn modelId="{300DE24C-E230-4CFE-9745-8FF6270EDEA9}" srcId="{4ABDD964-1A0C-4428-9B36-E8A8BA7EEFFF}" destId="{16058202-FF7B-4CBD-A445-F4F7E2704AF1}" srcOrd="0" destOrd="0" parTransId="{1B35D09F-01AE-493E-80D6-2C3F9EC98350}" sibTransId="{7FDC58F6-FC9A-4037-9342-7A5BBDB3A790}"/>
    <dgm:cxn modelId="{115EF651-8177-4161-BAD5-76B1F46637F5}" type="presOf" srcId="{43FCA413-FCA9-4127-8949-483CE30EBD0D}" destId="{18C50891-FBF3-4A49-A1C7-7A480CF808DB}" srcOrd="0" destOrd="0" presId="urn:microsoft.com/office/officeart/2005/8/layout/vList2"/>
    <dgm:cxn modelId="{9D8D568C-1224-4A88-8DF4-DC7DA56F36D5}" type="presOf" srcId="{381D8B2F-AFF0-4625-AC56-4D7D3BB4D7CC}" destId="{5B17C882-85B3-4B3E-A2DD-A3CE1EB29DFB}" srcOrd="0" destOrd="0" presId="urn:microsoft.com/office/officeart/2005/8/layout/vList2"/>
    <dgm:cxn modelId="{08EA31BE-5331-406B-9D70-E2472DE9DBCB}" srcId="{4ABDD964-1A0C-4428-9B36-E8A8BA7EEFFF}" destId="{43FCA413-FCA9-4127-8949-483CE30EBD0D}" srcOrd="3" destOrd="0" parTransId="{3ED7E9B2-B92A-4361-8012-E99E7F9B6CD8}" sibTransId="{0F219B15-C959-475B-897E-5586899901D1}"/>
    <dgm:cxn modelId="{0293B5D1-48CE-4C05-9BE7-77883F62C078}" type="presOf" srcId="{4ABDD964-1A0C-4428-9B36-E8A8BA7EEFFF}" destId="{0C5DAD2C-F3F9-4749-A629-B1B06F9F2B1D}" srcOrd="0" destOrd="0" presId="urn:microsoft.com/office/officeart/2005/8/layout/vList2"/>
    <dgm:cxn modelId="{A53605D9-B177-4A97-87B4-04503989A8B0}" type="presOf" srcId="{16058202-FF7B-4CBD-A445-F4F7E2704AF1}" destId="{41F56EB7-4B92-4939-B3A6-715B33AB3C43}" srcOrd="0" destOrd="0" presId="urn:microsoft.com/office/officeart/2005/8/layout/vList2"/>
    <dgm:cxn modelId="{D991F6D9-5F4E-4B0B-9F4E-24A5FD47AB8B}" srcId="{4ABDD964-1A0C-4428-9B36-E8A8BA7EEFFF}" destId="{381D8B2F-AFF0-4625-AC56-4D7D3BB4D7CC}" srcOrd="1" destOrd="0" parTransId="{1ADFCDA8-119C-4067-AEAD-9A09CD8ECF92}" sibTransId="{E2CE2A35-5333-440B-B890-5B3B7BE6E0E8}"/>
    <dgm:cxn modelId="{BE961EA0-8EA1-4FAC-81D5-484157B2E605}" type="presParOf" srcId="{0C5DAD2C-F3F9-4749-A629-B1B06F9F2B1D}" destId="{41F56EB7-4B92-4939-B3A6-715B33AB3C43}" srcOrd="0" destOrd="0" presId="urn:microsoft.com/office/officeart/2005/8/layout/vList2"/>
    <dgm:cxn modelId="{25A57BD2-BEEA-4858-B9AA-7589A1DDF299}" type="presParOf" srcId="{0C5DAD2C-F3F9-4749-A629-B1B06F9F2B1D}" destId="{59536F20-D782-48F5-B804-E3D98A8EE017}" srcOrd="1" destOrd="0" presId="urn:microsoft.com/office/officeart/2005/8/layout/vList2"/>
    <dgm:cxn modelId="{D782B3AE-09BD-40BE-8B16-39E2EEAAEC95}" type="presParOf" srcId="{0C5DAD2C-F3F9-4749-A629-B1B06F9F2B1D}" destId="{5B17C882-85B3-4B3E-A2DD-A3CE1EB29DFB}" srcOrd="2" destOrd="0" presId="urn:microsoft.com/office/officeart/2005/8/layout/vList2"/>
    <dgm:cxn modelId="{07BF1663-AA49-4BEB-9C2B-7117C0BCB4A8}" type="presParOf" srcId="{0C5DAD2C-F3F9-4749-A629-B1B06F9F2B1D}" destId="{226BD6F6-ED84-49E1-A93D-02101477DCA5}" srcOrd="3" destOrd="0" presId="urn:microsoft.com/office/officeart/2005/8/layout/vList2"/>
    <dgm:cxn modelId="{76309A9B-56B5-424F-BFBB-3A02EC6F5591}" type="presParOf" srcId="{0C5DAD2C-F3F9-4749-A629-B1B06F9F2B1D}" destId="{2D3426C3-4C1F-4978-B458-3BC744271769}" srcOrd="4" destOrd="0" presId="urn:microsoft.com/office/officeart/2005/8/layout/vList2"/>
    <dgm:cxn modelId="{F7171D53-F119-4F08-9CD4-4EB5D883AE8C}" type="presParOf" srcId="{0C5DAD2C-F3F9-4749-A629-B1B06F9F2B1D}" destId="{FDC8A3AD-4C27-4540-AF56-9A7D84392676}" srcOrd="5" destOrd="0" presId="urn:microsoft.com/office/officeart/2005/8/layout/vList2"/>
    <dgm:cxn modelId="{33F31A15-1EF9-4433-87E2-CEE1CD655587}" type="presParOf" srcId="{0C5DAD2C-F3F9-4749-A629-B1B06F9F2B1D}" destId="{18C50891-FBF3-4A49-A1C7-7A480CF808D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431DD7-6E6C-493C-9F1F-B0CDFB0B808C}"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2DC626D6-B724-41C1-B51F-AC255424DB8B}">
      <dgm:prSet/>
      <dgm:spPr/>
      <dgm:t>
        <a:bodyPr/>
        <a:lstStyle/>
        <a:p>
          <a:r>
            <a:rPr lang="en-US" dirty="0"/>
            <a:t>Survey of Available Industry Data </a:t>
          </a:r>
        </a:p>
      </dgm:t>
    </dgm:pt>
    <dgm:pt modelId="{77FB26A9-4013-44DD-AC09-139F5A519DAD}" type="parTrans" cxnId="{B252A74D-6E0A-4409-BA8F-8B2FC70D11DD}">
      <dgm:prSet/>
      <dgm:spPr/>
      <dgm:t>
        <a:bodyPr/>
        <a:lstStyle/>
        <a:p>
          <a:endParaRPr lang="en-US"/>
        </a:p>
      </dgm:t>
    </dgm:pt>
    <dgm:pt modelId="{B6AC57F1-0E78-44A3-A495-750DEF4AAEC1}" type="sibTrans" cxnId="{B252A74D-6E0A-4409-BA8F-8B2FC70D11DD}">
      <dgm:prSet/>
      <dgm:spPr/>
      <dgm:t>
        <a:bodyPr/>
        <a:lstStyle/>
        <a:p>
          <a:endParaRPr lang="en-US"/>
        </a:p>
      </dgm:t>
    </dgm:pt>
    <dgm:pt modelId="{4071C567-DD6A-46D9-9B48-FC346997E563}">
      <dgm:prSet/>
      <dgm:spPr/>
      <dgm:t>
        <a:bodyPr/>
        <a:lstStyle/>
        <a:p>
          <a:pPr>
            <a:buNone/>
          </a:pPr>
          <a:r>
            <a:rPr lang="en-US" i="1" dirty="0">
              <a:solidFill>
                <a:srgbClr val="C00000"/>
              </a:solidFill>
            </a:rPr>
            <a:t>(What do entities that might be “investment partnerships” look like?)</a:t>
          </a:r>
        </a:p>
      </dgm:t>
    </dgm:pt>
    <dgm:pt modelId="{D4420F0A-895B-4632-B68A-42299792FC97}" type="parTrans" cxnId="{FB458316-0FD0-4BC2-9AB5-DE4E383A9D38}">
      <dgm:prSet/>
      <dgm:spPr/>
      <dgm:t>
        <a:bodyPr/>
        <a:lstStyle/>
        <a:p>
          <a:endParaRPr lang="en-US"/>
        </a:p>
      </dgm:t>
    </dgm:pt>
    <dgm:pt modelId="{C294C590-2E1A-434D-ACE0-0D2D87D2CAD3}" type="sibTrans" cxnId="{FB458316-0FD0-4BC2-9AB5-DE4E383A9D38}">
      <dgm:prSet/>
      <dgm:spPr/>
      <dgm:t>
        <a:bodyPr/>
        <a:lstStyle/>
        <a:p>
          <a:endParaRPr lang="en-US"/>
        </a:p>
      </dgm:t>
    </dgm:pt>
    <dgm:pt modelId="{68DC266B-82EB-49A0-9EF4-738F368E58AD}">
      <dgm:prSet/>
      <dgm:spPr/>
      <dgm:t>
        <a:bodyPr/>
        <a:lstStyle/>
        <a:p>
          <a:r>
            <a:rPr lang="en-US" dirty="0"/>
            <a:t>General Categories and Descriptions</a:t>
          </a:r>
        </a:p>
      </dgm:t>
    </dgm:pt>
    <dgm:pt modelId="{48895D50-5EBF-403B-B68D-A8B398A24A14}" type="parTrans" cxnId="{DC620FBE-84E0-4071-9F37-6D83B3D0D325}">
      <dgm:prSet/>
      <dgm:spPr/>
      <dgm:t>
        <a:bodyPr/>
        <a:lstStyle/>
        <a:p>
          <a:endParaRPr lang="en-US"/>
        </a:p>
      </dgm:t>
    </dgm:pt>
    <dgm:pt modelId="{E28AF25B-86D2-47B9-82BB-AE7FFC3C8D47}" type="sibTrans" cxnId="{DC620FBE-84E0-4071-9F37-6D83B3D0D325}">
      <dgm:prSet/>
      <dgm:spPr/>
      <dgm:t>
        <a:bodyPr/>
        <a:lstStyle/>
        <a:p>
          <a:endParaRPr lang="en-US"/>
        </a:p>
      </dgm:t>
    </dgm:pt>
    <dgm:pt modelId="{938B6BEE-7306-403E-B2BD-DFBC03E3B056}">
      <dgm:prSet/>
      <dgm:spPr/>
      <dgm:t>
        <a:bodyPr/>
        <a:lstStyle/>
        <a:p>
          <a:r>
            <a:rPr lang="en-US" dirty="0"/>
            <a:t>Private Equity and Hedge Funds</a:t>
          </a:r>
        </a:p>
      </dgm:t>
    </dgm:pt>
    <dgm:pt modelId="{653D8991-4232-4944-A137-BEF394EE8BEF}" type="parTrans" cxnId="{52F5277C-5931-4AE0-BD9D-0C70084404BF}">
      <dgm:prSet/>
      <dgm:spPr/>
      <dgm:t>
        <a:bodyPr/>
        <a:lstStyle/>
        <a:p>
          <a:endParaRPr lang="en-US"/>
        </a:p>
      </dgm:t>
    </dgm:pt>
    <dgm:pt modelId="{03F006FF-49EC-4058-B1D9-0B7144E23661}" type="sibTrans" cxnId="{52F5277C-5931-4AE0-BD9D-0C70084404BF}">
      <dgm:prSet/>
      <dgm:spPr/>
      <dgm:t>
        <a:bodyPr/>
        <a:lstStyle/>
        <a:p>
          <a:endParaRPr lang="en-US"/>
        </a:p>
      </dgm:t>
    </dgm:pt>
    <dgm:pt modelId="{8258092A-0219-47E9-89BF-8B171A72B8B8}">
      <dgm:prSet/>
      <dgm:spPr/>
      <dgm:t>
        <a:bodyPr/>
        <a:lstStyle/>
        <a:p>
          <a:r>
            <a:rPr lang="en-US" dirty="0"/>
            <a:t>Other Entities</a:t>
          </a:r>
        </a:p>
      </dgm:t>
    </dgm:pt>
    <dgm:pt modelId="{E92649BF-B6BE-4C4E-BF2C-5D5CC99B0D0D}" type="parTrans" cxnId="{748CE27E-BA2E-4F2E-8402-41CDC8BC7FAC}">
      <dgm:prSet/>
      <dgm:spPr/>
      <dgm:t>
        <a:bodyPr/>
        <a:lstStyle/>
        <a:p>
          <a:endParaRPr lang="en-US"/>
        </a:p>
      </dgm:t>
    </dgm:pt>
    <dgm:pt modelId="{7A52F945-679D-4B3F-A95E-6D0CF6AB9E49}" type="sibTrans" cxnId="{748CE27E-BA2E-4F2E-8402-41CDC8BC7FAC}">
      <dgm:prSet/>
      <dgm:spPr/>
      <dgm:t>
        <a:bodyPr/>
        <a:lstStyle/>
        <a:p>
          <a:endParaRPr lang="en-US"/>
        </a:p>
      </dgm:t>
    </dgm:pt>
    <dgm:pt modelId="{9F48F5A9-B70D-4F6C-ACE5-2E39D38E5253}">
      <dgm:prSet/>
      <dgm:spPr/>
      <dgm:t>
        <a:bodyPr/>
        <a:lstStyle/>
        <a:p>
          <a:r>
            <a:rPr lang="en-US" dirty="0"/>
            <a:t>IRS, SEC, and Other Data on Such Entities</a:t>
          </a:r>
        </a:p>
      </dgm:t>
    </dgm:pt>
    <dgm:pt modelId="{F69EC561-ADE8-4318-8026-E53155761A76}" type="parTrans" cxnId="{4F06C4FA-FE03-47DB-88D1-588AFE3409E9}">
      <dgm:prSet/>
      <dgm:spPr/>
      <dgm:t>
        <a:bodyPr/>
        <a:lstStyle/>
        <a:p>
          <a:endParaRPr lang="en-US"/>
        </a:p>
      </dgm:t>
    </dgm:pt>
    <dgm:pt modelId="{60CEBE83-48C2-4FDF-B117-2DB99C157915}" type="sibTrans" cxnId="{4F06C4FA-FE03-47DB-88D1-588AFE3409E9}">
      <dgm:prSet/>
      <dgm:spPr/>
      <dgm:t>
        <a:bodyPr/>
        <a:lstStyle/>
        <a:p>
          <a:endParaRPr lang="en-US"/>
        </a:p>
      </dgm:t>
    </dgm:pt>
    <dgm:pt modelId="{BC789C19-75B3-4451-9210-A88B14B10129}">
      <dgm:prSet/>
      <dgm:spPr/>
      <dgm:t>
        <a:bodyPr/>
        <a:lstStyle/>
        <a:p>
          <a:r>
            <a:rPr lang="en-US" dirty="0"/>
            <a:t>Size, Assets, Ownership, Activities, Etc.</a:t>
          </a:r>
        </a:p>
      </dgm:t>
    </dgm:pt>
    <dgm:pt modelId="{3E0C8569-8D4E-44CB-891D-8E87E2B92274}" type="parTrans" cxnId="{1565353A-5125-4F69-81BA-F4ADFF2C3B74}">
      <dgm:prSet/>
      <dgm:spPr/>
      <dgm:t>
        <a:bodyPr/>
        <a:lstStyle/>
        <a:p>
          <a:endParaRPr lang="en-US"/>
        </a:p>
      </dgm:t>
    </dgm:pt>
    <dgm:pt modelId="{0C2E7E25-7932-40DC-BC88-088C76E65C81}" type="sibTrans" cxnId="{1565353A-5125-4F69-81BA-F4ADFF2C3B74}">
      <dgm:prSet/>
      <dgm:spPr/>
      <dgm:t>
        <a:bodyPr/>
        <a:lstStyle/>
        <a:p>
          <a:endParaRPr lang="en-US"/>
        </a:p>
      </dgm:t>
    </dgm:pt>
    <dgm:pt modelId="{313FE66A-8235-4353-BB0F-76DEC0A8D2EF}">
      <dgm:prSet/>
      <dgm:spPr/>
      <dgm:t>
        <a:bodyPr/>
        <a:lstStyle/>
        <a:p>
          <a:r>
            <a:rPr lang="en-US" dirty="0"/>
            <a:t>Survey of State Tax Rules  </a:t>
          </a:r>
        </a:p>
      </dgm:t>
    </dgm:pt>
    <dgm:pt modelId="{9BAE6BC3-31BE-4BAA-9C7C-C38DB62A7D66}" type="parTrans" cxnId="{66486E7B-AAD4-4710-AD58-F0EEB6A5A48D}">
      <dgm:prSet/>
      <dgm:spPr/>
      <dgm:t>
        <a:bodyPr/>
        <a:lstStyle/>
        <a:p>
          <a:endParaRPr lang="en-US"/>
        </a:p>
      </dgm:t>
    </dgm:pt>
    <dgm:pt modelId="{0F04B31F-03A0-44CC-BFD5-807D2AFE88F4}" type="sibTrans" cxnId="{66486E7B-AAD4-4710-AD58-F0EEB6A5A48D}">
      <dgm:prSet/>
      <dgm:spPr/>
      <dgm:t>
        <a:bodyPr/>
        <a:lstStyle/>
        <a:p>
          <a:endParaRPr lang="en-US"/>
        </a:p>
      </dgm:t>
    </dgm:pt>
    <dgm:pt modelId="{CE0E5A9F-4847-4BE4-AEF6-FD9E095EE2A7}">
      <dgm:prSet/>
      <dgm:spPr/>
      <dgm:t>
        <a:bodyPr/>
        <a:lstStyle/>
        <a:p>
          <a:pPr>
            <a:buNone/>
          </a:pPr>
          <a:r>
            <a:rPr lang="en-US" i="1" dirty="0">
              <a:solidFill>
                <a:srgbClr val="C00000"/>
              </a:solidFill>
            </a:rPr>
            <a:t>(How do states define and treat investment partnerships?</a:t>
          </a:r>
          <a:r>
            <a:rPr lang="en-US" dirty="0">
              <a:solidFill>
                <a:srgbClr val="C00000"/>
              </a:solidFill>
            </a:rPr>
            <a:t>)</a:t>
          </a:r>
        </a:p>
      </dgm:t>
    </dgm:pt>
    <dgm:pt modelId="{F425421B-9F3C-4E1A-AEC6-CC6956DE8B99}" type="parTrans" cxnId="{0BFDDED0-8C92-4FB2-98BC-8C87EF8B187D}">
      <dgm:prSet/>
      <dgm:spPr/>
      <dgm:t>
        <a:bodyPr/>
        <a:lstStyle/>
        <a:p>
          <a:endParaRPr lang="en-US"/>
        </a:p>
      </dgm:t>
    </dgm:pt>
    <dgm:pt modelId="{2F8DFB77-47FC-4575-9058-D8EA69FBEE40}" type="sibTrans" cxnId="{0BFDDED0-8C92-4FB2-98BC-8C87EF8B187D}">
      <dgm:prSet/>
      <dgm:spPr/>
      <dgm:t>
        <a:bodyPr/>
        <a:lstStyle/>
        <a:p>
          <a:endParaRPr lang="en-US"/>
        </a:p>
      </dgm:t>
    </dgm:pt>
    <dgm:pt modelId="{E3FFFCBC-36F8-47D8-B776-D63CB10E839A}">
      <dgm:prSet/>
      <dgm:spPr/>
      <dgm:t>
        <a:bodyPr/>
        <a:lstStyle/>
        <a:p>
          <a:r>
            <a:rPr lang="en-US" dirty="0"/>
            <a:t>Definitions – Assets and Income</a:t>
          </a:r>
        </a:p>
      </dgm:t>
    </dgm:pt>
    <dgm:pt modelId="{0C80CC2A-6181-4335-BC97-DFF691DBC683}" type="parTrans" cxnId="{FB0D3FE7-19DB-4408-9C72-11FC28680866}">
      <dgm:prSet/>
      <dgm:spPr/>
      <dgm:t>
        <a:bodyPr/>
        <a:lstStyle/>
        <a:p>
          <a:endParaRPr lang="en-US"/>
        </a:p>
      </dgm:t>
    </dgm:pt>
    <dgm:pt modelId="{9F1F0061-5E91-4461-8B0C-C0D72FB68F51}" type="sibTrans" cxnId="{FB0D3FE7-19DB-4408-9C72-11FC28680866}">
      <dgm:prSet/>
      <dgm:spPr/>
      <dgm:t>
        <a:bodyPr/>
        <a:lstStyle/>
        <a:p>
          <a:endParaRPr lang="en-US"/>
        </a:p>
      </dgm:t>
    </dgm:pt>
    <dgm:pt modelId="{DCAE1C2E-DF8C-454B-B0E9-8538AAD2B38A}">
      <dgm:prSet/>
      <dgm:spPr/>
      <dgm:t>
        <a:bodyPr/>
        <a:lstStyle/>
        <a:p>
          <a:r>
            <a:rPr lang="en-US" dirty="0"/>
            <a:t>Other Qualifications or Limitations</a:t>
          </a:r>
        </a:p>
      </dgm:t>
    </dgm:pt>
    <dgm:pt modelId="{78C98FC7-5812-4078-9860-7CCFCB57F6EE}" type="parTrans" cxnId="{82D1A55F-8AA5-4F88-B1A3-05A50D2FCE73}">
      <dgm:prSet/>
      <dgm:spPr/>
      <dgm:t>
        <a:bodyPr/>
        <a:lstStyle/>
        <a:p>
          <a:endParaRPr lang="en-US"/>
        </a:p>
      </dgm:t>
    </dgm:pt>
    <dgm:pt modelId="{DDBCF3B4-60A1-42E0-895F-D02F55554A0E}" type="sibTrans" cxnId="{82D1A55F-8AA5-4F88-B1A3-05A50D2FCE73}">
      <dgm:prSet/>
      <dgm:spPr/>
      <dgm:t>
        <a:bodyPr/>
        <a:lstStyle/>
        <a:p>
          <a:endParaRPr lang="en-US"/>
        </a:p>
      </dgm:t>
    </dgm:pt>
    <dgm:pt modelId="{224425F7-6300-4775-809B-F65C86E6AF54}">
      <dgm:prSet/>
      <dgm:spPr/>
      <dgm:t>
        <a:bodyPr/>
        <a:lstStyle/>
        <a:p>
          <a:r>
            <a:rPr lang="en-US" dirty="0"/>
            <a:t>Sourcing of Income –</a:t>
          </a:r>
        </a:p>
      </dgm:t>
    </dgm:pt>
    <dgm:pt modelId="{27BD2A32-4EFB-4E68-80BA-6FA08ADDA063}" type="parTrans" cxnId="{6A25F1B2-B76E-4675-9C5C-817A1277721C}">
      <dgm:prSet/>
      <dgm:spPr/>
      <dgm:t>
        <a:bodyPr/>
        <a:lstStyle/>
        <a:p>
          <a:endParaRPr lang="en-US"/>
        </a:p>
      </dgm:t>
    </dgm:pt>
    <dgm:pt modelId="{5E590191-0A1B-4873-91D3-2DA18A9D47F8}" type="sibTrans" cxnId="{6A25F1B2-B76E-4675-9C5C-817A1277721C}">
      <dgm:prSet/>
      <dgm:spPr/>
      <dgm:t>
        <a:bodyPr/>
        <a:lstStyle/>
        <a:p>
          <a:endParaRPr lang="en-US"/>
        </a:p>
      </dgm:t>
    </dgm:pt>
    <dgm:pt modelId="{28AE870A-D878-497F-9CD2-06F0A63F41AB}">
      <dgm:prSet/>
      <dgm:spPr/>
      <dgm:t>
        <a:bodyPr/>
        <a:lstStyle/>
        <a:p>
          <a:r>
            <a:rPr lang="en-US" dirty="0"/>
            <a:t>Differences by Type (if any)</a:t>
          </a:r>
        </a:p>
      </dgm:t>
    </dgm:pt>
    <dgm:pt modelId="{6A9EAC3D-5EED-49B3-9CB7-25A93AD42C89}" type="parTrans" cxnId="{A5628C3D-4B7D-4413-AA82-20997D46F780}">
      <dgm:prSet/>
      <dgm:spPr/>
      <dgm:t>
        <a:bodyPr/>
        <a:lstStyle/>
        <a:p>
          <a:endParaRPr lang="en-US"/>
        </a:p>
      </dgm:t>
    </dgm:pt>
    <dgm:pt modelId="{FF0CDF3B-9808-4D1B-B887-14AE1AF56E04}" type="sibTrans" cxnId="{A5628C3D-4B7D-4413-AA82-20997D46F780}">
      <dgm:prSet/>
      <dgm:spPr/>
      <dgm:t>
        <a:bodyPr/>
        <a:lstStyle/>
        <a:p>
          <a:endParaRPr lang="en-US"/>
        </a:p>
      </dgm:t>
    </dgm:pt>
    <dgm:pt modelId="{39A9CF9C-4B90-4362-B039-B6B345D39B2F}">
      <dgm:prSet/>
      <dgm:spPr/>
      <dgm:t>
        <a:bodyPr/>
        <a:lstStyle/>
        <a:p>
          <a:r>
            <a:rPr lang="en-US" dirty="0"/>
            <a:t>Differences by General or Limited Partner (if any)</a:t>
          </a:r>
        </a:p>
      </dgm:t>
    </dgm:pt>
    <dgm:pt modelId="{EB65EC0F-3D50-4B9E-ADBE-435EBB197268}" type="parTrans" cxnId="{2E6F8FDE-65B8-4CFF-8DAF-4872DC92AA28}">
      <dgm:prSet/>
      <dgm:spPr/>
      <dgm:t>
        <a:bodyPr/>
        <a:lstStyle/>
        <a:p>
          <a:endParaRPr lang="en-US"/>
        </a:p>
      </dgm:t>
    </dgm:pt>
    <dgm:pt modelId="{6E3CADE4-B68C-46DA-9F83-A90F0B6ACA4F}" type="sibTrans" cxnId="{2E6F8FDE-65B8-4CFF-8DAF-4872DC92AA28}">
      <dgm:prSet/>
      <dgm:spPr/>
      <dgm:t>
        <a:bodyPr/>
        <a:lstStyle/>
        <a:p>
          <a:endParaRPr lang="en-US"/>
        </a:p>
      </dgm:t>
    </dgm:pt>
    <dgm:pt modelId="{FE1F6288-4F22-4A20-8CCC-846A85B82387}">
      <dgm:prSet/>
      <dgm:spPr/>
      <dgm:t>
        <a:bodyPr/>
        <a:lstStyle/>
        <a:p>
          <a:r>
            <a:rPr lang="en-US" dirty="0"/>
            <a:t>Other Issues</a:t>
          </a:r>
        </a:p>
      </dgm:t>
    </dgm:pt>
    <dgm:pt modelId="{12A30167-9ECF-4CEA-86C9-E17DDB2B8BB3}" type="parTrans" cxnId="{04D1B48F-84D5-4899-9A82-B685E91D7576}">
      <dgm:prSet/>
      <dgm:spPr/>
      <dgm:t>
        <a:bodyPr/>
        <a:lstStyle/>
        <a:p>
          <a:endParaRPr lang="en-US"/>
        </a:p>
      </dgm:t>
    </dgm:pt>
    <dgm:pt modelId="{E48BD1C4-84AE-45EA-B2A3-0B8E472C8249}" type="sibTrans" cxnId="{04D1B48F-84D5-4899-9A82-B685E91D7576}">
      <dgm:prSet/>
      <dgm:spPr/>
      <dgm:t>
        <a:bodyPr/>
        <a:lstStyle/>
        <a:p>
          <a:endParaRPr lang="en-US"/>
        </a:p>
      </dgm:t>
    </dgm:pt>
    <dgm:pt modelId="{C8998F41-4ACA-458C-8B91-F1150A4955E4}">
      <dgm:prSet/>
      <dgm:spPr/>
      <dgm:t>
        <a:bodyPr/>
        <a:lstStyle/>
        <a:p>
          <a:r>
            <a:rPr lang="en-US" dirty="0"/>
            <a:t>Analysis of State Rules</a:t>
          </a:r>
        </a:p>
      </dgm:t>
    </dgm:pt>
    <dgm:pt modelId="{35BA73D3-43DE-4247-B697-2C0ECD9D8AAA}" type="parTrans" cxnId="{24B8E2DB-8D53-4B2A-958B-08E47764412D}">
      <dgm:prSet/>
      <dgm:spPr/>
      <dgm:t>
        <a:bodyPr/>
        <a:lstStyle/>
        <a:p>
          <a:endParaRPr lang="en-US"/>
        </a:p>
      </dgm:t>
    </dgm:pt>
    <dgm:pt modelId="{01D78372-3953-4320-822B-F4D095D00EDD}" type="sibTrans" cxnId="{24B8E2DB-8D53-4B2A-958B-08E47764412D}">
      <dgm:prSet/>
      <dgm:spPr/>
      <dgm:t>
        <a:bodyPr/>
        <a:lstStyle/>
        <a:p>
          <a:endParaRPr lang="en-US"/>
        </a:p>
      </dgm:t>
    </dgm:pt>
    <dgm:pt modelId="{CFD5A791-D4F6-4B29-9BAB-C0FCB3A33AD5}">
      <dgm:prSet/>
      <dgm:spPr/>
      <dgm:t>
        <a:bodyPr/>
        <a:lstStyle/>
        <a:p>
          <a:r>
            <a:rPr lang="en-US" dirty="0"/>
            <a:t>Future Evolution and Projected Industry Changes</a:t>
          </a:r>
        </a:p>
      </dgm:t>
    </dgm:pt>
    <dgm:pt modelId="{99D04925-7CEC-4FB8-A844-011FBB8FF65B}" type="parTrans" cxnId="{D23E8836-3A19-4BF0-8D79-BAD0E99580E2}">
      <dgm:prSet/>
      <dgm:spPr/>
      <dgm:t>
        <a:bodyPr/>
        <a:lstStyle/>
        <a:p>
          <a:endParaRPr lang="en-US"/>
        </a:p>
      </dgm:t>
    </dgm:pt>
    <dgm:pt modelId="{6065C44C-1200-4EA4-8A28-CF812F1E5EAA}" type="sibTrans" cxnId="{D23E8836-3A19-4BF0-8D79-BAD0E99580E2}">
      <dgm:prSet/>
      <dgm:spPr/>
      <dgm:t>
        <a:bodyPr/>
        <a:lstStyle/>
        <a:p>
          <a:endParaRPr lang="en-US"/>
        </a:p>
      </dgm:t>
    </dgm:pt>
    <dgm:pt modelId="{3205F89A-EDA9-44DE-917D-CDEB05435E6B}" type="pres">
      <dgm:prSet presAssocID="{00431DD7-6E6C-493C-9F1F-B0CDFB0B808C}" presName="linear" presStyleCnt="0">
        <dgm:presLayoutVars>
          <dgm:dir/>
          <dgm:animLvl val="lvl"/>
          <dgm:resizeHandles val="exact"/>
        </dgm:presLayoutVars>
      </dgm:prSet>
      <dgm:spPr/>
    </dgm:pt>
    <dgm:pt modelId="{6F161C8E-57CD-4FC2-BD8F-33BF77BB2C80}" type="pres">
      <dgm:prSet presAssocID="{2DC626D6-B724-41C1-B51F-AC255424DB8B}" presName="parentLin" presStyleCnt="0"/>
      <dgm:spPr/>
    </dgm:pt>
    <dgm:pt modelId="{733EF9A2-F626-4D65-8D39-77B7FADD910A}" type="pres">
      <dgm:prSet presAssocID="{2DC626D6-B724-41C1-B51F-AC255424DB8B}" presName="parentLeftMargin" presStyleLbl="node1" presStyleIdx="0" presStyleCnt="3"/>
      <dgm:spPr/>
    </dgm:pt>
    <dgm:pt modelId="{6E8BA50B-205C-4B1E-9535-159617E21A8D}" type="pres">
      <dgm:prSet presAssocID="{2DC626D6-B724-41C1-B51F-AC255424DB8B}" presName="parentText" presStyleLbl="node1" presStyleIdx="0" presStyleCnt="3">
        <dgm:presLayoutVars>
          <dgm:chMax val="0"/>
          <dgm:bulletEnabled val="1"/>
        </dgm:presLayoutVars>
      </dgm:prSet>
      <dgm:spPr/>
    </dgm:pt>
    <dgm:pt modelId="{795D273D-1F5E-4470-B54E-720E0C521CDB}" type="pres">
      <dgm:prSet presAssocID="{2DC626D6-B724-41C1-B51F-AC255424DB8B}" presName="negativeSpace" presStyleCnt="0"/>
      <dgm:spPr/>
    </dgm:pt>
    <dgm:pt modelId="{FC5B013B-FD71-4EF4-B4D5-F84FF1BC692A}" type="pres">
      <dgm:prSet presAssocID="{2DC626D6-B724-41C1-B51F-AC255424DB8B}" presName="childText" presStyleLbl="conFgAcc1" presStyleIdx="0" presStyleCnt="3">
        <dgm:presLayoutVars>
          <dgm:bulletEnabled val="1"/>
        </dgm:presLayoutVars>
      </dgm:prSet>
      <dgm:spPr/>
    </dgm:pt>
    <dgm:pt modelId="{1332894F-D593-4EC6-BA7E-A719811DCCB9}" type="pres">
      <dgm:prSet presAssocID="{B6AC57F1-0E78-44A3-A495-750DEF4AAEC1}" presName="spaceBetweenRectangles" presStyleCnt="0"/>
      <dgm:spPr/>
    </dgm:pt>
    <dgm:pt modelId="{A277A84B-2165-4B18-BAB1-3BE2556C5062}" type="pres">
      <dgm:prSet presAssocID="{313FE66A-8235-4353-BB0F-76DEC0A8D2EF}" presName="parentLin" presStyleCnt="0"/>
      <dgm:spPr/>
    </dgm:pt>
    <dgm:pt modelId="{A7C72EC1-3EE4-4CB9-B425-2BE47D72AFBF}" type="pres">
      <dgm:prSet presAssocID="{313FE66A-8235-4353-BB0F-76DEC0A8D2EF}" presName="parentLeftMargin" presStyleLbl="node1" presStyleIdx="0" presStyleCnt="3"/>
      <dgm:spPr/>
    </dgm:pt>
    <dgm:pt modelId="{4234308A-F5B4-4FC5-9F30-481F575A2BAD}" type="pres">
      <dgm:prSet presAssocID="{313FE66A-8235-4353-BB0F-76DEC0A8D2EF}" presName="parentText" presStyleLbl="node1" presStyleIdx="1" presStyleCnt="3">
        <dgm:presLayoutVars>
          <dgm:chMax val="0"/>
          <dgm:bulletEnabled val="1"/>
        </dgm:presLayoutVars>
      </dgm:prSet>
      <dgm:spPr/>
    </dgm:pt>
    <dgm:pt modelId="{C5FA0FF8-0965-4F7E-A390-6D80D11502DE}" type="pres">
      <dgm:prSet presAssocID="{313FE66A-8235-4353-BB0F-76DEC0A8D2EF}" presName="negativeSpace" presStyleCnt="0"/>
      <dgm:spPr/>
    </dgm:pt>
    <dgm:pt modelId="{79EFA870-CC43-437A-9691-60DA3081AAB6}" type="pres">
      <dgm:prSet presAssocID="{313FE66A-8235-4353-BB0F-76DEC0A8D2EF}" presName="childText" presStyleLbl="conFgAcc1" presStyleIdx="1" presStyleCnt="3">
        <dgm:presLayoutVars>
          <dgm:bulletEnabled val="1"/>
        </dgm:presLayoutVars>
      </dgm:prSet>
      <dgm:spPr/>
    </dgm:pt>
    <dgm:pt modelId="{9A5454EC-EE59-4F09-BDCF-0947A85B8949}" type="pres">
      <dgm:prSet presAssocID="{0F04B31F-03A0-44CC-BFD5-807D2AFE88F4}" presName="spaceBetweenRectangles" presStyleCnt="0"/>
      <dgm:spPr/>
    </dgm:pt>
    <dgm:pt modelId="{EE7C3696-AE7F-4C37-B463-D1FF34DAD4E1}" type="pres">
      <dgm:prSet presAssocID="{C8998F41-4ACA-458C-8B91-F1150A4955E4}" presName="parentLin" presStyleCnt="0"/>
      <dgm:spPr/>
    </dgm:pt>
    <dgm:pt modelId="{0C3B8EFA-244C-4268-8FDE-536D31B389FE}" type="pres">
      <dgm:prSet presAssocID="{C8998F41-4ACA-458C-8B91-F1150A4955E4}" presName="parentLeftMargin" presStyleLbl="node1" presStyleIdx="1" presStyleCnt="3"/>
      <dgm:spPr/>
    </dgm:pt>
    <dgm:pt modelId="{5771C37B-1946-4A3C-BE97-3D7FF25BA9AC}" type="pres">
      <dgm:prSet presAssocID="{C8998F41-4ACA-458C-8B91-F1150A4955E4}" presName="parentText" presStyleLbl="node1" presStyleIdx="2" presStyleCnt="3">
        <dgm:presLayoutVars>
          <dgm:chMax val="0"/>
          <dgm:bulletEnabled val="1"/>
        </dgm:presLayoutVars>
      </dgm:prSet>
      <dgm:spPr/>
    </dgm:pt>
    <dgm:pt modelId="{0CED12E3-79B6-4CB3-B30F-624606630D0B}" type="pres">
      <dgm:prSet presAssocID="{C8998F41-4ACA-458C-8B91-F1150A4955E4}" presName="negativeSpace" presStyleCnt="0"/>
      <dgm:spPr/>
    </dgm:pt>
    <dgm:pt modelId="{1E631448-7EFB-4F49-AC37-E37B42DC9FDC}" type="pres">
      <dgm:prSet presAssocID="{C8998F41-4ACA-458C-8B91-F1150A4955E4}" presName="childText" presStyleLbl="conFgAcc1" presStyleIdx="2" presStyleCnt="3">
        <dgm:presLayoutVars>
          <dgm:bulletEnabled val="1"/>
        </dgm:presLayoutVars>
      </dgm:prSet>
      <dgm:spPr/>
    </dgm:pt>
  </dgm:ptLst>
  <dgm:cxnLst>
    <dgm:cxn modelId="{FADE4D05-A8B3-4CBE-A597-60846AADB8F3}" type="presOf" srcId="{28AE870A-D878-497F-9CD2-06F0A63F41AB}" destId="{79EFA870-CC43-437A-9691-60DA3081AAB6}" srcOrd="0" destOrd="4" presId="urn:microsoft.com/office/officeart/2005/8/layout/list1"/>
    <dgm:cxn modelId="{DC251F0E-306D-4C98-8B50-8DC442E63757}" type="presOf" srcId="{2DC626D6-B724-41C1-B51F-AC255424DB8B}" destId="{733EF9A2-F626-4D65-8D39-77B7FADD910A}" srcOrd="0" destOrd="0" presId="urn:microsoft.com/office/officeart/2005/8/layout/list1"/>
    <dgm:cxn modelId="{FB458316-0FD0-4BC2-9AB5-DE4E383A9D38}" srcId="{2DC626D6-B724-41C1-B51F-AC255424DB8B}" destId="{4071C567-DD6A-46D9-9B48-FC346997E563}" srcOrd="0" destOrd="0" parTransId="{D4420F0A-895B-4632-B68A-42299792FC97}" sibTransId="{C294C590-2E1A-434D-ACE0-0D2D87D2CAD3}"/>
    <dgm:cxn modelId="{8A04221F-5AEB-498A-9D66-5DC234B2B6C7}" type="presOf" srcId="{39A9CF9C-4B90-4362-B039-B6B345D39B2F}" destId="{79EFA870-CC43-437A-9691-60DA3081AAB6}" srcOrd="0" destOrd="5" presId="urn:microsoft.com/office/officeart/2005/8/layout/list1"/>
    <dgm:cxn modelId="{01EA3226-6E0B-404C-A5BA-B0CC80F5BF2A}" type="presOf" srcId="{DCAE1C2E-DF8C-454B-B0E9-8538AAD2B38A}" destId="{79EFA870-CC43-437A-9691-60DA3081AAB6}" srcOrd="0" destOrd="2" presId="urn:microsoft.com/office/officeart/2005/8/layout/list1"/>
    <dgm:cxn modelId="{3AF71034-0811-4F9D-92CA-78837F739EEF}" type="presOf" srcId="{FE1F6288-4F22-4A20-8CCC-846A85B82387}" destId="{79EFA870-CC43-437A-9691-60DA3081AAB6}" srcOrd="0" destOrd="6" presId="urn:microsoft.com/office/officeart/2005/8/layout/list1"/>
    <dgm:cxn modelId="{D23E8836-3A19-4BF0-8D79-BAD0E99580E2}" srcId="{9F48F5A9-B70D-4F6C-ACE5-2E39D38E5253}" destId="{CFD5A791-D4F6-4B29-9BAB-C0FCB3A33AD5}" srcOrd="1" destOrd="0" parTransId="{99D04925-7CEC-4FB8-A844-011FBB8FF65B}" sibTransId="{6065C44C-1200-4EA4-8A28-CF812F1E5EAA}"/>
    <dgm:cxn modelId="{1565353A-5125-4F69-81BA-F4ADFF2C3B74}" srcId="{9F48F5A9-B70D-4F6C-ACE5-2E39D38E5253}" destId="{BC789C19-75B3-4451-9210-A88B14B10129}" srcOrd="0" destOrd="0" parTransId="{3E0C8569-8D4E-44CB-891D-8E87E2B92274}" sibTransId="{0C2E7E25-7932-40DC-BC88-088C76E65C81}"/>
    <dgm:cxn modelId="{A5628C3D-4B7D-4413-AA82-20997D46F780}" srcId="{224425F7-6300-4775-809B-F65C86E6AF54}" destId="{28AE870A-D878-497F-9CD2-06F0A63F41AB}" srcOrd="0" destOrd="0" parTransId="{6A9EAC3D-5EED-49B3-9CB7-25A93AD42C89}" sibTransId="{FF0CDF3B-9808-4D1B-B887-14AE1AF56E04}"/>
    <dgm:cxn modelId="{82D1A55F-8AA5-4F88-B1A3-05A50D2FCE73}" srcId="{CE0E5A9F-4847-4BE4-AEF6-FD9E095EE2A7}" destId="{DCAE1C2E-DF8C-454B-B0E9-8538AAD2B38A}" srcOrd="1" destOrd="0" parTransId="{78C98FC7-5812-4078-9860-7CCFCB57F6EE}" sibTransId="{DDBCF3B4-60A1-42E0-895F-D02F55554A0E}"/>
    <dgm:cxn modelId="{6CC12F66-73DE-4B03-B125-CA5865892EEC}" type="presOf" srcId="{938B6BEE-7306-403E-B2BD-DFBC03E3B056}" destId="{FC5B013B-FD71-4EF4-B4D5-F84FF1BC692A}" srcOrd="0" destOrd="2" presId="urn:microsoft.com/office/officeart/2005/8/layout/list1"/>
    <dgm:cxn modelId="{8704CE49-A03F-4DA5-BDB4-FB2FD2155347}" type="presOf" srcId="{BC789C19-75B3-4451-9210-A88B14B10129}" destId="{FC5B013B-FD71-4EF4-B4D5-F84FF1BC692A}" srcOrd="0" destOrd="5" presId="urn:microsoft.com/office/officeart/2005/8/layout/list1"/>
    <dgm:cxn modelId="{1032DA49-D28B-4692-8F65-2AF2411E89A5}" type="presOf" srcId="{68DC266B-82EB-49A0-9EF4-738F368E58AD}" destId="{FC5B013B-FD71-4EF4-B4D5-F84FF1BC692A}" srcOrd="0" destOrd="1" presId="urn:microsoft.com/office/officeart/2005/8/layout/list1"/>
    <dgm:cxn modelId="{B252A74D-6E0A-4409-BA8F-8B2FC70D11DD}" srcId="{00431DD7-6E6C-493C-9F1F-B0CDFB0B808C}" destId="{2DC626D6-B724-41C1-B51F-AC255424DB8B}" srcOrd="0" destOrd="0" parTransId="{77FB26A9-4013-44DD-AC09-139F5A519DAD}" sibTransId="{B6AC57F1-0E78-44A3-A495-750DEF4AAEC1}"/>
    <dgm:cxn modelId="{8A8D8453-AF17-4618-8C12-5539E8C98FFC}" type="presOf" srcId="{CE0E5A9F-4847-4BE4-AEF6-FD9E095EE2A7}" destId="{79EFA870-CC43-437A-9691-60DA3081AAB6}" srcOrd="0" destOrd="0" presId="urn:microsoft.com/office/officeart/2005/8/layout/list1"/>
    <dgm:cxn modelId="{66486E7B-AAD4-4710-AD58-F0EEB6A5A48D}" srcId="{00431DD7-6E6C-493C-9F1F-B0CDFB0B808C}" destId="{313FE66A-8235-4353-BB0F-76DEC0A8D2EF}" srcOrd="1" destOrd="0" parTransId="{9BAE6BC3-31BE-4BAA-9C7C-C38DB62A7D66}" sibTransId="{0F04B31F-03A0-44CC-BFD5-807D2AFE88F4}"/>
    <dgm:cxn modelId="{52F5277C-5931-4AE0-BD9D-0C70084404BF}" srcId="{68DC266B-82EB-49A0-9EF4-738F368E58AD}" destId="{938B6BEE-7306-403E-B2BD-DFBC03E3B056}" srcOrd="0" destOrd="0" parTransId="{653D8991-4232-4944-A137-BEF394EE8BEF}" sibTransId="{03F006FF-49EC-4058-B1D9-0B7144E23661}"/>
    <dgm:cxn modelId="{748CE27E-BA2E-4F2E-8402-41CDC8BC7FAC}" srcId="{68DC266B-82EB-49A0-9EF4-738F368E58AD}" destId="{8258092A-0219-47E9-89BF-8B171A72B8B8}" srcOrd="1" destOrd="0" parTransId="{E92649BF-B6BE-4C4E-BF2C-5D5CC99B0D0D}" sibTransId="{7A52F945-679D-4B3F-A95E-6D0CF6AB9E49}"/>
    <dgm:cxn modelId="{301ABA7F-0373-4425-BFF8-5E26C583CEA8}" type="presOf" srcId="{E3FFFCBC-36F8-47D8-B776-D63CB10E839A}" destId="{79EFA870-CC43-437A-9691-60DA3081AAB6}" srcOrd="0" destOrd="1" presId="urn:microsoft.com/office/officeart/2005/8/layout/list1"/>
    <dgm:cxn modelId="{6BBC6285-FF74-47A8-A4F2-01E9C15576E4}" type="presOf" srcId="{C8998F41-4ACA-458C-8B91-F1150A4955E4}" destId="{5771C37B-1946-4A3C-BE97-3D7FF25BA9AC}" srcOrd="1" destOrd="0" presId="urn:microsoft.com/office/officeart/2005/8/layout/list1"/>
    <dgm:cxn modelId="{A9557E85-59D9-418E-9272-E05837EC30DC}" type="presOf" srcId="{CFD5A791-D4F6-4B29-9BAB-C0FCB3A33AD5}" destId="{FC5B013B-FD71-4EF4-B4D5-F84FF1BC692A}" srcOrd="0" destOrd="6" presId="urn:microsoft.com/office/officeart/2005/8/layout/list1"/>
    <dgm:cxn modelId="{7C855787-CF10-43C9-B4EC-940C49BB955C}" type="presOf" srcId="{2DC626D6-B724-41C1-B51F-AC255424DB8B}" destId="{6E8BA50B-205C-4B1E-9535-159617E21A8D}" srcOrd="1" destOrd="0" presId="urn:microsoft.com/office/officeart/2005/8/layout/list1"/>
    <dgm:cxn modelId="{04D1B48F-84D5-4899-9A82-B685E91D7576}" srcId="{CE0E5A9F-4847-4BE4-AEF6-FD9E095EE2A7}" destId="{FE1F6288-4F22-4A20-8CCC-846A85B82387}" srcOrd="3" destOrd="0" parTransId="{12A30167-9ECF-4CEA-86C9-E17DDB2B8BB3}" sibTransId="{E48BD1C4-84AE-45EA-B2A3-0B8E472C8249}"/>
    <dgm:cxn modelId="{B2CDB39A-8572-4840-AD59-31A008B6751A}" type="presOf" srcId="{4071C567-DD6A-46D9-9B48-FC346997E563}" destId="{FC5B013B-FD71-4EF4-B4D5-F84FF1BC692A}" srcOrd="0" destOrd="0" presId="urn:microsoft.com/office/officeart/2005/8/layout/list1"/>
    <dgm:cxn modelId="{0D8413A6-6EE8-426D-9D3F-38C2542C6639}" type="presOf" srcId="{00431DD7-6E6C-493C-9F1F-B0CDFB0B808C}" destId="{3205F89A-EDA9-44DE-917D-CDEB05435E6B}" srcOrd="0" destOrd="0" presId="urn:microsoft.com/office/officeart/2005/8/layout/list1"/>
    <dgm:cxn modelId="{4E79F8B0-5B58-4256-8059-842273134C06}" type="presOf" srcId="{8258092A-0219-47E9-89BF-8B171A72B8B8}" destId="{FC5B013B-FD71-4EF4-B4D5-F84FF1BC692A}" srcOrd="0" destOrd="3" presId="urn:microsoft.com/office/officeart/2005/8/layout/list1"/>
    <dgm:cxn modelId="{6A25F1B2-B76E-4675-9C5C-817A1277721C}" srcId="{CE0E5A9F-4847-4BE4-AEF6-FD9E095EE2A7}" destId="{224425F7-6300-4775-809B-F65C86E6AF54}" srcOrd="2" destOrd="0" parTransId="{27BD2A32-4EFB-4E68-80BA-6FA08ADDA063}" sibTransId="{5E590191-0A1B-4873-91D3-2DA18A9D47F8}"/>
    <dgm:cxn modelId="{760EEEB4-5E9C-44CE-8261-70CB0068CF9B}" type="presOf" srcId="{C8998F41-4ACA-458C-8B91-F1150A4955E4}" destId="{0C3B8EFA-244C-4268-8FDE-536D31B389FE}" srcOrd="0" destOrd="0" presId="urn:microsoft.com/office/officeart/2005/8/layout/list1"/>
    <dgm:cxn modelId="{20BBFBBB-2063-4C2E-982F-210B833E4052}" type="presOf" srcId="{224425F7-6300-4775-809B-F65C86E6AF54}" destId="{79EFA870-CC43-437A-9691-60DA3081AAB6}" srcOrd="0" destOrd="3" presId="urn:microsoft.com/office/officeart/2005/8/layout/list1"/>
    <dgm:cxn modelId="{DC620FBE-84E0-4071-9F37-6D83B3D0D325}" srcId="{4071C567-DD6A-46D9-9B48-FC346997E563}" destId="{68DC266B-82EB-49A0-9EF4-738F368E58AD}" srcOrd="0" destOrd="0" parTransId="{48895D50-5EBF-403B-B68D-A8B398A24A14}" sibTransId="{E28AF25B-86D2-47B9-82BB-AE7FFC3C8D47}"/>
    <dgm:cxn modelId="{747422CB-3F6F-4AB9-9221-52B0CA905876}" type="presOf" srcId="{313FE66A-8235-4353-BB0F-76DEC0A8D2EF}" destId="{A7C72EC1-3EE4-4CB9-B425-2BE47D72AFBF}" srcOrd="0" destOrd="0" presId="urn:microsoft.com/office/officeart/2005/8/layout/list1"/>
    <dgm:cxn modelId="{0BFDDED0-8C92-4FB2-98BC-8C87EF8B187D}" srcId="{313FE66A-8235-4353-BB0F-76DEC0A8D2EF}" destId="{CE0E5A9F-4847-4BE4-AEF6-FD9E095EE2A7}" srcOrd="0" destOrd="0" parTransId="{F425421B-9F3C-4E1A-AEC6-CC6956DE8B99}" sibTransId="{2F8DFB77-47FC-4575-9058-D8EA69FBEE40}"/>
    <dgm:cxn modelId="{24B8E2DB-8D53-4B2A-958B-08E47764412D}" srcId="{00431DD7-6E6C-493C-9F1F-B0CDFB0B808C}" destId="{C8998F41-4ACA-458C-8B91-F1150A4955E4}" srcOrd="2" destOrd="0" parTransId="{35BA73D3-43DE-4247-B697-2C0ECD9D8AAA}" sibTransId="{01D78372-3953-4320-822B-F4D095D00EDD}"/>
    <dgm:cxn modelId="{2E6F8FDE-65B8-4CFF-8DAF-4872DC92AA28}" srcId="{224425F7-6300-4775-809B-F65C86E6AF54}" destId="{39A9CF9C-4B90-4362-B039-B6B345D39B2F}" srcOrd="1" destOrd="0" parTransId="{EB65EC0F-3D50-4B9E-ADBE-435EBB197268}" sibTransId="{6E3CADE4-B68C-46DA-9F83-A90F0B6ACA4F}"/>
    <dgm:cxn modelId="{B4A20AE6-22C4-4728-A15E-52DD7DBE5BA6}" type="presOf" srcId="{9F48F5A9-B70D-4F6C-ACE5-2E39D38E5253}" destId="{FC5B013B-FD71-4EF4-B4D5-F84FF1BC692A}" srcOrd="0" destOrd="4" presId="urn:microsoft.com/office/officeart/2005/8/layout/list1"/>
    <dgm:cxn modelId="{FB0D3FE7-19DB-4408-9C72-11FC28680866}" srcId="{CE0E5A9F-4847-4BE4-AEF6-FD9E095EE2A7}" destId="{E3FFFCBC-36F8-47D8-B776-D63CB10E839A}" srcOrd="0" destOrd="0" parTransId="{0C80CC2A-6181-4335-BC97-DFF691DBC683}" sibTransId="{9F1F0061-5E91-4461-8B0C-C0D72FB68F51}"/>
    <dgm:cxn modelId="{4F06C4FA-FE03-47DB-88D1-588AFE3409E9}" srcId="{4071C567-DD6A-46D9-9B48-FC346997E563}" destId="{9F48F5A9-B70D-4F6C-ACE5-2E39D38E5253}" srcOrd="1" destOrd="0" parTransId="{F69EC561-ADE8-4318-8026-E53155761A76}" sibTransId="{60CEBE83-48C2-4FDF-B117-2DB99C157915}"/>
    <dgm:cxn modelId="{CE12EEFC-121E-417B-81E9-36A849E1F06C}" type="presOf" srcId="{313FE66A-8235-4353-BB0F-76DEC0A8D2EF}" destId="{4234308A-F5B4-4FC5-9F30-481F575A2BAD}" srcOrd="1" destOrd="0" presId="urn:microsoft.com/office/officeart/2005/8/layout/list1"/>
    <dgm:cxn modelId="{7855A715-5803-4EE4-AD80-A9E240FEF559}" type="presParOf" srcId="{3205F89A-EDA9-44DE-917D-CDEB05435E6B}" destId="{6F161C8E-57CD-4FC2-BD8F-33BF77BB2C80}" srcOrd="0" destOrd="0" presId="urn:microsoft.com/office/officeart/2005/8/layout/list1"/>
    <dgm:cxn modelId="{71CDDE14-2137-4298-A083-60DCFBB7BEDD}" type="presParOf" srcId="{6F161C8E-57CD-4FC2-BD8F-33BF77BB2C80}" destId="{733EF9A2-F626-4D65-8D39-77B7FADD910A}" srcOrd="0" destOrd="0" presId="urn:microsoft.com/office/officeart/2005/8/layout/list1"/>
    <dgm:cxn modelId="{0FB570D9-143B-4566-B02F-CA3E0FA0A741}" type="presParOf" srcId="{6F161C8E-57CD-4FC2-BD8F-33BF77BB2C80}" destId="{6E8BA50B-205C-4B1E-9535-159617E21A8D}" srcOrd="1" destOrd="0" presId="urn:microsoft.com/office/officeart/2005/8/layout/list1"/>
    <dgm:cxn modelId="{9BF06111-79B2-474A-8D15-B4DD618426F7}" type="presParOf" srcId="{3205F89A-EDA9-44DE-917D-CDEB05435E6B}" destId="{795D273D-1F5E-4470-B54E-720E0C521CDB}" srcOrd="1" destOrd="0" presId="urn:microsoft.com/office/officeart/2005/8/layout/list1"/>
    <dgm:cxn modelId="{83D4C6E7-AACE-49C1-A0A5-846E8BA93190}" type="presParOf" srcId="{3205F89A-EDA9-44DE-917D-CDEB05435E6B}" destId="{FC5B013B-FD71-4EF4-B4D5-F84FF1BC692A}" srcOrd="2" destOrd="0" presId="urn:microsoft.com/office/officeart/2005/8/layout/list1"/>
    <dgm:cxn modelId="{ADB971D9-7716-4362-8C56-A8B3544744BA}" type="presParOf" srcId="{3205F89A-EDA9-44DE-917D-CDEB05435E6B}" destId="{1332894F-D593-4EC6-BA7E-A719811DCCB9}" srcOrd="3" destOrd="0" presId="urn:microsoft.com/office/officeart/2005/8/layout/list1"/>
    <dgm:cxn modelId="{DD9992B8-7EA3-4160-BBA9-A9AF0A49D838}" type="presParOf" srcId="{3205F89A-EDA9-44DE-917D-CDEB05435E6B}" destId="{A277A84B-2165-4B18-BAB1-3BE2556C5062}" srcOrd="4" destOrd="0" presId="urn:microsoft.com/office/officeart/2005/8/layout/list1"/>
    <dgm:cxn modelId="{819EB98E-4ED1-492B-91D6-A948AC386C35}" type="presParOf" srcId="{A277A84B-2165-4B18-BAB1-3BE2556C5062}" destId="{A7C72EC1-3EE4-4CB9-B425-2BE47D72AFBF}" srcOrd="0" destOrd="0" presId="urn:microsoft.com/office/officeart/2005/8/layout/list1"/>
    <dgm:cxn modelId="{AECD5598-95C9-4A4B-A0AB-210A94D5268A}" type="presParOf" srcId="{A277A84B-2165-4B18-BAB1-3BE2556C5062}" destId="{4234308A-F5B4-4FC5-9F30-481F575A2BAD}" srcOrd="1" destOrd="0" presId="urn:microsoft.com/office/officeart/2005/8/layout/list1"/>
    <dgm:cxn modelId="{EAC36F72-A305-4F91-9C58-17A1ECEEA564}" type="presParOf" srcId="{3205F89A-EDA9-44DE-917D-CDEB05435E6B}" destId="{C5FA0FF8-0965-4F7E-A390-6D80D11502DE}" srcOrd="5" destOrd="0" presId="urn:microsoft.com/office/officeart/2005/8/layout/list1"/>
    <dgm:cxn modelId="{1921184D-6975-4D0B-97D5-276CCDF64649}" type="presParOf" srcId="{3205F89A-EDA9-44DE-917D-CDEB05435E6B}" destId="{79EFA870-CC43-437A-9691-60DA3081AAB6}" srcOrd="6" destOrd="0" presId="urn:microsoft.com/office/officeart/2005/8/layout/list1"/>
    <dgm:cxn modelId="{861CF567-45CD-4171-8EC8-93EF5CD55588}" type="presParOf" srcId="{3205F89A-EDA9-44DE-917D-CDEB05435E6B}" destId="{9A5454EC-EE59-4F09-BDCF-0947A85B8949}" srcOrd="7" destOrd="0" presId="urn:microsoft.com/office/officeart/2005/8/layout/list1"/>
    <dgm:cxn modelId="{F80DEBEC-365B-41F9-BED9-7C9402B3DA77}" type="presParOf" srcId="{3205F89A-EDA9-44DE-917D-CDEB05435E6B}" destId="{EE7C3696-AE7F-4C37-B463-D1FF34DAD4E1}" srcOrd="8" destOrd="0" presId="urn:microsoft.com/office/officeart/2005/8/layout/list1"/>
    <dgm:cxn modelId="{AAB0C354-03BA-4D92-B9E3-1F1ABD14F6CE}" type="presParOf" srcId="{EE7C3696-AE7F-4C37-B463-D1FF34DAD4E1}" destId="{0C3B8EFA-244C-4268-8FDE-536D31B389FE}" srcOrd="0" destOrd="0" presId="urn:microsoft.com/office/officeart/2005/8/layout/list1"/>
    <dgm:cxn modelId="{605935D8-D31D-4794-91BC-C10216B887BA}" type="presParOf" srcId="{EE7C3696-AE7F-4C37-B463-D1FF34DAD4E1}" destId="{5771C37B-1946-4A3C-BE97-3D7FF25BA9AC}" srcOrd="1" destOrd="0" presId="urn:microsoft.com/office/officeart/2005/8/layout/list1"/>
    <dgm:cxn modelId="{5122AB4B-7AAC-4FA8-92FD-0103603189B3}" type="presParOf" srcId="{3205F89A-EDA9-44DE-917D-CDEB05435E6B}" destId="{0CED12E3-79B6-4CB3-B30F-624606630D0B}" srcOrd="9" destOrd="0" presId="urn:microsoft.com/office/officeart/2005/8/layout/list1"/>
    <dgm:cxn modelId="{63942750-768F-48F4-AC83-726229155714}" type="presParOf" srcId="{3205F89A-EDA9-44DE-917D-CDEB05435E6B}" destId="{1E631448-7EFB-4F49-AC37-E37B42DC9FD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C48892-F33E-4A13-B9F6-83A6C679839A}" type="doc">
      <dgm:prSet loTypeId="urn:microsoft.com/office/officeart/2005/8/layout/process4" loCatId="process" qsTypeId="urn:microsoft.com/office/officeart/2005/8/quickstyle/simple1" qsCatId="simple" csTypeId="urn:microsoft.com/office/officeart/2005/8/colors/colorful5" csCatId="colorful" phldr="1"/>
      <dgm:spPr/>
      <dgm:t>
        <a:bodyPr/>
        <a:lstStyle/>
        <a:p>
          <a:endParaRPr lang="en-US"/>
        </a:p>
      </dgm:t>
    </dgm:pt>
    <dgm:pt modelId="{A035E213-5B76-43F1-8AAB-A7FC047F079F}">
      <dgm:prSet/>
      <dgm:spPr/>
      <dgm:t>
        <a:bodyPr/>
        <a:lstStyle/>
        <a:p>
          <a:r>
            <a:rPr lang="en-US" dirty="0"/>
            <a:t>Get a general picture of </a:t>
          </a:r>
          <a:br>
            <a:rPr lang="en-US" dirty="0"/>
          </a:br>
          <a:r>
            <a:rPr lang="en-US" dirty="0"/>
            <a:t>the types of partnerships</a:t>
          </a:r>
        </a:p>
      </dgm:t>
    </dgm:pt>
    <dgm:pt modelId="{B351C10A-0BEA-4160-8E89-4B5449602539}" type="parTrans" cxnId="{FB8F0CC9-F829-4C55-BDD2-1ACB1B62A0A1}">
      <dgm:prSet/>
      <dgm:spPr/>
      <dgm:t>
        <a:bodyPr/>
        <a:lstStyle/>
        <a:p>
          <a:endParaRPr lang="en-US"/>
        </a:p>
      </dgm:t>
    </dgm:pt>
    <dgm:pt modelId="{F868DAB8-D12D-45A9-9CA5-3368002590CA}" type="sibTrans" cxnId="{FB8F0CC9-F829-4C55-BDD2-1ACB1B62A0A1}">
      <dgm:prSet/>
      <dgm:spPr/>
      <dgm:t>
        <a:bodyPr/>
        <a:lstStyle/>
        <a:p>
          <a:endParaRPr lang="en-US"/>
        </a:p>
      </dgm:t>
    </dgm:pt>
    <dgm:pt modelId="{5A3C4A31-3684-4163-A48B-3203FABA8FB3}">
      <dgm:prSet/>
      <dgm:spPr/>
      <dgm:t>
        <a:bodyPr/>
        <a:lstStyle/>
        <a:p>
          <a:r>
            <a:rPr lang="en-US" dirty="0"/>
            <a:t>Size - in terms of assets and income</a:t>
          </a:r>
        </a:p>
      </dgm:t>
    </dgm:pt>
    <dgm:pt modelId="{2A6C4A8F-5B03-4A97-B543-3B41A5D5EE62}" type="parTrans" cxnId="{F724BEE6-BD55-443A-929E-F2A361E205C7}">
      <dgm:prSet/>
      <dgm:spPr/>
      <dgm:t>
        <a:bodyPr/>
        <a:lstStyle/>
        <a:p>
          <a:endParaRPr lang="en-US"/>
        </a:p>
      </dgm:t>
    </dgm:pt>
    <dgm:pt modelId="{612E9396-B669-4D82-BAB7-13FF159F5749}" type="sibTrans" cxnId="{F724BEE6-BD55-443A-929E-F2A361E205C7}">
      <dgm:prSet/>
      <dgm:spPr/>
      <dgm:t>
        <a:bodyPr/>
        <a:lstStyle/>
        <a:p>
          <a:endParaRPr lang="en-US"/>
        </a:p>
      </dgm:t>
    </dgm:pt>
    <dgm:pt modelId="{23F2C0C3-6DAE-4E0D-B245-CB29EBAEFC41}">
      <dgm:prSet/>
      <dgm:spPr/>
      <dgm:t>
        <a:bodyPr/>
        <a:lstStyle/>
        <a:p>
          <a:r>
            <a:rPr lang="en-US" dirty="0"/>
            <a:t>Sources and types of income</a:t>
          </a:r>
        </a:p>
      </dgm:t>
    </dgm:pt>
    <dgm:pt modelId="{81CF0A09-849F-4CFA-AE72-6A725FE5F01F}" type="parTrans" cxnId="{64465FC0-E725-4349-A1DD-9789EE72FBC0}">
      <dgm:prSet/>
      <dgm:spPr/>
      <dgm:t>
        <a:bodyPr/>
        <a:lstStyle/>
        <a:p>
          <a:endParaRPr lang="en-US"/>
        </a:p>
      </dgm:t>
    </dgm:pt>
    <dgm:pt modelId="{A22171A7-24AE-4060-ABC0-BF21BCF46063}" type="sibTrans" cxnId="{64465FC0-E725-4349-A1DD-9789EE72FBC0}">
      <dgm:prSet/>
      <dgm:spPr/>
      <dgm:t>
        <a:bodyPr/>
        <a:lstStyle/>
        <a:p>
          <a:endParaRPr lang="en-US"/>
        </a:p>
      </dgm:t>
    </dgm:pt>
    <dgm:pt modelId="{DDA20E16-F1B6-4DF6-B1D0-523BE866E480}">
      <dgm:prSet/>
      <dgm:spPr/>
      <dgm:t>
        <a:bodyPr/>
        <a:lstStyle/>
        <a:p>
          <a:r>
            <a:rPr lang="en-US" dirty="0"/>
            <a:t>Activities</a:t>
          </a:r>
        </a:p>
      </dgm:t>
    </dgm:pt>
    <dgm:pt modelId="{D0B323BB-D354-41D2-8F31-DC3536ECD403}" type="parTrans" cxnId="{C9F79247-45E4-4934-85EE-F501648D4066}">
      <dgm:prSet/>
      <dgm:spPr/>
      <dgm:t>
        <a:bodyPr/>
        <a:lstStyle/>
        <a:p>
          <a:endParaRPr lang="en-US"/>
        </a:p>
      </dgm:t>
    </dgm:pt>
    <dgm:pt modelId="{A7B51262-96E3-49D4-888C-8260E10626E9}" type="sibTrans" cxnId="{C9F79247-45E4-4934-85EE-F501648D4066}">
      <dgm:prSet/>
      <dgm:spPr/>
      <dgm:t>
        <a:bodyPr/>
        <a:lstStyle/>
        <a:p>
          <a:endParaRPr lang="en-US"/>
        </a:p>
      </dgm:t>
    </dgm:pt>
    <dgm:pt modelId="{525423D0-BE05-4D1F-B764-23DC4971D782}">
      <dgm:prSet/>
      <dgm:spPr/>
      <dgm:t>
        <a:bodyPr/>
        <a:lstStyle/>
        <a:p>
          <a:r>
            <a:rPr lang="en-US" dirty="0"/>
            <a:t>Management</a:t>
          </a:r>
        </a:p>
      </dgm:t>
    </dgm:pt>
    <dgm:pt modelId="{4B1CB9E5-5084-460B-A89A-7D485AE17030}" type="parTrans" cxnId="{A03A96B3-F99E-4595-BA6E-23E0101017BF}">
      <dgm:prSet/>
      <dgm:spPr/>
      <dgm:t>
        <a:bodyPr/>
        <a:lstStyle/>
        <a:p>
          <a:endParaRPr lang="en-US"/>
        </a:p>
      </dgm:t>
    </dgm:pt>
    <dgm:pt modelId="{95EBC703-8EB1-494D-8900-488DBF66A3A5}" type="sibTrans" cxnId="{A03A96B3-F99E-4595-BA6E-23E0101017BF}">
      <dgm:prSet/>
      <dgm:spPr/>
      <dgm:t>
        <a:bodyPr/>
        <a:lstStyle/>
        <a:p>
          <a:endParaRPr lang="en-US"/>
        </a:p>
      </dgm:t>
    </dgm:pt>
    <dgm:pt modelId="{18F6E505-F635-45A8-BE1E-E3FD240D538F}">
      <dgm:prSet/>
      <dgm:spPr/>
      <dgm:t>
        <a:bodyPr/>
        <a:lstStyle/>
        <a:p>
          <a:r>
            <a:rPr lang="en-US" dirty="0"/>
            <a:t>Distinguishing features – what differences between these and other partnerships might justify different state tax treatment.</a:t>
          </a:r>
        </a:p>
      </dgm:t>
    </dgm:pt>
    <dgm:pt modelId="{E64310FA-37B9-43D4-A1D3-DB8CBADFB166}" type="parTrans" cxnId="{B846B1B4-22AD-4DA4-87BC-686446BEABBF}">
      <dgm:prSet/>
      <dgm:spPr/>
      <dgm:t>
        <a:bodyPr/>
        <a:lstStyle/>
        <a:p>
          <a:endParaRPr lang="en-US"/>
        </a:p>
      </dgm:t>
    </dgm:pt>
    <dgm:pt modelId="{35A0940D-1390-4C11-9AC2-CBF643EA582E}" type="sibTrans" cxnId="{B846B1B4-22AD-4DA4-87BC-686446BEABBF}">
      <dgm:prSet/>
      <dgm:spPr/>
      <dgm:t>
        <a:bodyPr/>
        <a:lstStyle/>
        <a:p>
          <a:endParaRPr lang="en-US"/>
        </a:p>
      </dgm:t>
    </dgm:pt>
    <dgm:pt modelId="{68D9E9C5-7588-4FA6-A8BD-305DC02172F5}" type="pres">
      <dgm:prSet presAssocID="{36C48892-F33E-4A13-B9F6-83A6C679839A}" presName="Name0" presStyleCnt="0">
        <dgm:presLayoutVars>
          <dgm:dir/>
          <dgm:animLvl val="lvl"/>
          <dgm:resizeHandles val="exact"/>
        </dgm:presLayoutVars>
      </dgm:prSet>
      <dgm:spPr/>
    </dgm:pt>
    <dgm:pt modelId="{8BEFE72F-2CFE-4332-B4BB-7387A1967557}" type="pres">
      <dgm:prSet presAssocID="{18F6E505-F635-45A8-BE1E-E3FD240D538F}" presName="boxAndChildren" presStyleCnt="0"/>
      <dgm:spPr/>
    </dgm:pt>
    <dgm:pt modelId="{49408CD1-DE30-4F18-945D-0F95D903CB25}" type="pres">
      <dgm:prSet presAssocID="{18F6E505-F635-45A8-BE1E-E3FD240D538F}" presName="parentTextBox" presStyleLbl="node1" presStyleIdx="0" presStyleCnt="2"/>
      <dgm:spPr/>
    </dgm:pt>
    <dgm:pt modelId="{0E8AE802-ED1F-4EBD-81D1-723E07CDAA88}" type="pres">
      <dgm:prSet presAssocID="{F868DAB8-D12D-45A9-9CA5-3368002590CA}" presName="sp" presStyleCnt="0"/>
      <dgm:spPr/>
    </dgm:pt>
    <dgm:pt modelId="{833C3022-8D61-4C66-9827-5E7AD7C55D61}" type="pres">
      <dgm:prSet presAssocID="{A035E213-5B76-43F1-8AAB-A7FC047F079F}" presName="arrowAndChildren" presStyleCnt="0"/>
      <dgm:spPr/>
    </dgm:pt>
    <dgm:pt modelId="{4F26F476-1FDF-4AB0-95A8-C2C87D1F4A37}" type="pres">
      <dgm:prSet presAssocID="{A035E213-5B76-43F1-8AAB-A7FC047F079F}" presName="parentTextArrow" presStyleLbl="node1" presStyleIdx="0" presStyleCnt="2"/>
      <dgm:spPr/>
    </dgm:pt>
    <dgm:pt modelId="{E3D9763B-B739-477C-997E-B6658CA01D3C}" type="pres">
      <dgm:prSet presAssocID="{A035E213-5B76-43F1-8AAB-A7FC047F079F}" presName="arrow" presStyleLbl="node1" presStyleIdx="1" presStyleCnt="2"/>
      <dgm:spPr/>
    </dgm:pt>
    <dgm:pt modelId="{4206D706-C5ED-4EB0-8BFB-461E039C7FE5}" type="pres">
      <dgm:prSet presAssocID="{A035E213-5B76-43F1-8AAB-A7FC047F079F}" presName="descendantArrow" presStyleCnt="0"/>
      <dgm:spPr/>
    </dgm:pt>
    <dgm:pt modelId="{0C334CD6-C33B-49A5-9179-6BD0C851345B}" type="pres">
      <dgm:prSet presAssocID="{5A3C4A31-3684-4163-A48B-3203FABA8FB3}" presName="childTextArrow" presStyleLbl="fgAccFollowNode1" presStyleIdx="0" presStyleCnt="4">
        <dgm:presLayoutVars>
          <dgm:bulletEnabled val="1"/>
        </dgm:presLayoutVars>
      </dgm:prSet>
      <dgm:spPr/>
    </dgm:pt>
    <dgm:pt modelId="{8E01F790-CE7F-42D4-9292-34B4D5357D68}" type="pres">
      <dgm:prSet presAssocID="{23F2C0C3-6DAE-4E0D-B245-CB29EBAEFC41}" presName="childTextArrow" presStyleLbl="fgAccFollowNode1" presStyleIdx="1" presStyleCnt="4">
        <dgm:presLayoutVars>
          <dgm:bulletEnabled val="1"/>
        </dgm:presLayoutVars>
      </dgm:prSet>
      <dgm:spPr/>
    </dgm:pt>
    <dgm:pt modelId="{82DBE989-F315-4834-9799-A59392C3A2BF}" type="pres">
      <dgm:prSet presAssocID="{DDA20E16-F1B6-4DF6-B1D0-523BE866E480}" presName="childTextArrow" presStyleLbl="fgAccFollowNode1" presStyleIdx="2" presStyleCnt="4">
        <dgm:presLayoutVars>
          <dgm:bulletEnabled val="1"/>
        </dgm:presLayoutVars>
      </dgm:prSet>
      <dgm:spPr/>
    </dgm:pt>
    <dgm:pt modelId="{569B7DE6-B238-4100-A52F-12342BF5819E}" type="pres">
      <dgm:prSet presAssocID="{525423D0-BE05-4D1F-B764-23DC4971D782}" presName="childTextArrow" presStyleLbl="fgAccFollowNode1" presStyleIdx="3" presStyleCnt="4">
        <dgm:presLayoutVars>
          <dgm:bulletEnabled val="1"/>
        </dgm:presLayoutVars>
      </dgm:prSet>
      <dgm:spPr/>
    </dgm:pt>
  </dgm:ptLst>
  <dgm:cxnLst>
    <dgm:cxn modelId="{C9F79247-45E4-4934-85EE-F501648D4066}" srcId="{A035E213-5B76-43F1-8AAB-A7FC047F079F}" destId="{DDA20E16-F1B6-4DF6-B1D0-523BE866E480}" srcOrd="2" destOrd="0" parTransId="{D0B323BB-D354-41D2-8F31-DC3536ECD403}" sibTransId="{A7B51262-96E3-49D4-888C-8260E10626E9}"/>
    <dgm:cxn modelId="{8FC8FB6D-6E43-46FA-968C-D516676392D7}" type="presOf" srcId="{36C48892-F33E-4A13-B9F6-83A6C679839A}" destId="{68D9E9C5-7588-4FA6-A8BD-305DC02172F5}" srcOrd="0" destOrd="0" presId="urn:microsoft.com/office/officeart/2005/8/layout/process4"/>
    <dgm:cxn modelId="{D7EB1D72-49D0-4469-A3B0-F518B8F5C6C3}" type="presOf" srcId="{DDA20E16-F1B6-4DF6-B1D0-523BE866E480}" destId="{82DBE989-F315-4834-9799-A59392C3A2BF}" srcOrd="0" destOrd="0" presId="urn:microsoft.com/office/officeart/2005/8/layout/process4"/>
    <dgm:cxn modelId="{4DED937A-0DEA-440D-A9CE-FDAD7406D900}" type="presOf" srcId="{18F6E505-F635-45A8-BE1E-E3FD240D538F}" destId="{49408CD1-DE30-4F18-945D-0F95D903CB25}" srcOrd="0" destOrd="0" presId="urn:microsoft.com/office/officeart/2005/8/layout/process4"/>
    <dgm:cxn modelId="{20841089-EAF3-4342-A062-97D2EADE7C85}" type="presOf" srcId="{A035E213-5B76-43F1-8AAB-A7FC047F079F}" destId="{4F26F476-1FDF-4AB0-95A8-C2C87D1F4A37}" srcOrd="0" destOrd="0" presId="urn:microsoft.com/office/officeart/2005/8/layout/process4"/>
    <dgm:cxn modelId="{E96B748F-96F9-4653-B5BC-E0ED4859C4DF}" type="presOf" srcId="{A035E213-5B76-43F1-8AAB-A7FC047F079F}" destId="{E3D9763B-B739-477C-997E-B6658CA01D3C}" srcOrd="1" destOrd="0" presId="urn:microsoft.com/office/officeart/2005/8/layout/process4"/>
    <dgm:cxn modelId="{4275F8AE-B7DB-4543-B297-662366985EB9}" type="presOf" srcId="{525423D0-BE05-4D1F-B764-23DC4971D782}" destId="{569B7DE6-B238-4100-A52F-12342BF5819E}" srcOrd="0" destOrd="0" presId="urn:microsoft.com/office/officeart/2005/8/layout/process4"/>
    <dgm:cxn modelId="{A03A96B3-F99E-4595-BA6E-23E0101017BF}" srcId="{A035E213-5B76-43F1-8AAB-A7FC047F079F}" destId="{525423D0-BE05-4D1F-B764-23DC4971D782}" srcOrd="3" destOrd="0" parTransId="{4B1CB9E5-5084-460B-A89A-7D485AE17030}" sibTransId="{95EBC703-8EB1-494D-8900-488DBF66A3A5}"/>
    <dgm:cxn modelId="{B846B1B4-22AD-4DA4-87BC-686446BEABBF}" srcId="{36C48892-F33E-4A13-B9F6-83A6C679839A}" destId="{18F6E505-F635-45A8-BE1E-E3FD240D538F}" srcOrd="1" destOrd="0" parTransId="{E64310FA-37B9-43D4-A1D3-DB8CBADFB166}" sibTransId="{35A0940D-1390-4C11-9AC2-CBF643EA582E}"/>
    <dgm:cxn modelId="{64465FC0-E725-4349-A1DD-9789EE72FBC0}" srcId="{A035E213-5B76-43F1-8AAB-A7FC047F079F}" destId="{23F2C0C3-6DAE-4E0D-B245-CB29EBAEFC41}" srcOrd="1" destOrd="0" parTransId="{81CF0A09-849F-4CFA-AE72-6A725FE5F01F}" sibTransId="{A22171A7-24AE-4060-ABC0-BF21BCF46063}"/>
    <dgm:cxn modelId="{FB8F0CC9-F829-4C55-BDD2-1ACB1B62A0A1}" srcId="{36C48892-F33E-4A13-B9F6-83A6C679839A}" destId="{A035E213-5B76-43F1-8AAB-A7FC047F079F}" srcOrd="0" destOrd="0" parTransId="{B351C10A-0BEA-4160-8E89-4B5449602539}" sibTransId="{F868DAB8-D12D-45A9-9CA5-3368002590CA}"/>
    <dgm:cxn modelId="{0CA018CA-DDCA-4454-BB45-112E0596B66A}" type="presOf" srcId="{5A3C4A31-3684-4163-A48B-3203FABA8FB3}" destId="{0C334CD6-C33B-49A5-9179-6BD0C851345B}" srcOrd="0" destOrd="0" presId="urn:microsoft.com/office/officeart/2005/8/layout/process4"/>
    <dgm:cxn modelId="{F1960ED9-F013-48BA-B5EA-4A913F180FBE}" type="presOf" srcId="{23F2C0C3-6DAE-4E0D-B245-CB29EBAEFC41}" destId="{8E01F790-CE7F-42D4-9292-34B4D5357D68}" srcOrd="0" destOrd="0" presId="urn:microsoft.com/office/officeart/2005/8/layout/process4"/>
    <dgm:cxn modelId="{F724BEE6-BD55-443A-929E-F2A361E205C7}" srcId="{A035E213-5B76-43F1-8AAB-A7FC047F079F}" destId="{5A3C4A31-3684-4163-A48B-3203FABA8FB3}" srcOrd="0" destOrd="0" parTransId="{2A6C4A8F-5B03-4A97-B543-3B41A5D5EE62}" sibTransId="{612E9396-B669-4D82-BAB7-13FF159F5749}"/>
    <dgm:cxn modelId="{1D1FA3D7-30DF-4316-B6DE-15F26CB75BD8}" type="presParOf" srcId="{68D9E9C5-7588-4FA6-A8BD-305DC02172F5}" destId="{8BEFE72F-2CFE-4332-B4BB-7387A1967557}" srcOrd="0" destOrd="0" presId="urn:microsoft.com/office/officeart/2005/8/layout/process4"/>
    <dgm:cxn modelId="{F4B4778C-88B1-440D-9D44-5CFC70119840}" type="presParOf" srcId="{8BEFE72F-2CFE-4332-B4BB-7387A1967557}" destId="{49408CD1-DE30-4F18-945D-0F95D903CB25}" srcOrd="0" destOrd="0" presId="urn:microsoft.com/office/officeart/2005/8/layout/process4"/>
    <dgm:cxn modelId="{EBA3ECCD-F57A-4BD4-A07F-05EDF118A145}" type="presParOf" srcId="{68D9E9C5-7588-4FA6-A8BD-305DC02172F5}" destId="{0E8AE802-ED1F-4EBD-81D1-723E07CDAA88}" srcOrd="1" destOrd="0" presId="urn:microsoft.com/office/officeart/2005/8/layout/process4"/>
    <dgm:cxn modelId="{200F4BDE-CF25-4719-A8E8-C6F4C1A4261C}" type="presParOf" srcId="{68D9E9C5-7588-4FA6-A8BD-305DC02172F5}" destId="{833C3022-8D61-4C66-9827-5E7AD7C55D61}" srcOrd="2" destOrd="0" presId="urn:microsoft.com/office/officeart/2005/8/layout/process4"/>
    <dgm:cxn modelId="{AB3E21A7-EDF2-4199-97DD-B3FB0855DA17}" type="presParOf" srcId="{833C3022-8D61-4C66-9827-5E7AD7C55D61}" destId="{4F26F476-1FDF-4AB0-95A8-C2C87D1F4A37}" srcOrd="0" destOrd="0" presId="urn:microsoft.com/office/officeart/2005/8/layout/process4"/>
    <dgm:cxn modelId="{83FC89B4-C5E5-47A6-9103-98AA81830834}" type="presParOf" srcId="{833C3022-8D61-4C66-9827-5E7AD7C55D61}" destId="{E3D9763B-B739-477C-997E-B6658CA01D3C}" srcOrd="1" destOrd="0" presId="urn:microsoft.com/office/officeart/2005/8/layout/process4"/>
    <dgm:cxn modelId="{90087595-5B68-43AE-A260-2F5118728BE1}" type="presParOf" srcId="{833C3022-8D61-4C66-9827-5E7AD7C55D61}" destId="{4206D706-C5ED-4EB0-8BFB-461E039C7FE5}" srcOrd="2" destOrd="0" presId="urn:microsoft.com/office/officeart/2005/8/layout/process4"/>
    <dgm:cxn modelId="{8D5E8AF9-8416-44AB-A94F-BC6968A9E97D}" type="presParOf" srcId="{4206D706-C5ED-4EB0-8BFB-461E039C7FE5}" destId="{0C334CD6-C33B-49A5-9179-6BD0C851345B}" srcOrd="0" destOrd="0" presId="urn:microsoft.com/office/officeart/2005/8/layout/process4"/>
    <dgm:cxn modelId="{1638EEF5-4F18-4DB8-A628-787E5D6B38A8}" type="presParOf" srcId="{4206D706-C5ED-4EB0-8BFB-461E039C7FE5}" destId="{8E01F790-CE7F-42D4-9292-34B4D5357D68}" srcOrd="1" destOrd="0" presId="urn:microsoft.com/office/officeart/2005/8/layout/process4"/>
    <dgm:cxn modelId="{611FFE7E-CE1C-4911-8351-DB7D8C368B0A}" type="presParOf" srcId="{4206D706-C5ED-4EB0-8BFB-461E039C7FE5}" destId="{82DBE989-F315-4834-9799-A59392C3A2BF}" srcOrd="2" destOrd="0" presId="urn:microsoft.com/office/officeart/2005/8/layout/process4"/>
    <dgm:cxn modelId="{A27C567E-4AAF-48B0-A185-DF4B297C6F38}" type="presParOf" srcId="{4206D706-C5ED-4EB0-8BFB-461E039C7FE5}" destId="{569B7DE6-B238-4100-A52F-12342BF5819E}" srcOrd="3"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3B38F31-1EF9-4263-9C01-F671E6EF730F}"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4BFE544-E156-4593-9C8E-5904836A101A}">
      <dgm:prSet/>
      <dgm:spPr/>
      <dgm:t>
        <a:bodyPr/>
        <a:lstStyle/>
        <a:p>
          <a:pPr>
            <a:defRPr b="1"/>
          </a:pPr>
          <a:r>
            <a:rPr lang="en-US" dirty="0"/>
            <a:t>Investment companies with registered investment advisors</a:t>
          </a:r>
        </a:p>
      </dgm:t>
    </dgm:pt>
    <dgm:pt modelId="{4ED108AC-79B3-4A2B-B3B6-AF739309EFB4}" type="parTrans" cxnId="{9A4CF625-5E28-4BC7-9275-73A89ECEA882}">
      <dgm:prSet/>
      <dgm:spPr/>
      <dgm:t>
        <a:bodyPr/>
        <a:lstStyle/>
        <a:p>
          <a:endParaRPr lang="en-US"/>
        </a:p>
      </dgm:t>
    </dgm:pt>
    <dgm:pt modelId="{5AD7ECC6-C3F5-48FD-BE1F-38126E79CDD0}" type="sibTrans" cxnId="{9A4CF625-5E28-4BC7-9275-73A89ECEA882}">
      <dgm:prSet/>
      <dgm:spPr/>
      <dgm:t>
        <a:bodyPr/>
        <a:lstStyle/>
        <a:p>
          <a:endParaRPr lang="en-US"/>
        </a:p>
      </dgm:t>
    </dgm:pt>
    <dgm:pt modelId="{0D7CD9EA-854C-49D6-87DF-F89E9586D35B}">
      <dgm:prSet/>
      <dgm:spPr/>
      <dgm:t>
        <a:bodyPr/>
        <a:lstStyle/>
        <a:p>
          <a:r>
            <a:rPr lang="en-US" dirty="0"/>
            <a:t>Private equity funds</a:t>
          </a:r>
        </a:p>
      </dgm:t>
    </dgm:pt>
    <dgm:pt modelId="{7AF9CE8E-9ADF-46DF-8D6C-5713991F08B8}" type="parTrans" cxnId="{E5394805-023E-4CA3-AB58-CD76DE8E4EDB}">
      <dgm:prSet/>
      <dgm:spPr/>
      <dgm:t>
        <a:bodyPr/>
        <a:lstStyle/>
        <a:p>
          <a:endParaRPr lang="en-US"/>
        </a:p>
      </dgm:t>
    </dgm:pt>
    <dgm:pt modelId="{2C9E7C95-D308-4089-9710-DA0AE3F95045}" type="sibTrans" cxnId="{E5394805-023E-4CA3-AB58-CD76DE8E4EDB}">
      <dgm:prSet/>
      <dgm:spPr/>
      <dgm:t>
        <a:bodyPr/>
        <a:lstStyle/>
        <a:p>
          <a:endParaRPr lang="en-US"/>
        </a:p>
      </dgm:t>
    </dgm:pt>
    <dgm:pt modelId="{8DD682AD-F155-4417-BC2F-779FADABB293}">
      <dgm:prSet/>
      <dgm:spPr/>
      <dgm:t>
        <a:bodyPr/>
        <a:lstStyle/>
        <a:p>
          <a:r>
            <a:rPr lang="en-US" dirty="0"/>
            <a:t>Hedge funds</a:t>
          </a:r>
        </a:p>
      </dgm:t>
    </dgm:pt>
    <dgm:pt modelId="{EF9234C7-1051-48DD-9CF1-4AA027C9EDD4}" type="parTrans" cxnId="{CC38BD7A-4D98-4D3B-AB94-C34CAB111F73}">
      <dgm:prSet/>
      <dgm:spPr/>
      <dgm:t>
        <a:bodyPr/>
        <a:lstStyle/>
        <a:p>
          <a:endParaRPr lang="en-US"/>
        </a:p>
      </dgm:t>
    </dgm:pt>
    <dgm:pt modelId="{AD15476C-5197-452C-991E-90AD09746755}" type="sibTrans" cxnId="{CC38BD7A-4D98-4D3B-AB94-C34CAB111F73}">
      <dgm:prSet/>
      <dgm:spPr/>
      <dgm:t>
        <a:bodyPr/>
        <a:lstStyle/>
        <a:p>
          <a:endParaRPr lang="en-US"/>
        </a:p>
      </dgm:t>
    </dgm:pt>
    <dgm:pt modelId="{F7238486-C05F-4C60-B849-9F4E6E0C3BBA}">
      <dgm:prSet/>
      <dgm:spPr/>
      <dgm:t>
        <a:bodyPr/>
        <a:lstStyle/>
        <a:p>
          <a:r>
            <a:rPr lang="en-US" dirty="0"/>
            <a:t>Real estate funds</a:t>
          </a:r>
        </a:p>
      </dgm:t>
    </dgm:pt>
    <dgm:pt modelId="{C0FC9B5C-04B7-4B45-A243-AA04A11D9DD6}" type="parTrans" cxnId="{E52AA965-FECF-4D66-B116-93628F2B0494}">
      <dgm:prSet/>
      <dgm:spPr/>
      <dgm:t>
        <a:bodyPr/>
        <a:lstStyle/>
        <a:p>
          <a:endParaRPr lang="en-US"/>
        </a:p>
      </dgm:t>
    </dgm:pt>
    <dgm:pt modelId="{C7EC89FA-1238-4FB0-8964-EC51A7588B27}" type="sibTrans" cxnId="{E52AA965-FECF-4D66-B116-93628F2B0494}">
      <dgm:prSet/>
      <dgm:spPr/>
      <dgm:t>
        <a:bodyPr/>
        <a:lstStyle/>
        <a:p>
          <a:endParaRPr lang="en-US"/>
        </a:p>
      </dgm:t>
    </dgm:pt>
    <dgm:pt modelId="{A40CFE81-AAB9-4A2C-974C-D6AB91DEC18C}">
      <dgm:prSet/>
      <dgm:spPr/>
      <dgm:t>
        <a:bodyPr/>
        <a:lstStyle/>
        <a:p>
          <a:r>
            <a:rPr lang="en-US" dirty="0"/>
            <a:t>Venture capital funds</a:t>
          </a:r>
        </a:p>
      </dgm:t>
    </dgm:pt>
    <dgm:pt modelId="{33179100-B89C-4032-B6B8-8CB54D6AD8D2}" type="parTrans" cxnId="{CF86E83F-ED15-4C1F-8F83-9847CB78ECD8}">
      <dgm:prSet/>
      <dgm:spPr/>
      <dgm:t>
        <a:bodyPr/>
        <a:lstStyle/>
        <a:p>
          <a:endParaRPr lang="en-US"/>
        </a:p>
      </dgm:t>
    </dgm:pt>
    <dgm:pt modelId="{B40C59BA-B06B-4660-8332-FFEE44B67771}" type="sibTrans" cxnId="{CF86E83F-ED15-4C1F-8F83-9847CB78ECD8}">
      <dgm:prSet/>
      <dgm:spPr/>
      <dgm:t>
        <a:bodyPr/>
        <a:lstStyle/>
        <a:p>
          <a:endParaRPr lang="en-US"/>
        </a:p>
      </dgm:t>
    </dgm:pt>
    <dgm:pt modelId="{62046ADC-9CB2-49BA-9A1A-0D13F8985EAD}">
      <dgm:prSet/>
      <dgm:spPr/>
      <dgm:t>
        <a:bodyPr/>
        <a:lstStyle/>
        <a:p>
          <a:r>
            <a:rPr lang="en-US" dirty="0"/>
            <a:t>Other</a:t>
          </a:r>
        </a:p>
      </dgm:t>
    </dgm:pt>
    <dgm:pt modelId="{2D17C708-3635-4375-BE26-9108CAD17BE3}" type="parTrans" cxnId="{1013B357-0839-4F59-8719-326E55EE64E7}">
      <dgm:prSet/>
      <dgm:spPr/>
      <dgm:t>
        <a:bodyPr/>
        <a:lstStyle/>
        <a:p>
          <a:endParaRPr lang="en-US"/>
        </a:p>
      </dgm:t>
    </dgm:pt>
    <dgm:pt modelId="{9CDB4ACC-2283-435F-B9FD-805641CE5CDD}" type="sibTrans" cxnId="{1013B357-0839-4F59-8719-326E55EE64E7}">
      <dgm:prSet/>
      <dgm:spPr/>
      <dgm:t>
        <a:bodyPr/>
        <a:lstStyle/>
        <a:p>
          <a:endParaRPr lang="en-US"/>
        </a:p>
      </dgm:t>
    </dgm:pt>
    <dgm:pt modelId="{B8FD212F-96FF-4D7C-A5AC-E1B11DB4625C}">
      <dgm:prSet/>
      <dgm:spPr/>
      <dgm:t>
        <a:bodyPr/>
        <a:lstStyle/>
        <a:p>
          <a:pPr>
            <a:defRPr b="1"/>
          </a:pPr>
          <a:r>
            <a:rPr lang="en-US" dirty="0"/>
            <a:t>Non-advised companies including closely held partnerships and holding companies</a:t>
          </a:r>
        </a:p>
      </dgm:t>
    </dgm:pt>
    <dgm:pt modelId="{43D26B1F-6D06-4972-8D12-305BD98D559B}" type="parTrans" cxnId="{4460BA8D-7BEA-471D-9249-00952CF90F7C}">
      <dgm:prSet/>
      <dgm:spPr/>
      <dgm:t>
        <a:bodyPr/>
        <a:lstStyle/>
        <a:p>
          <a:endParaRPr lang="en-US"/>
        </a:p>
      </dgm:t>
    </dgm:pt>
    <dgm:pt modelId="{70ED4806-122E-4A30-BBF9-82FAF868511E}" type="sibTrans" cxnId="{4460BA8D-7BEA-471D-9249-00952CF90F7C}">
      <dgm:prSet/>
      <dgm:spPr/>
      <dgm:t>
        <a:bodyPr/>
        <a:lstStyle/>
        <a:p>
          <a:endParaRPr lang="en-US"/>
        </a:p>
      </dgm:t>
    </dgm:pt>
    <dgm:pt modelId="{14346827-42C4-4C3F-B132-30035FAFFDAC}" type="pres">
      <dgm:prSet presAssocID="{A3B38F31-1EF9-4263-9C01-F671E6EF730F}" presName="root" presStyleCnt="0">
        <dgm:presLayoutVars>
          <dgm:dir/>
          <dgm:resizeHandles val="exact"/>
        </dgm:presLayoutVars>
      </dgm:prSet>
      <dgm:spPr/>
    </dgm:pt>
    <dgm:pt modelId="{B775529C-FD06-427D-9F58-4613D14E72D9}" type="pres">
      <dgm:prSet presAssocID="{74BFE544-E156-4593-9C8E-5904836A101A}" presName="compNode" presStyleCnt="0"/>
      <dgm:spPr/>
    </dgm:pt>
    <dgm:pt modelId="{9FE8A16F-5E78-48B5-A047-EE7E62BE8547}" type="pres">
      <dgm:prSet presAssocID="{74BFE544-E156-4593-9C8E-5904836A101A}" presName="iconRect" presStyleLbl="node1" presStyleIdx="0" presStyleCnt="2" custLinFactNeighborY="-168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ity"/>
        </a:ext>
      </dgm:extLst>
    </dgm:pt>
    <dgm:pt modelId="{52840254-512D-49F8-BFD1-84602561851F}" type="pres">
      <dgm:prSet presAssocID="{74BFE544-E156-4593-9C8E-5904836A101A}" presName="iconSpace" presStyleCnt="0"/>
      <dgm:spPr/>
    </dgm:pt>
    <dgm:pt modelId="{9D82DC13-5A72-4021-9473-53E1586A49DA}" type="pres">
      <dgm:prSet presAssocID="{74BFE544-E156-4593-9C8E-5904836A101A}" presName="parTx" presStyleLbl="revTx" presStyleIdx="0" presStyleCnt="4" custLinFactNeighborY="-66645">
        <dgm:presLayoutVars>
          <dgm:chMax val="0"/>
          <dgm:chPref val="0"/>
        </dgm:presLayoutVars>
      </dgm:prSet>
      <dgm:spPr/>
    </dgm:pt>
    <dgm:pt modelId="{291E4C7B-6415-4EB7-B42B-FAFA29DC5271}" type="pres">
      <dgm:prSet presAssocID="{74BFE544-E156-4593-9C8E-5904836A101A}" presName="txSpace" presStyleCnt="0"/>
      <dgm:spPr/>
    </dgm:pt>
    <dgm:pt modelId="{9A73DB0C-11E7-48B3-B638-E514C5D0D903}" type="pres">
      <dgm:prSet presAssocID="{74BFE544-E156-4593-9C8E-5904836A101A}" presName="desTx" presStyleLbl="revTx" presStyleIdx="1" presStyleCnt="4" custLinFactNeighborX="196" custLinFactNeighborY="-43154">
        <dgm:presLayoutVars/>
      </dgm:prSet>
      <dgm:spPr/>
    </dgm:pt>
    <dgm:pt modelId="{BC2BE45F-287C-4588-8EFE-508A94F9E0CC}" type="pres">
      <dgm:prSet presAssocID="{5AD7ECC6-C3F5-48FD-BE1F-38126E79CDD0}" presName="sibTrans" presStyleCnt="0"/>
      <dgm:spPr/>
    </dgm:pt>
    <dgm:pt modelId="{D306563B-3244-4846-AE3A-DFE667D3D5F2}" type="pres">
      <dgm:prSet presAssocID="{B8FD212F-96FF-4D7C-A5AC-E1B11DB4625C}" presName="compNode" presStyleCnt="0"/>
      <dgm:spPr/>
    </dgm:pt>
    <dgm:pt modelId="{076697FC-DA3D-43A9-8355-8CD166DC8D5A}" type="pres">
      <dgm:prSet presAssocID="{B8FD212F-96FF-4D7C-A5AC-E1B11DB4625C}" presName="iconRect" presStyleLbl="node1" presStyleIdx="1" presStyleCnt="2" custLinFactNeighborX="560" custLinFactNeighborY="-1951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FE551FB0-18A7-4E18-83EE-665C096DBBBD}" type="pres">
      <dgm:prSet presAssocID="{B8FD212F-96FF-4D7C-A5AC-E1B11DB4625C}" presName="iconSpace" presStyleCnt="0"/>
      <dgm:spPr/>
    </dgm:pt>
    <dgm:pt modelId="{A5CF1442-5AC5-4074-8399-0F6273724922}" type="pres">
      <dgm:prSet presAssocID="{B8FD212F-96FF-4D7C-A5AC-E1B11DB4625C}" presName="parTx" presStyleLbl="revTx" presStyleIdx="2" presStyleCnt="4" custLinFactNeighborX="588" custLinFactNeighborY="-62588">
        <dgm:presLayoutVars>
          <dgm:chMax val="0"/>
          <dgm:chPref val="0"/>
        </dgm:presLayoutVars>
      </dgm:prSet>
      <dgm:spPr/>
    </dgm:pt>
    <dgm:pt modelId="{7734B3BE-5B19-42B7-9559-0C846F7B9EAE}" type="pres">
      <dgm:prSet presAssocID="{B8FD212F-96FF-4D7C-A5AC-E1B11DB4625C}" presName="txSpace" presStyleCnt="0"/>
      <dgm:spPr/>
    </dgm:pt>
    <dgm:pt modelId="{9201155B-408F-48CD-8307-F831A78FEF86}" type="pres">
      <dgm:prSet presAssocID="{B8FD212F-96FF-4D7C-A5AC-E1B11DB4625C}" presName="desTx" presStyleLbl="revTx" presStyleIdx="3" presStyleCnt="4">
        <dgm:presLayoutVars/>
      </dgm:prSet>
      <dgm:spPr/>
    </dgm:pt>
  </dgm:ptLst>
  <dgm:cxnLst>
    <dgm:cxn modelId="{530F3701-F48C-43B7-92E8-86BE8A8DC022}" type="presOf" srcId="{A3B38F31-1EF9-4263-9C01-F671E6EF730F}" destId="{14346827-42C4-4C3F-B132-30035FAFFDAC}" srcOrd="0" destOrd="0" presId="urn:microsoft.com/office/officeart/2018/2/layout/IconLabelDescriptionList"/>
    <dgm:cxn modelId="{E5394805-023E-4CA3-AB58-CD76DE8E4EDB}" srcId="{74BFE544-E156-4593-9C8E-5904836A101A}" destId="{0D7CD9EA-854C-49D6-87DF-F89E9586D35B}" srcOrd="0" destOrd="0" parTransId="{7AF9CE8E-9ADF-46DF-8D6C-5713991F08B8}" sibTransId="{2C9E7C95-D308-4089-9710-DA0AE3F95045}"/>
    <dgm:cxn modelId="{7912C216-07D9-403C-9647-AABED7C4AC65}" type="presOf" srcId="{62046ADC-9CB2-49BA-9A1A-0D13F8985EAD}" destId="{9A73DB0C-11E7-48B3-B638-E514C5D0D903}" srcOrd="0" destOrd="4" presId="urn:microsoft.com/office/officeart/2018/2/layout/IconLabelDescriptionList"/>
    <dgm:cxn modelId="{9A4CF625-5E28-4BC7-9275-73A89ECEA882}" srcId="{A3B38F31-1EF9-4263-9C01-F671E6EF730F}" destId="{74BFE544-E156-4593-9C8E-5904836A101A}" srcOrd="0" destOrd="0" parTransId="{4ED108AC-79B3-4A2B-B3B6-AF739309EFB4}" sibTransId="{5AD7ECC6-C3F5-48FD-BE1F-38126E79CDD0}"/>
    <dgm:cxn modelId="{F482813F-815B-4417-A29D-3FDAA3C29EC3}" type="presOf" srcId="{8DD682AD-F155-4417-BC2F-779FADABB293}" destId="{9A73DB0C-11E7-48B3-B638-E514C5D0D903}" srcOrd="0" destOrd="1" presId="urn:microsoft.com/office/officeart/2018/2/layout/IconLabelDescriptionList"/>
    <dgm:cxn modelId="{CF86E83F-ED15-4C1F-8F83-9847CB78ECD8}" srcId="{74BFE544-E156-4593-9C8E-5904836A101A}" destId="{A40CFE81-AAB9-4A2C-974C-D6AB91DEC18C}" srcOrd="3" destOrd="0" parTransId="{33179100-B89C-4032-B6B8-8CB54D6AD8D2}" sibTransId="{B40C59BA-B06B-4660-8332-FFEE44B67771}"/>
    <dgm:cxn modelId="{E52AA965-FECF-4D66-B116-93628F2B0494}" srcId="{74BFE544-E156-4593-9C8E-5904836A101A}" destId="{F7238486-C05F-4C60-B849-9F4E6E0C3BBA}" srcOrd="2" destOrd="0" parTransId="{C0FC9B5C-04B7-4B45-A243-AA04A11D9DD6}" sibTransId="{C7EC89FA-1238-4FB0-8964-EC51A7588B27}"/>
    <dgm:cxn modelId="{D21D8546-BC58-4E07-BB6C-DE908FA2711D}" type="presOf" srcId="{0D7CD9EA-854C-49D6-87DF-F89E9586D35B}" destId="{9A73DB0C-11E7-48B3-B638-E514C5D0D903}" srcOrd="0" destOrd="0" presId="urn:microsoft.com/office/officeart/2018/2/layout/IconLabelDescriptionList"/>
    <dgm:cxn modelId="{EB984F49-6F5A-42DE-BAFD-05887D152B30}" type="presOf" srcId="{B8FD212F-96FF-4D7C-A5AC-E1B11DB4625C}" destId="{A5CF1442-5AC5-4074-8399-0F6273724922}" srcOrd="0" destOrd="0" presId="urn:microsoft.com/office/officeart/2018/2/layout/IconLabelDescriptionList"/>
    <dgm:cxn modelId="{1013B357-0839-4F59-8719-326E55EE64E7}" srcId="{74BFE544-E156-4593-9C8E-5904836A101A}" destId="{62046ADC-9CB2-49BA-9A1A-0D13F8985EAD}" srcOrd="4" destOrd="0" parTransId="{2D17C708-3635-4375-BE26-9108CAD17BE3}" sibTransId="{9CDB4ACC-2283-435F-B9FD-805641CE5CDD}"/>
    <dgm:cxn modelId="{CC38BD7A-4D98-4D3B-AB94-C34CAB111F73}" srcId="{74BFE544-E156-4593-9C8E-5904836A101A}" destId="{8DD682AD-F155-4417-BC2F-779FADABB293}" srcOrd="1" destOrd="0" parTransId="{EF9234C7-1051-48DD-9CF1-4AA027C9EDD4}" sibTransId="{AD15476C-5197-452C-991E-90AD09746755}"/>
    <dgm:cxn modelId="{334C1381-0CD5-449E-9C76-45BA594BD520}" type="presOf" srcId="{F7238486-C05F-4C60-B849-9F4E6E0C3BBA}" destId="{9A73DB0C-11E7-48B3-B638-E514C5D0D903}" srcOrd="0" destOrd="2" presId="urn:microsoft.com/office/officeart/2018/2/layout/IconLabelDescriptionList"/>
    <dgm:cxn modelId="{4460BA8D-7BEA-471D-9249-00952CF90F7C}" srcId="{A3B38F31-1EF9-4263-9C01-F671E6EF730F}" destId="{B8FD212F-96FF-4D7C-A5AC-E1B11DB4625C}" srcOrd="1" destOrd="0" parTransId="{43D26B1F-6D06-4972-8D12-305BD98D559B}" sibTransId="{70ED4806-122E-4A30-BBF9-82FAF868511E}"/>
    <dgm:cxn modelId="{7FD826A9-AFEA-420D-8114-6A93E6DA15DA}" type="presOf" srcId="{A40CFE81-AAB9-4A2C-974C-D6AB91DEC18C}" destId="{9A73DB0C-11E7-48B3-B638-E514C5D0D903}" srcOrd="0" destOrd="3" presId="urn:microsoft.com/office/officeart/2018/2/layout/IconLabelDescriptionList"/>
    <dgm:cxn modelId="{864E74BA-12B6-43AF-8625-16B20E888B71}" type="presOf" srcId="{74BFE544-E156-4593-9C8E-5904836A101A}" destId="{9D82DC13-5A72-4021-9473-53E1586A49DA}" srcOrd="0" destOrd="0" presId="urn:microsoft.com/office/officeart/2018/2/layout/IconLabelDescriptionList"/>
    <dgm:cxn modelId="{52704194-CD04-45C2-90D6-48EB49383D15}" type="presParOf" srcId="{14346827-42C4-4C3F-B132-30035FAFFDAC}" destId="{B775529C-FD06-427D-9F58-4613D14E72D9}" srcOrd="0" destOrd="0" presId="urn:microsoft.com/office/officeart/2018/2/layout/IconLabelDescriptionList"/>
    <dgm:cxn modelId="{A3B3395C-62BA-454E-8811-39DAC403AC51}" type="presParOf" srcId="{B775529C-FD06-427D-9F58-4613D14E72D9}" destId="{9FE8A16F-5E78-48B5-A047-EE7E62BE8547}" srcOrd="0" destOrd="0" presId="urn:microsoft.com/office/officeart/2018/2/layout/IconLabelDescriptionList"/>
    <dgm:cxn modelId="{D1EAEC32-93EB-4070-9629-89FF84487C0E}" type="presParOf" srcId="{B775529C-FD06-427D-9F58-4613D14E72D9}" destId="{52840254-512D-49F8-BFD1-84602561851F}" srcOrd="1" destOrd="0" presId="urn:microsoft.com/office/officeart/2018/2/layout/IconLabelDescriptionList"/>
    <dgm:cxn modelId="{1375CCE1-E788-483B-9D42-1D4EDA7CA4A5}" type="presParOf" srcId="{B775529C-FD06-427D-9F58-4613D14E72D9}" destId="{9D82DC13-5A72-4021-9473-53E1586A49DA}" srcOrd="2" destOrd="0" presId="urn:microsoft.com/office/officeart/2018/2/layout/IconLabelDescriptionList"/>
    <dgm:cxn modelId="{E1C7CF52-19D8-4ADA-AED1-7C2B48FBA12F}" type="presParOf" srcId="{B775529C-FD06-427D-9F58-4613D14E72D9}" destId="{291E4C7B-6415-4EB7-B42B-FAFA29DC5271}" srcOrd="3" destOrd="0" presId="urn:microsoft.com/office/officeart/2018/2/layout/IconLabelDescriptionList"/>
    <dgm:cxn modelId="{83A5223A-9E45-4EB3-AE3D-8BDF1227284D}" type="presParOf" srcId="{B775529C-FD06-427D-9F58-4613D14E72D9}" destId="{9A73DB0C-11E7-48B3-B638-E514C5D0D903}" srcOrd="4" destOrd="0" presId="urn:microsoft.com/office/officeart/2018/2/layout/IconLabelDescriptionList"/>
    <dgm:cxn modelId="{432E24FC-2B67-4F09-97F6-F289EDC9970F}" type="presParOf" srcId="{14346827-42C4-4C3F-B132-30035FAFFDAC}" destId="{BC2BE45F-287C-4588-8EFE-508A94F9E0CC}" srcOrd="1" destOrd="0" presId="urn:microsoft.com/office/officeart/2018/2/layout/IconLabelDescriptionList"/>
    <dgm:cxn modelId="{9DC8008F-8710-4DEC-B164-4E10E02159C1}" type="presParOf" srcId="{14346827-42C4-4C3F-B132-30035FAFFDAC}" destId="{D306563B-3244-4846-AE3A-DFE667D3D5F2}" srcOrd="2" destOrd="0" presId="urn:microsoft.com/office/officeart/2018/2/layout/IconLabelDescriptionList"/>
    <dgm:cxn modelId="{06F1BE7F-39AD-4179-AE89-76516287A1CA}" type="presParOf" srcId="{D306563B-3244-4846-AE3A-DFE667D3D5F2}" destId="{076697FC-DA3D-43A9-8355-8CD166DC8D5A}" srcOrd="0" destOrd="0" presId="urn:microsoft.com/office/officeart/2018/2/layout/IconLabelDescriptionList"/>
    <dgm:cxn modelId="{A2873940-E94D-40E3-AA00-712A650FC967}" type="presParOf" srcId="{D306563B-3244-4846-AE3A-DFE667D3D5F2}" destId="{FE551FB0-18A7-4E18-83EE-665C096DBBBD}" srcOrd="1" destOrd="0" presId="urn:microsoft.com/office/officeart/2018/2/layout/IconLabelDescriptionList"/>
    <dgm:cxn modelId="{1FF90849-91BB-422D-9828-CD5167E2AB4B}" type="presParOf" srcId="{D306563B-3244-4846-AE3A-DFE667D3D5F2}" destId="{A5CF1442-5AC5-4074-8399-0F6273724922}" srcOrd="2" destOrd="0" presId="urn:microsoft.com/office/officeart/2018/2/layout/IconLabelDescriptionList"/>
    <dgm:cxn modelId="{E0E3114E-BDBB-438D-8105-FA66A549FDF0}" type="presParOf" srcId="{D306563B-3244-4846-AE3A-DFE667D3D5F2}" destId="{7734B3BE-5B19-42B7-9559-0C846F7B9EAE}" srcOrd="3" destOrd="0" presId="urn:microsoft.com/office/officeart/2018/2/layout/IconLabelDescriptionList"/>
    <dgm:cxn modelId="{1DFD8EB3-7958-49E5-A0D1-CE279588C2BC}" type="presParOf" srcId="{D306563B-3244-4846-AE3A-DFE667D3D5F2}" destId="{9201155B-408F-48CD-8307-F831A78FEF86}"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3B3519D-52F6-42C0-810F-B7DD448A0953}" type="doc">
      <dgm:prSet loTypeId="urn:microsoft.com/office/officeart/2005/8/layout/process4" loCatId="process" qsTypeId="urn:microsoft.com/office/officeart/2005/8/quickstyle/simple1" qsCatId="simple" csTypeId="urn:microsoft.com/office/officeart/2005/8/colors/accent6_2" csCatId="accent6" phldr="1"/>
      <dgm:spPr/>
      <dgm:t>
        <a:bodyPr/>
        <a:lstStyle/>
        <a:p>
          <a:endParaRPr lang="en-US"/>
        </a:p>
      </dgm:t>
    </dgm:pt>
    <dgm:pt modelId="{782CBD5F-F983-43CD-A464-451974CE509A}">
      <dgm:prSet/>
      <dgm:spPr/>
      <dgm:t>
        <a:bodyPr/>
        <a:lstStyle/>
        <a:p>
          <a:r>
            <a:rPr lang="en-US" dirty="0"/>
            <a:t>Identify the </a:t>
          </a:r>
          <a:r>
            <a:rPr lang="en-US" i="1" dirty="0"/>
            <a:t>explicit</a:t>
          </a:r>
          <a:r>
            <a:rPr lang="en-US" dirty="0"/>
            <a:t> rules – commonalities and differences.</a:t>
          </a:r>
        </a:p>
      </dgm:t>
    </dgm:pt>
    <dgm:pt modelId="{B4AE511F-142B-47F1-8804-2F4EB1067D55}" type="parTrans" cxnId="{BC743D3B-C561-4430-AE20-D8A85B4026AF}">
      <dgm:prSet/>
      <dgm:spPr/>
      <dgm:t>
        <a:bodyPr/>
        <a:lstStyle/>
        <a:p>
          <a:endParaRPr lang="en-US"/>
        </a:p>
      </dgm:t>
    </dgm:pt>
    <dgm:pt modelId="{3CE05779-B873-4752-A73C-A21454976605}" type="sibTrans" cxnId="{BC743D3B-C561-4430-AE20-D8A85B4026AF}">
      <dgm:prSet/>
      <dgm:spPr/>
      <dgm:t>
        <a:bodyPr/>
        <a:lstStyle/>
        <a:p>
          <a:endParaRPr lang="en-US"/>
        </a:p>
      </dgm:t>
    </dgm:pt>
    <dgm:pt modelId="{ADF4680C-D954-4C02-8DAF-673B333E1477}">
      <dgm:prSet/>
      <dgm:spPr/>
      <dgm:t>
        <a:bodyPr/>
        <a:lstStyle/>
        <a:p>
          <a:r>
            <a:rPr lang="en-US" dirty="0"/>
            <a:t>Definitions</a:t>
          </a:r>
        </a:p>
      </dgm:t>
    </dgm:pt>
    <dgm:pt modelId="{E1FB1F16-9831-4043-9D56-688C58236E38}" type="parTrans" cxnId="{5263D36E-B9AB-4E81-9FF0-E39E253B8CB0}">
      <dgm:prSet/>
      <dgm:spPr/>
      <dgm:t>
        <a:bodyPr/>
        <a:lstStyle/>
        <a:p>
          <a:endParaRPr lang="en-US"/>
        </a:p>
      </dgm:t>
    </dgm:pt>
    <dgm:pt modelId="{6D07BBB2-7983-454E-837E-569253A1E9CA}" type="sibTrans" cxnId="{5263D36E-B9AB-4E81-9FF0-E39E253B8CB0}">
      <dgm:prSet/>
      <dgm:spPr/>
      <dgm:t>
        <a:bodyPr/>
        <a:lstStyle/>
        <a:p>
          <a:endParaRPr lang="en-US"/>
        </a:p>
      </dgm:t>
    </dgm:pt>
    <dgm:pt modelId="{F8FE5AE6-9060-4EEF-AB15-E7CB58E2B882}">
      <dgm:prSet/>
      <dgm:spPr/>
      <dgm:t>
        <a:bodyPr/>
        <a:lstStyle/>
        <a:p>
          <a:r>
            <a:rPr lang="en-US" dirty="0"/>
            <a:t>Qualifications or limitations</a:t>
          </a:r>
        </a:p>
      </dgm:t>
    </dgm:pt>
    <dgm:pt modelId="{54CFD537-284A-4265-A119-A3E826CBAE6F}" type="parTrans" cxnId="{9FBEDF56-26FD-44CD-9D6E-6FC69707FBA8}">
      <dgm:prSet/>
      <dgm:spPr/>
      <dgm:t>
        <a:bodyPr/>
        <a:lstStyle/>
        <a:p>
          <a:endParaRPr lang="en-US"/>
        </a:p>
      </dgm:t>
    </dgm:pt>
    <dgm:pt modelId="{41B185C8-A589-4666-B00F-54D7DF74C912}" type="sibTrans" cxnId="{9FBEDF56-26FD-44CD-9D6E-6FC69707FBA8}">
      <dgm:prSet/>
      <dgm:spPr/>
      <dgm:t>
        <a:bodyPr/>
        <a:lstStyle/>
        <a:p>
          <a:endParaRPr lang="en-US"/>
        </a:p>
      </dgm:t>
    </dgm:pt>
    <dgm:pt modelId="{06F6DF57-C51B-4165-AEB7-F106E0CD06BF}">
      <dgm:prSet/>
      <dgm:spPr/>
      <dgm:t>
        <a:bodyPr/>
        <a:lstStyle/>
        <a:p>
          <a:r>
            <a:rPr lang="en-US" dirty="0"/>
            <a:t>Treatment</a:t>
          </a:r>
        </a:p>
      </dgm:t>
    </dgm:pt>
    <dgm:pt modelId="{659AAD5B-B4D1-4F25-81FC-EC454A60684F}" type="parTrans" cxnId="{708E1135-DF77-49DE-8641-A95F3593A5FE}">
      <dgm:prSet/>
      <dgm:spPr/>
      <dgm:t>
        <a:bodyPr/>
        <a:lstStyle/>
        <a:p>
          <a:endParaRPr lang="en-US"/>
        </a:p>
      </dgm:t>
    </dgm:pt>
    <dgm:pt modelId="{4871151A-D3F7-4CA7-871A-F0525C34A175}" type="sibTrans" cxnId="{708E1135-DF77-49DE-8641-A95F3593A5FE}">
      <dgm:prSet/>
      <dgm:spPr/>
      <dgm:t>
        <a:bodyPr/>
        <a:lstStyle/>
        <a:p>
          <a:endParaRPr lang="en-US"/>
        </a:p>
      </dgm:t>
    </dgm:pt>
    <dgm:pt modelId="{7D2588BD-D684-4F7E-A350-8BDB28397339}">
      <dgm:prSet/>
      <dgm:spPr/>
      <dgm:t>
        <a:bodyPr/>
        <a:lstStyle/>
        <a:p>
          <a:r>
            <a:rPr lang="en-US" dirty="0"/>
            <a:t>To discover results of states’ </a:t>
          </a:r>
          <a:br>
            <a:rPr lang="en-US" dirty="0"/>
          </a:br>
          <a:r>
            <a:rPr lang="en-US" dirty="0"/>
            <a:t>own examination </a:t>
          </a:r>
          <a:br>
            <a:rPr lang="en-US" dirty="0"/>
          </a:br>
          <a:r>
            <a:rPr lang="en-US" dirty="0"/>
            <a:t>and policy choices. </a:t>
          </a:r>
        </a:p>
      </dgm:t>
    </dgm:pt>
    <dgm:pt modelId="{8141D3A9-F9D1-4733-93E7-B4CD6F3034CC}" type="parTrans" cxnId="{394B99EC-6C02-43E6-94AF-ACF9EB182FBA}">
      <dgm:prSet/>
      <dgm:spPr/>
      <dgm:t>
        <a:bodyPr/>
        <a:lstStyle/>
        <a:p>
          <a:endParaRPr lang="en-US"/>
        </a:p>
      </dgm:t>
    </dgm:pt>
    <dgm:pt modelId="{CB71CDC0-E687-4706-BB43-2A270D11F844}" type="sibTrans" cxnId="{394B99EC-6C02-43E6-94AF-ACF9EB182FBA}">
      <dgm:prSet/>
      <dgm:spPr/>
      <dgm:t>
        <a:bodyPr/>
        <a:lstStyle/>
        <a:p>
          <a:endParaRPr lang="en-US"/>
        </a:p>
      </dgm:t>
    </dgm:pt>
    <dgm:pt modelId="{848ABF73-074E-4A35-BFDD-E5A370F08781}" type="pres">
      <dgm:prSet presAssocID="{D3B3519D-52F6-42C0-810F-B7DD448A0953}" presName="Name0" presStyleCnt="0">
        <dgm:presLayoutVars>
          <dgm:dir/>
          <dgm:animLvl val="lvl"/>
          <dgm:resizeHandles val="exact"/>
        </dgm:presLayoutVars>
      </dgm:prSet>
      <dgm:spPr/>
    </dgm:pt>
    <dgm:pt modelId="{1E1A6ECD-ACCD-45A1-975F-1E5B98775CD1}" type="pres">
      <dgm:prSet presAssocID="{7D2588BD-D684-4F7E-A350-8BDB28397339}" presName="boxAndChildren" presStyleCnt="0"/>
      <dgm:spPr/>
    </dgm:pt>
    <dgm:pt modelId="{209E6AA7-09AB-4FC7-96C1-5B2824AB40AA}" type="pres">
      <dgm:prSet presAssocID="{7D2588BD-D684-4F7E-A350-8BDB28397339}" presName="parentTextBox" presStyleLbl="node1" presStyleIdx="0" presStyleCnt="2"/>
      <dgm:spPr/>
    </dgm:pt>
    <dgm:pt modelId="{1367EBD1-B497-4184-BD29-C844755A4B19}" type="pres">
      <dgm:prSet presAssocID="{3CE05779-B873-4752-A73C-A21454976605}" presName="sp" presStyleCnt="0"/>
      <dgm:spPr/>
    </dgm:pt>
    <dgm:pt modelId="{00CECD6D-AA55-4CE6-B093-E6A343A617A8}" type="pres">
      <dgm:prSet presAssocID="{782CBD5F-F983-43CD-A464-451974CE509A}" presName="arrowAndChildren" presStyleCnt="0"/>
      <dgm:spPr/>
    </dgm:pt>
    <dgm:pt modelId="{8F0C9BB8-9363-4D6B-82A4-15687051B60A}" type="pres">
      <dgm:prSet presAssocID="{782CBD5F-F983-43CD-A464-451974CE509A}" presName="parentTextArrow" presStyleLbl="node1" presStyleIdx="0" presStyleCnt="2"/>
      <dgm:spPr/>
    </dgm:pt>
    <dgm:pt modelId="{C9C24062-7694-46D6-8FD2-92FC76C5A8DE}" type="pres">
      <dgm:prSet presAssocID="{782CBD5F-F983-43CD-A464-451974CE509A}" presName="arrow" presStyleLbl="node1" presStyleIdx="1" presStyleCnt="2"/>
      <dgm:spPr/>
    </dgm:pt>
    <dgm:pt modelId="{BF75DA0E-8394-475E-9BE0-22D9C8A0F115}" type="pres">
      <dgm:prSet presAssocID="{782CBD5F-F983-43CD-A464-451974CE509A}" presName="descendantArrow" presStyleCnt="0"/>
      <dgm:spPr/>
    </dgm:pt>
    <dgm:pt modelId="{3D3932D8-D996-4AA4-BA8D-D1D2133EDECB}" type="pres">
      <dgm:prSet presAssocID="{ADF4680C-D954-4C02-8DAF-673B333E1477}" presName="childTextArrow" presStyleLbl="fgAccFollowNode1" presStyleIdx="0" presStyleCnt="3">
        <dgm:presLayoutVars>
          <dgm:bulletEnabled val="1"/>
        </dgm:presLayoutVars>
      </dgm:prSet>
      <dgm:spPr/>
    </dgm:pt>
    <dgm:pt modelId="{78BDB0E7-AC8A-448A-A1C7-9815B5E4A2E7}" type="pres">
      <dgm:prSet presAssocID="{F8FE5AE6-9060-4EEF-AB15-E7CB58E2B882}" presName="childTextArrow" presStyleLbl="fgAccFollowNode1" presStyleIdx="1" presStyleCnt="3">
        <dgm:presLayoutVars>
          <dgm:bulletEnabled val="1"/>
        </dgm:presLayoutVars>
      </dgm:prSet>
      <dgm:spPr/>
    </dgm:pt>
    <dgm:pt modelId="{1A198C29-367C-476F-9E59-BCDC0AA37D48}" type="pres">
      <dgm:prSet presAssocID="{06F6DF57-C51B-4165-AEB7-F106E0CD06BF}" presName="childTextArrow" presStyleLbl="fgAccFollowNode1" presStyleIdx="2" presStyleCnt="3">
        <dgm:presLayoutVars>
          <dgm:bulletEnabled val="1"/>
        </dgm:presLayoutVars>
      </dgm:prSet>
      <dgm:spPr/>
    </dgm:pt>
  </dgm:ptLst>
  <dgm:cxnLst>
    <dgm:cxn modelId="{E9CD681A-697E-45ED-8998-5CE91F17B6B1}" type="presOf" srcId="{782CBD5F-F983-43CD-A464-451974CE509A}" destId="{C9C24062-7694-46D6-8FD2-92FC76C5A8DE}" srcOrd="1" destOrd="0" presId="urn:microsoft.com/office/officeart/2005/8/layout/process4"/>
    <dgm:cxn modelId="{708E1135-DF77-49DE-8641-A95F3593A5FE}" srcId="{782CBD5F-F983-43CD-A464-451974CE509A}" destId="{06F6DF57-C51B-4165-AEB7-F106E0CD06BF}" srcOrd="2" destOrd="0" parTransId="{659AAD5B-B4D1-4F25-81FC-EC454A60684F}" sibTransId="{4871151A-D3F7-4CA7-871A-F0525C34A175}"/>
    <dgm:cxn modelId="{BC743D3B-C561-4430-AE20-D8A85B4026AF}" srcId="{D3B3519D-52F6-42C0-810F-B7DD448A0953}" destId="{782CBD5F-F983-43CD-A464-451974CE509A}" srcOrd="0" destOrd="0" parTransId="{B4AE511F-142B-47F1-8804-2F4EB1067D55}" sibTransId="{3CE05779-B873-4752-A73C-A21454976605}"/>
    <dgm:cxn modelId="{5263D36E-B9AB-4E81-9FF0-E39E253B8CB0}" srcId="{782CBD5F-F983-43CD-A464-451974CE509A}" destId="{ADF4680C-D954-4C02-8DAF-673B333E1477}" srcOrd="0" destOrd="0" parTransId="{E1FB1F16-9831-4043-9D56-688C58236E38}" sibTransId="{6D07BBB2-7983-454E-837E-569253A1E9CA}"/>
    <dgm:cxn modelId="{5BE7476F-92F1-4A91-BAAF-CC70D7A6452C}" type="presOf" srcId="{782CBD5F-F983-43CD-A464-451974CE509A}" destId="{8F0C9BB8-9363-4D6B-82A4-15687051B60A}" srcOrd="0" destOrd="0" presId="urn:microsoft.com/office/officeart/2005/8/layout/process4"/>
    <dgm:cxn modelId="{9FBEDF56-26FD-44CD-9D6E-6FC69707FBA8}" srcId="{782CBD5F-F983-43CD-A464-451974CE509A}" destId="{F8FE5AE6-9060-4EEF-AB15-E7CB58E2B882}" srcOrd="1" destOrd="0" parTransId="{54CFD537-284A-4265-A119-A3E826CBAE6F}" sibTransId="{41B185C8-A589-4666-B00F-54D7DF74C912}"/>
    <dgm:cxn modelId="{04565D57-8426-4119-8E9F-00CE900D9E84}" type="presOf" srcId="{D3B3519D-52F6-42C0-810F-B7DD448A0953}" destId="{848ABF73-074E-4A35-BFDD-E5A370F08781}" srcOrd="0" destOrd="0" presId="urn:microsoft.com/office/officeart/2005/8/layout/process4"/>
    <dgm:cxn modelId="{A70E5278-A966-4CB6-AF24-D687B271DE37}" type="presOf" srcId="{7D2588BD-D684-4F7E-A350-8BDB28397339}" destId="{209E6AA7-09AB-4FC7-96C1-5B2824AB40AA}" srcOrd="0" destOrd="0" presId="urn:microsoft.com/office/officeart/2005/8/layout/process4"/>
    <dgm:cxn modelId="{10907683-4563-43E9-86F3-193192884680}" type="presOf" srcId="{F8FE5AE6-9060-4EEF-AB15-E7CB58E2B882}" destId="{78BDB0E7-AC8A-448A-A1C7-9815B5E4A2E7}" srcOrd="0" destOrd="0" presId="urn:microsoft.com/office/officeart/2005/8/layout/process4"/>
    <dgm:cxn modelId="{FC81D5C8-5533-48CC-A61B-84B0C18311AE}" type="presOf" srcId="{06F6DF57-C51B-4165-AEB7-F106E0CD06BF}" destId="{1A198C29-367C-476F-9E59-BCDC0AA37D48}" srcOrd="0" destOrd="0" presId="urn:microsoft.com/office/officeart/2005/8/layout/process4"/>
    <dgm:cxn modelId="{2F1849D5-775B-4CE7-A41E-5F2FB4D463A5}" type="presOf" srcId="{ADF4680C-D954-4C02-8DAF-673B333E1477}" destId="{3D3932D8-D996-4AA4-BA8D-D1D2133EDECB}" srcOrd="0" destOrd="0" presId="urn:microsoft.com/office/officeart/2005/8/layout/process4"/>
    <dgm:cxn modelId="{394B99EC-6C02-43E6-94AF-ACF9EB182FBA}" srcId="{D3B3519D-52F6-42C0-810F-B7DD448A0953}" destId="{7D2588BD-D684-4F7E-A350-8BDB28397339}" srcOrd="1" destOrd="0" parTransId="{8141D3A9-F9D1-4733-93E7-B4CD6F3034CC}" sibTransId="{CB71CDC0-E687-4706-BB43-2A270D11F844}"/>
    <dgm:cxn modelId="{6B3D00D0-34BD-4126-853C-47C37BAD0D44}" type="presParOf" srcId="{848ABF73-074E-4A35-BFDD-E5A370F08781}" destId="{1E1A6ECD-ACCD-45A1-975F-1E5B98775CD1}" srcOrd="0" destOrd="0" presId="urn:microsoft.com/office/officeart/2005/8/layout/process4"/>
    <dgm:cxn modelId="{93BA74D7-097E-416C-94C8-50E53EE2C2A0}" type="presParOf" srcId="{1E1A6ECD-ACCD-45A1-975F-1E5B98775CD1}" destId="{209E6AA7-09AB-4FC7-96C1-5B2824AB40AA}" srcOrd="0" destOrd="0" presId="urn:microsoft.com/office/officeart/2005/8/layout/process4"/>
    <dgm:cxn modelId="{43C04E3A-3CCD-4690-9AE1-C64A46E3552C}" type="presParOf" srcId="{848ABF73-074E-4A35-BFDD-E5A370F08781}" destId="{1367EBD1-B497-4184-BD29-C844755A4B19}" srcOrd="1" destOrd="0" presId="urn:microsoft.com/office/officeart/2005/8/layout/process4"/>
    <dgm:cxn modelId="{FC7F33A7-2DB6-49D4-9C2F-0AADACBE171F}" type="presParOf" srcId="{848ABF73-074E-4A35-BFDD-E5A370F08781}" destId="{00CECD6D-AA55-4CE6-B093-E6A343A617A8}" srcOrd="2" destOrd="0" presId="urn:microsoft.com/office/officeart/2005/8/layout/process4"/>
    <dgm:cxn modelId="{1BCBB4EB-49DE-47BC-A1D5-BB2C19E9E99C}" type="presParOf" srcId="{00CECD6D-AA55-4CE6-B093-E6A343A617A8}" destId="{8F0C9BB8-9363-4D6B-82A4-15687051B60A}" srcOrd="0" destOrd="0" presId="urn:microsoft.com/office/officeart/2005/8/layout/process4"/>
    <dgm:cxn modelId="{FD9A45C2-DD2D-4A08-ADB5-832BDF78BE98}" type="presParOf" srcId="{00CECD6D-AA55-4CE6-B093-E6A343A617A8}" destId="{C9C24062-7694-46D6-8FD2-92FC76C5A8DE}" srcOrd="1" destOrd="0" presId="urn:microsoft.com/office/officeart/2005/8/layout/process4"/>
    <dgm:cxn modelId="{8C4A2346-8F38-44DD-9589-B3D33F366D89}" type="presParOf" srcId="{00CECD6D-AA55-4CE6-B093-E6A343A617A8}" destId="{BF75DA0E-8394-475E-9BE0-22D9C8A0F115}" srcOrd="2" destOrd="0" presId="urn:microsoft.com/office/officeart/2005/8/layout/process4"/>
    <dgm:cxn modelId="{9D22E4D0-E8FB-484A-AD33-757E50ADBCBE}" type="presParOf" srcId="{BF75DA0E-8394-475E-9BE0-22D9C8A0F115}" destId="{3D3932D8-D996-4AA4-BA8D-D1D2133EDECB}" srcOrd="0" destOrd="0" presId="urn:microsoft.com/office/officeart/2005/8/layout/process4"/>
    <dgm:cxn modelId="{04859B42-F25D-4059-A883-42D5AFC3714B}" type="presParOf" srcId="{BF75DA0E-8394-475E-9BE0-22D9C8A0F115}" destId="{78BDB0E7-AC8A-448A-A1C7-9815B5E4A2E7}" srcOrd="1" destOrd="0" presId="urn:microsoft.com/office/officeart/2005/8/layout/process4"/>
    <dgm:cxn modelId="{6A8B7E2A-AD3F-41A9-AF9C-3D8FAED477C7}" type="presParOf" srcId="{BF75DA0E-8394-475E-9BE0-22D9C8A0F115}" destId="{1A198C29-367C-476F-9E59-BCDC0AA37D48}"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F56EB7-4B92-4939-B3A6-715B33AB3C43}">
      <dsp:nvSpPr>
        <dsp:cNvPr id="0" name=""/>
        <dsp:cNvSpPr/>
      </dsp:nvSpPr>
      <dsp:spPr>
        <a:xfrm>
          <a:off x="0" y="487583"/>
          <a:ext cx="6263640" cy="10740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Most states treat defined investment partnerships differently.</a:t>
          </a:r>
        </a:p>
      </dsp:txBody>
      <dsp:txXfrm>
        <a:off x="52431" y="540014"/>
        <a:ext cx="6158778" cy="969198"/>
      </dsp:txXfrm>
    </dsp:sp>
    <dsp:sp modelId="{5B17C882-85B3-4B3E-A2DD-A3CE1EB29DFB}">
      <dsp:nvSpPr>
        <dsp:cNvPr id="0" name=""/>
        <dsp:cNvSpPr/>
      </dsp:nvSpPr>
      <dsp:spPr>
        <a:xfrm>
          <a:off x="0" y="1639404"/>
          <a:ext cx="6263640" cy="1074060"/>
        </a:xfrm>
        <a:prstGeom prst="roundRect">
          <a:avLst/>
        </a:prstGeom>
        <a:solidFill>
          <a:schemeClr val="accent5">
            <a:hueOff val="0"/>
            <a:satOff val="0"/>
            <a:lumOff val="-23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Income of non-investment partnerships is sourced based on partnership activities.</a:t>
          </a:r>
        </a:p>
      </dsp:txBody>
      <dsp:txXfrm>
        <a:off x="52431" y="1691835"/>
        <a:ext cx="6158778" cy="969198"/>
      </dsp:txXfrm>
    </dsp:sp>
    <dsp:sp modelId="{2D3426C3-4C1F-4978-B458-3BC744271769}">
      <dsp:nvSpPr>
        <dsp:cNvPr id="0" name=""/>
        <dsp:cNvSpPr/>
      </dsp:nvSpPr>
      <dsp:spPr>
        <a:xfrm>
          <a:off x="0" y="2791223"/>
          <a:ext cx="6263640" cy="1074060"/>
        </a:xfrm>
        <a:prstGeom prst="roundRect">
          <a:avLst/>
        </a:prstGeom>
        <a:solidFill>
          <a:schemeClr val="accent5">
            <a:hueOff val="0"/>
            <a:satOff val="0"/>
            <a:lumOff val="-47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Income of investment partnerships is sourced to residence/domicile of partners.</a:t>
          </a:r>
        </a:p>
      </dsp:txBody>
      <dsp:txXfrm>
        <a:off x="52431" y="2843654"/>
        <a:ext cx="6158778" cy="969198"/>
      </dsp:txXfrm>
    </dsp:sp>
    <dsp:sp modelId="{18C50891-FBF3-4A49-A1C7-7A480CF808DB}">
      <dsp:nvSpPr>
        <dsp:cNvPr id="0" name=""/>
        <dsp:cNvSpPr/>
      </dsp:nvSpPr>
      <dsp:spPr>
        <a:xfrm>
          <a:off x="0" y="3943044"/>
          <a:ext cx="6263640" cy="1074060"/>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Important to draw the line (or lines) in the right place. </a:t>
          </a:r>
        </a:p>
      </dsp:txBody>
      <dsp:txXfrm>
        <a:off x="52431" y="3995475"/>
        <a:ext cx="6158778" cy="9691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5B013B-FD71-4EF4-B4D5-F84FF1BC692A}">
      <dsp:nvSpPr>
        <dsp:cNvPr id="0" name=""/>
        <dsp:cNvSpPr/>
      </dsp:nvSpPr>
      <dsp:spPr>
        <a:xfrm>
          <a:off x="0" y="245393"/>
          <a:ext cx="6764970" cy="212625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25037" tIns="312420" rIns="525037" bIns="106680" numCol="1" spcCol="1270" anchor="t" anchorCtr="0">
          <a:noAutofit/>
        </a:bodyPr>
        <a:lstStyle/>
        <a:p>
          <a:pPr marL="114300" lvl="1" indent="-114300" algn="l" defTabSz="666750">
            <a:lnSpc>
              <a:spcPct val="90000"/>
            </a:lnSpc>
            <a:spcBef>
              <a:spcPct val="0"/>
            </a:spcBef>
            <a:spcAft>
              <a:spcPct val="15000"/>
            </a:spcAft>
            <a:buNone/>
          </a:pPr>
          <a:r>
            <a:rPr lang="en-US" sz="1500" i="1" kern="1200" dirty="0">
              <a:solidFill>
                <a:srgbClr val="C00000"/>
              </a:solidFill>
            </a:rPr>
            <a:t>(What do entities that might be “investment partnerships” look like?)</a:t>
          </a:r>
        </a:p>
        <a:p>
          <a:pPr marL="228600" lvl="2" indent="-114300" algn="l" defTabSz="666750">
            <a:lnSpc>
              <a:spcPct val="90000"/>
            </a:lnSpc>
            <a:spcBef>
              <a:spcPct val="0"/>
            </a:spcBef>
            <a:spcAft>
              <a:spcPct val="15000"/>
            </a:spcAft>
            <a:buChar char="•"/>
          </a:pPr>
          <a:r>
            <a:rPr lang="en-US" sz="1500" kern="1200" dirty="0"/>
            <a:t>General Categories and Descriptions</a:t>
          </a:r>
        </a:p>
        <a:p>
          <a:pPr marL="342900" lvl="3" indent="-114300" algn="l" defTabSz="666750">
            <a:lnSpc>
              <a:spcPct val="90000"/>
            </a:lnSpc>
            <a:spcBef>
              <a:spcPct val="0"/>
            </a:spcBef>
            <a:spcAft>
              <a:spcPct val="15000"/>
            </a:spcAft>
            <a:buChar char="•"/>
          </a:pPr>
          <a:r>
            <a:rPr lang="en-US" sz="1500" kern="1200" dirty="0"/>
            <a:t>Private Equity and Hedge Funds</a:t>
          </a:r>
        </a:p>
        <a:p>
          <a:pPr marL="342900" lvl="3" indent="-114300" algn="l" defTabSz="666750">
            <a:lnSpc>
              <a:spcPct val="90000"/>
            </a:lnSpc>
            <a:spcBef>
              <a:spcPct val="0"/>
            </a:spcBef>
            <a:spcAft>
              <a:spcPct val="15000"/>
            </a:spcAft>
            <a:buChar char="•"/>
          </a:pPr>
          <a:r>
            <a:rPr lang="en-US" sz="1500" kern="1200" dirty="0"/>
            <a:t>Other Entities</a:t>
          </a:r>
        </a:p>
        <a:p>
          <a:pPr marL="228600" lvl="2" indent="-114300" algn="l" defTabSz="666750">
            <a:lnSpc>
              <a:spcPct val="90000"/>
            </a:lnSpc>
            <a:spcBef>
              <a:spcPct val="0"/>
            </a:spcBef>
            <a:spcAft>
              <a:spcPct val="15000"/>
            </a:spcAft>
            <a:buChar char="•"/>
          </a:pPr>
          <a:r>
            <a:rPr lang="en-US" sz="1500" kern="1200" dirty="0"/>
            <a:t>IRS, SEC, and Other Data on Such Entities</a:t>
          </a:r>
        </a:p>
        <a:p>
          <a:pPr marL="342900" lvl="3" indent="-114300" algn="l" defTabSz="666750">
            <a:lnSpc>
              <a:spcPct val="90000"/>
            </a:lnSpc>
            <a:spcBef>
              <a:spcPct val="0"/>
            </a:spcBef>
            <a:spcAft>
              <a:spcPct val="15000"/>
            </a:spcAft>
            <a:buChar char="•"/>
          </a:pPr>
          <a:r>
            <a:rPr lang="en-US" sz="1500" kern="1200" dirty="0"/>
            <a:t>Size, Assets, Ownership, Activities, Etc.</a:t>
          </a:r>
        </a:p>
        <a:p>
          <a:pPr marL="342900" lvl="3" indent="-114300" algn="l" defTabSz="666750">
            <a:lnSpc>
              <a:spcPct val="90000"/>
            </a:lnSpc>
            <a:spcBef>
              <a:spcPct val="0"/>
            </a:spcBef>
            <a:spcAft>
              <a:spcPct val="15000"/>
            </a:spcAft>
            <a:buChar char="•"/>
          </a:pPr>
          <a:r>
            <a:rPr lang="en-US" sz="1500" kern="1200" dirty="0"/>
            <a:t>Future Evolution and Projected Industry Changes</a:t>
          </a:r>
        </a:p>
      </dsp:txBody>
      <dsp:txXfrm>
        <a:off x="0" y="245393"/>
        <a:ext cx="6764970" cy="2126250"/>
      </dsp:txXfrm>
    </dsp:sp>
    <dsp:sp modelId="{6E8BA50B-205C-4B1E-9535-159617E21A8D}">
      <dsp:nvSpPr>
        <dsp:cNvPr id="0" name=""/>
        <dsp:cNvSpPr/>
      </dsp:nvSpPr>
      <dsp:spPr>
        <a:xfrm>
          <a:off x="338248" y="23993"/>
          <a:ext cx="4735479" cy="4428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8990" tIns="0" rIns="178990" bIns="0" numCol="1" spcCol="1270" anchor="ctr" anchorCtr="0">
          <a:noAutofit/>
        </a:bodyPr>
        <a:lstStyle/>
        <a:p>
          <a:pPr marL="0" lvl="0" indent="0" algn="l" defTabSz="666750">
            <a:lnSpc>
              <a:spcPct val="90000"/>
            </a:lnSpc>
            <a:spcBef>
              <a:spcPct val="0"/>
            </a:spcBef>
            <a:spcAft>
              <a:spcPct val="35000"/>
            </a:spcAft>
            <a:buNone/>
          </a:pPr>
          <a:r>
            <a:rPr lang="en-US" sz="1500" kern="1200" dirty="0"/>
            <a:t>Survey of Available Industry Data </a:t>
          </a:r>
        </a:p>
      </dsp:txBody>
      <dsp:txXfrm>
        <a:off x="359864" y="45609"/>
        <a:ext cx="4692247" cy="399568"/>
      </dsp:txXfrm>
    </dsp:sp>
    <dsp:sp modelId="{79EFA870-CC43-437A-9691-60DA3081AAB6}">
      <dsp:nvSpPr>
        <dsp:cNvPr id="0" name=""/>
        <dsp:cNvSpPr/>
      </dsp:nvSpPr>
      <dsp:spPr>
        <a:xfrm>
          <a:off x="0" y="2674044"/>
          <a:ext cx="6764970" cy="2126250"/>
        </a:xfrm>
        <a:prstGeom prst="rect">
          <a:avLst/>
        </a:prstGeom>
        <a:solidFill>
          <a:schemeClr val="lt1">
            <a:alpha val="90000"/>
            <a:hueOff val="0"/>
            <a:satOff val="0"/>
            <a:lumOff val="0"/>
            <a:alphaOff val="0"/>
          </a:schemeClr>
        </a:solidFill>
        <a:ln w="12700" cap="flat" cmpd="sng" algn="ctr">
          <a:solidFill>
            <a:schemeClr val="accent5">
              <a:hueOff val="0"/>
              <a:satOff val="0"/>
              <a:lumOff val="-353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25037" tIns="312420" rIns="525037" bIns="106680" numCol="1" spcCol="1270" anchor="t" anchorCtr="0">
          <a:noAutofit/>
        </a:bodyPr>
        <a:lstStyle/>
        <a:p>
          <a:pPr marL="114300" lvl="1" indent="-114300" algn="l" defTabSz="666750">
            <a:lnSpc>
              <a:spcPct val="90000"/>
            </a:lnSpc>
            <a:spcBef>
              <a:spcPct val="0"/>
            </a:spcBef>
            <a:spcAft>
              <a:spcPct val="15000"/>
            </a:spcAft>
            <a:buNone/>
          </a:pPr>
          <a:r>
            <a:rPr lang="en-US" sz="1500" i="1" kern="1200" dirty="0">
              <a:solidFill>
                <a:srgbClr val="C00000"/>
              </a:solidFill>
            </a:rPr>
            <a:t>(How do states define and treat investment partnerships?</a:t>
          </a:r>
          <a:r>
            <a:rPr lang="en-US" sz="1500" kern="1200" dirty="0">
              <a:solidFill>
                <a:srgbClr val="C00000"/>
              </a:solidFill>
            </a:rPr>
            <a:t>)</a:t>
          </a:r>
        </a:p>
        <a:p>
          <a:pPr marL="228600" lvl="2" indent="-114300" algn="l" defTabSz="666750">
            <a:lnSpc>
              <a:spcPct val="90000"/>
            </a:lnSpc>
            <a:spcBef>
              <a:spcPct val="0"/>
            </a:spcBef>
            <a:spcAft>
              <a:spcPct val="15000"/>
            </a:spcAft>
            <a:buChar char="•"/>
          </a:pPr>
          <a:r>
            <a:rPr lang="en-US" sz="1500" kern="1200" dirty="0"/>
            <a:t>Definitions – Assets and Income</a:t>
          </a:r>
        </a:p>
        <a:p>
          <a:pPr marL="228600" lvl="2" indent="-114300" algn="l" defTabSz="666750">
            <a:lnSpc>
              <a:spcPct val="90000"/>
            </a:lnSpc>
            <a:spcBef>
              <a:spcPct val="0"/>
            </a:spcBef>
            <a:spcAft>
              <a:spcPct val="15000"/>
            </a:spcAft>
            <a:buChar char="•"/>
          </a:pPr>
          <a:r>
            <a:rPr lang="en-US" sz="1500" kern="1200" dirty="0"/>
            <a:t>Other Qualifications or Limitations</a:t>
          </a:r>
        </a:p>
        <a:p>
          <a:pPr marL="228600" lvl="2" indent="-114300" algn="l" defTabSz="666750">
            <a:lnSpc>
              <a:spcPct val="90000"/>
            </a:lnSpc>
            <a:spcBef>
              <a:spcPct val="0"/>
            </a:spcBef>
            <a:spcAft>
              <a:spcPct val="15000"/>
            </a:spcAft>
            <a:buChar char="•"/>
          </a:pPr>
          <a:r>
            <a:rPr lang="en-US" sz="1500" kern="1200" dirty="0"/>
            <a:t>Sourcing of Income –</a:t>
          </a:r>
        </a:p>
        <a:p>
          <a:pPr marL="342900" lvl="3" indent="-114300" algn="l" defTabSz="666750">
            <a:lnSpc>
              <a:spcPct val="90000"/>
            </a:lnSpc>
            <a:spcBef>
              <a:spcPct val="0"/>
            </a:spcBef>
            <a:spcAft>
              <a:spcPct val="15000"/>
            </a:spcAft>
            <a:buChar char="•"/>
          </a:pPr>
          <a:r>
            <a:rPr lang="en-US" sz="1500" kern="1200" dirty="0"/>
            <a:t>Differences by Type (if any)</a:t>
          </a:r>
        </a:p>
        <a:p>
          <a:pPr marL="342900" lvl="3" indent="-114300" algn="l" defTabSz="666750">
            <a:lnSpc>
              <a:spcPct val="90000"/>
            </a:lnSpc>
            <a:spcBef>
              <a:spcPct val="0"/>
            </a:spcBef>
            <a:spcAft>
              <a:spcPct val="15000"/>
            </a:spcAft>
            <a:buChar char="•"/>
          </a:pPr>
          <a:r>
            <a:rPr lang="en-US" sz="1500" kern="1200" dirty="0"/>
            <a:t>Differences by General or Limited Partner (if any)</a:t>
          </a:r>
        </a:p>
        <a:p>
          <a:pPr marL="228600" lvl="2" indent="-114300" algn="l" defTabSz="666750">
            <a:lnSpc>
              <a:spcPct val="90000"/>
            </a:lnSpc>
            <a:spcBef>
              <a:spcPct val="0"/>
            </a:spcBef>
            <a:spcAft>
              <a:spcPct val="15000"/>
            </a:spcAft>
            <a:buChar char="•"/>
          </a:pPr>
          <a:r>
            <a:rPr lang="en-US" sz="1500" kern="1200" dirty="0"/>
            <a:t>Other Issues</a:t>
          </a:r>
        </a:p>
      </dsp:txBody>
      <dsp:txXfrm>
        <a:off x="0" y="2674044"/>
        <a:ext cx="6764970" cy="2126250"/>
      </dsp:txXfrm>
    </dsp:sp>
    <dsp:sp modelId="{4234308A-F5B4-4FC5-9F30-481F575A2BAD}">
      <dsp:nvSpPr>
        <dsp:cNvPr id="0" name=""/>
        <dsp:cNvSpPr/>
      </dsp:nvSpPr>
      <dsp:spPr>
        <a:xfrm>
          <a:off x="338248" y="2452644"/>
          <a:ext cx="4735479" cy="442800"/>
        </a:xfrm>
        <a:prstGeom prst="roundRect">
          <a:avLst/>
        </a:prstGeom>
        <a:solidFill>
          <a:schemeClr val="accent5">
            <a:hueOff val="0"/>
            <a:satOff val="0"/>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8990" tIns="0" rIns="178990" bIns="0" numCol="1" spcCol="1270" anchor="ctr" anchorCtr="0">
          <a:noAutofit/>
        </a:bodyPr>
        <a:lstStyle/>
        <a:p>
          <a:pPr marL="0" lvl="0" indent="0" algn="l" defTabSz="666750">
            <a:lnSpc>
              <a:spcPct val="90000"/>
            </a:lnSpc>
            <a:spcBef>
              <a:spcPct val="0"/>
            </a:spcBef>
            <a:spcAft>
              <a:spcPct val="35000"/>
            </a:spcAft>
            <a:buNone/>
          </a:pPr>
          <a:r>
            <a:rPr lang="en-US" sz="1500" kern="1200" dirty="0"/>
            <a:t>Survey of State Tax Rules  </a:t>
          </a:r>
        </a:p>
      </dsp:txBody>
      <dsp:txXfrm>
        <a:off x="359864" y="2474260"/>
        <a:ext cx="4692247" cy="399568"/>
      </dsp:txXfrm>
    </dsp:sp>
    <dsp:sp modelId="{1E631448-7EFB-4F49-AC37-E37B42DC9FDC}">
      <dsp:nvSpPr>
        <dsp:cNvPr id="0" name=""/>
        <dsp:cNvSpPr/>
      </dsp:nvSpPr>
      <dsp:spPr>
        <a:xfrm>
          <a:off x="0" y="5102694"/>
          <a:ext cx="6764970" cy="378000"/>
        </a:xfrm>
        <a:prstGeom prst="rect">
          <a:avLst/>
        </a:prstGeom>
        <a:solidFill>
          <a:schemeClr val="lt1">
            <a:alpha val="90000"/>
            <a:hueOff val="0"/>
            <a:satOff val="0"/>
            <a:lumOff val="0"/>
            <a:alphaOff val="0"/>
          </a:schemeClr>
        </a:solidFill>
        <a:ln w="12700" cap="flat" cmpd="sng" algn="ctr">
          <a:solidFill>
            <a:schemeClr val="accent5">
              <a:hueOff val="0"/>
              <a:satOff val="0"/>
              <a:lumOff val="-7061"/>
              <a:alphaOff val="0"/>
            </a:schemeClr>
          </a:solidFill>
          <a:prstDash val="solid"/>
          <a:miter lim="800000"/>
        </a:ln>
        <a:effectLst/>
      </dsp:spPr>
      <dsp:style>
        <a:lnRef idx="2">
          <a:scrgbClr r="0" g="0" b="0"/>
        </a:lnRef>
        <a:fillRef idx="1">
          <a:scrgbClr r="0" g="0" b="0"/>
        </a:fillRef>
        <a:effectRef idx="0">
          <a:scrgbClr r="0" g="0" b="0"/>
        </a:effectRef>
        <a:fontRef idx="minor"/>
      </dsp:style>
    </dsp:sp>
    <dsp:sp modelId="{5771C37B-1946-4A3C-BE97-3D7FF25BA9AC}">
      <dsp:nvSpPr>
        <dsp:cNvPr id="0" name=""/>
        <dsp:cNvSpPr/>
      </dsp:nvSpPr>
      <dsp:spPr>
        <a:xfrm>
          <a:off x="338248" y="4881294"/>
          <a:ext cx="4735479" cy="442800"/>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8990" tIns="0" rIns="178990" bIns="0" numCol="1" spcCol="1270" anchor="ctr" anchorCtr="0">
          <a:noAutofit/>
        </a:bodyPr>
        <a:lstStyle/>
        <a:p>
          <a:pPr marL="0" lvl="0" indent="0" algn="l" defTabSz="666750">
            <a:lnSpc>
              <a:spcPct val="90000"/>
            </a:lnSpc>
            <a:spcBef>
              <a:spcPct val="0"/>
            </a:spcBef>
            <a:spcAft>
              <a:spcPct val="35000"/>
            </a:spcAft>
            <a:buNone/>
          </a:pPr>
          <a:r>
            <a:rPr lang="en-US" sz="1500" kern="1200" dirty="0"/>
            <a:t>Analysis of State Rules</a:t>
          </a:r>
        </a:p>
      </dsp:txBody>
      <dsp:txXfrm>
        <a:off x="359864" y="4902910"/>
        <a:ext cx="4692247" cy="3995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08CD1-DE30-4F18-945D-0F95D903CB25}">
      <dsp:nvSpPr>
        <dsp:cNvPr id="0" name=""/>
        <dsp:cNvSpPr/>
      </dsp:nvSpPr>
      <dsp:spPr>
        <a:xfrm>
          <a:off x="0" y="3304625"/>
          <a:ext cx="7037387" cy="216819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t>Distinguishing features – what differences between these and other partnerships might justify different state tax treatment.</a:t>
          </a:r>
        </a:p>
      </dsp:txBody>
      <dsp:txXfrm>
        <a:off x="0" y="3304625"/>
        <a:ext cx="7037387" cy="2168192"/>
      </dsp:txXfrm>
    </dsp:sp>
    <dsp:sp modelId="{E3D9763B-B739-477C-997E-B6658CA01D3C}">
      <dsp:nvSpPr>
        <dsp:cNvPr id="0" name=""/>
        <dsp:cNvSpPr/>
      </dsp:nvSpPr>
      <dsp:spPr>
        <a:xfrm rot="10800000">
          <a:off x="0" y="2468"/>
          <a:ext cx="7037387" cy="3334679"/>
        </a:xfrm>
        <a:prstGeom prst="upArrowCallou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t>Get a general picture of </a:t>
          </a:r>
          <a:br>
            <a:rPr lang="en-US" sz="2700" kern="1200" dirty="0"/>
          </a:br>
          <a:r>
            <a:rPr lang="en-US" sz="2700" kern="1200" dirty="0"/>
            <a:t>the types of partnerships</a:t>
          </a:r>
        </a:p>
      </dsp:txBody>
      <dsp:txXfrm rot="-10800000">
        <a:off x="0" y="2468"/>
        <a:ext cx="7037387" cy="1170472"/>
      </dsp:txXfrm>
    </dsp:sp>
    <dsp:sp modelId="{0C334CD6-C33B-49A5-9179-6BD0C851345B}">
      <dsp:nvSpPr>
        <dsp:cNvPr id="0" name=""/>
        <dsp:cNvSpPr/>
      </dsp:nvSpPr>
      <dsp:spPr>
        <a:xfrm>
          <a:off x="0" y="1172941"/>
          <a:ext cx="1759346" cy="997069"/>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Size - in terms of assets and income</a:t>
          </a:r>
        </a:p>
      </dsp:txBody>
      <dsp:txXfrm>
        <a:off x="0" y="1172941"/>
        <a:ext cx="1759346" cy="997069"/>
      </dsp:txXfrm>
    </dsp:sp>
    <dsp:sp modelId="{8E01F790-CE7F-42D4-9292-34B4D5357D68}">
      <dsp:nvSpPr>
        <dsp:cNvPr id="0" name=""/>
        <dsp:cNvSpPr/>
      </dsp:nvSpPr>
      <dsp:spPr>
        <a:xfrm>
          <a:off x="1759346" y="1172941"/>
          <a:ext cx="1759346" cy="997069"/>
        </a:xfrm>
        <a:prstGeom prst="rect">
          <a:avLst/>
        </a:prstGeom>
        <a:solidFill>
          <a:schemeClr val="accent5">
            <a:tint val="40000"/>
            <a:alpha val="90000"/>
            <a:hueOff val="0"/>
            <a:satOff val="0"/>
            <a:lumOff val="-307"/>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Sources and types of income</a:t>
          </a:r>
        </a:p>
      </dsp:txBody>
      <dsp:txXfrm>
        <a:off x="1759346" y="1172941"/>
        <a:ext cx="1759346" cy="997069"/>
      </dsp:txXfrm>
    </dsp:sp>
    <dsp:sp modelId="{82DBE989-F315-4834-9799-A59392C3A2BF}">
      <dsp:nvSpPr>
        <dsp:cNvPr id="0" name=""/>
        <dsp:cNvSpPr/>
      </dsp:nvSpPr>
      <dsp:spPr>
        <a:xfrm>
          <a:off x="3518693" y="1172941"/>
          <a:ext cx="1759346" cy="997069"/>
        </a:xfrm>
        <a:prstGeom prst="rect">
          <a:avLst/>
        </a:prstGeom>
        <a:solidFill>
          <a:schemeClr val="accent5">
            <a:tint val="40000"/>
            <a:alpha val="90000"/>
            <a:hueOff val="0"/>
            <a:satOff val="0"/>
            <a:lumOff val="-613"/>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t>Activities</a:t>
          </a:r>
        </a:p>
      </dsp:txBody>
      <dsp:txXfrm>
        <a:off x="3518693" y="1172941"/>
        <a:ext cx="1759346" cy="997069"/>
      </dsp:txXfrm>
    </dsp:sp>
    <dsp:sp modelId="{569B7DE6-B238-4100-A52F-12342BF5819E}">
      <dsp:nvSpPr>
        <dsp:cNvPr id="0" name=""/>
        <dsp:cNvSpPr/>
      </dsp:nvSpPr>
      <dsp:spPr>
        <a:xfrm>
          <a:off x="5278040" y="1172941"/>
          <a:ext cx="1759346" cy="997069"/>
        </a:xfrm>
        <a:prstGeom prst="rect">
          <a:avLst/>
        </a:prstGeom>
        <a:solidFill>
          <a:schemeClr val="accent5">
            <a:tint val="40000"/>
            <a:alpha val="90000"/>
            <a:hueOff val="0"/>
            <a:satOff val="0"/>
            <a:lumOff val="-92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t>Management</a:t>
          </a:r>
        </a:p>
      </dsp:txBody>
      <dsp:txXfrm>
        <a:off x="5278040" y="1172941"/>
        <a:ext cx="1759346" cy="9970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E8A16F-5E78-48B5-A047-EE7E62BE8547}">
      <dsp:nvSpPr>
        <dsp:cNvPr id="0" name=""/>
        <dsp:cNvSpPr/>
      </dsp:nvSpPr>
      <dsp:spPr>
        <a:xfrm>
          <a:off x="559800" y="84976"/>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D82DC13-5A72-4021-9473-53E1586A49DA}">
      <dsp:nvSpPr>
        <dsp:cNvPr id="0" name=""/>
        <dsp:cNvSpPr/>
      </dsp:nvSpPr>
      <dsp:spPr>
        <a:xfrm>
          <a:off x="559800" y="1577086"/>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44550">
            <a:lnSpc>
              <a:spcPct val="90000"/>
            </a:lnSpc>
            <a:spcBef>
              <a:spcPct val="0"/>
            </a:spcBef>
            <a:spcAft>
              <a:spcPct val="35000"/>
            </a:spcAft>
            <a:buNone/>
            <a:defRPr b="1"/>
          </a:pPr>
          <a:r>
            <a:rPr lang="en-US" sz="1900" kern="1200" dirty="0"/>
            <a:t>Investment companies with registered investment advisors</a:t>
          </a:r>
        </a:p>
      </dsp:txBody>
      <dsp:txXfrm>
        <a:off x="559800" y="1577086"/>
        <a:ext cx="4320000" cy="648000"/>
      </dsp:txXfrm>
    </dsp:sp>
    <dsp:sp modelId="{9A73DB0C-11E7-48B3-B638-E514C5D0D903}">
      <dsp:nvSpPr>
        <dsp:cNvPr id="0" name=""/>
        <dsp:cNvSpPr/>
      </dsp:nvSpPr>
      <dsp:spPr>
        <a:xfrm>
          <a:off x="568267" y="2177208"/>
          <a:ext cx="4320000" cy="12819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US" sz="1400" kern="1200" dirty="0"/>
            <a:t>Private equity funds</a:t>
          </a:r>
        </a:p>
        <a:p>
          <a:pPr marL="0" lvl="0" indent="0" algn="l" defTabSz="622300">
            <a:lnSpc>
              <a:spcPct val="90000"/>
            </a:lnSpc>
            <a:spcBef>
              <a:spcPct val="0"/>
            </a:spcBef>
            <a:spcAft>
              <a:spcPct val="35000"/>
            </a:spcAft>
            <a:buNone/>
          </a:pPr>
          <a:r>
            <a:rPr lang="en-US" sz="1400" kern="1200" dirty="0"/>
            <a:t>Hedge funds</a:t>
          </a:r>
        </a:p>
        <a:p>
          <a:pPr marL="0" lvl="0" indent="0" algn="l" defTabSz="622300">
            <a:lnSpc>
              <a:spcPct val="90000"/>
            </a:lnSpc>
            <a:spcBef>
              <a:spcPct val="0"/>
            </a:spcBef>
            <a:spcAft>
              <a:spcPct val="35000"/>
            </a:spcAft>
            <a:buNone/>
          </a:pPr>
          <a:r>
            <a:rPr lang="en-US" sz="1400" kern="1200" dirty="0"/>
            <a:t>Real estate funds</a:t>
          </a:r>
        </a:p>
        <a:p>
          <a:pPr marL="0" lvl="0" indent="0" algn="l" defTabSz="622300">
            <a:lnSpc>
              <a:spcPct val="90000"/>
            </a:lnSpc>
            <a:spcBef>
              <a:spcPct val="0"/>
            </a:spcBef>
            <a:spcAft>
              <a:spcPct val="35000"/>
            </a:spcAft>
            <a:buNone/>
          </a:pPr>
          <a:r>
            <a:rPr lang="en-US" sz="1400" kern="1200" dirty="0"/>
            <a:t>Venture capital funds</a:t>
          </a:r>
        </a:p>
        <a:p>
          <a:pPr marL="0" lvl="0" indent="0" algn="l" defTabSz="622300">
            <a:lnSpc>
              <a:spcPct val="90000"/>
            </a:lnSpc>
            <a:spcBef>
              <a:spcPct val="0"/>
            </a:spcBef>
            <a:spcAft>
              <a:spcPct val="35000"/>
            </a:spcAft>
            <a:buNone/>
          </a:pPr>
          <a:r>
            <a:rPr lang="en-US" sz="1400" kern="1200" dirty="0"/>
            <a:t>Other</a:t>
          </a:r>
        </a:p>
      </dsp:txBody>
      <dsp:txXfrm>
        <a:off x="568267" y="2177208"/>
        <a:ext cx="4320000" cy="1281932"/>
      </dsp:txXfrm>
    </dsp:sp>
    <dsp:sp modelId="{076697FC-DA3D-43A9-8355-8CD166DC8D5A}">
      <dsp:nvSpPr>
        <dsp:cNvPr id="0" name=""/>
        <dsp:cNvSpPr/>
      </dsp:nvSpPr>
      <dsp:spPr>
        <a:xfrm>
          <a:off x="5644267" y="43864"/>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5CF1442-5AC5-4074-8399-0F6273724922}">
      <dsp:nvSpPr>
        <dsp:cNvPr id="0" name=""/>
        <dsp:cNvSpPr/>
      </dsp:nvSpPr>
      <dsp:spPr>
        <a:xfrm>
          <a:off x="5661201" y="1603376"/>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44550">
            <a:lnSpc>
              <a:spcPct val="90000"/>
            </a:lnSpc>
            <a:spcBef>
              <a:spcPct val="0"/>
            </a:spcBef>
            <a:spcAft>
              <a:spcPct val="35000"/>
            </a:spcAft>
            <a:buNone/>
            <a:defRPr b="1"/>
          </a:pPr>
          <a:r>
            <a:rPr lang="en-US" sz="1900" kern="1200" dirty="0"/>
            <a:t>Non-advised companies including closely held partnerships and holding companies</a:t>
          </a:r>
        </a:p>
      </dsp:txBody>
      <dsp:txXfrm>
        <a:off x="5661201" y="1603376"/>
        <a:ext cx="4320000" cy="648000"/>
      </dsp:txXfrm>
    </dsp:sp>
    <dsp:sp modelId="{9201155B-408F-48CD-8307-F831A78FEF86}">
      <dsp:nvSpPr>
        <dsp:cNvPr id="0" name=""/>
        <dsp:cNvSpPr/>
      </dsp:nvSpPr>
      <dsp:spPr>
        <a:xfrm>
          <a:off x="5635800" y="2730413"/>
          <a:ext cx="4320000" cy="1281932"/>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9E6AA7-09AB-4FC7-96C1-5B2824AB40AA}">
      <dsp:nvSpPr>
        <dsp:cNvPr id="0" name=""/>
        <dsp:cNvSpPr/>
      </dsp:nvSpPr>
      <dsp:spPr>
        <a:xfrm>
          <a:off x="0" y="3322370"/>
          <a:ext cx="5257800" cy="217983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t>To discover results of states’ </a:t>
          </a:r>
          <a:br>
            <a:rPr lang="en-US" sz="2700" kern="1200" dirty="0"/>
          </a:br>
          <a:r>
            <a:rPr lang="en-US" sz="2700" kern="1200" dirty="0"/>
            <a:t>own examination </a:t>
          </a:r>
          <a:br>
            <a:rPr lang="en-US" sz="2700" kern="1200" dirty="0"/>
          </a:br>
          <a:r>
            <a:rPr lang="en-US" sz="2700" kern="1200" dirty="0"/>
            <a:t>and policy choices. </a:t>
          </a:r>
        </a:p>
      </dsp:txBody>
      <dsp:txXfrm>
        <a:off x="0" y="3322370"/>
        <a:ext cx="5257800" cy="2179834"/>
      </dsp:txXfrm>
    </dsp:sp>
    <dsp:sp modelId="{C9C24062-7694-46D6-8FD2-92FC76C5A8DE}">
      <dsp:nvSpPr>
        <dsp:cNvPr id="0" name=""/>
        <dsp:cNvSpPr/>
      </dsp:nvSpPr>
      <dsp:spPr>
        <a:xfrm rot="10800000">
          <a:off x="0" y="2482"/>
          <a:ext cx="5257800" cy="3352586"/>
        </a:xfrm>
        <a:prstGeom prst="upArrowCallou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t>Identify the </a:t>
          </a:r>
          <a:r>
            <a:rPr lang="en-US" sz="2700" i="1" kern="1200" dirty="0"/>
            <a:t>explicit</a:t>
          </a:r>
          <a:r>
            <a:rPr lang="en-US" sz="2700" kern="1200" dirty="0"/>
            <a:t> rules – commonalities and differences.</a:t>
          </a:r>
        </a:p>
      </dsp:txBody>
      <dsp:txXfrm rot="-10800000">
        <a:off x="0" y="2482"/>
        <a:ext cx="5257800" cy="1176757"/>
      </dsp:txXfrm>
    </dsp:sp>
    <dsp:sp modelId="{3D3932D8-D996-4AA4-BA8D-D1D2133EDECB}">
      <dsp:nvSpPr>
        <dsp:cNvPr id="0" name=""/>
        <dsp:cNvSpPr/>
      </dsp:nvSpPr>
      <dsp:spPr>
        <a:xfrm>
          <a:off x="2567" y="1179239"/>
          <a:ext cx="1750888" cy="1002423"/>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t>Definitions</a:t>
          </a:r>
        </a:p>
      </dsp:txBody>
      <dsp:txXfrm>
        <a:off x="2567" y="1179239"/>
        <a:ext cx="1750888" cy="1002423"/>
      </dsp:txXfrm>
    </dsp:sp>
    <dsp:sp modelId="{78BDB0E7-AC8A-448A-A1C7-9815B5E4A2E7}">
      <dsp:nvSpPr>
        <dsp:cNvPr id="0" name=""/>
        <dsp:cNvSpPr/>
      </dsp:nvSpPr>
      <dsp:spPr>
        <a:xfrm>
          <a:off x="1753455" y="1179239"/>
          <a:ext cx="1750888" cy="1002423"/>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t>Qualifications or limitations</a:t>
          </a:r>
        </a:p>
      </dsp:txBody>
      <dsp:txXfrm>
        <a:off x="1753455" y="1179239"/>
        <a:ext cx="1750888" cy="1002423"/>
      </dsp:txXfrm>
    </dsp:sp>
    <dsp:sp modelId="{1A198C29-367C-476F-9E59-BCDC0AA37D48}">
      <dsp:nvSpPr>
        <dsp:cNvPr id="0" name=""/>
        <dsp:cNvSpPr/>
      </dsp:nvSpPr>
      <dsp:spPr>
        <a:xfrm>
          <a:off x="3504344" y="1179239"/>
          <a:ext cx="1750888" cy="1002423"/>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t>Treatment</a:t>
          </a:r>
        </a:p>
      </dsp:txBody>
      <dsp:txXfrm>
        <a:off x="3504344" y="1179239"/>
        <a:ext cx="1750888" cy="100242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005FB-8F46-415C-97FF-775E18CF3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27A4DC-07DC-45D3-BE43-FB934C00EF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7714BD-0DB1-4796-B198-AC395920BDAF}"/>
              </a:ext>
            </a:extLst>
          </p:cNvPr>
          <p:cNvSpPr>
            <a:spLocks noGrp="1"/>
          </p:cNvSpPr>
          <p:nvPr>
            <p:ph type="dt" sz="half" idx="10"/>
          </p:nvPr>
        </p:nvSpPr>
        <p:spPr/>
        <p:txBody>
          <a:bodyPr/>
          <a:lstStyle/>
          <a:p>
            <a:fld id="{568CB591-1CC2-4D57-8D09-0646199A36F6}" type="datetimeFigureOut">
              <a:rPr lang="en-US" smtClean="0"/>
              <a:t>12/28/2021</a:t>
            </a:fld>
            <a:endParaRPr lang="en-US" dirty="0"/>
          </a:p>
        </p:txBody>
      </p:sp>
      <p:sp>
        <p:nvSpPr>
          <p:cNvPr id="5" name="Footer Placeholder 4">
            <a:extLst>
              <a:ext uri="{FF2B5EF4-FFF2-40B4-BE49-F238E27FC236}">
                <a16:creationId xmlns:a16="http://schemas.microsoft.com/office/drawing/2014/main" id="{12B3D705-FA65-415B-8D86-797A1063FD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7E7641-FD64-4B4C-A5B3-7FC06F28D8E2}"/>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06980130"/>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AA4F8-BFC4-4414-A363-6838B5907E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9B98CD-B0DA-4987-8E90-840346C7B6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D200B-B487-40CC-B1FD-2A5EBFA9CB01}"/>
              </a:ext>
            </a:extLst>
          </p:cNvPr>
          <p:cNvSpPr>
            <a:spLocks noGrp="1"/>
          </p:cNvSpPr>
          <p:nvPr>
            <p:ph type="dt" sz="half" idx="10"/>
          </p:nvPr>
        </p:nvSpPr>
        <p:spPr/>
        <p:txBody>
          <a:bodyPr/>
          <a:lstStyle/>
          <a:p>
            <a:fld id="{568CB591-1CC2-4D57-8D09-0646199A36F6}" type="datetimeFigureOut">
              <a:rPr lang="en-US" smtClean="0"/>
              <a:t>12/28/2021</a:t>
            </a:fld>
            <a:endParaRPr lang="en-US" dirty="0"/>
          </a:p>
        </p:txBody>
      </p:sp>
      <p:sp>
        <p:nvSpPr>
          <p:cNvPr id="5" name="Footer Placeholder 4">
            <a:extLst>
              <a:ext uri="{FF2B5EF4-FFF2-40B4-BE49-F238E27FC236}">
                <a16:creationId xmlns:a16="http://schemas.microsoft.com/office/drawing/2014/main" id="{FFACE50A-9FA7-4614-AA39-E5902DA23E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B19858-7936-4A45-AEE0-1BED2D3B039C}"/>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1315847857"/>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721A0E-7E31-4F87-8CFB-80F0E005BC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AE43EB-FF3B-4A96-BC6B-F0D527131D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63A4FE-80AB-418C-AD79-BF41F39C9C87}"/>
              </a:ext>
            </a:extLst>
          </p:cNvPr>
          <p:cNvSpPr>
            <a:spLocks noGrp="1"/>
          </p:cNvSpPr>
          <p:nvPr>
            <p:ph type="dt" sz="half" idx="10"/>
          </p:nvPr>
        </p:nvSpPr>
        <p:spPr/>
        <p:txBody>
          <a:bodyPr/>
          <a:lstStyle/>
          <a:p>
            <a:fld id="{568CB591-1CC2-4D57-8D09-0646199A36F6}" type="datetimeFigureOut">
              <a:rPr lang="en-US" smtClean="0"/>
              <a:t>12/28/2021</a:t>
            </a:fld>
            <a:endParaRPr lang="en-US" dirty="0"/>
          </a:p>
        </p:txBody>
      </p:sp>
      <p:sp>
        <p:nvSpPr>
          <p:cNvPr id="5" name="Footer Placeholder 4">
            <a:extLst>
              <a:ext uri="{FF2B5EF4-FFF2-40B4-BE49-F238E27FC236}">
                <a16:creationId xmlns:a16="http://schemas.microsoft.com/office/drawing/2014/main" id="{BCEF2233-2CEF-473D-8DCE-62A253604C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5DB7D-9F8D-4383-A85E-FB7378F8C119}"/>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2197760908"/>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D297E-ABAE-4473-BFE7-3754938985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B492D1-5E04-4019-A09D-5654E67D18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210F5F-6AF7-45AA-B148-2B7B6F0B4BAA}"/>
              </a:ext>
            </a:extLst>
          </p:cNvPr>
          <p:cNvSpPr>
            <a:spLocks noGrp="1"/>
          </p:cNvSpPr>
          <p:nvPr>
            <p:ph type="dt" sz="half" idx="10"/>
          </p:nvPr>
        </p:nvSpPr>
        <p:spPr/>
        <p:txBody>
          <a:bodyPr/>
          <a:lstStyle/>
          <a:p>
            <a:fld id="{568CB591-1CC2-4D57-8D09-0646199A36F6}" type="datetimeFigureOut">
              <a:rPr lang="en-US" smtClean="0"/>
              <a:t>12/28/2021</a:t>
            </a:fld>
            <a:endParaRPr lang="en-US" dirty="0"/>
          </a:p>
        </p:txBody>
      </p:sp>
      <p:sp>
        <p:nvSpPr>
          <p:cNvPr id="5" name="Footer Placeholder 4">
            <a:extLst>
              <a:ext uri="{FF2B5EF4-FFF2-40B4-BE49-F238E27FC236}">
                <a16:creationId xmlns:a16="http://schemas.microsoft.com/office/drawing/2014/main" id="{910F5C49-9AC6-467C-91E6-DC5D3853225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C281B22-50EC-4165-BBCC-D81A8842DE56}"/>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95200043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A0292-44D5-460F-B83A-D601A109E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E2E645-18DC-4682-98E7-4B8AD9A1A3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9D6A88-3FDD-4EA7-A432-195FBB9BA521}"/>
              </a:ext>
            </a:extLst>
          </p:cNvPr>
          <p:cNvSpPr>
            <a:spLocks noGrp="1"/>
          </p:cNvSpPr>
          <p:nvPr>
            <p:ph type="dt" sz="half" idx="10"/>
          </p:nvPr>
        </p:nvSpPr>
        <p:spPr/>
        <p:txBody>
          <a:bodyPr/>
          <a:lstStyle/>
          <a:p>
            <a:fld id="{568CB591-1CC2-4D57-8D09-0646199A36F6}" type="datetimeFigureOut">
              <a:rPr lang="en-US" smtClean="0"/>
              <a:t>12/28/2021</a:t>
            </a:fld>
            <a:endParaRPr lang="en-US" dirty="0"/>
          </a:p>
        </p:txBody>
      </p:sp>
      <p:sp>
        <p:nvSpPr>
          <p:cNvPr id="5" name="Footer Placeholder 4">
            <a:extLst>
              <a:ext uri="{FF2B5EF4-FFF2-40B4-BE49-F238E27FC236}">
                <a16:creationId xmlns:a16="http://schemas.microsoft.com/office/drawing/2014/main" id="{54709800-BC01-4EEA-B559-DCC5C6A13A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5DFBFC-4250-4D23-B2BC-E028513A2DC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142022281"/>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44D26-A5A0-484F-8EFD-33300B0460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7358E4-3051-491F-9C8D-7F7DA88389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1B050C-C382-48AD-B1A0-3A9A71614D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E86B5E-2439-4F25-9274-2317878AF520}"/>
              </a:ext>
            </a:extLst>
          </p:cNvPr>
          <p:cNvSpPr>
            <a:spLocks noGrp="1"/>
          </p:cNvSpPr>
          <p:nvPr>
            <p:ph type="dt" sz="half" idx="10"/>
          </p:nvPr>
        </p:nvSpPr>
        <p:spPr/>
        <p:txBody>
          <a:bodyPr/>
          <a:lstStyle/>
          <a:p>
            <a:fld id="{568CB591-1CC2-4D57-8D09-0646199A36F6}" type="datetimeFigureOut">
              <a:rPr lang="en-US" smtClean="0"/>
              <a:t>12/28/2021</a:t>
            </a:fld>
            <a:endParaRPr lang="en-US" dirty="0"/>
          </a:p>
        </p:txBody>
      </p:sp>
      <p:sp>
        <p:nvSpPr>
          <p:cNvPr id="6" name="Footer Placeholder 5">
            <a:extLst>
              <a:ext uri="{FF2B5EF4-FFF2-40B4-BE49-F238E27FC236}">
                <a16:creationId xmlns:a16="http://schemas.microsoft.com/office/drawing/2014/main" id="{BEC0A93D-664E-40A8-84AE-3BDCCE6943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16BCF31-2019-4DAC-AC6C-40C4C064595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06510638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B8D9A-F4FC-4809-9A51-D17805C987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8E6578-37B0-45B1-822E-011B37AAE6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A960E9-8304-447A-988E-829563587C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976C0A-C47E-47E8-9AEE-93BCD567FC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4C569C-DB5E-4437-B18F-19D2B3A916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0656F2-DDA6-466F-B98F-B9A68D48F8E0}"/>
              </a:ext>
            </a:extLst>
          </p:cNvPr>
          <p:cNvSpPr>
            <a:spLocks noGrp="1"/>
          </p:cNvSpPr>
          <p:nvPr>
            <p:ph type="dt" sz="half" idx="10"/>
          </p:nvPr>
        </p:nvSpPr>
        <p:spPr/>
        <p:txBody>
          <a:bodyPr/>
          <a:lstStyle/>
          <a:p>
            <a:fld id="{568CB591-1CC2-4D57-8D09-0646199A36F6}" type="datetimeFigureOut">
              <a:rPr lang="en-US" smtClean="0"/>
              <a:t>12/28/2021</a:t>
            </a:fld>
            <a:endParaRPr lang="en-US" dirty="0"/>
          </a:p>
        </p:txBody>
      </p:sp>
      <p:sp>
        <p:nvSpPr>
          <p:cNvPr id="8" name="Footer Placeholder 7">
            <a:extLst>
              <a:ext uri="{FF2B5EF4-FFF2-40B4-BE49-F238E27FC236}">
                <a16:creationId xmlns:a16="http://schemas.microsoft.com/office/drawing/2014/main" id="{D599F9A3-29BE-4174-B6F9-74F76B8D29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2DADD51-2EFF-4702-AD50-64AD4A22A379}"/>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5522502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F1796-B71D-4E35-BBDF-11A2ABDE46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CB96CA-ECE7-4E9D-A3BA-88480E0900F0}"/>
              </a:ext>
            </a:extLst>
          </p:cNvPr>
          <p:cNvSpPr>
            <a:spLocks noGrp="1"/>
          </p:cNvSpPr>
          <p:nvPr>
            <p:ph type="dt" sz="half" idx="10"/>
          </p:nvPr>
        </p:nvSpPr>
        <p:spPr/>
        <p:txBody>
          <a:bodyPr/>
          <a:lstStyle/>
          <a:p>
            <a:fld id="{568CB591-1CC2-4D57-8D09-0646199A36F6}" type="datetimeFigureOut">
              <a:rPr lang="en-US" smtClean="0"/>
              <a:t>12/28/2021</a:t>
            </a:fld>
            <a:endParaRPr lang="en-US" dirty="0"/>
          </a:p>
        </p:txBody>
      </p:sp>
      <p:sp>
        <p:nvSpPr>
          <p:cNvPr id="4" name="Footer Placeholder 3">
            <a:extLst>
              <a:ext uri="{FF2B5EF4-FFF2-40B4-BE49-F238E27FC236}">
                <a16:creationId xmlns:a16="http://schemas.microsoft.com/office/drawing/2014/main" id="{BD08984E-2CA1-47C9-9030-5743A1EA140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B04F5B7-B79A-462B-811D-4AC888073C0E}"/>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115527208"/>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F49F8A-B959-46A1-BEDC-B9A34EBB4E2F}"/>
              </a:ext>
            </a:extLst>
          </p:cNvPr>
          <p:cNvSpPr>
            <a:spLocks noGrp="1"/>
          </p:cNvSpPr>
          <p:nvPr>
            <p:ph type="dt" sz="half" idx="10"/>
          </p:nvPr>
        </p:nvSpPr>
        <p:spPr/>
        <p:txBody>
          <a:bodyPr/>
          <a:lstStyle/>
          <a:p>
            <a:fld id="{568CB591-1CC2-4D57-8D09-0646199A36F6}" type="datetimeFigureOut">
              <a:rPr lang="en-US" smtClean="0"/>
              <a:t>12/28/2021</a:t>
            </a:fld>
            <a:endParaRPr lang="en-US" dirty="0"/>
          </a:p>
        </p:txBody>
      </p:sp>
      <p:sp>
        <p:nvSpPr>
          <p:cNvPr id="3" name="Footer Placeholder 2">
            <a:extLst>
              <a:ext uri="{FF2B5EF4-FFF2-40B4-BE49-F238E27FC236}">
                <a16:creationId xmlns:a16="http://schemas.microsoft.com/office/drawing/2014/main" id="{535BB0C3-24EC-4218-9C6A-A065DC46DA9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2D75ABA-8B8C-466B-84B2-C260ADEBF0E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2117893063"/>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662CE-1F61-4D1D-999C-7999D39241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6E41F8-9BE1-487C-8F4D-CD10182C4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29550E-FAD2-4F2A-B2E9-96F363419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ECA32F-9F16-4069-93DC-515F2A41E7DE}"/>
              </a:ext>
            </a:extLst>
          </p:cNvPr>
          <p:cNvSpPr>
            <a:spLocks noGrp="1"/>
          </p:cNvSpPr>
          <p:nvPr>
            <p:ph type="dt" sz="half" idx="10"/>
          </p:nvPr>
        </p:nvSpPr>
        <p:spPr/>
        <p:txBody>
          <a:bodyPr/>
          <a:lstStyle/>
          <a:p>
            <a:fld id="{568CB591-1CC2-4D57-8D09-0646199A36F6}" type="datetimeFigureOut">
              <a:rPr lang="en-US" smtClean="0"/>
              <a:t>12/28/2021</a:t>
            </a:fld>
            <a:endParaRPr lang="en-US" dirty="0"/>
          </a:p>
        </p:txBody>
      </p:sp>
      <p:sp>
        <p:nvSpPr>
          <p:cNvPr id="6" name="Footer Placeholder 5">
            <a:extLst>
              <a:ext uri="{FF2B5EF4-FFF2-40B4-BE49-F238E27FC236}">
                <a16:creationId xmlns:a16="http://schemas.microsoft.com/office/drawing/2014/main" id="{A207048C-8C69-40BB-802A-5B0BB889A8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B705D88-6667-4D2C-A34E-83B5841D1AF2}"/>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82308355"/>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C866D-487E-4317-B0AA-73C8C491B6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1E06A7-98CD-4B94-B46E-CCF871E5BC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BB367BA-E8C3-460A-A3A3-5D428D4582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4A3D7A-4478-4574-9D91-2AE383BAD41F}"/>
              </a:ext>
            </a:extLst>
          </p:cNvPr>
          <p:cNvSpPr>
            <a:spLocks noGrp="1"/>
          </p:cNvSpPr>
          <p:nvPr>
            <p:ph type="dt" sz="half" idx="10"/>
          </p:nvPr>
        </p:nvSpPr>
        <p:spPr/>
        <p:txBody>
          <a:bodyPr/>
          <a:lstStyle/>
          <a:p>
            <a:fld id="{568CB591-1CC2-4D57-8D09-0646199A36F6}" type="datetimeFigureOut">
              <a:rPr lang="en-US" smtClean="0"/>
              <a:t>12/28/2021</a:t>
            </a:fld>
            <a:endParaRPr lang="en-US" dirty="0"/>
          </a:p>
        </p:txBody>
      </p:sp>
      <p:sp>
        <p:nvSpPr>
          <p:cNvPr id="6" name="Footer Placeholder 5">
            <a:extLst>
              <a:ext uri="{FF2B5EF4-FFF2-40B4-BE49-F238E27FC236}">
                <a16:creationId xmlns:a16="http://schemas.microsoft.com/office/drawing/2014/main" id="{90272F81-52F4-4220-A07F-8A33B03415F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5BA2E5A-4A35-466F-97DA-A3CCBB024B21}"/>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958336934"/>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567260-4E31-43DC-9105-F2C3638E9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296BE0-6548-46BC-8F06-49F9FDB320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7EA99-0F01-4382-A998-0459DA446A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CB591-1CC2-4D57-8D09-0646199A36F6}" type="datetimeFigureOut">
              <a:rPr lang="en-US" smtClean="0"/>
              <a:t>12/28/2021</a:t>
            </a:fld>
            <a:endParaRPr lang="en-US" dirty="0"/>
          </a:p>
        </p:txBody>
      </p:sp>
      <p:sp>
        <p:nvSpPr>
          <p:cNvPr id="5" name="Footer Placeholder 4">
            <a:extLst>
              <a:ext uri="{FF2B5EF4-FFF2-40B4-BE49-F238E27FC236}">
                <a16:creationId xmlns:a16="http://schemas.microsoft.com/office/drawing/2014/main" id="{99045F44-673E-4047-93E7-F6E9643AEB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BB6E97F-4D52-4FA7-B123-571ECC776E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40D6E-E35F-417B-9CCA-92B24078C1ED}" type="slidenum">
              <a:rPr lang="en-US" smtClean="0"/>
              <a:t>‹#›</a:t>
            </a:fld>
            <a:endParaRPr lang="en-US" dirty="0"/>
          </a:p>
        </p:txBody>
      </p:sp>
    </p:spTree>
    <p:extLst>
      <p:ext uri="{BB962C8B-B14F-4D97-AF65-F5344CB8AC3E}">
        <p14:creationId xmlns:p14="http://schemas.microsoft.com/office/powerpoint/2010/main" val="3676376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ec.gov/divisions/investment/private-funds-statistics.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hyperlink" Target="https://www.irs.gov/statistics/soi-tax-stats-partnership-statistic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Shape 8">
            <a:extLst>
              <a:ext uri="{FF2B5EF4-FFF2-40B4-BE49-F238E27FC236}">
                <a16:creationId xmlns:a16="http://schemas.microsoft.com/office/drawing/2014/main" id="{43421B4C-AA27-4F32-AA73-DA587F272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6110"/>
            <a:ext cx="6769978" cy="5905761"/>
          </a:xfrm>
          <a:custGeom>
            <a:avLst/>
            <a:gdLst>
              <a:gd name="connsiteX0" fmla="*/ 0 w 6769978"/>
              <a:gd name="connsiteY0" fmla="*/ 0 h 5905761"/>
              <a:gd name="connsiteX1" fmla="*/ 6769978 w 6769978"/>
              <a:gd name="connsiteY1" fmla="*/ 0 h 5905761"/>
              <a:gd name="connsiteX2" fmla="*/ 3973138 w 6769978"/>
              <a:gd name="connsiteY2" fmla="*/ 5905761 h 5905761"/>
              <a:gd name="connsiteX3" fmla="*/ 0 w 6769978"/>
              <a:gd name="connsiteY3" fmla="*/ 5905761 h 5905761"/>
            </a:gdLst>
            <a:ahLst/>
            <a:cxnLst>
              <a:cxn ang="0">
                <a:pos x="connsiteX0" y="connsiteY0"/>
              </a:cxn>
              <a:cxn ang="0">
                <a:pos x="connsiteX1" y="connsiteY1"/>
              </a:cxn>
              <a:cxn ang="0">
                <a:pos x="connsiteX2" y="connsiteY2"/>
              </a:cxn>
              <a:cxn ang="0">
                <a:pos x="connsiteX3" y="connsiteY3"/>
              </a:cxn>
            </a:cxnLst>
            <a:rect l="l" t="t" r="r" b="b"/>
            <a:pathLst>
              <a:path w="6769978" h="5905761">
                <a:moveTo>
                  <a:pt x="0" y="0"/>
                </a:moveTo>
                <a:lnTo>
                  <a:pt x="6769978" y="0"/>
                </a:lnTo>
                <a:lnTo>
                  <a:pt x="3973138" y="5905761"/>
                </a:lnTo>
                <a:lnTo>
                  <a:pt x="0" y="5905761"/>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0B65639-F411-4129-9CA9-9783F51D4D40}"/>
              </a:ext>
            </a:extLst>
          </p:cNvPr>
          <p:cNvSpPr>
            <a:spLocks noGrp="1"/>
          </p:cNvSpPr>
          <p:nvPr>
            <p:ph type="ctrTitle"/>
          </p:nvPr>
        </p:nvSpPr>
        <p:spPr>
          <a:xfrm>
            <a:off x="841248" y="1655286"/>
            <a:ext cx="4224048" cy="2610042"/>
          </a:xfrm>
        </p:spPr>
        <p:txBody>
          <a:bodyPr>
            <a:normAutofit/>
          </a:bodyPr>
          <a:lstStyle/>
          <a:p>
            <a:pPr algn="l"/>
            <a:r>
              <a:rPr lang="en-US" sz="5400" dirty="0">
                <a:solidFill>
                  <a:srgbClr val="FFFFFF"/>
                </a:solidFill>
              </a:rPr>
              <a:t>State Taxation of Partnerships</a:t>
            </a:r>
          </a:p>
        </p:txBody>
      </p:sp>
      <p:sp>
        <p:nvSpPr>
          <p:cNvPr id="3" name="Subtitle 2">
            <a:extLst>
              <a:ext uri="{FF2B5EF4-FFF2-40B4-BE49-F238E27FC236}">
                <a16:creationId xmlns:a16="http://schemas.microsoft.com/office/drawing/2014/main" id="{31EB3E86-D2EE-458D-A1C8-24F128B5F874}"/>
              </a:ext>
            </a:extLst>
          </p:cNvPr>
          <p:cNvSpPr>
            <a:spLocks noGrp="1"/>
          </p:cNvSpPr>
          <p:nvPr>
            <p:ph type="subTitle" idx="1"/>
          </p:nvPr>
        </p:nvSpPr>
        <p:spPr>
          <a:xfrm>
            <a:off x="841248" y="4373384"/>
            <a:ext cx="3405900" cy="829055"/>
          </a:xfrm>
        </p:spPr>
        <p:txBody>
          <a:bodyPr>
            <a:normAutofit/>
          </a:bodyPr>
          <a:lstStyle/>
          <a:p>
            <a:pPr algn="l"/>
            <a:r>
              <a:rPr lang="en-US" sz="2000" dirty="0">
                <a:solidFill>
                  <a:srgbClr val="FFFFFF"/>
                </a:solidFill>
              </a:rPr>
              <a:t>January 4, 2022</a:t>
            </a:r>
          </a:p>
        </p:txBody>
      </p:sp>
      <p:pic>
        <p:nvPicPr>
          <p:cNvPr id="8" name="Picture 7">
            <a:extLst>
              <a:ext uri="{FF2B5EF4-FFF2-40B4-BE49-F238E27FC236}">
                <a16:creationId xmlns:a16="http://schemas.microsoft.com/office/drawing/2014/main" id="{865FAEA9-5D89-4211-B9CA-BC6EB27177A9}"/>
              </a:ext>
            </a:extLst>
          </p:cNvPr>
          <p:cNvPicPr>
            <a:picLocks noChangeAspect="1"/>
          </p:cNvPicPr>
          <p:nvPr/>
        </p:nvPicPr>
        <p:blipFill>
          <a:blip r:embed="rId2"/>
          <a:stretch>
            <a:fillRect/>
          </a:stretch>
        </p:blipFill>
        <p:spPr>
          <a:xfrm>
            <a:off x="6945272" y="2203276"/>
            <a:ext cx="3635641" cy="1835818"/>
          </a:xfrm>
          <a:prstGeom prst="rect">
            <a:avLst/>
          </a:prstGeom>
        </p:spPr>
      </p:pic>
    </p:spTree>
    <p:extLst>
      <p:ext uri="{BB962C8B-B14F-4D97-AF65-F5344CB8AC3E}">
        <p14:creationId xmlns:p14="http://schemas.microsoft.com/office/powerpoint/2010/main" val="556741170"/>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7C5D712-1FEF-418E-9F4A-623AF413C35C}"/>
              </a:ext>
            </a:extLst>
          </p:cNvPr>
          <p:cNvSpPr>
            <a:spLocks noGrp="1"/>
          </p:cNvSpPr>
          <p:nvPr>
            <p:ph type="title"/>
          </p:nvPr>
        </p:nvSpPr>
        <p:spPr>
          <a:xfrm>
            <a:off x="841248" y="548640"/>
            <a:ext cx="3600860" cy="5431536"/>
          </a:xfrm>
        </p:spPr>
        <p:txBody>
          <a:bodyPr>
            <a:normAutofit/>
          </a:bodyPr>
          <a:lstStyle/>
          <a:p>
            <a:r>
              <a:rPr lang="en-US" sz="5400" dirty="0"/>
              <a:t>SEC Information &amp; Statistics</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C91F472-4E60-48A2-8321-45E178D86C08}"/>
              </a:ext>
            </a:extLst>
          </p:cNvPr>
          <p:cNvSpPr>
            <a:spLocks noGrp="1"/>
          </p:cNvSpPr>
          <p:nvPr>
            <p:ph idx="1"/>
          </p:nvPr>
        </p:nvSpPr>
        <p:spPr>
          <a:xfrm>
            <a:off x="5126418" y="552091"/>
            <a:ext cx="6224335" cy="5431536"/>
          </a:xfrm>
        </p:spPr>
        <p:txBody>
          <a:bodyPr anchor="ctr">
            <a:normAutofit/>
          </a:bodyPr>
          <a:lstStyle/>
          <a:p>
            <a:pPr marL="0" indent="0">
              <a:spcAft>
                <a:spcPts val="1200"/>
              </a:spcAft>
              <a:buNone/>
            </a:pPr>
            <a:r>
              <a:rPr lang="en-US" sz="2000" dirty="0"/>
              <a:t>While private investment partnerships acting as investment funds are only lightly regulated (unlike mutual funds), the investment advisors for these funds may have to register and file information with the SEC.</a:t>
            </a:r>
          </a:p>
          <a:p>
            <a:pPr marL="0" indent="0">
              <a:spcAft>
                <a:spcPts val="1200"/>
              </a:spcAft>
              <a:buNone/>
            </a:pPr>
            <a:r>
              <a:rPr lang="en-US" sz="2000" dirty="0"/>
              <a:t>SEC-registered investment advisers with at least $150 million in private fund assets under management are required to file Form PF. Registered investment advisers with less than $150 million in private funds assets under management, exempt reporting advisers, and state-registered advisers report general private fund data on Form ADV, but do not file Form PF.</a:t>
            </a:r>
          </a:p>
          <a:p>
            <a:pPr marL="0" indent="0">
              <a:spcAft>
                <a:spcPts val="1200"/>
              </a:spcAft>
              <a:buNone/>
            </a:pPr>
            <a:r>
              <a:rPr lang="en-US" sz="2000" dirty="0"/>
              <a:t>See : </a:t>
            </a:r>
            <a:r>
              <a:rPr lang="en-US" sz="2000" dirty="0">
                <a:solidFill>
                  <a:srgbClr val="C00000"/>
                </a:solidFill>
                <a:hlinkClick r:id="rId2">
                  <a:extLst>
                    <a:ext uri="{A12FA001-AC4F-418D-AE19-62706E023703}">
                      <ahyp:hlinkClr xmlns:ahyp="http://schemas.microsoft.com/office/drawing/2018/hyperlinkcolor" val="tx"/>
                    </a:ext>
                  </a:extLst>
                </a:hlinkClick>
              </a:rPr>
              <a:t>https://www.sec.gov/divisions/investment/private-funds-statistics.shtml</a:t>
            </a:r>
            <a:r>
              <a:rPr lang="en-US" sz="2000" dirty="0">
                <a:solidFill>
                  <a:srgbClr val="C00000"/>
                </a:solidFill>
              </a:rPr>
              <a:t> </a:t>
            </a:r>
          </a:p>
        </p:txBody>
      </p:sp>
    </p:spTree>
    <p:extLst>
      <p:ext uri="{BB962C8B-B14F-4D97-AF65-F5344CB8AC3E}">
        <p14:creationId xmlns:p14="http://schemas.microsoft.com/office/powerpoint/2010/main" val="108759499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8EDF36C-9FBC-4AA6-ADE2-5DB60FD588EA}"/>
              </a:ext>
            </a:extLst>
          </p:cNvPr>
          <p:cNvSpPr>
            <a:spLocks noGrp="1"/>
          </p:cNvSpPr>
          <p:nvPr>
            <p:ph type="title"/>
          </p:nvPr>
        </p:nvSpPr>
        <p:spPr>
          <a:xfrm>
            <a:off x="668867" y="548640"/>
            <a:ext cx="3877733" cy="5431536"/>
          </a:xfrm>
        </p:spPr>
        <p:txBody>
          <a:bodyPr>
            <a:normAutofit/>
          </a:bodyPr>
          <a:lstStyle/>
          <a:p>
            <a:r>
              <a:rPr lang="en-US" sz="5400" dirty="0"/>
              <a:t>Other Industry Data Reports, and Academic Papers</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A4CAFC5-F08C-4EE7-80EA-A6D0171EFB43}"/>
              </a:ext>
            </a:extLst>
          </p:cNvPr>
          <p:cNvSpPr>
            <a:spLocks noGrp="1"/>
          </p:cNvSpPr>
          <p:nvPr>
            <p:ph idx="1"/>
          </p:nvPr>
        </p:nvSpPr>
        <p:spPr>
          <a:xfrm>
            <a:off x="5126418" y="552091"/>
            <a:ext cx="6224335" cy="5431536"/>
          </a:xfrm>
        </p:spPr>
        <p:txBody>
          <a:bodyPr anchor="ctr">
            <a:normAutofit/>
          </a:bodyPr>
          <a:lstStyle/>
          <a:p>
            <a:r>
              <a:rPr lang="en-US" sz="2200" dirty="0"/>
              <a:t>Examples:</a:t>
            </a:r>
          </a:p>
          <a:p>
            <a:pPr lvl="1"/>
            <a:r>
              <a:rPr lang="en-US" sz="2200" dirty="0"/>
              <a:t>Subscription Services (Bloomberg, etc.)</a:t>
            </a:r>
          </a:p>
          <a:p>
            <a:pPr lvl="1"/>
            <a:r>
              <a:rPr lang="en-US" sz="2200" dirty="0"/>
              <a:t>Industry Advisors (McKinsey, Bain, Big 4, etc.)</a:t>
            </a:r>
          </a:p>
          <a:p>
            <a:pPr lvl="1"/>
            <a:r>
              <a:rPr lang="en-US" sz="2200" dirty="0"/>
              <a:t>News Services</a:t>
            </a:r>
          </a:p>
          <a:p>
            <a:pPr lvl="1"/>
            <a:r>
              <a:rPr lang="en-US" sz="2200" dirty="0"/>
              <a:t>Academic Research</a:t>
            </a:r>
          </a:p>
          <a:p>
            <a:endParaRPr lang="en-US" sz="2200" dirty="0"/>
          </a:p>
        </p:txBody>
      </p:sp>
    </p:spTree>
    <p:extLst>
      <p:ext uri="{BB962C8B-B14F-4D97-AF65-F5344CB8AC3E}">
        <p14:creationId xmlns:p14="http://schemas.microsoft.com/office/powerpoint/2010/main" val="1198398319"/>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94910-7D36-4BD5-82E0-F013447A5782}"/>
              </a:ext>
            </a:extLst>
          </p:cNvPr>
          <p:cNvSpPr>
            <a:spLocks noGrp="1"/>
          </p:cNvSpPr>
          <p:nvPr>
            <p:ph type="title"/>
          </p:nvPr>
        </p:nvSpPr>
        <p:spPr>
          <a:solidFill>
            <a:schemeClr val="bg1">
              <a:lumMod val="85000"/>
            </a:schemeClr>
          </a:solidFill>
        </p:spPr>
        <p:txBody>
          <a:bodyPr/>
          <a:lstStyle/>
          <a:p>
            <a:r>
              <a:rPr lang="en-US" b="1" dirty="0"/>
              <a:t>2019 –IRS Industry and SEC Asset Data</a:t>
            </a:r>
          </a:p>
        </p:txBody>
      </p:sp>
      <p:sp>
        <p:nvSpPr>
          <p:cNvPr id="3" name="Content Placeholder 2">
            <a:extLst>
              <a:ext uri="{FF2B5EF4-FFF2-40B4-BE49-F238E27FC236}">
                <a16:creationId xmlns:a16="http://schemas.microsoft.com/office/drawing/2014/main" id="{BF48347A-919E-4F14-9856-DB1451F45FC5}"/>
              </a:ext>
            </a:extLst>
          </p:cNvPr>
          <p:cNvSpPr>
            <a:spLocks noGrp="1"/>
          </p:cNvSpPr>
          <p:nvPr>
            <p:ph idx="1"/>
          </p:nvPr>
        </p:nvSpPr>
        <p:spPr>
          <a:xfrm>
            <a:off x="838200" y="1825625"/>
            <a:ext cx="10515600" cy="4351338"/>
          </a:xfrm>
        </p:spPr>
        <p:txBody>
          <a:bodyPr>
            <a:normAutofit fontScale="92500" lnSpcReduction="10000"/>
          </a:bodyPr>
          <a:lstStyle/>
          <a:p>
            <a:pPr marL="0" indent="0">
              <a:spcBef>
                <a:spcPts val="1800"/>
              </a:spcBef>
              <a:buNone/>
            </a:pPr>
            <a:r>
              <a:rPr lang="en-US" sz="2400" dirty="0"/>
              <a:t>IRS - Total Partnership Assets – All Industries - 			</a:t>
            </a:r>
            <a:r>
              <a:rPr lang="en-US" sz="2400" u="sng" dirty="0"/>
              <a:t>$36 Trillion</a:t>
            </a:r>
          </a:p>
          <a:p>
            <a:pPr marL="0" indent="0">
              <a:spcBef>
                <a:spcPts val="1800"/>
              </a:spcBef>
              <a:buNone/>
            </a:pPr>
            <a:r>
              <a:rPr lang="en-US" sz="2400" dirty="0"/>
              <a:t>Total Assets for Certain (Self-Reported) Industry Sectors</a:t>
            </a:r>
          </a:p>
          <a:p>
            <a:pPr marL="457200" lvl="1" indent="0">
              <a:spcBef>
                <a:spcPts val="1800"/>
              </a:spcBef>
              <a:buNone/>
            </a:pPr>
            <a:r>
              <a:rPr lang="en-US" dirty="0"/>
              <a:t>Finance and Insurance - 			$20 Trillion</a:t>
            </a:r>
          </a:p>
          <a:p>
            <a:pPr marL="457200" lvl="1" indent="0">
              <a:spcBef>
                <a:spcPts val="1800"/>
              </a:spcBef>
              <a:buNone/>
            </a:pPr>
            <a:r>
              <a:rPr lang="en-US" dirty="0"/>
              <a:t>Real Estate and Leasing - 			  $8 Trillion</a:t>
            </a:r>
          </a:p>
          <a:p>
            <a:pPr marL="457200" lvl="1" indent="0">
              <a:spcBef>
                <a:spcPts val="1800"/>
              </a:spcBef>
              <a:buNone/>
            </a:pPr>
            <a:r>
              <a:rPr lang="en-US" dirty="0"/>
              <a:t>Holding Companies - 			  $1 Trillion</a:t>
            </a:r>
          </a:p>
          <a:p>
            <a:pPr marL="0" indent="0">
              <a:spcBef>
                <a:spcPts val="1800"/>
              </a:spcBef>
              <a:buNone/>
            </a:pPr>
            <a:r>
              <a:rPr lang="en-US" sz="2400" dirty="0"/>
              <a:t>Potential Investment Sector Assets per IRS			</a:t>
            </a:r>
            <a:r>
              <a:rPr lang="en-US" sz="2400" u="sng" dirty="0"/>
              <a:t>$29 Trillion</a:t>
            </a:r>
          </a:p>
          <a:p>
            <a:pPr marL="0" indent="0">
              <a:spcBef>
                <a:spcPts val="1800"/>
              </a:spcBef>
              <a:buNone/>
            </a:pPr>
            <a:r>
              <a:rPr lang="en-US" sz="2400" dirty="0"/>
              <a:t>Percentage Investment Sector to Total Partnership Assets    	       80% </a:t>
            </a:r>
          </a:p>
          <a:p>
            <a:pPr marL="0" indent="0">
              <a:spcBef>
                <a:spcPts val="1800"/>
              </a:spcBef>
              <a:buNone/>
            </a:pPr>
            <a:r>
              <a:rPr lang="en-US" sz="2400" dirty="0"/>
              <a:t>SEC – Registered Advisor Private Fund Gross Asset Value		</a:t>
            </a:r>
            <a:r>
              <a:rPr lang="en-US" sz="2400" u="sng" dirty="0"/>
              <a:t>$15 Trillion </a:t>
            </a:r>
          </a:p>
          <a:p>
            <a:pPr marL="0" indent="0">
              <a:spcBef>
                <a:spcPts val="1800"/>
              </a:spcBef>
              <a:buNone/>
            </a:pPr>
            <a:r>
              <a:rPr lang="en-US" sz="2400" dirty="0"/>
              <a:t>Percentage SEC Advisor Fund to IRS Investment Sector Assets	       52%</a:t>
            </a:r>
          </a:p>
        </p:txBody>
      </p:sp>
    </p:spTree>
    <p:extLst>
      <p:ext uri="{BB962C8B-B14F-4D97-AF65-F5344CB8AC3E}">
        <p14:creationId xmlns:p14="http://schemas.microsoft.com/office/powerpoint/2010/main" val="72024646"/>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1B6DE-2153-41B9-ABC9-7C94DC002C82}"/>
              </a:ext>
            </a:extLst>
          </p:cNvPr>
          <p:cNvSpPr>
            <a:spLocks noGrp="1"/>
          </p:cNvSpPr>
          <p:nvPr>
            <p:ph type="title"/>
          </p:nvPr>
        </p:nvSpPr>
        <p:spPr>
          <a:solidFill>
            <a:schemeClr val="bg1">
              <a:lumMod val="85000"/>
            </a:schemeClr>
          </a:solidFill>
        </p:spPr>
        <p:txBody>
          <a:bodyPr/>
          <a:lstStyle/>
          <a:p>
            <a:r>
              <a:rPr lang="en-US" b="1" dirty="0"/>
              <a:t>2019 IRS Data – Portfolio Income</a:t>
            </a:r>
          </a:p>
        </p:txBody>
      </p:sp>
      <p:sp>
        <p:nvSpPr>
          <p:cNvPr id="3" name="Content Placeholder 2">
            <a:extLst>
              <a:ext uri="{FF2B5EF4-FFF2-40B4-BE49-F238E27FC236}">
                <a16:creationId xmlns:a16="http://schemas.microsoft.com/office/drawing/2014/main" id="{09F77600-C94F-4794-9EAE-2740809C225E}"/>
              </a:ext>
            </a:extLst>
          </p:cNvPr>
          <p:cNvSpPr>
            <a:spLocks noGrp="1"/>
          </p:cNvSpPr>
          <p:nvPr>
            <p:ph idx="1"/>
          </p:nvPr>
        </p:nvSpPr>
        <p:spPr/>
        <p:txBody>
          <a:bodyPr>
            <a:normAutofit fontScale="77500" lnSpcReduction="20000"/>
          </a:bodyPr>
          <a:lstStyle/>
          <a:p>
            <a:pPr marL="0" indent="0">
              <a:lnSpc>
                <a:spcPct val="120000"/>
              </a:lnSpc>
              <a:buNone/>
            </a:pPr>
            <a:r>
              <a:rPr lang="en-US" dirty="0"/>
              <a:t>“Portfolio Income – Distributed Directly to Partners” </a:t>
            </a:r>
          </a:p>
          <a:p>
            <a:pPr marL="457200" lvl="1" indent="0">
              <a:lnSpc>
                <a:spcPct val="120000"/>
              </a:lnSpc>
              <a:buNone/>
            </a:pPr>
            <a:r>
              <a:rPr lang="en-US" dirty="0"/>
              <a:t>Generally, portfolio income includes all investment income as distinguished from ordinary business income or certain passive income. </a:t>
            </a:r>
          </a:p>
          <a:p>
            <a:pPr marL="0" indent="0">
              <a:lnSpc>
                <a:spcPct val="120000"/>
              </a:lnSpc>
              <a:buNone/>
            </a:pPr>
            <a:r>
              <a:rPr lang="en-US" dirty="0"/>
              <a:t>Portfolio Income does not Include</a:t>
            </a:r>
          </a:p>
          <a:p>
            <a:pPr lvl="1">
              <a:lnSpc>
                <a:spcPct val="120000"/>
              </a:lnSpc>
            </a:pPr>
            <a:r>
              <a:rPr lang="en-US" dirty="0"/>
              <a:t>Lending activity as a business.</a:t>
            </a:r>
          </a:p>
          <a:p>
            <a:pPr lvl="1">
              <a:lnSpc>
                <a:spcPct val="120000"/>
              </a:lnSpc>
            </a:pPr>
            <a:r>
              <a:rPr lang="en-US" dirty="0"/>
              <a:t>Interest on accounts receivable. </a:t>
            </a:r>
          </a:p>
          <a:p>
            <a:pPr lvl="1">
              <a:lnSpc>
                <a:spcPct val="120000"/>
              </a:lnSpc>
            </a:pPr>
            <a:r>
              <a:rPr lang="en-US" dirty="0"/>
              <a:t>Income from investments made by insurance companies. </a:t>
            </a:r>
          </a:p>
          <a:p>
            <a:pPr lvl="1">
              <a:lnSpc>
                <a:spcPct val="120000"/>
              </a:lnSpc>
            </a:pPr>
            <a:r>
              <a:rPr lang="en-US" dirty="0"/>
              <a:t>Income or gain derived in the ordinary course of an activity of trading or dealing.</a:t>
            </a:r>
          </a:p>
          <a:p>
            <a:pPr lvl="1">
              <a:lnSpc>
                <a:spcPct val="120000"/>
              </a:lnSpc>
            </a:pPr>
            <a:r>
              <a:rPr lang="en-US" dirty="0"/>
              <a:t>Royalties derived by the taxpayer in the ordinary course of a trade or business of licensing intangible property.</a:t>
            </a:r>
          </a:p>
          <a:p>
            <a:pPr marL="0" indent="0">
              <a:buNone/>
            </a:pPr>
            <a:endParaRPr lang="en-US" dirty="0"/>
          </a:p>
          <a:p>
            <a:pPr marL="0" indent="0">
              <a:buNone/>
            </a:pPr>
            <a:r>
              <a:rPr lang="en-US" sz="1600" dirty="0"/>
              <a:t>See Temporary Regulations section 1.469-2T(c)(3) for more information on portfolio income.</a:t>
            </a:r>
          </a:p>
        </p:txBody>
      </p:sp>
    </p:spTree>
    <p:extLst>
      <p:ext uri="{BB962C8B-B14F-4D97-AF65-F5344CB8AC3E}">
        <p14:creationId xmlns:p14="http://schemas.microsoft.com/office/powerpoint/2010/main" val="896798025"/>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A3E6D-AFC2-4CC6-B543-B4616783A801}"/>
              </a:ext>
            </a:extLst>
          </p:cNvPr>
          <p:cNvSpPr>
            <a:spLocks noGrp="1"/>
          </p:cNvSpPr>
          <p:nvPr>
            <p:ph type="title"/>
          </p:nvPr>
        </p:nvSpPr>
        <p:spPr>
          <a:solidFill>
            <a:schemeClr val="bg1">
              <a:lumMod val="85000"/>
            </a:schemeClr>
          </a:solidFill>
        </p:spPr>
        <p:txBody>
          <a:bodyPr/>
          <a:lstStyle/>
          <a:p>
            <a:r>
              <a:rPr lang="en-US" b="1" dirty="0"/>
              <a:t>2019 IRS Portfolio Income to Total</a:t>
            </a:r>
          </a:p>
        </p:txBody>
      </p:sp>
      <p:sp>
        <p:nvSpPr>
          <p:cNvPr id="3" name="Content Placeholder 2">
            <a:extLst>
              <a:ext uri="{FF2B5EF4-FFF2-40B4-BE49-F238E27FC236}">
                <a16:creationId xmlns:a16="http://schemas.microsoft.com/office/drawing/2014/main" id="{C9E94BB3-0FD6-4AC0-8EC6-2A350D07F6C2}"/>
              </a:ext>
            </a:extLst>
          </p:cNvPr>
          <p:cNvSpPr>
            <a:spLocks noGrp="1"/>
          </p:cNvSpPr>
          <p:nvPr>
            <p:ph idx="1"/>
          </p:nvPr>
        </p:nvSpPr>
        <p:spPr/>
        <p:txBody>
          <a:bodyPr>
            <a:normAutofit lnSpcReduction="10000"/>
          </a:bodyPr>
          <a:lstStyle/>
          <a:p>
            <a:pPr marL="0" indent="0">
              <a:buNone/>
            </a:pPr>
            <a:r>
              <a:rPr lang="en-US" dirty="0"/>
              <a:t>Total Partnership Net Income - 			   $760 Billion</a:t>
            </a:r>
          </a:p>
          <a:p>
            <a:pPr marL="0" indent="0">
              <a:buNone/>
            </a:pPr>
            <a:r>
              <a:rPr lang="en-US" dirty="0"/>
              <a:t>Plus Short-Term Gains - 				     $76 Billion*</a:t>
            </a:r>
          </a:p>
          <a:p>
            <a:pPr marL="0" indent="0">
              <a:buNone/>
            </a:pPr>
            <a:r>
              <a:rPr lang="en-US" dirty="0"/>
              <a:t>Plus Long-Term Gains -				   </a:t>
            </a:r>
            <a:r>
              <a:rPr lang="en-US" u="sng" dirty="0"/>
              <a:t>$597 Billion</a:t>
            </a:r>
            <a:r>
              <a:rPr lang="en-US" dirty="0"/>
              <a:t>* </a:t>
            </a:r>
          </a:p>
          <a:p>
            <a:pPr marL="0" indent="0">
              <a:buNone/>
            </a:pPr>
            <a:r>
              <a:rPr lang="en-US" dirty="0"/>
              <a:t>Total Net Income Including Gains - 		$1,433 Billion</a:t>
            </a:r>
          </a:p>
          <a:p>
            <a:pPr marL="0" indent="0">
              <a:buNone/>
            </a:pPr>
            <a:endParaRPr lang="en-US" dirty="0"/>
          </a:p>
          <a:p>
            <a:pPr marL="0" indent="0">
              <a:buNone/>
            </a:pPr>
            <a:r>
              <a:rPr lang="en-US" dirty="0"/>
              <a:t>Total Portfolio Income - 				$1,154 Billion</a:t>
            </a:r>
          </a:p>
          <a:p>
            <a:pPr marL="0" indent="0">
              <a:buNone/>
            </a:pPr>
            <a:r>
              <a:rPr lang="en-US" dirty="0"/>
              <a:t>Percent of Total Partnership Net Income -	           80%	</a:t>
            </a:r>
          </a:p>
          <a:p>
            <a:pPr marL="0" indent="0">
              <a:buNone/>
            </a:pPr>
            <a:endParaRPr lang="en-US" dirty="0"/>
          </a:p>
          <a:p>
            <a:pPr marL="0" indent="0">
              <a:buNone/>
            </a:pPr>
            <a:r>
              <a:rPr lang="en-US" sz="1800" dirty="0"/>
              <a:t>*The IRS statistics separate total net income from short- and long-term gains (see footnote [3]).</a:t>
            </a:r>
          </a:p>
        </p:txBody>
      </p:sp>
    </p:spTree>
    <p:extLst>
      <p:ext uri="{BB962C8B-B14F-4D97-AF65-F5344CB8AC3E}">
        <p14:creationId xmlns:p14="http://schemas.microsoft.com/office/powerpoint/2010/main" val="933205177"/>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94910-7D36-4BD5-82E0-F013447A5782}"/>
              </a:ext>
            </a:extLst>
          </p:cNvPr>
          <p:cNvSpPr>
            <a:spLocks noGrp="1"/>
          </p:cNvSpPr>
          <p:nvPr>
            <p:ph type="title"/>
          </p:nvPr>
        </p:nvSpPr>
        <p:spPr>
          <a:solidFill>
            <a:schemeClr val="bg1">
              <a:lumMod val="85000"/>
            </a:schemeClr>
          </a:solidFill>
        </p:spPr>
        <p:txBody>
          <a:bodyPr/>
          <a:lstStyle/>
          <a:p>
            <a:r>
              <a:rPr lang="en-US" b="1" dirty="0"/>
              <a:t>2019 IRS Industry Sector Portfolio Income</a:t>
            </a:r>
          </a:p>
        </p:txBody>
      </p:sp>
      <p:sp>
        <p:nvSpPr>
          <p:cNvPr id="3" name="Content Placeholder 2">
            <a:extLst>
              <a:ext uri="{FF2B5EF4-FFF2-40B4-BE49-F238E27FC236}">
                <a16:creationId xmlns:a16="http://schemas.microsoft.com/office/drawing/2014/main" id="{BF48347A-919E-4F14-9856-DB1451F45FC5}"/>
              </a:ext>
            </a:extLst>
          </p:cNvPr>
          <p:cNvSpPr>
            <a:spLocks noGrp="1"/>
          </p:cNvSpPr>
          <p:nvPr>
            <p:ph idx="1"/>
          </p:nvPr>
        </p:nvSpPr>
        <p:spPr/>
        <p:txBody>
          <a:bodyPr>
            <a:normAutofit/>
          </a:bodyPr>
          <a:lstStyle/>
          <a:p>
            <a:pPr marL="0" indent="0">
              <a:buNone/>
            </a:pPr>
            <a:r>
              <a:rPr lang="en-US" sz="2400" dirty="0"/>
              <a:t>Total Portfolio Income - 					$</a:t>
            </a:r>
            <a:r>
              <a:rPr lang="en-US" sz="2400" u="sng" dirty="0"/>
              <a:t>1,154 Billion</a:t>
            </a:r>
          </a:p>
          <a:p>
            <a:pPr marL="0" indent="0">
              <a:buNone/>
            </a:pPr>
            <a:r>
              <a:rPr lang="en-US" sz="2400" dirty="0"/>
              <a:t>Total Portfolio Income by Certain Industry Sectors</a:t>
            </a:r>
          </a:p>
          <a:p>
            <a:pPr marL="457200" lvl="1" indent="0">
              <a:buNone/>
            </a:pPr>
            <a:r>
              <a:rPr lang="en-US" dirty="0"/>
              <a:t>Finance and Insurance - 		   $935 Billion</a:t>
            </a:r>
          </a:p>
          <a:p>
            <a:pPr marL="457200" lvl="1" indent="0">
              <a:buNone/>
            </a:pPr>
            <a:r>
              <a:rPr lang="en-US" dirty="0"/>
              <a:t>Real Estate and Leasing - 		     $96 Billion</a:t>
            </a:r>
          </a:p>
          <a:p>
            <a:pPr marL="457200" lvl="1" indent="0">
              <a:buNone/>
            </a:pPr>
            <a:r>
              <a:rPr lang="en-US" dirty="0"/>
              <a:t>Holding Companies - 		     $52 Billion</a:t>
            </a:r>
          </a:p>
          <a:p>
            <a:pPr marL="0" indent="0">
              <a:buNone/>
            </a:pPr>
            <a:r>
              <a:rPr lang="en-US" sz="2400" dirty="0"/>
              <a:t>Potential Investment Sector P.I.				</a:t>
            </a:r>
            <a:r>
              <a:rPr lang="en-US" sz="2400" u="sng" dirty="0"/>
              <a:t>$1,083 Billion</a:t>
            </a:r>
          </a:p>
          <a:p>
            <a:pPr marL="0" indent="0">
              <a:buNone/>
            </a:pPr>
            <a:r>
              <a:rPr lang="en-US" sz="2400" dirty="0"/>
              <a:t>Percent of Total						         94% </a:t>
            </a:r>
          </a:p>
          <a:p>
            <a:pPr marL="0" indent="0">
              <a:buNone/>
            </a:pPr>
            <a:endParaRPr lang="en-US" sz="2000" dirty="0"/>
          </a:p>
          <a:p>
            <a:pPr marL="0" indent="0">
              <a:buNone/>
            </a:pPr>
            <a:r>
              <a:rPr lang="en-US" sz="1800" dirty="0"/>
              <a:t>Figures do not include certain real estate income.</a:t>
            </a:r>
            <a:r>
              <a:rPr lang="en-US" sz="2400" dirty="0"/>
              <a:t> </a:t>
            </a:r>
            <a:endParaRPr lang="en-US" sz="3200" dirty="0"/>
          </a:p>
        </p:txBody>
      </p:sp>
    </p:spTree>
    <p:extLst>
      <p:ext uri="{BB962C8B-B14F-4D97-AF65-F5344CB8AC3E}">
        <p14:creationId xmlns:p14="http://schemas.microsoft.com/office/powerpoint/2010/main" val="2069701921"/>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89CA3-9788-44FC-98A0-1D6EDF172CA4}"/>
              </a:ext>
            </a:extLst>
          </p:cNvPr>
          <p:cNvSpPr>
            <a:spLocks noGrp="1"/>
          </p:cNvSpPr>
          <p:nvPr>
            <p:ph type="title"/>
          </p:nvPr>
        </p:nvSpPr>
        <p:spPr>
          <a:solidFill>
            <a:schemeClr val="bg1">
              <a:lumMod val="85000"/>
            </a:schemeClr>
          </a:solidFill>
        </p:spPr>
        <p:txBody>
          <a:bodyPr/>
          <a:lstStyle/>
          <a:p>
            <a:r>
              <a:rPr lang="en-US" b="1" dirty="0"/>
              <a:t>SEC 2019 – Advisor Fund Owners</a:t>
            </a:r>
          </a:p>
        </p:txBody>
      </p:sp>
      <p:sp>
        <p:nvSpPr>
          <p:cNvPr id="3" name="Content Placeholder 2">
            <a:extLst>
              <a:ext uri="{FF2B5EF4-FFF2-40B4-BE49-F238E27FC236}">
                <a16:creationId xmlns:a16="http://schemas.microsoft.com/office/drawing/2014/main" id="{D0D68E08-4348-4B5C-A67B-6E931A9C410C}"/>
              </a:ext>
            </a:extLst>
          </p:cNvPr>
          <p:cNvSpPr>
            <a:spLocks noGrp="1"/>
          </p:cNvSpPr>
          <p:nvPr>
            <p:ph idx="1"/>
          </p:nvPr>
        </p:nvSpPr>
        <p:spPr>
          <a:xfrm>
            <a:off x="1959428" y="1825625"/>
            <a:ext cx="7987005" cy="4351338"/>
          </a:xfrm>
        </p:spPr>
        <p:txBody>
          <a:bodyPr>
            <a:normAutofit fontScale="85000" lnSpcReduction="20000"/>
          </a:bodyPr>
          <a:lstStyle/>
          <a:p>
            <a:pPr marL="0" indent="0">
              <a:buNone/>
            </a:pPr>
            <a:r>
              <a:rPr lang="en-US" dirty="0"/>
              <a:t>Other Private Funds					17.1%</a:t>
            </a:r>
          </a:p>
          <a:p>
            <a:pPr marL="0" indent="0">
              <a:buNone/>
            </a:pPr>
            <a:r>
              <a:rPr lang="en-US" dirty="0"/>
              <a:t>“Other”						14.9%</a:t>
            </a:r>
          </a:p>
          <a:p>
            <a:pPr marL="0" indent="0">
              <a:buNone/>
            </a:pPr>
            <a:r>
              <a:rPr lang="en-US" dirty="0"/>
              <a:t>State/Local Pensions					13.7%</a:t>
            </a:r>
          </a:p>
          <a:p>
            <a:pPr marL="0" indent="0">
              <a:buNone/>
            </a:pPr>
            <a:r>
              <a:rPr lang="en-US" dirty="0"/>
              <a:t>Private Pensions					11.9%</a:t>
            </a:r>
          </a:p>
          <a:p>
            <a:pPr marL="0" indent="0">
              <a:buNone/>
            </a:pPr>
            <a:r>
              <a:rPr lang="en-US" dirty="0"/>
              <a:t>Non-Profits						10.2%</a:t>
            </a:r>
          </a:p>
          <a:p>
            <a:pPr marL="0" indent="0">
              <a:buNone/>
            </a:pPr>
            <a:r>
              <a:rPr lang="en-US" dirty="0"/>
              <a:t>U.S. Individuals					  9.8%</a:t>
            </a:r>
          </a:p>
          <a:p>
            <a:pPr marL="0" indent="0">
              <a:buNone/>
            </a:pPr>
            <a:r>
              <a:rPr lang="en-US" dirty="0"/>
              <a:t>Sovereign Wealth					  6.7%</a:t>
            </a:r>
          </a:p>
          <a:p>
            <a:pPr marL="0" indent="0">
              <a:buNone/>
            </a:pPr>
            <a:r>
              <a:rPr lang="en-US" dirty="0"/>
              <a:t>Insurance						  4.7%</a:t>
            </a:r>
          </a:p>
          <a:p>
            <a:pPr marL="0" indent="0">
              <a:buNone/>
            </a:pPr>
            <a:r>
              <a:rPr lang="en-US" dirty="0"/>
              <a:t>Unknown Non-US Investors				  2.5%</a:t>
            </a:r>
          </a:p>
          <a:p>
            <a:pPr marL="0" indent="0">
              <a:buNone/>
            </a:pPr>
            <a:r>
              <a:rPr lang="en-US" dirty="0"/>
              <a:t>Non-US Individuals					  2.3%</a:t>
            </a:r>
          </a:p>
          <a:p>
            <a:pPr marL="0" indent="0">
              <a:buNone/>
            </a:pPr>
            <a:r>
              <a:rPr lang="en-US" dirty="0"/>
              <a:t>All Other						  6.3%</a:t>
            </a:r>
          </a:p>
        </p:txBody>
      </p:sp>
    </p:spTree>
    <p:extLst>
      <p:ext uri="{BB962C8B-B14F-4D97-AF65-F5344CB8AC3E}">
        <p14:creationId xmlns:p14="http://schemas.microsoft.com/office/powerpoint/2010/main" val="4173039262"/>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02E52-3981-42EB-A38C-7D0A58B04873}"/>
              </a:ext>
            </a:extLst>
          </p:cNvPr>
          <p:cNvSpPr>
            <a:spLocks noGrp="1"/>
          </p:cNvSpPr>
          <p:nvPr>
            <p:ph type="title"/>
          </p:nvPr>
        </p:nvSpPr>
        <p:spPr/>
        <p:txBody>
          <a:bodyPr/>
          <a:lstStyle/>
          <a:p>
            <a:r>
              <a:rPr lang="en-US" b="1" dirty="0"/>
              <a:t>Preliminary Survey</a:t>
            </a:r>
          </a:p>
        </p:txBody>
      </p:sp>
      <p:sp>
        <p:nvSpPr>
          <p:cNvPr id="4" name="Text Placeholder 3">
            <a:extLst>
              <a:ext uri="{FF2B5EF4-FFF2-40B4-BE49-F238E27FC236}">
                <a16:creationId xmlns:a16="http://schemas.microsoft.com/office/drawing/2014/main" id="{401A6AF2-0966-4D7F-A72E-D2A15CE73BB3}"/>
              </a:ext>
            </a:extLst>
          </p:cNvPr>
          <p:cNvSpPr>
            <a:spLocks noGrp="1"/>
          </p:cNvSpPr>
          <p:nvPr>
            <p:ph type="body" idx="1"/>
          </p:nvPr>
        </p:nvSpPr>
        <p:spPr/>
        <p:txBody>
          <a:bodyPr/>
          <a:lstStyle/>
          <a:p>
            <a:r>
              <a:rPr lang="en-US" dirty="0"/>
              <a:t>Subject to Change</a:t>
            </a:r>
          </a:p>
        </p:txBody>
      </p:sp>
      <p:pic>
        <p:nvPicPr>
          <p:cNvPr id="6" name="Picture 5" descr="Shape&#10;&#10;Description automatically generated with low confidence">
            <a:extLst>
              <a:ext uri="{FF2B5EF4-FFF2-40B4-BE49-F238E27FC236}">
                <a16:creationId xmlns:a16="http://schemas.microsoft.com/office/drawing/2014/main" id="{0D7C12E1-7D8E-44E7-958A-7498E519442E}"/>
              </a:ext>
            </a:extLst>
          </p:cNvPr>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44550" y="759032"/>
            <a:ext cx="2544625" cy="2544625"/>
          </a:xfrm>
          <a:prstGeom prst="rect">
            <a:avLst/>
          </a:prstGeom>
          <a:effectLst>
            <a:outerShdw blurRad="50800" dist="50800" dir="5400000" algn="ctr" rotWithShape="0">
              <a:schemeClr val="tx1"/>
            </a:outerShdw>
          </a:effectLst>
        </p:spPr>
      </p:pic>
    </p:spTree>
    <p:extLst>
      <p:ext uri="{BB962C8B-B14F-4D97-AF65-F5344CB8AC3E}">
        <p14:creationId xmlns:p14="http://schemas.microsoft.com/office/powerpoint/2010/main" val="1032303073"/>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0">
            <a:extLst>
              <a:ext uri="{FF2B5EF4-FFF2-40B4-BE49-F238E27FC236}">
                <a16:creationId xmlns:a16="http://schemas.microsoft.com/office/drawing/2014/main" id="{5628E5CB-913B-4378-97CE-18C9F6410C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1550B29-8414-4FF7-8B7A-326A571C63FA}"/>
              </a:ext>
            </a:extLst>
          </p:cNvPr>
          <p:cNvSpPr>
            <a:spLocks noGrp="1"/>
          </p:cNvSpPr>
          <p:nvPr>
            <p:ph type="title"/>
          </p:nvPr>
        </p:nvSpPr>
        <p:spPr>
          <a:xfrm>
            <a:off x="835152" y="557189"/>
            <a:ext cx="4862848" cy="5569291"/>
          </a:xfrm>
          <a:solidFill>
            <a:schemeClr val="bg1">
              <a:lumMod val="75000"/>
            </a:schemeClr>
          </a:solidFill>
        </p:spPr>
        <p:txBody>
          <a:bodyPr>
            <a:normAutofit/>
          </a:bodyPr>
          <a:lstStyle/>
          <a:p>
            <a:pPr algn="ctr"/>
            <a:r>
              <a:rPr lang="en-US" sz="5200" b="1" dirty="0"/>
              <a:t>Goal </a:t>
            </a:r>
          </a:p>
        </p:txBody>
      </p:sp>
      <p:graphicFrame>
        <p:nvGraphicFramePr>
          <p:cNvPr id="14" name="Content Placeholder 2">
            <a:extLst>
              <a:ext uri="{FF2B5EF4-FFF2-40B4-BE49-F238E27FC236}">
                <a16:creationId xmlns:a16="http://schemas.microsoft.com/office/drawing/2014/main" id="{D6843CEF-2A97-43F2-8200-F2A881C7E294}"/>
              </a:ext>
            </a:extLst>
          </p:cNvPr>
          <p:cNvGraphicFramePr>
            <a:graphicFrameLocks noGrp="1"/>
          </p:cNvGraphicFramePr>
          <p:nvPr>
            <p:ph idx="1"/>
            <p:extLst>
              <p:ext uri="{D42A27DB-BD31-4B8C-83A1-F6EECF244321}">
                <p14:modId xmlns:p14="http://schemas.microsoft.com/office/powerpoint/2010/main" val="577075579"/>
              </p:ext>
            </p:extLst>
          </p:nvPr>
        </p:nvGraphicFramePr>
        <p:xfrm>
          <a:off x="6099048" y="621792"/>
          <a:ext cx="525780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8385657"/>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B78D8-6EAC-4B58-BDD3-A93D03E372E5}"/>
              </a:ext>
            </a:extLst>
          </p:cNvPr>
          <p:cNvSpPr>
            <a:spLocks noGrp="1"/>
          </p:cNvSpPr>
          <p:nvPr>
            <p:ph type="title"/>
          </p:nvPr>
        </p:nvSpPr>
        <p:spPr>
          <a:solidFill>
            <a:schemeClr val="bg1">
              <a:lumMod val="85000"/>
            </a:schemeClr>
          </a:solidFill>
        </p:spPr>
        <p:txBody>
          <a:bodyPr/>
          <a:lstStyle/>
          <a:p>
            <a:r>
              <a:rPr lang="en-US" b="1" dirty="0"/>
              <a:t>Example - Alabama</a:t>
            </a:r>
          </a:p>
        </p:txBody>
      </p:sp>
      <p:sp>
        <p:nvSpPr>
          <p:cNvPr id="3" name="Content Placeholder 2">
            <a:extLst>
              <a:ext uri="{FF2B5EF4-FFF2-40B4-BE49-F238E27FC236}">
                <a16:creationId xmlns:a16="http://schemas.microsoft.com/office/drawing/2014/main" id="{EE062C23-26B7-4FC6-B67A-1A6B4C53D4D8}"/>
              </a:ext>
            </a:extLst>
          </p:cNvPr>
          <p:cNvSpPr>
            <a:spLocks noGrp="1"/>
          </p:cNvSpPr>
          <p:nvPr>
            <p:ph idx="1"/>
          </p:nvPr>
        </p:nvSpPr>
        <p:spPr/>
        <p:txBody>
          <a:bodyPr>
            <a:normAutofit lnSpcReduction="10000"/>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Rule: Income of passive non-resident owners of qualified investment partnerships doing business in Alabama is exempt.</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Definition: Qualified Investment Partnership</a:t>
            </a:r>
          </a:p>
          <a:p>
            <a:pPr lvl="1"/>
            <a:r>
              <a:rPr lang="en-US" sz="1800" dirty="0">
                <a:latin typeface="Calibri" panose="020F0502020204030204" pitchFamily="34" charset="0"/>
                <a:cs typeface="Times New Roman" panose="02020603050405020304" pitchFamily="18" charset="0"/>
              </a:rPr>
              <a:t>Asset and income tests</a:t>
            </a:r>
          </a:p>
          <a:p>
            <a:pPr lvl="2"/>
            <a:r>
              <a:rPr lang="en-US" sz="1800" dirty="0">
                <a:latin typeface="Calibri" panose="020F0502020204030204" pitchFamily="34" charset="0"/>
                <a:cs typeface="Times New Roman" panose="02020603050405020304" pitchFamily="18" charset="0"/>
              </a:rPr>
              <a:t>Qualifying assets – 90% of all assets</a:t>
            </a:r>
          </a:p>
          <a:p>
            <a:pPr lvl="3"/>
            <a:r>
              <a:rPr lang="en-US" dirty="0">
                <a:latin typeface="Calibri" panose="020F0502020204030204" pitchFamily="34" charset="0"/>
                <a:cs typeface="Times New Roman" panose="02020603050405020304" pitchFamily="18" charset="0"/>
              </a:rPr>
              <a:t>Exclusions</a:t>
            </a:r>
          </a:p>
          <a:p>
            <a:pPr lvl="4"/>
            <a:r>
              <a:rPr lang="en-US" dirty="0">
                <a:latin typeface="Calibri" panose="020F0502020204030204" pitchFamily="34" charset="0"/>
                <a:cs typeface="Times New Roman" panose="02020603050405020304" pitchFamily="18" charset="0"/>
              </a:rPr>
              <a:t>Captive REIT</a:t>
            </a:r>
          </a:p>
          <a:p>
            <a:pPr lvl="4"/>
            <a:r>
              <a:rPr lang="en-US" dirty="0">
                <a:latin typeface="Calibri" panose="020F0502020204030204" pitchFamily="34" charset="0"/>
                <a:cs typeface="Times New Roman" panose="02020603050405020304" pitchFamily="18" charset="0"/>
              </a:rPr>
              <a:t>Interest in another partnership not a QIP</a:t>
            </a:r>
          </a:p>
          <a:p>
            <a:pPr lvl="4"/>
            <a:r>
              <a:rPr lang="en-US" dirty="0">
                <a:latin typeface="Calibri" panose="020F0502020204030204" pitchFamily="34" charset="0"/>
                <a:cs typeface="Times New Roman" panose="02020603050405020304" pitchFamily="18" charset="0"/>
              </a:rPr>
              <a:t>Certain financial company assets</a:t>
            </a:r>
          </a:p>
          <a:p>
            <a:pPr lvl="2"/>
            <a:r>
              <a:rPr lang="en-US" sz="1800" dirty="0">
                <a:latin typeface="Calibri" panose="020F0502020204030204" pitchFamily="34" charset="0"/>
                <a:cs typeface="Times New Roman" panose="02020603050405020304" pitchFamily="18" charset="0"/>
              </a:rPr>
              <a:t>Qualifying income – 90% of all income</a:t>
            </a:r>
          </a:p>
          <a:p>
            <a:pPr lvl="4"/>
            <a:r>
              <a:rPr lang="en-US" dirty="0">
                <a:latin typeface="Calibri" panose="020F0502020204030204" pitchFamily="34" charset="0"/>
                <a:cs typeface="Times New Roman" panose="02020603050405020304" pitchFamily="18" charset="0"/>
              </a:rPr>
              <a:t>Interest</a:t>
            </a:r>
          </a:p>
          <a:p>
            <a:pPr lvl="4"/>
            <a:r>
              <a:rPr lang="en-US" dirty="0">
                <a:latin typeface="Calibri" panose="020F0502020204030204" pitchFamily="34" charset="0"/>
                <a:cs typeface="Times New Roman" panose="02020603050405020304" pitchFamily="18" charset="0"/>
              </a:rPr>
              <a:t>Dividends and distributions</a:t>
            </a:r>
          </a:p>
          <a:p>
            <a:pPr lvl="4"/>
            <a:r>
              <a:rPr lang="en-US" dirty="0">
                <a:latin typeface="Calibri" panose="020F0502020204030204" pitchFamily="34" charset="0"/>
                <a:cs typeface="Times New Roman" panose="02020603050405020304" pitchFamily="18" charset="0"/>
              </a:rPr>
              <a:t>Management fees paid by owners</a:t>
            </a:r>
          </a:p>
          <a:p>
            <a:pPr lvl="4"/>
            <a:r>
              <a:rPr lang="en-US" dirty="0">
                <a:latin typeface="Calibri" panose="020F0502020204030204" pitchFamily="34" charset="0"/>
                <a:cs typeface="Times New Roman" panose="02020603050405020304" pitchFamily="18" charset="0"/>
              </a:rPr>
              <a:t>Gains and losses on sales of qualified assets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81481827"/>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913BC1C-92DD-4AB2-9A9E-6FE697071573}"/>
              </a:ext>
            </a:extLst>
          </p:cNvPr>
          <p:cNvSpPr>
            <a:spLocks noGrp="1"/>
          </p:cNvSpPr>
          <p:nvPr>
            <p:ph type="title"/>
          </p:nvPr>
        </p:nvSpPr>
        <p:spPr>
          <a:xfrm>
            <a:off x="312724" y="2793534"/>
            <a:ext cx="3197013" cy="3383429"/>
          </a:xfrm>
        </p:spPr>
        <p:txBody>
          <a:bodyPr anchor="t">
            <a:normAutofit/>
          </a:bodyPr>
          <a:lstStyle/>
          <a:p>
            <a:pPr algn="ctr"/>
            <a:r>
              <a:rPr lang="en-US" sz="4800" b="1" dirty="0">
                <a:solidFill>
                  <a:schemeClr val="bg1"/>
                </a:solidFill>
              </a:rPr>
              <a:t>Project Plan</a:t>
            </a:r>
          </a:p>
        </p:txBody>
      </p:sp>
      <p:sp>
        <p:nvSpPr>
          <p:cNvPr id="15" name="Content Placeholder 4">
            <a:extLst>
              <a:ext uri="{FF2B5EF4-FFF2-40B4-BE49-F238E27FC236}">
                <a16:creationId xmlns:a16="http://schemas.microsoft.com/office/drawing/2014/main" id="{26ABBA4E-7DA0-41C8-8A60-F5215E64B96A}"/>
              </a:ext>
            </a:extLst>
          </p:cNvPr>
          <p:cNvSpPr>
            <a:spLocks noGrp="1"/>
          </p:cNvSpPr>
          <p:nvPr>
            <p:ph idx="1"/>
          </p:nvPr>
        </p:nvSpPr>
        <p:spPr>
          <a:xfrm>
            <a:off x="4330719" y="641615"/>
            <a:ext cx="7289799" cy="5533496"/>
          </a:xfrm>
        </p:spPr>
        <p:txBody>
          <a:bodyPr anchor="ctr">
            <a:normAutofit/>
          </a:bodyPr>
          <a:lstStyle/>
          <a:p>
            <a:pPr marL="0" indent="0">
              <a:buNone/>
            </a:pPr>
            <a:r>
              <a:rPr lang="en-US" sz="2400" dirty="0"/>
              <a:t>The project work group has outlined a general approach to the project:</a:t>
            </a:r>
          </a:p>
          <a:p>
            <a:pPr marL="514350" indent="-514350">
              <a:buFont typeface="+mj-lt"/>
              <a:buAutoNum type="arabicPeriod"/>
            </a:pPr>
            <a:r>
              <a:rPr lang="en-US" sz="2400" dirty="0"/>
              <a:t>Identify and generally describe a comprehensive list of potential issues. </a:t>
            </a:r>
          </a:p>
          <a:p>
            <a:pPr marL="514350" indent="-514350">
              <a:buFont typeface="+mj-lt"/>
              <a:buAutoNum type="arabicPeriod"/>
            </a:pPr>
            <a:r>
              <a:rPr lang="en-US" sz="2400" dirty="0"/>
              <a:t>Note the important relationships between those issues. </a:t>
            </a:r>
          </a:p>
          <a:p>
            <a:pPr marL="514350" indent="-514350">
              <a:buFont typeface="+mj-lt"/>
              <a:buAutoNum type="arabicPeriod"/>
            </a:pPr>
            <a:r>
              <a:rPr lang="en-US" sz="2400" dirty="0">
                <a:highlight>
                  <a:srgbClr val="00FF00"/>
                </a:highlight>
              </a:rPr>
              <a:t>Select a particular issue and develop generally recommended practices or positions.</a:t>
            </a:r>
          </a:p>
          <a:p>
            <a:pPr marL="514350" indent="-514350">
              <a:buFont typeface="+mj-lt"/>
              <a:buAutoNum type="arabicPeriod"/>
            </a:pPr>
            <a:r>
              <a:rPr lang="en-US" sz="2400" dirty="0"/>
              <a:t>Repeat step 3 until all major issues have been addressed and reconcile any differences.</a:t>
            </a:r>
          </a:p>
          <a:p>
            <a:pPr marL="514350" indent="-514350">
              <a:buFont typeface="+mj-lt"/>
              <a:buAutoNum type="arabicPeriod"/>
            </a:pPr>
            <a:r>
              <a:rPr lang="en-US" sz="2400" dirty="0"/>
              <a:t>Agree on overall set of recommended practices/ positions for all issues.</a:t>
            </a:r>
          </a:p>
          <a:p>
            <a:pPr marL="514350" indent="-514350">
              <a:buFont typeface="+mj-lt"/>
              <a:buAutoNum type="arabicPeriod"/>
            </a:pPr>
            <a:r>
              <a:rPr lang="en-US" sz="2400" dirty="0"/>
              <a:t>Begin creating draft models, etc., to carry out the recommended practices/positions.</a:t>
            </a:r>
          </a:p>
          <a:p>
            <a:endParaRPr lang="en-US" sz="2400" dirty="0"/>
          </a:p>
        </p:txBody>
      </p:sp>
    </p:spTree>
    <p:extLst>
      <p:ext uri="{BB962C8B-B14F-4D97-AF65-F5344CB8AC3E}">
        <p14:creationId xmlns:p14="http://schemas.microsoft.com/office/powerpoint/2010/main" val="1813529433"/>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62DB1-EED8-45EB-A4A5-ABEC26ABA91C}"/>
              </a:ext>
            </a:extLst>
          </p:cNvPr>
          <p:cNvSpPr>
            <a:spLocks noGrp="1"/>
          </p:cNvSpPr>
          <p:nvPr>
            <p:ph type="title"/>
          </p:nvPr>
        </p:nvSpPr>
        <p:spPr>
          <a:solidFill>
            <a:schemeClr val="bg1">
              <a:lumMod val="85000"/>
            </a:schemeClr>
          </a:solidFill>
        </p:spPr>
        <p:txBody>
          <a:bodyPr/>
          <a:lstStyle/>
          <a:p>
            <a:r>
              <a:rPr lang="en-US" b="1" dirty="0"/>
              <a:t>Example - Alabama</a:t>
            </a:r>
          </a:p>
        </p:txBody>
      </p:sp>
      <p:sp>
        <p:nvSpPr>
          <p:cNvPr id="3" name="Content Placeholder 2">
            <a:extLst>
              <a:ext uri="{FF2B5EF4-FFF2-40B4-BE49-F238E27FC236}">
                <a16:creationId xmlns:a16="http://schemas.microsoft.com/office/drawing/2014/main" id="{F7A023DF-7D4D-443A-B859-30F5049D0C62}"/>
              </a:ext>
            </a:extLst>
          </p:cNvPr>
          <p:cNvSpPr>
            <a:spLocks noGrp="1"/>
          </p:cNvSpPr>
          <p:nvPr>
            <p:ph idx="1"/>
          </p:nvPr>
        </p:nvSpPr>
        <p:spPr/>
        <p:txBody>
          <a:bodyPr>
            <a:normAutofit fontScale="92500" lnSpcReduction="10000"/>
          </a:bodyPr>
          <a:lstStyle/>
          <a:p>
            <a:r>
              <a:rPr lang="en-US" sz="2100" dirty="0"/>
              <a:t>Limitations or Exclusions:</a:t>
            </a:r>
          </a:p>
          <a:p>
            <a:pPr lvl="1"/>
            <a:r>
              <a:rPr lang="en-US" sz="2100" dirty="0"/>
              <a:t>Publicly traded partnerships</a:t>
            </a:r>
          </a:p>
          <a:p>
            <a:pPr lvl="1"/>
            <a:r>
              <a:rPr lang="en-US" sz="2100" dirty="0"/>
              <a:t>Broker/dealer</a:t>
            </a:r>
          </a:p>
          <a:p>
            <a:pPr lvl="1"/>
            <a:r>
              <a:rPr lang="en-US" sz="2100" dirty="0"/>
              <a:t>Common trust funds</a:t>
            </a:r>
          </a:p>
          <a:p>
            <a:pPr lvl="1"/>
            <a:r>
              <a:rPr lang="en-US" sz="2100" dirty="0"/>
              <a:t>Any entity not taxed under Subchapter K</a:t>
            </a:r>
          </a:p>
          <a:p>
            <a:r>
              <a:rPr lang="en-US" sz="2100" dirty="0"/>
              <a:t>Reporting Requirements:</a:t>
            </a:r>
          </a:p>
          <a:p>
            <a:pPr lvl="1"/>
            <a:r>
              <a:rPr lang="en-US" sz="2100" dirty="0"/>
              <a:t>Partnership must file with state the K-1 information for each partner</a:t>
            </a:r>
          </a:p>
          <a:p>
            <a:pPr lvl="1"/>
            <a:r>
              <a:rPr lang="en-US" sz="2100" dirty="0"/>
              <a:t>Must file a composite return if any non-resident partner must pay tax</a:t>
            </a:r>
          </a:p>
          <a:p>
            <a:r>
              <a:rPr lang="en-US" sz="2100" dirty="0"/>
              <a:t>Other:</a:t>
            </a:r>
          </a:p>
          <a:p>
            <a:pPr lvl="1"/>
            <a:r>
              <a:rPr lang="en-US" sz="2100" dirty="0"/>
              <a:t>Specific definitions and instructions on calculating 90% tests</a:t>
            </a:r>
          </a:p>
          <a:p>
            <a:pPr lvl="1"/>
            <a:r>
              <a:rPr lang="en-US" sz="2100" dirty="0"/>
              <a:t>Exclusion of business entities from the rules</a:t>
            </a:r>
          </a:p>
          <a:p>
            <a:pPr lvl="1"/>
            <a:r>
              <a:rPr lang="en-US" sz="2100" dirty="0"/>
              <a:t>Limitation on closely held entities (rebuttable presumption)</a:t>
            </a:r>
          </a:p>
          <a:p>
            <a:pPr lvl="1"/>
            <a:r>
              <a:rPr lang="en-US" sz="2100" dirty="0"/>
              <a:t>Officer or manager must certify</a:t>
            </a:r>
          </a:p>
          <a:p>
            <a:pPr lvl="1"/>
            <a:endParaRPr lang="en-US" dirty="0"/>
          </a:p>
        </p:txBody>
      </p:sp>
    </p:spTree>
    <p:extLst>
      <p:ext uri="{BB962C8B-B14F-4D97-AF65-F5344CB8AC3E}">
        <p14:creationId xmlns:p14="http://schemas.microsoft.com/office/powerpoint/2010/main" val="3368283796"/>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B1E41EB-6A67-4387-B2F1-70CD3C8248C1}"/>
              </a:ext>
            </a:extLst>
          </p:cNvPr>
          <p:cNvSpPr>
            <a:spLocks noGrp="1"/>
          </p:cNvSpPr>
          <p:nvPr>
            <p:ph type="title"/>
          </p:nvPr>
        </p:nvSpPr>
        <p:spPr>
          <a:xfrm>
            <a:off x="2659529" y="2085788"/>
            <a:ext cx="6884895" cy="1496649"/>
          </a:xfrm>
        </p:spPr>
        <p:txBody>
          <a:bodyPr vert="horz" lIns="91440" tIns="45720" rIns="91440" bIns="45720" rtlCol="0" anchor="b">
            <a:normAutofit/>
          </a:bodyPr>
          <a:lstStyle/>
          <a:p>
            <a:pPr algn="ctr"/>
            <a:r>
              <a:rPr lang="en-US" sz="3200" b="1" kern="1200" dirty="0">
                <a:solidFill>
                  <a:schemeClr val="tx1">
                    <a:lumMod val="65000"/>
                    <a:lumOff val="35000"/>
                  </a:schemeClr>
                </a:solidFill>
                <a:latin typeface="+mj-lt"/>
                <a:ea typeface="+mj-ea"/>
                <a:cs typeface="+mj-cs"/>
              </a:rPr>
              <a:t>Update on Partnership Training</a:t>
            </a:r>
          </a:p>
        </p:txBody>
      </p:sp>
      <p:sp>
        <p:nvSpPr>
          <p:cNvPr id="3" name="Content Placeholder 2">
            <a:extLst>
              <a:ext uri="{FF2B5EF4-FFF2-40B4-BE49-F238E27FC236}">
                <a16:creationId xmlns:a16="http://schemas.microsoft.com/office/drawing/2014/main" id="{DB9EDA16-2941-4DE7-B7C6-CFF57494906A}"/>
              </a:ext>
            </a:extLst>
          </p:cNvPr>
          <p:cNvSpPr>
            <a:spLocks noGrp="1"/>
          </p:cNvSpPr>
          <p:nvPr>
            <p:ph idx="1"/>
          </p:nvPr>
        </p:nvSpPr>
        <p:spPr>
          <a:xfrm>
            <a:off x="3048000" y="3948056"/>
            <a:ext cx="6096000" cy="830134"/>
          </a:xfrm>
        </p:spPr>
        <p:txBody>
          <a:bodyPr vert="horz" lIns="91440" tIns="45720" rIns="91440" bIns="45720" rtlCol="0" anchor="t">
            <a:normAutofit/>
          </a:bodyPr>
          <a:lstStyle/>
          <a:p>
            <a:pPr marL="0" indent="0" algn="ctr">
              <a:buNone/>
            </a:pPr>
            <a:r>
              <a:rPr lang="en-US" sz="1400" kern="1200" dirty="0">
                <a:solidFill>
                  <a:srgbClr val="C00000"/>
                </a:solidFill>
                <a:latin typeface="+mn-lt"/>
                <a:ea typeface="+mn-ea"/>
                <a:cs typeface="+mn-cs"/>
              </a:rPr>
              <a:t>We’re working on it . . .</a:t>
            </a:r>
          </a:p>
        </p:txBody>
      </p:sp>
    </p:spTree>
    <p:extLst>
      <p:ext uri="{BB962C8B-B14F-4D97-AF65-F5344CB8AC3E}">
        <p14:creationId xmlns:p14="http://schemas.microsoft.com/office/powerpoint/2010/main" val="363504391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74FF1-B1CD-453B-8769-8CDE1C4E4301}"/>
              </a:ext>
            </a:extLst>
          </p:cNvPr>
          <p:cNvSpPr>
            <a:spLocks noGrp="1"/>
          </p:cNvSpPr>
          <p:nvPr>
            <p:ph type="title"/>
          </p:nvPr>
        </p:nvSpPr>
        <p:spPr>
          <a:xfrm>
            <a:off x="524741" y="620392"/>
            <a:ext cx="3808268" cy="5504688"/>
          </a:xfrm>
        </p:spPr>
        <p:txBody>
          <a:bodyPr>
            <a:normAutofit/>
          </a:bodyPr>
          <a:lstStyle/>
          <a:p>
            <a:r>
              <a:rPr lang="en-US" sz="5600" dirty="0">
                <a:solidFill>
                  <a:schemeClr val="accent5"/>
                </a:solidFill>
              </a:rPr>
              <a:t>White Paper  Investment Partnerships</a:t>
            </a:r>
          </a:p>
        </p:txBody>
      </p:sp>
      <p:graphicFrame>
        <p:nvGraphicFramePr>
          <p:cNvPr id="5" name="Content Placeholder 2">
            <a:extLst>
              <a:ext uri="{FF2B5EF4-FFF2-40B4-BE49-F238E27FC236}">
                <a16:creationId xmlns:a16="http://schemas.microsoft.com/office/drawing/2014/main" id="{46F7EA0C-6F65-46FF-9A00-E3B10E98FEE1}"/>
              </a:ext>
            </a:extLst>
          </p:cNvPr>
          <p:cNvGraphicFramePr>
            <a:graphicFrameLocks noGrp="1"/>
          </p:cNvGraphicFramePr>
          <p:nvPr>
            <p:ph idx="1"/>
            <p:extLst>
              <p:ext uri="{D42A27DB-BD31-4B8C-83A1-F6EECF244321}">
                <p14:modId xmlns:p14="http://schemas.microsoft.com/office/powerpoint/2010/main" val="1964487898"/>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168466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1A153-853D-4CCA-AA6B-44B158650163}"/>
              </a:ext>
            </a:extLst>
          </p:cNvPr>
          <p:cNvSpPr>
            <a:spLocks noGrp="1"/>
          </p:cNvSpPr>
          <p:nvPr>
            <p:ph type="title"/>
          </p:nvPr>
        </p:nvSpPr>
        <p:spPr>
          <a:xfrm>
            <a:off x="715617" y="620392"/>
            <a:ext cx="3617392" cy="5504688"/>
          </a:xfrm>
        </p:spPr>
        <p:txBody>
          <a:bodyPr>
            <a:normAutofit/>
          </a:bodyPr>
          <a:lstStyle/>
          <a:p>
            <a:r>
              <a:rPr lang="en-US" sz="5400" dirty="0">
                <a:solidFill>
                  <a:schemeClr val="accent5"/>
                </a:solidFill>
              </a:rPr>
              <a:t>White Paper </a:t>
            </a:r>
            <a:br>
              <a:rPr lang="en-US" sz="5400" dirty="0">
                <a:solidFill>
                  <a:schemeClr val="accent5"/>
                </a:solidFill>
              </a:rPr>
            </a:br>
            <a:br>
              <a:rPr lang="en-US" sz="5400" dirty="0">
                <a:solidFill>
                  <a:schemeClr val="accent5"/>
                </a:solidFill>
              </a:rPr>
            </a:br>
            <a:r>
              <a:rPr lang="en-US" sz="5400" dirty="0">
                <a:solidFill>
                  <a:schemeClr val="accent5"/>
                </a:solidFill>
              </a:rPr>
              <a:t>Preliminary Outline</a:t>
            </a:r>
          </a:p>
        </p:txBody>
      </p:sp>
      <p:graphicFrame>
        <p:nvGraphicFramePr>
          <p:cNvPr id="5" name="Content Placeholder 2">
            <a:extLst>
              <a:ext uri="{FF2B5EF4-FFF2-40B4-BE49-F238E27FC236}">
                <a16:creationId xmlns:a16="http://schemas.microsoft.com/office/drawing/2014/main" id="{0E849F72-D462-4BDF-930D-F1816AF7CCC2}"/>
              </a:ext>
            </a:extLst>
          </p:cNvPr>
          <p:cNvGraphicFramePr>
            <a:graphicFrameLocks noGrp="1"/>
          </p:cNvGraphicFramePr>
          <p:nvPr>
            <p:ph idx="1"/>
            <p:extLst>
              <p:ext uri="{D42A27DB-BD31-4B8C-83A1-F6EECF244321}">
                <p14:modId xmlns:p14="http://schemas.microsoft.com/office/powerpoint/2010/main" val="1682845946"/>
              </p:ext>
            </p:extLst>
          </p:nvPr>
        </p:nvGraphicFramePr>
        <p:xfrm>
          <a:off x="4591878" y="620392"/>
          <a:ext cx="676497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52372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8439E-85EE-4FEC-9C54-6910AB511E04}"/>
              </a:ext>
            </a:extLst>
          </p:cNvPr>
          <p:cNvSpPr>
            <a:spLocks noGrp="1"/>
          </p:cNvSpPr>
          <p:nvPr>
            <p:ph type="title"/>
          </p:nvPr>
        </p:nvSpPr>
        <p:spPr/>
        <p:txBody>
          <a:bodyPr>
            <a:normAutofit/>
          </a:bodyPr>
          <a:lstStyle/>
          <a:p>
            <a:r>
              <a:rPr lang="en-US" sz="6600" b="1" dirty="0">
                <a:solidFill>
                  <a:schemeClr val="tx1">
                    <a:lumMod val="85000"/>
                    <a:lumOff val="15000"/>
                  </a:schemeClr>
                </a:solidFill>
              </a:rPr>
              <a:t>Preliminary Data</a:t>
            </a:r>
          </a:p>
        </p:txBody>
      </p:sp>
      <p:sp>
        <p:nvSpPr>
          <p:cNvPr id="3" name="Text Placeholder 2">
            <a:extLst>
              <a:ext uri="{FF2B5EF4-FFF2-40B4-BE49-F238E27FC236}">
                <a16:creationId xmlns:a16="http://schemas.microsoft.com/office/drawing/2014/main" id="{3E002365-6769-4DD4-847C-44F3D43FC2EC}"/>
              </a:ext>
            </a:extLst>
          </p:cNvPr>
          <p:cNvSpPr>
            <a:spLocks noGrp="1"/>
          </p:cNvSpPr>
          <p:nvPr>
            <p:ph type="body" idx="1"/>
          </p:nvPr>
        </p:nvSpPr>
        <p:spPr/>
        <p:txBody>
          <a:bodyPr/>
          <a:lstStyle/>
          <a:p>
            <a:r>
              <a:rPr lang="en-US" dirty="0">
                <a:solidFill>
                  <a:srgbClr val="C00000"/>
                </a:solidFill>
              </a:rPr>
              <a:t>Subject to Change</a:t>
            </a:r>
          </a:p>
        </p:txBody>
      </p:sp>
      <p:pic>
        <p:nvPicPr>
          <p:cNvPr id="5" name="Picture 4" descr="Shape&#10;&#10;Description automatically generated with low confidence">
            <a:extLst>
              <a:ext uri="{FF2B5EF4-FFF2-40B4-BE49-F238E27FC236}">
                <a16:creationId xmlns:a16="http://schemas.microsoft.com/office/drawing/2014/main" id="{66F91E26-ADC2-4348-A1EF-D0115C449218}"/>
              </a:ext>
            </a:extLst>
          </p:cNvPr>
          <p:cNvPicPr>
            <a:picLocks noChangeAspect="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15664" y="670131"/>
            <a:ext cx="2758869" cy="2758869"/>
          </a:xfrm>
          <a:prstGeom prst="rect">
            <a:avLst/>
          </a:prstGeom>
          <a:effectLst>
            <a:outerShdw blurRad="50800" dist="50800" dir="5400000" algn="ctr" rotWithShape="0">
              <a:schemeClr val="tx2"/>
            </a:outerShdw>
          </a:effectLst>
        </p:spPr>
      </p:pic>
    </p:spTree>
    <p:extLst>
      <p:ext uri="{BB962C8B-B14F-4D97-AF65-F5344CB8AC3E}">
        <p14:creationId xmlns:p14="http://schemas.microsoft.com/office/powerpoint/2010/main" val="155743961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955A8D75-4F44-4D6F-8055-EF19058B20E9}"/>
              </a:ext>
            </a:extLst>
          </p:cNvPr>
          <p:cNvSpPr>
            <a:spLocks noGrp="1"/>
          </p:cNvSpPr>
          <p:nvPr>
            <p:ph type="title"/>
          </p:nvPr>
        </p:nvSpPr>
        <p:spPr>
          <a:xfrm>
            <a:off x="777240" y="731519"/>
            <a:ext cx="2845191" cy="3237579"/>
          </a:xfrm>
        </p:spPr>
        <p:txBody>
          <a:bodyPr>
            <a:normAutofit/>
          </a:bodyPr>
          <a:lstStyle/>
          <a:p>
            <a:pPr algn="ctr"/>
            <a:r>
              <a:rPr lang="en-US" sz="3800" b="1" dirty="0">
                <a:solidFill>
                  <a:schemeClr val="bg1"/>
                </a:solidFill>
              </a:rPr>
              <a:t>Goal</a:t>
            </a:r>
          </a:p>
        </p:txBody>
      </p:sp>
      <p:sp>
        <p:nvSpPr>
          <p:cNvPr id="11" name="Rectangle 10">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3" name="Rectangle 12">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047E55A7-AB34-4657-A73D-63360BC0D0E6}"/>
              </a:ext>
            </a:extLst>
          </p:cNvPr>
          <p:cNvGraphicFramePr>
            <a:graphicFrameLocks noGrp="1"/>
          </p:cNvGraphicFramePr>
          <p:nvPr>
            <p:ph idx="1"/>
            <p:extLst>
              <p:ext uri="{D42A27DB-BD31-4B8C-83A1-F6EECF244321}">
                <p14:modId xmlns:p14="http://schemas.microsoft.com/office/powerpoint/2010/main" val="1836676067"/>
              </p:ext>
            </p:extLst>
          </p:nvPr>
        </p:nvGraphicFramePr>
        <p:xfrm>
          <a:off x="4379913" y="687388"/>
          <a:ext cx="7037387" cy="5475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0404795"/>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3D61829-805F-4566-8D26-EB26EC638FF5}"/>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Multiple Perspectives</a:t>
            </a:r>
          </a:p>
        </p:txBody>
      </p:sp>
      <p:sp>
        <p:nvSpPr>
          <p:cNvPr id="3" name="Content Placeholder 2">
            <a:extLst>
              <a:ext uri="{FF2B5EF4-FFF2-40B4-BE49-F238E27FC236}">
                <a16:creationId xmlns:a16="http://schemas.microsoft.com/office/drawing/2014/main" id="{E6C75FE0-654A-4743-8AEC-59975417B75F}"/>
              </a:ext>
            </a:extLst>
          </p:cNvPr>
          <p:cNvSpPr>
            <a:spLocks noGrp="1"/>
          </p:cNvSpPr>
          <p:nvPr>
            <p:ph idx="1"/>
          </p:nvPr>
        </p:nvSpPr>
        <p:spPr>
          <a:xfrm>
            <a:off x="1371599" y="2318197"/>
            <a:ext cx="9724031" cy="3683358"/>
          </a:xfrm>
        </p:spPr>
        <p:txBody>
          <a:bodyPr anchor="ctr">
            <a:normAutofit/>
          </a:bodyPr>
          <a:lstStyle/>
          <a:p>
            <a:pPr marL="0" indent="0">
              <a:spcBef>
                <a:spcPts val="3000"/>
              </a:spcBef>
              <a:buNone/>
            </a:pPr>
            <a:r>
              <a:rPr lang="en-US" dirty="0"/>
              <a:t>Data on types of partnerships that may be thought of as “investment partnerships” comes directly and indirectly from various sources, gathered for different purposes.  </a:t>
            </a:r>
          </a:p>
          <a:p>
            <a:pPr marL="0" indent="0">
              <a:spcBef>
                <a:spcPts val="3000"/>
              </a:spcBef>
              <a:buNone/>
            </a:pPr>
            <a:r>
              <a:rPr lang="en-US" dirty="0"/>
              <a:t>General take-away – investment partnerships, </a:t>
            </a:r>
            <a:r>
              <a:rPr lang="en-US" i="1" dirty="0"/>
              <a:t>defined broadly</a:t>
            </a:r>
            <a:r>
              <a:rPr lang="en-US" dirty="0"/>
              <a:t>, are a significant portion of all partnerships in terms of assets and income. </a:t>
            </a:r>
          </a:p>
        </p:txBody>
      </p:sp>
    </p:spTree>
    <p:extLst>
      <p:ext uri="{BB962C8B-B14F-4D97-AF65-F5344CB8AC3E}">
        <p14:creationId xmlns:p14="http://schemas.microsoft.com/office/powerpoint/2010/main" val="136521547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E32AF2-55F8-475F-AEA6-067D28FC92B4}"/>
              </a:ext>
            </a:extLst>
          </p:cNvPr>
          <p:cNvSpPr>
            <a:spLocks noGrp="1"/>
          </p:cNvSpPr>
          <p:nvPr>
            <p:ph type="title"/>
          </p:nvPr>
        </p:nvSpPr>
        <p:spPr>
          <a:xfrm>
            <a:off x="643467" y="321734"/>
            <a:ext cx="10905066" cy="1135737"/>
          </a:xfrm>
        </p:spPr>
        <p:txBody>
          <a:bodyPr>
            <a:normAutofit/>
          </a:bodyPr>
          <a:lstStyle/>
          <a:p>
            <a:r>
              <a:rPr lang="en-US" b="1" dirty="0"/>
              <a:t>General Descriptions and Categories</a:t>
            </a:r>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7E3CD114-B1C0-4B72-8B2F-850CBF1B2DF4}"/>
              </a:ext>
            </a:extLst>
          </p:cNvPr>
          <p:cNvGraphicFramePr>
            <a:graphicFrameLocks noGrp="1"/>
          </p:cNvGraphicFramePr>
          <p:nvPr>
            <p:ph idx="1"/>
            <p:extLst>
              <p:ext uri="{D42A27DB-BD31-4B8C-83A1-F6EECF244321}">
                <p14:modId xmlns:p14="http://schemas.microsoft.com/office/powerpoint/2010/main" val="202042707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F3E22004-1026-4FA0-8094-B4E83B6BF10F}"/>
              </a:ext>
            </a:extLst>
          </p:cNvPr>
          <p:cNvSpPr txBox="1"/>
          <p:nvPr/>
        </p:nvSpPr>
        <p:spPr>
          <a:xfrm>
            <a:off x="6421968" y="4001294"/>
            <a:ext cx="4148667" cy="892552"/>
          </a:xfrm>
          <a:prstGeom prst="rect">
            <a:avLst/>
          </a:prstGeom>
          <a:noFill/>
        </p:spPr>
        <p:txBody>
          <a:bodyPr wrap="square" rtlCol="0">
            <a:spAutoFit/>
          </a:bodyPr>
          <a:lstStyle/>
          <a:p>
            <a:pPr lvl="0">
              <a:spcBef>
                <a:spcPts val="600"/>
              </a:spcBef>
            </a:pPr>
            <a:r>
              <a:rPr lang="en-US" sz="1400" dirty="0"/>
              <a:t>Special purpose entities</a:t>
            </a:r>
          </a:p>
          <a:p>
            <a:pPr lvl="0">
              <a:spcBef>
                <a:spcPts val="600"/>
              </a:spcBef>
            </a:pPr>
            <a:r>
              <a:rPr lang="en-US" sz="1400" dirty="0"/>
              <a:t>Family limited partnerships</a:t>
            </a:r>
          </a:p>
          <a:p>
            <a:pPr lvl="0">
              <a:spcBef>
                <a:spcPts val="600"/>
              </a:spcBef>
            </a:pPr>
            <a:r>
              <a:rPr lang="en-US" sz="1400" dirty="0"/>
              <a:t>Other</a:t>
            </a:r>
          </a:p>
        </p:txBody>
      </p:sp>
    </p:spTree>
    <p:extLst>
      <p:ext uri="{BB962C8B-B14F-4D97-AF65-F5344CB8AC3E}">
        <p14:creationId xmlns:p14="http://schemas.microsoft.com/office/powerpoint/2010/main" val="373157285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22AF647-78DC-49C9-97FB-F37C0498FE03}"/>
              </a:ext>
            </a:extLst>
          </p:cNvPr>
          <p:cNvSpPr>
            <a:spLocks noGrp="1"/>
          </p:cNvSpPr>
          <p:nvPr>
            <p:ph type="title"/>
          </p:nvPr>
        </p:nvSpPr>
        <p:spPr>
          <a:xfrm>
            <a:off x="841248" y="548640"/>
            <a:ext cx="3600860" cy="5431536"/>
          </a:xfrm>
        </p:spPr>
        <p:txBody>
          <a:bodyPr>
            <a:normAutofit/>
          </a:bodyPr>
          <a:lstStyle/>
          <a:p>
            <a:r>
              <a:rPr lang="en-US" sz="5400" dirty="0"/>
              <a:t>IRS Statistical Information</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1B03036-3954-4F26-90CD-6FD458490158}"/>
              </a:ext>
            </a:extLst>
          </p:cNvPr>
          <p:cNvSpPr>
            <a:spLocks noGrp="1"/>
          </p:cNvSpPr>
          <p:nvPr>
            <p:ph idx="1"/>
          </p:nvPr>
        </p:nvSpPr>
        <p:spPr>
          <a:xfrm>
            <a:off x="5126418" y="552091"/>
            <a:ext cx="6224335" cy="5431536"/>
          </a:xfrm>
        </p:spPr>
        <p:txBody>
          <a:bodyPr anchor="ctr">
            <a:normAutofit/>
          </a:bodyPr>
          <a:lstStyle/>
          <a:p>
            <a:pPr marL="0" indent="0">
              <a:buNone/>
            </a:pPr>
            <a:r>
              <a:rPr lang="en-US" sz="2200" dirty="0"/>
              <a:t>The IRS publishes statistical reports based on tax returns filed, including reports based on partnership return information—extrapolating information reported on samples of Form 1065 and all of its different line items.</a:t>
            </a:r>
          </a:p>
          <a:p>
            <a:pPr marL="0" indent="0">
              <a:buNone/>
            </a:pPr>
            <a:endParaRPr lang="en-US" sz="2200" dirty="0"/>
          </a:p>
          <a:p>
            <a:pPr marL="0" indent="0">
              <a:buNone/>
            </a:pPr>
            <a:r>
              <a:rPr lang="en-US" sz="2200" dirty="0"/>
              <a:t>See: </a:t>
            </a:r>
            <a:r>
              <a:rPr lang="en-US" sz="2200" dirty="0">
                <a:solidFill>
                  <a:srgbClr val="C00000"/>
                </a:solidFill>
                <a:hlinkClick r:id="rId2">
                  <a:extLst>
                    <a:ext uri="{A12FA001-AC4F-418D-AE19-62706E023703}">
                      <ahyp:hlinkClr xmlns:ahyp="http://schemas.microsoft.com/office/drawing/2018/hyperlinkcolor" val="tx"/>
                    </a:ext>
                  </a:extLst>
                </a:hlinkClick>
              </a:rPr>
              <a:t>https://www.irs.gov/statistics/soi-tax-stats-partnership-statistics</a:t>
            </a:r>
            <a:endParaRPr lang="en-US" sz="2200" dirty="0">
              <a:solidFill>
                <a:srgbClr val="C00000"/>
              </a:solidFill>
            </a:endParaRPr>
          </a:p>
          <a:p>
            <a:pPr marL="0" indent="0">
              <a:buNone/>
            </a:pPr>
            <a:endParaRPr lang="en-US" sz="2200" dirty="0"/>
          </a:p>
        </p:txBody>
      </p:sp>
    </p:spTree>
    <p:extLst>
      <p:ext uri="{BB962C8B-B14F-4D97-AF65-F5344CB8AC3E}">
        <p14:creationId xmlns:p14="http://schemas.microsoft.com/office/powerpoint/2010/main" val="1269973137"/>
      </p:ext>
    </p:extLst>
  </p:cSld>
  <p:clrMapOvr>
    <a:masterClrMapping/>
  </p:clrMapOvr>
  <p:transition spd="slow">
    <p:push dir="u"/>
  </p:transition>
</p:sld>
</file>

<file path=ppt/theme/theme1.xml><?xml version="1.0" encoding="utf-8"?>
<a:theme xmlns:a="http://schemas.openxmlformats.org/drawingml/2006/main" name="1_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1334</Words>
  <Application>Microsoft Office PowerPoint</Application>
  <PresentationFormat>Widescreen</PresentationFormat>
  <Paragraphs>162</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1_Office Theme</vt:lpstr>
      <vt:lpstr>State Taxation of Partnerships</vt:lpstr>
      <vt:lpstr>Project Plan</vt:lpstr>
      <vt:lpstr>White Paper  Investment Partnerships</vt:lpstr>
      <vt:lpstr>White Paper   Preliminary Outline</vt:lpstr>
      <vt:lpstr>Preliminary Data</vt:lpstr>
      <vt:lpstr>Goal</vt:lpstr>
      <vt:lpstr>Multiple Perspectives</vt:lpstr>
      <vt:lpstr>General Descriptions and Categories</vt:lpstr>
      <vt:lpstr>IRS Statistical Information</vt:lpstr>
      <vt:lpstr>SEC Information &amp; Statistics</vt:lpstr>
      <vt:lpstr>Other Industry Data Reports, and Academic Papers</vt:lpstr>
      <vt:lpstr>2019 –IRS Industry and SEC Asset Data</vt:lpstr>
      <vt:lpstr>2019 IRS Data – Portfolio Income</vt:lpstr>
      <vt:lpstr>2019 IRS Portfolio Income to Total</vt:lpstr>
      <vt:lpstr>2019 IRS Industry Sector Portfolio Income</vt:lpstr>
      <vt:lpstr>SEC 2019 – Advisor Fund Owners</vt:lpstr>
      <vt:lpstr>Preliminary Survey</vt:lpstr>
      <vt:lpstr>Goal </vt:lpstr>
      <vt:lpstr>Example - Alabama</vt:lpstr>
      <vt:lpstr>Example - Alabama</vt:lpstr>
      <vt:lpstr>Update on Partnership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2021-12-30T15:21:45Z</dcterms:created>
  <dcterms:modified xsi:type="dcterms:W3CDTF">2021-12-30T15:22:07Z</dcterms:modified>
</cp:coreProperties>
</file>