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314" r:id="rId2"/>
    <p:sldId id="381" r:id="rId3"/>
    <p:sldId id="400" r:id="rId4"/>
    <p:sldId id="401" r:id="rId5"/>
    <p:sldId id="402" r:id="rId6"/>
    <p:sldId id="403" r:id="rId7"/>
    <p:sldId id="406" r:id="rId8"/>
    <p:sldId id="387" r:id="rId9"/>
    <p:sldId id="396" r:id="rId10"/>
    <p:sldId id="397" r:id="rId11"/>
    <p:sldId id="399" r:id="rId12"/>
    <p:sldId id="398" r:id="rId13"/>
    <p:sldId id="404" r:id="rId14"/>
    <p:sldId id="405" r:id="rId15"/>
    <p:sldId id="3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31DD7-6E6C-493C-9F1F-B0CDFB0B808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C626D6-B724-41C1-B51F-AC255424DB8B}">
      <dgm:prSet/>
      <dgm:spPr/>
      <dgm:t>
        <a:bodyPr/>
        <a:lstStyle/>
        <a:p>
          <a:r>
            <a:rPr lang="en-US" dirty="0"/>
            <a:t>Survey of Available Industry Data </a:t>
          </a:r>
        </a:p>
      </dgm:t>
    </dgm:pt>
    <dgm:pt modelId="{77FB26A9-4013-44DD-AC09-139F5A519DAD}" type="parTrans" cxnId="{B252A74D-6E0A-4409-BA8F-8B2FC70D11DD}">
      <dgm:prSet/>
      <dgm:spPr/>
      <dgm:t>
        <a:bodyPr/>
        <a:lstStyle/>
        <a:p>
          <a:endParaRPr lang="en-US"/>
        </a:p>
      </dgm:t>
    </dgm:pt>
    <dgm:pt modelId="{B6AC57F1-0E78-44A3-A495-750DEF4AAEC1}" type="sibTrans" cxnId="{B252A74D-6E0A-4409-BA8F-8B2FC70D11DD}">
      <dgm:prSet/>
      <dgm:spPr/>
      <dgm:t>
        <a:bodyPr/>
        <a:lstStyle/>
        <a:p>
          <a:endParaRPr lang="en-US"/>
        </a:p>
      </dgm:t>
    </dgm:pt>
    <dgm:pt modelId="{4071C567-DD6A-46D9-9B48-FC346997E563}">
      <dgm:prSet/>
      <dgm:spPr/>
      <dgm:t>
        <a:bodyPr/>
        <a:lstStyle/>
        <a:p>
          <a:pPr>
            <a:buNone/>
          </a:pPr>
          <a:r>
            <a:rPr lang="en-US" i="1" dirty="0">
              <a:solidFill>
                <a:srgbClr val="C00000"/>
              </a:solidFill>
            </a:rPr>
            <a:t>(What do entities that might be “investment partnerships” look like?)</a:t>
          </a:r>
        </a:p>
      </dgm:t>
    </dgm:pt>
    <dgm:pt modelId="{D4420F0A-895B-4632-B68A-42299792FC97}" type="parTrans" cxnId="{FB458316-0FD0-4BC2-9AB5-DE4E383A9D38}">
      <dgm:prSet/>
      <dgm:spPr/>
      <dgm:t>
        <a:bodyPr/>
        <a:lstStyle/>
        <a:p>
          <a:endParaRPr lang="en-US"/>
        </a:p>
      </dgm:t>
    </dgm:pt>
    <dgm:pt modelId="{C294C590-2E1A-434D-ACE0-0D2D87D2CAD3}" type="sibTrans" cxnId="{FB458316-0FD0-4BC2-9AB5-DE4E383A9D38}">
      <dgm:prSet/>
      <dgm:spPr/>
      <dgm:t>
        <a:bodyPr/>
        <a:lstStyle/>
        <a:p>
          <a:endParaRPr lang="en-US"/>
        </a:p>
      </dgm:t>
    </dgm:pt>
    <dgm:pt modelId="{68DC266B-82EB-49A0-9EF4-738F368E58AD}">
      <dgm:prSet/>
      <dgm:spPr/>
      <dgm:t>
        <a:bodyPr/>
        <a:lstStyle/>
        <a:p>
          <a:r>
            <a:rPr lang="en-US" dirty="0"/>
            <a:t>General Categories and Descriptions</a:t>
          </a:r>
        </a:p>
      </dgm:t>
    </dgm:pt>
    <dgm:pt modelId="{48895D50-5EBF-403B-B68D-A8B398A24A14}" type="parTrans" cxnId="{DC620FBE-84E0-4071-9F37-6D83B3D0D325}">
      <dgm:prSet/>
      <dgm:spPr/>
      <dgm:t>
        <a:bodyPr/>
        <a:lstStyle/>
        <a:p>
          <a:endParaRPr lang="en-US"/>
        </a:p>
      </dgm:t>
    </dgm:pt>
    <dgm:pt modelId="{E28AF25B-86D2-47B9-82BB-AE7FFC3C8D47}" type="sibTrans" cxnId="{DC620FBE-84E0-4071-9F37-6D83B3D0D325}">
      <dgm:prSet/>
      <dgm:spPr/>
      <dgm:t>
        <a:bodyPr/>
        <a:lstStyle/>
        <a:p>
          <a:endParaRPr lang="en-US"/>
        </a:p>
      </dgm:t>
    </dgm:pt>
    <dgm:pt modelId="{938B6BEE-7306-403E-B2BD-DFBC03E3B056}">
      <dgm:prSet/>
      <dgm:spPr/>
      <dgm:t>
        <a:bodyPr/>
        <a:lstStyle/>
        <a:p>
          <a:r>
            <a:rPr lang="en-US" dirty="0"/>
            <a:t>Private Equity and Hedge Funds</a:t>
          </a:r>
        </a:p>
      </dgm:t>
    </dgm:pt>
    <dgm:pt modelId="{653D8991-4232-4944-A137-BEF394EE8BEF}" type="parTrans" cxnId="{52F5277C-5931-4AE0-BD9D-0C70084404BF}">
      <dgm:prSet/>
      <dgm:spPr/>
      <dgm:t>
        <a:bodyPr/>
        <a:lstStyle/>
        <a:p>
          <a:endParaRPr lang="en-US"/>
        </a:p>
      </dgm:t>
    </dgm:pt>
    <dgm:pt modelId="{03F006FF-49EC-4058-B1D9-0B7144E23661}" type="sibTrans" cxnId="{52F5277C-5931-4AE0-BD9D-0C70084404BF}">
      <dgm:prSet/>
      <dgm:spPr/>
      <dgm:t>
        <a:bodyPr/>
        <a:lstStyle/>
        <a:p>
          <a:endParaRPr lang="en-US"/>
        </a:p>
      </dgm:t>
    </dgm:pt>
    <dgm:pt modelId="{8258092A-0219-47E9-89BF-8B171A72B8B8}">
      <dgm:prSet/>
      <dgm:spPr/>
      <dgm:t>
        <a:bodyPr/>
        <a:lstStyle/>
        <a:p>
          <a:r>
            <a:rPr lang="en-US" dirty="0"/>
            <a:t>Other Entities</a:t>
          </a:r>
        </a:p>
      </dgm:t>
    </dgm:pt>
    <dgm:pt modelId="{E92649BF-B6BE-4C4E-BF2C-5D5CC99B0D0D}" type="parTrans" cxnId="{748CE27E-BA2E-4F2E-8402-41CDC8BC7FAC}">
      <dgm:prSet/>
      <dgm:spPr/>
      <dgm:t>
        <a:bodyPr/>
        <a:lstStyle/>
        <a:p>
          <a:endParaRPr lang="en-US"/>
        </a:p>
      </dgm:t>
    </dgm:pt>
    <dgm:pt modelId="{7A52F945-679D-4B3F-A95E-6D0CF6AB9E49}" type="sibTrans" cxnId="{748CE27E-BA2E-4F2E-8402-41CDC8BC7FAC}">
      <dgm:prSet/>
      <dgm:spPr/>
      <dgm:t>
        <a:bodyPr/>
        <a:lstStyle/>
        <a:p>
          <a:endParaRPr lang="en-US"/>
        </a:p>
      </dgm:t>
    </dgm:pt>
    <dgm:pt modelId="{9F48F5A9-B70D-4F6C-ACE5-2E39D38E5253}">
      <dgm:prSet/>
      <dgm:spPr/>
      <dgm:t>
        <a:bodyPr/>
        <a:lstStyle/>
        <a:p>
          <a:r>
            <a:rPr lang="en-US" dirty="0"/>
            <a:t>IRS, SEC, and Other Data on Such Entities</a:t>
          </a:r>
        </a:p>
      </dgm:t>
    </dgm:pt>
    <dgm:pt modelId="{F69EC561-ADE8-4318-8026-E53155761A76}" type="parTrans" cxnId="{4F06C4FA-FE03-47DB-88D1-588AFE3409E9}">
      <dgm:prSet/>
      <dgm:spPr/>
      <dgm:t>
        <a:bodyPr/>
        <a:lstStyle/>
        <a:p>
          <a:endParaRPr lang="en-US"/>
        </a:p>
      </dgm:t>
    </dgm:pt>
    <dgm:pt modelId="{60CEBE83-48C2-4FDF-B117-2DB99C157915}" type="sibTrans" cxnId="{4F06C4FA-FE03-47DB-88D1-588AFE3409E9}">
      <dgm:prSet/>
      <dgm:spPr/>
      <dgm:t>
        <a:bodyPr/>
        <a:lstStyle/>
        <a:p>
          <a:endParaRPr lang="en-US"/>
        </a:p>
      </dgm:t>
    </dgm:pt>
    <dgm:pt modelId="{BC789C19-75B3-4451-9210-A88B14B10129}">
      <dgm:prSet/>
      <dgm:spPr/>
      <dgm:t>
        <a:bodyPr/>
        <a:lstStyle/>
        <a:p>
          <a:r>
            <a:rPr lang="en-US" dirty="0"/>
            <a:t>Size, Assets, Ownership, Activities, Etc.</a:t>
          </a:r>
        </a:p>
      </dgm:t>
    </dgm:pt>
    <dgm:pt modelId="{3E0C8569-8D4E-44CB-891D-8E87E2B92274}" type="parTrans" cxnId="{1565353A-5125-4F69-81BA-F4ADFF2C3B74}">
      <dgm:prSet/>
      <dgm:spPr/>
      <dgm:t>
        <a:bodyPr/>
        <a:lstStyle/>
        <a:p>
          <a:endParaRPr lang="en-US"/>
        </a:p>
      </dgm:t>
    </dgm:pt>
    <dgm:pt modelId="{0C2E7E25-7932-40DC-BC88-088C76E65C81}" type="sibTrans" cxnId="{1565353A-5125-4F69-81BA-F4ADFF2C3B74}">
      <dgm:prSet/>
      <dgm:spPr/>
      <dgm:t>
        <a:bodyPr/>
        <a:lstStyle/>
        <a:p>
          <a:endParaRPr lang="en-US"/>
        </a:p>
      </dgm:t>
    </dgm:pt>
    <dgm:pt modelId="{313FE66A-8235-4353-BB0F-76DEC0A8D2EF}">
      <dgm:prSet/>
      <dgm:spPr/>
      <dgm:t>
        <a:bodyPr/>
        <a:lstStyle/>
        <a:p>
          <a:r>
            <a:rPr lang="en-US" dirty="0"/>
            <a:t>Survey of State Tax Rules  </a:t>
          </a:r>
        </a:p>
      </dgm:t>
    </dgm:pt>
    <dgm:pt modelId="{9BAE6BC3-31BE-4BAA-9C7C-C38DB62A7D66}" type="parTrans" cxnId="{66486E7B-AAD4-4710-AD58-F0EEB6A5A48D}">
      <dgm:prSet/>
      <dgm:spPr/>
      <dgm:t>
        <a:bodyPr/>
        <a:lstStyle/>
        <a:p>
          <a:endParaRPr lang="en-US"/>
        </a:p>
      </dgm:t>
    </dgm:pt>
    <dgm:pt modelId="{0F04B31F-03A0-44CC-BFD5-807D2AFE88F4}" type="sibTrans" cxnId="{66486E7B-AAD4-4710-AD58-F0EEB6A5A48D}">
      <dgm:prSet/>
      <dgm:spPr/>
      <dgm:t>
        <a:bodyPr/>
        <a:lstStyle/>
        <a:p>
          <a:endParaRPr lang="en-US"/>
        </a:p>
      </dgm:t>
    </dgm:pt>
    <dgm:pt modelId="{CE0E5A9F-4847-4BE4-AEF6-FD9E095EE2A7}">
      <dgm:prSet/>
      <dgm:spPr/>
      <dgm:t>
        <a:bodyPr/>
        <a:lstStyle/>
        <a:p>
          <a:pPr>
            <a:buNone/>
          </a:pPr>
          <a:r>
            <a:rPr lang="en-US" i="1" dirty="0">
              <a:solidFill>
                <a:srgbClr val="C00000"/>
              </a:solidFill>
            </a:rPr>
            <a:t>(How do states define and treat investment partnerships?</a:t>
          </a:r>
          <a:r>
            <a:rPr lang="en-US" dirty="0">
              <a:solidFill>
                <a:srgbClr val="C00000"/>
              </a:solidFill>
            </a:rPr>
            <a:t>)</a:t>
          </a:r>
        </a:p>
      </dgm:t>
    </dgm:pt>
    <dgm:pt modelId="{F425421B-9F3C-4E1A-AEC6-CC6956DE8B99}" type="parTrans" cxnId="{0BFDDED0-8C92-4FB2-98BC-8C87EF8B187D}">
      <dgm:prSet/>
      <dgm:spPr/>
      <dgm:t>
        <a:bodyPr/>
        <a:lstStyle/>
        <a:p>
          <a:endParaRPr lang="en-US"/>
        </a:p>
      </dgm:t>
    </dgm:pt>
    <dgm:pt modelId="{2F8DFB77-47FC-4575-9058-D8EA69FBEE40}" type="sibTrans" cxnId="{0BFDDED0-8C92-4FB2-98BC-8C87EF8B187D}">
      <dgm:prSet/>
      <dgm:spPr/>
      <dgm:t>
        <a:bodyPr/>
        <a:lstStyle/>
        <a:p>
          <a:endParaRPr lang="en-US"/>
        </a:p>
      </dgm:t>
    </dgm:pt>
    <dgm:pt modelId="{E3FFFCBC-36F8-47D8-B776-D63CB10E839A}">
      <dgm:prSet/>
      <dgm:spPr/>
      <dgm:t>
        <a:bodyPr/>
        <a:lstStyle/>
        <a:p>
          <a:r>
            <a:rPr lang="en-US" dirty="0"/>
            <a:t>Definitions – Assets and Income</a:t>
          </a:r>
        </a:p>
      </dgm:t>
    </dgm:pt>
    <dgm:pt modelId="{0C80CC2A-6181-4335-BC97-DFF691DBC683}" type="parTrans" cxnId="{FB0D3FE7-19DB-4408-9C72-11FC28680866}">
      <dgm:prSet/>
      <dgm:spPr/>
      <dgm:t>
        <a:bodyPr/>
        <a:lstStyle/>
        <a:p>
          <a:endParaRPr lang="en-US"/>
        </a:p>
      </dgm:t>
    </dgm:pt>
    <dgm:pt modelId="{9F1F0061-5E91-4461-8B0C-C0D72FB68F51}" type="sibTrans" cxnId="{FB0D3FE7-19DB-4408-9C72-11FC28680866}">
      <dgm:prSet/>
      <dgm:spPr/>
      <dgm:t>
        <a:bodyPr/>
        <a:lstStyle/>
        <a:p>
          <a:endParaRPr lang="en-US"/>
        </a:p>
      </dgm:t>
    </dgm:pt>
    <dgm:pt modelId="{DCAE1C2E-DF8C-454B-B0E9-8538AAD2B38A}">
      <dgm:prSet/>
      <dgm:spPr/>
      <dgm:t>
        <a:bodyPr/>
        <a:lstStyle/>
        <a:p>
          <a:r>
            <a:rPr lang="en-US" dirty="0"/>
            <a:t>Other Qualifications or Limitations</a:t>
          </a:r>
        </a:p>
      </dgm:t>
    </dgm:pt>
    <dgm:pt modelId="{78C98FC7-5812-4078-9860-7CCFCB57F6EE}" type="parTrans" cxnId="{82D1A55F-8AA5-4F88-B1A3-05A50D2FCE73}">
      <dgm:prSet/>
      <dgm:spPr/>
      <dgm:t>
        <a:bodyPr/>
        <a:lstStyle/>
        <a:p>
          <a:endParaRPr lang="en-US"/>
        </a:p>
      </dgm:t>
    </dgm:pt>
    <dgm:pt modelId="{DDBCF3B4-60A1-42E0-895F-D02F55554A0E}" type="sibTrans" cxnId="{82D1A55F-8AA5-4F88-B1A3-05A50D2FCE73}">
      <dgm:prSet/>
      <dgm:spPr/>
      <dgm:t>
        <a:bodyPr/>
        <a:lstStyle/>
        <a:p>
          <a:endParaRPr lang="en-US"/>
        </a:p>
      </dgm:t>
    </dgm:pt>
    <dgm:pt modelId="{224425F7-6300-4775-809B-F65C86E6AF54}">
      <dgm:prSet/>
      <dgm:spPr/>
      <dgm:t>
        <a:bodyPr/>
        <a:lstStyle/>
        <a:p>
          <a:r>
            <a:rPr lang="en-US" dirty="0"/>
            <a:t>Sourcing of Income –</a:t>
          </a:r>
        </a:p>
      </dgm:t>
    </dgm:pt>
    <dgm:pt modelId="{27BD2A32-4EFB-4E68-80BA-6FA08ADDA063}" type="parTrans" cxnId="{6A25F1B2-B76E-4675-9C5C-817A1277721C}">
      <dgm:prSet/>
      <dgm:spPr/>
      <dgm:t>
        <a:bodyPr/>
        <a:lstStyle/>
        <a:p>
          <a:endParaRPr lang="en-US"/>
        </a:p>
      </dgm:t>
    </dgm:pt>
    <dgm:pt modelId="{5E590191-0A1B-4873-91D3-2DA18A9D47F8}" type="sibTrans" cxnId="{6A25F1B2-B76E-4675-9C5C-817A1277721C}">
      <dgm:prSet/>
      <dgm:spPr/>
      <dgm:t>
        <a:bodyPr/>
        <a:lstStyle/>
        <a:p>
          <a:endParaRPr lang="en-US"/>
        </a:p>
      </dgm:t>
    </dgm:pt>
    <dgm:pt modelId="{28AE870A-D878-497F-9CD2-06F0A63F41AB}">
      <dgm:prSet/>
      <dgm:spPr/>
      <dgm:t>
        <a:bodyPr/>
        <a:lstStyle/>
        <a:p>
          <a:r>
            <a:rPr lang="en-US" dirty="0"/>
            <a:t>Differences by Type (if any)</a:t>
          </a:r>
        </a:p>
      </dgm:t>
    </dgm:pt>
    <dgm:pt modelId="{6A9EAC3D-5EED-49B3-9CB7-25A93AD42C89}" type="parTrans" cxnId="{A5628C3D-4B7D-4413-AA82-20997D46F780}">
      <dgm:prSet/>
      <dgm:spPr/>
      <dgm:t>
        <a:bodyPr/>
        <a:lstStyle/>
        <a:p>
          <a:endParaRPr lang="en-US"/>
        </a:p>
      </dgm:t>
    </dgm:pt>
    <dgm:pt modelId="{FF0CDF3B-9808-4D1B-B887-14AE1AF56E04}" type="sibTrans" cxnId="{A5628C3D-4B7D-4413-AA82-20997D46F780}">
      <dgm:prSet/>
      <dgm:spPr/>
      <dgm:t>
        <a:bodyPr/>
        <a:lstStyle/>
        <a:p>
          <a:endParaRPr lang="en-US"/>
        </a:p>
      </dgm:t>
    </dgm:pt>
    <dgm:pt modelId="{39A9CF9C-4B90-4362-B039-B6B345D39B2F}">
      <dgm:prSet/>
      <dgm:spPr/>
      <dgm:t>
        <a:bodyPr/>
        <a:lstStyle/>
        <a:p>
          <a:r>
            <a:rPr lang="en-US" dirty="0"/>
            <a:t>Differences by General or Limited Partner (if any)</a:t>
          </a:r>
        </a:p>
      </dgm:t>
    </dgm:pt>
    <dgm:pt modelId="{EB65EC0F-3D50-4B9E-ADBE-435EBB197268}" type="parTrans" cxnId="{2E6F8FDE-65B8-4CFF-8DAF-4872DC92AA28}">
      <dgm:prSet/>
      <dgm:spPr/>
      <dgm:t>
        <a:bodyPr/>
        <a:lstStyle/>
        <a:p>
          <a:endParaRPr lang="en-US"/>
        </a:p>
      </dgm:t>
    </dgm:pt>
    <dgm:pt modelId="{6E3CADE4-B68C-46DA-9F83-A90F0B6ACA4F}" type="sibTrans" cxnId="{2E6F8FDE-65B8-4CFF-8DAF-4872DC92AA28}">
      <dgm:prSet/>
      <dgm:spPr/>
      <dgm:t>
        <a:bodyPr/>
        <a:lstStyle/>
        <a:p>
          <a:endParaRPr lang="en-US"/>
        </a:p>
      </dgm:t>
    </dgm:pt>
    <dgm:pt modelId="{FE1F6288-4F22-4A20-8CCC-846A85B82387}">
      <dgm:prSet/>
      <dgm:spPr/>
      <dgm:t>
        <a:bodyPr/>
        <a:lstStyle/>
        <a:p>
          <a:r>
            <a:rPr lang="en-US" dirty="0"/>
            <a:t>Other Issues</a:t>
          </a:r>
        </a:p>
      </dgm:t>
    </dgm:pt>
    <dgm:pt modelId="{12A30167-9ECF-4CEA-86C9-E17DDB2B8BB3}" type="parTrans" cxnId="{04D1B48F-84D5-4899-9A82-B685E91D7576}">
      <dgm:prSet/>
      <dgm:spPr/>
      <dgm:t>
        <a:bodyPr/>
        <a:lstStyle/>
        <a:p>
          <a:endParaRPr lang="en-US"/>
        </a:p>
      </dgm:t>
    </dgm:pt>
    <dgm:pt modelId="{E48BD1C4-84AE-45EA-B2A3-0B8E472C8249}" type="sibTrans" cxnId="{04D1B48F-84D5-4899-9A82-B685E91D7576}">
      <dgm:prSet/>
      <dgm:spPr/>
      <dgm:t>
        <a:bodyPr/>
        <a:lstStyle/>
        <a:p>
          <a:endParaRPr lang="en-US"/>
        </a:p>
      </dgm:t>
    </dgm:pt>
    <dgm:pt modelId="{C8998F41-4ACA-458C-8B91-F1150A4955E4}">
      <dgm:prSet/>
      <dgm:spPr/>
      <dgm:t>
        <a:bodyPr/>
        <a:lstStyle/>
        <a:p>
          <a:r>
            <a:rPr lang="en-US" dirty="0"/>
            <a:t>Analysis of State Rules</a:t>
          </a:r>
        </a:p>
      </dgm:t>
    </dgm:pt>
    <dgm:pt modelId="{35BA73D3-43DE-4247-B697-2C0ECD9D8AAA}" type="parTrans" cxnId="{24B8E2DB-8D53-4B2A-958B-08E47764412D}">
      <dgm:prSet/>
      <dgm:spPr/>
      <dgm:t>
        <a:bodyPr/>
        <a:lstStyle/>
        <a:p>
          <a:endParaRPr lang="en-US"/>
        </a:p>
      </dgm:t>
    </dgm:pt>
    <dgm:pt modelId="{01D78372-3953-4320-822B-F4D095D00EDD}" type="sibTrans" cxnId="{24B8E2DB-8D53-4B2A-958B-08E47764412D}">
      <dgm:prSet/>
      <dgm:spPr/>
      <dgm:t>
        <a:bodyPr/>
        <a:lstStyle/>
        <a:p>
          <a:endParaRPr lang="en-US"/>
        </a:p>
      </dgm:t>
    </dgm:pt>
    <dgm:pt modelId="{CFD5A791-D4F6-4B29-9BAB-C0FCB3A33AD5}">
      <dgm:prSet/>
      <dgm:spPr/>
      <dgm:t>
        <a:bodyPr/>
        <a:lstStyle/>
        <a:p>
          <a:r>
            <a:rPr lang="en-US" dirty="0"/>
            <a:t>Future Evolution and Projected Industry Changes</a:t>
          </a:r>
        </a:p>
      </dgm:t>
    </dgm:pt>
    <dgm:pt modelId="{99D04925-7CEC-4FB8-A844-011FBB8FF65B}" type="parTrans" cxnId="{D23E8836-3A19-4BF0-8D79-BAD0E99580E2}">
      <dgm:prSet/>
      <dgm:spPr/>
      <dgm:t>
        <a:bodyPr/>
        <a:lstStyle/>
        <a:p>
          <a:endParaRPr lang="en-US"/>
        </a:p>
      </dgm:t>
    </dgm:pt>
    <dgm:pt modelId="{6065C44C-1200-4EA4-8A28-CF812F1E5EAA}" type="sibTrans" cxnId="{D23E8836-3A19-4BF0-8D79-BAD0E99580E2}">
      <dgm:prSet/>
      <dgm:spPr/>
      <dgm:t>
        <a:bodyPr/>
        <a:lstStyle/>
        <a:p>
          <a:endParaRPr lang="en-US"/>
        </a:p>
      </dgm:t>
    </dgm:pt>
    <dgm:pt modelId="{3205F89A-EDA9-44DE-917D-CDEB05435E6B}" type="pres">
      <dgm:prSet presAssocID="{00431DD7-6E6C-493C-9F1F-B0CDFB0B808C}" presName="linear" presStyleCnt="0">
        <dgm:presLayoutVars>
          <dgm:dir/>
          <dgm:animLvl val="lvl"/>
          <dgm:resizeHandles val="exact"/>
        </dgm:presLayoutVars>
      </dgm:prSet>
      <dgm:spPr/>
    </dgm:pt>
    <dgm:pt modelId="{6F161C8E-57CD-4FC2-BD8F-33BF77BB2C80}" type="pres">
      <dgm:prSet presAssocID="{2DC626D6-B724-41C1-B51F-AC255424DB8B}" presName="parentLin" presStyleCnt="0"/>
      <dgm:spPr/>
    </dgm:pt>
    <dgm:pt modelId="{733EF9A2-F626-4D65-8D39-77B7FADD910A}" type="pres">
      <dgm:prSet presAssocID="{2DC626D6-B724-41C1-B51F-AC255424DB8B}" presName="parentLeftMargin" presStyleLbl="node1" presStyleIdx="0" presStyleCnt="3"/>
      <dgm:spPr/>
    </dgm:pt>
    <dgm:pt modelId="{6E8BA50B-205C-4B1E-9535-159617E21A8D}" type="pres">
      <dgm:prSet presAssocID="{2DC626D6-B724-41C1-B51F-AC255424DB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5D273D-1F5E-4470-B54E-720E0C521CDB}" type="pres">
      <dgm:prSet presAssocID="{2DC626D6-B724-41C1-B51F-AC255424DB8B}" presName="negativeSpace" presStyleCnt="0"/>
      <dgm:spPr/>
    </dgm:pt>
    <dgm:pt modelId="{FC5B013B-FD71-4EF4-B4D5-F84FF1BC692A}" type="pres">
      <dgm:prSet presAssocID="{2DC626D6-B724-41C1-B51F-AC255424DB8B}" presName="childText" presStyleLbl="conFgAcc1" presStyleIdx="0" presStyleCnt="3">
        <dgm:presLayoutVars>
          <dgm:bulletEnabled val="1"/>
        </dgm:presLayoutVars>
      </dgm:prSet>
      <dgm:spPr/>
    </dgm:pt>
    <dgm:pt modelId="{1332894F-D593-4EC6-BA7E-A719811DCCB9}" type="pres">
      <dgm:prSet presAssocID="{B6AC57F1-0E78-44A3-A495-750DEF4AAEC1}" presName="spaceBetweenRectangles" presStyleCnt="0"/>
      <dgm:spPr/>
    </dgm:pt>
    <dgm:pt modelId="{A277A84B-2165-4B18-BAB1-3BE2556C5062}" type="pres">
      <dgm:prSet presAssocID="{313FE66A-8235-4353-BB0F-76DEC0A8D2EF}" presName="parentLin" presStyleCnt="0"/>
      <dgm:spPr/>
    </dgm:pt>
    <dgm:pt modelId="{A7C72EC1-3EE4-4CB9-B425-2BE47D72AFBF}" type="pres">
      <dgm:prSet presAssocID="{313FE66A-8235-4353-BB0F-76DEC0A8D2EF}" presName="parentLeftMargin" presStyleLbl="node1" presStyleIdx="0" presStyleCnt="3"/>
      <dgm:spPr/>
    </dgm:pt>
    <dgm:pt modelId="{4234308A-F5B4-4FC5-9F30-481F575A2BAD}" type="pres">
      <dgm:prSet presAssocID="{313FE66A-8235-4353-BB0F-76DEC0A8D2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FA0FF8-0965-4F7E-A390-6D80D11502DE}" type="pres">
      <dgm:prSet presAssocID="{313FE66A-8235-4353-BB0F-76DEC0A8D2EF}" presName="negativeSpace" presStyleCnt="0"/>
      <dgm:spPr/>
    </dgm:pt>
    <dgm:pt modelId="{79EFA870-CC43-437A-9691-60DA3081AAB6}" type="pres">
      <dgm:prSet presAssocID="{313FE66A-8235-4353-BB0F-76DEC0A8D2EF}" presName="childText" presStyleLbl="conFgAcc1" presStyleIdx="1" presStyleCnt="3">
        <dgm:presLayoutVars>
          <dgm:bulletEnabled val="1"/>
        </dgm:presLayoutVars>
      </dgm:prSet>
      <dgm:spPr/>
    </dgm:pt>
    <dgm:pt modelId="{9A5454EC-EE59-4F09-BDCF-0947A85B8949}" type="pres">
      <dgm:prSet presAssocID="{0F04B31F-03A0-44CC-BFD5-807D2AFE88F4}" presName="spaceBetweenRectangles" presStyleCnt="0"/>
      <dgm:spPr/>
    </dgm:pt>
    <dgm:pt modelId="{EE7C3696-AE7F-4C37-B463-D1FF34DAD4E1}" type="pres">
      <dgm:prSet presAssocID="{C8998F41-4ACA-458C-8B91-F1150A4955E4}" presName="parentLin" presStyleCnt="0"/>
      <dgm:spPr/>
    </dgm:pt>
    <dgm:pt modelId="{0C3B8EFA-244C-4268-8FDE-536D31B389FE}" type="pres">
      <dgm:prSet presAssocID="{C8998F41-4ACA-458C-8B91-F1150A4955E4}" presName="parentLeftMargin" presStyleLbl="node1" presStyleIdx="1" presStyleCnt="3"/>
      <dgm:spPr/>
    </dgm:pt>
    <dgm:pt modelId="{5771C37B-1946-4A3C-BE97-3D7FF25BA9AC}" type="pres">
      <dgm:prSet presAssocID="{C8998F41-4ACA-458C-8B91-F1150A4955E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ED12E3-79B6-4CB3-B30F-624606630D0B}" type="pres">
      <dgm:prSet presAssocID="{C8998F41-4ACA-458C-8B91-F1150A4955E4}" presName="negativeSpace" presStyleCnt="0"/>
      <dgm:spPr/>
    </dgm:pt>
    <dgm:pt modelId="{1E631448-7EFB-4F49-AC37-E37B42DC9FDC}" type="pres">
      <dgm:prSet presAssocID="{C8998F41-4ACA-458C-8B91-F1150A4955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DE4D05-A8B3-4CBE-A597-60846AADB8F3}" type="presOf" srcId="{28AE870A-D878-497F-9CD2-06F0A63F41AB}" destId="{79EFA870-CC43-437A-9691-60DA3081AAB6}" srcOrd="0" destOrd="4" presId="urn:microsoft.com/office/officeart/2005/8/layout/list1"/>
    <dgm:cxn modelId="{DC251F0E-306D-4C98-8B50-8DC442E63757}" type="presOf" srcId="{2DC626D6-B724-41C1-B51F-AC255424DB8B}" destId="{733EF9A2-F626-4D65-8D39-77B7FADD910A}" srcOrd="0" destOrd="0" presId="urn:microsoft.com/office/officeart/2005/8/layout/list1"/>
    <dgm:cxn modelId="{FB458316-0FD0-4BC2-9AB5-DE4E383A9D38}" srcId="{2DC626D6-B724-41C1-B51F-AC255424DB8B}" destId="{4071C567-DD6A-46D9-9B48-FC346997E563}" srcOrd="0" destOrd="0" parTransId="{D4420F0A-895B-4632-B68A-42299792FC97}" sibTransId="{C294C590-2E1A-434D-ACE0-0D2D87D2CAD3}"/>
    <dgm:cxn modelId="{8A04221F-5AEB-498A-9D66-5DC234B2B6C7}" type="presOf" srcId="{39A9CF9C-4B90-4362-B039-B6B345D39B2F}" destId="{79EFA870-CC43-437A-9691-60DA3081AAB6}" srcOrd="0" destOrd="5" presId="urn:microsoft.com/office/officeart/2005/8/layout/list1"/>
    <dgm:cxn modelId="{01EA3226-6E0B-404C-A5BA-B0CC80F5BF2A}" type="presOf" srcId="{DCAE1C2E-DF8C-454B-B0E9-8538AAD2B38A}" destId="{79EFA870-CC43-437A-9691-60DA3081AAB6}" srcOrd="0" destOrd="2" presId="urn:microsoft.com/office/officeart/2005/8/layout/list1"/>
    <dgm:cxn modelId="{3AF71034-0811-4F9D-92CA-78837F739EEF}" type="presOf" srcId="{FE1F6288-4F22-4A20-8CCC-846A85B82387}" destId="{79EFA870-CC43-437A-9691-60DA3081AAB6}" srcOrd="0" destOrd="6" presId="urn:microsoft.com/office/officeart/2005/8/layout/list1"/>
    <dgm:cxn modelId="{D23E8836-3A19-4BF0-8D79-BAD0E99580E2}" srcId="{9F48F5A9-B70D-4F6C-ACE5-2E39D38E5253}" destId="{CFD5A791-D4F6-4B29-9BAB-C0FCB3A33AD5}" srcOrd="1" destOrd="0" parTransId="{99D04925-7CEC-4FB8-A844-011FBB8FF65B}" sibTransId="{6065C44C-1200-4EA4-8A28-CF812F1E5EAA}"/>
    <dgm:cxn modelId="{1565353A-5125-4F69-81BA-F4ADFF2C3B74}" srcId="{9F48F5A9-B70D-4F6C-ACE5-2E39D38E5253}" destId="{BC789C19-75B3-4451-9210-A88B14B10129}" srcOrd="0" destOrd="0" parTransId="{3E0C8569-8D4E-44CB-891D-8E87E2B92274}" sibTransId="{0C2E7E25-7932-40DC-BC88-088C76E65C81}"/>
    <dgm:cxn modelId="{A5628C3D-4B7D-4413-AA82-20997D46F780}" srcId="{224425F7-6300-4775-809B-F65C86E6AF54}" destId="{28AE870A-D878-497F-9CD2-06F0A63F41AB}" srcOrd="0" destOrd="0" parTransId="{6A9EAC3D-5EED-49B3-9CB7-25A93AD42C89}" sibTransId="{FF0CDF3B-9808-4D1B-B887-14AE1AF56E04}"/>
    <dgm:cxn modelId="{82D1A55F-8AA5-4F88-B1A3-05A50D2FCE73}" srcId="{CE0E5A9F-4847-4BE4-AEF6-FD9E095EE2A7}" destId="{DCAE1C2E-DF8C-454B-B0E9-8538AAD2B38A}" srcOrd="1" destOrd="0" parTransId="{78C98FC7-5812-4078-9860-7CCFCB57F6EE}" sibTransId="{DDBCF3B4-60A1-42E0-895F-D02F55554A0E}"/>
    <dgm:cxn modelId="{6CC12F66-73DE-4B03-B125-CA5865892EEC}" type="presOf" srcId="{938B6BEE-7306-403E-B2BD-DFBC03E3B056}" destId="{FC5B013B-FD71-4EF4-B4D5-F84FF1BC692A}" srcOrd="0" destOrd="2" presId="urn:microsoft.com/office/officeart/2005/8/layout/list1"/>
    <dgm:cxn modelId="{8704CE49-A03F-4DA5-BDB4-FB2FD2155347}" type="presOf" srcId="{BC789C19-75B3-4451-9210-A88B14B10129}" destId="{FC5B013B-FD71-4EF4-B4D5-F84FF1BC692A}" srcOrd="0" destOrd="5" presId="urn:microsoft.com/office/officeart/2005/8/layout/list1"/>
    <dgm:cxn modelId="{1032DA49-D28B-4692-8F65-2AF2411E89A5}" type="presOf" srcId="{68DC266B-82EB-49A0-9EF4-738F368E58AD}" destId="{FC5B013B-FD71-4EF4-B4D5-F84FF1BC692A}" srcOrd="0" destOrd="1" presId="urn:microsoft.com/office/officeart/2005/8/layout/list1"/>
    <dgm:cxn modelId="{B252A74D-6E0A-4409-BA8F-8B2FC70D11DD}" srcId="{00431DD7-6E6C-493C-9F1F-B0CDFB0B808C}" destId="{2DC626D6-B724-41C1-B51F-AC255424DB8B}" srcOrd="0" destOrd="0" parTransId="{77FB26A9-4013-44DD-AC09-139F5A519DAD}" sibTransId="{B6AC57F1-0E78-44A3-A495-750DEF4AAEC1}"/>
    <dgm:cxn modelId="{8A8D8453-AF17-4618-8C12-5539E8C98FFC}" type="presOf" srcId="{CE0E5A9F-4847-4BE4-AEF6-FD9E095EE2A7}" destId="{79EFA870-CC43-437A-9691-60DA3081AAB6}" srcOrd="0" destOrd="0" presId="urn:microsoft.com/office/officeart/2005/8/layout/list1"/>
    <dgm:cxn modelId="{66486E7B-AAD4-4710-AD58-F0EEB6A5A48D}" srcId="{00431DD7-6E6C-493C-9F1F-B0CDFB0B808C}" destId="{313FE66A-8235-4353-BB0F-76DEC0A8D2EF}" srcOrd="1" destOrd="0" parTransId="{9BAE6BC3-31BE-4BAA-9C7C-C38DB62A7D66}" sibTransId="{0F04B31F-03A0-44CC-BFD5-807D2AFE88F4}"/>
    <dgm:cxn modelId="{52F5277C-5931-4AE0-BD9D-0C70084404BF}" srcId="{68DC266B-82EB-49A0-9EF4-738F368E58AD}" destId="{938B6BEE-7306-403E-B2BD-DFBC03E3B056}" srcOrd="0" destOrd="0" parTransId="{653D8991-4232-4944-A137-BEF394EE8BEF}" sibTransId="{03F006FF-49EC-4058-B1D9-0B7144E23661}"/>
    <dgm:cxn modelId="{748CE27E-BA2E-4F2E-8402-41CDC8BC7FAC}" srcId="{68DC266B-82EB-49A0-9EF4-738F368E58AD}" destId="{8258092A-0219-47E9-89BF-8B171A72B8B8}" srcOrd="1" destOrd="0" parTransId="{E92649BF-B6BE-4C4E-BF2C-5D5CC99B0D0D}" sibTransId="{7A52F945-679D-4B3F-A95E-6D0CF6AB9E49}"/>
    <dgm:cxn modelId="{301ABA7F-0373-4425-BFF8-5E26C583CEA8}" type="presOf" srcId="{E3FFFCBC-36F8-47D8-B776-D63CB10E839A}" destId="{79EFA870-CC43-437A-9691-60DA3081AAB6}" srcOrd="0" destOrd="1" presId="urn:microsoft.com/office/officeart/2005/8/layout/list1"/>
    <dgm:cxn modelId="{6BBC6285-FF74-47A8-A4F2-01E9C15576E4}" type="presOf" srcId="{C8998F41-4ACA-458C-8B91-F1150A4955E4}" destId="{5771C37B-1946-4A3C-BE97-3D7FF25BA9AC}" srcOrd="1" destOrd="0" presId="urn:microsoft.com/office/officeart/2005/8/layout/list1"/>
    <dgm:cxn modelId="{A9557E85-59D9-418E-9272-E05837EC30DC}" type="presOf" srcId="{CFD5A791-D4F6-4B29-9BAB-C0FCB3A33AD5}" destId="{FC5B013B-FD71-4EF4-B4D5-F84FF1BC692A}" srcOrd="0" destOrd="6" presId="urn:microsoft.com/office/officeart/2005/8/layout/list1"/>
    <dgm:cxn modelId="{7C855787-CF10-43C9-B4EC-940C49BB955C}" type="presOf" srcId="{2DC626D6-B724-41C1-B51F-AC255424DB8B}" destId="{6E8BA50B-205C-4B1E-9535-159617E21A8D}" srcOrd="1" destOrd="0" presId="urn:microsoft.com/office/officeart/2005/8/layout/list1"/>
    <dgm:cxn modelId="{04D1B48F-84D5-4899-9A82-B685E91D7576}" srcId="{CE0E5A9F-4847-4BE4-AEF6-FD9E095EE2A7}" destId="{FE1F6288-4F22-4A20-8CCC-846A85B82387}" srcOrd="3" destOrd="0" parTransId="{12A30167-9ECF-4CEA-86C9-E17DDB2B8BB3}" sibTransId="{E48BD1C4-84AE-45EA-B2A3-0B8E472C8249}"/>
    <dgm:cxn modelId="{B2CDB39A-8572-4840-AD59-31A008B6751A}" type="presOf" srcId="{4071C567-DD6A-46D9-9B48-FC346997E563}" destId="{FC5B013B-FD71-4EF4-B4D5-F84FF1BC692A}" srcOrd="0" destOrd="0" presId="urn:microsoft.com/office/officeart/2005/8/layout/list1"/>
    <dgm:cxn modelId="{0D8413A6-6EE8-426D-9D3F-38C2542C6639}" type="presOf" srcId="{00431DD7-6E6C-493C-9F1F-B0CDFB0B808C}" destId="{3205F89A-EDA9-44DE-917D-CDEB05435E6B}" srcOrd="0" destOrd="0" presId="urn:microsoft.com/office/officeart/2005/8/layout/list1"/>
    <dgm:cxn modelId="{4E79F8B0-5B58-4256-8059-842273134C06}" type="presOf" srcId="{8258092A-0219-47E9-89BF-8B171A72B8B8}" destId="{FC5B013B-FD71-4EF4-B4D5-F84FF1BC692A}" srcOrd="0" destOrd="3" presId="urn:microsoft.com/office/officeart/2005/8/layout/list1"/>
    <dgm:cxn modelId="{6A25F1B2-B76E-4675-9C5C-817A1277721C}" srcId="{CE0E5A9F-4847-4BE4-AEF6-FD9E095EE2A7}" destId="{224425F7-6300-4775-809B-F65C86E6AF54}" srcOrd="2" destOrd="0" parTransId="{27BD2A32-4EFB-4E68-80BA-6FA08ADDA063}" sibTransId="{5E590191-0A1B-4873-91D3-2DA18A9D47F8}"/>
    <dgm:cxn modelId="{760EEEB4-5E9C-44CE-8261-70CB0068CF9B}" type="presOf" srcId="{C8998F41-4ACA-458C-8B91-F1150A4955E4}" destId="{0C3B8EFA-244C-4268-8FDE-536D31B389FE}" srcOrd="0" destOrd="0" presId="urn:microsoft.com/office/officeart/2005/8/layout/list1"/>
    <dgm:cxn modelId="{20BBFBBB-2063-4C2E-982F-210B833E4052}" type="presOf" srcId="{224425F7-6300-4775-809B-F65C86E6AF54}" destId="{79EFA870-CC43-437A-9691-60DA3081AAB6}" srcOrd="0" destOrd="3" presId="urn:microsoft.com/office/officeart/2005/8/layout/list1"/>
    <dgm:cxn modelId="{DC620FBE-84E0-4071-9F37-6D83B3D0D325}" srcId="{4071C567-DD6A-46D9-9B48-FC346997E563}" destId="{68DC266B-82EB-49A0-9EF4-738F368E58AD}" srcOrd="0" destOrd="0" parTransId="{48895D50-5EBF-403B-B68D-A8B398A24A14}" sibTransId="{E28AF25B-86D2-47B9-82BB-AE7FFC3C8D47}"/>
    <dgm:cxn modelId="{747422CB-3F6F-4AB9-9221-52B0CA905876}" type="presOf" srcId="{313FE66A-8235-4353-BB0F-76DEC0A8D2EF}" destId="{A7C72EC1-3EE4-4CB9-B425-2BE47D72AFBF}" srcOrd="0" destOrd="0" presId="urn:microsoft.com/office/officeart/2005/8/layout/list1"/>
    <dgm:cxn modelId="{0BFDDED0-8C92-4FB2-98BC-8C87EF8B187D}" srcId="{313FE66A-8235-4353-BB0F-76DEC0A8D2EF}" destId="{CE0E5A9F-4847-4BE4-AEF6-FD9E095EE2A7}" srcOrd="0" destOrd="0" parTransId="{F425421B-9F3C-4E1A-AEC6-CC6956DE8B99}" sibTransId="{2F8DFB77-47FC-4575-9058-D8EA69FBEE40}"/>
    <dgm:cxn modelId="{24B8E2DB-8D53-4B2A-958B-08E47764412D}" srcId="{00431DD7-6E6C-493C-9F1F-B0CDFB0B808C}" destId="{C8998F41-4ACA-458C-8B91-F1150A4955E4}" srcOrd="2" destOrd="0" parTransId="{35BA73D3-43DE-4247-B697-2C0ECD9D8AAA}" sibTransId="{01D78372-3953-4320-822B-F4D095D00EDD}"/>
    <dgm:cxn modelId="{2E6F8FDE-65B8-4CFF-8DAF-4872DC92AA28}" srcId="{224425F7-6300-4775-809B-F65C86E6AF54}" destId="{39A9CF9C-4B90-4362-B039-B6B345D39B2F}" srcOrd="1" destOrd="0" parTransId="{EB65EC0F-3D50-4B9E-ADBE-435EBB197268}" sibTransId="{6E3CADE4-B68C-46DA-9F83-A90F0B6ACA4F}"/>
    <dgm:cxn modelId="{B4A20AE6-22C4-4728-A15E-52DD7DBE5BA6}" type="presOf" srcId="{9F48F5A9-B70D-4F6C-ACE5-2E39D38E5253}" destId="{FC5B013B-FD71-4EF4-B4D5-F84FF1BC692A}" srcOrd="0" destOrd="4" presId="urn:microsoft.com/office/officeart/2005/8/layout/list1"/>
    <dgm:cxn modelId="{FB0D3FE7-19DB-4408-9C72-11FC28680866}" srcId="{CE0E5A9F-4847-4BE4-AEF6-FD9E095EE2A7}" destId="{E3FFFCBC-36F8-47D8-B776-D63CB10E839A}" srcOrd="0" destOrd="0" parTransId="{0C80CC2A-6181-4335-BC97-DFF691DBC683}" sibTransId="{9F1F0061-5E91-4461-8B0C-C0D72FB68F51}"/>
    <dgm:cxn modelId="{4F06C4FA-FE03-47DB-88D1-588AFE3409E9}" srcId="{4071C567-DD6A-46D9-9B48-FC346997E563}" destId="{9F48F5A9-B70D-4F6C-ACE5-2E39D38E5253}" srcOrd="1" destOrd="0" parTransId="{F69EC561-ADE8-4318-8026-E53155761A76}" sibTransId="{60CEBE83-48C2-4FDF-B117-2DB99C157915}"/>
    <dgm:cxn modelId="{CE12EEFC-121E-417B-81E9-36A849E1F06C}" type="presOf" srcId="{313FE66A-8235-4353-BB0F-76DEC0A8D2EF}" destId="{4234308A-F5B4-4FC5-9F30-481F575A2BAD}" srcOrd="1" destOrd="0" presId="urn:microsoft.com/office/officeart/2005/8/layout/list1"/>
    <dgm:cxn modelId="{7855A715-5803-4EE4-AD80-A9E240FEF559}" type="presParOf" srcId="{3205F89A-EDA9-44DE-917D-CDEB05435E6B}" destId="{6F161C8E-57CD-4FC2-BD8F-33BF77BB2C80}" srcOrd="0" destOrd="0" presId="urn:microsoft.com/office/officeart/2005/8/layout/list1"/>
    <dgm:cxn modelId="{71CDDE14-2137-4298-A083-60DCFBB7BEDD}" type="presParOf" srcId="{6F161C8E-57CD-4FC2-BD8F-33BF77BB2C80}" destId="{733EF9A2-F626-4D65-8D39-77B7FADD910A}" srcOrd="0" destOrd="0" presId="urn:microsoft.com/office/officeart/2005/8/layout/list1"/>
    <dgm:cxn modelId="{0FB570D9-143B-4566-B02F-CA3E0FA0A741}" type="presParOf" srcId="{6F161C8E-57CD-4FC2-BD8F-33BF77BB2C80}" destId="{6E8BA50B-205C-4B1E-9535-159617E21A8D}" srcOrd="1" destOrd="0" presId="urn:microsoft.com/office/officeart/2005/8/layout/list1"/>
    <dgm:cxn modelId="{9BF06111-79B2-474A-8D15-B4DD618426F7}" type="presParOf" srcId="{3205F89A-EDA9-44DE-917D-CDEB05435E6B}" destId="{795D273D-1F5E-4470-B54E-720E0C521CDB}" srcOrd="1" destOrd="0" presId="urn:microsoft.com/office/officeart/2005/8/layout/list1"/>
    <dgm:cxn modelId="{83D4C6E7-AACE-49C1-A0A5-846E8BA93190}" type="presParOf" srcId="{3205F89A-EDA9-44DE-917D-CDEB05435E6B}" destId="{FC5B013B-FD71-4EF4-B4D5-F84FF1BC692A}" srcOrd="2" destOrd="0" presId="urn:microsoft.com/office/officeart/2005/8/layout/list1"/>
    <dgm:cxn modelId="{ADB971D9-7716-4362-8C56-A8B3544744BA}" type="presParOf" srcId="{3205F89A-EDA9-44DE-917D-CDEB05435E6B}" destId="{1332894F-D593-4EC6-BA7E-A719811DCCB9}" srcOrd="3" destOrd="0" presId="urn:microsoft.com/office/officeart/2005/8/layout/list1"/>
    <dgm:cxn modelId="{DD9992B8-7EA3-4160-BBA9-A9AF0A49D838}" type="presParOf" srcId="{3205F89A-EDA9-44DE-917D-CDEB05435E6B}" destId="{A277A84B-2165-4B18-BAB1-3BE2556C5062}" srcOrd="4" destOrd="0" presId="urn:microsoft.com/office/officeart/2005/8/layout/list1"/>
    <dgm:cxn modelId="{819EB98E-4ED1-492B-91D6-A948AC386C35}" type="presParOf" srcId="{A277A84B-2165-4B18-BAB1-3BE2556C5062}" destId="{A7C72EC1-3EE4-4CB9-B425-2BE47D72AFBF}" srcOrd="0" destOrd="0" presId="urn:microsoft.com/office/officeart/2005/8/layout/list1"/>
    <dgm:cxn modelId="{AECD5598-95C9-4A4B-A0AB-210A94D5268A}" type="presParOf" srcId="{A277A84B-2165-4B18-BAB1-3BE2556C5062}" destId="{4234308A-F5B4-4FC5-9F30-481F575A2BAD}" srcOrd="1" destOrd="0" presId="urn:microsoft.com/office/officeart/2005/8/layout/list1"/>
    <dgm:cxn modelId="{EAC36F72-A305-4F91-9C58-17A1ECEEA564}" type="presParOf" srcId="{3205F89A-EDA9-44DE-917D-CDEB05435E6B}" destId="{C5FA0FF8-0965-4F7E-A390-6D80D11502DE}" srcOrd="5" destOrd="0" presId="urn:microsoft.com/office/officeart/2005/8/layout/list1"/>
    <dgm:cxn modelId="{1921184D-6975-4D0B-97D5-276CCDF64649}" type="presParOf" srcId="{3205F89A-EDA9-44DE-917D-CDEB05435E6B}" destId="{79EFA870-CC43-437A-9691-60DA3081AAB6}" srcOrd="6" destOrd="0" presId="urn:microsoft.com/office/officeart/2005/8/layout/list1"/>
    <dgm:cxn modelId="{861CF567-45CD-4171-8EC8-93EF5CD55588}" type="presParOf" srcId="{3205F89A-EDA9-44DE-917D-CDEB05435E6B}" destId="{9A5454EC-EE59-4F09-BDCF-0947A85B8949}" srcOrd="7" destOrd="0" presId="urn:microsoft.com/office/officeart/2005/8/layout/list1"/>
    <dgm:cxn modelId="{F80DEBEC-365B-41F9-BED9-7C9402B3DA77}" type="presParOf" srcId="{3205F89A-EDA9-44DE-917D-CDEB05435E6B}" destId="{EE7C3696-AE7F-4C37-B463-D1FF34DAD4E1}" srcOrd="8" destOrd="0" presId="urn:microsoft.com/office/officeart/2005/8/layout/list1"/>
    <dgm:cxn modelId="{AAB0C354-03BA-4D92-B9E3-1F1ABD14F6CE}" type="presParOf" srcId="{EE7C3696-AE7F-4C37-B463-D1FF34DAD4E1}" destId="{0C3B8EFA-244C-4268-8FDE-536D31B389FE}" srcOrd="0" destOrd="0" presId="urn:microsoft.com/office/officeart/2005/8/layout/list1"/>
    <dgm:cxn modelId="{605935D8-D31D-4794-91BC-C10216B887BA}" type="presParOf" srcId="{EE7C3696-AE7F-4C37-B463-D1FF34DAD4E1}" destId="{5771C37B-1946-4A3C-BE97-3D7FF25BA9AC}" srcOrd="1" destOrd="0" presId="urn:microsoft.com/office/officeart/2005/8/layout/list1"/>
    <dgm:cxn modelId="{5122AB4B-7AAC-4FA8-92FD-0103603189B3}" type="presParOf" srcId="{3205F89A-EDA9-44DE-917D-CDEB05435E6B}" destId="{0CED12E3-79B6-4CB3-B30F-624606630D0B}" srcOrd="9" destOrd="0" presId="urn:microsoft.com/office/officeart/2005/8/layout/list1"/>
    <dgm:cxn modelId="{63942750-768F-48F4-AC83-726229155714}" type="presParOf" srcId="{3205F89A-EDA9-44DE-917D-CDEB05435E6B}" destId="{1E631448-7EFB-4F49-AC37-E37B42DC9F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1AB25-2172-40E7-9259-CF4D914503DF}" type="doc">
      <dgm:prSet loTypeId="urn:microsoft.com/office/officeart/2005/8/layout/arrow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7E8257-A287-4E7F-AAE3-8269D47FB3E5}">
      <dgm:prSet phldrT="[Text]"/>
      <dgm:spPr/>
      <dgm:t>
        <a:bodyPr/>
        <a:lstStyle/>
        <a:p>
          <a:r>
            <a:rPr lang="en-US" dirty="0"/>
            <a:t>Formal</a:t>
          </a:r>
        </a:p>
      </dgm:t>
    </dgm:pt>
    <dgm:pt modelId="{F1D138DD-0B1F-4363-A72A-B1B06B596186}" type="parTrans" cxnId="{0E133327-347C-4BB2-8DD3-28A7B1C3EB60}">
      <dgm:prSet/>
      <dgm:spPr/>
      <dgm:t>
        <a:bodyPr/>
        <a:lstStyle/>
        <a:p>
          <a:endParaRPr lang="en-US"/>
        </a:p>
      </dgm:t>
    </dgm:pt>
    <dgm:pt modelId="{67BB2BCF-F775-4D88-96CD-745C4DA2BF75}" type="sibTrans" cxnId="{0E133327-347C-4BB2-8DD3-28A7B1C3EB60}">
      <dgm:prSet/>
      <dgm:spPr/>
      <dgm:t>
        <a:bodyPr/>
        <a:lstStyle/>
        <a:p>
          <a:endParaRPr lang="en-US"/>
        </a:p>
      </dgm:t>
    </dgm:pt>
    <dgm:pt modelId="{A9776006-A9BB-4CDB-AD7C-C167C71900C5}">
      <dgm:prSet phldrT="[Text]"/>
      <dgm:spPr/>
      <dgm:t>
        <a:bodyPr/>
        <a:lstStyle/>
        <a:p>
          <a:r>
            <a:rPr lang="en-US" dirty="0"/>
            <a:t>Informal</a:t>
          </a:r>
        </a:p>
      </dgm:t>
    </dgm:pt>
    <dgm:pt modelId="{3982354D-E191-474C-8809-FF1C7282ED3A}" type="parTrans" cxnId="{70E4010B-C976-4E3B-8581-6D8B3117587E}">
      <dgm:prSet/>
      <dgm:spPr/>
      <dgm:t>
        <a:bodyPr/>
        <a:lstStyle/>
        <a:p>
          <a:endParaRPr lang="en-US"/>
        </a:p>
      </dgm:t>
    </dgm:pt>
    <dgm:pt modelId="{9614AC06-3C35-4949-B317-69682989670E}" type="sibTrans" cxnId="{70E4010B-C976-4E3B-8581-6D8B3117587E}">
      <dgm:prSet/>
      <dgm:spPr/>
      <dgm:t>
        <a:bodyPr/>
        <a:lstStyle/>
        <a:p>
          <a:endParaRPr lang="en-US"/>
        </a:p>
      </dgm:t>
    </dgm:pt>
    <dgm:pt modelId="{C9CED3E7-0ED7-4AB5-8F1C-D87C4DAD697C}" type="pres">
      <dgm:prSet presAssocID="{BBC1AB25-2172-40E7-9259-CF4D914503DF}" presName="cycle" presStyleCnt="0">
        <dgm:presLayoutVars>
          <dgm:dir/>
          <dgm:resizeHandles val="exact"/>
        </dgm:presLayoutVars>
      </dgm:prSet>
      <dgm:spPr/>
    </dgm:pt>
    <dgm:pt modelId="{CEFA8122-394C-4662-A6BC-7F3049DCC035}" type="pres">
      <dgm:prSet presAssocID="{847E8257-A287-4E7F-AAE3-8269D47FB3E5}" presName="arrow" presStyleLbl="node1" presStyleIdx="0" presStyleCnt="2" custScaleY="100200" custRadScaleRad="100147">
        <dgm:presLayoutVars>
          <dgm:bulletEnabled val="1"/>
        </dgm:presLayoutVars>
      </dgm:prSet>
      <dgm:spPr/>
    </dgm:pt>
    <dgm:pt modelId="{F6AEC293-F231-49DE-8F9F-BEF0DEF6CA16}" type="pres">
      <dgm:prSet presAssocID="{A9776006-A9BB-4CDB-AD7C-C167C71900C5}" presName="arrow" presStyleLbl="node1" presStyleIdx="1" presStyleCnt="2" custScaleY="100200">
        <dgm:presLayoutVars>
          <dgm:bulletEnabled val="1"/>
        </dgm:presLayoutVars>
      </dgm:prSet>
      <dgm:spPr/>
    </dgm:pt>
  </dgm:ptLst>
  <dgm:cxnLst>
    <dgm:cxn modelId="{98CA4307-3435-4330-BC7B-4DDE8066071D}" type="presOf" srcId="{BBC1AB25-2172-40E7-9259-CF4D914503DF}" destId="{C9CED3E7-0ED7-4AB5-8F1C-D87C4DAD697C}" srcOrd="0" destOrd="0" presId="urn:microsoft.com/office/officeart/2005/8/layout/arrow1"/>
    <dgm:cxn modelId="{70E4010B-C976-4E3B-8581-6D8B3117587E}" srcId="{BBC1AB25-2172-40E7-9259-CF4D914503DF}" destId="{A9776006-A9BB-4CDB-AD7C-C167C71900C5}" srcOrd="1" destOrd="0" parTransId="{3982354D-E191-474C-8809-FF1C7282ED3A}" sibTransId="{9614AC06-3C35-4949-B317-69682989670E}"/>
    <dgm:cxn modelId="{9253C61C-BA86-4105-9D9D-765F364BA158}" type="presOf" srcId="{A9776006-A9BB-4CDB-AD7C-C167C71900C5}" destId="{F6AEC293-F231-49DE-8F9F-BEF0DEF6CA16}" srcOrd="0" destOrd="0" presId="urn:microsoft.com/office/officeart/2005/8/layout/arrow1"/>
    <dgm:cxn modelId="{0E133327-347C-4BB2-8DD3-28A7B1C3EB60}" srcId="{BBC1AB25-2172-40E7-9259-CF4D914503DF}" destId="{847E8257-A287-4E7F-AAE3-8269D47FB3E5}" srcOrd="0" destOrd="0" parTransId="{F1D138DD-0B1F-4363-A72A-B1B06B596186}" sibTransId="{67BB2BCF-F775-4D88-96CD-745C4DA2BF75}"/>
    <dgm:cxn modelId="{AE89FE95-F8B6-4A44-8193-43CC56115272}" type="presOf" srcId="{847E8257-A287-4E7F-AAE3-8269D47FB3E5}" destId="{CEFA8122-394C-4662-A6BC-7F3049DCC035}" srcOrd="0" destOrd="0" presId="urn:microsoft.com/office/officeart/2005/8/layout/arrow1"/>
    <dgm:cxn modelId="{0232BDA2-E570-4368-93C5-F0860A7C5DC9}" type="presParOf" srcId="{C9CED3E7-0ED7-4AB5-8F1C-D87C4DAD697C}" destId="{CEFA8122-394C-4662-A6BC-7F3049DCC035}" srcOrd="0" destOrd="0" presId="urn:microsoft.com/office/officeart/2005/8/layout/arrow1"/>
    <dgm:cxn modelId="{3AC7E0C6-6F63-46B8-AE16-822E45195915}" type="presParOf" srcId="{C9CED3E7-0ED7-4AB5-8F1C-D87C4DAD697C}" destId="{F6AEC293-F231-49DE-8F9F-BEF0DEF6CA1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1AB25-2172-40E7-9259-CF4D914503DF}" type="doc">
      <dgm:prSet loTypeId="urn:microsoft.com/office/officeart/2005/8/layout/arrow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7E8257-A287-4E7F-AAE3-8269D47FB3E5}">
      <dgm:prSet phldrT="[Text]"/>
      <dgm:spPr/>
      <dgm:t>
        <a:bodyPr/>
        <a:lstStyle/>
        <a:p>
          <a:r>
            <a:rPr lang="en-US" b="1" dirty="0"/>
            <a:t>Unrelated</a:t>
          </a:r>
        </a:p>
      </dgm:t>
    </dgm:pt>
    <dgm:pt modelId="{F1D138DD-0B1F-4363-A72A-B1B06B596186}" type="parTrans" cxnId="{0E133327-347C-4BB2-8DD3-28A7B1C3EB60}">
      <dgm:prSet/>
      <dgm:spPr/>
      <dgm:t>
        <a:bodyPr/>
        <a:lstStyle/>
        <a:p>
          <a:endParaRPr lang="en-US" b="1"/>
        </a:p>
      </dgm:t>
    </dgm:pt>
    <dgm:pt modelId="{67BB2BCF-F775-4D88-96CD-745C4DA2BF75}" type="sibTrans" cxnId="{0E133327-347C-4BB2-8DD3-28A7B1C3EB60}">
      <dgm:prSet/>
      <dgm:spPr/>
      <dgm:t>
        <a:bodyPr/>
        <a:lstStyle/>
        <a:p>
          <a:endParaRPr lang="en-US" b="1"/>
        </a:p>
      </dgm:t>
    </dgm:pt>
    <dgm:pt modelId="{A9776006-A9BB-4CDB-AD7C-C167C71900C5}">
      <dgm:prSet phldrT="[Text]"/>
      <dgm:spPr/>
      <dgm:t>
        <a:bodyPr/>
        <a:lstStyle/>
        <a:p>
          <a:r>
            <a:rPr lang="en-US" b="1" dirty="0"/>
            <a:t>Closely Held</a:t>
          </a:r>
        </a:p>
      </dgm:t>
    </dgm:pt>
    <dgm:pt modelId="{3982354D-E191-474C-8809-FF1C7282ED3A}" type="parTrans" cxnId="{70E4010B-C976-4E3B-8581-6D8B3117587E}">
      <dgm:prSet/>
      <dgm:spPr/>
      <dgm:t>
        <a:bodyPr/>
        <a:lstStyle/>
        <a:p>
          <a:endParaRPr lang="en-US" b="1"/>
        </a:p>
      </dgm:t>
    </dgm:pt>
    <dgm:pt modelId="{9614AC06-3C35-4949-B317-69682989670E}" type="sibTrans" cxnId="{70E4010B-C976-4E3B-8581-6D8B3117587E}">
      <dgm:prSet/>
      <dgm:spPr/>
      <dgm:t>
        <a:bodyPr/>
        <a:lstStyle/>
        <a:p>
          <a:endParaRPr lang="en-US" b="1"/>
        </a:p>
      </dgm:t>
    </dgm:pt>
    <dgm:pt modelId="{C9CED3E7-0ED7-4AB5-8F1C-D87C4DAD697C}" type="pres">
      <dgm:prSet presAssocID="{BBC1AB25-2172-40E7-9259-CF4D914503DF}" presName="cycle" presStyleCnt="0">
        <dgm:presLayoutVars>
          <dgm:dir/>
          <dgm:resizeHandles val="exact"/>
        </dgm:presLayoutVars>
      </dgm:prSet>
      <dgm:spPr/>
    </dgm:pt>
    <dgm:pt modelId="{CEFA8122-394C-4662-A6BC-7F3049DCC035}" type="pres">
      <dgm:prSet presAssocID="{847E8257-A287-4E7F-AAE3-8269D47FB3E5}" presName="arrow" presStyleLbl="node1" presStyleIdx="0" presStyleCnt="2" custScaleY="100200" custRadScaleRad="100147">
        <dgm:presLayoutVars>
          <dgm:bulletEnabled val="1"/>
        </dgm:presLayoutVars>
      </dgm:prSet>
      <dgm:spPr/>
    </dgm:pt>
    <dgm:pt modelId="{F6AEC293-F231-49DE-8F9F-BEF0DEF6CA16}" type="pres">
      <dgm:prSet presAssocID="{A9776006-A9BB-4CDB-AD7C-C167C71900C5}" presName="arrow" presStyleLbl="node1" presStyleIdx="1" presStyleCnt="2" custScaleY="100200">
        <dgm:presLayoutVars>
          <dgm:bulletEnabled val="1"/>
        </dgm:presLayoutVars>
      </dgm:prSet>
      <dgm:spPr/>
    </dgm:pt>
  </dgm:ptLst>
  <dgm:cxnLst>
    <dgm:cxn modelId="{98CA4307-3435-4330-BC7B-4DDE8066071D}" type="presOf" srcId="{BBC1AB25-2172-40E7-9259-CF4D914503DF}" destId="{C9CED3E7-0ED7-4AB5-8F1C-D87C4DAD697C}" srcOrd="0" destOrd="0" presId="urn:microsoft.com/office/officeart/2005/8/layout/arrow1"/>
    <dgm:cxn modelId="{70E4010B-C976-4E3B-8581-6D8B3117587E}" srcId="{BBC1AB25-2172-40E7-9259-CF4D914503DF}" destId="{A9776006-A9BB-4CDB-AD7C-C167C71900C5}" srcOrd="1" destOrd="0" parTransId="{3982354D-E191-474C-8809-FF1C7282ED3A}" sibTransId="{9614AC06-3C35-4949-B317-69682989670E}"/>
    <dgm:cxn modelId="{9253C61C-BA86-4105-9D9D-765F364BA158}" type="presOf" srcId="{A9776006-A9BB-4CDB-AD7C-C167C71900C5}" destId="{F6AEC293-F231-49DE-8F9F-BEF0DEF6CA16}" srcOrd="0" destOrd="0" presId="urn:microsoft.com/office/officeart/2005/8/layout/arrow1"/>
    <dgm:cxn modelId="{0E133327-347C-4BB2-8DD3-28A7B1C3EB60}" srcId="{BBC1AB25-2172-40E7-9259-CF4D914503DF}" destId="{847E8257-A287-4E7F-AAE3-8269D47FB3E5}" srcOrd="0" destOrd="0" parTransId="{F1D138DD-0B1F-4363-A72A-B1B06B596186}" sibTransId="{67BB2BCF-F775-4D88-96CD-745C4DA2BF75}"/>
    <dgm:cxn modelId="{AE89FE95-F8B6-4A44-8193-43CC56115272}" type="presOf" srcId="{847E8257-A287-4E7F-AAE3-8269D47FB3E5}" destId="{CEFA8122-394C-4662-A6BC-7F3049DCC035}" srcOrd="0" destOrd="0" presId="urn:microsoft.com/office/officeart/2005/8/layout/arrow1"/>
    <dgm:cxn modelId="{0232BDA2-E570-4368-93C5-F0860A7C5DC9}" type="presParOf" srcId="{C9CED3E7-0ED7-4AB5-8F1C-D87C4DAD697C}" destId="{CEFA8122-394C-4662-A6BC-7F3049DCC035}" srcOrd="0" destOrd="0" presId="urn:microsoft.com/office/officeart/2005/8/layout/arrow1"/>
    <dgm:cxn modelId="{3AC7E0C6-6F63-46B8-AE16-822E45195915}" type="presParOf" srcId="{C9CED3E7-0ED7-4AB5-8F1C-D87C4DAD697C}" destId="{F6AEC293-F231-49DE-8F9F-BEF0DEF6CA1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C1AB25-2172-40E7-9259-CF4D914503DF}" type="doc">
      <dgm:prSet loTypeId="urn:microsoft.com/office/officeart/2005/8/layout/arrow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7E8257-A287-4E7F-AAE3-8269D47FB3E5}">
      <dgm:prSet phldrT="[Text]"/>
      <dgm:spPr/>
      <dgm:t>
        <a:bodyPr/>
        <a:lstStyle/>
        <a:p>
          <a:r>
            <a:rPr lang="en-US" dirty="0"/>
            <a:t>Passive</a:t>
          </a:r>
        </a:p>
      </dgm:t>
    </dgm:pt>
    <dgm:pt modelId="{F1D138DD-0B1F-4363-A72A-B1B06B596186}" type="parTrans" cxnId="{0E133327-347C-4BB2-8DD3-28A7B1C3EB60}">
      <dgm:prSet/>
      <dgm:spPr/>
      <dgm:t>
        <a:bodyPr/>
        <a:lstStyle/>
        <a:p>
          <a:endParaRPr lang="en-US"/>
        </a:p>
      </dgm:t>
    </dgm:pt>
    <dgm:pt modelId="{67BB2BCF-F775-4D88-96CD-745C4DA2BF75}" type="sibTrans" cxnId="{0E133327-347C-4BB2-8DD3-28A7B1C3EB60}">
      <dgm:prSet/>
      <dgm:spPr/>
      <dgm:t>
        <a:bodyPr/>
        <a:lstStyle/>
        <a:p>
          <a:endParaRPr lang="en-US"/>
        </a:p>
      </dgm:t>
    </dgm:pt>
    <dgm:pt modelId="{A9776006-A9BB-4CDB-AD7C-C167C71900C5}">
      <dgm:prSet phldrT="[Text]"/>
      <dgm:spPr/>
      <dgm:t>
        <a:bodyPr/>
        <a:lstStyle/>
        <a:p>
          <a:r>
            <a:rPr lang="en-US" dirty="0"/>
            <a:t>Active</a:t>
          </a:r>
        </a:p>
      </dgm:t>
    </dgm:pt>
    <dgm:pt modelId="{3982354D-E191-474C-8809-FF1C7282ED3A}" type="parTrans" cxnId="{70E4010B-C976-4E3B-8581-6D8B3117587E}">
      <dgm:prSet/>
      <dgm:spPr/>
      <dgm:t>
        <a:bodyPr/>
        <a:lstStyle/>
        <a:p>
          <a:endParaRPr lang="en-US"/>
        </a:p>
      </dgm:t>
    </dgm:pt>
    <dgm:pt modelId="{9614AC06-3C35-4949-B317-69682989670E}" type="sibTrans" cxnId="{70E4010B-C976-4E3B-8581-6D8B3117587E}">
      <dgm:prSet/>
      <dgm:spPr/>
      <dgm:t>
        <a:bodyPr/>
        <a:lstStyle/>
        <a:p>
          <a:endParaRPr lang="en-US"/>
        </a:p>
      </dgm:t>
    </dgm:pt>
    <dgm:pt modelId="{C9CED3E7-0ED7-4AB5-8F1C-D87C4DAD697C}" type="pres">
      <dgm:prSet presAssocID="{BBC1AB25-2172-40E7-9259-CF4D914503DF}" presName="cycle" presStyleCnt="0">
        <dgm:presLayoutVars>
          <dgm:dir/>
          <dgm:resizeHandles val="exact"/>
        </dgm:presLayoutVars>
      </dgm:prSet>
      <dgm:spPr/>
    </dgm:pt>
    <dgm:pt modelId="{CEFA8122-394C-4662-A6BC-7F3049DCC035}" type="pres">
      <dgm:prSet presAssocID="{847E8257-A287-4E7F-AAE3-8269D47FB3E5}" presName="arrow" presStyleLbl="node1" presStyleIdx="0" presStyleCnt="2" custScaleY="100200" custRadScaleRad="100147">
        <dgm:presLayoutVars>
          <dgm:bulletEnabled val="1"/>
        </dgm:presLayoutVars>
      </dgm:prSet>
      <dgm:spPr/>
    </dgm:pt>
    <dgm:pt modelId="{F6AEC293-F231-49DE-8F9F-BEF0DEF6CA16}" type="pres">
      <dgm:prSet presAssocID="{A9776006-A9BB-4CDB-AD7C-C167C71900C5}" presName="arrow" presStyleLbl="node1" presStyleIdx="1" presStyleCnt="2" custScaleY="100200">
        <dgm:presLayoutVars>
          <dgm:bulletEnabled val="1"/>
        </dgm:presLayoutVars>
      </dgm:prSet>
      <dgm:spPr/>
    </dgm:pt>
  </dgm:ptLst>
  <dgm:cxnLst>
    <dgm:cxn modelId="{98CA4307-3435-4330-BC7B-4DDE8066071D}" type="presOf" srcId="{BBC1AB25-2172-40E7-9259-CF4D914503DF}" destId="{C9CED3E7-0ED7-4AB5-8F1C-D87C4DAD697C}" srcOrd="0" destOrd="0" presId="urn:microsoft.com/office/officeart/2005/8/layout/arrow1"/>
    <dgm:cxn modelId="{70E4010B-C976-4E3B-8581-6D8B3117587E}" srcId="{BBC1AB25-2172-40E7-9259-CF4D914503DF}" destId="{A9776006-A9BB-4CDB-AD7C-C167C71900C5}" srcOrd="1" destOrd="0" parTransId="{3982354D-E191-474C-8809-FF1C7282ED3A}" sibTransId="{9614AC06-3C35-4949-B317-69682989670E}"/>
    <dgm:cxn modelId="{9253C61C-BA86-4105-9D9D-765F364BA158}" type="presOf" srcId="{A9776006-A9BB-4CDB-AD7C-C167C71900C5}" destId="{F6AEC293-F231-49DE-8F9F-BEF0DEF6CA16}" srcOrd="0" destOrd="0" presId="urn:microsoft.com/office/officeart/2005/8/layout/arrow1"/>
    <dgm:cxn modelId="{0E133327-347C-4BB2-8DD3-28A7B1C3EB60}" srcId="{BBC1AB25-2172-40E7-9259-CF4D914503DF}" destId="{847E8257-A287-4E7F-AAE3-8269D47FB3E5}" srcOrd="0" destOrd="0" parTransId="{F1D138DD-0B1F-4363-A72A-B1B06B596186}" sibTransId="{67BB2BCF-F775-4D88-96CD-745C4DA2BF75}"/>
    <dgm:cxn modelId="{AE89FE95-F8B6-4A44-8193-43CC56115272}" type="presOf" srcId="{847E8257-A287-4E7F-AAE3-8269D47FB3E5}" destId="{CEFA8122-394C-4662-A6BC-7F3049DCC035}" srcOrd="0" destOrd="0" presId="urn:microsoft.com/office/officeart/2005/8/layout/arrow1"/>
    <dgm:cxn modelId="{0232BDA2-E570-4368-93C5-F0860A7C5DC9}" type="presParOf" srcId="{C9CED3E7-0ED7-4AB5-8F1C-D87C4DAD697C}" destId="{CEFA8122-394C-4662-A6BC-7F3049DCC035}" srcOrd="0" destOrd="0" presId="urn:microsoft.com/office/officeart/2005/8/layout/arrow1"/>
    <dgm:cxn modelId="{3AC7E0C6-6F63-46B8-AE16-822E45195915}" type="presParOf" srcId="{C9CED3E7-0ED7-4AB5-8F1C-D87C4DAD697C}" destId="{F6AEC293-F231-49DE-8F9F-BEF0DEF6CA1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1AB25-2172-40E7-9259-CF4D914503DF}" type="doc">
      <dgm:prSet loTypeId="urn:microsoft.com/office/officeart/2005/8/layout/arrow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7E8257-A287-4E7F-AAE3-8269D47FB3E5}">
      <dgm:prSet phldrT="[Text]"/>
      <dgm:spPr/>
      <dgm:t>
        <a:bodyPr/>
        <a:lstStyle/>
        <a:p>
          <a:r>
            <a:rPr lang="en-US" dirty="0"/>
            <a:t>Many</a:t>
          </a:r>
        </a:p>
      </dgm:t>
    </dgm:pt>
    <dgm:pt modelId="{F1D138DD-0B1F-4363-A72A-B1B06B596186}" type="parTrans" cxnId="{0E133327-347C-4BB2-8DD3-28A7B1C3EB60}">
      <dgm:prSet/>
      <dgm:spPr/>
      <dgm:t>
        <a:bodyPr/>
        <a:lstStyle/>
        <a:p>
          <a:endParaRPr lang="en-US"/>
        </a:p>
      </dgm:t>
    </dgm:pt>
    <dgm:pt modelId="{67BB2BCF-F775-4D88-96CD-745C4DA2BF75}" type="sibTrans" cxnId="{0E133327-347C-4BB2-8DD3-28A7B1C3EB60}">
      <dgm:prSet/>
      <dgm:spPr/>
      <dgm:t>
        <a:bodyPr/>
        <a:lstStyle/>
        <a:p>
          <a:endParaRPr lang="en-US"/>
        </a:p>
      </dgm:t>
    </dgm:pt>
    <dgm:pt modelId="{A9776006-A9BB-4CDB-AD7C-C167C71900C5}">
      <dgm:prSet phldrT="[Text]"/>
      <dgm:spPr/>
      <dgm:t>
        <a:bodyPr/>
        <a:lstStyle/>
        <a:p>
          <a:r>
            <a:rPr lang="en-US" dirty="0"/>
            <a:t>Few</a:t>
          </a:r>
        </a:p>
      </dgm:t>
    </dgm:pt>
    <dgm:pt modelId="{3982354D-E191-474C-8809-FF1C7282ED3A}" type="parTrans" cxnId="{70E4010B-C976-4E3B-8581-6D8B3117587E}">
      <dgm:prSet/>
      <dgm:spPr/>
      <dgm:t>
        <a:bodyPr/>
        <a:lstStyle/>
        <a:p>
          <a:endParaRPr lang="en-US"/>
        </a:p>
      </dgm:t>
    </dgm:pt>
    <dgm:pt modelId="{9614AC06-3C35-4949-B317-69682989670E}" type="sibTrans" cxnId="{70E4010B-C976-4E3B-8581-6D8B3117587E}">
      <dgm:prSet/>
      <dgm:spPr/>
      <dgm:t>
        <a:bodyPr/>
        <a:lstStyle/>
        <a:p>
          <a:endParaRPr lang="en-US"/>
        </a:p>
      </dgm:t>
    </dgm:pt>
    <dgm:pt modelId="{C9CED3E7-0ED7-4AB5-8F1C-D87C4DAD697C}" type="pres">
      <dgm:prSet presAssocID="{BBC1AB25-2172-40E7-9259-CF4D914503DF}" presName="cycle" presStyleCnt="0">
        <dgm:presLayoutVars>
          <dgm:dir/>
          <dgm:resizeHandles val="exact"/>
        </dgm:presLayoutVars>
      </dgm:prSet>
      <dgm:spPr/>
    </dgm:pt>
    <dgm:pt modelId="{CEFA8122-394C-4662-A6BC-7F3049DCC035}" type="pres">
      <dgm:prSet presAssocID="{847E8257-A287-4E7F-AAE3-8269D47FB3E5}" presName="arrow" presStyleLbl="node1" presStyleIdx="0" presStyleCnt="2" custScaleY="100200" custRadScaleRad="100147">
        <dgm:presLayoutVars>
          <dgm:bulletEnabled val="1"/>
        </dgm:presLayoutVars>
      </dgm:prSet>
      <dgm:spPr/>
    </dgm:pt>
    <dgm:pt modelId="{F6AEC293-F231-49DE-8F9F-BEF0DEF6CA16}" type="pres">
      <dgm:prSet presAssocID="{A9776006-A9BB-4CDB-AD7C-C167C71900C5}" presName="arrow" presStyleLbl="node1" presStyleIdx="1" presStyleCnt="2" custScaleY="100200">
        <dgm:presLayoutVars>
          <dgm:bulletEnabled val="1"/>
        </dgm:presLayoutVars>
      </dgm:prSet>
      <dgm:spPr/>
    </dgm:pt>
  </dgm:ptLst>
  <dgm:cxnLst>
    <dgm:cxn modelId="{98CA4307-3435-4330-BC7B-4DDE8066071D}" type="presOf" srcId="{BBC1AB25-2172-40E7-9259-CF4D914503DF}" destId="{C9CED3E7-0ED7-4AB5-8F1C-D87C4DAD697C}" srcOrd="0" destOrd="0" presId="urn:microsoft.com/office/officeart/2005/8/layout/arrow1"/>
    <dgm:cxn modelId="{70E4010B-C976-4E3B-8581-6D8B3117587E}" srcId="{BBC1AB25-2172-40E7-9259-CF4D914503DF}" destId="{A9776006-A9BB-4CDB-AD7C-C167C71900C5}" srcOrd="1" destOrd="0" parTransId="{3982354D-E191-474C-8809-FF1C7282ED3A}" sibTransId="{9614AC06-3C35-4949-B317-69682989670E}"/>
    <dgm:cxn modelId="{9253C61C-BA86-4105-9D9D-765F364BA158}" type="presOf" srcId="{A9776006-A9BB-4CDB-AD7C-C167C71900C5}" destId="{F6AEC293-F231-49DE-8F9F-BEF0DEF6CA16}" srcOrd="0" destOrd="0" presId="urn:microsoft.com/office/officeart/2005/8/layout/arrow1"/>
    <dgm:cxn modelId="{0E133327-347C-4BB2-8DD3-28A7B1C3EB60}" srcId="{BBC1AB25-2172-40E7-9259-CF4D914503DF}" destId="{847E8257-A287-4E7F-AAE3-8269D47FB3E5}" srcOrd="0" destOrd="0" parTransId="{F1D138DD-0B1F-4363-A72A-B1B06B596186}" sibTransId="{67BB2BCF-F775-4D88-96CD-745C4DA2BF75}"/>
    <dgm:cxn modelId="{AE89FE95-F8B6-4A44-8193-43CC56115272}" type="presOf" srcId="{847E8257-A287-4E7F-AAE3-8269D47FB3E5}" destId="{CEFA8122-394C-4662-A6BC-7F3049DCC035}" srcOrd="0" destOrd="0" presId="urn:microsoft.com/office/officeart/2005/8/layout/arrow1"/>
    <dgm:cxn modelId="{0232BDA2-E570-4368-93C5-F0860A7C5DC9}" type="presParOf" srcId="{C9CED3E7-0ED7-4AB5-8F1C-D87C4DAD697C}" destId="{CEFA8122-394C-4662-A6BC-7F3049DCC035}" srcOrd="0" destOrd="0" presId="urn:microsoft.com/office/officeart/2005/8/layout/arrow1"/>
    <dgm:cxn modelId="{3AC7E0C6-6F63-46B8-AE16-822E45195915}" type="presParOf" srcId="{C9CED3E7-0ED7-4AB5-8F1C-D87C4DAD697C}" destId="{F6AEC293-F231-49DE-8F9F-BEF0DEF6CA1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B013B-FD71-4EF4-B4D5-F84FF1BC692A}">
      <dsp:nvSpPr>
        <dsp:cNvPr id="0" name=""/>
        <dsp:cNvSpPr/>
      </dsp:nvSpPr>
      <dsp:spPr>
        <a:xfrm>
          <a:off x="0" y="245393"/>
          <a:ext cx="6764970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037" tIns="312420" rIns="52503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i="1" kern="1200" dirty="0">
              <a:solidFill>
                <a:srgbClr val="C00000"/>
              </a:solidFill>
            </a:rPr>
            <a:t>(What do entities that might be “investment partnerships” look like?)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General Categories and Descriptions</a:t>
          </a:r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Private Equity and Hedge Funds</a:t>
          </a:r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Other Entities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IRS, SEC, and Other Data on Such Entities</a:t>
          </a:r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Size, Assets, Ownership, Activities, Etc.</a:t>
          </a:r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Future Evolution and Projected Industry Changes</a:t>
          </a:r>
        </a:p>
      </dsp:txBody>
      <dsp:txXfrm>
        <a:off x="0" y="245393"/>
        <a:ext cx="6764970" cy="2126250"/>
      </dsp:txXfrm>
    </dsp:sp>
    <dsp:sp modelId="{6E8BA50B-205C-4B1E-9535-159617E21A8D}">
      <dsp:nvSpPr>
        <dsp:cNvPr id="0" name=""/>
        <dsp:cNvSpPr/>
      </dsp:nvSpPr>
      <dsp:spPr>
        <a:xfrm>
          <a:off x="338248" y="23993"/>
          <a:ext cx="4735479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90" tIns="0" rIns="1789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Survey of Available Industry Data </a:t>
          </a:r>
        </a:p>
      </dsp:txBody>
      <dsp:txXfrm>
        <a:off x="359864" y="45609"/>
        <a:ext cx="4692247" cy="399568"/>
      </dsp:txXfrm>
    </dsp:sp>
    <dsp:sp modelId="{79EFA870-CC43-437A-9691-60DA3081AAB6}">
      <dsp:nvSpPr>
        <dsp:cNvPr id="0" name=""/>
        <dsp:cNvSpPr/>
      </dsp:nvSpPr>
      <dsp:spPr>
        <a:xfrm>
          <a:off x="0" y="2674044"/>
          <a:ext cx="6764970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037" tIns="312420" rIns="52503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i="1" kern="1200" dirty="0">
              <a:solidFill>
                <a:srgbClr val="C00000"/>
              </a:solidFill>
            </a:rPr>
            <a:t>(How do states define and treat investment partnerships?</a:t>
          </a:r>
          <a:r>
            <a:rPr lang="en-US" sz="1500" kern="1200" dirty="0">
              <a:solidFill>
                <a:srgbClr val="C00000"/>
              </a:solidFill>
            </a:rPr>
            <a:t>)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Definitions – Assets and Income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Other Qualifications or Limitations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Sourcing of Income –</a:t>
          </a:r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Differences by Type (if any)</a:t>
          </a:r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Differences by General or Limited Partner (if any)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Other Issues</a:t>
          </a:r>
        </a:p>
      </dsp:txBody>
      <dsp:txXfrm>
        <a:off x="0" y="2674044"/>
        <a:ext cx="6764970" cy="2126250"/>
      </dsp:txXfrm>
    </dsp:sp>
    <dsp:sp modelId="{4234308A-F5B4-4FC5-9F30-481F575A2BAD}">
      <dsp:nvSpPr>
        <dsp:cNvPr id="0" name=""/>
        <dsp:cNvSpPr/>
      </dsp:nvSpPr>
      <dsp:spPr>
        <a:xfrm>
          <a:off x="338248" y="2452644"/>
          <a:ext cx="4735479" cy="442800"/>
        </a:xfrm>
        <a:prstGeom prst="roundRect">
          <a:avLst/>
        </a:prstGeom>
        <a:solidFill>
          <a:schemeClr val="accent5">
            <a:hueOff val="0"/>
            <a:satOff val="0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90" tIns="0" rIns="1789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Survey of State Tax Rules  </a:t>
          </a:r>
        </a:p>
      </dsp:txBody>
      <dsp:txXfrm>
        <a:off x="359864" y="2474260"/>
        <a:ext cx="4692247" cy="399568"/>
      </dsp:txXfrm>
    </dsp:sp>
    <dsp:sp modelId="{1E631448-7EFB-4F49-AC37-E37B42DC9FDC}">
      <dsp:nvSpPr>
        <dsp:cNvPr id="0" name=""/>
        <dsp:cNvSpPr/>
      </dsp:nvSpPr>
      <dsp:spPr>
        <a:xfrm>
          <a:off x="0" y="5102694"/>
          <a:ext cx="676497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-70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1C37B-1946-4A3C-BE97-3D7FF25BA9AC}">
      <dsp:nvSpPr>
        <dsp:cNvPr id="0" name=""/>
        <dsp:cNvSpPr/>
      </dsp:nvSpPr>
      <dsp:spPr>
        <a:xfrm>
          <a:off x="338248" y="4881294"/>
          <a:ext cx="4735479" cy="442800"/>
        </a:xfrm>
        <a:prstGeom prst="roundRect">
          <a:avLst/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90" tIns="0" rIns="1789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Analysis of State Rules</a:t>
          </a:r>
        </a:p>
      </dsp:txBody>
      <dsp:txXfrm>
        <a:off x="359864" y="4902910"/>
        <a:ext cx="469224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A8122-394C-4662-A6BC-7F3049DCC035}">
      <dsp:nvSpPr>
        <dsp:cNvPr id="0" name=""/>
        <dsp:cNvSpPr/>
      </dsp:nvSpPr>
      <dsp:spPr>
        <a:xfrm rot="16200000">
          <a:off x="1322" y="371"/>
          <a:ext cx="1322176" cy="132482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Formal</a:t>
          </a:r>
        </a:p>
      </dsp:txBody>
      <dsp:txXfrm rot="5400000">
        <a:off x="231382" y="332236"/>
        <a:ext cx="1093439" cy="661088"/>
      </dsp:txXfrm>
    </dsp:sp>
    <dsp:sp modelId="{F6AEC293-F231-49DE-8F9F-BEF0DEF6CA16}">
      <dsp:nvSpPr>
        <dsp:cNvPr id="0" name=""/>
        <dsp:cNvSpPr/>
      </dsp:nvSpPr>
      <dsp:spPr>
        <a:xfrm rot="5400000">
          <a:off x="5583858" y="371"/>
          <a:ext cx="1322176" cy="132482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Informal</a:t>
          </a:r>
        </a:p>
      </dsp:txBody>
      <dsp:txXfrm rot="-5400000">
        <a:off x="5582537" y="332237"/>
        <a:ext cx="1093439" cy="661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A8122-394C-4662-A6BC-7F3049DCC035}">
      <dsp:nvSpPr>
        <dsp:cNvPr id="0" name=""/>
        <dsp:cNvSpPr/>
      </dsp:nvSpPr>
      <dsp:spPr>
        <a:xfrm rot="16200000">
          <a:off x="1322" y="371"/>
          <a:ext cx="1322176" cy="132482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Unrelated</a:t>
          </a:r>
        </a:p>
      </dsp:txBody>
      <dsp:txXfrm rot="5400000">
        <a:off x="231382" y="332236"/>
        <a:ext cx="1093439" cy="661088"/>
      </dsp:txXfrm>
    </dsp:sp>
    <dsp:sp modelId="{F6AEC293-F231-49DE-8F9F-BEF0DEF6CA16}">
      <dsp:nvSpPr>
        <dsp:cNvPr id="0" name=""/>
        <dsp:cNvSpPr/>
      </dsp:nvSpPr>
      <dsp:spPr>
        <a:xfrm rot="5400000">
          <a:off x="5583858" y="371"/>
          <a:ext cx="1322176" cy="132482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Closely Held</a:t>
          </a:r>
        </a:p>
      </dsp:txBody>
      <dsp:txXfrm rot="-5400000">
        <a:off x="5582537" y="332237"/>
        <a:ext cx="1093439" cy="6610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A8122-394C-4662-A6BC-7F3049DCC035}">
      <dsp:nvSpPr>
        <dsp:cNvPr id="0" name=""/>
        <dsp:cNvSpPr/>
      </dsp:nvSpPr>
      <dsp:spPr>
        <a:xfrm rot="16200000">
          <a:off x="1322" y="371"/>
          <a:ext cx="1322176" cy="132482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Passive</a:t>
          </a:r>
        </a:p>
      </dsp:txBody>
      <dsp:txXfrm rot="5400000">
        <a:off x="231382" y="332236"/>
        <a:ext cx="1093439" cy="661088"/>
      </dsp:txXfrm>
    </dsp:sp>
    <dsp:sp modelId="{F6AEC293-F231-49DE-8F9F-BEF0DEF6CA16}">
      <dsp:nvSpPr>
        <dsp:cNvPr id="0" name=""/>
        <dsp:cNvSpPr/>
      </dsp:nvSpPr>
      <dsp:spPr>
        <a:xfrm rot="5400000">
          <a:off x="5583858" y="371"/>
          <a:ext cx="1322176" cy="132482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Active</a:t>
          </a:r>
        </a:p>
      </dsp:txBody>
      <dsp:txXfrm rot="-5400000">
        <a:off x="5582537" y="332237"/>
        <a:ext cx="1093439" cy="661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A8122-394C-4662-A6BC-7F3049DCC035}">
      <dsp:nvSpPr>
        <dsp:cNvPr id="0" name=""/>
        <dsp:cNvSpPr/>
      </dsp:nvSpPr>
      <dsp:spPr>
        <a:xfrm rot="16200000">
          <a:off x="1322" y="371"/>
          <a:ext cx="1322176" cy="132482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Many</a:t>
          </a:r>
        </a:p>
      </dsp:txBody>
      <dsp:txXfrm rot="5400000">
        <a:off x="231382" y="332236"/>
        <a:ext cx="1093439" cy="661088"/>
      </dsp:txXfrm>
    </dsp:sp>
    <dsp:sp modelId="{F6AEC293-F231-49DE-8F9F-BEF0DEF6CA16}">
      <dsp:nvSpPr>
        <dsp:cNvPr id="0" name=""/>
        <dsp:cNvSpPr/>
      </dsp:nvSpPr>
      <dsp:spPr>
        <a:xfrm rot="5400000">
          <a:off x="5583858" y="371"/>
          <a:ext cx="1322176" cy="132482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Few</a:t>
          </a:r>
        </a:p>
      </dsp:txBody>
      <dsp:txXfrm rot="-5400000">
        <a:off x="5582537" y="332237"/>
        <a:ext cx="1093439" cy="661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05FB-8F46-415C-97FF-775E18CF3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7A4DC-07DC-45D3-BE43-FB934C00E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14BD-0DB1-4796-B198-AC395920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D705-FA65-415B-8D86-797A1063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E7641-FD64-4B4C-A5B3-7FC06F28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8013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AA4F8-BFC4-4414-A363-6838B590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B98CD-B0DA-4987-8E90-840346C7B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D200B-B487-40CC-B1FD-2A5EBFA9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CE50A-9FA7-4614-AA39-E5902DA2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19858-7936-4A45-AEE0-1BED2D3B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478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721A0E-7E31-4F87-8CFB-80F0E005B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E43EB-FF3B-4A96-BC6B-F0D527131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3A4FE-80AB-418C-AD79-BF41F39C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F2233-2CEF-473D-8DCE-62A25360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5DB7D-9F8D-4383-A85E-FB7378F8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6090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297E-ABAE-4473-BFE7-37549389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492D1-5E04-4019-A09D-5654E67D1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10F5F-6AF7-45AA-B148-2B7B6F0B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5C49-9AC6-467C-91E6-DC5D3853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1B22-50EC-4165-BBCC-D81A8842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004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0292-44D5-460F-B83A-D601A109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2E645-18DC-4682-98E7-4B8AD9A1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D6A88-3FDD-4EA7-A432-195FBB9B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09800-BC01-4EEA-B559-DCC5C6A1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DFBFC-4250-4D23-B2BC-E028513A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222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4D26-A5A0-484F-8EFD-33300B04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358E4-3051-491F-9C8D-7F7DA8838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B050C-C382-48AD-B1A0-3A9A71614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86B5E-2439-4F25-9274-2317878A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0A93D-664E-40A8-84AE-3BDCCE69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BCF31-2019-4DAC-AC6C-40C4C064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0638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8D9A-F4FC-4809-9A51-D17805C9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E6578-37B0-45B1-822E-011B37AAE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960E9-8304-447A-988E-829563587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76C0A-C47E-47E8-9AEE-93BCD567F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C569C-DB5E-4437-B18F-19D2B3A91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656F2-DDA6-466F-B98F-B9A68D48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9F9A3-29BE-4174-B6F9-74F76B8D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ADD51-2EFF-4702-AD50-64AD4A22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250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1796-B71D-4E35-BBDF-11A2ABDE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B96CA-ECE7-4E9D-A3BA-88480E09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8984E-2CA1-47C9-9030-5743A1EA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4F5B7-B79A-462B-811D-4AC88807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2720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49F8A-B959-46A1-BEDC-B9A34EBB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BB0C3-24EC-4218-9C6A-A065DC46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75ABA-8B8C-466B-84B2-C260AD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930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62CE-1F61-4D1D-999C-7999D392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E41F8-9BE1-487C-8F4D-CD10182C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9550E-FAD2-4F2A-B2E9-96F363419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CA32F-9F16-4069-93DC-515F2A41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7048C-8C69-40BB-802A-5B0BB889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05D88-6667-4D2C-A34E-83B5841D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083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C866D-487E-4317-B0AA-73C8C491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E06A7-98CD-4B94-B46E-CCF871E5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367BA-E8C3-460A-A3A3-5D428D458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A3D7A-4478-4574-9D91-2AE383BA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72F81-52F4-4220-A07F-8A33B034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A2E5A-4A35-466F-97DA-A3CCBB02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369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67260-4E31-43DC-9105-F2C3638E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96BE0-6548-46BC-8F06-49F9FDB32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7EA99-0F01-4382-A998-0459DA446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CB591-1CC2-4D57-8D09-0646199A36F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5F44-673E-4047-93E7-F6E9643AE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E97F-4D52-4FA7-B123-571ECC776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0D6E-E35F-417B-9CCA-92B24078C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65639-F411-4129-9CA9-9783F51D4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655286"/>
            <a:ext cx="4224048" cy="2610042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</a:rPr>
              <a:t>State Taxation of Partnerships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B3E86-D2EE-458D-A1C8-24F128B5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373384"/>
            <a:ext cx="3405900" cy="829055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January 18,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5FAEA9-5D89-4211-B9CA-BC6EB271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72" y="2203276"/>
            <a:ext cx="3635641" cy="18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411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561B-BA1D-4F2C-BAE1-B9E88FFB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– Investment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8666E-90D7-4F9A-AA50-4313B2D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461" y="1676540"/>
            <a:ext cx="7454348" cy="467456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Majority sourcing rule – </a:t>
            </a:r>
            <a:br>
              <a:rPr lang="en-US" dirty="0"/>
            </a:br>
            <a:r>
              <a:rPr lang="en-US" dirty="0"/>
              <a:t>(for state in which the IP offices are located)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Limited partners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Individual – to state of residence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Corporate – to domicile or apportioned using corporate factors alone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Rationale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Some states suggest nexus over limited partners is lacking or they are not “engaging in business” in the state where the IP is located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Some states suggest the income is “nonbusiness” income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Other - policy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654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09E7-0144-4EAB-9681-5245DB4A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870" y="365125"/>
            <a:ext cx="8719930" cy="1325563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>
                <a:latin typeface="Abadi" panose="020B0604020104020204" pitchFamily="34" charset="0"/>
              </a:rPr>
              <a:t>a</a:t>
            </a:r>
            <a:r>
              <a:rPr lang="en-US" dirty="0">
                <a:latin typeface="Aldhabi" panose="01000000000000000000" pitchFamily="2" charset="-78"/>
                <a:cs typeface="Aldhabi" panose="01000000000000000000" pitchFamily="2" charset="-78"/>
              </a:rPr>
              <a:t>r</a:t>
            </a:r>
            <a:r>
              <a:rPr lang="en-US" dirty="0">
                <a:latin typeface="Algerian" panose="04020705040A02060702" pitchFamily="82" charset="0"/>
              </a:rPr>
              <a:t>i</a:t>
            </a:r>
            <a:r>
              <a:rPr lang="en-US" dirty="0">
                <a:latin typeface="Arial Black" panose="020B0A04020102020204" pitchFamily="34" charset="0"/>
              </a:rPr>
              <a:t>a</a:t>
            </a:r>
            <a:r>
              <a:rPr lang="en-US" dirty="0">
                <a:latin typeface="Bell MT" panose="02020503060305020303" pitchFamily="18" charset="0"/>
              </a:rPr>
              <a:t>t</a:t>
            </a:r>
            <a:r>
              <a:rPr lang="en-US" dirty="0">
                <a:latin typeface="Matura MT Script Capitals" panose="03020802060602070202" pitchFamily="66" charset="0"/>
              </a:rPr>
              <a:t>i</a:t>
            </a:r>
            <a:r>
              <a:rPr lang="en-US" dirty="0">
                <a:latin typeface="Sitka Small" panose="02000505000000020004" pitchFamily="2" charset="0"/>
              </a:rPr>
              <a:t>o</a:t>
            </a:r>
            <a:r>
              <a:rPr lang="en-US" dirty="0">
                <a:latin typeface="Viner Hand ITC" panose="03070502030502020203" pitchFamily="66" charset="0"/>
              </a:rPr>
              <a:t>n</a:t>
            </a:r>
            <a:r>
              <a:rPr lang="en-US" dirty="0">
                <a:latin typeface="Sylfaen" panose="010A0502050306030303" pitchFamily="18" charset="0"/>
              </a:rPr>
              <a:t>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DCD44-D7A9-4C8A-880A-1FFA1B05D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870" y="1825625"/>
            <a:ext cx="8719930" cy="4351338"/>
          </a:xfrm>
        </p:spPr>
        <p:txBody>
          <a:bodyPr/>
          <a:lstStyle/>
          <a:p>
            <a:r>
              <a:rPr lang="en-US" dirty="0"/>
              <a:t>Definitions of investment partnerships</a:t>
            </a:r>
          </a:p>
          <a:p>
            <a:r>
              <a:rPr lang="en-US" dirty="0"/>
              <a:t>Other rules for qualifying as an IP</a:t>
            </a:r>
          </a:p>
          <a:p>
            <a:r>
              <a:rPr lang="en-US" dirty="0"/>
              <a:t>Treatment of corporate partners</a:t>
            </a:r>
          </a:p>
          <a:p>
            <a:r>
              <a:rPr lang="en-US" dirty="0"/>
              <a:t>Treatment of general (managing) partners</a:t>
            </a:r>
          </a:p>
        </p:txBody>
      </p:sp>
    </p:spTree>
    <p:extLst>
      <p:ext uri="{BB962C8B-B14F-4D97-AF65-F5344CB8AC3E}">
        <p14:creationId xmlns:p14="http://schemas.microsoft.com/office/powerpoint/2010/main" val="39017892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0FE8-7A00-4AF8-8F99-04B3434B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22" y="365125"/>
            <a:ext cx="8859078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ewh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Mur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ky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8AD8-A106-4067-9D00-A2230011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720" y="1825625"/>
            <a:ext cx="8859079" cy="4351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What does the IP rule mean for credits for taxes paid?</a:t>
            </a:r>
          </a:p>
          <a:p>
            <a:pPr>
              <a:spcBef>
                <a:spcPts val="1200"/>
              </a:spcBef>
            </a:pPr>
            <a:r>
              <a:rPr lang="en-US" dirty="0"/>
              <a:t>What about the state where the IP’s investments are located?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674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27C5-15E8-4750-91A5-499DEBD0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Where to draw the line -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9162FE-98E6-420C-8E6B-826AEA73A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01822"/>
              </p:ext>
            </p:extLst>
          </p:nvPr>
        </p:nvGraphicFramePr>
        <p:xfrm>
          <a:off x="2642152" y="1438003"/>
          <a:ext cx="690769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0DB628-F310-4080-B419-9640DFA2592F}"/>
              </a:ext>
            </a:extLst>
          </p:cNvPr>
          <p:cNvSpPr txBox="1"/>
          <p:nvPr/>
        </p:nvSpPr>
        <p:spPr>
          <a:xfrm>
            <a:off x="4769125" y="1907838"/>
            <a:ext cx="265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Management &amp; Structure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58597C8-A6E9-4A49-B92D-1E3D2AD56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493460"/>
              </p:ext>
            </p:extLst>
          </p:nvPr>
        </p:nvGraphicFramePr>
        <p:xfrm>
          <a:off x="2655406" y="2753280"/>
          <a:ext cx="690769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130019-A8BD-4271-8E59-0A376AC68B2E}"/>
              </a:ext>
            </a:extLst>
          </p:cNvPr>
          <p:cNvSpPr txBox="1"/>
          <p:nvPr/>
        </p:nvSpPr>
        <p:spPr>
          <a:xfrm>
            <a:off x="4836217" y="3154883"/>
            <a:ext cx="25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Relationship of Investors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2BCF40AF-F079-4AF4-8819-E7E6AD59AA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105464"/>
              </p:ext>
            </p:extLst>
          </p:nvPr>
        </p:nvGraphicFramePr>
        <p:xfrm>
          <a:off x="2658719" y="4058617"/>
          <a:ext cx="690769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F2F6368-B1FC-439B-AFD7-B3D368E33B18}"/>
              </a:ext>
            </a:extLst>
          </p:cNvPr>
          <p:cNvSpPr txBox="1"/>
          <p:nvPr/>
        </p:nvSpPr>
        <p:spPr>
          <a:xfrm>
            <a:off x="4683813" y="4492940"/>
            <a:ext cx="282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Relationship with Investees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55F9D6F7-7D58-41A2-A33E-4D1CB3C57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784249"/>
              </p:ext>
            </p:extLst>
          </p:nvPr>
        </p:nvGraphicFramePr>
        <p:xfrm>
          <a:off x="2652093" y="5363950"/>
          <a:ext cx="690769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0D8763E-3875-4FA4-93DE-DFFEF62FAE69}"/>
              </a:ext>
            </a:extLst>
          </p:cNvPr>
          <p:cNvSpPr txBox="1"/>
          <p:nvPr/>
        </p:nvSpPr>
        <p:spPr>
          <a:xfrm>
            <a:off x="4869760" y="5852180"/>
            <a:ext cx="2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Number of Investments</a:t>
            </a:r>
          </a:p>
        </p:txBody>
      </p:sp>
    </p:spTree>
    <p:extLst>
      <p:ext uri="{BB962C8B-B14F-4D97-AF65-F5344CB8AC3E}">
        <p14:creationId xmlns:p14="http://schemas.microsoft.com/office/powerpoint/2010/main" val="186970388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38E5-0A80-49BA-84B5-5E7B6D28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9392952-1C13-41B6-A016-FFA01E988CBA}"/>
              </a:ext>
            </a:extLst>
          </p:cNvPr>
          <p:cNvSpPr/>
          <p:nvPr/>
        </p:nvSpPr>
        <p:spPr>
          <a:xfrm>
            <a:off x="4277139" y="2895599"/>
            <a:ext cx="1371600" cy="1172817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DE30E6D-9BBA-451F-9F79-D1AFC61D4608}"/>
              </a:ext>
            </a:extLst>
          </p:cNvPr>
          <p:cNvSpPr/>
          <p:nvPr/>
        </p:nvSpPr>
        <p:spPr>
          <a:xfrm>
            <a:off x="5410200" y="4509052"/>
            <a:ext cx="1371600" cy="117281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</a:t>
            </a:r>
          </a:p>
        </p:txBody>
      </p:sp>
      <p:pic>
        <p:nvPicPr>
          <p:cNvPr id="8" name="Graphic 7" descr="Man outline">
            <a:extLst>
              <a:ext uri="{FF2B5EF4-FFF2-40B4-BE49-F238E27FC236}">
                <a16:creationId xmlns:a16="http://schemas.microsoft.com/office/drawing/2014/main" id="{4F691AFF-74BC-4DEB-92B1-B4712446F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1643" y="1540563"/>
            <a:ext cx="914400" cy="914400"/>
          </a:xfrm>
          <a:prstGeom prst="rect">
            <a:avLst/>
          </a:prstGeom>
        </p:spPr>
      </p:pic>
      <p:pic>
        <p:nvPicPr>
          <p:cNvPr id="9" name="Graphic 8" descr="Man outline">
            <a:extLst>
              <a:ext uri="{FF2B5EF4-FFF2-40B4-BE49-F238E27FC236}">
                <a16:creationId xmlns:a16="http://schemas.microsoft.com/office/drawing/2014/main" id="{27E84DAB-E19F-4A98-BB2A-D401011D3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5312" y="1484243"/>
            <a:ext cx="914400" cy="914400"/>
          </a:xfrm>
          <a:prstGeom prst="rect">
            <a:avLst/>
          </a:prstGeom>
        </p:spPr>
      </p:pic>
      <p:pic>
        <p:nvPicPr>
          <p:cNvPr id="10" name="Graphic 9" descr="Man outline">
            <a:extLst>
              <a:ext uri="{FF2B5EF4-FFF2-40B4-BE49-F238E27FC236}">
                <a16:creationId xmlns:a16="http://schemas.microsoft.com/office/drawing/2014/main" id="{A3B6C782-1244-42EA-B53A-D598CC544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6322" y="1484243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5D094B-06D9-4E9E-B57A-4C49821A79F1}"/>
              </a:ext>
            </a:extLst>
          </p:cNvPr>
          <p:cNvCxnSpPr>
            <a:stCxn id="8" idx="2"/>
            <a:endCxn id="5" idx="1"/>
          </p:cNvCxnSpPr>
          <p:nvPr/>
        </p:nvCxnSpPr>
        <p:spPr>
          <a:xfrm>
            <a:off x="3998843" y="2454963"/>
            <a:ext cx="621196" cy="10270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B21985-5EC6-4654-BAEC-7BF809E89201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4962939" y="4068416"/>
            <a:ext cx="1133061" cy="44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10B6F2-CF1D-4112-9A57-97B17F043DE3}"/>
              </a:ext>
            </a:extLst>
          </p:cNvPr>
          <p:cNvCxnSpPr>
            <a:cxnSpLocks/>
            <a:stCxn id="10" idx="2"/>
            <a:endCxn id="19" idx="5"/>
          </p:cNvCxnSpPr>
          <p:nvPr/>
        </p:nvCxnSpPr>
        <p:spPr>
          <a:xfrm flipH="1">
            <a:off x="7624964" y="2398643"/>
            <a:ext cx="508558" cy="1076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245262-D2F2-4DB7-BA6F-05D0F246F685}"/>
              </a:ext>
            </a:extLst>
          </p:cNvPr>
          <p:cNvCxnSpPr>
            <a:cxnSpLocks/>
            <a:stCxn id="9" idx="2"/>
            <a:endCxn id="19" idx="5"/>
          </p:cNvCxnSpPr>
          <p:nvPr/>
        </p:nvCxnSpPr>
        <p:spPr>
          <a:xfrm flipH="1">
            <a:off x="7624964" y="2398643"/>
            <a:ext cx="1217548" cy="1076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E27BCC1-1071-4D13-8F5A-EA5091A36A06}"/>
              </a:ext>
            </a:extLst>
          </p:cNvPr>
          <p:cNvSpPr/>
          <p:nvPr/>
        </p:nvSpPr>
        <p:spPr>
          <a:xfrm>
            <a:off x="6596264" y="2888975"/>
            <a:ext cx="1371600" cy="1172817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Non-IP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38F39D-84B5-4F3C-8446-D63F4700975C}"/>
              </a:ext>
            </a:extLst>
          </p:cNvPr>
          <p:cNvCxnSpPr>
            <a:stCxn id="19" idx="3"/>
            <a:endCxn id="6" idx="0"/>
          </p:cNvCxnSpPr>
          <p:nvPr/>
        </p:nvCxnSpPr>
        <p:spPr>
          <a:xfrm flipH="1">
            <a:off x="6096000" y="4061792"/>
            <a:ext cx="1186064" cy="447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2146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E41EB-6A67-4387-B2F1-70CD3C82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529" y="2085788"/>
            <a:ext cx="6884895" cy="1496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Update on Partnership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EDA16-2941-4DE7-B7C6-CFF57494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3948056"/>
            <a:ext cx="6096000" cy="830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4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Coming soon . . .</a:t>
            </a:r>
          </a:p>
        </p:txBody>
      </p:sp>
    </p:spTree>
    <p:extLst>
      <p:ext uri="{BB962C8B-B14F-4D97-AF65-F5344CB8AC3E}">
        <p14:creationId xmlns:p14="http://schemas.microsoft.com/office/powerpoint/2010/main" val="36350439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A153-853D-4CCA-AA6B-44B15865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620392"/>
            <a:ext cx="3617392" cy="550468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/>
                </a:solidFill>
              </a:rPr>
              <a:t>White Paper </a:t>
            </a:r>
            <a:br>
              <a:rPr lang="en-US" sz="5400" dirty="0">
                <a:solidFill>
                  <a:schemeClr val="accent5"/>
                </a:solidFill>
              </a:rPr>
            </a:br>
            <a:br>
              <a:rPr lang="en-US" sz="5400" dirty="0">
                <a:solidFill>
                  <a:schemeClr val="accent5"/>
                </a:solidFill>
              </a:rPr>
            </a:br>
            <a:r>
              <a:rPr lang="en-US" sz="5400" dirty="0">
                <a:solidFill>
                  <a:schemeClr val="accent5"/>
                </a:solidFill>
              </a:rPr>
              <a:t>Preliminary 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849F72-D462-4BDF-930D-F1816AF7C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845946"/>
              </p:ext>
            </p:extLst>
          </p:nvPr>
        </p:nvGraphicFramePr>
        <p:xfrm>
          <a:off x="4591878" y="620392"/>
          <a:ext cx="676497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23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EAD4-E021-411D-9506-34E67E2F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Last Call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F1140-FCDF-4D62-8DDB-CE4FDCD9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Investment partnerships – defined broadly – account for a majority of all partnership income</a:t>
            </a:r>
          </a:p>
          <a:p>
            <a:r>
              <a:rPr lang="en-US" sz="2400" dirty="0"/>
              <a:t>The vast majority of this income is portfolio income -  interest, dividends, and capital gains</a:t>
            </a:r>
          </a:p>
          <a:p>
            <a:r>
              <a:rPr lang="en-US" sz="2400" dirty="0"/>
              <a:t>Investment partnerships are lightly regulated and not publicly traded</a:t>
            </a:r>
          </a:p>
          <a:p>
            <a:r>
              <a:rPr lang="en-US" sz="2400" dirty="0"/>
              <a:t>Include private equity funds, venture capital funds, hedge funds, etc.</a:t>
            </a:r>
          </a:p>
          <a:p>
            <a:r>
              <a:rPr lang="en-US" sz="2400" dirty="0"/>
              <a:t>Limited partners include other investment partnerships, individuals, corporations, tax exempt entities &amp; governments, and foreign persons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07840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C0264FF-308B-40E3-9D49-003EDC067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2" y="0"/>
            <a:ext cx="52993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BE9E2B-3893-4213-884E-96EEAD581229}"/>
              </a:ext>
            </a:extLst>
          </p:cNvPr>
          <p:cNvSpPr txBox="1"/>
          <p:nvPr/>
        </p:nvSpPr>
        <p:spPr>
          <a:xfrm>
            <a:off x="6883400" y="914400"/>
            <a:ext cx="403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not the first foray into the partnership area by the </a:t>
            </a:r>
            <a:r>
              <a:rPr lang="en-US" dirty="0" err="1"/>
              <a:t>MTC</a:t>
            </a:r>
            <a:r>
              <a:rPr lang="en-US" dirty="0"/>
              <a:t> . . 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A9ACD6-2428-4917-80ED-A1002A5B66BF}"/>
              </a:ext>
            </a:extLst>
          </p:cNvPr>
          <p:cNvCxnSpPr/>
          <p:nvPr/>
        </p:nvCxnSpPr>
        <p:spPr>
          <a:xfrm flipH="1">
            <a:off x="3996267" y="1560731"/>
            <a:ext cx="3005666" cy="40357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725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938E65B-7215-49A9-99EC-F1AAB3047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7101" r="11239" b="15797"/>
          <a:stretch/>
        </p:blipFill>
        <p:spPr>
          <a:xfrm>
            <a:off x="765312" y="41059"/>
            <a:ext cx="5088573" cy="63398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B9EF87E-B744-42E3-AE5D-A1B6968602DF}"/>
              </a:ext>
            </a:extLst>
          </p:cNvPr>
          <p:cNvSpPr/>
          <p:nvPr/>
        </p:nvSpPr>
        <p:spPr>
          <a:xfrm>
            <a:off x="1033670" y="4611756"/>
            <a:ext cx="5158408" cy="4174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156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6416912-3276-4C18-8B8B-E8D9CE0EC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7557" r="5904" b="2963"/>
          <a:stretch/>
        </p:blipFill>
        <p:spPr>
          <a:xfrm>
            <a:off x="1076959" y="133762"/>
            <a:ext cx="4916229" cy="66429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CA88FC-3817-40D3-BD18-F007EB940385}"/>
              </a:ext>
            </a:extLst>
          </p:cNvPr>
          <p:cNvCxnSpPr/>
          <p:nvPr/>
        </p:nvCxnSpPr>
        <p:spPr>
          <a:xfrm flipH="1">
            <a:off x="2560320" y="2214880"/>
            <a:ext cx="5151120" cy="21031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E3EEFB-9947-4E81-A8F9-7B9A5F8CB388}"/>
              </a:ext>
            </a:extLst>
          </p:cNvPr>
          <p:cNvSpPr txBox="1"/>
          <p:nvPr/>
        </p:nvSpPr>
        <p:spPr>
          <a:xfrm>
            <a:off x="7711440" y="1568549"/>
            <a:ext cx="403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things don’t change  . . . </a:t>
            </a:r>
          </a:p>
        </p:txBody>
      </p:sp>
    </p:spTree>
    <p:extLst>
      <p:ext uri="{BB962C8B-B14F-4D97-AF65-F5344CB8AC3E}">
        <p14:creationId xmlns:p14="http://schemas.microsoft.com/office/powerpoint/2010/main" val="38798464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94BAE357-94A9-402B-92CC-6A286C0BA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9630" r="18699" b="58370"/>
          <a:stretch/>
        </p:blipFill>
        <p:spPr>
          <a:xfrm>
            <a:off x="1" y="965200"/>
            <a:ext cx="7030720" cy="396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39A63-9797-4F61-8144-BCC7C52FB1BA}"/>
              </a:ext>
            </a:extLst>
          </p:cNvPr>
          <p:cNvSpPr txBox="1"/>
          <p:nvPr/>
        </p:nvSpPr>
        <p:spPr>
          <a:xfrm>
            <a:off x="7030721" y="2623234"/>
            <a:ext cx="236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Results of Survey – </a:t>
            </a:r>
          </a:p>
          <a:p>
            <a:r>
              <a:rPr lang="en-US" b="1" dirty="0">
                <a:solidFill>
                  <a:srgbClr val="C00000"/>
                </a:solidFill>
              </a:rPr>
              <a:t>from the 2004 Report</a:t>
            </a:r>
          </a:p>
        </p:txBody>
      </p:sp>
    </p:spTree>
    <p:extLst>
      <p:ext uri="{BB962C8B-B14F-4D97-AF65-F5344CB8AC3E}">
        <p14:creationId xmlns:p14="http://schemas.microsoft.com/office/powerpoint/2010/main" val="28791110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39E-85EE-4FEC-9C54-6910AB51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Emerging picture . . 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02365-6769-4DD4-847C-44F3D43FC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(Subject to Change)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6F91E26-ADC2-4348-A1EF-D0115C4492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64" y="670131"/>
            <a:ext cx="2758869" cy="2758869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  <p:extLst>
      <p:ext uri="{BB962C8B-B14F-4D97-AF65-F5344CB8AC3E}">
        <p14:creationId xmlns:p14="http://schemas.microsoft.com/office/powerpoint/2010/main" val="15574396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F763-2DD5-4B75-9E6C-E164B239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– Default Partnership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10234-1B1F-48E4-A99D-5CA77F743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522" y="1616906"/>
            <a:ext cx="7146235" cy="435133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Becoming clearer -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States assert nexus over out-of-state partners (even limited minority partners)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Majority sourcing rules (distributive share) – whether limited or minority –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Individual partners – based on partnership factors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Corporate partners – based on partnership plus partner factors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Withholding, composite returns, and PTE taxes are accepted means of taxation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299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Abadi</vt:lpstr>
      <vt:lpstr>Aldhabi</vt:lpstr>
      <vt:lpstr>Algerian</vt:lpstr>
      <vt:lpstr>Arial</vt:lpstr>
      <vt:lpstr>Arial Black</vt:lpstr>
      <vt:lpstr>Bell MT</vt:lpstr>
      <vt:lpstr>Calibri</vt:lpstr>
      <vt:lpstr>Calibri Light</vt:lpstr>
      <vt:lpstr>Matura MT Script Capitals</vt:lpstr>
      <vt:lpstr>Sitka Small</vt:lpstr>
      <vt:lpstr>Sylfaen</vt:lpstr>
      <vt:lpstr>Viner Hand ITC</vt:lpstr>
      <vt:lpstr>1_Office Theme</vt:lpstr>
      <vt:lpstr>State Taxation of Partnerships</vt:lpstr>
      <vt:lpstr>White Paper   Preliminary Outline</vt:lpstr>
      <vt:lpstr>Last Call</vt:lpstr>
      <vt:lpstr>PowerPoint Presentation</vt:lpstr>
      <vt:lpstr>PowerPoint Presentation</vt:lpstr>
      <vt:lpstr>PowerPoint Presentation</vt:lpstr>
      <vt:lpstr>PowerPoint Presentation</vt:lpstr>
      <vt:lpstr>Emerging picture . . . </vt:lpstr>
      <vt:lpstr>Context – Default Partnership Rules</vt:lpstr>
      <vt:lpstr>Exception – Investment Partnerships</vt:lpstr>
      <vt:lpstr>Variations </vt:lpstr>
      <vt:lpstr>Still Somewhat Murky </vt:lpstr>
      <vt:lpstr>Where to draw the line - </vt:lpstr>
      <vt:lpstr>Example:</vt:lpstr>
      <vt:lpstr>Update on Partnership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2021-12-30T15:21:45Z</dcterms:created>
  <dcterms:modified xsi:type="dcterms:W3CDTF">2022-01-18T14:44:09Z</dcterms:modified>
</cp:coreProperties>
</file>