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4"/>
  </p:sldMasterIdLst>
  <p:notesMasterIdLst>
    <p:notesMasterId r:id="rId23"/>
  </p:notesMasterIdLst>
  <p:sldIdLst>
    <p:sldId id="256" r:id="rId5"/>
    <p:sldId id="292" r:id="rId6"/>
    <p:sldId id="257" r:id="rId7"/>
    <p:sldId id="295" r:id="rId8"/>
    <p:sldId id="296" r:id="rId9"/>
    <p:sldId id="282" r:id="rId10"/>
    <p:sldId id="302" r:id="rId11"/>
    <p:sldId id="300" r:id="rId12"/>
    <p:sldId id="294" r:id="rId13"/>
    <p:sldId id="305" r:id="rId14"/>
    <p:sldId id="306" r:id="rId15"/>
    <p:sldId id="307" r:id="rId16"/>
    <p:sldId id="308" r:id="rId17"/>
    <p:sldId id="309" r:id="rId18"/>
    <p:sldId id="303" r:id="rId19"/>
    <p:sldId id="293" r:id="rId20"/>
    <p:sldId id="304" r:id="rId21"/>
    <p:sldId id="299"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14" d="100"/>
          <a:sy n="114" d="100"/>
        </p:scale>
        <p:origin x="474"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8E3F482-8844-47CA-8B8A-CC01835128C9}" type="doc">
      <dgm:prSet loTypeId="urn:microsoft.com/office/officeart/2016/7/layout/HexagonTimeline" loCatId="process" qsTypeId="urn:microsoft.com/office/officeart/2005/8/quickstyle/simple5" qsCatId="simple" csTypeId="urn:microsoft.com/office/officeart/2005/8/colors/colorful5" csCatId="colorful" phldr="1"/>
      <dgm:spPr/>
      <dgm:t>
        <a:bodyPr/>
        <a:lstStyle/>
        <a:p>
          <a:endParaRPr lang="en-US"/>
        </a:p>
      </dgm:t>
    </dgm:pt>
    <dgm:pt modelId="{84E51CE1-9815-4BA4-8025-F86C583620AE}">
      <dgm:prSet/>
      <dgm:spPr/>
      <dgm:t>
        <a:bodyPr/>
        <a:lstStyle/>
        <a:p>
          <a:r>
            <a:rPr lang="en-US" dirty="0"/>
            <a:t>17 Aug.</a:t>
          </a:r>
        </a:p>
      </dgm:t>
    </dgm:pt>
    <dgm:pt modelId="{0ADACA5C-E423-473A-BBC2-CF20C993187E}" type="parTrans" cxnId="{8E879784-9FEB-416F-91AA-DFEF346A797D}">
      <dgm:prSet/>
      <dgm:spPr/>
      <dgm:t>
        <a:bodyPr/>
        <a:lstStyle/>
        <a:p>
          <a:endParaRPr lang="en-US"/>
        </a:p>
      </dgm:t>
    </dgm:pt>
    <dgm:pt modelId="{43F93AE9-04A8-421A-A84C-D48C82680197}" type="sibTrans" cxnId="{8E879784-9FEB-416F-91AA-DFEF346A797D}">
      <dgm:prSet/>
      <dgm:spPr/>
      <dgm:t>
        <a:bodyPr/>
        <a:lstStyle/>
        <a:p>
          <a:endParaRPr lang="en-US"/>
        </a:p>
      </dgm:t>
    </dgm:pt>
    <dgm:pt modelId="{57715871-F505-44D5-8F15-3428AAD4B6AD}">
      <dgm:prSet/>
      <dgm:spPr/>
      <dgm:t>
        <a:bodyPr/>
        <a:lstStyle/>
        <a:p>
          <a:r>
            <a:rPr lang="en-US" b="1" dirty="0"/>
            <a:t>ISSUE OUTLINE</a:t>
          </a:r>
          <a:r>
            <a:rPr lang="en-US" dirty="0"/>
            <a:t> General Approach  Terms</a:t>
          </a:r>
          <a:br>
            <a:rPr lang="en-US" dirty="0"/>
          </a:br>
          <a:r>
            <a:rPr lang="en-US" dirty="0"/>
            <a:t>Operating Income -</a:t>
          </a:r>
          <a:r>
            <a:rPr lang="en-US" i="1" dirty="0"/>
            <a:t>Nexus &amp; </a:t>
          </a:r>
          <a:br>
            <a:rPr lang="en-US" i="1" dirty="0"/>
          </a:br>
          <a:r>
            <a:rPr lang="en-US" i="1" dirty="0"/>
            <a:t>Federal Conformity</a:t>
          </a:r>
        </a:p>
      </dgm:t>
    </dgm:pt>
    <dgm:pt modelId="{CE23F4F4-FA4A-4E6A-BCD9-4FFCDFC24860}" type="parTrans" cxnId="{36182492-4F72-43DD-8746-0ECD4BD9CE5F}">
      <dgm:prSet/>
      <dgm:spPr/>
      <dgm:t>
        <a:bodyPr/>
        <a:lstStyle/>
        <a:p>
          <a:endParaRPr lang="en-US"/>
        </a:p>
      </dgm:t>
    </dgm:pt>
    <dgm:pt modelId="{AF6E4870-6AF3-4149-8296-879EB35FEC39}" type="sibTrans" cxnId="{36182492-4F72-43DD-8746-0ECD4BD9CE5F}">
      <dgm:prSet/>
      <dgm:spPr/>
      <dgm:t>
        <a:bodyPr/>
        <a:lstStyle/>
        <a:p>
          <a:endParaRPr lang="en-US"/>
        </a:p>
      </dgm:t>
    </dgm:pt>
    <dgm:pt modelId="{9A588C4B-1FE1-4307-B944-018A64D15C27}">
      <dgm:prSet/>
      <dgm:spPr/>
      <dgm:t>
        <a:bodyPr/>
        <a:lstStyle/>
        <a:p>
          <a:r>
            <a:rPr lang="en-US" dirty="0"/>
            <a:t>31 Aug.</a:t>
          </a:r>
        </a:p>
      </dgm:t>
    </dgm:pt>
    <dgm:pt modelId="{0E380803-7ACC-4409-9CE9-82B364974125}" type="parTrans" cxnId="{2C3363B8-B040-451F-B38E-116B2A8B1537}">
      <dgm:prSet/>
      <dgm:spPr/>
      <dgm:t>
        <a:bodyPr/>
        <a:lstStyle/>
        <a:p>
          <a:endParaRPr lang="en-US"/>
        </a:p>
      </dgm:t>
    </dgm:pt>
    <dgm:pt modelId="{9D467C56-4791-445E-8E3D-4C7AD2DCD947}" type="sibTrans" cxnId="{2C3363B8-B040-451F-B38E-116B2A8B1537}">
      <dgm:prSet/>
      <dgm:spPr/>
      <dgm:t>
        <a:bodyPr/>
        <a:lstStyle/>
        <a:p>
          <a:endParaRPr lang="en-US"/>
        </a:p>
      </dgm:t>
    </dgm:pt>
    <dgm:pt modelId="{63EAB4F9-183A-4456-8B19-A8E11A26FC70}">
      <dgm:prSet/>
      <dgm:spPr/>
      <dgm:t>
        <a:bodyPr/>
        <a:lstStyle/>
        <a:p>
          <a:r>
            <a:rPr lang="en-US" b="1" dirty="0"/>
            <a:t>ISSUE OUTLINE </a:t>
          </a:r>
          <a:r>
            <a:rPr lang="en-US" dirty="0"/>
            <a:t>Operating Income -</a:t>
          </a:r>
          <a:r>
            <a:rPr lang="en-US" i="1" dirty="0"/>
            <a:t>Federal Conformity cont’d &amp; </a:t>
          </a:r>
          <a:br>
            <a:rPr lang="en-US" i="1" dirty="0"/>
          </a:br>
          <a:r>
            <a:rPr lang="en-US" i="1" dirty="0"/>
            <a:t>Sourcing</a:t>
          </a:r>
        </a:p>
      </dgm:t>
    </dgm:pt>
    <dgm:pt modelId="{94568065-74EB-4DA8-B3FE-BC49E5EC534B}" type="parTrans" cxnId="{A89726B8-C2E9-44D2-AE86-0A500D45C63D}">
      <dgm:prSet/>
      <dgm:spPr/>
      <dgm:t>
        <a:bodyPr/>
        <a:lstStyle/>
        <a:p>
          <a:endParaRPr lang="en-US"/>
        </a:p>
      </dgm:t>
    </dgm:pt>
    <dgm:pt modelId="{68CE264D-2154-439F-86F6-5B788BEC6A83}" type="sibTrans" cxnId="{A89726B8-C2E9-44D2-AE86-0A500D45C63D}">
      <dgm:prSet/>
      <dgm:spPr/>
      <dgm:t>
        <a:bodyPr/>
        <a:lstStyle/>
        <a:p>
          <a:endParaRPr lang="en-US"/>
        </a:p>
      </dgm:t>
    </dgm:pt>
    <dgm:pt modelId="{907901CF-D4ED-4B11-B270-E42E6757645B}">
      <dgm:prSet/>
      <dgm:spPr/>
      <dgm:t>
        <a:bodyPr/>
        <a:lstStyle/>
        <a:p>
          <a:r>
            <a:rPr lang="en-US" dirty="0"/>
            <a:t>14 Sep.</a:t>
          </a:r>
        </a:p>
      </dgm:t>
    </dgm:pt>
    <dgm:pt modelId="{121D1DF6-5D0B-4E28-B457-AA46C33ADF79}" type="parTrans" cxnId="{10B437A3-8F30-46C7-9A2F-1A47D8F508D5}">
      <dgm:prSet/>
      <dgm:spPr/>
      <dgm:t>
        <a:bodyPr/>
        <a:lstStyle/>
        <a:p>
          <a:endParaRPr lang="en-US"/>
        </a:p>
      </dgm:t>
    </dgm:pt>
    <dgm:pt modelId="{A3403246-EDA9-4CC1-8253-09A8A08DB0D8}" type="sibTrans" cxnId="{10B437A3-8F30-46C7-9A2F-1A47D8F508D5}">
      <dgm:prSet/>
      <dgm:spPr/>
      <dgm:t>
        <a:bodyPr/>
        <a:lstStyle/>
        <a:p>
          <a:endParaRPr lang="en-US"/>
        </a:p>
      </dgm:t>
    </dgm:pt>
    <dgm:pt modelId="{BB6F8888-0ED4-4EB3-B086-2C5BAD0789C7}">
      <dgm:prSet/>
      <dgm:spPr/>
      <dgm:t>
        <a:bodyPr/>
        <a:lstStyle/>
        <a:p>
          <a:r>
            <a:rPr lang="en-US" b="1" dirty="0">
              <a:highlight>
                <a:srgbClr val="FFFF00"/>
              </a:highlight>
            </a:rPr>
            <a:t>ISSUE OUTLINE </a:t>
          </a:r>
          <a:r>
            <a:rPr lang="en-US" dirty="0">
              <a:highlight>
                <a:srgbClr val="FFFF00"/>
              </a:highlight>
            </a:rPr>
            <a:t>Operating Income </a:t>
          </a:r>
          <a:r>
            <a:rPr lang="en-US" i="1" dirty="0">
              <a:highlight>
                <a:srgbClr val="FFFF00"/>
              </a:highlight>
            </a:rPr>
            <a:t>Sourcing cont’d &amp; Credits</a:t>
          </a:r>
        </a:p>
      </dgm:t>
    </dgm:pt>
    <dgm:pt modelId="{FBF0039F-1A68-4F2A-BAE2-D8949225E87D}" type="parTrans" cxnId="{B8890CC2-4964-49BE-A03A-3178AE149DDF}">
      <dgm:prSet/>
      <dgm:spPr/>
      <dgm:t>
        <a:bodyPr/>
        <a:lstStyle/>
        <a:p>
          <a:endParaRPr lang="en-US"/>
        </a:p>
      </dgm:t>
    </dgm:pt>
    <dgm:pt modelId="{DA7DD9B5-DCE2-4ADB-B860-5F4797D776CC}" type="sibTrans" cxnId="{B8890CC2-4964-49BE-A03A-3178AE149DDF}">
      <dgm:prSet/>
      <dgm:spPr/>
      <dgm:t>
        <a:bodyPr/>
        <a:lstStyle/>
        <a:p>
          <a:endParaRPr lang="en-US"/>
        </a:p>
      </dgm:t>
    </dgm:pt>
    <dgm:pt modelId="{8C1F443C-D881-4811-8E3B-181625C6F0D1}">
      <dgm:prSet/>
      <dgm:spPr/>
      <dgm:t>
        <a:bodyPr/>
        <a:lstStyle/>
        <a:p>
          <a:r>
            <a:rPr lang="en-US" dirty="0"/>
            <a:t>28 Sep.</a:t>
          </a:r>
        </a:p>
      </dgm:t>
    </dgm:pt>
    <dgm:pt modelId="{4CB28602-055E-4E0B-BC38-C9510BFF2086}" type="parTrans" cxnId="{187DBC6B-E701-4BB5-92E2-722DBC7FEB9A}">
      <dgm:prSet/>
      <dgm:spPr/>
      <dgm:t>
        <a:bodyPr/>
        <a:lstStyle/>
        <a:p>
          <a:endParaRPr lang="en-US"/>
        </a:p>
      </dgm:t>
    </dgm:pt>
    <dgm:pt modelId="{2FDC3E76-2CB2-47FC-AB6E-99707D978A0A}" type="sibTrans" cxnId="{187DBC6B-E701-4BB5-92E2-722DBC7FEB9A}">
      <dgm:prSet/>
      <dgm:spPr/>
      <dgm:t>
        <a:bodyPr/>
        <a:lstStyle/>
        <a:p>
          <a:endParaRPr lang="en-US"/>
        </a:p>
      </dgm:t>
    </dgm:pt>
    <dgm:pt modelId="{E163193A-BD61-4353-B810-DA904DB32358}">
      <dgm:prSet/>
      <dgm:spPr/>
      <dgm:t>
        <a:bodyPr/>
        <a:lstStyle/>
        <a:p>
          <a:r>
            <a:rPr lang="en-US" b="1" dirty="0"/>
            <a:t>ISSUE OUTLINE </a:t>
          </a:r>
          <a:br>
            <a:rPr lang="en-US" b="1" dirty="0"/>
          </a:br>
          <a:r>
            <a:rPr lang="en-US" dirty="0"/>
            <a:t>Sale of Partnership Interest</a:t>
          </a:r>
          <a:br>
            <a:rPr lang="en-US" dirty="0"/>
          </a:br>
          <a:r>
            <a:rPr lang="en-US" i="1" dirty="0"/>
            <a:t>Nexus &amp; Conformity</a:t>
          </a:r>
        </a:p>
      </dgm:t>
    </dgm:pt>
    <dgm:pt modelId="{166030AE-B09C-46F7-AD41-29621DA2453E}" type="parTrans" cxnId="{1670D04E-1425-43E1-808F-272F80527132}">
      <dgm:prSet/>
      <dgm:spPr/>
      <dgm:t>
        <a:bodyPr/>
        <a:lstStyle/>
        <a:p>
          <a:endParaRPr lang="en-US"/>
        </a:p>
      </dgm:t>
    </dgm:pt>
    <dgm:pt modelId="{E30E31CE-D654-4133-A05C-A675AA0307F0}" type="sibTrans" cxnId="{1670D04E-1425-43E1-808F-272F80527132}">
      <dgm:prSet/>
      <dgm:spPr/>
      <dgm:t>
        <a:bodyPr/>
        <a:lstStyle/>
        <a:p>
          <a:endParaRPr lang="en-US"/>
        </a:p>
      </dgm:t>
    </dgm:pt>
    <dgm:pt modelId="{27A37285-6BBC-4393-8D0B-3E12D780449E}">
      <dgm:prSet/>
      <dgm:spPr/>
      <dgm:t>
        <a:bodyPr/>
        <a:lstStyle/>
        <a:p>
          <a:r>
            <a:rPr lang="en-US" dirty="0"/>
            <a:t>12 Oct.</a:t>
          </a:r>
        </a:p>
      </dgm:t>
    </dgm:pt>
    <dgm:pt modelId="{41484517-3948-47FC-AE0D-E40441597ED1}" type="parTrans" cxnId="{EB757690-E899-4565-8DAB-A94E5D16915F}">
      <dgm:prSet/>
      <dgm:spPr/>
      <dgm:t>
        <a:bodyPr/>
        <a:lstStyle/>
        <a:p>
          <a:endParaRPr lang="en-US"/>
        </a:p>
      </dgm:t>
    </dgm:pt>
    <dgm:pt modelId="{CE260FA8-862D-4B7A-8F91-03514A425471}" type="sibTrans" cxnId="{EB757690-E899-4565-8DAB-A94E5D16915F}">
      <dgm:prSet/>
      <dgm:spPr/>
      <dgm:t>
        <a:bodyPr/>
        <a:lstStyle/>
        <a:p>
          <a:endParaRPr lang="en-US"/>
        </a:p>
      </dgm:t>
    </dgm:pt>
    <dgm:pt modelId="{073161EA-4D17-49FD-8729-969D10BFA9D9}">
      <dgm:prSet/>
      <dgm:spPr/>
      <dgm:t>
        <a:bodyPr/>
        <a:lstStyle/>
        <a:p>
          <a:r>
            <a:rPr lang="en-US" b="1" dirty="0"/>
            <a:t>ISSUE OUTLINE</a:t>
          </a:r>
          <a:br>
            <a:rPr lang="en-US" b="1" dirty="0"/>
          </a:br>
          <a:r>
            <a:rPr lang="en-US" dirty="0"/>
            <a:t>Sale of Partnership Interest</a:t>
          </a:r>
          <a:br>
            <a:rPr lang="en-US" dirty="0"/>
          </a:br>
          <a:r>
            <a:rPr lang="en-US" i="1" dirty="0"/>
            <a:t>Sourcing &amp; Credits</a:t>
          </a:r>
        </a:p>
      </dgm:t>
    </dgm:pt>
    <dgm:pt modelId="{4119B8BA-DD78-46B9-90F8-07F102E881EC}" type="parTrans" cxnId="{A250E718-8507-4289-A403-8ED15A45D651}">
      <dgm:prSet/>
      <dgm:spPr/>
      <dgm:t>
        <a:bodyPr/>
        <a:lstStyle/>
        <a:p>
          <a:endParaRPr lang="en-US"/>
        </a:p>
      </dgm:t>
    </dgm:pt>
    <dgm:pt modelId="{872798AD-36E3-4864-82EA-E5979F0DDC8E}" type="sibTrans" cxnId="{A250E718-8507-4289-A403-8ED15A45D651}">
      <dgm:prSet/>
      <dgm:spPr/>
      <dgm:t>
        <a:bodyPr/>
        <a:lstStyle/>
        <a:p>
          <a:endParaRPr lang="en-US"/>
        </a:p>
      </dgm:t>
    </dgm:pt>
    <dgm:pt modelId="{AC7B76D6-3E0A-4392-9AD0-AAE4BC48E0D6}">
      <dgm:prSet/>
      <dgm:spPr/>
      <dgm:t>
        <a:bodyPr/>
        <a:lstStyle/>
        <a:p>
          <a:r>
            <a:rPr lang="en-US" dirty="0"/>
            <a:t>26 Oct.</a:t>
          </a:r>
        </a:p>
      </dgm:t>
    </dgm:pt>
    <dgm:pt modelId="{E067023B-F79E-4E0E-92E8-29172D9C413C}" type="parTrans" cxnId="{EA4D489C-0F7A-4025-93F6-63DD74D73E9B}">
      <dgm:prSet/>
      <dgm:spPr/>
      <dgm:t>
        <a:bodyPr/>
        <a:lstStyle/>
        <a:p>
          <a:endParaRPr lang="en-US"/>
        </a:p>
      </dgm:t>
    </dgm:pt>
    <dgm:pt modelId="{061D817D-1976-4672-A234-154564DC2E3C}" type="sibTrans" cxnId="{EA4D489C-0F7A-4025-93F6-63DD74D73E9B}">
      <dgm:prSet/>
      <dgm:spPr/>
      <dgm:t>
        <a:bodyPr/>
        <a:lstStyle/>
        <a:p>
          <a:endParaRPr lang="en-US"/>
        </a:p>
      </dgm:t>
    </dgm:pt>
    <dgm:pt modelId="{9D078F35-8CE6-4C9F-A2EC-CC52CFF8B69A}">
      <dgm:prSet/>
      <dgm:spPr/>
      <dgm:t>
        <a:bodyPr/>
        <a:lstStyle/>
        <a:p>
          <a:r>
            <a:rPr lang="en-US" b="1" dirty="0"/>
            <a:t>ISSUE OUTLINE  </a:t>
          </a:r>
          <a:r>
            <a:rPr lang="en-US" dirty="0"/>
            <a:t>Administrative &amp; Enforcement</a:t>
          </a:r>
        </a:p>
      </dgm:t>
    </dgm:pt>
    <dgm:pt modelId="{FC565924-2495-449E-8A4B-29DAC093C022}" type="parTrans" cxnId="{86BAE005-CD8F-42BA-A6AF-53067729EF40}">
      <dgm:prSet/>
      <dgm:spPr/>
      <dgm:t>
        <a:bodyPr/>
        <a:lstStyle/>
        <a:p>
          <a:endParaRPr lang="en-US"/>
        </a:p>
      </dgm:t>
    </dgm:pt>
    <dgm:pt modelId="{C11D5F07-4B89-4707-96AB-3D74838C5531}" type="sibTrans" cxnId="{86BAE005-CD8F-42BA-A6AF-53067729EF40}">
      <dgm:prSet/>
      <dgm:spPr/>
      <dgm:t>
        <a:bodyPr/>
        <a:lstStyle/>
        <a:p>
          <a:endParaRPr lang="en-US"/>
        </a:p>
      </dgm:t>
    </dgm:pt>
    <dgm:pt modelId="{71B0990B-9DC8-4C47-A7D7-C65321D5ABE9}" type="pres">
      <dgm:prSet presAssocID="{E8E3F482-8844-47CA-8B8A-CC01835128C9}" presName="Name0" presStyleCnt="0">
        <dgm:presLayoutVars>
          <dgm:chMax/>
          <dgm:chPref/>
          <dgm:animLvl val="lvl"/>
        </dgm:presLayoutVars>
      </dgm:prSet>
      <dgm:spPr/>
    </dgm:pt>
    <dgm:pt modelId="{37CFB3EF-D822-40E7-BC19-46AAC1C7AA65}" type="pres">
      <dgm:prSet presAssocID="{84E51CE1-9815-4BA4-8025-F86C583620AE}" presName="composite" presStyleCnt="0"/>
      <dgm:spPr/>
    </dgm:pt>
    <dgm:pt modelId="{85EC3C89-6149-4725-9DE2-50C5F6B9DB6D}" type="pres">
      <dgm:prSet presAssocID="{84E51CE1-9815-4BA4-8025-F86C583620AE}" presName="Parent1" presStyleLbl="alignNode1" presStyleIdx="0" presStyleCnt="6" custScaleX="131234" custScaleY="97404" custLinFactNeighborX="-1285">
        <dgm:presLayoutVars>
          <dgm:chMax val="1"/>
          <dgm:chPref val="1"/>
          <dgm:bulletEnabled val="1"/>
        </dgm:presLayoutVars>
      </dgm:prSet>
      <dgm:spPr/>
    </dgm:pt>
    <dgm:pt modelId="{A7BEDBC4-5113-4D86-957D-8EE99BFFA2B1}" type="pres">
      <dgm:prSet presAssocID="{84E51CE1-9815-4BA4-8025-F86C583620AE}" presName="Childtext1" presStyleLbl="revTx" presStyleIdx="0" presStyleCnt="6">
        <dgm:presLayoutVars>
          <dgm:chMax val="0"/>
          <dgm:chPref val="0"/>
          <dgm:bulletEnabled/>
        </dgm:presLayoutVars>
      </dgm:prSet>
      <dgm:spPr/>
    </dgm:pt>
    <dgm:pt modelId="{1981EF09-3D31-488F-9FDE-549E643B6D3F}" type="pres">
      <dgm:prSet presAssocID="{84E51CE1-9815-4BA4-8025-F86C583620AE}" presName="ConnectLine" presStyleLbl="sibTrans1D1" presStyleIdx="0" presStyleCnt="6"/>
      <dgm:spPr>
        <a:noFill/>
        <a:ln w="12700" cap="flat" cmpd="sng" algn="ctr">
          <a:solidFill>
            <a:schemeClr val="accent5">
              <a:hueOff val="0"/>
              <a:satOff val="0"/>
              <a:lumOff val="0"/>
              <a:alphaOff val="0"/>
            </a:schemeClr>
          </a:solidFill>
          <a:prstDash val="dash"/>
          <a:miter lim="800000"/>
        </a:ln>
        <a:effectLst/>
      </dgm:spPr>
    </dgm:pt>
    <dgm:pt modelId="{1008C10F-357F-417B-9686-01B9FE5AFF94}" type="pres">
      <dgm:prSet presAssocID="{84E51CE1-9815-4BA4-8025-F86C583620AE}" presName="ConnectLineEnd" presStyleLbl="node1" presStyleIdx="0" presStyleCnt="6"/>
      <dgm:spPr/>
    </dgm:pt>
    <dgm:pt modelId="{AB9AD3CB-958F-4FF2-8283-BF0CC6DCC0B5}" type="pres">
      <dgm:prSet presAssocID="{84E51CE1-9815-4BA4-8025-F86C583620AE}" presName="EmptyPane" presStyleCnt="0"/>
      <dgm:spPr/>
    </dgm:pt>
    <dgm:pt modelId="{08930317-D501-471B-9ED2-F43B5DDB439C}" type="pres">
      <dgm:prSet presAssocID="{43F93AE9-04A8-421A-A84C-D48C82680197}" presName="spaceBetweenRectangles" presStyleLbl="fgAcc1" presStyleIdx="0" presStyleCnt="5"/>
      <dgm:spPr/>
    </dgm:pt>
    <dgm:pt modelId="{451E8DA7-C386-443B-9C39-30FCA390FE95}" type="pres">
      <dgm:prSet presAssocID="{9A588C4B-1FE1-4307-B944-018A64D15C27}" presName="composite" presStyleCnt="0"/>
      <dgm:spPr/>
    </dgm:pt>
    <dgm:pt modelId="{00DF9D98-6283-4829-AB24-C1A499936113}" type="pres">
      <dgm:prSet presAssocID="{9A588C4B-1FE1-4307-B944-018A64D15C27}" presName="Parent1" presStyleLbl="alignNode1" presStyleIdx="1" presStyleCnt="6" custScaleX="128130">
        <dgm:presLayoutVars>
          <dgm:chMax val="1"/>
          <dgm:chPref val="1"/>
          <dgm:bulletEnabled val="1"/>
        </dgm:presLayoutVars>
      </dgm:prSet>
      <dgm:spPr/>
    </dgm:pt>
    <dgm:pt modelId="{E6D1C4A1-2175-45A5-8F46-C2ED22946644}" type="pres">
      <dgm:prSet presAssocID="{9A588C4B-1FE1-4307-B944-018A64D15C27}" presName="Childtext1" presStyleLbl="revTx" presStyleIdx="1" presStyleCnt="6">
        <dgm:presLayoutVars>
          <dgm:chMax val="0"/>
          <dgm:chPref val="0"/>
          <dgm:bulletEnabled/>
        </dgm:presLayoutVars>
      </dgm:prSet>
      <dgm:spPr/>
    </dgm:pt>
    <dgm:pt modelId="{4AE4D055-0C8A-42A2-8811-DE0198DE9516}" type="pres">
      <dgm:prSet presAssocID="{9A588C4B-1FE1-4307-B944-018A64D15C27}" presName="ConnectLine" presStyleLbl="sibTrans1D1" presStyleIdx="1" presStyleCnt="6"/>
      <dgm:spPr>
        <a:noFill/>
        <a:ln w="12700" cap="flat" cmpd="sng" algn="ctr">
          <a:solidFill>
            <a:schemeClr val="accent5">
              <a:hueOff val="0"/>
              <a:satOff val="0"/>
              <a:lumOff val="-1412"/>
              <a:alphaOff val="0"/>
            </a:schemeClr>
          </a:solidFill>
          <a:prstDash val="dash"/>
          <a:miter lim="800000"/>
        </a:ln>
        <a:effectLst/>
      </dgm:spPr>
    </dgm:pt>
    <dgm:pt modelId="{CD29C43D-18E0-41F2-B741-A822000B32CB}" type="pres">
      <dgm:prSet presAssocID="{9A588C4B-1FE1-4307-B944-018A64D15C27}" presName="ConnectLineEnd" presStyleLbl="node1" presStyleIdx="1" presStyleCnt="6"/>
      <dgm:spPr/>
    </dgm:pt>
    <dgm:pt modelId="{41CE1736-96B5-4245-A7DE-BEED20FD3F7B}" type="pres">
      <dgm:prSet presAssocID="{9A588C4B-1FE1-4307-B944-018A64D15C27}" presName="EmptyPane" presStyleCnt="0"/>
      <dgm:spPr/>
    </dgm:pt>
    <dgm:pt modelId="{05D4C205-1A3C-4112-ACEC-BB56CC093E02}" type="pres">
      <dgm:prSet presAssocID="{9D467C56-4791-445E-8E3D-4C7AD2DCD947}" presName="spaceBetweenRectangles" presStyleLbl="fgAcc1" presStyleIdx="1" presStyleCnt="5"/>
      <dgm:spPr/>
    </dgm:pt>
    <dgm:pt modelId="{5D2EEB39-B3D8-4B62-B27D-C43AF87D4D94}" type="pres">
      <dgm:prSet presAssocID="{907901CF-D4ED-4B11-B270-E42E6757645B}" presName="composite" presStyleCnt="0"/>
      <dgm:spPr/>
    </dgm:pt>
    <dgm:pt modelId="{9EF3323E-5345-423D-90D6-6F653EF18160}" type="pres">
      <dgm:prSet presAssocID="{907901CF-D4ED-4B11-B270-E42E6757645B}" presName="Parent1" presStyleLbl="alignNode1" presStyleIdx="2" presStyleCnt="6" custScaleX="124906">
        <dgm:presLayoutVars>
          <dgm:chMax val="1"/>
          <dgm:chPref val="1"/>
          <dgm:bulletEnabled val="1"/>
        </dgm:presLayoutVars>
      </dgm:prSet>
      <dgm:spPr/>
    </dgm:pt>
    <dgm:pt modelId="{D5F1DBEA-5805-4BBE-B36B-4520D180F9CE}" type="pres">
      <dgm:prSet presAssocID="{907901CF-D4ED-4B11-B270-E42E6757645B}" presName="Childtext1" presStyleLbl="revTx" presStyleIdx="2" presStyleCnt="6">
        <dgm:presLayoutVars>
          <dgm:chMax val="0"/>
          <dgm:chPref val="0"/>
          <dgm:bulletEnabled/>
        </dgm:presLayoutVars>
      </dgm:prSet>
      <dgm:spPr/>
    </dgm:pt>
    <dgm:pt modelId="{9E707F7A-574C-4CAC-B86B-278096E3F24A}" type="pres">
      <dgm:prSet presAssocID="{907901CF-D4ED-4B11-B270-E42E6757645B}" presName="ConnectLine" presStyleLbl="sibTrans1D1" presStyleIdx="2" presStyleCnt="6"/>
      <dgm:spPr>
        <a:noFill/>
        <a:ln w="12700" cap="flat" cmpd="sng" algn="ctr">
          <a:solidFill>
            <a:schemeClr val="accent5">
              <a:hueOff val="0"/>
              <a:satOff val="0"/>
              <a:lumOff val="-2824"/>
              <a:alphaOff val="0"/>
            </a:schemeClr>
          </a:solidFill>
          <a:prstDash val="dash"/>
          <a:miter lim="800000"/>
        </a:ln>
        <a:effectLst/>
      </dgm:spPr>
    </dgm:pt>
    <dgm:pt modelId="{1AA1A4A5-F64C-4766-9DDC-F6609F743334}" type="pres">
      <dgm:prSet presAssocID="{907901CF-D4ED-4B11-B270-E42E6757645B}" presName="ConnectLineEnd" presStyleLbl="node1" presStyleIdx="2" presStyleCnt="6"/>
      <dgm:spPr/>
    </dgm:pt>
    <dgm:pt modelId="{33B164D1-D98D-4A89-8989-A35DC376FA39}" type="pres">
      <dgm:prSet presAssocID="{907901CF-D4ED-4B11-B270-E42E6757645B}" presName="EmptyPane" presStyleCnt="0"/>
      <dgm:spPr/>
    </dgm:pt>
    <dgm:pt modelId="{A090D01C-5F3A-4C6C-B35C-AC486520A5F2}" type="pres">
      <dgm:prSet presAssocID="{A3403246-EDA9-4CC1-8253-09A8A08DB0D8}" presName="spaceBetweenRectangles" presStyleLbl="fgAcc1" presStyleIdx="2" presStyleCnt="5"/>
      <dgm:spPr/>
    </dgm:pt>
    <dgm:pt modelId="{54C77DA0-6EA9-4788-865A-0681E18CF9CB}" type="pres">
      <dgm:prSet presAssocID="{8C1F443C-D881-4811-8E3B-181625C6F0D1}" presName="composite" presStyleCnt="0"/>
      <dgm:spPr/>
    </dgm:pt>
    <dgm:pt modelId="{D50E231C-67FF-4B67-A01C-16E5120A933D}" type="pres">
      <dgm:prSet presAssocID="{8C1F443C-D881-4811-8E3B-181625C6F0D1}" presName="Parent1" presStyleLbl="alignNode1" presStyleIdx="3" presStyleCnt="6" custScaleX="120118">
        <dgm:presLayoutVars>
          <dgm:chMax val="1"/>
          <dgm:chPref val="1"/>
          <dgm:bulletEnabled val="1"/>
        </dgm:presLayoutVars>
      </dgm:prSet>
      <dgm:spPr/>
    </dgm:pt>
    <dgm:pt modelId="{BB99E27B-EE44-4B07-995D-4E2FB33CB7E8}" type="pres">
      <dgm:prSet presAssocID="{8C1F443C-D881-4811-8E3B-181625C6F0D1}" presName="Childtext1" presStyleLbl="revTx" presStyleIdx="3" presStyleCnt="6">
        <dgm:presLayoutVars>
          <dgm:chMax val="0"/>
          <dgm:chPref val="0"/>
          <dgm:bulletEnabled/>
        </dgm:presLayoutVars>
      </dgm:prSet>
      <dgm:spPr/>
    </dgm:pt>
    <dgm:pt modelId="{9D5BB1C2-04E1-40C7-A793-D306571D495E}" type="pres">
      <dgm:prSet presAssocID="{8C1F443C-D881-4811-8E3B-181625C6F0D1}" presName="ConnectLine" presStyleLbl="sibTrans1D1" presStyleIdx="3" presStyleCnt="6"/>
      <dgm:spPr>
        <a:noFill/>
        <a:ln w="12700" cap="flat" cmpd="sng" algn="ctr">
          <a:solidFill>
            <a:schemeClr val="accent5">
              <a:hueOff val="0"/>
              <a:satOff val="0"/>
              <a:lumOff val="-4237"/>
              <a:alphaOff val="0"/>
            </a:schemeClr>
          </a:solidFill>
          <a:prstDash val="dash"/>
          <a:miter lim="800000"/>
        </a:ln>
        <a:effectLst/>
      </dgm:spPr>
    </dgm:pt>
    <dgm:pt modelId="{DC942354-AB2E-46B5-AC49-606E657EA9A1}" type="pres">
      <dgm:prSet presAssocID="{8C1F443C-D881-4811-8E3B-181625C6F0D1}" presName="ConnectLineEnd" presStyleLbl="node1" presStyleIdx="3" presStyleCnt="6"/>
      <dgm:spPr/>
    </dgm:pt>
    <dgm:pt modelId="{B2A09477-4527-4F25-8D76-CEA55DD20580}" type="pres">
      <dgm:prSet presAssocID="{8C1F443C-D881-4811-8E3B-181625C6F0D1}" presName="EmptyPane" presStyleCnt="0"/>
      <dgm:spPr/>
    </dgm:pt>
    <dgm:pt modelId="{2B911CF6-E752-4E28-88DC-B032FF78DA37}" type="pres">
      <dgm:prSet presAssocID="{2FDC3E76-2CB2-47FC-AB6E-99707D978A0A}" presName="spaceBetweenRectangles" presStyleLbl="fgAcc1" presStyleIdx="3" presStyleCnt="5"/>
      <dgm:spPr/>
    </dgm:pt>
    <dgm:pt modelId="{CC4FEFBC-3819-4214-B9F7-CB3211262770}" type="pres">
      <dgm:prSet presAssocID="{27A37285-6BBC-4393-8D0B-3E12D780449E}" presName="composite" presStyleCnt="0"/>
      <dgm:spPr/>
    </dgm:pt>
    <dgm:pt modelId="{351A5361-1A7E-48CA-93BB-015E63A341F1}" type="pres">
      <dgm:prSet presAssocID="{27A37285-6BBC-4393-8D0B-3E12D780449E}" presName="Parent1" presStyleLbl="alignNode1" presStyleIdx="4" presStyleCnt="6" custScaleX="116075">
        <dgm:presLayoutVars>
          <dgm:chMax val="1"/>
          <dgm:chPref val="1"/>
          <dgm:bulletEnabled val="1"/>
        </dgm:presLayoutVars>
      </dgm:prSet>
      <dgm:spPr/>
    </dgm:pt>
    <dgm:pt modelId="{C26C1F2D-7470-4DC5-97AF-6E537819EDAA}" type="pres">
      <dgm:prSet presAssocID="{27A37285-6BBC-4393-8D0B-3E12D780449E}" presName="Childtext1" presStyleLbl="revTx" presStyleIdx="4" presStyleCnt="6">
        <dgm:presLayoutVars>
          <dgm:chMax val="0"/>
          <dgm:chPref val="0"/>
          <dgm:bulletEnabled/>
        </dgm:presLayoutVars>
      </dgm:prSet>
      <dgm:spPr/>
    </dgm:pt>
    <dgm:pt modelId="{980E5842-6700-47BC-8EE4-720709104780}" type="pres">
      <dgm:prSet presAssocID="{27A37285-6BBC-4393-8D0B-3E12D780449E}" presName="ConnectLine" presStyleLbl="sibTrans1D1" presStyleIdx="4" presStyleCnt="6"/>
      <dgm:spPr>
        <a:noFill/>
        <a:ln w="12700" cap="flat" cmpd="sng" algn="ctr">
          <a:solidFill>
            <a:schemeClr val="accent5">
              <a:hueOff val="0"/>
              <a:satOff val="0"/>
              <a:lumOff val="-5649"/>
              <a:alphaOff val="0"/>
            </a:schemeClr>
          </a:solidFill>
          <a:prstDash val="dash"/>
          <a:miter lim="800000"/>
        </a:ln>
        <a:effectLst/>
      </dgm:spPr>
    </dgm:pt>
    <dgm:pt modelId="{B20AEA19-FB40-4966-9640-EC1EFB33B188}" type="pres">
      <dgm:prSet presAssocID="{27A37285-6BBC-4393-8D0B-3E12D780449E}" presName="ConnectLineEnd" presStyleLbl="node1" presStyleIdx="4" presStyleCnt="6"/>
      <dgm:spPr/>
    </dgm:pt>
    <dgm:pt modelId="{4FED751B-E22F-4585-B0D4-AB47874F8B58}" type="pres">
      <dgm:prSet presAssocID="{27A37285-6BBC-4393-8D0B-3E12D780449E}" presName="EmptyPane" presStyleCnt="0"/>
      <dgm:spPr/>
    </dgm:pt>
    <dgm:pt modelId="{11CD5511-C3A6-4C9A-9894-71E7266738AF}" type="pres">
      <dgm:prSet presAssocID="{CE260FA8-862D-4B7A-8F91-03514A425471}" presName="spaceBetweenRectangles" presStyleLbl="fgAcc1" presStyleIdx="4" presStyleCnt="5"/>
      <dgm:spPr/>
    </dgm:pt>
    <dgm:pt modelId="{4918DA08-D9F2-466C-8644-956A3B1FB10B}" type="pres">
      <dgm:prSet presAssocID="{AC7B76D6-3E0A-4392-9AD0-AAE4BC48E0D6}" presName="composite" presStyleCnt="0"/>
      <dgm:spPr/>
    </dgm:pt>
    <dgm:pt modelId="{2B017CDE-3D36-4DDB-AAE4-88D3F42120D0}" type="pres">
      <dgm:prSet presAssocID="{AC7B76D6-3E0A-4392-9AD0-AAE4BC48E0D6}" presName="Parent1" presStyleLbl="alignNode1" presStyleIdx="5" presStyleCnt="6">
        <dgm:presLayoutVars>
          <dgm:chMax val="1"/>
          <dgm:chPref val="1"/>
          <dgm:bulletEnabled val="1"/>
        </dgm:presLayoutVars>
      </dgm:prSet>
      <dgm:spPr/>
    </dgm:pt>
    <dgm:pt modelId="{0C14243F-E495-4A4C-B933-46720FCC4BC0}" type="pres">
      <dgm:prSet presAssocID="{AC7B76D6-3E0A-4392-9AD0-AAE4BC48E0D6}" presName="Childtext1" presStyleLbl="revTx" presStyleIdx="5" presStyleCnt="6">
        <dgm:presLayoutVars>
          <dgm:chMax val="0"/>
          <dgm:chPref val="0"/>
          <dgm:bulletEnabled/>
        </dgm:presLayoutVars>
      </dgm:prSet>
      <dgm:spPr/>
    </dgm:pt>
    <dgm:pt modelId="{6C998525-4890-4B10-99D6-6793990EA1E5}" type="pres">
      <dgm:prSet presAssocID="{AC7B76D6-3E0A-4392-9AD0-AAE4BC48E0D6}" presName="ConnectLine" presStyleLbl="sibTrans1D1" presStyleIdx="5" presStyleCnt="6"/>
      <dgm:spPr>
        <a:noFill/>
        <a:ln w="12700" cap="flat" cmpd="sng" algn="ctr">
          <a:solidFill>
            <a:schemeClr val="accent5">
              <a:hueOff val="0"/>
              <a:satOff val="0"/>
              <a:lumOff val="-7061"/>
              <a:alphaOff val="0"/>
            </a:schemeClr>
          </a:solidFill>
          <a:prstDash val="dash"/>
          <a:miter lim="800000"/>
        </a:ln>
        <a:effectLst/>
      </dgm:spPr>
    </dgm:pt>
    <dgm:pt modelId="{B62DEEDE-4C3A-4DEA-AD78-F1129DD0E703}" type="pres">
      <dgm:prSet presAssocID="{AC7B76D6-3E0A-4392-9AD0-AAE4BC48E0D6}" presName="ConnectLineEnd" presStyleLbl="node1" presStyleIdx="5" presStyleCnt="6"/>
      <dgm:spPr/>
    </dgm:pt>
    <dgm:pt modelId="{27580CD3-8172-4715-B3B8-1F228CC54B0B}" type="pres">
      <dgm:prSet presAssocID="{AC7B76D6-3E0A-4392-9AD0-AAE4BC48E0D6}" presName="EmptyPane" presStyleCnt="0"/>
      <dgm:spPr/>
    </dgm:pt>
  </dgm:ptLst>
  <dgm:cxnLst>
    <dgm:cxn modelId="{1D3D7B02-2CFD-4BCE-95D8-A2AFDAA2E815}" type="presOf" srcId="{E8E3F482-8844-47CA-8B8A-CC01835128C9}" destId="{71B0990B-9DC8-4C47-A7D7-C65321D5ABE9}" srcOrd="0" destOrd="0" presId="urn:microsoft.com/office/officeart/2016/7/layout/HexagonTimeline"/>
    <dgm:cxn modelId="{86BAE005-CD8F-42BA-A6AF-53067729EF40}" srcId="{AC7B76D6-3E0A-4392-9AD0-AAE4BC48E0D6}" destId="{9D078F35-8CE6-4C9F-A2EC-CC52CFF8B69A}" srcOrd="0" destOrd="0" parTransId="{FC565924-2495-449E-8A4B-29DAC093C022}" sibTransId="{C11D5F07-4B89-4707-96AB-3D74838C5531}"/>
    <dgm:cxn modelId="{A250E718-8507-4289-A403-8ED15A45D651}" srcId="{27A37285-6BBC-4393-8D0B-3E12D780449E}" destId="{073161EA-4D17-49FD-8729-969D10BFA9D9}" srcOrd="0" destOrd="0" parTransId="{4119B8BA-DD78-46B9-90F8-07F102E881EC}" sibTransId="{872798AD-36E3-4864-82EA-E5979F0DDC8E}"/>
    <dgm:cxn modelId="{CAE3592E-A7A8-4E7F-81DE-2FB60AA8DA92}" type="presOf" srcId="{9A588C4B-1FE1-4307-B944-018A64D15C27}" destId="{00DF9D98-6283-4829-AB24-C1A499936113}" srcOrd="0" destOrd="0" presId="urn:microsoft.com/office/officeart/2016/7/layout/HexagonTimeline"/>
    <dgm:cxn modelId="{187DBC6B-E701-4BB5-92E2-722DBC7FEB9A}" srcId="{E8E3F482-8844-47CA-8B8A-CC01835128C9}" destId="{8C1F443C-D881-4811-8E3B-181625C6F0D1}" srcOrd="3" destOrd="0" parTransId="{4CB28602-055E-4E0B-BC38-C9510BFF2086}" sibTransId="{2FDC3E76-2CB2-47FC-AB6E-99707D978A0A}"/>
    <dgm:cxn modelId="{1670D04E-1425-43E1-808F-272F80527132}" srcId="{8C1F443C-D881-4811-8E3B-181625C6F0D1}" destId="{E163193A-BD61-4353-B810-DA904DB32358}" srcOrd="0" destOrd="0" parTransId="{166030AE-B09C-46F7-AD41-29621DA2453E}" sibTransId="{E30E31CE-D654-4133-A05C-A675AA0307F0}"/>
    <dgm:cxn modelId="{C0A31C52-7950-403A-8D0B-6566A2B80CB4}" type="presOf" srcId="{073161EA-4D17-49FD-8729-969D10BFA9D9}" destId="{C26C1F2D-7470-4DC5-97AF-6E537819EDAA}" srcOrd="0" destOrd="0" presId="urn:microsoft.com/office/officeart/2016/7/layout/HexagonTimeline"/>
    <dgm:cxn modelId="{48F3017B-724F-4418-A1BB-890979D9C2D4}" type="presOf" srcId="{AC7B76D6-3E0A-4392-9AD0-AAE4BC48E0D6}" destId="{2B017CDE-3D36-4DDB-AAE4-88D3F42120D0}" srcOrd="0" destOrd="0" presId="urn:microsoft.com/office/officeart/2016/7/layout/HexagonTimeline"/>
    <dgm:cxn modelId="{8E879784-9FEB-416F-91AA-DFEF346A797D}" srcId="{E8E3F482-8844-47CA-8B8A-CC01835128C9}" destId="{84E51CE1-9815-4BA4-8025-F86C583620AE}" srcOrd="0" destOrd="0" parTransId="{0ADACA5C-E423-473A-BBC2-CF20C993187E}" sibTransId="{43F93AE9-04A8-421A-A84C-D48C82680197}"/>
    <dgm:cxn modelId="{EB757690-E899-4565-8DAB-A94E5D16915F}" srcId="{E8E3F482-8844-47CA-8B8A-CC01835128C9}" destId="{27A37285-6BBC-4393-8D0B-3E12D780449E}" srcOrd="4" destOrd="0" parTransId="{41484517-3948-47FC-AE0D-E40441597ED1}" sibTransId="{CE260FA8-862D-4B7A-8F91-03514A425471}"/>
    <dgm:cxn modelId="{36182492-4F72-43DD-8746-0ECD4BD9CE5F}" srcId="{84E51CE1-9815-4BA4-8025-F86C583620AE}" destId="{57715871-F505-44D5-8F15-3428AAD4B6AD}" srcOrd="0" destOrd="0" parTransId="{CE23F4F4-FA4A-4E6A-BCD9-4FFCDFC24860}" sibTransId="{AF6E4870-6AF3-4149-8296-879EB35FEC39}"/>
    <dgm:cxn modelId="{EA4D489C-0F7A-4025-93F6-63DD74D73E9B}" srcId="{E8E3F482-8844-47CA-8B8A-CC01835128C9}" destId="{AC7B76D6-3E0A-4392-9AD0-AAE4BC48E0D6}" srcOrd="5" destOrd="0" parTransId="{E067023B-F79E-4E0E-92E8-29172D9C413C}" sibTransId="{061D817D-1976-4672-A234-154564DC2E3C}"/>
    <dgm:cxn modelId="{7BCF739E-993F-4411-9CBC-395F29E081E0}" type="presOf" srcId="{907901CF-D4ED-4B11-B270-E42E6757645B}" destId="{9EF3323E-5345-423D-90D6-6F653EF18160}" srcOrd="0" destOrd="0" presId="urn:microsoft.com/office/officeart/2016/7/layout/HexagonTimeline"/>
    <dgm:cxn modelId="{55575FA0-7201-46D0-9D04-90621059F3F6}" type="presOf" srcId="{63EAB4F9-183A-4456-8B19-A8E11A26FC70}" destId="{E6D1C4A1-2175-45A5-8F46-C2ED22946644}" srcOrd="0" destOrd="0" presId="urn:microsoft.com/office/officeart/2016/7/layout/HexagonTimeline"/>
    <dgm:cxn modelId="{10B437A3-8F30-46C7-9A2F-1A47D8F508D5}" srcId="{E8E3F482-8844-47CA-8B8A-CC01835128C9}" destId="{907901CF-D4ED-4B11-B270-E42E6757645B}" srcOrd="2" destOrd="0" parTransId="{121D1DF6-5D0B-4E28-B457-AA46C33ADF79}" sibTransId="{A3403246-EDA9-4CC1-8253-09A8A08DB0D8}"/>
    <dgm:cxn modelId="{FD5FCEA8-45C3-4AAA-8F90-164422EB1D51}" type="presOf" srcId="{BB6F8888-0ED4-4EB3-B086-2C5BAD0789C7}" destId="{D5F1DBEA-5805-4BBE-B36B-4520D180F9CE}" srcOrd="0" destOrd="0" presId="urn:microsoft.com/office/officeart/2016/7/layout/HexagonTimeline"/>
    <dgm:cxn modelId="{BF3E7AB5-0BFD-4F72-973A-89DF9CC05BFF}" type="presOf" srcId="{57715871-F505-44D5-8F15-3428AAD4B6AD}" destId="{A7BEDBC4-5113-4D86-957D-8EE99BFFA2B1}" srcOrd="0" destOrd="0" presId="urn:microsoft.com/office/officeart/2016/7/layout/HexagonTimeline"/>
    <dgm:cxn modelId="{A89726B8-C2E9-44D2-AE86-0A500D45C63D}" srcId="{9A588C4B-1FE1-4307-B944-018A64D15C27}" destId="{63EAB4F9-183A-4456-8B19-A8E11A26FC70}" srcOrd="0" destOrd="0" parTransId="{94568065-74EB-4DA8-B3FE-BC49E5EC534B}" sibTransId="{68CE264D-2154-439F-86F6-5B788BEC6A83}"/>
    <dgm:cxn modelId="{2C3363B8-B040-451F-B38E-116B2A8B1537}" srcId="{E8E3F482-8844-47CA-8B8A-CC01835128C9}" destId="{9A588C4B-1FE1-4307-B944-018A64D15C27}" srcOrd="1" destOrd="0" parTransId="{0E380803-7ACC-4409-9CE9-82B364974125}" sibTransId="{9D467C56-4791-445E-8E3D-4C7AD2DCD947}"/>
    <dgm:cxn modelId="{70463FBE-D5A9-48D7-BFB3-4B7C23DA163D}" type="presOf" srcId="{84E51CE1-9815-4BA4-8025-F86C583620AE}" destId="{85EC3C89-6149-4725-9DE2-50C5F6B9DB6D}" srcOrd="0" destOrd="0" presId="urn:microsoft.com/office/officeart/2016/7/layout/HexagonTimeline"/>
    <dgm:cxn modelId="{0C0830C0-BB1A-43B1-8D0F-C44C1EC3A93E}" type="presOf" srcId="{9D078F35-8CE6-4C9F-A2EC-CC52CFF8B69A}" destId="{0C14243F-E495-4A4C-B933-46720FCC4BC0}" srcOrd="0" destOrd="0" presId="urn:microsoft.com/office/officeart/2016/7/layout/HexagonTimeline"/>
    <dgm:cxn modelId="{B8890CC2-4964-49BE-A03A-3178AE149DDF}" srcId="{907901CF-D4ED-4B11-B270-E42E6757645B}" destId="{BB6F8888-0ED4-4EB3-B086-2C5BAD0789C7}" srcOrd="0" destOrd="0" parTransId="{FBF0039F-1A68-4F2A-BAE2-D8949225E87D}" sibTransId="{DA7DD9B5-DCE2-4ADB-B860-5F4797D776CC}"/>
    <dgm:cxn modelId="{AB45DEC7-CD97-4FAD-BD24-57CFD3AF14AC}" type="presOf" srcId="{27A37285-6BBC-4393-8D0B-3E12D780449E}" destId="{351A5361-1A7E-48CA-93BB-015E63A341F1}" srcOrd="0" destOrd="0" presId="urn:microsoft.com/office/officeart/2016/7/layout/HexagonTimeline"/>
    <dgm:cxn modelId="{2D1EC9F9-9A1C-4F2F-8093-D81950E422B3}" type="presOf" srcId="{8C1F443C-D881-4811-8E3B-181625C6F0D1}" destId="{D50E231C-67FF-4B67-A01C-16E5120A933D}" srcOrd="0" destOrd="0" presId="urn:microsoft.com/office/officeart/2016/7/layout/HexagonTimeline"/>
    <dgm:cxn modelId="{F3DAEDFC-33CA-407C-AEBA-54A80A829B08}" type="presOf" srcId="{E163193A-BD61-4353-B810-DA904DB32358}" destId="{BB99E27B-EE44-4B07-995D-4E2FB33CB7E8}" srcOrd="0" destOrd="0" presId="urn:microsoft.com/office/officeart/2016/7/layout/HexagonTimeline"/>
    <dgm:cxn modelId="{41E87819-C95A-41A2-9A35-A6B4694090F5}" type="presParOf" srcId="{71B0990B-9DC8-4C47-A7D7-C65321D5ABE9}" destId="{37CFB3EF-D822-40E7-BC19-46AAC1C7AA65}" srcOrd="0" destOrd="0" presId="urn:microsoft.com/office/officeart/2016/7/layout/HexagonTimeline"/>
    <dgm:cxn modelId="{CE4C9904-C865-4A91-ACB2-5516BED73CA3}" type="presParOf" srcId="{37CFB3EF-D822-40E7-BC19-46AAC1C7AA65}" destId="{85EC3C89-6149-4725-9DE2-50C5F6B9DB6D}" srcOrd="0" destOrd="0" presId="urn:microsoft.com/office/officeart/2016/7/layout/HexagonTimeline"/>
    <dgm:cxn modelId="{84E13A9E-CE19-4E55-A311-7EB9F90874A5}" type="presParOf" srcId="{37CFB3EF-D822-40E7-BC19-46AAC1C7AA65}" destId="{A7BEDBC4-5113-4D86-957D-8EE99BFFA2B1}" srcOrd="1" destOrd="0" presId="urn:microsoft.com/office/officeart/2016/7/layout/HexagonTimeline"/>
    <dgm:cxn modelId="{C083FF86-AAF2-4A5E-98E3-D6F1194D4582}" type="presParOf" srcId="{37CFB3EF-D822-40E7-BC19-46AAC1C7AA65}" destId="{1981EF09-3D31-488F-9FDE-549E643B6D3F}" srcOrd="2" destOrd="0" presId="urn:microsoft.com/office/officeart/2016/7/layout/HexagonTimeline"/>
    <dgm:cxn modelId="{7765F626-0A2A-4B64-8065-ACD0DC574C33}" type="presParOf" srcId="{37CFB3EF-D822-40E7-BC19-46AAC1C7AA65}" destId="{1008C10F-357F-417B-9686-01B9FE5AFF94}" srcOrd="3" destOrd="0" presId="urn:microsoft.com/office/officeart/2016/7/layout/HexagonTimeline"/>
    <dgm:cxn modelId="{5FD065A7-AC42-4844-84BC-52AFEC18EC0F}" type="presParOf" srcId="{37CFB3EF-D822-40E7-BC19-46AAC1C7AA65}" destId="{AB9AD3CB-958F-4FF2-8283-BF0CC6DCC0B5}" srcOrd="4" destOrd="0" presId="urn:microsoft.com/office/officeart/2016/7/layout/HexagonTimeline"/>
    <dgm:cxn modelId="{0705E3EF-A604-42DC-8E54-65336C79C2B5}" type="presParOf" srcId="{71B0990B-9DC8-4C47-A7D7-C65321D5ABE9}" destId="{08930317-D501-471B-9ED2-F43B5DDB439C}" srcOrd="1" destOrd="0" presId="urn:microsoft.com/office/officeart/2016/7/layout/HexagonTimeline"/>
    <dgm:cxn modelId="{26626DEE-EBE6-4354-9D1A-52D353564244}" type="presParOf" srcId="{71B0990B-9DC8-4C47-A7D7-C65321D5ABE9}" destId="{451E8DA7-C386-443B-9C39-30FCA390FE95}" srcOrd="2" destOrd="0" presId="urn:microsoft.com/office/officeart/2016/7/layout/HexagonTimeline"/>
    <dgm:cxn modelId="{76283204-6097-482D-8A94-3A08AC06EBAD}" type="presParOf" srcId="{451E8DA7-C386-443B-9C39-30FCA390FE95}" destId="{00DF9D98-6283-4829-AB24-C1A499936113}" srcOrd="0" destOrd="0" presId="urn:microsoft.com/office/officeart/2016/7/layout/HexagonTimeline"/>
    <dgm:cxn modelId="{B791344F-5D8D-4546-92DA-1D4A05D02A82}" type="presParOf" srcId="{451E8DA7-C386-443B-9C39-30FCA390FE95}" destId="{E6D1C4A1-2175-45A5-8F46-C2ED22946644}" srcOrd="1" destOrd="0" presId="urn:microsoft.com/office/officeart/2016/7/layout/HexagonTimeline"/>
    <dgm:cxn modelId="{C05D43C4-C29C-4623-8309-FEFD0AAE3659}" type="presParOf" srcId="{451E8DA7-C386-443B-9C39-30FCA390FE95}" destId="{4AE4D055-0C8A-42A2-8811-DE0198DE9516}" srcOrd="2" destOrd="0" presId="urn:microsoft.com/office/officeart/2016/7/layout/HexagonTimeline"/>
    <dgm:cxn modelId="{F30E01B2-3132-4125-B96A-4A1DE65CDDD6}" type="presParOf" srcId="{451E8DA7-C386-443B-9C39-30FCA390FE95}" destId="{CD29C43D-18E0-41F2-B741-A822000B32CB}" srcOrd="3" destOrd="0" presId="urn:microsoft.com/office/officeart/2016/7/layout/HexagonTimeline"/>
    <dgm:cxn modelId="{E566069B-600D-477A-A0B4-0A33E9639CA7}" type="presParOf" srcId="{451E8DA7-C386-443B-9C39-30FCA390FE95}" destId="{41CE1736-96B5-4245-A7DE-BEED20FD3F7B}" srcOrd="4" destOrd="0" presId="urn:microsoft.com/office/officeart/2016/7/layout/HexagonTimeline"/>
    <dgm:cxn modelId="{DBA80668-D2EF-4CB2-A0C6-DA21068AF268}" type="presParOf" srcId="{71B0990B-9DC8-4C47-A7D7-C65321D5ABE9}" destId="{05D4C205-1A3C-4112-ACEC-BB56CC093E02}" srcOrd="3" destOrd="0" presId="urn:microsoft.com/office/officeart/2016/7/layout/HexagonTimeline"/>
    <dgm:cxn modelId="{5395B4BE-D8B9-4956-9982-FAD13BDDE3C9}" type="presParOf" srcId="{71B0990B-9DC8-4C47-A7D7-C65321D5ABE9}" destId="{5D2EEB39-B3D8-4B62-B27D-C43AF87D4D94}" srcOrd="4" destOrd="0" presId="urn:microsoft.com/office/officeart/2016/7/layout/HexagonTimeline"/>
    <dgm:cxn modelId="{8D5E966C-11C7-4A30-8B93-F8D5593FD6BB}" type="presParOf" srcId="{5D2EEB39-B3D8-4B62-B27D-C43AF87D4D94}" destId="{9EF3323E-5345-423D-90D6-6F653EF18160}" srcOrd="0" destOrd="0" presId="urn:microsoft.com/office/officeart/2016/7/layout/HexagonTimeline"/>
    <dgm:cxn modelId="{A45754D7-D932-4AFD-B2F8-F2B74F796ACD}" type="presParOf" srcId="{5D2EEB39-B3D8-4B62-B27D-C43AF87D4D94}" destId="{D5F1DBEA-5805-4BBE-B36B-4520D180F9CE}" srcOrd="1" destOrd="0" presId="urn:microsoft.com/office/officeart/2016/7/layout/HexagonTimeline"/>
    <dgm:cxn modelId="{FDE23616-C0AF-4B10-84A6-754B20C2ED36}" type="presParOf" srcId="{5D2EEB39-B3D8-4B62-B27D-C43AF87D4D94}" destId="{9E707F7A-574C-4CAC-B86B-278096E3F24A}" srcOrd="2" destOrd="0" presId="urn:microsoft.com/office/officeart/2016/7/layout/HexagonTimeline"/>
    <dgm:cxn modelId="{C9960CB5-8B08-4A20-BA05-D3DDE2AB8CEB}" type="presParOf" srcId="{5D2EEB39-B3D8-4B62-B27D-C43AF87D4D94}" destId="{1AA1A4A5-F64C-4766-9DDC-F6609F743334}" srcOrd="3" destOrd="0" presId="urn:microsoft.com/office/officeart/2016/7/layout/HexagonTimeline"/>
    <dgm:cxn modelId="{FDE09270-852E-48B2-BB94-18C7A904652C}" type="presParOf" srcId="{5D2EEB39-B3D8-4B62-B27D-C43AF87D4D94}" destId="{33B164D1-D98D-4A89-8989-A35DC376FA39}" srcOrd="4" destOrd="0" presId="urn:microsoft.com/office/officeart/2016/7/layout/HexagonTimeline"/>
    <dgm:cxn modelId="{A84C1CF5-DDCE-490B-912C-0093B7B77BCF}" type="presParOf" srcId="{71B0990B-9DC8-4C47-A7D7-C65321D5ABE9}" destId="{A090D01C-5F3A-4C6C-B35C-AC486520A5F2}" srcOrd="5" destOrd="0" presId="urn:microsoft.com/office/officeart/2016/7/layout/HexagonTimeline"/>
    <dgm:cxn modelId="{9D90FF48-5693-465F-9F91-A6384354D3F3}" type="presParOf" srcId="{71B0990B-9DC8-4C47-A7D7-C65321D5ABE9}" destId="{54C77DA0-6EA9-4788-865A-0681E18CF9CB}" srcOrd="6" destOrd="0" presId="urn:microsoft.com/office/officeart/2016/7/layout/HexagonTimeline"/>
    <dgm:cxn modelId="{A35C869A-F6F0-4D6D-91C2-817537F49B62}" type="presParOf" srcId="{54C77DA0-6EA9-4788-865A-0681E18CF9CB}" destId="{D50E231C-67FF-4B67-A01C-16E5120A933D}" srcOrd="0" destOrd="0" presId="urn:microsoft.com/office/officeart/2016/7/layout/HexagonTimeline"/>
    <dgm:cxn modelId="{775994E9-FCFF-48FB-A4EF-DEEF94322061}" type="presParOf" srcId="{54C77DA0-6EA9-4788-865A-0681E18CF9CB}" destId="{BB99E27B-EE44-4B07-995D-4E2FB33CB7E8}" srcOrd="1" destOrd="0" presId="urn:microsoft.com/office/officeart/2016/7/layout/HexagonTimeline"/>
    <dgm:cxn modelId="{D4FC42F2-2D11-4636-9376-76F7B40094B4}" type="presParOf" srcId="{54C77DA0-6EA9-4788-865A-0681E18CF9CB}" destId="{9D5BB1C2-04E1-40C7-A793-D306571D495E}" srcOrd="2" destOrd="0" presId="urn:microsoft.com/office/officeart/2016/7/layout/HexagonTimeline"/>
    <dgm:cxn modelId="{236B7C60-5BFD-4EB9-927A-46CAC2C8447F}" type="presParOf" srcId="{54C77DA0-6EA9-4788-865A-0681E18CF9CB}" destId="{DC942354-AB2E-46B5-AC49-606E657EA9A1}" srcOrd="3" destOrd="0" presId="urn:microsoft.com/office/officeart/2016/7/layout/HexagonTimeline"/>
    <dgm:cxn modelId="{33900564-A48C-48E6-8E97-E95C9112B00D}" type="presParOf" srcId="{54C77DA0-6EA9-4788-865A-0681E18CF9CB}" destId="{B2A09477-4527-4F25-8D76-CEA55DD20580}" srcOrd="4" destOrd="0" presId="urn:microsoft.com/office/officeart/2016/7/layout/HexagonTimeline"/>
    <dgm:cxn modelId="{56F381AE-8DED-4203-B53A-B149B2FFC9A6}" type="presParOf" srcId="{71B0990B-9DC8-4C47-A7D7-C65321D5ABE9}" destId="{2B911CF6-E752-4E28-88DC-B032FF78DA37}" srcOrd="7" destOrd="0" presId="urn:microsoft.com/office/officeart/2016/7/layout/HexagonTimeline"/>
    <dgm:cxn modelId="{CD2237D7-2C56-4491-96C9-CE56F1DC904E}" type="presParOf" srcId="{71B0990B-9DC8-4C47-A7D7-C65321D5ABE9}" destId="{CC4FEFBC-3819-4214-B9F7-CB3211262770}" srcOrd="8" destOrd="0" presId="urn:microsoft.com/office/officeart/2016/7/layout/HexagonTimeline"/>
    <dgm:cxn modelId="{8A829CAB-57A4-4065-8BBA-DF1CB065238E}" type="presParOf" srcId="{CC4FEFBC-3819-4214-B9F7-CB3211262770}" destId="{351A5361-1A7E-48CA-93BB-015E63A341F1}" srcOrd="0" destOrd="0" presId="urn:microsoft.com/office/officeart/2016/7/layout/HexagonTimeline"/>
    <dgm:cxn modelId="{8B6BB49D-F7DB-4F6F-AB6C-CDF7757E5491}" type="presParOf" srcId="{CC4FEFBC-3819-4214-B9F7-CB3211262770}" destId="{C26C1F2D-7470-4DC5-97AF-6E537819EDAA}" srcOrd="1" destOrd="0" presId="urn:microsoft.com/office/officeart/2016/7/layout/HexagonTimeline"/>
    <dgm:cxn modelId="{6619FD73-79B9-4841-8EB7-E039427717A8}" type="presParOf" srcId="{CC4FEFBC-3819-4214-B9F7-CB3211262770}" destId="{980E5842-6700-47BC-8EE4-720709104780}" srcOrd="2" destOrd="0" presId="urn:microsoft.com/office/officeart/2016/7/layout/HexagonTimeline"/>
    <dgm:cxn modelId="{78E482CF-2BB6-4C4C-968F-4E0D84E41263}" type="presParOf" srcId="{CC4FEFBC-3819-4214-B9F7-CB3211262770}" destId="{B20AEA19-FB40-4966-9640-EC1EFB33B188}" srcOrd="3" destOrd="0" presId="urn:microsoft.com/office/officeart/2016/7/layout/HexagonTimeline"/>
    <dgm:cxn modelId="{343A967A-6EDC-4E54-8513-1E91A692FCBD}" type="presParOf" srcId="{CC4FEFBC-3819-4214-B9F7-CB3211262770}" destId="{4FED751B-E22F-4585-B0D4-AB47874F8B58}" srcOrd="4" destOrd="0" presId="urn:microsoft.com/office/officeart/2016/7/layout/HexagonTimeline"/>
    <dgm:cxn modelId="{EA397385-BA2A-45EE-9BBE-215C640BDDE9}" type="presParOf" srcId="{71B0990B-9DC8-4C47-A7D7-C65321D5ABE9}" destId="{11CD5511-C3A6-4C9A-9894-71E7266738AF}" srcOrd="9" destOrd="0" presId="urn:microsoft.com/office/officeart/2016/7/layout/HexagonTimeline"/>
    <dgm:cxn modelId="{A8841E45-9CB7-497E-B915-197BE646C248}" type="presParOf" srcId="{71B0990B-9DC8-4C47-A7D7-C65321D5ABE9}" destId="{4918DA08-D9F2-466C-8644-956A3B1FB10B}" srcOrd="10" destOrd="0" presId="urn:microsoft.com/office/officeart/2016/7/layout/HexagonTimeline"/>
    <dgm:cxn modelId="{CF92EDB6-C880-486D-9B5F-C9BF58EA6CD5}" type="presParOf" srcId="{4918DA08-D9F2-466C-8644-956A3B1FB10B}" destId="{2B017CDE-3D36-4DDB-AAE4-88D3F42120D0}" srcOrd="0" destOrd="0" presId="urn:microsoft.com/office/officeart/2016/7/layout/HexagonTimeline"/>
    <dgm:cxn modelId="{EE091061-809B-4409-BF14-ABEF20407047}" type="presParOf" srcId="{4918DA08-D9F2-466C-8644-956A3B1FB10B}" destId="{0C14243F-E495-4A4C-B933-46720FCC4BC0}" srcOrd="1" destOrd="0" presId="urn:microsoft.com/office/officeart/2016/7/layout/HexagonTimeline"/>
    <dgm:cxn modelId="{39B3B2D2-3F8B-46A2-BBA4-622C3BBCFE24}" type="presParOf" srcId="{4918DA08-D9F2-466C-8644-956A3B1FB10B}" destId="{6C998525-4890-4B10-99D6-6793990EA1E5}" srcOrd="2" destOrd="0" presId="urn:microsoft.com/office/officeart/2016/7/layout/HexagonTimeline"/>
    <dgm:cxn modelId="{C2156BAF-B524-49BB-8694-C95B2752B2C7}" type="presParOf" srcId="{4918DA08-D9F2-466C-8644-956A3B1FB10B}" destId="{B62DEEDE-4C3A-4DEA-AD78-F1129DD0E703}" srcOrd="3" destOrd="0" presId="urn:microsoft.com/office/officeart/2016/7/layout/HexagonTimeline"/>
    <dgm:cxn modelId="{0AAAE213-82A2-4C8C-872C-17EEDAD90AB5}" type="presParOf" srcId="{4918DA08-D9F2-466C-8644-956A3B1FB10B}" destId="{27580CD3-8172-4715-B3B8-1F228CC54B0B}" srcOrd="4" destOrd="0" presId="urn:microsoft.com/office/officeart/2016/7/layout/HexagonTimeline"/>
  </dgm:cxnLst>
  <dgm:bg>
    <a:solidFill>
      <a:schemeClr val="bg2">
        <a:lumMod val="90000"/>
      </a:schemeClr>
    </a:solid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8507D0D-0666-4BAF-8058-FEAF4B087FF4}" type="doc">
      <dgm:prSet loTypeId="urn:microsoft.com/office/officeart/2005/8/layout/hList1" loCatId="list" qsTypeId="urn:microsoft.com/office/officeart/2005/8/quickstyle/simple3" qsCatId="simple" csTypeId="urn:microsoft.com/office/officeart/2005/8/colors/accent0_3" csCatId="mainScheme" phldr="1"/>
      <dgm:spPr/>
      <dgm:t>
        <a:bodyPr/>
        <a:lstStyle/>
        <a:p>
          <a:endParaRPr lang="en-US"/>
        </a:p>
      </dgm:t>
    </dgm:pt>
    <dgm:pt modelId="{7DAAC047-376E-489E-94E0-94B3740ED6D3}">
      <dgm:prSet custT="1"/>
      <dgm:spPr/>
      <dgm:t>
        <a:bodyPr/>
        <a:lstStyle/>
        <a:p>
          <a:endParaRPr lang="en-US" sz="2400" dirty="0"/>
        </a:p>
        <a:p>
          <a:r>
            <a:rPr lang="en-US" sz="2400" dirty="0">
              <a:solidFill>
                <a:schemeClr val="bg1"/>
              </a:solidFill>
            </a:rPr>
            <a:t>Partnership Attributes</a:t>
          </a:r>
        </a:p>
      </dgm:t>
    </dgm:pt>
    <dgm:pt modelId="{16F389F7-59AC-4DCC-BA38-5C5DE122C7D0}" type="parTrans" cxnId="{39021166-E02F-4352-9BC9-8010F2F83311}">
      <dgm:prSet/>
      <dgm:spPr/>
      <dgm:t>
        <a:bodyPr/>
        <a:lstStyle/>
        <a:p>
          <a:endParaRPr lang="en-US"/>
        </a:p>
      </dgm:t>
    </dgm:pt>
    <dgm:pt modelId="{275D8DC2-6075-4B82-8CDE-C420F2AA18CF}" type="sibTrans" cxnId="{39021166-E02F-4352-9BC9-8010F2F83311}">
      <dgm:prSet/>
      <dgm:spPr/>
      <dgm:t>
        <a:bodyPr/>
        <a:lstStyle/>
        <a:p>
          <a:endParaRPr lang="en-US"/>
        </a:p>
      </dgm:t>
    </dgm:pt>
    <dgm:pt modelId="{66A9D4B8-299F-4B5B-ACA2-00F245C92056}">
      <dgm:prSet custT="1"/>
      <dgm:spPr/>
      <dgm:t>
        <a:bodyPr/>
        <a:lstStyle/>
        <a:p>
          <a:r>
            <a:rPr lang="en-US" sz="2000" dirty="0"/>
            <a:t>Nature of the Partnership </a:t>
          </a:r>
        </a:p>
      </dgm:t>
    </dgm:pt>
    <dgm:pt modelId="{A742C67A-7BCD-4DCD-A707-15E33B5A4D04}" type="parTrans" cxnId="{B6B2F6DE-AEC4-4F17-92E5-2091B8C8713E}">
      <dgm:prSet/>
      <dgm:spPr/>
      <dgm:t>
        <a:bodyPr/>
        <a:lstStyle/>
        <a:p>
          <a:endParaRPr lang="en-US"/>
        </a:p>
      </dgm:t>
    </dgm:pt>
    <dgm:pt modelId="{840CD614-C9D9-4C57-B721-142FD6773531}" type="sibTrans" cxnId="{B6B2F6DE-AEC4-4F17-92E5-2091B8C8713E}">
      <dgm:prSet/>
      <dgm:spPr/>
      <dgm:t>
        <a:bodyPr/>
        <a:lstStyle/>
        <a:p>
          <a:endParaRPr lang="en-US"/>
        </a:p>
      </dgm:t>
    </dgm:pt>
    <dgm:pt modelId="{6B3EEDE2-8587-4B7A-A3FA-47BD52F43827}">
      <dgm:prSet custT="1"/>
      <dgm:spPr/>
      <dgm:t>
        <a:bodyPr/>
        <a:lstStyle/>
        <a:p>
          <a:r>
            <a:rPr lang="en-US" sz="2000" dirty="0"/>
            <a:t>Investment</a:t>
          </a:r>
        </a:p>
      </dgm:t>
    </dgm:pt>
    <dgm:pt modelId="{80DDA809-E4FE-4396-B55A-3A171297F190}" type="parTrans" cxnId="{A011D3E6-21EB-444C-94B3-629990EA68A9}">
      <dgm:prSet/>
      <dgm:spPr/>
      <dgm:t>
        <a:bodyPr/>
        <a:lstStyle/>
        <a:p>
          <a:endParaRPr lang="en-US"/>
        </a:p>
      </dgm:t>
    </dgm:pt>
    <dgm:pt modelId="{C805BAFE-D71A-4A01-97AD-915084B69D87}" type="sibTrans" cxnId="{A011D3E6-21EB-444C-94B3-629990EA68A9}">
      <dgm:prSet/>
      <dgm:spPr/>
      <dgm:t>
        <a:bodyPr/>
        <a:lstStyle/>
        <a:p>
          <a:endParaRPr lang="en-US"/>
        </a:p>
      </dgm:t>
    </dgm:pt>
    <dgm:pt modelId="{D06AE18F-B6A3-4D1D-A64A-467BD92C9D0A}">
      <dgm:prSet custT="1"/>
      <dgm:spPr/>
      <dgm:t>
        <a:bodyPr/>
        <a:lstStyle/>
        <a:p>
          <a:r>
            <a:rPr lang="en-US" sz="2000" dirty="0"/>
            <a:t>Operating</a:t>
          </a:r>
        </a:p>
      </dgm:t>
    </dgm:pt>
    <dgm:pt modelId="{18D31313-C291-43E5-87B6-9AD22228361F}" type="parTrans" cxnId="{3B3FD86A-D5E2-4CF8-8BE0-1860DCA4196A}">
      <dgm:prSet/>
      <dgm:spPr/>
      <dgm:t>
        <a:bodyPr/>
        <a:lstStyle/>
        <a:p>
          <a:endParaRPr lang="en-US"/>
        </a:p>
      </dgm:t>
    </dgm:pt>
    <dgm:pt modelId="{02894F51-EFD9-4977-BFA8-99E67FE02B5D}" type="sibTrans" cxnId="{3B3FD86A-D5E2-4CF8-8BE0-1860DCA4196A}">
      <dgm:prSet/>
      <dgm:spPr/>
      <dgm:t>
        <a:bodyPr/>
        <a:lstStyle/>
        <a:p>
          <a:endParaRPr lang="en-US"/>
        </a:p>
      </dgm:t>
    </dgm:pt>
    <dgm:pt modelId="{AD890B85-A781-4994-B07E-8A52D95A838B}">
      <dgm:prSet custT="1"/>
      <dgm:spPr/>
      <dgm:t>
        <a:bodyPr/>
        <a:lstStyle/>
        <a:p>
          <a:r>
            <a:rPr lang="en-US" sz="2000" dirty="0"/>
            <a:t>Business/Nonbusiness Determination</a:t>
          </a:r>
        </a:p>
      </dgm:t>
    </dgm:pt>
    <dgm:pt modelId="{38FEAC40-4284-4DF5-8463-5AAAE5CB4D95}" type="parTrans" cxnId="{CF21E33D-3B05-49D3-94DE-87FDB2CC30D2}">
      <dgm:prSet/>
      <dgm:spPr/>
      <dgm:t>
        <a:bodyPr/>
        <a:lstStyle/>
        <a:p>
          <a:endParaRPr lang="en-US"/>
        </a:p>
      </dgm:t>
    </dgm:pt>
    <dgm:pt modelId="{77DA6534-CBD7-4533-A1C8-DA6CA9B3A29C}" type="sibTrans" cxnId="{CF21E33D-3B05-49D3-94DE-87FDB2CC30D2}">
      <dgm:prSet/>
      <dgm:spPr/>
      <dgm:t>
        <a:bodyPr/>
        <a:lstStyle/>
        <a:p>
          <a:endParaRPr lang="en-US"/>
        </a:p>
      </dgm:t>
    </dgm:pt>
    <dgm:pt modelId="{EFDAD6D6-DB2A-4F8B-A225-64400F9395BF}">
      <dgm:prSet custT="1"/>
      <dgm:spPr/>
      <dgm:t>
        <a:bodyPr/>
        <a:lstStyle/>
        <a:p>
          <a:r>
            <a:rPr lang="en-US" sz="2000" dirty="0"/>
            <a:t>Corporate vs. Individual Partners</a:t>
          </a:r>
        </a:p>
      </dgm:t>
    </dgm:pt>
    <dgm:pt modelId="{366CD4A0-FE68-406B-AC5D-B6BB8AC6226C}" type="parTrans" cxnId="{5FD39569-5D6E-4668-A3CB-1E36FE9A0757}">
      <dgm:prSet/>
      <dgm:spPr/>
      <dgm:t>
        <a:bodyPr/>
        <a:lstStyle/>
        <a:p>
          <a:endParaRPr lang="en-US"/>
        </a:p>
      </dgm:t>
    </dgm:pt>
    <dgm:pt modelId="{62706901-E99F-43A8-AA1D-1B3F87F919E3}" type="sibTrans" cxnId="{5FD39569-5D6E-4668-A3CB-1E36FE9A0757}">
      <dgm:prSet/>
      <dgm:spPr/>
      <dgm:t>
        <a:bodyPr/>
        <a:lstStyle/>
        <a:p>
          <a:endParaRPr lang="en-US"/>
        </a:p>
      </dgm:t>
    </dgm:pt>
    <dgm:pt modelId="{E7924C9F-A7EF-4337-B59E-39EF4FC3096A}">
      <dgm:prSet custT="1"/>
      <dgm:spPr/>
      <dgm:t>
        <a:bodyPr/>
        <a:lstStyle/>
        <a:p>
          <a:r>
            <a:rPr lang="en-US" sz="2000" dirty="0"/>
            <a:t>Nature of the Partners’ Roles</a:t>
          </a:r>
        </a:p>
      </dgm:t>
    </dgm:pt>
    <dgm:pt modelId="{687EFFE6-EAE2-4BC7-81F5-BA475B4C8FAA}" type="parTrans" cxnId="{ACF8682E-C0ED-49EF-9B53-9979CE2E9099}">
      <dgm:prSet/>
      <dgm:spPr/>
      <dgm:t>
        <a:bodyPr/>
        <a:lstStyle/>
        <a:p>
          <a:endParaRPr lang="en-US"/>
        </a:p>
      </dgm:t>
    </dgm:pt>
    <dgm:pt modelId="{4B603675-FFAC-472C-B5A0-62146B456BDF}" type="sibTrans" cxnId="{ACF8682E-C0ED-49EF-9B53-9979CE2E9099}">
      <dgm:prSet/>
      <dgm:spPr/>
      <dgm:t>
        <a:bodyPr/>
        <a:lstStyle/>
        <a:p>
          <a:endParaRPr lang="en-US"/>
        </a:p>
      </dgm:t>
    </dgm:pt>
    <dgm:pt modelId="{5150E472-292E-4435-B4AD-65822E0815EF}">
      <dgm:prSet custT="1"/>
      <dgm:spPr/>
      <dgm:t>
        <a:bodyPr/>
        <a:lstStyle/>
        <a:p>
          <a:endParaRPr lang="en-US" sz="2400" dirty="0"/>
        </a:p>
        <a:p>
          <a:r>
            <a:rPr lang="en-US" sz="2400" dirty="0">
              <a:solidFill>
                <a:schemeClr val="bg1"/>
              </a:solidFill>
            </a:rPr>
            <a:t>Types of Income</a:t>
          </a:r>
        </a:p>
      </dgm:t>
    </dgm:pt>
    <dgm:pt modelId="{9AE16296-3557-45F6-9842-57B846B54A61}" type="parTrans" cxnId="{53E1ECEF-7678-4354-91D9-36360824C400}">
      <dgm:prSet/>
      <dgm:spPr/>
      <dgm:t>
        <a:bodyPr/>
        <a:lstStyle/>
        <a:p>
          <a:endParaRPr lang="en-US"/>
        </a:p>
      </dgm:t>
    </dgm:pt>
    <dgm:pt modelId="{070CD319-C524-4B69-A3B3-4CA17DAD1117}" type="sibTrans" cxnId="{53E1ECEF-7678-4354-91D9-36360824C400}">
      <dgm:prSet/>
      <dgm:spPr/>
      <dgm:t>
        <a:bodyPr/>
        <a:lstStyle/>
        <a:p>
          <a:endParaRPr lang="en-US"/>
        </a:p>
      </dgm:t>
    </dgm:pt>
    <dgm:pt modelId="{0E26789A-7198-4E41-8DB3-881D54092DFB}">
      <dgm:prSet custT="1"/>
      <dgm:spPr/>
      <dgm:t>
        <a:bodyPr/>
        <a:lstStyle/>
        <a:p>
          <a:r>
            <a:rPr lang="en-US" sz="2000" dirty="0"/>
            <a:t>Distributive Share – Generally</a:t>
          </a:r>
        </a:p>
      </dgm:t>
    </dgm:pt>
    <dgm:pt modelId="{32F8389D-831D-40AE-A6F7-BA2237B6E7A1}" type="parTrans" cxnId="{547352E5-ED51-4609-8B9E-4BF74651BED1}">
      <dgm:prSet/>
      <dgm:spPr/>
      <dgm:t>
        <a:bodyPr/>
        <a:lstStyle/>
        <a:p>
          <a:endParaRPr lang="en-US"/>
        </a:p>
      </dgm:t>
    </dgm:pt>
    <dgm:pt modelId="{3E724B78-AA47-4D57-95B3-F451F4904D70}" type="sibTrans" cxnId="{547352E5-ED51-4609-8B9E-4BF74651BED1}">
      <dgm:prSet/>
      <dgm:spPr/>
      <dgm:t>
        <a:bodyPr/>
        <a:lstStyle/>
        <a:p>
          <a:endParaRPr lang="en-US"/>
        </a:p>
      </dgm:t>
    </dgm:pt>
    <dgm:pt modelId="{771BE1CE-222F-4AB9-B771-3823B8BD497F}">
      <dgm:prSet custT="1"/>
      <dgm:spPr/>
      <dgm:t>
        <a:bodyPr/>
        <a:lstStyle/>
        <a:p>
          <a:r>
            <a:rPr lang="en-US" sz="2000" dirty="0"/>
            <a:t>Special Allocations</a:t>
          </a:r>
        </a:p>
      </dgm:t>
    </dgm:pt>
    <dgm:pt modelId="{F9E5BEE1-6D30-4F7C-BB95-CB626955DF44}" type="parTrans" cxnId="{3A61E19A-9925-4BE5-B7D6-8CB7A3674082}">
      <dgm:prSet/>
      <dgm:spPr/>
      <dgm:t>
        <a:bodyPr/>
        <a:lstStyle/>
        <a:p>
          <a:endParaRPr lang="en-US"/>
        </a:p>
      </dgm:t>
    </dgm:pt>
    <dgm:pt modelId="{5A2C1A48-6E47-4425-9309-0B79C52B65AD}" type="sibTrans" cxnId="{3A61E19A-9925-4BE5-B7D6-8CB7A3674082}">
      <dgm:prSet/>
      <dgm:spPr/>
      <dgm:t>
        <a:bodyPr/>
        <a:lstStyle/>
        <a:p>
          <a:endParaRPr lang="en-US"/>
        </a:p>
      </dgm:t>
    </dgm:pt>
    <dgm:pt modelId="{D3EDDAB5-0B57-49BB-A5D9-873898BFB5FA}">
      <dgm:prSet custT="1"/>
      <dgm:spPr/>
      <dgm:t>
        <a:bodyPr/>
        <a:lstStyle/>
        <a:p>
          <a:r>
            <a:rPr lang="en-US" sz="2000" dirty="0"/>
            <a:t>Guaranteed Payments</a:t>
          </a:r>
        </a:p>
      </dgm:t>
    </dgm:pt>
    <dgm:pt modelId="{DB6D6B0D-CC3C-4104-981F-DF5EB22ED0D5}" type="parTrans" cxnId="{260BB134-9883-4EF7-9FD8-ED80C88055DC}">
      <dgm:prSet/>
      <dgm:spPr/>
      <dgm:t>
        <a:bodyPr/>
        <a:lstStyle/>
        <a:p>
          <a:endParaRPr lang="en-US"/>
        </a:p>
      </dgm:t>
    </dgm:pt>
    <dgm:pt modelId="{B8545191-B0A7-410E-896D-FA4B97148142}" type="sibTrans" cxnId="{260BB134-9883-4EF7-9FD8-ED80C88055DC}">
      <dgm:prSet/>
      <dgm:spPr/>
      <dgm:t>
        <a:bodyPr/>
        <a:lstStyle/>
        <a:p>
          <a:endParaRPr lang="en-US"/>
        </a:p>
      </dgm:t>
    </dgm:pt>
    <dgm:pt modelId="{DE2B4D86-DCFB-45E1-97EE-CA0DC0006ED1}">
      <dgm:prSet custT="1"/>
      <dgm:spPr/>
      <dgm:t>
        <a:bodyPr/>
        <a:lstStyle/>
        <a:p>
          <a:r>
            <a:rPr lang="en-US" sz="2000" dirty="0"/>
            <a:t>Built-in Gain (Loss) on Contributed Property</a:t>
          </a:r>
        </a:p>
      </dgm:t>
    </dgm:pt>
    <dgm:pt modelId="{8158657E-265C-4F80-8D07-4AC8F54BAC95}" type="parTrans" cxnId="{F70E43F8-79B6-4E21-952B-DA8A12E00785}">
      <dgm:prSet/>
      <dgm:spPr/>
      <dgm:t>
        <a:bodyPr/>
        <a:lstStyle/>
        <a:p>
          <a:endParaRPr lang="en-US"/>
        </a:p>
      </dgm:t>
    </dgm:pt>
    <dgm:pt modelId="{BF37CBC9-B7CD-455B-9A67-7EE6B6FEBD96}" type="sibTrans" cxnId="{F70E43F8-79B6-4E21-952B-DA8A12E00785}">
      <dgm:prSet/>
      <dgm:spPr/>
      <dgm:t>
        <a:bodyPr/>
        <a:lstStyle/>
        <a:p>
          <a:endParaRPr lang="en-US"/>
        </a:p>
      </dgm:t>
    </dgm:pt>
    <dgm:pt modelId="{C7979098-89BE-4320-BC88-78223EB0073A}" type="pres">
      <dgm:prSet presAssocID="{58507D0D-0666-4BAF-8058-FEAF4B087FF4}" presName="Name0" presStyleCnt="0">
        <dgm:presLayoutVars>
          <dgm:dir/>
          <dgm:animLvl val="lvl"/>
          <dgm:resizeHandles val="exact"/>
        </dgm:presLayoutVars>
      </dgm:prSet>
      <dgm:spPr/>
    </dgm:pt>
    <dgm:pt modelId="{1A456C3E-697F-48BD-9C2E-3ADE1D233431}" type="pres">
      <dgm:prSet presAssocID="{7DAAC047-376E-489E-94E0-94B3740ED6D3}" presName="composite" presStyleCnt="0"/>
      <dgm:spPr/>
    </dgm:pt>
    <dgm:pt modelId="{38400EB8-FFC6-4F35-9B26-2B430C2869C2}" type="pres">
      <dgm:prSet presAssocID="{7DAAC047-376E-489E-94E0-94B3740ED6D3}" presName="parTx" presStyleLbl="alignNode1" presStyleIdx="0" presStyleCnt="2">
        <dgm:presLayoutVars>
          <dgm:chMax val="0"/>
          <dgm:chPref val="0"/>
          <dgm:bulletEnabled val="1"/>
        </dgm:presLayoutVars>
      </dgm:prSet>
      <dgm:spPr/>
    </dgm:pt>
    <dgm:pt modelId="{3F7BA450-BDE7-4033-A4F8-A300615DA550}" type="pres">
      <dgm:prSet presAssocID="{7DAAC047-376E-489E-94E0-94B3740ED6D3}" presName="desTx" presStyleLbl="alignAccFollowNode1" presStyleIdx="0" presStyleCnt="2">
        <dgm:presLayoutVars>
          <dgm:bulletEnabled val="1"/>
        </dgm:presLayoutVars>
      </dgm:prSet>
      <dgm:spPr/>
    </dgm:pt>
    <dgm:pt modelId="{2E12BC6A-B3F8-48E2-A922-CED708C9B6A5}" type="pres">
      <dgm:prSet presAssocID="{275D8DC2-6075-4B82-8CDE-C420F2AA18CF}" presName="space" presStyleCnt="0"/>
      <dgm:spPr/>
    </dgm:pt>
    <dgm:pt modelId="{4FA4DBE4-7F25-4AD2-8119-E2F4A3C7D968}" type="pres">
      <dgm:prSet presAssocID="{5150E472-292E-4435-B4AD-65822E0815EF}" presName="composite" presStyleCnt="0"/>
      <dgm:spPr/>
    </dgm:pt>
    <dgm:pt modelId="{8C10D82C-EAED-4F8D-811D-292376C6EEC8}" type="pres">
      <dgm:prSet presAssocID="{5150E472-292E-4435-B4AD-65822E0815EF}" presName="parTx" presStyleLbl="alignNode1" presStyleIdx="1" presStyleCnt="2">
        <dgm:presLayoutVars>
          <dgm:chMax val="0"/>
          <dgm:chPref val="0"/>
          <dgm:bulletEnabled val="1"/>
        </dgm:presLayoutVars>
      </dgm:prSet>
      <dgm:spPr/>
    </dgm:pt>
    <dgm:pt modelId="{1FF29447-8B43-4D70-8724-5D79E9852CA3}" type="pres">
      <dgm:prSet presAssocID="{5150E472-292E-4435-B4AD-65822E0815EF}" presName="desTx" presStyleLbl="alignAccFollowNode1" presStyleIdx="1" presStyleCnt="2">
        <dgm:presLayoutVars>
          <dgm:bulletEnabled val="1"/>
        </dgm:presLayoutVars>
      </dgm:prSet>
      <dgm:spPr/>
    </dgm:pt>
  </dgm:ptLst>
  <dgm:cxnLst>
    <dgm:cxn modelId="{3E5C2B00-41FA-4E36-A114-249AC9E5E207}" type="presOf" srcId="{D3EDDAB5-0B57-49BB-A5D9-873898BFB5FA}" destId="{1FF29447-8B43-4D70-8724-5D79E9852CA3}" srcOrd="0" destOrd="2" presId="urn:microsoft.com/office/officeart/2005/8/layout/hList1"/>
    <dgm:cxn modelId="{48277807-7535-4048-971E-26D547285B56}" type="presOf" srcId="{6B3EEDE2-8587-4B7A-A3FA-47BD52F43827}" destId="{3F7BA450-BDE7-4033-A4F8-A300615DA550}" srcOrd="0" destOrd="1" presId="urn:microsoft.com/office/officeart/2005/8/layout/hList1"/>
    <dgm:cxn modelId="{ACF8682E-C0ED-49EF-9B53-9979CE2E9099}" srcId="{7DAAC047-376E-489E-94E0-94B3740ED6D3}" destId="{E7924C9F-A7EF-4337-B59E-39EF4FC3096A}" srcOrd="3" destOrd="0" parTransId="{687EFFE6-EAE2-4BC7-81F5-BA475B4C8FAA}" sibTransId="{4B603675-FFAC-472C-B5A0-62146B456BDF}"/>
    <dgm:cxn modelId="{260BB134-9883-4EF7-9FD8-ED80C88055DC}" srcId="{5150E472-292E-4435-B4AD-65822E0815EF}" destId="{D3EDDAB5-0B57-49BB-A5D9-873898BFB5FA}" srcOrd="2" destOrd="0" parTransId="{DB6D6B0D-CC3C-4104-981F-DF5EB22ED0D5}" sibTransId="{B8545191-B0A7-410E-896D-FA4B97148142}"/>
    <dgm:cxn modelId="{1E45DA39-B96C-43B9-B91A-B1BBAF9BB5BE}" type="presOf" srcId="{EFDAD6D6-DB2A-4F8B-A225-64400F9395BF}" destId="{3F7BA450-BDE7-4033-A4F8-A300615DA550}" srcOrd="0" destOrd="4" presId="urn:microsoft.com/office/officeart/2005/8/layout/hList1"/>
    <dgm:cxn modelId="{CF21E33D-3B05-49D3-94DE-87FDB2CC30D2}" srcId="{7DAAC047-376E-489E-94E0-94B3740ED6D3}" destId="{AD890B85-A781-4994-B07E-8A52D95A838B}" srcOrd="1" destOrd="0" parTransId="{38FEAC40-4284-4DF5-8463-5AAAE5CB4D95}" sibTransId="{77DA6534-CBD7-4533-A1C8-DA6CA9B3A29C}"/>
    <dgm:cxn modelId="{7C07365B-A52D-4B15-B6C6-2BC20FE6F2DA}" type="presOf" srcId="{DE2B4D86-DCFB-45E1-97EE-CA0DC0006ED1}" destId="{1FF29447-8B43-4D70-8724-5D79E9852CA3}" srcOrd="0" destOrd="3" presId="urn:microsoft.com/office/officeart/2005/8/layout/hList1"/>
    <dgm:cxn modelId="{39021166-E02F-4352-9BC9-8010F2F83311}" srcId="{58507D0D-0666-4BAF-8058-FEAF4B087FF4}" destId="{7DAAC047-376E-489E-94E0-94B3740ED6D3}" srcOrd="0" destOrd="0" parTransId="{16F389F7-59AC-4DCC-BA38-5C5DE122C7D0}" sibTransId="{275D8DC2-6075-4B82-8CDE-C420F2AA18CF}"/>
    <dgm:cxn modelId="{5FD39569-5D6E-4668-A3CB-1E36FE9A0757}" srcId="{7DAAC047-376E-489E-94E0-94B3740ED6D3}" destId="{EFDAD6D6-DB2A-4F8B-A225-64400F9395BF}" srcOrd="2" destOrd="0" parTransId="{366CD4A0-FE68-406B-AC5D-B6BB8AC6226C}" sibTransId="{62706901-E99F-43A8-AA1D-1B3F87F919E3}"/>
    <dgm:cxn modelId="{3B3FD86A-D5E2-4CF8-8BE0-1860DCA4196A}" srcId="{66A9D4B8-299F-4B5B-ACA2-00F245C92056}" destId="{D06AE18F-B6A3-4D1D-A64A-467BD92C9D0A}" srcOrd="1" destOrd="0" parTransId="{18D31313-C291-43E5-87B6-9AD22228361F}" sibTransId="{02894F51-EFD9-4977-BFA8-99E67FE02B5D}"/>
    <dgm:cxn modelId="{81E68559-160A-476A-8F4E-FABAD0A3F02C}" type="presOf" srcId="{66A9D4B8-299F-4B5B-ACA2-00F245C92056}" destId="{3F7BA450-BDE7-4033-A4F8-A300615DA550}" srcOrd="0" destOrd="0" presId="urn:microsoft.com/office/officeart/2005/8/layout/hList1"/>
    <dgm:cxn modelId="{55D39D5A-C77F-4836-B246-23574804D582}" type="presOf" srcId="{E7924C9F-A7EF-4337-B59E-39EF4FC3096A}" destId="{3F7BA450-BDE7-4033-A4F8-A300615DA550}" srcOrd="0" destOrd="5" presId="urn:microsoft.com/office/officeart/2005/8/layout/hList1"/>
    <dgm:cxn modelId="{5EBD4681-4379-4DAA-8A29-31249FFAF1D9}" type="presOf" srcId="{0E26789A-7198-4E41-8DB3-881D54092DFB}" destId="{1FF29447-8B43-4D70-8724-5D79E9852CA3}" srcOrd="0" destOrd="0" presId="urn:microsoft.com/office/officeart/2005/8/layout/hList1"/>
    <dgm:cxn modelId="{82346F8E-4B64-4B41-B615-77B229FF2B2A}" type="presOf" srcId="{7DAAC047-376E-489E-94E0-94B3740ED6D3}" destId="{38400EB8-FFC6-4F35-9B26-2B430C2869C2}" srcOrd="0" destOrd="0" presId="urn:microsoft.com/office/officeart/2005/8/layout/hList1"/>
    <dgm:cxn modelId="{3A61E19A-9925-4BE5-B7D6-8CB7A3674082}" srcId="{5150E472-292E-4435-B4AD-65822E0815EF}" destId="{771BE1CE-222F-4AB9-B771-3823B8BD497F}" srcOrd="1" destOrd="0" parTransId="{F9E5BEE1-6D30-4F7C-BB95-CB626955DF44}" sibTransId="{5A2C1A48-6E47-4425-9309-0B79C52B65AD}"/>
    <dgm:cxn modelId="{3468129D-E04F-4FBC-9910-570CA0FA1115}" type="presOf" srcId="{AD890B85-A781-4994-B07E-8A52D95A838B}" destId="{3F7BA450-BDE7-4033-A4F8-A300615DA550}" srcOrd="0" destOrd="3" presId="urn:microsoft.com/office/officeart/2005/8/layout/hList1"/>
    <dgm:cxn modelId="{57C774A6-9E7A-4303-93E3-493FB0ED69BD}" type="presOf" srcId="{D06AE18F-B6A3-4D1D-A64A-467BD92C9D0A}" destId="{3F7BA450-BDE7-4033-A4F8-A300615DA550}" srcOrd="0" destOrd="2" presId="urn:microsoft.com/office/officeart/2005/8/layout/hList1"/>
    <dgm:cxn modelId="{C7B75BD1-C28A-4BED-B1EF-DA845D65FFC6}" type="presOf" srcId="{5150E472-292E-4435-B4AD-65822E0815EF}" destId="{8C10D82C-EAED-4F8D-811D-292376C6EEC8}" srcOrd="0" destOrd="0" presId="urn:microsoft.com/office/officeart/2005/8/layout/hList1"/>
    <dgm:cxn modelId="{297DD2D9-927E-4643-B147-0D0076742352}" type="presOf" srcId="{58507D0D-0666-4BAF-8058-FEAF4B087FF4}" destId="{C7979098-89BE-4320-BC88-78223EB0073A}" srcOrd="0" destOrd="0" presId="urn:microsoft.com/office/officeart/2005/8/layout/hList1"/>
    <dgm:cxn modelId="{B6B2F6DE-AEC4-4F17-92E5-2091B8C8713E}" srcId="{7DAAC047-376E-489E-94E0-94B3740ED6D3}" destId="{66A9D4B8-299F-4B5B-ACA2-00F245C92056}" srcOrd="0" destOrd="0" parTransId="{A742C67A-7BCD-4DCD-A707-15E33B5A4D04}" sibTransId="{840CD614-C9D9-4C57-B721-142FD6773531}"/>
    <dgm:cxn modelId="{43B946DF-D367-45C2-A1FB-110A23B4EBB2}" type="presOf" srcId="{771BE1CE-222F-4AB9-B771-3823B8BD497F}" destId="{1FF29447-8B43-4D70-8724-5D79E9852CA3}" srcOrd="0" destOrd="1" presId="urn:microsoft.com/office/officeart/2005/8/layout/hList1"/>
    <dgm:cxn modelId="{547352E5-ED51-4609-8B9E-4BF74651BED1}" srcId="{5150E472-292E-4435-B4AD-65822E0815EF}" destId="{0E26789A-7198-4E41-8DB3-881D54092DFB}" srcOrd="0" destOrd="0" parTransId="{32F8389D-831D-40AE-A6F7-BA2237B6E7A1}" sibTransId="{3E724B78-AA47-4D57-95B3-F451F4904D70}"/>
    <dgm:cxn modelId="{A011D3E6-21EB-444C-94B3-629990EA68A9}" srcId="{66A9D4B8-299F-4B5B-ACA2-00F245C92056}" destId="{6B3EEDE2-8587-4B7A-A3FA-47BD52F43827}" srcOrd="0" destOrd="0" parTransId="{80DDA809-E4FE-4396-B55A-3A171297F190}" sibTransId="{C805BAFE-D71A-4A01-97AD-915084B69D87}"/>
    <dgm:cxn modelId="{53E1ECEF-7678-4354-91D9-36360824C400}" srcId="{58507D0D-0666-4BAF-8058-FEAF4B087FF4}" destId="{5150E472-292E-4435-B4AD-65822E0815EF}" srcOrd="1" destOrd="0" parTransId="{9AE16296-3557-45F6-9842-57B846B54A61}" sibTransId="{070CD319-C524-4B69-A3B3-4CA17DAD1117}"/>
    <dgm:cxn modelId="{F70E43F8-79B6-4E21-952B-DA8A12E00785}" srcId="{5150E472-292E-4435-B4AD-65822E0815EF}" destId="{DE2B4D86-DCFB-45E1-97EE-CA0DC0006ED1}" srcOrd="3" destOrd="0" parTransId="{8158657E-265C-4F80-8D07-4AC8F54BAC95}" sibTransId="{BF37CBC9-B7CD-455B-9A67-7EE6B6FEBD96}"/>
    <dgm:cxn modelId="{A2CB1F1F-7C56-4D99-8DB3-44632A6C8AD7}" type="presParOf" srcId="{C7979098-89BE-4320-BC88-78223EB0073A}" destId="{1A456C3E-697F-48BD-9C2E-3ADE1D233431}" srcOrd="0" destOrd="0" presId="urn:microsoft.com/office/officeart/2005/8/layout/hList1"/>
    <dgm:cxn modelId="{9A430D4E-1FA9-4964-ACFE-4BB94D522576}" type="presParOf" srcId="{1A456C3E-697F-48BD-9C2E-3ADE1D233431}" destId="{38400EB8-FFC6-4F35-9B26-2B430C2869C2}" srcOrd="0" destOrd="0" presId="urn:microsoft.com/office/officeart/2005/8/layout/hList1"/>
    <dgm:cxn modelId="{DD799743-6C07-402F-B671-8F87E3649DBD}" type="presParOf" srcId="{1A456C3E-697F-48BD-9C2E-3ADE1D233431}" destId="{3F7BA450-BDE7-4033-A4F8-A300615DA550}" srcOrd="1" destOrd="0" presId="urn:microsoft.com/office/officeart/2005/8/layout/hList1"/>
    <dgm:cxn modelId="{7DCA6745-C64B-449D-A0A1-87BA84059F16}" type="presParOf" srcId="{C7979098-89BE-4320-BC88-78223EB0073A}" destId="{2E12BC6A-B3F8-48E2-A922-CED708C9B6A5}" srcOrd="1" destOrd="0" presId="urn:microsoft.com/office/officeart/2005/8/layout/hList1"/>
    <dgm:cxn modelId="{682B795A-C200-44E1-A5E4-A7A45AD7E4BB}" type="presParOf" srcId="{C7979098-89BE-4320-BC88-78223EB0073A}" destId="{4FA4DBE4-7F25-4AD2-8119-E2F4A3C7D968}" srcOrd="2" destOrd="0" presId="urn:microsoft.com/office/officeart/2005/8/layout/hList1"/>
    <dgm:cxn modelId="{87C4D567-8723-4061-85A9-B86A28F749D6}" type="presParOf" srcId="{4FA4DBE4-7F25-4AD2-8119-E2F4A3C7D968}" destId="{8C10D82C-EAED-4F8D-811D-292376C6EEC8}" srcOrd="0" destOrd="0" presId="urn:microsoft.com/office/officeart/2005/8/layout/hList1"/>
    <dgm:cxn modelId="{5A9B38B4-2175-48F4-A957-8C5B3F4A6876}" type="presParOf" srcId="{4FA4DBE4-7F25-4AD2-8119-E2F4A3C7D968}" destId="{1FF29447-8B43-4D70-8724-5D79E9852CA3}"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EC3C89-6149-4725-9DE2-50C5F6B9DB6D}">
      <dsp:nvSpPr>
        <dsp:cNvPr id="0" name=""/>
        <dsp:cNvSpPr/>
      </dsp:nvSpPr>
      <dsp:spPr>
        <a:xfrm>
          <a:off x="175901" y="2090603"/>
          <a:ext cx="934824" cy="552429"/>
        </a:xfrm>
        <a:prstGeom prst="homePlate">
          <a:avLst>
            <a:gd name="adj" fmla="val 40000"/>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w="6350" cap="flat" cmpd="sng" algn="ctr">
          <a:solidFill>
            <a:schemeClr val="accent5">
              <a:hueOff val="0"/>
              <a:satOff val="0"/>
              <a:lumOff val="0"/>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488950">
            <a:lnSpc>
              <a:spcPct val="90000"/>
            </a:lnSpc>
            <a:spcBef>
              <a:spcPct val="0"/>
            </a:spcBef>
            <a:spcAft>
              <a:spcPct val="35000"/>
            </a:spcAft>
            <a:buNone/>
          </a:pPr>
          <a:r>
            <a:rPr lang="en-US" sz="1100" kern="1200" dirty="0"/>
            <a:t>17 Aug.</a:t>
          </a:r>
        </a:p>
      </dsp:txBody>
      <dsp:txXfrm>
        <a:off x="175901" y="2090603"/>
        <a:ext cx="824338" cy="552429"/>
      </dsp:txXfrm>
    </dsp:sp>
    <dsp:sp modelId="{A7BEDBC4-5113-4D86-957D-8EE99BFFA2B1}">
      <dsp:nvSpPr>
        <dsp:cNvPr id="0" name=""/>
        <dsp:cNvSpPr/>
      </dsp:nvSpPr>
      <dsp:spPr>
        <a:xfrm>
          <a:off x="-5870" y="23311"/>
          <a:ext cx="1298368" cy="147314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97790" rIns="0" bIns="97790" numCol="1" spcCol="1270" anchor="b" anchorCtr="1">
          <a:noAutofit/>
        </a:bodyPr>
        <a:lstStyle/>
        <a:p>
          <a:pPr marL="0" lvl="0" indent="0" algn="ctr" defTabSz="488950">
            <a:lnSpc>
              <a:spcPct val="90000"/>
            </a:lnSpc>
            <a:spcBef>
              <a:spcPct val="0"/>
            </a:spcBef>
            <a:spcAft>
              <a:spcPct val="35000"/>
            </a:spcAft>
            <a:buNone/>
          </a:pPr>
          <a:r>
            <a:rPr lang="en-US" sz="1100" b="1" kern="1200" dirty="0"/>
            <a:t>ISSUE OUTLINE</a:t>
          </a:r>
          <a:r>
            <a:rPr lang="en-US" sz="1100" kern="1200" dirty="0"/>
            <a:t> General Approach  Terms</a:t>
          </a:r>
          <a:br>
            <a:rPr lang="en-US" sz="1100" kern="1200" dirty="0"/>
          </a:br>
          <a:r>
            <a:rPr lang="en-US" sz="1100" kern="1200" dirty="0"/>
            <a:t>Operating Income -</a:t>
          </a:r>
          <a:r>
            <a:rPr lang="en-US" sz="1100" i="1" kern="1200" dirty="0"/>
            <a:t>Nexus &amp; </a:t>
          </a:r>
          <a:br>
            <a:rPr lang="en-US" sz="1100" i="1" kern="1200" dirty="0"/>
          </a:br>
          <a:r>
            <a:rPr lang="en-US" sz="1100" i="1" kern="1200" dirty="0"/>
            <a:t>Federal Conformity</a:t>
          </a:r>
        </a:p>
      </dsp:txBody>
      <dsp:txXfrm>
        <a:off x="-5870" y="23311"/>
        <a:ext cx="1298368" cy="1473146"/>
      </dsp:txXfrm>
    </dsp:sp>
    <dsp:sp modelId="{08930317-D501-471B-9ED2-F43B5DDB439C}">
      <dsp:nvSpPr>
        <dsp:cNvPr id="0" name=""/>
        <dsp:cNvSpPr/>
      </dsp:nvSpPr>
      <dsp:spPr>
        <a:xfrm rot="21565653">
          <a:off x="1110717" y="2364978"/>
          <a:ext cx="368415" cy="0"/>
        </a:xfrm>
        <a:custGeom>
          <a:avLst/>
          <a:gdLst/>
          <a:ahLst/>
          <a:cxnLst/>
          <a:rect l="0" t="0" r="0" b="0"/>
          <a:pathLst>
            <a:path>
              <a:moveTo>
                <a:pt x="0" y="0"/>
              </a:moveTo>
              <a:lnTo>
                <a:pt x="368415" y="0"/>
              </a:lnTo>
            </a:path>
          </a:pathLst>
        </a:custGeom>
        <a:noFill/>
        <a:ln w="6350" cap="flat" cmpd="sng" algn="ctr">
          <a:solidFill>
            <a:schemeClr val="accent5">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sp>
    <dsp:sp modelId="{1981EF09-3D31-488F-9FDE-549E643B6D3F}">
      <dsp:nvSpPr>
        <dsp:cNvPr id="0" name=""/>
        <dsp:cNvSpPr/>
      </dsp:nvSpPr>
      <dsp:spPr>
        <a:xfrm>
          <a:off x="643313" y="1616749"/>
          <a:ext cx="0" cy="460358"/>
        </a:xfrm>
        <a:prstGeom prst="line">
          <a:avLst/>
        </a:prstGeom>
        <a:noFill/>
        <a:ln w="12700" cap="flat" cmpd="sng" algn="ctr">
          <a:solidFill>
            <a:schemeClr val="accent5">
              <a:hueOff val="0"/>
              <a:satOff val="0"/>
              <a:lumOff val="0"/>
              <a:alphaOff val="0"/>
            </a:schemeClr>
          </a:solidFill>
          <a:prstDash val="dash"/>
          <a:miter lim="800000"/>
        </a:ln>
        <a:effectLst/>
      </dsp:spPr>
      <dsp:style>
        <a:lnRef idx="1">
          <a:scrgbClr r="0" g="0" b="0"/>
        </a:lnRef>
        <a:fillRef idx="0">
          <a:scrgbClr r="0" g="0" b="0"/>
        </a:fillRef>
        <a:effectRef idx="0">
          <a:scrgbClr r="0" g="0" b="0"/>
        </a:effectRef>
        <a:fontRef idx="minor"/>
      </dsp:style>
    </dsp:sp>
    <dsp:sp modelId="{1008C10F-357F-417B-9686-01B9FE5AFF94}">
      <dsp:nvSpPr>
        <dsp:cNvPr id="0" name=""/>
        <dsp:cNvSpPr/>
      </dsp:nvSpPr>
      <dsp:spPr>
        <a:xfrm>
          <a:off x="581289" y="1517316"/>
          <a:ext cx="124049" cy="92071"/>
        </a:xfrm>
        <a:prstGeom prst="rect">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00DF9D98-6283-4829-AB24-C1A499936113}">
      <dsp:nvSpPr>
        <dsp:cNvPr id="0" name=""/>
        <dsp:cNvSpPr/>
      </dsp:nvSpPr>
      <dsp:spPr>
        <a:xfrm>
          <a:off x="1479123" y="2079561"/>
          <a:ext cx="912714" cy="567153"/>
        </a:xfrm>
        <a:prstGeom prst="hexagon">
          <a:avLst>
            <a:gd name="adj" fmla="val 40000"/>
            <a:gd name="vf" fmla="val 115470"/>
          </a:avLst>
        </a:prstGeom>
        <a:gradFill rotWithShape="0">
          <a:gsLst>
            <a:gs pos="0">
              <a:schemeClr val="accent5">
                <a:hueOff val="0"/>
                <a:satOff val="0"/>
                <a:lumOff val="-1412"/>
                <a:alphaOff val="0"/>
                <a:satMod val="103000"/>
                <a:lumMod val="102000"/>
                <a:tint val="94000"/>
              </a:schemeClr>
            </a:gs>
            <a:gs pos="50000">
              <a:schemeClr val="accent5">
                <a:hueOff val="0"/>
                <a:satOff val="0"/>
                <a:lumOff val="-1412"/>
                <a:alphaOff val="0"/>
                <a:satMod val="110000"/>
                <a:lumMod val="100000"/>
                <a:shade val="100000"/>
              </a:schemeClr>
            </a:gs>
            <a:gs pos="100000">
              <a:schemeClr val="accent5">
                <a:hueOff val="0"/>
                <a:satOff val="0"/>
                <a:lumOff val="-1412"/>
                <a:alphaOff val="0"/>
                <a:lumMod val="99000"/>
                <a:satMod val="120000"/>
                <a:shade val="78000"/>
              </a:schemeClr>
            </a:gs>
          </a:gsLst>
          <a:lin ang="5400000" scaled="0"/>
        </a:gradFill>
        <a:ln w="6350" cap="flat" cmpd="sng" algn="ctr">
          <a:solidFill>
            <a:schemeClr val="accent5">
              <a:hueOff val="0"/>
              <a:satOff val="0"/>
              <a:lumOff val="-1412"/>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488950">
            <a:lnSpc>
              <a:spcPct val="90000"/>
            </a:lnSpc>
            <a:spcBef>
              <a:spcPct val="0"/>
            </a:spcBef>
            <a:spcAft>
              <a:spcPct val="35000"/>
            </a:spcAft>
            <a:buNone/>
          </a:pPr>
          <a:r>
            <a:rPr lang="en-US" sz="1100" kern="1200" dirty="0"/>
            <a:t>31 Aug.</a:t>
          </a:r>
        </a:p>
      </dsp:txBody>
      <dsp:txXfrm>
        <a:off x="1630803" y="2173814"/>
        <a:ext cx="609354" cy="378647"/>
      </dsp:txXfrm>
    </dsp:sp>
    <dsp:sp modelId="{E6D1C4A1-2175-45A5-8F46-C2ED22946644}">
      <dsp:nvSpPr>
        <dsp:cNvPr id="0" name=""/>
        <dsp:cNvSpPr/>
      </dsp:nvSpPr>
      <dsp:spPr>
        <a:xfrm>
          <a:off x="1301651" y="3213867"/>
          <a:ext cx="1267658" cy="15124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97790" rIns="0" bIns="97790" numCol="1" spcCol="1270" anchor="t" anchorCtr="1">
          <a:noAutofit/>
        </a:bodyPr>
        <a:lstStyle/>
        <a:p>
          <a:pPr marL="0" lvl="0" indent="0" algn="ctr" defTabSz="488950">
            <a:lnSpc>
              <a:spcPct val="90000"/>
            </a:lnSpc>
            <a:spcBef>
              <a:spcPct val="0"/>
            </a:spcBef>
            <a:spcAft>
              <a:spcPct val="35000"/>
            </a:spcAft>
            <a:buNone/>
          </a:pPr>
          <a:r>
            <a:rPr lang="en-US" sz="1100" b="1" kern="1200" dirty="0"/>
            <a:t>ISSUE OUTLINE </a:t>
          </a:r>
          <a:r>
            <a:rPr lang="en-US" sz="1100" kern="1200" dirty="0"/>
            <a:t>Operating Income -</a:t>
          </a:r>
          <a:r>
            <a:rPr lang="en-US" sz="1100" i="1" kern="1200" dirty="0"/>
            <a:t>Federal Conformity cont’d &amp; </a:t>
          </a:r>
          <a:br>
            <a:rPr lang="en-US" sz="1100" i="1" kern="1200" dirty="0"/>
          </a:br>
          <a:r>
            <a:rPr lang="en-US" sz="1100" i="1" kern="1200" dirty="0"/>
            <a:t>Sourcing</a:t>
          </a:r>
        </a:p>
      </dsp:txBody>
      <dsp:txXfrm>
        <a:off x="1301651" y="3213867"/>
        <a:ext cx="1267658" cy="1512408"/>
      </dsp:txXfrm>
    </dsp:sp>
    <dsp:sp modelId="{05D4C205-1A3C-4112-ACEC-BB56CC093E02}">
      <dsp:nvSpPr>
        <dsp:cNvPr id="0" name=""/>
        <dsp:cNvSpPr/>
      </dsp:nvSpPr>
      <dsp:spPr>
        <a:xfrm>
          <a:off x="2391837" y="2363138"/>
          <a:ext cx="350478" cy="0"/>
        </a:xfrm>
        <a:custGeom>
          <a:avLst/>
          <a:gdLst/>
          <a:ahLst/>
          <a:cxnLst/>
          <a:rect l="0" t="0" r="0" b="0"/>
          <a:pathLst>
            <a:path>
              <a:moveTo>
                <a:pt x="0" y="0"/>
              </a:moveTo>
              <a:lnTo>
                <a:pt x="350478" y="0"/>
              </a:lnTo>
            </a:path>
          </a:pathLst>
        </a:custGeom>
        <a:noFill/>
        <a:ln w="6350" cap="flat" cmpd="sng" algn="ctr">
          <a:solidFill>
            <a:schemeClr val="accent5">
              <a:hueOff val="0"/>
              <a:satOff val="0"/>
              <a:lumOff val="-1765"/>
              <a:alphaOff val="0"/>
            </a:schemeClr>
          </a:solidFill>
          <a:prstDash val="solid"/>
          <a:miter lim="800000"/>
        </a:ln>
        <a:effectLst/>
      </dsp:spPr>
      <dsp:style>
        <a:lnRef idx="1">
          <a:scrgbClr r="0" g="0" b="0"/>
        </a:lnRef>
        <a:fillRef idx="1">
          <a:scrgbClr r="0" g="0" b="0"/>
        </a:fillRef>
        <a:effectRef idx="2">
          <a:scrgbClr r="0" g="0" b="0"/>
        </a:effectRef>
        <a:fontRef idx="minor"/>
      </dsp:style>
    </dsp:sp>
    <dsp:sp modelId="{4AE4D055-0C8A-42A2-8811-DE0198DE9516}">
      <dsp:nvSpPr>
        <dsp:cNvPr id="0" name=""/>
        <dsp:cNvSpPr/>
      </dsp:nvSpPr>
      <dsp:spPr>
        <a:xfrm>
          <a:off x="1935480" y="2646714"/>
          <a:ext cx="0" cy="472627"/>
        </a:xfrm>
        <a:prstGeom prst="line">
          <a:avLst/>
        </a:prstGeom>
        <a:noFill/>
        <a:ln w="12700" cap="flat" cmpd="sng" algn="ctr">
          <a:solidFill>
            <a:schemeClr val="accent5">
              <a:hueOff val="0"/>
              <a:satOff val="0"/>
              <a:lumOff val="-1412"/>
              <a:alphaOff val="0"/>
            </a:schemeClr>
          </a:solidFill>
          <a:prstDash val="dash"/>
          <a:miter lim="800000"/>
        </a:ln>
        <a:effectLst/>
      </dsp:spPr>
      <dsp:style>
        <a:lnRef idx="1">
          <a:scrgbClr r="0" g="0" b="0"/>
        </a:lnRef>
        <a:fillRef idx="0">
          <a:scrgbClr r="0" g="0" b="0"/>
        </a:fillRef>
        <a:effectRef idx="0">
          <a:scrgbClr r="0" g="0" b="0"/>
        </a:effectRef>
        <a:fontRef idx="minor"/>
      </dsp:style>
    </dsp:sp>
    <dsp:sp modelId="{CD29C43D-18E0-41F2-B741-A822000B32CB}">
      <dsp:nvSpPr>
        <dsp:cNvPr id="0" name=""/>
        <dsp:cNvSpPr/>
      </dsp:nvSpPr>
      <dsp:spPr>
        <a:xfrm>
          <a:off x="1874922" y="3119342"/>
          <a:ext cx="121115" cy="94525"/>
        </a:xfrm>
        <a:prstGeom prst="rect">
          <a:avLst/>
        </a:prstGeom>
        <a:gradFill rotWithShape="0">
          <a:gsLst>
            <a:gs pos="0">
              <a:schemeClr val="accent5">
                <a:hueOff val="0"/>
                <a:satOff val="0"/>
                <a:lumOff val="-1412"/>
                <a:alphaOff val="0"/>
                <a:satMod val="103000"/>
                <a:lumMod val="102000"/>
                <a:tint val="94000"/>
              </a:schemeClr>
            </a:gs>
            <a:gs pos="50000">
              <a:schemeClr val="accent5">
                <a:hueOff val="0"/>
                <a:satOff val="0"/>
                <a:lumOff val="-1412"/>
                <a:alphaOff val="0"/>
                <a:satMod val="110000"/>
                <a:lumMod val="100000"/>
                <a:shade val="100000"/>
              </a:schemeClr>
            </a:gs>
            <a:gs pos="100000">
              <a:schemeClr val="accent5">
                <a:hueOff val="0"/>
                <a:satOff val="0"/>
                <a:lumOff val="-1412"/>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9EF3323E-5345-423D-90D6-6F653EF18160}">
      <dsp:nvSpPr>
        <dsp:cNvPr id="0" name=""/>
        <dsp:cNvSpPr/>
      </dsp:nvSpPr>
      <dsp:spPr>
        <a:xfrm>
          <a:off x="2742316" y="2079561"/>
          <a:ext cx="889748" cy="567153"/>
        </a:xfrm>
        <a:prstGeom prst="hexagon">
          <a:avLst>
            <a:gd name="adj" fmla="val 40000"/>
            <a:gd name="vf" fmla="val 115470"/>
          </a:avLst>
        </a:prstGeom>
        <a:gradFill rotWithShape="0">
          <a:gsLst>
            <a:gs pos="0">
              <a:schemeClr val="accent5">
                <a:hueOff val="0"/>
                <a:satOff val="0"/>
                <a:lumOff val="-2824"/>
                <a:alphaOff val="0"/>
                <a:satMod val="103000"/>
                <a:lumMod val="102000"/>
                <a:tint val="94000"/>
              </a:schemeClr>
            </a:gs>
            <a:gs pos="50000">
              <a:schemeClr val="accent5">
                <a:hueOff val="0"/>
                <a:satOff val="0"/>
                <a:lumOff val="-2824"/>
                <a:alphaOff val="0"/>
                <a:satMod val="110000"/>
                <a:lumMod val="100000"/>
                <a:shade val="100000"/>
              </a:schemeClr>
            </a:gs>
            <a:gs pos="100000">
              <a:schemeClr val="accent5">
                <a:hueOff val="0"/>
                <a:satOff val="0"/>
                <a:lumOff val="-2824"/>
                <a:alphaOff val="0"/>
                <a:lumMod val="99000"/>
                <a:satMod val="120000"/>
                <a:shade val="78000"/>
              </a:schemeClr>
            </a:gs>
          </a:gsLst>
          <a:lin ang="5400000" scaled="0"/>
        </a:gradFill>
        <a:ln w="6350" cap="flat" cmpd="sng" algn="ctr">
          <a:solidFill>
            <a:schemeClr val="accent5">
              <a:hueOff val="0"/>
              <a:satOff val="0"/>
              <a:lumOff val="-2824"/>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488950">
            <a:lnSpc>
              <a:spcPct val="90000"/>
            </a:lnSpc>
            <a:spcBef>
              <a:spcPct val="0"/>
            </a:spcBef>
            <a:spcAft>
              <a:spcPct val="35000"/>
            </a:spcAft>
            <a:buNone/>
          </a:pPr>
          <a:r>
            <a:rPr lang="en-US" sz="1100" kern="1200" dirty="0"/>
            <a:t>14 Sep.</a:t>
          </a:r>
        </a:p>
      </dsp:txBody>
      <dsp:txXfrm>
        <a:off x="2892819" y="2175497"/>
        <a:ext cx="588742" cy="375281"/>
      </dsp:txXfrm>
    </dsp:sp>
    <dsp:sp modelId="{D5F1DBEA-5805-4BBE-B36B-4520D180F9CE}">
      <dsp:nvSpPr>
        <dsp:cNvPr id="0" name=""/>
        <dsp:cNvSpPr/>
      </dsp:nvSpPr>
      <dsp:spPr>
        <a:xfrm>
          <a:off x="2569309" y="0"/>
          <a:ext cx="1235761" cy="15124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97790" rIns="0" bIns="97790" numCol="1" spcCol="1270" anchor="b" anchorCtr="1">
          <a:noAutofit/>
        </a:bodyPr>
        <a:lstStyle/>
        <a:p>
          <a:pPr marL="0" lvl="0" indent="0" algn="ctr" defTabSz="488950">
            <a:lnSpc>
              <a:spcPct val="90000"/>
            </a:lnSpc>
            <a:spcBef>
              <a:spcPct val="0"/>
            </a:spcBef>
            <a:spcAft>
              <a:spcPct val="35000"/>
            </a:spcAft>
            <a:buNone/>
          </a:pPr>
          <a:r>
            <a:rPr lang="en-US" sz="1100" b="1" kern="1200" dirty="0">
              <a:highlight>
                <a:srgbClr val="FFFF00"/>
              </a:highlight>
            </a:rPr>
            <a:t>ISSUE OUTLINE </a:t>
          </a:r>
          <a:r>
            <a:rPr lang="en-US" sz="1100" kern="1200" dirty="0">
              <a:highlight>
                <a:srgbClr val="FFFF00"/>
              </a:highlight>
            </a:rPr>
            <a:t>Operating Income </a:t>
          </a:r>
          <a:r>
            <a:rPr lang="en-US" sz="1100" i="1" kern="1200" dirty="0">
              <a:highlight>
                <a:srgbClr val="FFFF00"/>
              </a:highlight>
            </a:rPr>
            <a:t>Sourcing cont’d &amp; Credits</a:t>
          </a:r>
        </a:p>
      </dsp:txBody>
      <dsp:txXfrm>
        <a:off x="2569309" y="0"/>
        <a:ext cx="1235761" cy="1512408"/>
      </dsp:txXfrm>
    </dsp:sp>
    <dsp:sp modelId="{A090D01C-5F3A-4C6C-B35C-AC486520A5F2}">
      <dsp:nvSpPr>
        <dsp:cNvPr id="0" name=""/>
        <dsp:cNvSpPr/>
      </dsp:nvSpPr>
      <dsp:spPr>
        <a:xfrm>
          <a:off x="3632065" y="2363138"/>
          <a:ext cx="339381" cy="0"/>
        </a:xfrm>
        <a:custGeom>
          <a:avLst/>
          <a:gdLst/>
          <a:ahLst/>
          <a:cxnLst/>
          <a:rect l="0" t="0" r="0" b="0"/>
          <a:pathLst>
            <a:path>
              <a:moveTo>
                <a:pt x="0" y="0"/>
              </a:moveTo>
              <a:lnTo>
                <a:pt x="339381" y="0"/>
              </a:lnTo>
            </a:path>
          </a:pathLst>
        </a:custGeom>
        <a:noFill/>
        <a:ln w="6350" cap="flat" cmpd="sng" algn="ctr">
          <a:solidFill>
            <a:schemeClr val="accent5">
              <a:hueOff val="0"/>
              <a:satOff val="0"/>
              <a:lumOff val="-3530"/>
              <a:alphaOff val="0"/>
            </a:schemeClr>
          </a:solidFill>
          <a:prstDash val="solid"/>
          <a:miter lim="800000"/>
        </a:ln>
        <a:effectLst/>
      </dsp:spPr>
      <dsp:style>
        <a:lnRef idx="1">
          <a:scrgbClr r="0" g="0" b="0"/>
        </a:lnRef>
        <a:fillRef idx="1">
          <a:scrgbClr r="0" g="0" b="0"/>
        </a:fillRef>
        <a:effectRef idx="2">
          <a:scrgbClr r="0" g="0" b="0"/>
        </a:effectRef>
        <a:fontRef idx="minor"/>
      </dsp:style>
    </dsp:sp>
    <dsp:sp modelId="{9E707F7A-574C-4CAC-B86B-278096E3F24A}">
      <dsp:nvSpPr>
        <dsp:cNvPr id="0" name=""/>
        <dsp:cNvSpPr/>
      </dsp:nvSpPr>
      <dsp:spPr>
        <a:xfrm>
          <a:off x="3187190" y="1606933"/>
          <a:ext cx="0" cy="472627"/>
        </a:xfrm>
        <a:prstGeom prst="line">
          <a:avLst/>
        </a:prstGeom>
        <a:noFill/>
        <a:ln w="12700" cap="flat" cmpd="sng" algn="ctr">
          <a:solidFill>
            <a:schemeClr val="accent5">
              <a:hueOff val="0"/>
              <a:satOff val="0"/>
              <a:lumOff val="-2824"/>
              <a:alphaOff val="0"/>
            </a:schemeClr>
          </a:solidFill>
          <a:prstDash val="dash"/>
          <a:miter lim="800000"/>
        </a:ln>
        <a:effectLst/>
      </dsp:spPr>
      <dsp:style>
        <a:lnRef idx="1">
          <a:scrgbClr r="0" g="0" b="0"/>
        </a:lnRef>
        <a:fillRef idx="0">
          <a:scrgbClr r="0" g="0" b="0"/>
        </a:fillRef>
        <a:effectRef idx="0">
          <a:scrgbClr r="0" g="0" b="0"/>
        </a:effectRef>
        <a:fontRef idx="minor"/>
      </dsp:style>
    </dsp:sp>
    <dsp:sp modelId="{1AA1A4A5-F64C-4766-9DDC-F6609F743334}">
      <dsp:nvSpPr>
        <dsp:cNvPr id="0" name=""/>
        <dsp:cNvSpPr/>
      </dsp:nvSpPr>
      <dsp:spPr>
        <a:xfrm>
          <a:off x="3128156" y="1512408"/>
          <a:ext cx="118068" cy="94525"/>
        </a:xfrm>
        <a:prstGeom prst="rect">
          <a:avLst/>
        </a:prstGeom>
        <a:gradFill rotWithShape="0">
          <a:gsLst>
            <a:gs pos="0">
              <a:schemeClr val="accent5">
                <a:hueOff val="0"/>
                <a:satOff val="0"/>
                <a:lumOff val="-2824"/>
                <a:alphaOff val="0"/>
                <a:satMod val="103000"/>
                <a:lumMod val="102000"/>
                <a:tint val="94000"/>
              </a:schemeClr>
            </a:gs>
            <a:gs pos="50000">
              <a:schemeClr val="accent5">
                <a:hueOff val="0"/>
                <a:satOff val="0"/>
                <a:lumOff val="-2824"/>
                <a:alphaOff val="0"/>
                <a:satMod val="110000"/>
                <a:lumMod val="100000"/>
                <a:shade val="100000"/>
              </a:schemeClr>
            </a:gs>
            <a:gs pos="100000">
              <a:schemeClr val="accent5">
                <a:hueOff val="0"/>
                <a:satOff val="0"/>
                <a:lumOff val="-2824"/>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D50E231C-67FF-4B67-A01C-16E5120A933D}">
      <dsp:nvSpPr>
        <dsp:cNvPr id="0" name=""/>
        <dsp:cNvSpPr/>
      </dsp:nvSpPr>
      <dsp:spPr>
        <a:xfrm>
          <a:off x="3971446" y="2079561"/>
          <a:ext cx="855641" cy="567153"/>
        </a:xfrm>
        <a:prstGeom prst="hexagon">
          <a:avLst>
            <a:gd name="adj" fmla="val 40000"/>
            <a:gd name="vf" fmla="val 115470"/>
          </a:avLst>
        </a:prstGeom>
        <a:gradFill rotWithShape="0">
          <a:gsLst>
            <a:gs pos="0">
              <a:schemeClr val="accent5">
                <a:hueOff val="0"/>
                <a:satOff val="0"/>
                <a:lumOff val="-4237"/>
                <a:alphaOff val="0"/>
                <a:satMod val="103000"/>
                <a:lumMod val="102000"/>
                <a:tint val="94000"/>
              </a:schemeClr>
            </a:gs>
            <a:gs pos="50000">
              <a:schemeClr val="accent5">
                <a:hueOff val="0"/>
                <a:satOff val="0"/>
                <a:lumOff val="-4237"/>
                <a:alphaOff val="0"/>
                <a:satMod val="110000"/>
                <a:lumMod val="100000"/>
                <a:shade val="100000"/>
              </a:schemeClr>
            </a:gs>
            <a:gs pos="100000">
              <a:schemeClr val="accent5">
                <a:hueOff val="0"/>
                <a:satOff val="0"/>
                <a:lumOff val="-4237"/>
                <a:alphaOff val="0"/>
                <a:lumMod val="99000"/>
                <a:satMod val="120000"/>
                <a:shade val="78000"/>
              </a:schemeClr>
            </a:gs>
          </a:gsLst>
          <a:lin ang="5400000" scaled="0"/>
        </a:gradFill>
        <a:ln w="6350" cap="flat" cmpd="sng" algn="ctr">
          <a:solidFill>
            <a:schemeClr val="accent5">
              <a:hueOff val="0"/>
              <a:satOff val="0"/>
              <a:lumOff val="-4237"/>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488950">
            <a:lnSpc>
              <a:spcPct val="90000"/>
            </a:lnSpc>
            <a:spcBef>
              <a:spcPct val="0"/>
            </a:spcBef>
            <a:spcAft>
              <a:spcPct val="35000"/>
            </a:spcAft>
            <a:buNone/>
          </a:pPr>
          <a:r>
            <a:rPr lang="en-US" sz="1100" kern="1200" dirty="0"/>
            <a:t>28 Sep.</a:t>
          </a:r>
        </a:p>
      </dsp:txBody>
      <dsp:txXfrm>
        <a:off x="4120528" y="2178379"/>
        <a:ext cx="557477" cy="369517"/>
      </dsp:txXfrm>
    </dsp:sp>
    <dsp:sp modelId="{BB99E27B-EE44-4B07-995D-4E2FB33CB7E8}">
      <dsp:nvSpPr>
        <dsp:cNvPr id="0" name=""/>
        <dsp:cNvSpPr/>
      </dsp:nvSpPr>
      <dsp:spPr>
        <a:xfrm>
          <a:off x="3805071" y="3213867"/>
          <a:ext cx="1188391" cy="15124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97790" rIns="0" bIns="97790" numCol="1" spcCol="1270" anchor="t" anchorCtr="1">
          <a:noAutofit/>
        </a:bodyPr>
        <a:lstStyle/>
        <a:p>
          <a:pPr marL="0" lvl="0" indent="0" algn="ctr" defTabSz="488950">
            <a:lnSpc>
              <a:spcPct val="90000"/>
            </a:lnSpc>
            <a:spcBef>
              <a:spcPct val="0"/>
            </a:spcBef>
            <a:spcAft>
              <a:spcPct val="35000"/>
            </a:spcAft>
            <a:buNone/>
          </a:pPr>
          <a:r>
            <a:rPr lang="en-US" sz="1100" b="1" kern="1200" dirty="0"/>
            <a:t>ISSUE OUTLINE </a:t>
          </a:r>
          <a:br>
            <a:rPr lang="en-US" sz="1100" b="1" kern="1200" dirty="0"/>
          </a:br>
          <a:r>
            <a:rPr lang="en-US" sz="1100" kern="1200" dirty="0"/>
            <a:t>Sale of Partnership Interest</a:t>
          </a:r>
          <a:br>
            <a:rPr lang="en-US" sz="1100" kern="1200" dirty="0"/>
          </a:br>
          <a:r>
            <a:rPr lang="en-US" sz="1100" i="1" kern="1200" dirty="0"/>
            <a:t>Nexus &amp; Conformity</a:t>
          </a:r>
        </a:p>
      </dsp:txBody>
      <dsp:txXfrm>
        <a:off x="3805071" y="3213867"/>
        <a:ext cx="1188391" cy="1512408"/>
      </dsp:txXfrm>
    </dsp:sp>
    <dsp:sp modelId="{2B911CF6-E752-4E28-88DC-B032FF78DA37}">
      <dsp:nvSpPr>
        <dsp:cNvPr id="0" name=""/>
        <dsp:cNvSpPr/>
      </dsp:nvSpPr>
      <dsp:spPr>
        <a:xfrm>
          <a:off x="4827088" y="2363138"/>
          <a:ext cx="327149" cy="0"/>
        </a:xfrm>
        <a:custGeom>
          <a:avLst/>
          <a:gdLst/>
          <a:ahLst/>
          <a:cxnLst/>
          <a:rect l="0" t="0" r="0" b="0"/>
          <a:pathLst>
            <a:path>
              <a:moveTo>
                <a:pt x="0" y="0"/>
              </a:moveTo>
              <a:lnTo>
                <a:pt x="327149" y="0"/>
              </a:lnTo>
            </a:path>
          </a:pathLst>
        </a:custGeom>
        <a:noFill/>
        <a:ln w="6350" cap="flat" cmpd="sng" algn="ctr">
          <a:solidFill>
            <a:schemeClr val="accent5">
              <a:hueOff val="0"/>
              <a:satOff val="0"/>
              <a:lumOff val="-5296"/>
              <a:alphaOff val="0"/>
            </a:schemeClr>
          </a:solidFill>
          <a:prstDash val="solid"/>
          <a:miter lim="800000"/>
        </a:ln>
        <a:effectLst/>
      </dsp:spPr>
      <dsp:style>
        <a:lnRef idx="1">
          <a:scrgbClr r="0" g="0" b="0"/>
        </a:lnRef>
        <a:fillRef idx="1">
          <a:scrgbClr r="0" g="0" b="0"/>
        </a:fillRef>
        <a:effectRef idx="2">
          <a:scrgbClr r="0" g="0" b="0"/>
        </a:effectRef>
        <a:fontRef idx="minor"/>
      </dsp:style>
    </dsp:sp>
    <dsp:sp modelId="{9D5BB1C2-04E1-40C7-A793-D306571D495E}">
      <dsp:nvSpPr>
        <dsp:cNvPr id="0" name=""/>
        <dsp:cNvSpPr/>
      </dsp:nvSpPr>
      <dsp:spPr>
        <a:xfrm>
          <a:off x="4399267" y="2646714"/>
          <a:ext cx="0" cy="472627"/>
        </a:xfrm>
        <a:prstGeom prst="line">
          <a:avLst/>
        </a:prstGeom>
        <a:noFill/>
        <a:ln w="12700" cap="flat" cmpd="sng" algn="ctr">
          <a:solidFill>
            <a:schemeClr val="accent5">
              <a:hueOff val="0"/>
              <a:satOff val="0"/>
              <a:lumOff val="-4237"/>
              <a:alphaOff val="0"/>
            </a:schemeClr>
          </a:solidFill>
          <a:prstDash val="dash"/>
          <a:miter lim="800000"/>
        </a:ln>
        <a:effectLst/>
      </dsp:spPr>
      <dsp:style>
        <a:lnRef idx="1">
          <a:scrgbClr r="0" g="0" b="0"/>
        </a:lnRef>
        <a:fillRef idx="0">
          <a:scrgbClr r="0" g="0" b="0"/>
        </a:fillRef>
        <a:effectRef idx="0">
          <a:scrgbClr r="0" g="0" b="0"/>
        </a:effectRef>
        <a:fontRef idx="minor"/>
      </dsp:style>
    </dsp:sp>
    <dsp:sp modelId="{DC942354-AB2E-46B5-AC49-606E657EA9A1}">
      <dsp:nvSpPr>
        <dsp:cNvPr id="0" name=""/>
        <dsp:cNvSpPr/>
      </dsp:nvSpPr>
      <dsp:spPr>
        <a:xfrm>
          <a:off x="4342496" y="3119342"/>
          <a:ext cx="113542" cy="94525"/>
        </a:xfrm>
        <a:prstGeom prst="rect">
          <a:avLst/>
        </a:prstGeom>
        <a:gradFill rotWithShape="0">
          <a:gsLst>
            <a:gs pos="0">
              <a:schemeClr val="accent5">
                <a:hueOff val="0"/>
                <a:satOff val="0"/>
                <a:lumOff val="-4237"/>
                <a:alphaOff val="0"/>
                <a:satMod val="103000"/>
                <a:lumMod val="102000"/>
                <a:tint val="94000"/>
              </a:schemeClr>
            </a:gs>
            <a:gs pos="50000">
              <a:schemeClr val="accent5">
                <a:hueOff val="0"/>
                <a:satOff val="0"/>
                <a:lumOff val="-4237"/>
                <a:alphaOff val="0"/>
                <a:satMod val="110000"/>
                <a:lumMod val="100000"/>
                <a:shade val="100000"/>
              </a:schemeClr>
            </a:gs>
            <a:gs pos="100000">
              <a:schemeClr val="accent5">
                <a:hueOff val="0"/>
                <a:satOff val="0"/>
                <a:lumOff val="-4237"/>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351A5361-1A7E-48CA-93BB-015E63A341F1}">
      <dsp:nvSpPr>
        <dsp:cNvPr id="0" name=""/>
        <dsp:cNvSpPr/>
      </dsp:nvSpPr>
      <dsp:spPr>
        <a:xfrm>
          <a:off x="5154238" y="2079561"/>
          <a:ext cx="826842" cy="567153"/>
        </a:xfrm>
        <a:prstGeom prst="hexagon">
          <a:avLst>
            <a:gd name="adj" fmla="val 40000"/>
            <a:gd name="vf" fmla="val 115470"/>
          </a:avLst>
        </a:prstGeom>
        <a:gradFill rotWithShape="0">
          <a:gsLst>
            <a:gs pos="0">
              <a:schemeClr val="accent5">
                <a:hueOff val="0"/>
                <a:satOff val="0"/>
                <a:lumOff val="-5649"/>
                <a:alphaOff val="0"/>
                <a:satMod val="103000"/>
                <a:lumMod val="102000"/>
                <a:tint val="94000"/>
              </a:schemeClr>
            </a:gs>
            <a:gs pos="50000">
              <a:schemeClr val="accent5">
                <a:hueOff val="0"/>
                <a:satOff val="0"/>
                <a:lumOff val="-5649"/>
                <a:alphaOff val="0"/>
                <a:satMod val="110000"/>
                <a:lumMod val="100000"/>
                <a:shade val="100000"/>
              </a:schemeClr>
            </a:gs>
            <a:gs pos="100000">
              <a:schemeClr val="accent5">
                <a:hueOff val="0"/>
                <a:satOff val="0"/>
                <a:lumOff val="-5649"/>
                <a:alphaOff val="0"/>
                <a:lumMod val="99000"/>
                <a:satMod val="120000"/>
                <a:shade val="78000"/>
              </a:schemeClr>
            </a:gs>
          </a:gsLst>
          <a:lin ang="5400000" scaled="0"/>
        </a:gradFill>
        <a:ln w="6350" cap="flat" cmpd="sng" algn="ctr">
          <a:solidFill>
            <a:schemeClr val="accent5">
              <a:hueOff val="0"/>
              <a:satOff val="0"/>
              <a:lumOff val="-5649"/>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488950">
            <a:lnSpc>
              <a:spcPct val="90000"/>
            </a:lnSpc>
            <a:spcBef>
              <a:spcPct val="0"/>
            </a:spcBef>
            <a:spcAft>
              <a:spcPct val="35000"/>
            </a:spcAft>
            <a:buNone/>
          </a:pPr>
          <a:r>
            <a:rPr lang="en-US" sz="1100" kern="1200" dirty="0"/>
            <a:t>12 Oct.</a:t>
          </a:r>
        </a:p>
      </dsp:txBody>
      <dsp:txXfrm>
        <a:off x="5302120" y="2180997"/>
        <a:ext cx="531078" cy="364281"/>
      </dsp:txXfrm>
    </dsp:sp>
    <dsp:sp modelId="{C26C1F2D-7470-4DC5-97AF-6E537819EDAA}">
      <dsp:nvSpPr>
        <dsp:cNvPr id="0" name=""/>
        <dsp:cNvSpPr/>
      </dsp:nvSpPr>
      <dsp:spPr>
        <a:xfrm>
          <a:off x="4993463" y="0"/>
          <a:ext cx="1148391" cy="15124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97790" rIns="0" bIns="97790" numCol="1" spcCol="1270" anchor="b" anchorCtr="1">
          <a:noAutofit/>
        </a:bodyPr>
        <a:lstStyle/>
        <a:p>
          <a:pPr marL="0" lvl="0" indent="0" algn="ctr" defTabSz="488950">
            <a:lnSpc>
              <a:spcPct val="90000"/>
            </a:lnSpc>
            <a:spcBef>
              <a:spcPct val="0"/>
            </a:spcBef>
            <a:spcAft>
              <a:spcPct val="35000"/>
            </a:spcAft>
            <a:buNone/>
          </a:pPr>
          <a:r>
            <a:rPr lang="en-US" sz="1100" b="1" kern="1200" dirty="0"/>
            <a:t>ISSUE OUTLINE</a:t>
          </a:r>
          <a:br>
            <a:rPr lang="en-US" sz="1100" b="1" kern="1200" dirty="0"/>
          </a:br>
          <a:r>
            <a:rPr lang="en-US" sz="1100" kern="1200" dirty="0"/>
            <a:t>Sale of Partnership Interest</a:t>
          </a:r>
          <a:br>
            <a:rPr lang="en-US" sz="1100" kern="1200" dirty="0"/>
          </a:br>
          <a:r>
            <a:rPr lang="en-US" sz="1100" i="1" kern="1200" dirty="0"/>
            <a:t>Sourcing &amp; Credits</a:t>
          </a:r>
        </a:p>
      </dsp:txBody>
      <dsp:txXfrm>
        <a:off x="4993463" y="0"/>
        <a:ext cx="1148391" cy="1512408"/>
      </dsp:txXfrm>
    </dsp:sp>
    <dsp:sp modelId="{11CD5511-C3A6-4C9A-9894-71E7266738AF}">
      <dsp:nvSpPr>
        <dsp:cNvPr id="0" name=""/>
        <dsp:cNvSpPr/>
      </dsp:nvSpPr>
      <dsp:spPr>
        <a:xfrm>
          <a:off x="5981080" y="2363138"/>
          <a:ext cx="299284" cy="0"/>
        </a:xfrm>
        <a:custGeom>
          <a:avLst/>
          <a:gdLst/>
          <a:ahLst/>
          <a:cxnLst/>
          <a:rect l="0" t="0" r="0" b="0"/>
          <a:pathLst>
            <a:path>
              <a:moveTo>
                <a:pt x="0" y="0"/>
              </a:moveTo>
              <a:lnTo>
                <a:pt x="299284" y="0"/>
              </a:lnTo>
            </a:path>
          </a:pathLst>
        </a:custGeom>
        <a:noFill/>
        <a:ln w="6350" cap="flat" cmpd="sng" algn="ctr">
          <a:solidFill>
            <a:schemeClr val="accent5">
              <a:hueOff val="0"/>
              <a:satOff val="0"/>
              <a:lumOff val="-7061"/>
              <a:alphaOff val="0"/>
            </a:schemeClr>
          </a:solidFill>
          <a:prstDash val="solid"/>
          <a:miter lim="800000"/>
        </a:ln>
        <a:effectLst/>
      </dsp:spPr>
      <dsp:style>
        <a:lnRef idx="1">
          <a:scrgbClr r="0" g="0" b="0"/>
        </a:lnRef>
        <a:fillRef idx="1">
          <a:scrgbClr r="0" g="0" b="0"/>
        </a:fillRef>
        <a:effectRef idx="2">
          <a:scrgbClr r="0" g="0" b="0"/>
        </a:effectRef>
        <a:fontRef idx="minor"/>
      </dsp:style>
    </dsp:sp>
    <dsp:sp modelId="{980E5842-6700-47BC-8EE4-720709104780}">
      <dsp:nvSpPr>
        <dsp:cNvPr id="0" name=""/>
        <dsp:cNvSpPr/>
      </dsp:nvSpPr>
      <dsp:spPr>
        <a:xfrm>
          <a:off x="5567659" y="1606933"/>
          <a:ext cx="0" cy="472627"/>
        </a:xfrm>
        <a:prstGeom prst="line">
          <a:avLst/>
        </a:prstGeom>
        <a:noFill/>
        <a:ln w="12700" cap="flat" cmpd="sng" algn="ctr">
          <a:solidFill>
            <a:schemeClr val="accent5">
              <a:hueOff val="0"/>
              <a:satOff val="0"/>
              <a:lumOff val="-5649"/>
              <a:alphaOff val="0"/>
            </a:schemeClr>
          </a:solidFill>
          <a:prstDash val="dash"/>
          <a:miter lim="800000"/>
        </a:ln>
        <a:effectLst/>
      </dsp:spPr>
      <dsp:style>
        <a:lnRef idx="1">
          <a:scrgbClr r="0" g="0" b="0"/>
        </a:lnRef>
        <a:fillRef idx="0">
          <a:scrgbClr r="0" g="0" b="0"/>
        </a:fillRef>
        <a:effectRef idx="0">
          <a:scrgbClr r="0" g="0" b="0"/>
        </a:effectRef>
        <a:fontRef idx="minor"/>
      </dsp:style>
    </dsp:sp>
    <dsp:sp modelId="{B20AEA19-FB40-4966-9640-EC1EFB33B188}">
      <dsp:nvSpPr>
        <dsp:cNvPr id="0" name=""/>
        <dsp:cNvSpPr/>
      </dsp:nvSpPr>
      <dsp:spPr>
        <a:xfrm>
          <a:off x="5512798" y="1512408"/>
          <a:ext cx="109720" cy="94525"/>
        </a:xfrm>
        <a:prstGeom prst="rect">
          <a:avLst/>
        </a:prstGeom>
        <a:gradFill rotWithShape="0">
          <a:gsLst>
            <a:gs pos="0">
              <a:schemeClr val="accent5">
                <a:hueOff val="0"/>
                <a:satOff val="0"/>
                <a:lumOff val="-5649"/>
                <a:alphaOff val="0"/>
                <a:satMod val="103000"/>
                <a:lumMod val="102000"/>
                <a:tint val="94000"/>
              </a:schemeClr>
            </a:gs>
            <a:gs pos="50000">
              <a:schemeClr val="accent5">
                <a:hueOff val="0"/>
                <a:satOff val="0"/>
                <a:lumOff val="-5649"/>
                <a:alphaOff val="0"/>
                <a:satMod val="110000"/>
                <a:lumMod val="100000"/>
                <a:shade val="100000"/>
              </a:schemeClr>
            </a:gs>
            <a:gs pos="100000">
              <a:schemeClr val="accent5">
                <a:hueOff val="0"/>
                <a:satOff val="0"/>
                <a:lumOff val="-5649"/>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2B017CDE-3D36-4DDB-AAE4-88D3F42120D0}">
      <dsp:nvSpPr>
        <dsp:cNvPr id="0" name=""/>
        <dsp:cNvSpPr/>
      </dsp:nvSpPr>
      <dsp:spPr>
        <a:xfrm rot="10800000">
          <a:off x="6280364" y="2079561"/>
          <a:ext cx="712334" cy="567153"/>
        </a:xfrm>
        <a:prstGeom prst="homePlate">
          <a:avLst>
            <a:gd name="adj" fmla="val 40000"/>
          </a:avLst>
        </a:prstGeom>
        <a:gradFill rotWithShape="0">
          <a:gsLst>
            <a:gs pos="0">
              <a:schemeClr val="accent5">
                <a:hueOff val="0"/>
                <a:satOff val="0"/>
                <a:lumOff val="-7061"/>
                <a:alphaOff val="0"/>
                <a:satMod val="103000"/>
                <a:lumMod val="102000"/>
                <a:tint val="94000"/>
              </a:schemeClr>
            </a:gs>
            <a:gs pos="50000">
              <a:schemeClr val="accent5">
                <a:hueOff val="0"/>
                <a:satOff val="0"/>
                <a:lumOff val="-7061"/>
                <a:alphaOff val="0"/>
                <a:satMod val="110000"/>
                <a:lumMod val="100000"/>
                <a:shade val="100000"/>
              </a:schemeClr>
            </a:gs>
            <a:gs pos="100000">
              <a:schemeClr val="accent5">
                <a:hueOff val="0"/>
                <a:satOff val="0"/>
                <a:lumOff val="-7061"/>
                <a:alphaOff val="0"/>
                <a:lumMod val="99000"/>
                <a:satMod val="120000"/>
                <a:shade val="78000"/>
              </a:schemeClr>
            </a:gs>
          </a:gsLst>
          <a:lin ang="5400000" scaled="0"/>
        </a:gradFill>
        <a:ln w="6350" cap="flat" cmpd="sng" algn="ctr">
          <a:solidFill>
            <a:schemeClr val="accent5">
              <a:hueOff val="0"/>
              <a:satOff val="0"/>
              <a:lumOff val="-7061"/>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488950">
            <a:lnSpc>
              <a:spcPct val="90000"/>
            </a:lnSpc>
            <a:spcBef>
              <a:spcPct val="0"/>
            </a:spcBef>
            <a:spcAft>
              <a:spcPct val="35000"/>
            </a:spcAft>
            <a:buNone/>
          </a:pPr>
          <a:r>
            <a:rPr lang="en-US" sz="1100" kern="1200" dirty="0"/>
            <a:t>26 Oct.</a:t>
          </a:r>
        </a:p>
      </dsp:txBody>
      <dsp:txXfrm rot="10800000">
        <a:off x="6393795" y="2079561"/>
        <a:ext cx="598903" cy="567153"/>
      </dsp:txXfrm>
    </dsp:sp>
    <dsp:sp modelId="{0C14243F-E495-4A4C-B933-46720FCC4BC0}">
      <dsp:nvSpPr>
        <dsp:cNvPr id="0" name=""/>
        <dsp:cNvSpPr/>
      </dsp:nvSpPr>
      <dsp:spPr>
        <a:xfrm>
          <a:off x="6141855" y="3213867"/>
          <a:ext cx="989353" cy="15124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97790" rIns="0" bIns="97790" numCol="1" spcCol="1270" anchor="t" anchorCtr="1">
          <a:noAutofit/>
        </a:bodyPr>
        <a:lstStyle/>
        <a:p>
          <a:pPr marL="0" lvl="0" indent="0" algn="ctr" defTabSz="488950">
            <a:lnSpc>
              <a:spcPct val="90000"/>
            </a:lnSpc>
            <a:spcBef>
              <a:spcPct val="0"/>
            </a:spcBef>
            <a:spcAft>
              <a:spcPct val="35000"/>
            </a:spcAft>
            <a:buNone/>
          </a:pPr>
          <a:r>
            <a:rPr lang="en-US" sz="1100" b="1" kern="1200" dirty="0"/>
            <a:t>ISSUE OUTLINE  </a:t>
          </a:r>
          <a:r>
            <a:rPr lang="en-US" sz="1100" kern="1200" dirty="0"/>
            <a:t>Administrative &amp; Enforcement</a:t>
          </a:r>
        </a:p>
      </dsp:txBody>
      <dsp:txXfrm>
        <a:off x="6141855" y="3213867"/>
        <a:ext cx="989353" cy="1512408"/>
      </dsp:txXfrm>
    </dsp:sp>
    <dsp:sp modelId="{6C998525-4890-4B10-99D6-6793990EA1E5}">
      <dsp:nvSpPr>
        <dsp:cNvPr id="0" name=""/>
        <dsp:cNvSpPr/>
      </dsp:nvSpPr>
      <dsp:spPr>
        <a:xfrm>
          <a:off x="6636531" y="2646714"/>
          <a:ext cx="0" cy="472627"/>
        </a:xfrm>
        <a:prstGeom prst="line">
          <a:avLst/>
        </a:prstGeom>
        <a:noFill/>
        <a:ln w="12700" cap="flat" cmpd="sng" algn="ctr">
          <a:solidFill>
            <a:schemeClr val="accent5">
              <a:hueOff val="0"/>
              <a:satOff val="0"/>
              <a:lumOff val="-7061"/>
              <a:alphaOff val="0"/>
            </a:schemeClr>
          </a:solidFill>
          <a:prstDash val="dash"/>
          <a:miter lim="800000"/>
        </a:ln>
        <a:effectLst/>
      </dsp:spPr>
      <dsp:style>
        <a:lnRef idx="1">
          <a:scrgbClr r="0" g="0" b="0"/>
        </a:lnRef>
        <a:fillRef idx="0">
          <a:scrgbClr r="0" g="0" b="0"/>
        </a:fillRef>
        <a:effectRef idx="0">
          <a:scrgbClr r="0" g="0" b="0"/>
        </a:effectRef>
        <a:fontRef idx="minor"/>
      </dsp:style>
    </dsp:sp>
    <dsp:sp modelId="{B62DEEDE-4C3A-4DEA-AD78-F1129DD0E703}">
      <dsp:nvSpPr>
        <dsp:cNvPr id="0" name=""/>
        <dsp:cNvSpPr/>
      </dsp:nvSpPr>
      <dsp:spPr>
        <a:xfrm>
          <a:off x="6589269" y="3119342"/>
          <a:ext cx="94525" cy="94525"/>
        </a:xfrm>
        <a:prstGeom prst="rect">
          <a:avLst/>
        </a:prstGeom>
        <a:gradFill rotWithShape="0">
          <a:gsLst>
            <a:gs pos="0">
              <a:schemeClr val="accent5">
                <a:hueOff val="0"/>
                <a:satOff val="0"/>
                <a:lumOff val="-7061"/>
                <a:alphaOff val="0"/>
                <a:satMod val="103000"/>
                <a:lumMod val="102000"/>
                <a:tint val="94000"/>
              </a:schemeClr>
            </a:gs>
            <a:gs pos="50000">
              <a:schemeClr val="accent5">
                <a:hueOff val="0"/>
                <a:satOff val="0"/>
                <a:lumOff val="-7061"/>
                <a:alphaOff val="0"/>
                <a:satMod val="110000"/>
                <a:lumMod val="100000"/>
                <a:shade val="100000"/>
              </a:schemeClr>
            </a:gs>
            <a:gs pos="100000">
              <a:schemeClr val="accent5">
                <a:hueOff val="0"/>
                <a:satOff val="0"/>
                <a:lumOff val="-7061"/>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400EB8-FFC6-4F35-9B26-2B430C2869C2}">
      <dsp:nvSpPr>
        <dsp:cNvPr id="0" name=""/>
        <dsp:cNvSpPr/>
      </dsp:nvSpPr>
      <dsp:spPr>
        <a:xfrm>
          <a:off x="51" y="30429"/>
          <a:ext cx="4913783" cy="1699200"/>
        </a:xfrm>
        <a:prstGeom prst="rect">
          <a:avLst/>
        </a:prstGeom>
        <a:gradFill rotWithShape="0">
          <a:gsLst>
            <a:gs pos="0">
              <a:schemeClr val="dk2">
                <a:hueOff val="0"/>
                <a:satOff val="0"/>
                <a:lumOff val="0"/>
                <a:alphaOff val="0"/>
                <a:lumMod val="110000"/>
                <a:satMod val="105000"/>
                <a:tint val="67000"/>
              </a:schemeClr>
            </a:gs>
            <a:gs pos="50000">
              <a:schemeClr val="dk2">
                <a:hueOff val="0"/>
                <a:satOff val="0"/>
                <a:lumOff val="0"/>
                <a:alphaOff val="0"/>
                <a:lumMod val="105000"/>
                <a:satMod val="103000"/>
                <a:tint val="73000"/>
              </a:schemeClr>
            </a:gs>
            <a:gs pos="100000">
              <a:schemeClr val="dk2">
                <a:hueOff val="0"/>
                <a:satOff val="0"/>
                <a:lumOff val="0"/>
                <a:alphaOff val="0"/>
                <a:lumMod val="105000"/>
                <a:satMod val="109000"/>
                <a:tint val="81000"/>
              </a:schemeClr>
            </a:gs>
          </a:gsLst>
          <a:lin ang="5400000" scaled="0"/>
        </a:gradFill>
        <a:ln w="6350" cap="flat" cmpd="sng" algn="ctr">
          <a:solidFill>
            <a:schemeClr val="dk2">
              <a:hueOff val="0"/>
              <a:satOff val="0"/>
              <a:lumOff val="0"/>
              <a:alphaOff val="0"/>
            </a:schemeClr>
          </a:solidFill>
          <a:prstDash val="solid"/>
          <a:miter lim="800000"/>
        </a:ln>
        <a:effectLst/>
      </dsp:spPr>
      <dsp:style>
        <a:lnRef idx="1">
          <a:scrgbClr r="0" g="0" b="0"/>
        </a:lnRef>
        <a:fillRef idx="2">
          <a:scrgbClr r="0" g="0" b="0"/>
        </a:fillRef>
        <a:effectRef idx="1">
          <a:scrgbClr r="0" g="0" b="0"/>
        </a:effectRef>
        <a:fontRef idx="minor">
          <a:schemeClr val="dk1"/>
        </a:fontRef>
      </dsp:style>
      <dsp:txBody>
        <a:bodyPr spcFirstLastPara="0" vert="horz" wrap="square" lIns="170688" tIns="97536" rIns="170688" bIns="97536" numCol="1" spcCol="1270" anchor="ctr" anchorCtr="0">
          <a:noAutofit/>
        </a:bodyPr>
        <a:lstStyle/>
        <a:p>
          <a:pPr marL="0" lvl="0" indent="0" algn="ctr" defTabSz="1066800">
            <a:lnSpc>
              <a:spcPct val="90000"/>
            </a:lnSpc>
            <a:spcBef>
              <a:spcPct val="0"/>
            </a:spcBef>
            <a:spcAft>
              <a:spcPct val="35000"/>
            </a:spcAft>
            <a:buNone/>
          </a:pPr>
          <a:endParaRPr lang="en-US" sz="2400" kern="1200" dirty="0"/>
        </a:p>
        <a:p>
          <a:pPr marL="0" lvl="0" indent="0" algn="ctr" defTabSz="1066800">
            <a:lnSpc>
              <a:spcPct val="90000"/>
            </a:lnSpc>
            <a:spcBef>
              <a:spcPct val="0"/>
            </a:spcBef>
            <a:spcAft>
              <a:spcPct val="35000"/>
            </a:spcAft>
            <a:buNone/>
          </a:pPr>
          <a:r>
            <a:rPr lang="en-US" sz="2400" kern="1200" dirty="0">
              <a:solidFill>
                <a:schemeClr val="bg1"/>
              </a:solidFill>
            </a:rPr>
            <a:t>Partnership Attributes</a:t>
          </a:r>
        </a:p>
      </dsp:txBody>
      <dsp:txXfrm>
        <a:off x="51" y="30429"/>
        <a:ext cx="4913783" cy="1699200"/>
      </dsp:txXfrm>
    </dsp:sp>
    <dsp:sp modelId="{3F7BA450-BDE7-4033-A4F8-A300615DA550}">
      <dsp:nvSpPr>
        <dsp:cNvPr id="0" name=""/>
        <dsp:cNvSpPr/>
      </dsp:nvSpPr>
      <dsp:spPr>
        <a:xfrm>
          <a:off x="51" y="1729629"/>
          <a:ext cx="4913783" cy="2591280"/>
        </a:xfrm>
        <a:prstGeom prst="rect">
          <a:avLst/>
        </a:prstGeom>
        <a:solidFill>
          <a:schemeClr val="dk2">
            <a:alpha val="90000"/>
            <a:tint val="40000"/>
            <a:hueOff val="0"/>
            <a:satOff val="0"/>
            <a:lumOff val="0"/>
            <a:alphaOff val="0"/>
          </a:schemeClr>
        </a:solidFill>
        <a:ln w="6350" cap="flat" cmpd="sng" algn="ctr">
          <a:solidFill>
            <a:schemeClr val="dk2">
              <a:alpha val="90000"/>
              <a:tint val="4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en-US" sz="2000" kern="1200" dirty="0"/>
            <a:t>Nature of the Partnership </a:t>
          </a:r>
        </a:p>
        <a:p>
          <a:pPr marL="457200" lvl="2" indent="-228600" algn="l" defTabSz="889000">
            <a:lnSpc>
              <a:spcPct val="90000"/>
            </a:lnSpc>
            <a:spcBef>
              <a:spcPct val="0"/>
            </a:spcBef>
            <a:spcAft>
              <a:spcPct val="15000"/>
            </a:spcAft>
            <a:buChar char="•"/>
          </a:pPr>
          <a:r>
            <a:rPr lang="en-US" sz="2000" kern="1200" dirty="0"/>
            <a:t>Investment</a:t>
          </a:r>
        </a:p>
        <a:p>
          <a:pPr marL="457200" lvl="2" indent="-228600" algn="l" defTabSz="889000">
            <a:lnSpc>
              <a:spcPct val="90000"/>
            </a:lnSpc>
            <a:spcBef>
              <a:spcPct val="0"/>
            </a:spcBef>
            <a:spcAft>
              <a:spcPct val="15000"/>
            </a:spcAft>
            <a:buChar char="•"/>
          </a:pPr>
          <a:r>
            <a:rPr lang="en-US" sz="2000" kern="1200" dirty="0"/>
            <a:t>Operating</a:t>
          </a:r>
        </a:p>
        <a:p>
          <a:pPr marL="228600" lvl="1" indent="-228600" algn="l" defTabSz="889000">
            <a:lnSpc>
              <a:spcPct val="90000"/>
            </a:lnSpc>
            <a:spcBef>
              <a:spcPct val="0"/>
            </a:spcBef>
            <a:spcAft>
              <a:spcPct val="15000"/>
            </a:spcAft>
            <a:buChar char="•"/>
          </a:pPr>
          <a:r>
            <a:rPr lang="en-US" sz="2000" kern="1200" dirty="0"/>
            <a:t>Business/Nonbusiness Determination</a:t>
          </a:r>
        </a:p>
        <a:p>
          <a:pPr marL="228600" lvl="1" indent="-228600" algn="l" defTabSz="889000">
            <a:lnSpc>
              <a:spcPct val="90000"/>
            </a:lnSpc>
            <a:spcBef>
              <a:spcPct val="0"/>
            </a:spcBef>
            <a:spcAft>
              <a:spcPct val="15000"/>
            </a:spcAft>
            <a:buChar char="•"/>
          </a:pPr>
          <a:r>
            <a:rPr lang="en-US" sz="2000" kern="1200" dirty="0"/>
            <a:t>Corporate vs. Individual Partners</a:t>
          </a:r>
        </a:p>
        <a:p>
          <a:pPr marL="228600" lvl="1" indent="-228600" algn="l" defTabSz="889000">
            <a:lnSpc>
              <a:spcPct val="90000"/>
            </a:lnSpc>
            <a:spcBef>
              <a:spcPct val="0"/>
            </a:spcBef>
            <a:spcAft>
              <a:spcPct val="15000"/>
            </a:spcAft>
            <a:buChar char="•"/>
          </a:pPr>
          <a:r>
            <a:rPr lang="en-US" sz="2000" kern="1200" dirty="0"/>
            <a:t>Nature of the Partners’ Roles</a:t>
          </a:r>
        </a:p>
      </dsp:txBody>
      <dsp:txXfrm>
        <a:off x="51" y="1729629"/>
        <a:ext cx="4913783" cy="2591280"/>
      </dsp:txXfrm>
    </dsp:sp>
    <dsp:sp modelId="{8C10D82C-EAED-4F8D-811D-292376C6EEC8}">
      <dsp:nvSpPr>
        <dsp:cNvPr id="0" name=""/>
        <dsp:cNvSpPr/>
      </dsp:nvSpPr>
      <dsp:spPr>
        <a:xfrm>
          <a:off x="5601764" y="30429"/>
          <a:ext cx="4913783" cy="1699200"/>
        </a:xfrm>
        <a:prstGeom prst="rect">
          <a:avLst/>
        </a:prstGeom>
        <a:gradFill rotWithShape="0">
          <a:gsLst>
            <a:gs pos="0">
              <a:schemeClr val="dk2">
                <a:hueOff val="0"/>
                <a:satOff val="0"/>
                <a:lumOff val="0"/>
                <a:alphaOff val="0"/>
                <a:lumMod val="110000"/>
                <a:satMod val="105000"/>
                <a:tint val="67000"/>
              </a:schemeClr>
            </a:gs>
            <a:gs pos="50000">
              <a:schemeClr val="dk2">
                <a:hueOff val="0"/>
                <a:satOff val="0"/>
                <a:lumOff val="0"/>
                <a:alphaOff val="0"/>
                <a:lumMod val="105000"/>
                <a:satMod val="103000"/>
                <a:tint val="73000"/>
              </a:schemeClr>
            </a:gs>
            <a:gs pos="100000">
              <a:schemeClr val="dk2">
                <a:hueOff val="0"/>
                <a:satOff val="0"/>
                <a:lumOff val="0"/>
                <a:alphaOff val="0"/>
                <a:lumMod val="105000"/>
                <a:satMod val="109000"/>
                <a:tint val="81000"/>
              </a:schemeClr>
            </a:gs>
          </a:gsLst>
          <a:lin ang="5400000" scaled="0"/>
        </a:gradFill>
        <a:ln w="6350" cap="flat" cmpd="sng" algn="ctr">
          <a:solidFill>
            <a:schemeClr val="dk2">
              <a:hueOff val="0"/>
              <a:satOff val="0"/>
              <a:lumOff val="0"/>
              <a:alphaOff val="0"/>
            </a:schemeClr>
          </a:solidFill>
          <a:prstDash val="solid"/>
          <a:miter lim="800000"/>
        </a:ln>
        <a:effectLst/>
      </dsp:spPr>
      <dsp:style>
        <a:lnRef idx="1">
          <a:scrgbClr r="0" g="0" b="0"/>
        </a:lnRef>
        <a:fillRef idx="2">
          <a:scrgbClr r="0" g="0" b="0"/>
        </a:fillRef>
        <a:effectRef idx="1">
          <a:scrgbClr r="0" g="0" b="0"/>
        </a:effectRef>
        <a:fontRef idx="minor">
          <a:schemeClr val="dk1"/>
        </a:fontRef>
      </dsp:style>
      <dsp:txBody>
        <a:bodyPr spcFirstLastPara="0" vert="horz" wrap="square" lIns="170688" tIns="97536" rIns="170688" bIns="97536" numCol="1" spcCol="1270" anchor="ctr" anchorCtr="0">
          <a:noAutofit/>
        </a:bodyPr>
        <a:lstStyle/>
        <a:p>
          <a:pPr marL="0" lvl="0" indent="0" algn="ctr" defTabSz="1066800">
            <a:lnSpc>
              <a:spcPct val="90000"/>
            </a:lnSpc>
            <a:spcBef>
              <a:spcPct val="0"/>
            </a:spcBef>
            <a:spcAft>
              <a:spcPct val="35000"/>
            </a:spcAft>
            <a:buNone/>
          </a:pPr>
          <a:endParaRPr lang="en-US" sz="2400" kern="1200" dirty="0"/>
        </a:p>
        <a:p>
          <a:pPr marL="0" lvl="0" indent="0" algn="ctr" defTabSz="1066800">
            <a:lnSpc>
              <a:spcPct val="90000"/>
            </a:lnSpc>
            <a:spcBef>
              <a:spcPct val="0"/>
            </a:spcBef>
            <a:spcAft>
              <a:spcPct val="35000"/>
            </a:spcAft>
            <a:buNone/>
          </a:pPr>
          <a:r>
            <a:rPr lang="en-US" sz="2400" kern="1200" dirty="0">
              <a:solidFill>
                <a:schemeClr val="bg1"/>
              </a:solidFill>
            </a:rPr>
            <a:t>Types of Income</a:t>
          </a:r>
        </a:p>
      </dsp:txBody>
      <dsp:txXfrm>
        <a:off x="5601764" y="30429"/>
        <a:ext cx="4913783" cy="1699200"/>
      </dsp:txXfrm>
    </dsp:sp>
    <dsp:sp modelId="{1FF29447-8B43-4D70-8724-5D79E9852CA3}">
      <dsp:nvSpPr>
        <dsp:cNvPr id="0" name=""/>
        <dsp:cNvSpPr/>
      </dsp:nvSpPr>
      <dsp:spPr>
        <a:xfrm>
          <a:off x="5601764" y="1729629"/>
          <a:ext cx="4913783" cy="2591280"/>
        </a:xfrm>
        <a:prstGeom prst="rect">
          <a:avLst/>
        </a:prstGeom>
        <a:solidFill>
          <a:schemeClr val="dk2">
            <a:alpha val="90000"/>
            <a:tint val="40000"/>
            <a:hueOff val="0"/>
            <a:satOff val="0"/>
            <a:lumOff val="0"/>
            <a:alphaOff val="0"/>
          </a:schemeClr>
        </a:solidFill>
        <a:ln w="6350" cap="flat" cmpd="sng" algn="ctr">
          <a:solidFill>
            <a:schemeClr val="dk2">
              <a:alpha val="90000"/>
              <a:tint val="4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en-US" sz="2000" kern="1200" dirty="0"/>
            <a:t>Distributive Share – Generally</a:t>
          </a:r>
        </a:p>
        <a:p>
          <a:pPr marL="228600" lvl="1" indent="-228600" algn="l" defTabSz="889000">
            <a:lnSpc>
              <a:spcPct val="90000"/>
            </a:lnSpc>
            <a:spcBef>
              <a:spcPct val="0"/>
            </a:spcBef>
            <a:spcAft>
              <a:spcPct val="15000"/>
            </a:spcAft>
            <a:buChar char="•"/>
          </a:pPr>
          <a:r>
            <a:rPr lang="en-US" sz="2000" kern="1200" dirty="0"/>
            <a:t>Special Allocations</a:t>
          </a:r>
        </a:p>
        <a:p>
          <a:pPr marL="228600" lvl="1" indent="-228600" algn="l" defTabSz="889000">
            <a:lnSpc>
              <a:spcPct val="90000"/>
            </a:lnSpc>
            <a:spcBef>
              <a:spcPct val="0"/>
            </a:spcBef>
            <a:spcAft>
              <a:spcPct val="15000"/>
            </a:spcAft>
            <a:buChar char="•"/>
          </a:pPr>
          <a:r>
            <a:rPr lang="en-US" sz="2000" kern="1200" dirty="0"/>
            <a:t>Guaranteed Payments</a:t>
          </a:r>
        </a:p>
        <a:p>
          <a:pPr marL="228600" lvl="1" indent="-228600" algn="l" defTabSz="889000">
            <a:lnSpc>
              <a:spcPct val="90000"/>
            </a:lnSpc>
            <a:spcBef>
              <a:spcPct val="0"/>
            </a:spcBef>
            <a:spcAft>
              <a:spcPct val="15000"/>
            </a:spcAft>
            <a:buChar char="•"/>
          </a:pPr>
          <a:r>
            <a:rPr lang="en-US" sz="2000" kern="1200" dirty="0"/>
            <a:t>Built-in Gain (Loss) on Contributed Property</a:t>
          </a:r>
        </a:p>
      </dsp:txBody>
      <dsp:txXfrm>
        <a:off x="5601764" y="1729629"/>
        <a:ext cx="4913783" cy="2591280"/>
      </dsp:txXfrm>
    </dsp:sp>
  </dsp:spTree>
</dsp:drawing>
</file>

<file path=ppt/diagrams/layout1.xml><?xml version="1.0" encoding="utf-8"?>
<dgm:layoutDef xmlns:dgm="http://schemas.openxmlformats.org/drawingml/2006/diagram" xmlns:a="http://schemas.openxmlformats.org/drawingml/2006/main" uniqueId="urn:microsoft.com/office/officeart/2016/7/layout/HexagonTimeline">
  <dgm:title val="Hexagon Timeline"/>
  <dgm:desc val="Use to show a list of events in chronological order. An invisible box contains the description while the date is shown in hexagons, except for the first and last node where the date is shown in a home shape. It can display large amount of text with medium length date format."/>
  <dgm:catLst>
    <dgm:cat type="timeline" pri="500"/>
    <dgm:cat type="process" pri="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animLvl val="lvl"/>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constrLst>
      <dgm:constr type="primFontSz" for="des" forName="Parent1" val="20"/>
      <dgm:constr type="primFontSz" for="des" forName="Childtext1" val="20"/>
      <dgm:constr type="primFontSz" for="des" forName="Childtext1" refType="primFontSz" refFor="des" refForName="Parent1" op="lte"/>
      <dgm:constr type="w" for="ch" forName="composite" refType="w"/>
      <dgm:constr type="h" for="ch" forName="composite" refType="h"/>
      <dgm:constr type="w" for="ch" forName="spaceBetweenRectangles" refType="w" fact="0"/>
      <dgm:constr type="h" for="ch" forName="spaceBetweenRectangles" refType="h" fact="0"/>
      <dgm:constr type="primFontSz" for="des" forName="Parent1" op="equ"/>
      <dgm:constr type="primFontSz" for="des" forName="Childtext1" op="equ"/>
    </dgm:constrLst>
    <dgm:forEach name="nodesForEach" axis="ch" ptType="node">
      <dgm:layoutNode name="composite">
        <dgm:alg type="composite"/>
        <dgm:shape xmlns:r="http://schemas.openxmlformats.org/officeDocument/2006/relationships" r:blip="">
          <dgm:adjLst/>
        </dgm:shape>
        <dgm:choose name="casesForSnakingLogic">
          <dgm:if name="Name7" axis="self" ptType="node" func="posOdd" op="equ" val="1">
            <dgm:constrLst>
              <dgm:constr type="w" for="ch" forName="Parent1" refType="w" fact="0.72"/>
              <dgm:constr type="ctrY" for="ch" forName="Parent1" refType="h" fact="0.5"/>
              <dgm:constr type="h" for="ch" forName="Parent1" refType="h" fact="0.12"/>
              <dgm:constr type="l" for="ch" forName="Parent1" refType="w" fact="0.14"/>
              <dgm:constr type="w" for="ch" forName="Childtext1" refType="w"/>
              <dgm:constr type="h" for="ch" forName="Childtext1" refType="h" fact="0.32"/>
              <dgm:constr type="t" for="ch" forName="Childtext1" refType="h" fact="0"/>
              <dgm:constr type="w" for="ch" forName="ConnectLine"/>
              <dgm:constr type="h" for="ch" forName="ConnectLine" refType="h" fact="0.1"/>
              <dgm:constr type="b" for="ch" forName="ConnectLine" refType="t" refFor="ch" refForName="Parent1"/>
              <dgm:constr type="ctrX" for="ch" forName="ConnectLine" refType="w" fact="0.5"/>
              <dgm:constr type="w" for="ch" forName="ConnectLineEnd" refType="h" fact="0.02"/>
              <dgm:constr type="h" for="ch" forName="ConnectLineEnd" refType="h" fact="0.02"/>
              <dgm:constr type="b" for="ch" forName="ConnectLineEnd" refType="t" refFor="ch" refForName="ConnectLine"/>
              <dgm:constr type="ctrX" for="ch" forName="ConnectLineEnd" refType="ctrX" refFor="ch" refForName="ConnectLine"/>
              <dgm:constr type="w" for="ch" forName="EmptyPane" refType="w"/>
              <dgm:constr type="b" for="ch" forName="EmptyPane" refType="h"/>
              <dgm:constr type="h" for="ch" forName="EmptyPane" refType="h" fact="0.44"/>
            </dgm:constrLst>
          </dgm:if>
          <dgm:else name="Name8">
            <dgm:constrLst>
              <dgm:constr type="w" for="ch" forName="Parent1" refType="w" fact="0.72"/>
              <dgm:constr type="ctrY" for="ch" forName="Parent1" refType="h" fact="0.5"/>
              <dgm:constr type="h" for="ch" forName="Parent1" refType="h" fact="0.12"/>
              <dgm:constr type="l" for="ch" forName="Parent1" refType="w" fact="0.14"/>
              <dgm:constr type="w" for="ch" forName="Childtext1" refType="w"/>
              <dgm:constr type="h" for="ch" forName="Childtext1" refType="h" fact="0.32"/>
              <dgm:constr type="b" for="ch" forName="Childtext1" refType="h"/>
              <dgm:constr type="w" for="ch" forName="ConnectLine"/>
              <dgm:constr type="h" for="ch" forName="ConnectLine" refType="h" fact="0.1"/>
              <dgm:constr type="t" for="ch" forName="ConnectLine" refType="b" refFor="ch" refForName="Parent1"/>
              <dgm:constr type="ctrX" for="ch" forName="ConnectLine" refType="w" fact="0.5"/>
              <dgm:constr type="w" for="ch" forName="ConnectLineEnd" refType="h" fact="0.02"/>
              <dgm:constr type="h" for="ch" forName="ConnectLineEnd" refType="h" fact="0.02"/>
              <dgm:constr type="t" for="ch" forName="ConnectLineEnd" refType="b" refFor="ch" refForName="ConnectLine"/>
              <dgm:constr type="ctrX" for="ch" forName="ConnectLineEnd" refType="ctrX" refFor="ch" refForName="ConnectLine"/>
              <dgm:constr type="w" for="ch" forName="EmptyPane" refType="w"/>
              <dgm:constr type="h" for="ch" forName="EmptyPane" refType="h" fact="0.44"/>
            </dgm:constrLst>
          </dgm:else>
        </dgm:choose>
        <dgm:layoutNode name="Parent1" styleLbl="alignNode1">
          <dgm:varLst>
            <dgm:chMax val="1"/>
            <dgm:chPref val="1"/>
            <dgm:bulletEnabled val="1"/>
          </dgm:varLst>
          <dgm:alg type="tx"/>
          <dgm:choose name="casesForFirstAndLastNode">
            <dgm:if name="startNode" axis="self" ptType="node" func="pos" op="equ" val="1">
              <dgm:choose name="removeLineWhenOnlyOneNode">
                <dgm:if name="ifOnlyOneNode" axis="followSib" ptType="node" func="cnt" op="equ" val="0">
                  <dgm:shape xmlns:r="http://schemas.openxmlformats.org/officeDocument/2006/relationships" type="rect" r:blip="">
                    <dgm:adjLst/>
                  </dgm:shape>
                </dgm:if>
                <dgm:else name="ifMoreThanOneNode">
                  <dgm:choose name="Name18">
                    <dgm:if name="Name19" func="var" arg="dir" op="equ" val="norm">
                      <dgm:shape xmlns:r="http://schemas.openxmlformats.org/officeDocument/2006/relationships" type="homePlate" r:blip="">
                        <dgm:adjLst>
                          <dgm:adj idx="1" val="0.4"/>
                        </dgm:adjLst>
                      </dgm:shape>
                    </dgm:if>
                    <dgm:else name="Name20">
                      <dgm:shape xmlns:r="http://schemas.openxmlformats.org/officeDocument/2006/relationships" rot="180" type="homePlate" r:blip="">
                        <dgm:adjLst>
                          <dgm:adj idx="1" val="0.4"/>
                        </dgm:adjLst>
                      </dgm:shape>
                    </dgm:else>
                  </dgm:choose>
                </dgm:else>
              </dgm:choose>
            </dgm:if>
            <dgm:else name="notStartNode">
              <dgm:choose name="Name22">
                <dgm:if name="Name23" axis="self" ptType="node" func="revPos" op="equ" val="1">
                  <dgm:choose name="Name24">
                    <dgm:if name="Name25" func="var" arg="dir" op="equ" val="norm">
                      <dgm:shape xmlns:r="http://schemas.openxmlformats.org/officeDocument/2006/relationships" rot="180" type="homePlate" r:blip="">
                        <dgm:adjLst>
                          <dgm:adj idx="1" val="0.4"/>
                        </dgm:adjLst>
                      </dgm:shape>
                    </dgm:if>
                    <dgm:else name="Name26">
                      <dgm:shape xmlns:r="http://schemas.openxmlformats.org/officeDocument/2006/relationships" type="homePlate" r:blip="">
                        <dgm:adjLst>
                          <dgm:adj idx="1" val="0.4"/>
                        </dgm:adjLst>
                      </dgm:shape>
                    </dgm:else>
                  </dgm:choose>
                </dgm:if>
                <dgm:else name="Name27">
                  <dgm:shape xmlns:r="http://schemas.openxmlformats.org/officeDocument/2006/relationships" type="hexagon" r:blip="">
                    <dgm:adjLst>
                      <dgm:adj idx="1" val="0.4"/>
                    </dgm:adjLst>
                  </dgm:shape>
                </dgm:else>
              </dgm:choose>
            </dgm:else>
          </dgm:choose>
          <dgm:presOf axis="self" ptType="node"/>
          <dgm:constrLst>
            <dgm:constr type="lMarg" refType="primFontSz" fact="0.6"/>
            <dgm:constr type="rMarg" refType="primFontSz" fact="0.6"/>
            <dgm:constr type="tMarg" refType="primFontSz" fact="0.6"/>
            <dgm:constr type="bMarg" refType="primFontSz" fact="0.6"/>
          </dgm:constrLst>
          <dgm:ruleLst>
            <dgm:rule type="primFontSz" val="11" fact="NaN" max="NaN"/>
          </dgm:ruleLst>
        </dgm:layoutNode>
        <dgm:layoutNode name="Childtext1" styleLbl="revTx" moveWith="Parent1">
          <dgm:varLst>
            <dgm:chMax val="0"/>
            <dgm:chPref val="0"/>
            <dgm:bulletEnabled/>
          </dgm:varLst>
          <dgm:choose name="casesForTxtDirLogic1">
            <dgm:if name="Name77" axis="self" ptType="node" func="posOdd" op="equ" val="1">
              <dgm:alg type="tx">
                <dgm:param type="txAnchorVert" val="b"/>
                <dgm:param type="txAnchorHorz" val="ctr"/>
                <dgm:param type="parTxRTLAlign" val="ctr"/>
                <dgm:param type="parTxLTRAlign" val="ctr"/>
              </dgm:alg>
            </dgm:if>
            <dgm:else name="Name88">
              <dgm:alg type="tx">
                <dgm:param type="txAnchorVert" val="t"/>
                <dgm:param type="txAnchorHorz" val="ctr"/>
                <dgm:param type="parTxRTLAlign" val="ctr"/>
                <dgm:param type="parTxLTRAlign" val="ctr"/>
              </dgm:alg>
            </dgm:else>
          </dgm:choose>
          <dgm:shape xmlns:r="http://schemas.openxmlformats.org/officeDocument/2006/relationships" type="rect" r:blip="">
            <dgm:adjLst/>
          </dgm:shape>
          <dgm:constrLst>
            <dgm:constr type="lMarg"/>
            <dgm:constr type="rMarg"/>
            <dgm:constr type="tMarg" refType="primFontSz" fact="0.7"/>
            <dgm:constr type="bMarg" refType="primFontSz" fact="0.7"/>
          </dgm:constrLst>
          <dgm:presOf axis="ch" ptType="node"/>
          <dgm:ruleLst>
            <dgm:rule type="primFontSz" val="11" fact="NaN" max="NaN"/>
          </dgm:ruleLst>
        </dgm:layoutNode>
        <dgm:layoutNode name="ConnectLine" styleLbl="sibTrans1D1" moveWith="Parent1">
          <dgm:alg type="sp"/>
          <dgm:shape xmlns:r="http://schemas.openxmlformats.org/officeDocument/2006/relationships" type="line" r:blip="">
            <dgm:adjLst/>
            <dgm:extLst>
              <a:ext uri="{B698B0E9-8C71-41B9-8309-B3DCBF30829C}">
                <dgm1612:spPr xmlns:dgm1612="http://schemas.microsoft.com/office/drawing/2016/12/diagram">
                  <a:ln w="12700">
                    <a:prstDash val="dash"/>
                  </a:ln>
                </dgm1612:spPr>
              </a:ext>
            </dgm:extLst>
          </dgm:shape>
          <dgm:presOf/>
          <dgm:constrLst/>
        </dgm:layoutNode>
        <dgm:layoutNode name="ConnectLineEnd" styleLbl="node1" moveWith="Parent1">
          <dgm:alg type="sp"/>
          <dgm:shape xmlns:r="http://schemas.openxmlformats.org/officeDocument/2006/relationships" type="rect" r:blip="">
            <dgm:adjLst/>
          </dgm:shape>
          <dgm:presOf/>
          <dgm:constrLst/>
        </dgm:layoutNode>
        <dgm:layoutNode name="EmptyPane" moveWith="Parent1">
          <dgm:alg type="sp"/>
          <dgm:shape xmlns:r="http://schemas.openxmlformats.org/officeDocument/2006/relationships" r:blip="">
            <dgm:adjLst/>
          </dgm:shape>
          <dgm:presOf/>
          <dgm:constrLst/>
        </dgm:layoutNode>
      </dgm:layoutNode>
      <dgm:forEach name="Name28" axis="followSib" ptType="sibTrans" cnt="1">
        <dgm:layoutNode name="spaceBetweenRectangles" styleLbl="fgAcc1">
          <dgm:alg type="conn">
            <dgm:param type="dim" val="1D"/>
            <dgm:param type="srcNode" val="Parent1"/>
            <dgm:param type="dstNode" val="Parent1"/>
            <dgm:param type="begPts" val="midR"/>
            <dgm:param type="endPts" val="midL"/>
            <dgm:param type="endSty" val="noArr"/>
          </dgm:alg>
          <dgm:shape xmlns:r="http://schemas.openxmlformats.org/officeDocument/2006/relationships" type="conn" r:blip="" zOrderOff="-2">
            <dgm:adjLst/>
          </dgm:shape>
          <dgm:presOf/>
          <dgm:constrLst>
            <dgm:constr type="connDist"/>
            <dgm:constr type="begPad"/>
            <dgm:constr type="endPad"/>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136BDE4-104E-4322-A96D-CC39921C3ACE}" type="datetimeFigureOut">
              <a:rPr lang="en-US" smtClean="0"/>
              <a:t>9/14/2021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E7E7C15-81EC-4022-855D-F70AC6E57C85}" type="slidenum">
              <a:rPr lang="en-US" smtClean="0"/>
              <a:t>‹#›</a:t>
            </a:fld>
            <a:endParaRPr lang="en-US" dirty="0"/>
          </a:p>
        </p:txBody>
      </p:sp>
    </p:spTree>
    <p:extLst>
      <p:ext uri="{BB962C8B-B14F-4D97-AF65-F5344CB8AC3E}">
        <p14:creationId xmlns:p14="http://schemas.microsoft.com/office/powerpoint/2010/main" val="3700673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5005FB-8F46-415C-97FF-775E18CF3B4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A27A4DC-07DC-45D3-BE43-FB934C00EF1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27714BD-0DB1-4796-B198-AC395920BDAF}"/>
              </a:ext>
            </a:extLst>
          </p:cNvPr>
          <p:cNvSpPr>
            <a:spLocks noGrp="1"/>
          </p:cNvSpPr>
          <p:nvPr>
            <p:ph type="dt" sz="half" idx="10"/>
          </p:nvPr>
        </p:nvSpPr>
        <p:spPr/>
        <p:txBody>
          <a:bodyPr/>
          <a:lstStyle/>
          <a:p>
            <a:fld id="{568CB591-1CC2-4D57-8D09-0646199A36F6}" type="datetimeFigureOut">
              <a:rPr lang="en-US" smtClean="0"/>
              <a:t>9/14/2021</a:t>
            </a:fld>
            <a:endParaRPr lang="en-US" dirty="0"/>
          </a:p>
        </p:txBody>
      </p:sp>
      <p:sp>
        <p:nvSpPr>
          <p:cNvPr id="5" name="Footer Placeholder 4">
            <a:extLst>
              <a:ext uri="{FF2B5EF4-FFF2-40B4-BE49-F238E27FC236}">
                <a16:creationId xmlns:a16="http://schemas.microsoft.com/office/drawing/2014/main" id="{12B3D705-FA65-415B-8D86-797A1063FD8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87E7641-FD64-4B4C-A5B3-7FC06F28D8E2}"/>
              </a:ext>
            </a:extLst>
          </p:cNvPr>
          <p:cNvSpPr>
            <a:spLocks noGrp="1"/>
          </p:cNvSpPr>
          <p:nvPr>
            <p:ph type="sldNum" sz="quarter" idx="12"/>
          </p:nvPr>
        </p:nvSpPr>
        <p:spPr/>
        <p:txBody>
          <a:bodyPr/>
          <a:lstStyle/>
          <a:p>
            <a:fld id="{FF540D6E-E35F-417B-9CCA-92B24078C1ED}" type="slidenum">
              <a:rPr lang="en-US" smtClean="0"/>
              <a:t>‹#›</a:t>
            </a:fld>
            <a:endParaRPr lang="en-US" dirty="0"/>
          </a:p>
        </p:txBody>
      </p:sp>
    </p:spTree>
    <p:extLst>
      <p:ext uri="{BB962C8B-B14F-4D97-AF65-F5344CB8AC3E}">
        <p14:creationId xmlns:p14="http://schemas.microsoft.com/office/powerpoint/2010/main" val="16017162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8AA4F8-BFC4-4414-A363-6838B5907EB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F9B98CD-B0DA-4987-8E90-840346C7B66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0AD200B-B487-40CC-B1FD-2A5EBFA9CB01}"/>
              </a:ext>
            </a:extLst>
          </p:cNvPr>
          <p:cNvSpPr>
            <a:spLocks noGrp="1"/>
          </p:cNvSpPr>
          <p:nvPr>
            <p:ph type="dt" sz="half" idx="10"/>
          </p:nvPr>
        </p:nvSpPr>
        <p:spPr/>
        <p:txBody>
          <a:bodyPr/>
          <a:lstStyle/>
          <a:p>
            <a:fld id="{568CB591-1CC2-4D57-8D09-0646199A36F6}" type="datetimeFigureOut">
              <a:rPr lang="en-US" smtClean="0"/>
              <a:t>9/14/2021</a:t>
            </a:fld>
            <a:endParaRPr lang="en-US" dirty="0"/>
          </a:p>
        </p:txBody>
      </p:sp>
      <p:sp>
        <p:nvSpPr>
          <p:cNvPr id="5" name="Footer Placeholder 4">
            <a:extLst>
              <a:ext uri="{FF2B5EF4-FFF2-40B4-BE49-F238E27FC236}">
                <a16:creationId xmlns:a16="http://schemas.microsoft.com/office/drawing/2014/main" id="{FFACE50A-9FA7-4614-AA39-E5902DA23E0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8B19858-7936-4A45-AEE0-1BED2D3B039C}"/>
              </a:ext>
            </a:extLst>
          </p:cNvPr>
          <p:cNvSpPr>
            <a:spLocks noGrp="1"/>
          </p:cNvSpPr>
          <p:nvPr>
            <p:ph type="sldNum" sz="quarter" idx="12"/>
          </p:nvPr>
        </p:nvSpPr>
        <p:spPr/>
        <p:txBody>
          <a:bodyPr/>
          <a:lstStyle/>
          <a:p>
            <a:fld id="{FF540D6E-E35F-417B-9CCA-92B24078C1ED}" type="slidenum">
              <a:rPr lang="en-US" smtClean="0"/>
              <a:t>‹#›</a:t>
            </a:fld>
            <a:endParaRPr lang="en-US" dirty="0"/>
          </a:p>
        </p:txBody>
      </p:sp>
    </p:spTree>
    <p:extLst>
      <p:ext uri="{BB962C8B-B14F-4D97-AF65-F5344CB8AC3E}">
        <p14:creationId xmlns:p14="http://schemas.microsoft.com/office/powerpoint/2010/main" val="17542651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A721A0E-7E31-4F87-8CFB-80F0E005BCE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0AE43EB-FF3B-4A96-BC6B-F0D527131D9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363A4FE-80AB-418C-AD79-BF41F39C9C87}"/>
              </a:ext>
            </a:extLst>
          </p:cNvPr>
          <p:cNvSpPr>
            <a:spLocks noGrp="1"/>
          </p:cNvSpPr>
          <p:nvPr>
            <p:ph type="dt" sz="half" idx="10"/>
          </p:nvPr>
        </p:nvSpPr>
        <p:spPr/>
        <p:txBody>
          <a:bodyPr/>
          <a:lstStyle/>
          <a:p>
            <a:fld id="{568CB591-1CC2-4D57-8D09-0646199A36F6}" type="datetimeFigureOut">
              <a:rPr lang="en-US" smtClean="0"/>
              <a:t>9/14/2021</a:t>
            </a:fld>
            <a:endParaRPr lang="en-US" dirty="0"/>
          </a:p>
        </p:txBody>
      </p:sp>
      <p:sp>
        <p:nvSpPr>
          <p:cNvPr id="5" name="Footer Placeholder 4">
            <a:extLst>
              <a:ext uri="{FF2B5EF4-FFF2-40B4-BE49-F238E27FC236}">
                <a16:creationId xmlns:a16="http://schemas.microsoft.com/office/drawing/2014/main" id="{BCEF2233-2CEF-473D-8DCE-62A253604CB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895DB7D-9F8D-4383-A85E-FB7378F8C119}"/>
              </a:ext>
            </a:extLst>
          </p:cNvPr>
          <p:cNvSpPr>
            <a:spLocks noGrp="1"/>
          </p:cNvSpPr>
          <p:nvPr>
            <p:ph type="sldNum" sz="quarter" idx="12"/>
          </p:nvPr>
        </p:nvSpPr>
        <p:spPr/>
        <p:txBody>
          <a:bodyPr/>
          <a:lstStyle/>
          <a:p>
            <a:fld id="{FF540D6E-E35F-417B-9CCA-92B24078C1ED}" type="slidenum">
              <a:rPr lang="en-US" smtClean="0"/>
              <a:t>‹#›</a:t>
            </a:fld>
            <a:endParaRPr lang="en-US" dirty="0"/>
          </a:p>
        </p:txBody>
      </p:sp>
    </p:spTree>
    <p:extLst>
      <p:ext uri="{BB962C8B-B14F-4D97-AF65-F5344CB8AC3E}">
        <p14:creationId xmlns:p14="http://schemas.microsoft.com/office/powerpoint/2010/main" val="449864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0D297E-ABAE-4473-BFE7-37549389858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0B492D1-5E04-4019-A09D-5654E67D18E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0210F5F-6AF7-45AA-B148-2B7B6F0B4BAA}"/>
              </a:ext>
            </a:extLst>
          </p:cNvPr>
          <p:cNvSpPr>
            <a:spLocks noGrp="1"/>
          </p:cNvSpPr>
          <p:nvPr>
            <p:ph type="dt" sz="half" idx="10"/>
          </p:nvPr>
        </p:nvSpPr>
        <p:spPr/>
        <p:txBody>
          <a:bodyPr/>
          <a:lstStyle/>
          <a:p>
            <a:fld id="{568CB591-1CC2-4D57-8D09-0646199A36F6}" type="datetimeFigureOut">
              <a:rPr lang="en-US" smtClean="0"/>
              <a:t>9/14/2021</a:t>
            </a:fld>
            <a:endParaRPr lang="en-US" dirty="0"/>
          </a:p>
        </p:txBody>
      </p:sp>
      <p:sp>
        <p:nvSpPr>
          <p:cNvPr id="5" name="Footer Placeholder 4">
            <a:extLst>
              <a:ext uri="{FF2B5EF4-FFF2-40B4-BE49-F238E27FC236}">
                <a16:creationId xmlns:a16="http://schemas.microsoft.com/office/drawing/2014/main" id="{910F5C49-9AC6-467C-91E6-DC5D3853225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C281B22-50EC-4165-BBCC-D81A8842DE56}"/>
              </a:ext>
            </a:extLst>
          </p:cNvPr>
          <p:cNvSpPr>
            <a:spLocks noGrp="1"/>
          </p:cNvSpPr>
          <p:nvPr>
            <p:ph type="sldNum" sz="quarter" idx="12"/>
          </p:nvPr>
        </p:nvSpPr>
        <p:spPr/>
        <p:txBody>
          <a:bodyPr/>
          <a:lstStyle/>
          <a:p>
            <a:fld id="{FF540D6E-E35F-417B-9CCA-92B24078C1ED}" type="slidenum">
              <a:rPr lang="en-US" smtClean="0"/>
              <a:t>‹#›</a:t>
            </a:fld>
            <a:endParaRPr lang="en-US" dirty="0"/>
          </a:p>
        </p:txBody>
      </p:sp>
    </p:spTree>
    <p:extLst>
      <p:ext uri="{BB962C8B-B14F-4D97-AF65-F5344CB8AC3E}">
        <p14:creationId xmlns:p14="http://schemas.microsoft.com/office/powerpoint/2010/main" val="488178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9A0292-44D5-460F-B83A-D601A109EEC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8E2E645-18DC-4682-98E7-4B8AD9A1A32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39D6A88-3FDD-4EA7-A432-195FBB9BA521}"/>
              </a:ext>
            </a:extLst>
          </p:cNvPr>
          <p:cNvSpPr>
            <a:spLocks noGrp="1"/>
          </p:cNvSpPr>
          <p:nvPr>
            <p:ph type="dt" sz="half" idx="10"/>
          </p:nvPr>
        </p:nvSpPr>
        <p:spPr/>
        <p:txBody>
          <a:bodyPr/>
          <a:lstStyle/>
          <a:p>
            <a:fld id="{568CB591-1CC2-4D57-8D09-0646199A36F6}" type="datetimeFigureOut">
              <a:rPr lang="en-US" smtClean="0"/>
              <a:t>9/14/2021</a:t>
            </a:fld>
            <a:endParaRPr lang="en-US" dirty="0"/>
          </a:p>
        </p:txBody>
      </p:sp>
      <p:sp>
        <p:nvSpPr>
          <p:cNvPr id="5" name="Footer Placeholder 4">
            <a:extLst>
              <a:ext uri="{FF2B5EF4-FFF2-40B4-BE49-F238E27FC236}">
                <a16:creationId xmlns:a16="http://schemas.microsoft.com/office/drawing/2014/main" id="{54709800-BC01-4EEA-B559-DCC5C6A13A1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55DFBFC-4250-4D23-B2BC-E028513A2DC7}"/>
              </a:ext>
            </a:extLst>
          </p:cNvPr>
          <p:cNvSpPr>
            <a:spLocks noGrp="1"/>
          </p:cNvSpPr>
          <p:nvPr>
            <p:ph type="sldNum" sz="quarter" idx="12"/>
          </p:nvPr>
        </p:nvSpPr>
        <p:spPr/>
        <p:txBody>
          <a:bodyPr/>
          <a:lstStyle/>
          <a:p>
            <a:fld id="{FF540D6E-E35F-417B-9CCA-92B24078C1ED}" type="slidenum">
              <a:rPr lang="en-US" smtClean="0"/>
              <a:t>‹#›</a:t>
            </a:fld>
            <a:endParaRPr lang="en-US" dirty="0"/>
          </a:p>
        </p:txBody>
      </p:sp>
    </p:spTree>
    <p:extLst>
      <p:ext uri="{BB962C8B-B14F-4D97-AF65-F5344CB8AC3E}">
        <p14:creationId xmlns:p14="http://schemas.microsoft.com/office/powerpoint/2010/main" val="20670694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844D26-A5A0-484F-8EFD-33300B04605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D7358E4-3051-491F-9C8D-7F7DA883898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01B050C-C382-48AD-B1A0-3A9A71614D3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5E86B5E-2439-4F25-9274-2317878AF520}"/>
              </a:ext>
            </a:extLst>
          </p:cNvPr>
          <p:cNvSpPr>
            <a:spLocks noGrp="1"/>
          </p:cNvSpPr>
          <p:nvPr>
            <p:ph type="dt" sz="half" idx="10"/>
          </p:nvPr>
        </p:nvSpPr>
        <p:spPr/>
        <p:txBody>
          <a:bodyPr/>
          <a:lstStyle/>
          <a:p>
            <a:fld id="{568CB591-1CC2-4D57-8D09-0646199A36F6}" type="datetimeFigureOut">
              <a:rPr lang="en-US" smtClean="0"/>
              <a:t>9/14/2021</a:t>
            </a:fld>
            <a:endParaRPr lang="en-US" dirty="0"/>
          </a:p>
        </p:txBody>
      </p:sp>
      <p:sp>
        <p:nvSpPr>
          <p:cNvPr id="6" name="Footer Placeholder 5">
            <a:extLst>
              <a:ext uri="{FF2B5EF4-FFF2-40B4-BE49-F238E27FC236}">
                <a16:creationId xmlns:a16="http://schemas.microsoft.com/office/drawing/2014/main" id="{BEC0A93D-664E-40A8-84AE-3BDCCE69435A}"/>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816BCF31-2019-4DAC-AC6C-40C4C0645957}"/>
              </a:ext>
            </a:extLst>
          </p:cNvPr>
          <p:cNvSpPr>
            <a:spLocks noGrp="1"/>
          </p:cNvSpPr>
          <p:nvPr>
            <p:ph type="sldNum" sz="quarter" idx="12"/>
          </p:nvPr>
        </p:nvSpPr>
        <p:spPr/>
        <p:txBody>
          <a:bodyPr/>
          <a:lstStyle/>
          <a:p>
            <a:fld id="{FF540D6E-E35F-417B-9CCA-92B24078C1ED}" type="slidenum">
              <a:rPr lang="en-US" smtClean="0"/>
              <a:t>‹#›</a:t>
            </a:fld>
            <a:endParaRPr lang="en-US" dirty="0"/>
          </a:p>
        </p:txBody>
      </p:sp>
    </p:spTree>
    <p:extLst>
      <p:ext uri="{BB962C8B-B14F-4D97-AF65-F5344CB8AC3E}">
        <p14:creationId xmlns:p14="http://schemas.microsoft.com/office/powerpoint/2010/main" val="26644897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3B8D9A-F4FC-4809-9A51-D17805C987A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A8E6578-37B0-45B1-822E-011B37AAE6B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AA960E9-8304-447A-988E-829563587C5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5976C0A-C47E-47E8-9AEE-93BCD567FC0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F4C569C-DB5E-4437-B18F-19D2B3A9160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D0656F2-DDA6-466F-B98F-B9A68D48F8E0}"/>
              </a:ext>
            </a:extLst>
          </p:cNvPr>
          <p:cNvSpPr>
            <a:spLocks noGrp="1"/>
          </p:cNvSpPr>
          <p:nvPr>
            <p:ph type="dt" sz="half" idx="10"/>
          </p:nvPr>
        </p:nvSpPr>
        <p:spPr/>
        <p:txBody>
          <a:bodyPr/>
          <a:lstStyle/>
          <a:p>
            <a:fld id="{568CB591-1CC2-4D57-8D09-0646199A36F6}" type="datetimeFigureOut">
              <a:rPr lang="en-US" smtClean="0"/>
              <a:t>9/14/2021</a:t>
            </a:fld>
            <a:endParaRPr lang="en-US" dirty="0"/>
          </a:p>
        </p:txBody>
      </p:sp>
      <p:sp>
        <p:nvSpPr>
          <p:cNvPr id="8" name="Footer Placeholder 7">
            <a:extLst>
              <a:ext uri="{FF2B5EF4-FFF2-40B4-BE49-F238E27FC236}">
                <a16:creationId xmlns:a16="http://schemas.microsoft.com/office/drawing/2014/main" id="{D599F9A3-29BE-4174-B6F9-74F76B8D2962}"/>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C2DADD51-2EFF-4702-AD50-64AD4A22A379}"/>
              </a:ext>
            </a:extLst>
          </p:cNvPr>
          <p:cNvSpPr>
            <a:spLocks noGrp="1"/>
          </p:cNvSpPr>
          <p:nvPr>
            <p:ph type="sldNum" sz="quarter" idx="12"/>
          </p:nvPr>
        </p:nvSpPr>
        <p:spPr/>
        <p:txBody>
          <a:bodyPr/>
          <a:lstStyle/>
          <a:p>
            <a:fld id="{FF540D6E-E35F-417B-9CCA-92B24078C1ED}" type="slidenum">
              <a:rPr lang="en-US" smtClean="0"/>
              <a:t>‹#›</a:t>
            </a:fld>
            <a:endParaRPr lang="en-US" dirty="0"/>
          </a:p>
        </p:txBody>
      </p:sp>
    </p:spTree>
    <p:extLst>
      <p:ext uri="{BB962C8B-B14F-4D97-AF65-F5344CB8AC3E}">
        <p14:creationId xmlns:p14="http://schemas.microsoft.com/office/powerpoint/2010/main" val="6492880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7F1796-B71D-4E35-BBDF-11A2ABDE46E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5CB96CA-ECE7-4E9D-A3BA-88480E0900F0}"/>
              </a:ext>
            </a:extLst>
          </p:cNvPr>
          <p:cNvSpPr>
            <a:spLocks noGrp="1"/>
          </p:cNvSpPr>
          <p:nvPr>
            <p:ph type="dt" sz="half" idx="10"/>
          </p:nvPr>
        </p:nvSpPr>
        <p:spPr/>
        <p:txBody>
          <a:bodyPr/>
          <a:lstStyle/>
          <a:p>
            <a:fld id="{568CB591-1CC2-4D57-8D09-0646199A36F6}" type="datetimeFigureOut">
              <a:rPr lang="en-US" smtClean="0"/>
              <a:t>9/14/2021</a:t>
            </a:fld>
            <a:endParaRPr lang="en-US" dirty="0"/>
          </a:p>
        </p:txBody>
      </p:sp>
      <p:sp>
        <p:nvSpPr>
          <p:cNvPr id="4" name="Footer Placeholder 3">
            <a:extLst>
              <a:ext uri="{FF2B5EF4-FFF2-40B4-BE49-F238E27FC236}">
                <a16:creationId xmlns:a16="http://schemas.microsoft.com/office/drawing/2014/main" id="{BD08984E-2CA1-47C9-9030-5743A1EA1404}"/>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3B04F5B7-B79A-462B-811D-4AC888073C0E}"/>
              </a:ext>
            </a:extLst>
          </p:cNvPr>
          <p:cNvSpPr>
            <a:spLocks noGrp="1"/>
          </p:cNvSpPr>
          <p:nvPr>
            <p:ph type="sldNum" sz="quarter" idx="12"/>
          </p:nvPr>
        </p:nvSpPr>
        <p:spPr/>
        <p:txBody>
          <a:bodyPr/>
          <a:lstStyle/>
          <a:p>
            <a:fld id="{FF540D6E-E35F-417B-9CCA-92B24078C1ED}" type="slidenum">
              <a:rPr lang="en-US" smtClean="0"/>
              <a:t>‹#›</a:t>
            </a:fld>
            <a:endParaRPr lang="en-US" dirty="0"/>
          </a:p>
        </p:txBody>
      </p:sp>
    </p:spTree>
    <p:extLst>
      <p:ext uri="{BB962C8B-B14F-4D97-AF65-F5344CB8AC3E}">
        <p14:creationId xmlns:p14="http://schemas.microsoft.com/office/powerpoint/2010/main" val="17009998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AF49F8A-B959-46A1-BEDC-B9A34EBB4E2F}"/>
              </a:ext>
            </a:extLst>
          </p:cNvPr>
          <p:cNvSpPr>
            <a:spLocks noGrp="1"/>
          </p:cNvSpPr>
          <p:nvPr>
            <p:ph type="dt" sz="half" idx="10"/>
          </p:nvPr>
        </p:nvSpPr>
        <p:spPr/>
        <p:txBody>
          <a:bodyPr/>
          <a:lstStyle/>
          <a:p>
            <a:fld id="{568CB591-1CC2-4D57-8D09-0646199A36F6}" type="datetimeFigureOut">
              <a:rPr lang="en-US" smtClean="0"/>
              <a:t>9/14/2021</a:t>
            </a:fld>
            <a:endParaRPr lang="en-US" dirty="0"/>
          </a:p>
        </p:txBody>
      </p:sp>
      <p:sp>
        <p:nvSpPr>
          <p:cNvPr id="3" name="Footer Placeholder 2">
            <a:extLst>
              <a:ext uri="{FF2B5EF4-FFF2-40B4-BE49-F238E27FC236}">
                <a16:creationId xmlns:a16="http://schemas.microsoft.com/office/drawing/2014/main" id="{535BB0C3-24EC-4218-9C6A-A065DC46DA9C}"/>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62D75ABA-8B8C-466B-84B2-C260ADEBF0E7}"/>
              </a:ext>
            </a:extLst>
          </p:cNvPr>
          <p:cNvSpPr>
            <a:spLocks noGrp="1"/>
          </p:cNvSpPr>
          <p:nvPr>
            <p:ph type="sldNum" sz="quarter" idx="12"/>
          </p:nvPr>
        </p:nvSpPr>
        <p:spPr/>
        <p:txBody>
          <a:bodyPr/>
          <a:lstStyle/>
          <a:p>
            <a:fld id="{FF540D6E-E35F-417B-9CCA-92B24078C1ED}" type="slidenum">
              <a:rPr lang="en-US" smtClean="0"/>
              <a:t>‹#›</a:t>
            </a:fld>
            <a:endParaRPr lang="en-US" dirty="0"/>
          </a:p>
        </p:txBody>
      </p:sp>
    </p:spTree>
    <p:extLst>
      <p:ext uri="{BB962C8B-B14F-4D97-AF65-F5344CB8AC3E}">
        <p14:creationId xmlns:p14="http://schemas.microsoft.com/office/powerpoint/2010/main" val="11881406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E662CE-1F61-4D1D-999C-7999D392418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86E41F8-9BE1-487C-8F4D-CD10182C461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529550E-FAD2-4F2A-B2E9-96F36341971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9ECA32F-9F16-4069-93DC-515F2A41E7DE}"/>
              </a:ext>
            </a:extLst>
          </p:cNvPr>
          <p:cNvSpPr>
            <a:spLocks noGrp="1"/>
          </p:cNvSpPr>
          <p:nvPr>
            <p:ph type="dt" sz="half" idx="10"/>
          </p:nvPr>
        </p:nvSpPr>
        <p:spPr/>
        <p:txBody>
          <a:bodyPr/>
          <a:lstStyle/>
          <a:p>
            <a:fld id="{568CB591-1CC2-4D57-8D09-0646199A36F6}" type="datetimeFigureOut">
              <a:rPr lang="en-US" smtClean="0"/>
              <a:t>9/14/2021</a:t>
            </a:fld>
            <a:endParaRPr lang="en-US" dirty="0"/>
          </a:p>
        </p:txBody>
      </p:sp>
      <p:sp>
        <p:nvSpPr>
          <p:cNvPr id="6" name="Footer Placeholder 5">
            <a:extLst>
              <a:ext uri="{FF2B5EF4-FFF2-40B4-BE49-F238E27FC236}">
                <a16:creationId xmlns:a16="http://schemas.microsoft.com/office/drawing/2014/main" id="{A207048C-8C69-40BB-802A-5B0BB889A82A}"/>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9B705D88-6667-4D2C-A34E-83B5841D1AF2}"/>
              </a:ext>
            </a:extLst>
          </p:cNvPr>
          <p:cNvSpPr>
            <a:spLocks noGrp="1"/>
          </p:cNvSpPr>
          <p:nvPr>
            <p:ph type="sldNum" sz="quarter" idx="12"/>
          </p:nvPr>
        </p:nvSpPr>
        <p:spPr/>
        <p:txBody>
          <a:bodyPr/>
          <a:lstStyle/>
          <a:p>
            <a:fld id="{FF540D6E-E35F-417B-9CCA-92B24078C1ED}" type="slidenum">
              <a:rPr lang="en-US" smtClean="0"/>
              <a:t>‹#›</a:t>
            </a:fld>
            <a:endParaRPr lang="en-US" dirty="0"/>
          </a:p>
        </p:txBody>
      </p:sp>
    </p:spTree>
    <p:extLst>
      <p:ext uri="{BB962C8B-B14F-4D97-AF65-F5344CB8AC3E}">
        <p14:creationId xmlns:p14="http://schemas.microsoft.com/office/powerpoint/2010/main" val="19107605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3C866D-487E-4317-B0AA-73C8C491B67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B1E06A7-98CD-4B94-B46E-CCF871E5BC7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ABB367BA-E8C3-460A-A3A3-5D428D45828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54A3D7A-4478-4574-9D91-2AE383BAD41F}"/>
              </a:ext>
            </a:extLst>
          </p:cNvPr>
          <p:cNvSpPr>
            <a:spLocks noGrp="1"/>
          </p:cNvSpPr>
          <p:nvPr>
            <p:ph type="dt" sz="half" idx="10"/>
          </p:nvPr>
        </p:nvSpPr>
        <p:spPr/>
        <p:txBody>
          <a:bodyPr/>
          <a:lstStyle/>
          <a:p>
            <a:fld id="{568CB591-1CC2-4D57-8D09-0646199A36F6}" type="datetimeFigureOut">
              <a:rPr lang="en-US" smtClean="0"/>
              <a:t>9/14/2021</a:t>
            </a:fld>
            <a:endParaRPr lang="en-US" dirty="0"/>
          </a:p>
        </p:txBody>
      </p:sp>
      <p:sp>
        <p:nvSpPr>
          <p:cNvPr id="6" name="Footer Placeholder 5">
            <a:extLst>
              <a:ext uri="{FF2B5EF4-FFF2-40B4-BE49-F238E27FC236}">
                <a16:creationId xmlns:a16="http://schemas.microsoft.com/office/drawing/2014/main" id="{90272F81-52F4-4220-A07F-8A33B03415FB}"/>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B5BA2E5A-4A35-466F-97DA-A3CCBB024B21}"/>
              </a:ext>
            </a:extLst>
          </p:cNvPr>
          <p:cNvSpPr>
            <a:spLocks noGrp="1"/>
          </p:cNvSpPr>
          <p:nvPr>
            <p:ph type="sldNum" sz="quarter" idx="12"/>
          </p:nvPr>
        </p:nvSpPr>
        <p:spPr/>
        <p:txBody>
          <a:bodyPr/>
          <a:lstStyle/>
          <a:p>
            <a:fld id="{FF540D6E-E35F-417B-9CCA-92B24078C1ED}" type="slidenum">
              <a:rPr lang="en-US" smtClean="0"/>
              <a:t>‹#›</a:t>
            </a:fld>
            <a:endParaRPr lang="en-US" dirty="0"/>
          </a:p>
        </p:txBody>
      </p:sp>
    </p:spTree>
    <p:extLst>
      <p:ext uri="{BB962C8B-B14F-4D97-AF65-F5344CB8AC3E}">
        <p14:creationId xmlns:p14="http://schemas.microsoft.com/office/powerpoint/2010/main" val="4817395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4567260-4E31-43DC-9105-F2C3638E9F7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E296BE0-6548-46BC-8F06-49F9FDB320F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D37EA99-0F01-4382-A998-0459DA446AE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8CB591-1CC2-4D57-8D09-0646199A36F6}" type="datetimeFigureOut">
              <a:rPr lang="en-US" smtClean="0"/>
              <a:t>9/14/2021</a:t>
            </a:fld>
            <a:endParaRPr lang="en-US" dirty="0"/>
          </a:p>
        </p:txBody>
      </p:sp>
      <p:sp>
        <p:nvSpPr>
          <p:cNvPr id="5" name="Footer Placeholder 4">
            <a:extLst>
              <a:ext uri="{FF2B5EF4-FFF2-40B4-BE49-F238E27FC236}">
                <a16:creationId xmlns:a16="http://schemas.microsoft.com/office/drawing/2014/main" id="{99045F44-673E-4047-93E7-F6E9643AEB1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2BB6E97F-4D52-4FA7-B123-571ECC776EE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540D6E-E35F-417B-9CCA-92B24078C1ED}" type="slidenum">
              <a:rPr lang="en-US" smtClean="0"/>
              <a:t>‹#›</a:t>
            </a:fld>
            <a:endParaRPr lang="en-US" dirty="0"/>
          </a:p>
        </p:txBody>
      </p:sp>
    </p:spTree>
    <p:extLst>
      <p:ext uri="{BB962C8B-B14F-4D97-AF65-F5344CB8AC3E}">
        <p14:creationId xmlns:p14="http://schemas.microsoft.com/office/powerpoint/2010/main" val="3675391316"/>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Freeform: Shape 8">
            <a:extLst>
              <a:ext uri="{FF2B5EF4-FFF2-40B4-BE49-F238E27FC236}">
                <a16:creationId xmlns:a16="http://schemas.microsoft.com/office/drawing/2014/main" id="{43421B4C-AA27-4F32-AA73-DA587F2729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76110"/>
            <a:ext cx="6769978" cy="5905761"/>
          </a:xfrm>
          <a:custGeom>
            <a:avLst/>
            <a:gdLst>
              <a:gd name="connsiteX0" fmla="*/ 0 w 6769978"/>
              <a:gd name="connsiteY0" fmla="*/ 0 h 5905761"/>
              <a:gd name="connsiteX1" fmla="*/ 6769978 w 6769978"/>
              <a:gd name="connsiteY1" fmla="*/ 0 h 5905761"/>
              <a:gd name="connsiteX2" fmla="*/ 3973138 w 6769978"/>
              <a:gd name="connsiteY2" fmla="*/ 5905761 h 5905761"/>
              <a:gd name="connsiteX3" fmla="*/ 0 w 6769978"/>
              <a:gd name="connsiteY3" fmla="*/ 5905761 h 5905761"/>
            </a:gdLst>
            <a:ahLst/>
            <a:cxnLst>
              <a:cxn ang="0">
                <a:pos x="connsiteX0" y="connsiteY0"/>
              </a:cxn>
              <a:cxn ang="0">
                <a:pos x="connsiteX1" y="connsiteY1"/>
              </a:cxn>
              <a:cxn ang="0">
                <a:pos x="connsiteX2" y="connsiteY2"/>
              </a:cxn>
              <a:cxn ang="0">
                <a:pos x="connsiteX3" y="connsiteY3"/>
              </a:cxn>
            </a:cxnLst>
            <a:rect l="l" t="t" r="r" b="b"/>
            <a:pathLst>
              <a:path w="6769978" h="5905761">
                <a:moveTo>
                  <a:pt x="0" y="0"/>
                </a:moveTo>
                <a:lnTo>
                  <a:pt x="6769978" y="0"/>
                </a:lnTo>
                <a:lnTo>
                  <a:pt x="3973138" y="5905761"/>
                </a:lnTo>
                <a:lnTo>
                  <a:pt x="0" y="5905761"/>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bg1">
                  <a:lumMod val="95000"/>
                </a:schemeClr>
              </a:solidFill>
            </a:endParaRPr>
          </a:p>
        </p:txBody>
      </p:sp>
      <p:sp>
        <p:nvSpPr>
          <p:cNvPr id="2" name="Title 1">
            <a:extLst>
              <a:ext uri="{FF2B5EF4-FFF2-40B4-BE49-F238E27FC236}">
                <a16:creationId xmlns:a16="http://schemas.microsoft.com/office/drawing/2014/main" id="{00B65639-F411-4129-9CA9-9783F51D4D40}"/>
              </a:ext>
            </a:extLst>
          </p:cNvPr>
          <p:cNvSpPr>
            <a:spLocks noGrp="1"/>
          </p:cNvSpPr>
          <p:nvPr>
            <p:ph type="ctrTitle"/>
          </p:nvPr>
        </p:nvSpPr>
        <p:spPr>
          <a:xfrm>
            <a:off x="841248" y="1655286"/>
            <a:ext cx="4224048" cy="2610042"/>
          </a:xfrm>
        </p:spPr>
        <p:txBody>
          <a:bodyPr>
            <a:normAutofit/>
          </a:bodyPr>
          <a:lstStyle/>
          <a:p>
            <a:pPr algn="l"/>
            <a:r>
              <a:rPr lang="en-US" sz="5400" dirty="0">
                <a:solidFill>
                  <a:srgbClr val="FFFFFF"/>
                </a:solidFill>
              </a:rPr>
              <a:t>State Taxation of Partnerships</a:t>
            </a:r>
          </a:p>
        </p:txBody>
      </p:sp>
      <p:sp>
        <p:nvSpPr>
          <p:cNvPr id="3" name="Subtitle 2">
            <a:extLst>
              <a:ext uri="{FF2B5EF4-FFF2-40B4-BE49-F238E27FC236}">
                <a16:creationId xmlns:a16="http://schemas.microsoft.com/office/drawing/2014/main" id="{31EB3E86-D2EE-458D-A1C8-24F128B5F874}"/>
              </a:ext>
            </a:extLst>
          </p:cNvPr>
          <p:cNvSpPr>
            <a:spLocks noGrp="1"/>
          </p:cNvSpPr>
          <p:nvPr>
            <p:ph type="subTitle" idx="1"/>
          </p:nvPr>
        </p:nvSpPr>
        <p:spPr>
          <a:xfrm>
            <a:off x="841248" y="4373384"/>
            <a:ext cx="3405900" cy="829055"/>
          </a:xfrm>
        </p:spPr>
        <p:txBody>
          <a:bodyPr>
            <a:normAutofit/>
          </a:bodyPr>
          <a:lstStyle/>
          <a:p>
            <a:pPr algn="l"/>
            <a:r>
              <a:rPr lang="en-US" sz="2000" dirty="0">
                <a:solidFill>
                  <a:srgbClr val="FFFFFF"/>
                </a:solidFill>
              </a:rPr>
              <a:t>September 14, 2021</a:t>
            </a:r>
          </a:p>
        </p:txBody>
      </p:sp>
      <p:pic>
        <p:nvPicPr>
          <p:cNvPr id="4" name="Picture 3" descr="Logo&#10;&#10;Description automatically generated">
            <a:extLst>
              <a:ext uri="{FF2B5EF4-FFF2-40B4-BE49-F238E27FC236}">
                <a16:creationId xmlns:a16="http://schemas.microsoft.com/office/drawing/2014/main" id="{83FE5CE5-16C3-4CC9-AAE6-0FFFC2EEB2A8}"/>
              </a:ext>
            </a:extLst>
          </p:cNvPr>
          <p:cNvPicPr>
            <a:picLocks noChangeAspect="1"/>
          </p:cNvPicPr>
          <p:nvPr/>
        </p:nvPicPr>
        <p:blipFill>
          <a:blip r:embed="rId2"/>
          <a:stretch>
            <a:fillRect/>
          </a:stretch>
        </p:blipFill>
        <p:spPr>
          <a:xfrm>
            <a:off x="6769977" y="2546544"/>
            <a:ext cx="4580777" cy="2313292"/>
          </a:xfrm>
          <a:prstGeom prst="rect">
            <a:avLst/>
          </a:prstGeom>
        </p:spPr>
      </p:pic>
    </p:spTree>
    <p:extLst>
      <p:ext uri="{BB962C8B-B14F-4D97-AF65-F5344CB8AC3E}">
        <p14:creationId xmlns:p14="http://schemas.microsoft.com/office/powerpoint/2010/main" val="2551968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962A0C-47FA-400D-ADD1-5B5D1CA200A2}"/>
              </a:ext>
            </a:extLst>
          </p:cNvPr>
          <p:cNvSpPr>
            <a:spLocks noGrp="1"/>
          </p:cNvSpPr>
          <p:nvPr>
            <p:ph type="title"/>
          </p:nvPr>
        </p:nvSpPr>
        <p:spPr/>
        <p:txBody>
          <a:bodyPr/>
          <a:lstStyle/>
          <a:p>
            <a:r>
              <a:rPr lang="en-US" dirty="0"/>
              <a:t>Example – Question on Guaranteed Payments:</a:t>
            </a:r>
          </a:p>
        </p:txBody>
      </p:sp>
      <p:sp>
        <p:nvSpPr>
          <p:cNvPr id="3" name="Content Placeholder 2">
            <a:extLst>
              <a:ext uri="{FF2B5EF4-FFF2-40B4-BE49-F238E27FC236}">
                <a16:creationId xmlns:a16="http://schemas.microsoft.com/office/drawing/2014/main" id="{9DC74478-3037-4B19-A6E3-43E28EE9538B}"/>
              </a:ext>
            </a:extLst>
          </p:cNvPr>
          <p:cNvSpPr>
            <a:spLocks noGrp="1"/>
          </p:cNvSpPr>
          <p:nvPr>
            <p:ph idx="1"/>
          </p:nvPr>
        </p:nvSpPr>
        <p:spPr/>
        <p:txBody>
          <a:bodyPr>
            <a:normAutofit lnSpcReduction="10000"/>
          </a:bodyPr>
          <a:lstStyle/>
          <a:p>
            <a:r>
              <a:rPr lang="en-US" dirty="0"/>
              <a:t>A and B form a partnership – AB. </a:t>
            </a:r>
          </a:p>
          <a:p>
            <a:r>
              <a:rPr lang="en-US" dirty="0"/>
              <a:t>A lives in State 1, B lives in state 2.</a:t>
            </a:r>
          </a:p>
          <a:p>
            <a:r>
              <a:rPr lang="en-US" dirty="0"/>
              <a:t>Both State 1 and State 2 use single sales factor apportionment.</a:t>
            </a:r>
          </a:p>
          <a:p>
            <a:r>
              <a:rPr lang="en-US" dirty="0"/>
              <a:t>AB has 90% of its sales in state 2.</a:t>
            </a:r>
          </a:p>
          <a:p>
            <a:r>
              <a:rPr lang="en-US" dirty="0"/>
              <a:t>In addition to its share of partnership items, A receives a guaranteed payment for services done for the partnership—entirely in State 1.</a:t>
            </a:r>
          </a:p>
          <a:p>
            <a:r>
              <a:rPr lang="en-US" dirty="0"/>
              <a:t>Under IRC 707(c), this guaranteed payment would reduce partnership income as an expense—so that it affects A and B’s distributive share of that income.</a:t>
            </a:r>
          </a:p>
          <a:p>
            <a:r>
              <a:rPr lang="en-US" dirty="0"/>
              <a:t>Question – how should the guaranteed payment be sourced?</a:t>
            </a:r>
          </a:p>
        </p:txBody>
      </p:sp>
    </p:spTree>
    <p:extLst>
      <p:ext uri="{BB962C8B-B14F-4D97-AF65-F5344CB8AC3E}">
        <p14:creationId xmlns:p14="http://schemas.microsoft.com/office/powerpoint/2010/main" val="12144682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E71F6A-95BF-4C29-AFF6-7D4F4171132D}"/>
              </a:ext>
            </a:extLst>
          </p:cNvPr>
          <p:cNvSpPr>
            <a:spLocks noGrp="1"/>
          </p:cNvSpPr>
          <p:nvPr>
            <p:ph type="title"/>
          </p:nvPr>
        </p:nvSpPr>
        <p:spPr/>
        <p:txBody>
          <a:bodyPr/>
          <a:lstStyle/>
          <a:p>
            <a:r>
              <a:rPr lang="en-US" dirty="0"/>
              <a:t>Possible Answers: </a:t>
            </a:r>
          </a:p>
        </p:txBody>
      </p:sp>
      <p:sp>
        <p:nvSpPr>
          <p:cNvPr id="3" name="Content Placeholder 2">
            <a:extLst>
              <a:ext uri="{FF2B5EF4-FFF2-40B4-BE49-F238E27FC236}">
                <a16:creationId xmlns:a16="http://schemas.microsoft.com/office/drawing/2014/main" id="{1C833ADE-55F8-49B4-9080-FA5EC7619C6B}"/>
              </a:ext>
            </a:extLst>
          </p:cNvPr>
          <p:cNvSpPr>
            <a:spLocks noGrp="1"/>
          </p:cNvSpPr>
          <p:nvPr>
            <p:ph idx="1"/>
          </p:nvPr>
        </p:nvSpPr>
        <p:spPr/>
        <p:txBody>
          <a:bodyPr/>
          <a:lstStyle/>
          <a:p>
            <a:r>
              <a:rPr lang="en-US" dirty="0"/>
              <a:t>The guaranteed payment could be sourced as wages – so that all of it would be sourced to State 1. </a:t>
            </a:r>
          </a:p>
          <a:p>
            <a:r>
              <a:rPr lang="en-US" dirty="0"/>
              <a:t>The guaranteed payment could be sourced based on where the services are performed (generally) – so, again, all of it would be sourced to State 1.</a:t>
            </a:r>
          </a:p>
          <a:p>
            <a:r>
              <a:rPr lang="en-US" dirty="0"/>
              <a:t>The guaranteed payment could be apportioned in the same manner as the distributive share of partnership income – so 90% would be sourced to State 2. </a:t>
            </a:r>
          </a:p>
          <a:p>
            <a:r>
              <a:rPr lang="en-US" dirty="0"/>
              <a:t>(Would it change your answer if State 1 had no income tax?)</a:t>
            </a:r>
          </a:p>
        </p:txBody>
      </p:sp>
    </p:spTree>
    <p:extLst>
      <p:ext uri="{BB962C8B-B14F-4D97-AF65-F5344CB8AC3E}">
        <p14:creationId xmlns:p14="http://schemas.microsoft.com/office/powerpoint/2010/main" val="42220067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5944C-D6FD-44EF-81B5-8B62655003C0}"/>
              </a:ext>
            </a:extLst>
          </p:cNvPr>
          <p:cNvSpPr>
            <a:spLocks noGrp="1"/>
          </p:cNvSpPr>
          <p:nvPr>
            <p:ph type="title"/>
          </p:nvPr>
        </p:nvSpPr>
        <p:spPr/>
        <p:txBody>
          <a:bodyPr/>
          <a:lstStyle/>
          <a:p>
            <a:r>
              <a:rPr lang="en-US" dirty="0"/>
              <a:t>Variation – Question on IRC 707(a) Transactions:</a:t>
            </a:r>
          </a:p>
        </p:txBody>
      </p:sp>
      <p:sp>
        <p:nvSpPr>
          <p:cNvPr id="3" name="Content Placeholder 2">
            <a:extLst>
              <a:ext uri="{FF2B5EF4-FFF2-40B4-BE49-F238E27FC236}">
                <a16:creationId xmlns:a16="http://schemas.microsoft.com/office/drawing/2014/main" id="{A691B46C-2698-416E-9EA3-88BA390C1B3B}"/>
              </a:ext>
            </a:extLst>
          </p:cNvPr>
          <p:cNvSpPr>
            <a:spLocks noGrp="1"/>
          </p:cNvSpPr>
          <p:nvPr>
            <p:ph idx="1"/>
          </p:nvPr>
        </p:nvSpPr>
        <p:spPr/>
        <p:txBody>
          <a:bodyPr/>
          <a:lstStyle/>
          <a:p>
            <a:r>
              <a:rPr lang="en-US" dirty="0"/>
              <a:t>Same facts except that A loans AB money and will be paid interest on that loan.</a:t>
            </a:r>
          </a:p>
          <a:p>
            <a:r>
              <a:rPr lang="en-US" dirty="0"/>
              <a:t>Assuming the interest would generally be sourced to State 2 under its sales factor apportionment formula, the interest might be sourced 100% to State 2.</a:t>
            </a:r>
          </a:p>
          <a:p>
            <a:r>
              <a:rPr lang="en-US" dirty="0"/>
              <a:t>Alternatively, the interest might be sourced in the same manner as A’s distributive share – 90% to State 2.</a:t>
            </a:r>
          </a:p>
        </p:txBody>
      </p:sp>
    </p:spTree>
    <p:extLst>
      <p:ext uri="{BB962C8B-B14F-4D97-AF65-F5344CB8AC3E}">
        <p14:creationId xmlns:p14="http://schemas.microsoft.com/office/powerpoint/2010/main" val="38812037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D88375-0D17-45A0-9715-26A1B74423B8}"/>
              </a:ext>
            </a:extLst>
          </p:cNvPr>
          <p:cNvSpPr>
            <a:spLocks noGrp="1"/>
          </p:cNvSpPr>
          <p:nvPr>
            <p:ph type="title"/>
          </p:nvPr>
        </p:nvSpPr>
        <p:spPr/>
        <p:txBody>
          <a:bodyPr/>
          <a:lstStyle/>
          <a:p>
            <a:r>
              <a:rPr lang="en-US" dirty="0"/>
              <a:t>Variation – Question on Built-In Gain Asset Contributed</a:t>
            </a:r>
          </a:p>
        </p:txBody>
      </p:sp>
      <p:sp>
        <p:nvSpPr>
          <p:cNvPr id="3" name="Content Placeholder 2">
            <a:extLst>
              <a:ext uri="{FF2B5EF4-FFF2-40B4-BE49-F238E27FC236}">
                <a16:creationId xmlns:a16="http://schemas.microsoft.com/office/drawing/2014/main" id="{A6DF89B7-23C3-4C70-B047-6578002DE64B}"/>
              </a:ext>
            </a:extLst>
          </p:cNvPr>
          <p:cNvSpPr>
            <a:spLocks noGrp="1"/>
          </p:cNvSpPr>
          <p:nvPr>
            <p:ph idx="1"/>
          </p:nvPr>
        </p:nvSpPr>
        <p:spPr/>
        <p:txBody>
          <a:bodyPr/>
          <a:lstStyle/>
          <a:p>
            <a:r>
              <a:rPr lang="en-US" dirty="0"/>
              <a:t>Same facts except that A contributes an asset to AB that has a built-in gain. (The asset was in State 1 but physically moved to State 2.)</a:t>
            </a:r>
          </a:p>
          <a:p>
            <a:r>
              <a:rPr lang="en-US" dirty="0"/>
              <a:t>The asset is subsequently sold triggering the gain.</a:t>
            </a:r>
          </a:p>
          <a:p>
            <a:r>
              <a:rPr lang="en-US" dirty="0"/>
              <a:t>Under Subchapter K, the portion of the realized gain representing built-in gain is allocated back to A.</a:t>
            </a:r>
          </a:p>
          <a:p>
            <a:r>
              <a:rPr lang="en-US" dirty="0"/>
              <a:t>The gain could be allocated 100% to State 1.</a:t>
            </a:r>
          </a:p>
          <a:p>
            <a:r>
              <a:rPr lang="en-US" dirty="0"/>
              <a:t>The gain could be apportioned along with A’s distributive share income – 90% to State 2.</a:t>
            </a:r>
          </a:p>
        </p:txBody>
      </p:sp>
    </p:spTree>
    <p:extLst>
      <p:ext uri="{BB962C8B-B14F-4D97-AF65-F5344CB8AC3E}">
        <p14:creationId xmlns:p14="http://schemas.microsoft.com/office/powerpoint/2010/main" val="34162671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2B3780-41D3-4263-95B1-276D20C657F6}"/>
              </a:ext>
            </a:extLst>
          </p:cNvPr>
          <p:cNvSpPr>
            <a:spLocks noGrp="1"/>
          </p:cNvSpPr>
          <p:nvPr>
            <p:ph type="title"/>
          </p:nvPr>
        </p:nvSpPr>
        <p:spPr/>
        <p:txBody>
          <a:bodyPr/>
          <a:lstStyle/>
          <a:p>
            <a:r>
              <a:rPr lang="en-US" dirty="0"/>
              <a:t>Example: Role/Status of the Partner</a:t>
            </a:r>
          </a:p>
        </p:txBody>
      </p:sp>
      <p:sp>
        <p:nvSpPr>
          <p:cNvPr id="3" name="Content Placeholder 2">
            <a:extLst>
              <a:ext uri="{FF2B5EF4-FFF2-40B4-BE49-F238E27FC236}">
                <a16:creationId xmlns:a16="http://schemas.microsoft.com/office/drawing/2014/main" id="{512E9E24-71E9-4C77-A6D3-4C4A3B59F99D}"/>
              </a:ext>
            </a:extLst>
          </p:cNvPr>
          <p:cNvSpPr>
            <a:spLocks noGrp="1"/>
          </p:cNvSpPr>
          <p:nvPr>
            <p:ph idx="1"/>
          </p:nvPr>
        </p:nvSpPr>
        <p:spPr/>
        <p:txBody>
          <a:bodyPr/>
          <a:lstStyle/>
          <a:p>
            <a:r>
              <a:rPr lang="en-US" dirty="0"/>
              <a:t>A, B, and C form a partnership – ABC.</a:t>
            </a:r>
          </a:p>
          <a:p>
            <a:r>
              <a:rPr lang="en-US" dirty="0"/>
              <a:t>ABC operates in State 1. A and B are residents of State 1. C is a resident of State 2.</a:t>
            </a:r>
          </a:p>
          <a:p>
            <a:r>
              <a:rPr lang="en-US" dirty="0"/>
              <a:t>Is C required to source distributive share income to State 1?</a:t>
            </a:r>
          </a:p>
          <a:p>
            <a:pPr lvl="1"/>
            <a:r>
              <a:rPr lang="en-US" dirty="0"/>
              <a:t>If C is a minority partner?</a:t>
            </a:r>
          </a:p>
          <a:p>
            <a:pPr lvl="1"/>
            <a:r>
              <a:rPr lang="en-US" dirty="0"/>
              <a:t>If C is a limited partner?</a:t>
            </a:r>
          </a:p>
          <a:p>
            <a:pPr lvl="1"/>
            <a:r>
              <a:rPr lang="en-US" dirty="0"/>
              <a:t>If C’s role is purely passive?</a:t>
            </a:r>
          </a:p>
          <a:p>
            <a:pPr lvl="1"/>
            <a:r>
              <a:rPr lang="en-US" dirty="0"/>
              <a:t>Does it matter whether C is a corporation of individual?</a:t>
            </a:r>
          </a:p>
          <a:p>
            <a:pPr marL="457200" lvl="1" indent="0">
              <a:buNone/>
            </a:pPr>
            <a:endParaRPr lang="en-US" dirty="0"/>
          </a:p>
        </p:txBody>
      </p:sp>
    </p:spTree>
    <p:extLst>
      <p:ext uri="{BB962C8B-B14F-4D97-AF65-F5344CB8AC3E}">
        <p14:creationId xmlns:p14="http://schemas.microsoft.com/office/powerpoint/2010/main" val="15424341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9099A2-5862-4D67-A417-8E9D971EEE64}"/>
              </a:ext>
            </a:extLst>
          </p:cNvPr>
          <p:cNvSpPr>
            <a:spLocks noGrp="1"/>
          </p:cNvSpPr>
          <p:nvPr>
            <p:ph type="title"/>
          </p:nvPr>
        </p:nvSpPr>
        <p:spPr/>
        <p:txBody>
          <a:bodyPr/>
          <a:lstStyle/>
          <a:p>
            <a:pPr algn="ctr"/>
            <a:r>
              <a:rPr lang="en-US" dirty="0"/>
              <a:t>Relationships Between These Elements</a:t>
            </a:r>
          </a:p>
        </p:txBody>
      </p:sp>
      <p:pic>
        <p:nvPicPr>
          <p:cNvPr id="8" name="Picture 7">
            <a:extLst>
              <a:ext uri="{FF2B5EF4-FFF2-40B4-BE49-F238E27FC236}">
                <a16:creationId xmlns:a16="http://schemas.microsoft.com/office/drawing/2014/main" id="{44303FD9-D4A8-4E33-8CB9-7C6D523663A3}"/>
              </a:ext>
            </a:extLst>
          </p:cNvPr>
          <p:cNvPicPr>
            <a:picLocks noChangeAspect="1"/>
          </p:cNvPicPr>
          <p:nvPr/>
        </p:nvPicPr>
        <p:blipFill rotWithShape="1">
          <a:blip r:embed="rId2"/>
          <a:srcRect l="18201" t="17724" r="18414" b="46504"/>
          <a:stretch/>
        </p:blipFill>
        <p:spPr>
          <a:xfrm>
            <a:off x="646770" y="1405053"/>
            <a:ext cx="10854037" cy="3445727"/>
          </a:xfrm>
          <a:prstGeom prst="rect">
            <a:avLst/>
          </a:prstGeom>
        </p:spPr>
      </p:pic>
    </p:spTree>
    <p:extLst>
      <p:ext uri="{BB962C8B-B14F-4D97-AF65-F5344CB8AC3E}">
        <p14:creationId xmlns:p14="http://schemas.microsoft.com/office/powerpoint/2010/main" val="34920663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BF61EA3-B236-439E-9C0B-340980D56B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50FBE25F-9C08-4343-9DEB-2DD58B967ADF}"/>
              </a:ext>
            </a:extLst>
          </p:cNvPr>
          <p:cNvSpPr>
            <a:spLocks noGrp="1"/>
          </p:cNvSpPr>
          <p:nvPr>
            <p:ph type="title"/>
          </p:nvPr>
        </p:nvSpPr>
        <p:spPr>
          <a:xfrm>
            <a:off x="808638" y="386930"/>
            <a:ext cx="9236700" cy="1188950"/>
          </a:xfrm>
        </p:spPr>
        <p:txBody>
          <a:bodyPr anchor="b">
            <a:normAutofit/>
          </a:bodyPr>
          <a:lstStyle/>
          <a:p>
            <a:r>
              <a:rPr lang="en-US" sz="5400" dirty="0"/>
              <a:t>Next Steps</a:t>
            </a:r>
          </a:p>
        </p:txBody>
      </p:sp>
      <p:grpSp>
        <p:nvGrpSpPr>
          <p:cNvPr id="10" name="Group 9">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11" name="Rectangle 10">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4" name="Rectangle 13">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5A9EEDFB-5A8A-4412-85D8-8381825517F3}"/>
              </a:ext>
            </a:extLst>
          </p:cNvPr>
          <p:cNvSpPr>
            <a:spLocks noGrp="1"/>
          </p:cNvSpPr>
          <p:nvPr>
            <p:ph idx="1"/>
          </p:nvPr>
        </p:nvSpPr>
        <p:spPr>
          <a:xfrm>
            <a:off x="793660" y="2599509"/>
            <a:ext cx="10143668" cy="3435531"/>
          </a:xfrm>
        </p:spPr>
        <p:txBody>
          <a:bodyPr anchor="ctr">
            <a:normAutofit/>
          </a:bodyPr>
          <a:lstStyle/>
          <a:p>
            <a:endParaRPr lang="en-US" sz="2400" dirty="0"/>
          </a:p>
          <a:p>
            <a:r>
              <a:rPr lang="en-US" sz="2400" dirty="0"/>
              <a:t>Survey of how states have addressed important issues. Examples: </a:t>
            </a:r>
          </a:p>
          <a:p>
            <a:pPr lvl="1"/>
            <a:r>
              <a:rPr lang="en-US" sz="1800" dirty="0"/>
              <a:t>Specific rules for partnership apportionment (states generally refer to corporate rules)</a:t>
            </a:r>
          </a:p>
          <a:p>
            <a:pPr lvl="1"/>
            <a:r>
              <a:rPr lang="en-US" sz="1800" dirty="0"/>
              <a:t>Exceptions—if any—for roles/status of partners (minority of states make exceptions)</a:t>
            </a:r>
          </a:p>
          <a:p>
            <a:pPr lvl="1"/>
            <a:r>
              <a:rPr lang="en-US" sz="1800" dirty="0"/>
              <a:t>Rules for guaranteed payments (a handful of states have them)</a:t>
            </a:r>
          </a:p>
          <a:p>
            <a:pPr lvl="1"/>
            <a:r>
              <a:rPr lang="en-US" sz="1800" dirty="0"/>
              <a:t>Specific definitions of investment partnerships (less than half the states have them)</a:t>
            </a:r>
          </a:p>
          <a:p>
            <a:pPr lvl="1"/>
            <a:r>
              <a:rPr lang="en-US" sz="1800" dirty="0"/>
              <a:t>Specific rules for determining business/nonbusiness income (differences in the rules)</a:t>
            </a:r>
          </a:p>
          <a:p>
            <a:r>
              <a:rPr lang="en-US" sz="2400" dirty="0"/>
              <a:t>Consistency (or not) in state rules. Example:</a:t>
            </a:r>
          </a:p>
          <a:p>
            <a:pPr lvl="1"/>
            <a:r>
              <a:rPr lang="en-US" sz="1800" dirty="0"/>
              <a:t>The minority of states have addressed guaranteed payments are split.</a:t>
            </a:r>
          </a:p>
          <a:p>
            <a:endParaRPr lang="en-US" sz="2000" dirty="0"/>
          </a:p>
          <a:p>
            <a:pPr lvl="1"/>
            <a:endParaRPr lang="en-US" dirty="0"/>
          </a:p>
        </p:txBody>
      </p:sp>
    </p:spTree>
    <p:extLst>
      <p:ext uri="{BB962C8B-B14F-4D97-AF65-F5344CB8AC3E}">
        <p14:creationId xmlns:p14="http://schemas.microsoft.com/office/powerpoint/2010/main" val="25055632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BF61EA3-B236-439E-9C0B-340980D56B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50FBE25F-9C08-4343-9DEB-2DD58B967ADF}"/>
              </a:ext>
            </a:extLst>
          </p:cNvPr>
          <p:cNvSpPr>
            <a:spLocks noGrp="1"/>
          </p:cNvSpPr>
          <p:nvPr>
            <p:ph type="title"/>
          </p:nvPr>
        </p:nvSpPr>
        <p:spPr>
          <a:xfrm>
            <a:off x="808638" y="386930"/>
            <a:ext cx="9236700" cy="1188950"/>
          </a:xfrm>
        </p:spPr>
        <p:txBody>
          <a:bodyPr anchor="b">
            <a:normAutofit/>
          </a:bodyPr>
          <a:lstStyle/>
          <a:p>
            <a:r>
              <a:rPr lang="en-US" sz="5400" dirty="0"/>
              <a:t>Next Steps</a:t>
            </a:r>
          </a:p>
        </p:txBody>
      </p:sp>
      <p:grpSp>
        <p:nvGrpSpPr>
          <p:cNvPr id="10" name="Group 9">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11" name="Rectangle 10">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4" name="Rectangle 13">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5A9EEDFB-5A8A-4412-85D8-8381825517F3}"/>
              </a:ext>
            </a:extLst>
          </p:cNvPr>
          <p:cNvSpPr>
            <a:spLocks noGrp="1"/>
          </p:cNvSpPr>
          <p:nvPr>
            <p:ph idx="1"/>
          </p:nvPr>
        </p:nvSpPr>
        <p:spPr>
          <a:xfrm>
            <a:off x="793660" y="2599509"/>
            <a:ext cx="10143668" cy="3435531"/>
          </a:xfrm>
        </p:spPr>
        <p:txBody>
          <a:bodyPr anchor="ctr">
            <a:normAutofit/>
          </a:bodyPr>
          <a:lstStyle/>
          <a:p>
            <a:r>
              <a:rPr lang="en-US" sz="2400" dirty="0"/>
              <a:t>We will continue to flesh out the outline and identify questions and issues.</a:t>
            </a:r>
          </a:p>
          <a:p>
            <a:r>
              <a:rPr lang="en-US" sz="2400" dirty="0"/>
              <a:t>Send anything you think we should include or anything we’ve missed and we’ll incorporate it.</a:t>
            </a:r>
          </a:p>
          <a:p>
            <a:r>
              <a:rPr lang="en-US" sz="2400" dirty="0"/>
              <a:t>Next meeting:</a:t>
            </a:r>
          </a:p>
          <a:p>
            <a:pPr lvl="1"/>
            <a:r>
              <a:rPr lang="en-US" dirty="0"/>
              <a:t>Finish sourcing of operating income.</a:t>
            </a:r>
          </a:p>
          <a:p>
            <a:pPr lvl="1"/>
            <a:r>
              <a:rPr lang="en-US" dirty="0"/>
              <a:t>Discuss credits for taxes paid (residents).</a:t>
            </a:r>
          </a:p>
          <a:p>
            <a:pPr lvl="1"/>
            <a:r>
              <a:rPr lang="en-US" dirty="0"/>
              <a:t>Kick off sourcing of sale of partnership interest.</a:t>
            </a:r>
          </a:p>
          <a:p>
            <a:pPr lvl="1"/>
            <a:endParaRPr lang="en-US" dirty="0"/>
          </a:p>
        </p:txBody>
      </p:sp>
    </p:spTree>
    <p:extLst>
      <p:ext uri="{BB962C8B-B14F-4D97-AF65-F5344CB8AC3E}">
        <p14:creationId xmlns:p14="http://schemas.microsoft.com/office/powerpoint/2010/main" val="29374307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50E6406F-E3E7-403B-A4C3-3D271E91F2A2}"/>
              </a:ext>
            </a:extLst>
          </p:cNvPr>
          <p:cNvSpPr>
            <a:spLocks noGrp="1"/>
          </p:cNvSpPr>
          <p:nvPr>
            <p:ph type="title"/>
          </p:nvPr>
        </p:nvSpPr>
        <p:spPr>
          <a:xfrm>
            <a:off x="1371599" y="294538"/>
            <a:ext cx="9895951" cy="1033669"/>
          </a:xfrm>
        </p:spPr>
        <p:txBody>
          <a:bodyPr>
            <a:normAutofit/>
          </a:bodyPr>
          <a:lstStyle/>
          <a:p>
            <a:r>
              <a:rPr lang="en-US" sz="4000" dirty="0">
                <a:solidFill>
                  <a:srgbClr val="FFFFFF"/>
                </a:solidFill>
              </a:rPr>
              <a:t>Final Note	</a:t>
            </a:r>
          </a:p>
        </p:txBody>
      </p:sp>
      <p:sp>
        <p:nvSpPr>
          <p:cNvPr id="3" name="Content Placeholder 2">
            <a:extLst>
              <a:ext uri="{FF2B5EF4-FFF2-40B4-BE49-F238E27FC236}">
                <a16:creationId xmlns:a16="http://schemas.microsoft.com/office/drawing/2014/main" id="{E9E3A78E-B124-4329-A690-183A4EAB0568}"/>
              </a:ext>
            </a:extLst>
          </p:cNvPr>
          <p:cNvSpPr>
            <a:spLocks noGrp="1"/>
          </p:cNvSpPr>
          <p:nvPr>
            <p:ph idx="1"/>
          </p:nvPr>
        </p:nvSpPr>
        <p:spPr>
          <a:xfrm>
            <a:off x="1371599" y="2318197"/>
            <a:ext cx="9724031" cy="3683358"/>
          </a:xfrm>
        </p:spPr>
        <p:txBody>
          <a:bodyPr anchor="ctr">
            <a:normAutofit/>
          </a:bodyPr>
          <a:lstStyle/>
          <a:p>
            <a:pPr>
              <a:spcBef>
                <a:spcPts val="2400"/>
              </a:spcBef>
            </a:pPr>
            <a:r>
              <a:rPr lang="en-US" sz="2400" dirty="0"/>
              <a:t>When we did our initial survey of the partnership work group we asked whether their agency could benefit from training on partnership issues</a:t>
            </a:r>
          </a:p>
          <a:p>
            <a:pPr>
              <a:spcBef>
                <a:spcPts val="2400"/>
              </a:spcBef>
            </a:pPr>
            <a:r>
              <a:rPr lang="en-US" sz="2400" dirty="0"/>
              <a:t>100% of the respondents said yes.</a:t>
            </a:r>
          </a:p>
          <a:p>
            <a:pPr>
              <a:spcBef>
                <a:spcPts val="2400"/>
              </a:spcBef>
            </a:pPr>
            <a:r>
              <a:rPr lang="en-US" sz="2400" dirty="0"/>
              <a:t>Will be following up on training as we get closer to the uniformity committee meeting.</a:t>
            </a:r>
          </a:p>
        </p:txBody>
      </p:sp>
    </p:spTree>
    <p:extLst>
      <p:ext uri="{BB962C8B-B14F-4D97-AF65-F5344CB8AC3E}">
        <p14:creationId xmlns:p14="http://schemas.microsoft.com/office/powerpoint/2010/main" val="8983581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23A58148-D452-4F6F-A2FE-EED968DE19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386463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C913BC1C-92DD-4AB2-9A9E-6FE697071573}"/>
              </a:ext>
            </a:extLst>
          </p:cNvPr>
          <p:cNvSpPr>
            <a:spLocks noGrp="1"/>
          </p:cNvSpPr>
          <p:nvPr>
            <p:ph type="title"/>
          </p:nvPr>
        </p:nvSpPr>
        <p:spPr>
          <a:xfrm>
            <a:off x="312724" y="3433763"/>
            <a:ext cx="3197013" cy="2743200"/>
          </a:xfrm>
        </p:spPr>
        <p:txBody>
          <a:bodyPr anchor="t">
            <a:normAutofit/>
          </a:bodyPr>
          <a:lstStyle/>
          <a:p>
            <a:pPr algn="ctr"/>
            <a:r>
              <a:rPr lang="en-US" sz="4800" dirty="0">
                <a:solidFill>
                  <a:schemeClr val="bg1"/>
                </a:solidFill>
              </a:rPr>
              <a:t>Project Plan</a:t>
            </a:r>
          </a:p>
        </p:txBody>
      </p:sp>
      <p:pic>
        <p:nvPicPr>
          <p:cNvPr id="9" name="Graphic 8" descr="Issue Tracking">
            <a:extLst>
              <a:ext uri="{FF2B5EF4-FFF2-40B4-BE49-F238E27FC236}">
                <a16:creationId xmlns:a16="http://schemas.microsoft.com/office/drawing/2014/main" id="{54C4C7D5-C2A5-450C-A766-957E77F08CE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402271" y="2122544"/>
            <a:ext cx="914400" cy="914400"/>
          </a:xfrm>
          <a:prstGeom prst="rect">
            <a:avLst/>
          </a:prstGeom>
        </p:spPr>
      </p:pic>
      <p:sp>
        <p:nvSpPr>
          <p:cNvPr id="15" name="Content Placeholder 4">
            <a:extLst>
              <a:ext uri="{FF2B5EF4-FFF2-40B4-BE49-F238E27FC236}">
                <a16:creationId xmlns:a16="http://schemas.microsoft.com/office/drawing/2014/main" id="{26ABBA4E-7DA0-41C8-8A60-F5215E64B96A}"/>
              </a:ext>
            </a:extLst>
          </p:cNvPr>
          <p:cNvSpPr>
            <a:spLocks noGrp="1"/>
          </p:cNvSpPr>
          <p:nvPr>
            <p:ph idx="1"/>
          </p:nvPr>
        </p:nvSpPr>
        <p:spPr>
          <a:xfrm>
            <a:off x="4330719" y="641615"/>
            <a:ext cx="7289799" cy="5533496"/>
          </a:xfrm>
        </p:spPr>
        <p:txBody>
          <a:bodyPr anchor="ctr">
            <a:normAutofit/>
          </a:bodyPr>
          <a:lstStyle/>
          <a:p>
            <a:pPr marL="0" indent="0">
              <a:buNone/>
            </a:pPr>
            <a:r>
              <a:rPr lang="en-US" sz="2400" dirty="0"/>
              <a:t>The project work group has outlined a general approach to the project:</a:t>
            </a:r>
          </a:p>
          <a:p>
            <a:pPr marL="514350" indent="-514350">
              <a:buFont typeface="+mj-lt"/>
              <a:buAutoNum type="arabicPeriod"/>
            </a:pPr>
            <a:r>
              <a:rPr lang="en-US" sz="2400" dirty="0"/>
              <a:t>Identify and generally describe a comprehensive list of potential issues. </a:t>
            </a:r>
          </a:p>
          <a:p>
            <a:pPr marL="514350" indent="-514350">
              <a:buFont typeface="+mj-lt"/>
              <a:buAutoNum type="arabicPeriod"/>
            </a:pPr>
            <a:r>
              <a:rPr lang="en-US" sz="2400" dirty="0"/>
              <a:t>Note the important relationships between those issues. </a:t>
            </a:r>
          </a:p>
          <a:p>
            <a:pPr marL="514350" indent="-514350">
              <a:buFont typeface="+mj-lt"/>
              <a:buAutoNum type="arabicPeriod"/>
            </a:pPr>
            <a:r>
              <a:rPr lang="en-US" sz="2400" dirty="0"/>
              <a:t>Select a particular issue and develop generally recommended practices or positions.</a:t>
            </a:r>
          </a:p>
          <a:p>
            <a:pPr marL="514350" indent="-514350">
              <a:buFont typeface="+mj-lt"/>
              <a:buAutoNum type="arabicPeriod"/>
            </a:pPr>
            <a:r>
              <a:rPr lang="en-US" sz="2400" dirty="0"/>
              <a:t>Repeat step 3 until all major issues have been addressed and reconcile any differences.</a:t>
            </a:r>
          </a:p>
          <a:p>
            <a:pPr marL="514350" indent="-514350">
              <a:buFont typeface="+mj-lt"/>
              <a:buAutoNum type="arabicPeriod"/>
            </a:pPr>
            <a:r>
              <a:rPr lang="en-US" sz="2400" dirty="0"/>
              <a:t>Agree on overall set of recommended practices/ positions for all issues.</a:t>
            </a:r>
          </a:p>
          <a:p>
            <a:pPr marL="514350" indent="-514350">
              <a:buFont typeface="+mj-lt"/>
              <a:buAutoNum type="arabicPeriod"/>
            </a:pPr>
            <a:r>
              <a:rPr lang="en-US" sz="2400" dirty="0"/>
              <a:t>Begin creating draft models, etc., to carry out the recommended practices/positions.</a:t>
            </a:r>
          </a:p>
          <a:p>
            <a:endParaRPr lang="en-US" sz="2400" dirty="0"/>
          </a:p>
        </p:txBody>
      </p:sp>
    </p:spTree>
    <p:extLst>
      <p:ext uri="{BB962C8B-B14F-4D97-AF65-F5344CB8AC3E}">
        <p14:creationId xmlns:p14="http://schemas.microsoft.com/office/powerpoint/2010/main" val="18131783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6DF22804-E35C-4C77-B44A-08F9BB06B25E}"/>
              </a:ext>
            </a:extLst>
          </p:cNvPr>
          <p:cNvPicPr>
            <a:picLocks noChangeAspect="1"/>
          </p:cNvPicPr>
          <p:nvPr/>
        </p:nvPicPr>
        <p:blipFill rotWithShape="1">
          <a:blip r:embed="rId2">
            <a:duotone>
              <a:prstClr val="black"/>
              <a:prstClr val="white"/>
            </a:duotone>
            <a:alphaModFix amt="35000"/>
          </a:blip>
          <a:srcRect t="16765" b="817"/>
          <a:stretch/>
        </p:blipFill>
        <p:spPr>
          <a:xfrm>
            <a:off x="20" y="0"/>
            <a:ext cx="12191980" cy="6857990"/>
          </a:xfrm>
          <a:prstGeom prst="rect">
            <a:avLst/>
          </a:prstGeom>
        </p:spPr>
      </p:pic>
      <p:sp>
        <p:nvSpPr>
          <p:cNvPr id="21" name="Rectangle 11">
            <a:extLst>
              <a:ext uri="{FF2B5EF4-FFF2-40B4-BE49-F238E27FC236}">
                <a16:creationId xmlns:a16="http://schemas.microsoft.com/office/drawing/2014/main" id="{FCEC2294-5A7B-45E5-9251-C1AA89F4AD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bg2">
              <a:alpha val="60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C4B3F8C8-4A05-4417-AF9F-9CA6C94131E0}"/>
              </a:ext>
            </a:extLst>
          </p:cNvPr>
          <p:cNvSpPr>
            <a:spLocks noGrp="1"/>
          </p:cNvSpPr>
          <p:nvPr>
            <p:ph type="title"/>
          </p:nvPr>
        </p:nvSpPr>
        <p:spPr>
          <a:xfrm>
            <a:off x="939567" y="1065857"/>
            <a:ext cx="2455845" cy="4726276"/>
          </a:xfrm>
        </p:spPr>
        <p:txBody>
          <a:bodyPr>
            <a:normAutofit/>
          </a:bodyPr>
          <a:lstStyle/>
          <a:p>
            <a:pPr algn="r"/>
            <a:r>
              <a:rPr lang="en-US" sz="4000" dirty="0"/>
              <a:t>Roadmap</a:t>
            </a:r>
          </a:p>
        </p:txBody>
      </p:sp>
      <p:cxnSp>
        <p:nvCxnSpPr>
          <p:cNvPr id="22" name="Straight Connector 13">
            <a:extLst>
              <a:ext uri="{FF2B5EF4-FFF2-40B4-BE49-F238E27FC236}">
                <a16:creationId xmlns:a16="http://schemas.microsoft.com/office/drawing/2014/main" id="{67182200-4859-4C8D-BCBB-55B245C28BA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3372" y="2286000"/>
            <a:ext cx="0" cy="22860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graphicFrame>
        <p:nvGraphicFramePr>
          <p:cNvPr id="23" name="Content Placeholder 2">
            <a:extLst>
              <a:ext uri="{FF2B5EF4-FFF2-40B4-BE49-F238E27FC236}">
                <a16:creationId xmlns:a16="http://schemas.microsoft.com/office/drawing/2014/main" id="{06E8EB34-F822-45E5-A4B0-E43CF85A2B2D}"/>
              </a:ext>
            </a:extLst>
          </p:cNvPr>
          <p:cNvGraphicFramePr/>
          <p:nvPr>
            <p:extLst>
              <p:ext uri="{D42A27DB-BD31-4B8C-83A1-F6EECF244321}">
                <p14:modId xmlns:p14="http://schemas.microsoft.com/office/powerpoint/2010/main" val="2794649598"/>
              </p:ext>
            </p:extLst>
          </p:nvPr>
        </p:nvGraphicFramePr>
        <p:xfrm>
          <a:off x="3964143" y="1065857"/>
          <a:ext cx="7134492" cy="472627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029998641"/>
      </p:ext>
    </p:extLst>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29306B2F-7E6B-43D4-99E3-ED8263694D7B}"/>
              </a:ext>
            </a:extLst>
          </p:cNvPr>
          <p:cNvSpPr>
            <a:spLocks noGrp="1"/>
          </p:cNvSpPr>
          <p:nvPr>
            <p:ph type="title"/>
          </p:nvPr>
        </p:nvSpPr>
        <p:spPr>
          <a:xfrm>
            <a:off x="466722" y="586855"/>
            <a:ext cx="3201366" cy="3387497"/>
          </a:xfrm>
        </p:spPr>
        <p:txBody>
          <a:bodyPr anchor="b">
            <a:normAutofit/>
          </a:bodyPr>
          <a:lstStyle/>
          <a:p>
            <a:pPr algn="r"/>
            <a:r>
              <a:rPr lang="en-US" sz="4000" dirty="0">
                <a:solidFill>
                  <a:srgbClr val="FFFFFF"/>
                </a:solidFill>
              </a:rPr>
              <a:t>Last Call	</a:t>
            </a:r>
          </a:p>
        </p:txBody>
      </p:sp>
      <p:sp>
        <p:nvSpPr>
          <p:cNvPr id="3" name="Content Placeholder 2">
            <a:extLst>
              <a:ext uri="{FF2B5EF4-FFF2-40B4-BE49-F238E27FC236}">
                <a16:creationId xmlns:a16="http://schemas.microsoft.com/office/drawing/2014/main" id="{164D0E83-1D14-497D-AB47-E9F122DF6B99}"/>
              </a:ext>
            </a:extLst>
          </p:cNvPr>
          <p:cNvSpPr>
            <a:spLocks noGrp="1"/>
          </p:cNvSpPr>
          <p:nvPr>
            <p:ph idx="1"/>
          </p:nvPr>
        </p:nvSpPr>
        <p:spPr>
          <a:xfrm>
            <a:off x="4810259" y="649480"/>
            <a:ext cx="6555347" cy="5546047"/>
          </a:xfrm>
        </p:spPr>
        <p:txBody>
          <a:bodyPr anchor="ctr">
            <a:normAutofit/>
          </a:bodyPr>
          <a:lstStyle/>
          <a:p>
            <a:r>
              <a:rPr lang="en-US" sz="2000" dirty="0"/>
              <a:t>Conformity Issues –</a:t>
            </a:r>
          </a:p>
          <a:p>
            <a:pPr lvl="1"/>
            <a:r>
              <a:rPr lang="en-US" sz="2000" dirty="0"/>
              <a:t>Implications of conformity to Subchapter K for state tax on multistate income:</a:t>
            </a:r>
          </a:p>
          <a:p>
            <a:pPr lvl="2"/>
            <a:r>
              <a:rPr lang="en-US" dirty="0"/>
              <a:t>Special allocations</a:t>
            </a:r>
          </a:p>
          <a:p>
            <a:pPr lvl="2"/>
            <a:r>
              <a:rPr lang="en-US" dirty="0"/>
              <a:t>Guaranteed payments</a:t>
            </a:r>
          </a:p>
          <a:p>
            <a:pPr lvl="2"/>
            <a:r>
              <a:rPr lang="en-US" dirty="0"/>
              <a:t>Contributed built-in gain property</a:t>
            </a:r>
          </a:p>
          <a:p>
            <a:pPr lvl="2"/>
            <a:r>
              <a:rPr lang="en-US" dirty="0"/>
              <a:t>Inter-partnership transactions</a:t>
            </a:r>
          </a:p>
          <a:p>
            <a:pPr lvl="2"/>
            <a:r>
              <a:rPr lang="en-US" dirty="0"/>
              <a:t>Anti-abuse rules</a:t>
            </a:r>
          </a:p>
          <a:p>
            <a:pPr lvl="1"/>
            <a:r>
              <a:rPr lang="en-US" sz="2000" dirty="0"/>
              <a:t>Sourcing </a:t>
            </a:r>
          </a:p>
          <a:p>
            <a:pPr lvl="2"/>
            <a:r>
              <a:rPr lang="en-US" dirty="0"/>
              <a:t>Different methods</a:t>
            </a:r>
          </a:p>
          <a:p>
            <a:pPr lvl="2"/>
            <a:r>
              <a:rPr lang="en-US" dirty="0"/>
              <a:t>Example showing how different results can be</a:t>
            </a:r>
          </a:p>
        </p:txBody>
      </p:sp>
    </p:spTree>
    <p:extLst>
      <p:ext uri="{BB962C8B-B14F-4D97-AF65-F5344CB8AC3E}">
        <p14:creationId xmlns:p14="http://schemas.microsoft.com/office/powerpoint/2010/main" val="40961429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2DAD52DB-D1FE-4866-96EE-DA26E67A812F}"/>
              </a:ext>
            </a:extLst>
          </p:cNvPr>
          <p:cNvSpPr>
            <a:spLocks noGrp="1"/>
          </p:cNvSpPr>
          <p:nvPr>
            <p:ph type="title"/>
          </p:nvPr>
        </p:nvSpPr>
        <p:spPr>
          <a:xfrm>
            <a:off x="466722" y="586855"/>
            <a:ext cx="3201366" cy="3387497"/>
          </a:xfrm>
        </p:spPr>
        <p:txBody>
          <a:bodyPr anchor="b">
            <a:normAutofit/>
          </a:bodyPr>
          <a:lstStyle/>
          <a:p>
            <a:pPr algn="r"/>
            <a:r>
              <a:rPr lang="en-US" sz="4000" dirty="0">
                <a:solidFill>
                  <a:srgbClr val="FFFFFF"/>
                </a:solidFill>
              </a:rPr>
              <a:t>Last Call	</a:t>
            </a:r>
          </a:p>
        </p:txBody>
      </p:sp>
      <p:sp>
        <p:nvSpPr>
          <p:cNvPr id="3" name="Content Placeholder 2">
            <a:extLst>
              <a:ext uri="{FF2B5EF4-FFF2-40B4-BE49-F238E27FC236}">
                <a16:creationId xmlns:a16="http://schemas.microsoft.com/office/drawing/2014/main" id="{0DBDF84B-7E69-4E36-9BE8-9279F6B25808}"/>
              </a:ext>
            </a:extLst>
          </p:cNvPr>
          <p:cNvSpPr>
            <a:spLocks noGrp="1"/>
          </p:cNvSpPr>
          <p:nvPr>
            <p:ph idx="1"/>
          </p:nvPr>
        </p:nvSpPr>
        <p:spPr>
          <a:xfrm>
            <a:off x="4810259" y="649480"/>
            <a:ext cx="6555347" cy="5546047"/>
          </a:xfrm>
        </p:spPr>
        <p:txBody>
          <a:bodyPr anchor="ctr">
            <a:normAutofit/>
          </a:bodyPr>
          <a:lstStyle/>
          <a:p>
            <a:r>
              <a:rPr lang="en-US" sz="2000" dirty="0"/>
              <a:t>Methods:</a:t>
            </a:r>
          </a:p>
          <a:p>
            <a:pPr lvl="1"/>
            <a:r>
              <a:rPr lang="en-US" sz="2000" dirty="0"/>
              <a:t>Situs Based –</a:t>
            </a:r>
          </a:p>
          <a:p>
            <a:pPr lvl="2"/>
            <a:r>
              <a:rPr lang="en-US" dirty="0"/>
              <a:t>Using partnership information (example – domicile)</a:t>
            </a:r>
          </a:p>
          <a:p>
            <a:pPr lvl="2"/>
            <a:r>
              <a:rPr lang="en-US" dirty="0"/>
              <a:t>Using partner information (example – residence)</a:t>
            </a:r>
          </a:p>
          <a:p>
            <a:pPr lvl="1"/>
            <a:r>
              <a:rPr lang="en-US" sz="2000" dirty="0"/>
              <a:t>Apportionment Based –</a:t>
            </a:r>
          </a:p>
          <a:p>
            <a:pPr lvl="2"/>
            <a:r>
              <a:rPr lang="en-US" dirty="0"/>
              <a:t>Using partnership factors</a:t>
            </a:r>
          </a:p>
          <a:p>
            <a:pPr lvl="2"/>
            <a:r>
              <a:rPr lang="en-US" dirty="0"/>
              <a:t>Using partner factors (corporate partners)</a:t>
            </a:r>
          </a:p>
          <a:p>
            <a:pPr lvl="2"/>
            <a:r>
              <a:rPr lang="en-US" dirty="0"/>
              <a:t>Using combination of factors (corporate partners)</a:t>
            </a:r>
          </a:p>
          <a:p>
            <a:pPr lvl="1"/>
            <a:r>
              <a:rPr lang="en-US" sz="2000" dirty="0"/>
              <a:t>Tiered Entities –</a:t>
            </a:r>
          </a:p>
          <a:p>
            <a:pPr lvl="2"/>
            <a:r>
              <a:rPr lang="en-US" dirty="0"/>
              <a:t>Apportion using recognizing partnership factors – sourcing flows through</a:t>
            </a:r>
          </a:p>
          <a:p>
            <a:pPr lvl="2"/>
            <a:r>
              <a:rPr lang="en-US" dirty="0"/>
              <a:t>Apportion using the K-1 partnership factors</a:t>
            </a:r>
          </a:p>
          <a:p>
            <a:pPr lvl="2"/>
            <a:r>
              <a:rPr lang="en-US" dirty="0"/>
              <a:t>Using a combination of factors</a:t>
            </a:r>
          </a:p>
        </p:txBody>
      </p:sp>
    </p:spTree>
    <p:extLst>
      <p:ext uri="{BB962C8B-B14F-4D97-AF65-F5344CB8AC3E}">
        <p14:creationId xmlns:p14="http://schemas.microsoft.com/office/powerpoint/2010/main" val="9486978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30E56E26-3456-437F-BEE4-8292641C2E6B}"/>
              </a:ext>
            </a:extLst>
          </p:cNvPr>
          <p:cNvSpPr>
            <a:spLocks noGrp="1"/>
          </p:cNvSpPr>
          <p:nvPr>
            <p:ph type="title"/>
          </p:nvPr>
        </p:nvSpPr>
        <p:spPr>
          <a:xfrm>
            <a:off x="1371599" y="294538"/>
            <a:ext cx="9895951" cy="1033669"/>
          </a:xfrm>
        </p:spPr>
        <p:txBody>
          <a:bodyPr>
            <a:normAutofit/>
          </a:bodyPr>
          <a:lstStyle/>
          <a:p>
            <a:r>
              <a:rPr lang="en-US" sz="4000" dirty="0">
                <a:solidFill>
                  <a:srgbClr val="FFFFFF"/>
                </a:solidFill>
              </a:rPr>
              <a:t>Updates – To Last Version of Outline</a:t>
            </a:r>
          </a:p>
        </p:txBody>
      </p:sp>
      <p:sp>
        <p:nvSpPr>
          <p:cNvPr id="3" name="Content Placeholder 2">
            <a:extLst>
              <a:ext uri="{FF2B5EF4-FFF2-40B4-BE49-F238E27FC236}">
                <a16:creationId xmlns:a16="http://schemas.microsoft.com/office/drawing/2014/main" id="{5F63A088-3988-4C75-A979-358E907DE26F}"/>
              </a:ext>
            </a:extLst>
          </p:cNvPr>
          <p:cNvSpPr>
            <a:spLocks noGrp="1"/>
          </p:cNvSpPr>
          <p:nvPr>
            <p:ph idx="1"/>
          </p:nvPr>
        </p:nvSpPr>
        <p:spPr>
          <a:xfrm>
            <a:off x="1371599" y="2318197"/>
            <a:ext cx="9724031" cy="4107770"/>
          </a:xfrm>
        </p:spPr>
        <p:txBody>
          <a:bodyPr anchor="ctr">
            <a:normAutofit/>
          </a:bodyPr>
          <a:lstStyle/>
          <a:p>
            <a:r>
              <a:rPr lang="en-US" sz="2000" dirty="0"/>
              <a:t>Sourcing –</a:t>
            </a:r>
          </a:p>
          <a:p>
            <a:pPr lvl="1"/>
            <a:r>
              <a:rPr lang="en-US" sz="2000" dirty="0"/>
              <a:t>Constitutional Principles – </a:t>
            </a:r>
          </a:p>
          <a:p>
            <a:pPr lvl="2"/>
            <a:r>
              <a:rPr lang="en-US" dirty="0"/>
              <a:t>Sourcing of Multistate Income Generally</a:t>
            </a:r>
          </a:p>
          <a:p>
            <a:pPr lvl="2"/>
            <a:r>
              <a:rPr lang="en-US" dirty="0"/>
              <a:t>Applied to Formulary Apportionment Specifically</a:t>
            </a:r>
          </a:p>
          <a:p>
            <a:pPr lvl="1"/>
            <a:r>
              <a:rPr lang="en-US" sz="2000" dirty="0"/>
              <a:t>Applying the Principles –</a:t>
            </a:r>
          </a:p>
          <a:p>
            <a:pPr lvl="2"/>
            <a:r>
              <a:rPr lang="en-US" dirty="0"/>
              <a:t>Use of UDITPA (and Similar Corporate Apportionment Rules)</a:t>
            </a:r>
          </a:p>
          <a:p>
            <a:pPr lvl="2"/>
            <a:r>
              <a:rPr lang="en-US" dirty="0"/>
              <a:t>Model Regulations</a:t>
            </a:r>
          </a:p>
          <a:p>
            <a:pPr lvl="2"/>
            <a:r>
              <a:rPr lang="en-US" dirty="0"/>
              <a:t>Model Combined Reporting Statutes</a:t>
            </a:r>
          </a:p>
          <a:p>
            <a:pPr lvl="2"/>
            <a:r>
              <a:rPr lang="en-US" dirty="0"/>
              <a:t>Aggregate vs. Entity Theories</a:t>
            </a:r>
          </a:p>
          <a:p>
            <a:pPr lvl="2"/>
            <a:r>
              <a:rPr lang="en-US" dirty="0"/>
              <a:t>Differences in Partners</a:t>
            </a:r>
          </a:p>
          <a:p>
            <a:pPr marL="457200" lvl="1" indent="0">
              <a:buNone/>
            </a:pPr>
            <a:endParaRPr lang="en-US" sz="2000" dirty="0"/>
          </a:p>
        </p:txBody>
      </p:sp>
    </p:spTree>
    <p:extLst>
      <p:ext uri="{BB962C8B-B14F-4D97-AF65-F5344CB8AC3E}">
        <p14:creationId xmlns:p14="http://schemas.microsoft.com/office/powerpoint/2010/main" val="17091309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 name="Rectangle 29">
            <a:extLst>
              <a:ext uri="{FF2B5EF4-FFF2-40B4-BE49-F238E27FC236}">
                <a16:creationId xmlns:a16="http://schemas.microsoft.com/office/drawing/2014/main" id="{979E27D9-03C7-44E2-9FF8-15D0C8506A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92467777-A6BC-49F4-A159-EF872777E8B0}"/>
              </a:ext>
            </a:extLst>
          </p:cNvPr>
          <p:cNvSpPr>
            <a:spLocks noGrp="1"/>
          </p:cNvSpPr>
          <p:nvPr>
            <p:ph type="title"/>
          </p:nvPr>
        </p:nvSpPr>
        <p:spPr>
          <a:xfrm>
            <a:off x="656823" y="962166"/>
            <a:ext cx="3046959" cy="4421876"/>
          </a:xfrm>
        </p:spPr>
        <p:txBody>
          <a:bodyPr anchor="t">
            <a:normAutofit/>
          </a:bodyPr>
          <a:lstStyle/>
          <a:p>
            <a:pPr algn="r"/>
            <a:r>
              <a:rPr lang="en-US" sz="4000" dirty="0"/>
              <a:t>Constitutional Principles:</a:t>
            </a:r>
            <a:br>
              <a:rPr lang="en-US" sz="4000" dirty="0"/>
            </a:br>
            <a:br>
              <a:rPr lang="en-US" sz="4000" dirty="0"/>
            </a:br>
            <a:endParaRPr lang="en-US" sz="4000" dirty="0"/>
          </a:p>
        </p:txBody>
      </p:sp>
      <p:sp>
        <p:nvSpPr>
          <p:cNvPr id="25" name="Content Placeholder 2">
            <a:extLst>
              <a:ext uri="{FF2B5EF4-FFF2-40B4-BE49-F238E27FC236}">
                <a16:creationId xmlns:a16="http://schemas.microsoft.com/office/drawing/2014/main" id="{EB4D1350-2C09-4820-96A9-8BE55A7ED276}"/>
              </a:ext>
            </a:extLst>
          </p:cNvPr>
          <p:cNvSpPr>
            <a:spLocks noGrp="1"/>
          </p:cNvSpPr>
          <p:nvPr>
            <p:ph idx="1"/>
          </p:nvPr>
        </p:nvSpPr>
        <p:spPr>
          <a:xfrm>
            <a:off x="4088929" y="962167"/>
            <a:ext cx="6858113" cy="4743174"/>
          </a:xfrm>
        </p:spPr>
        <p:txBody>
          <a:bodyPr anchor="t">
            <a:normAutofit/>
          </a:bodyPr>
          <a:lstStyle/>
          <a:p>
            <a:r>
              <a:rPr lang="en-US" sz="2000" dirty="0"/>
              <a:t>States may use formulary apportionment rather than specific geographic attribution of income and expense.</a:t>
            </a:r>
          </a:p>
          <a:p>
            <a:r>
              <a:rPr lang="en-US" sz="2000" dirty="0"/>
              <a:t>The factors used to apportion the income have to be fairly related to the income.</a:t>
            </a:r>
          </a:p>
          <a:p>
            <a:r>
              <a:rPr lang="en-US" sz="2000" dirty="0"/>
              <a:t>Unitary business (entity unity) or operational relationship (asset unity) may connect the factors to the income being apportioned.</a:t>
            </a:r>
          </a:p>
          <a:p>
            <a:r>
              <a:rPr lang="en-US" sz="2000" dirty="0"/>
              <a:t>One taxpayer may have separate unitary businesses – each of which can be separately apportioned using related factors.</a:t>
            </a:r>
          </a:p>
          <a:p>
            <a:r>
              <a:rPr lang="en-US" sz="2000" dirty="0"/>
              <a:t>The method must be internally and externally consistent.</a:t>
            </a:r>
          </a:p>
          <a:p>
            <a:r>
              <a:rPr lang="en-US" sz="2000" dirty="0"/>
              <a:t>The standard for formulary apportionment is “out of all proportion.”</a:t>
            </a:r>
          </a:p>
          <a:p>
            <a:endParaRPr lang="en-US" sz="2000" dirty="0"/>
          </a:p>
        </p:txBody>
      </p:sp>
      <p:sp>
        <p:nvSpPr>
          <p:cNvPr id="32" name="Rectangle 31">
            <a:extLst>
              <a:ext uri="{FF2B5EF4-FFF2-40B4-BE49-F238E27FC236}">
                <a16:creationId xmlns:a16="http://schemas.microsoft.com/office/drawing/2014/main" id="{EEBF1590-3B36-48EE-A89D-3B6F3CB256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6400799"/>
            <a:ext cx="12192000" cy="456773"/>
          </a:xfrm>
          <a:prstGeom prst="rect">
            <a:avLst/>
          </a:prstGeom>
          <a:gradFill>
            <a:gsLst>
              <a:gs pos="0">
                <a:schemeClr val="accent1"/>
              </a:gs>
              <a:gs pos="100000">
                <a:schemeClr val="accent1">
                  <a:lumMod val="50000"/>
                </a:schemeClr>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Rectangle 33">
            <a:extLst>
              <a:ext uri="{FF2B5EF4-FFF2-40B4-BE49-F238E27FC236}">
                <a16:creationId xmlns:a16="http://schemas.microsoft.com/office/drawing/2014/main" id="{AC8F6C8C-AB5A-4548-942D-E3FD40ACBC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38600" y="6400799"/>
            <a:ext cx="8153398" cy="456772"/>
          </a:xfrm>
          <a:prstGeom prst="rect">
            <a:avLst/>
          </a:prstGeom>
          <a:gradFill>
            <a:gsLst>
              <a:gs pos="0">
                <a:srgbClr val="000000">
                  <a:alpha val="76000"/>
                </a:srgbClr>
              </a:gs>
              <a:gs pos="100000">
                <a:schemeClr val="accent1"/>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9117370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 name="Rectangle 29">
            <a:extLst>
              <a:ext uri="{FF2B5EF4-FFF2-40B4-BE49-F238E27FC236}">
                <a16:creationId xmlns:a16="http://schemas.microsoft.com/office/drawing/2014/main" id="{979E27D9-03C7-44E2-9FF8-15D0C8506A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92467777-A6BC-49F4-A159-EF872777E8B0}"/>
              </a:ext>
            </a:extLst>
          </p:cNvPr>
          <p:cNvSpPr>
            <a:spLocks noGrp="1"/>
          </p:cNvSpPr>
          <p:nvPr>
            <p:ph type="title"/>
          </p:nvPr>
        </p:nvSpPr>
        <p:spPr>
          <a:xfrm>
            <a:off x="656823" y="962166"/>
            <a:ext cx="3046959" cy="4421876"/>
          </a:xfrm>
        </p:spPr>
        <p:txBody>
          <a:bodyPr anchor="t">
            <a:normAutofit/>
          </a:bodyPr>
          <a:lstStyle/>
          <a:p>
            <a:pPr algn="r"/>
            <a:r>
              <a:rPr lang="en-US" sz="4000" dirty="0"/>
              <a:t>Constitutional Principles:</a:t>
            </a:r>
            <a:br>
              <a:rPr lang="en-US" sz="4000" dirty="0"/>
            </a:br>
            <a:br>
              <a:rPr lang="en-US" sz="4000" dirty="0"/>
            </a:br>
            <a:r>
              <a:rPr lang="en-US" sz="3200" dirty="0"/>
              <a:t>Extrapolating from Entity Taxation to Passthrough Taxation</a:t>
            </a:r>
            <a:endParaRPr lang="en-US" sz="4000" dirty="0"/>
          </a:p>
        </p:txBody>
      </p:sp>
      <p:sp>
        <p:nvSpPr>
          <p:cNvPr id="25" name="Content Placeholder 2">
            <a:extLst>
              <a:ext uri="{FF2B5EF4-FFF2-40B4-BE49-F238E27FC236}">
                <a16:creationId xmlns:a16="http://schemas.microsoft.com/office/drawing/2014/main" id="{EB4D1350-2C09-4820-96A9-8BE55A7ED276}"/>
              </a:ext>
            </a:extLst>
          </p:cNvPr>
          <p:cNvSpPr>
            <a:spLocks noGrp="1"/>
          </p:cNvSpPr>
          <p:nvPr>
            <p:ph idx="1"/>
          </p:nvPr>
        </p:nvSpPr>
        <p:spPr>
          <a:xfrm>
            <a:off x="4088929" y="962167"/>
            <a:ext cx="6858113" cy="4743174"/>
          </a:xfrm>
        </p:spPr>
        <p:txBody>
          <a:bodyPr anchor="t">
            <a:normAutofit/>
          </a:bodyPr>
          <a:lstStyle/>
          <a:p>
            <a:pPr>
              <a:spcBef>
                <a:spcPts val="2400"/>
              </a:spcBef>
            </a:pPr>
            <a:r>
              <a:rPr lang="en-US" sz="2400" dirty="0"/>
              <a:t>Constitutional cases generally involve applying the apportionment factors of a taxable entity (or group) to income from a particular source.</a:t>
            </a:r>
          </a:p>
          <a:p>
            <a:pPr>
              <a:spcBef>
                <a:spcPts val="2400"/>
              </a:spcBef>
            </a:pPr>
            <a:r>
              <a:rPr lang="en-US" sz="2400" dirty="0"/>
              <a:t>In the case of partnerships – the factors applied are often the factors of the source entity itself, rather than the taxpayer. </a:t>
            </a:r>
          </a:p>
          <a:p>
            <a:pPr>
              <a:spcBef>
                <a:spcPts val="2400"/>
              </a:spcBef>
            </a:pPr>
            <a:r>
              <a:rPr lang="en-US" sz="2400" dirty="0"/>
              <a:t>This method, sometimes referred to as “investee apportionment” or flow-through sourcing has never been explicitly approved by the U.S. Supreme Court. (See </a:t>
            </a:r>
            <a:r>
              <a:rPr lang="en-US" sz="2400" i="1" dirty="0"/>
              <a:t>MeadWestvaco Corp. v. Illinois Dept. of Revenue</a:t>
            </a:r>
            <a:r>
              <a:rPr lang="en-US" sz="2400" dirty="0"/>
              <a:t>, 553 U.S. 16 (2008)).</a:t>
            </a:r>
          </a:p>
          <a:p>
            <a:endParaRPr lang="en-US" sz="2000" dirty="0"/>
          </a:p>
        </p:txBody>
      </p:sp>
      <p:sp>
        <p:nvSpPr>
          <p:cNvPr id="32" name="Rectangle 31">
            <a:extLst>
              <a:ext uri="{FF2B5EF4-FFF2-40B4-BE49-F238E27FC236}">
                <a16:creationId xmlns:a16="http://schemas.microsoft.com/office/drawing/2014/main" id="{EEBF1590-3B36-48EE-A89D-3B6F3CB256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6400799"/>
            <a:ext cx="12192000" cy="456773"/>
          </a:xfrm>
          <a:prstGeom prst="rect">
            <a:avLst/>
          </a:prstGeom>
          <a:gradFill>
            <a:gsLst>
              <a:gs pos="0">
                <a:schemeClr val="accent1"/>
              </a:gs>
              <a:gs pos="100000">
                <a:schemeClr val="accent1">
                  <a:lumMod val="50000"/>
                </a:schemeClr>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Rectangle 33">
            <a:extLst>
              <a:ext uri="{FF2B5EF4-FFF2-40B4-BE49-F238E27FC236}">
                <a16:creationId xmlns:a16="http://schemas.microsoft.com/office/drawing/2014/main" id="{AC8F6C8C-AB5A-4548-942D-E3FD40ACBC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38600" y="6400799"/>
            <a:ext cx="8153398" cy="456772"/>
          </a:xfrm>
          <a:prstGeom prst="rect">
            <a:avLst/>
          </a:prstGeom>
          <a:gradFill>
            <a:gsLst>
              <a:gs pos="0">
                <a:srgbClr val="000000">
                  <a:alpha val="76000"/>
                </a:srgbClr>
              </a:gs>
              <a:gs pos="100000">
                <a:schemeClr val="accent1"/>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3584800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7A10ACE1-1C5F-4CB7-9FD1-F7C6AC692120}"/>
              </a:ext>
            </a:extLst>
          </p:cNvPr>
          <p:cNvPicPr>
            <a:picLocks noChangeAspect="1"/>
          </p:cNvPicPr>
          <p:nvPr/>
        </p:nvPicPr>
        <p:blipFill rotWithShape="1">
          <a:blip r:embed="rId2">
            <a:duotone>
              <a:schemeClr val="bg2">
                <a:shade val="45000"/>
                <a:satMod val="135000"/>
              </a:schemeClr>
              <a:prstClr val="white"/>
            </a:duotone>
          </a:blip>
          <a:srcRect t="15730"/>
          <a:stretch/>
        </p:blipFill>
        <p:spPr>
          <a:xfrm>
            <a:off x="20" y="10"/>
            <a:ext cx="12191980" cy="6857990"/>
          </a:xfrm>
          <a:prstGeom prst="rect">
            <a:avLst/>
          </a:prstGeom>
        </p:spPr>
      </p:pic>
      <p:sp>
        <p:nvSpPr>
          <p:cNvPr id="10" name="Rectangle 9">
            <a:extLst>
              <a:ext uri="{FF2B5EF4-FFF2-40B4-BE49-F238E27FC236}">
                <a16:creationId xmlns:a16="http://schemas.microsoft.com/office/drawing/2014/main" id="{B50AB553-2A96-4A92-96F2-93548E0969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a:gsLst>
              <a:gs pos="10000">
                <a:schemeClr val="bg2">
                  <a:alpha val="68000"/>
                </a:schemeClr>
              </a:gs>
              <a:gs pos="85000">
                <a:schemeClr val="bg2">
                  <a:alpha val="97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FDD85830-59A9-44BF-B36B-A3129A447167}"/>
              </a:ext>
            </a:extLst>
          </p:cNvPr>
          <p:cNvSpPr>
            <a:spLocks noGrp="1"/>
          </p:cNvSpPr>
          <p:nvPr>
            <p:ph type="title"/>
          </p:nvPr>
        </p:nvSpPr>
        <p:spPr>
          <a:xfrm>
            <a:off x="838200" y="365125"/>
            <a:ext cx="10515600" cy="1325563"/>
          </a:xfrm>
        </p:spPr>
        <p:txBody>
          <a:bodyPr>
            <a:normAutofit/>
          </a:bodyPr>
          <a:lstStyle/>
          <a:p>
            <a:r>
              <a:rPr lang="en-US" dirty="0"/>
              <a:t>Sourcing Questions and Issues</a:t>
            </a:r>
          </a:p>
        </p:txBody>
      </p:sp>
      <p:graphicFrame>
        <p:nvGraphicFramePr>
          <p:cNvPr id="5" name="Content Placeholder 2">
            <a:extLst>
              <a:ext uri="{FF2B5EF4-FFF2-40B4-BE49-F238E27FC236}">
                <a16:creationId xmlns:a16="http://schemas.microsoft.com/office/drawing/2014/main" id="{3B12914B-66FA-4AE7-BE76-63824E124663}"/>
              </a:ext>
            </a:extLst>
          </p:cNvPr>
          <p:cNvGraphicFramePr>
            <a:graphicFrameLocks noGrp="1"/>
          </p:cNvGraphicFramePr>
          <p:nvPr>
            <p:ph idx="1"/>
            <p:extLst>
              <p:ext uri="{D42A27DB-BD31-4B8C-83A1-F6EECF244321}">
                <p14:modId xmlns:p14="http://schemas.microsoft.com/office/powerpoint/2010/main" val="2697973254"/>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xtBox 2">
            <a:extLst>
              <a:ext uri="{FF2B5EF4-FFF2-40B4-BE49-F238E27FC236}">
                <a16:creationId xmlns:a16="http://schemas.microsoft.com/office/drawing/2014/main" id="{23E9DA35-4CAC-45CB-AD47-F3084E92AF35}"/>
              </a:ext>
            </a:extLst>
          </p:cNvPr>
          <p:cNvSpPr txBox="1"/>
          <p:nvPr/>
        </p:nvSpPr>
        <p:spPr>
          <a:xfrm>
            <a:off x="2164360" y="2088859"/>
            <a:ext cx="7793372" cy="523220"/>
          </a:xfrm>
          <a:prstGeom prst="rect">
            <a:avLst/>
          </a:prstGeom>
          <a:solidFill>
            <a:schemeClr val="tx1">
              <a:lumMod val="75000"/>
              <a:lumOff val="25000"/>
            </a:schemeClr>
          </a:solidFill>
        </p:spPr>
        <p:txBody>
          <a:bodyPr wrap="square" rtlCol="0">
            <a:spAutoFit/>
          </a:bodyPr>
          <a:lstStyle/>
          <a:p>
            <a:pPr algn="ctr"/>
            <a:r>
              <a:rPr lang="en-US" sz="2800" dirty="0">
                <a:solidFill>
                  <a:schemeClr val="bg1"/>
                </a:solidFill>
              </a:rPr>
              <a:t>Applying the principles to:</a:t>
            </a:r>
          </a:p>
        </p:txBody>
      </p:sp>
    </p:spTree>
    <p:extLst>
      <p:ext uri="{BB962C8B-B14F-4D97-AF65-F5344CB8AC3E}">
        <p14:creationId xmlns:p14="http://schemas.microsoft.com/office/powerpoint/2010/main" val="655349021"/>
      </p:ext>
    </p:extLst>
  </p:cSld>
  <p:clrMapOvr>
    <a:masterClrMapping/>
  </p:clrMapOvr>
</p:sld>
</file>

<file path=ppt/theme/theme1.xml><?xml version="1.0" encoding="utf-8"?>
<a:theme xmlns:a="http://schemas.openxmlformats.org/drawingml/2006/main" name="Office Them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458C9285E057F349803E63F6931D5E92" ma:contentTypeVersion="4" ma:contentTypeDescription="Create a new document." ma:contentTypeScope="" ma:versionID="fda58ed436196f57c5817443d4e9f589">
  <xsd:schema xmlns:xsd="http://www.w3.org/2001/XMLSchema" xmlns:xs="http://www.w3.org/2001/XMLSchema" xmlns:p="http://schemas.microsoft.com/office/2006/metadata/properties" xmlns:ns2="270d39f1-cd5d-4644-89d9-e1b80bcbd433" xmlns:ns3="d569014b-7267-4343-948c-56f18076a50b" targetNamespace="http://schemas.microsoft.com/office/2006/metadata/properties" ma:root="true" ma:fieldsID="8879ab8244758cfe3ddf3c51b5828145" ns2:_="" ns3:_="">
    <xsd:import namespace="270d39f1-cd5d-4644-89d9-e1b80bcbd433"/>
    <xsd:import namespace="d569014b-7267-4343-948c-56f18076a50b"/>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70d39f1-cd5d-4644-89d9-e1b80bcbd43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d569014b-7267-4343-948c-56f18076a50b"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B22FE76-21C4-48DC-899A-890797286F1B}">
  <ds:schemaRefs>
    <ds:schemaRef ds:uri="http://schemas.microsoft.com/sharepoint/v3/contenttype/forms"/>
  </ds:schemaRefs>
</ds:datastoreItem>
</file>

<file path=customXml/itemProps2.xml><?xml version="1.0" encoding="utf-8"?>
<ds:datastoreItem xmlns:ds="http://schemas.openxmlformats.org/officeDocument/2006/customXml" ds:itemID="{50343AFD-BC51-46BA-8F5F-FD51065386D8}">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1EEDEFA2-68BF-47D5-A055-98CE6CF0D387}">
  <ds:schemaRefs>
    <ds:schemaRef ds:uri="270d39f1-cd5d-4644-89d9-e1b80bcbd433"/>
    <ds:schemaRef ds:uri="d569014b-7267-4343-948c-56f18076a50b"/>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
  <TotalTime>2209</TotalTime>
  <Words>1287</Words>
  <Application>Microsoft Office PowerPoint</Application>
  <PresentationFormat>Widescreen</PresentationFormat>
  <Paragraphs>138</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Calibri Light</vt:lpstr>
      <vt:lpstr>Office Theme</vt:lpstr>
      <vt:lpstr>State Taxation of Partnerships</vt:lpstr>
      <vt:lpstr>Project Plan</vt:lpstr>
      <vt:lpstr>Roadmap</vt:lpstr>
      <vt:lpstr>Last Call </vt:lpstr>
      <vt:lpstr>Last Call </vt:lpstr>
      <vt:lpstr>Updates – To Last Version of Outline</vt:lpstr>
      <vt:lpstr>Constitutional Principles:  </vt:lpstr>
      <vt:lpstr>Constitutional Principles:  Extrapolating from Entity Taxation to Passthrough Taxation</vt:lpstr>
      <vt:lpstr>Sourcing Questions and Issues</vt:lpstr>
      <vt:lpstr>Example – Question on Guaranteed Payments:</vt:lpstr>
      <vt:lpstr>Possible Answers: </vt:lpstr>
      <vt:lpstr>Variation – Question on IRC 707(a) Transactions:</vt:lpstr>
      <vt:lpstr>Variation – Question on Built-In Gain Asset Contributed</vt:lpstr>
      <vt:lpstr>Example: Role/Status of the Partner</vt:lpstr>
      <vt:lpstr>Relationships Between These Elements</vt:lpstr>
      <vt:lpstr>Next Steps</vt:lpstr>
      <vt:lpstr>Next Steps</vt:lpstr>
      <vt:lpstr>Final Note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State Taxation of Partnerships</dc:title>
  <dc:creator>William C. Barber</dc:creator>
  <cp:lastModifiedBy>Hecht</cp:lastModifiedBy>
  <cp:revision>26</cp:revision>
  <dcterms:created xsi:type="dcterms:W3CDTF">2021-08-20T03:39:37Z</dcterms:created>
  <dcterms:modified xsi:type="dcterms:W3CDTF">2021-09-14T12:52:29Z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0x010100458C9285E057F349803E63F6931D5E92</vt:lpwstr>
  </property>
</Properties>
</file>