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23"/>
  </p:notesMasterIdLst>
  <p:sldIdLst>
    <p:sldId id="256" r:id="rId5"/>
    <p:sldId id="292" r:id="rId6"/>
    <p:sldId id="257" r:id="rId7"/>
    <p:sldId id="295" r:id="rId8"/>
    <p:sldId id="296" r:id="rId9"/>
    <p:sldId id="282" r:id="rId10"/>
    <p:sldId id="302" r:id="rId11"/>
    <p:sldId id="300" r:id="rId12"/>
    <p:sldId id="294" r:id="rId13"/>
    <p:sldId id="305" r:id="rId14"/>
    <p:sldId id="306" r:id="rId15"/>
    <p:sldId id="307" r:id="rId16"/>
    <p:sldId id="308" r:id="rId17"/>
    <p:sldId id="309" r:id="rId18"/>
    <p:sldId id="303" r:id="rId19"/>
    <p:sldId id="293" r:id="rId20"/>
    <p:sldId id="304" r:id="rId21"/>
    <p:sldId id="29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E3F482-8844-47CA-8B8A-CC01835128C9}" type="doc">
      <dgm:prSet loTypeId="urn:microsoft.com/office/officeart/2016/7/layout/HexagonTimeline" loCatId="process" qsTypeId="urn:microsoft.com/office/officeart/2005/8/quickstyle/simple5" qsCatId="simple" csTypeId="urn:microsoft.com/office/officeart/2005/8/colors/colorful5" csCatId="colorful" phldr="1"/>
      <dgm:spPr/>
      <dgm:t>
        <a:bodyPr/>
        <a:lstStyle/>
        <a:p>
          <a:endParaRPr lang="en-US"/>
        </a:p>
      </dgm:t>
    </dgm:pt>
    <dgm:pt modelId="{84E51CE1-9815-4BA4-8025-F86C583620AE}">
      <dgm:prSet/>
      <dgm:spPr/>
      <dgm:t>
        <a:bodyPr/>
        <a:lstStyle/>
        <a:p>
          <a:r>
            <a:rPr lang="en-US" dirty="0"/>
            <a:t>17 Aug.</a:t>
          </a:r>
        </a:p>
      </dgm:t>
    </dgm:pt>
    <dgm:pt modelId="{0ADACA5C-E423-473A-BBC2-CF20C993187E}" type="parTrans" cxnId="{8E879784-9FEB-416F-91AA-DFEF346A797D}">
      <dgm:prSet/>
      <dgm:spPr/>
      <dgm:t>
        <a:bodyPr/>
        <a:lstStyle/>
        <a:p>
          <a:endParaRPr lang="en-US"/>
        </a:p>
      </dgm:t>
    </dgm:pt>
    <dgm:pt modelId="{43F93AE9-04A8-421A-A84C-D48C82680197}" type="sibTrans" cxnId="{8E879784-9FEB-416F-91AA-DFEF346A797D}">
      <dgm:prSet/>
      <dgm:spPr/>
      <dgm:t>
        <a:bodyPr/>
        <a:lstStyle/>
        <a:p>
          <a:endParaRPr lang="en-US"/>
        </a:p>
      </dgm:t>
    </dgm:pt>
    <dgm:pt modelId="{57715871-F505-44D5-8F15-3428AAD4B6AD}">
      <dgm:prSet/>
      <dgm:spPr/>
      <dgm:t>
        <a:bodyPr/>
        <a:lstStyle/>
        <a:p>
          <a:r>
            <a:rPr lang="en-US" b="1" dirty="0"/>
            <a:t>ISSUE OUTLINE</a:t>
          </a:r>
          <a:r>
            <a:rPr lang="en-US" dirty="0"/>
            <a:t> General Approach  Terms</a:t>
          </a:r>
          <a:br>
            <a:rPr lang="en-US" dirty="0"/>
          </a:br>
          <a:r>
            <a:rPr lang="en-US" dirty="0"/>
            <a:t>Operating Income -</a:t>
          </a:r>
          <a:r>
            <a:rPr lang="en-US" i="1" dirty="0"/>
            <a:t>Nexus &amp; </a:t>
          </a:r>
          <a:br>
            <a:rPr lang="en-US" i="1" dirty="0"/>
          </a:br>
          <a:r>
            <a:rPr lang="en-US" i="1" dirty="0"/>
            <a:t>Federal Conformity</a:t>
          </a:r>
        </a:p>
      </dgm:t>
    </dgm:pt>
    <dgm:pt modelId="{CE23F4F4-FA4A-4E6A-BCD9-4FFCDFC24860}" type="parTrans" cxnId="{36182492-4F72-43DD-8746-0ECD4BD9CE5F}">
      <dgm:prSet/>
      <dgm:spPr/>
      <dgm:t>
        <a:bodyPr/>
        <a:lstStyle/>
        <a:p>
          <a:endParaRPr lang="en-US"/>
        </a:p>
      </dgm:t>
    </dgm:pt>
    <dgm:pt modelId="{AF6E4870-6AF3-4149-8296-879EB35FEC39}" type="sibTrans" cxnId="{36182492-4F72-43DD-8746-0ECD4BD9CE5F}">
      <dgm:prSet/>
      <dgm:spPr/>
      <dgm:t>
        <a:bodyPr/>
        <a:lstStyle/>
        <a:p>
          <a:endParaRPr lang="en-US"/>
        </a:p>
      </dgm:t>
    </dgm:pt>
    <dgm:pt modelId="{9A588C4B-1FE1-4307-B944-018A64D15C27}">
      <dgm:prSet/>
      <dgm:spPr/>
      <dgm:t>
        <a:bodyPr/>
        <a:lstStyle/>
        <a:p>
          <a:r>
            <a:rPr lang="en-US" dirty="0"/>
            <a:t>31 Aug.</a:t>
          </a:r>
        </a:p>
      </dgm:t>
    </dgm:pt>
    <dgm:pt modelId="{0E380803-7ACC-4409-9CE9-82B364974125}" type="parTrans" cxnId="{2C3363B8-B040-451F-B38E-116B2A8B1537}">
      <dgm:prSet/>
      <dgm:spPr/>
      <dgm:t>
        <a:bodyPr/>
        <a:lstStyle/>
        <a:p>
          <a:endParaRPr lang="en-US"/>
        </a:p>
      </dgm:t>
    </dgm:pt>
    <dgm:pt modelId="{9D467C56-4791-445E-8E3D-4C7AD2DCD947}" type="sibTrans" cxnId="{2C3363B8-B040-451F-B38E-116B2A8B1537}">
      <dgm:prSet/>
      <dgm:spPr/>
      <dgm:t>
        <a:bodyPr/>
        <a:lstStyle/>
        <a:p>
          <a:endParaRPr lang="en-US"/>
        </a:p>
      </dgm:t>
    </dgm:pt>
    <dgm:pt modelId="{63EAB4F9-183A-4456-8B19-A8E11A26FC70}">
      <dgm:prSet/>
      <dgm:spPr/>
      <dgm:t>
        <a:bodyPr/>
        <a:lstStyle/>
        <a:p>
          <a:r>
            <a:rPr lang="en-US" b="1" dirty="0"/>
            <a:t>ISSUE OUTLINE </a:t>
          </a:r>
          <a:r>
            <a:rPr lang="en-US" dirty="0"/>
            <a:t>Operating Income -</a:t>
          </a:r>
          <a:r>
            <a:rPr lang="en-US" i="1" dirty="0"/>
            <a:t>Federal Conformity cont’d &amp; </a:t>
          </a:r>
          <a:br>
            <a:rPr lang="en-US" i="1" dirty="0"/>
          </a:br>
          <a:r>
            <a:rPr lang="en-US" i="1" dirty="0"/>
            <a:t>Sourcing</a:t>
          </a:r>
        </a:p>
      </dgm:t>
    </dgm:pt>
    <dgm:pt modelId="{94568065-74EB-4DA8-B3FE-BC49E5EC534B}" type="parTrans" cxnId="{A89726B8-C2E9-44D2-AE86-0A500D45C63D}">
      <dgm:prSet/>
      <dgm:spPr/>
      <dgm:t>
        <a:bodyPr/>
        <a:lstStyle/>
        <a:p>
          <a:endParaRPr lang="en-US"/>
        </a:p>
      </dgm:t>
    </dgm:pt>
    <dgm:pt modelId="{68CE264D-2154-439F-86F6-5B788BEC6A83}" type="sibTrans" cxnId="{A89726B8-C2E9-44D2-AE86-0A500D45C63D}">
      <dgm:prSet/>
      <dgm:spPr/>
      <dgm:t>
        <a:bodyPr/>
        <a:lstStyle/>
        <a:p>
          <a:endParaRPr lang="en-US"/>
        </a:p>
      </dgm:t>
    </dgm:pt>
    <dgm:pt modelId="{907901CF-D4ED-4B11-B270-E42E6757645B}">
      <dgm:prSet/>
      <dgm:spPr/>
      <dgm:t>
        <a:bodyPr/>
        <a:lstStyle/>
        <a:p>
          <a:r>
            <a:rPr lang="en-US" dirty="0"/>
            <a:t>14 Sep.</a:t>
          </a:r>
        </a:p>
      </dgm:t>
    </dgm:pt>
    <dgm:pt modelId="{121D1DF6-5D0B-4E28-B457-AA46C33ADF79}" type="parTrans" cxnId="{10B437A3-8F30-46C7-9A2F-1A47D8F508D5}">
      <dgm:prSet/>
      <dgm:spPr/>
      <dgm:t>
        <a:bodyPr/>
        <a:lstStyle/>
        <a:p>
          <a:endParaRPr lang="en-US"/>
        </a:p>
      </dgm:t>
    </dgm:pt>
    <dgm:pt modelId="{A3403246-EDA9-4CC1-8253-09A8A08DB0D8}" type="sibTrans" cxnId="{10B437A3-8F30-46C7-9A2F-1A47D8F508D5}">
      <dgm:prSet/>
      <dgm:spPr/>
      <dgm:t>
        <a:bodyPr/>
        <a:lstStyle/>
        <a:p>
          <a:endParaRPr lang="en-US"/>
        </a:p>
      </dgm:t>
    </dgm:pt>
    <dgm:pt modelId="{BB6F8888-0ED4-4EB3-B086-2C5BAD0789C7}">
      <dgm:prSet/>
      <dgm:spPr/>
      <dgm:t>
        <a:bodyPr/>
        <a:lstStyle/>
        <a:p>
          <a:r>
            <a:rPr lang="en-US" b="1" dirty="0">
              <a:highlight>
                <a:srgbClr val="FFFF00"/>
              </a:highlight>
            </a:rPr>
            <a:t>ISSUE OUTLINE </a:t>
          </a:r>
          <a:r>
            <a:rPr lang="en-US" dirty="0">
              <a:highlight>
                <a:srgbClr val="FFFF00"/>
              </a:highlight>
            </a:rPr>
            <a:t>Operating Income </a:t>
          </a:r>
          <a:r>
            <a:rPr lang="en-US" i="1" dirty="0">
              <a:highlight>
                <a:srgbClr val="FFFF00"/>
              </a:highlight>
            </a:rPr>
            <a:t>Sourcing cont’d &amp; Credits</a:t>
          </a:r>
        </a:p>
      </dgm:t>
    </dgm:pt>
    <dgm:pt modelId="{FBF0039F-1A68-4F2A-BAE2-D8949225E87D}" type="parTrans" cxnId="{B8890CC2-4964-49BE-A03A-3178AE149DDF}">
      <dgm:prSet/>
      <dgm:spPr/>
      <dgm:t>
        <a:bodyPr/>
        <a:lstStyle/>
        <a:p>
          <a:endParaRPr lang="en-US"/>
        </a:p>
      </dgm:t>
    </dgm:pt>
    <dgm:pt modelId="{DA7DD9B5-DCE2-4ADB-B860-5F4797D776CC}" type="sibTrans" cxnId="{B8890CC2-4964-49BE-A03A-3178AE149DDF}">
      <dgm:prSet/>
      <dgm:spPr/>
      <dgm:t>
        <a:bodyPr/>
        <a:lstStyle/>
        <a:p>
          <a:endParaRPr lang="en-US"/>
        </a:p>
      </dgm:t>
    </dgm:pt>
    <dgm:pt modelId="{8C1F443C-D881-4811-8E3B-181625C6F0D1}">
      <dgm:prSet/>
      <dgm:spPr/>
      <dgm:t>
        <a:bodyPr/>
        <a:lstStyle/>
        <a:p>
          <a:r>
            <a:rPr lang="en-US" dirty="0"/>
            <a:t>28 Sep.</a:t>
          </a:r>
        </a:p>
      </dgm:t>
    </dgm:pt>
    <dgm:pt modelId="{4CB28602-055E-4E0B-BC38-C9510BFF2086}" type="parTrans" cxnId="{187DBC6B-E701-4BB5-92E2-722DBC7FEB9A}">
      <dgm:prSet/>
      <dgm:spPr/>
      <dgm:t>
        <a:bodyPr/>
        <a:lstStyle/>
        <a:p>
          <a:endParaRPr lang="en-US"/>
        </a:p>
      </dgm:t>
    </dgm:pt>
    <dgm:pt modelId="{2FDC3E76-2CB2-47FC-AB6E-99707D978A0A}" type="sibTrans" cxnId="{187DBC6B-E701-4BB5-92E2-722DBC7FEB9A}">
      <dgm:prSet/>
      <dgm:spPr/>
      <dgm:t>
        <a:bodyPr/>
        <a:lstStyle/>
        <a:p>
          <a:endParaRPr lang="en-US"/>
        </a:p>
      </dgm:t>
    </dgm:pt>
    <dgm:pt modelId="{E163193A-BD61-4353-B810-DA904DB32358}">
      <dgm:prSet/>
      <dgm:spPr/>
      <dgm:t>
        <a:bodyPr/>
        <a:lstStyle/>
        <a:p>
          <a:r>
            <a:rPr lang="en-US" b="1" dirty="0"/>
            <a:t>ISSUE OUTLINE </a:t>
          </a:r>
          <a:br>
            <a:rPr lang="en-US" b="1" dirty="0"/>
          </a:br>
          <a:r>
            <a:rPr lang="en-US" dirty="0"/>
            <a:t>Sale of Partnership Interest</a:t>
          </a:r>
          <a:br>
            <a:rPr lang="en-US" dirty="0"/>
          </a:br>
          <a:r>
            <a:rPr lang="en-US" i="1" dirty="0"/>
            <a:t>Nexus &amp; Conformity</a:t>
          </a:r>
        </a:p>
      </dgm:t>
    </dgm:pt>
    <dgm:pt modelId="{166030AE-B09C-46F7-AD41-29621DA2453E}" type="parTrans" cxnId="{1670D04E-1425-43E1-808F-272F80527132}">
      <dgm:prSet/>
      <dgm:spPr/>
      <dgm:t>
        <a:bodyPr/>
        <a:lstStyle/>
        <a:p>
          <a:endParaRPr lang="en-US"/>
        </a:p>
      </dgm:t>
    </dgm:pt>
    <dgm:pt modelId="{E30E31CE-D654-4133-A05C-A675AA0307F0}" type="sibTrans" cxnId="{1670D04E-1425-43E1-808F-272F80527132}">
      <dgm:prSet/>
      <dgm:spPr/>
      <dgm:t>
        <a:bodyPr/>
        <a:lstStyle/>
        <a:p>
          <a:endParaRPr lang="en-US"/>
        </a:p>
      </dgm:t>
    </dgm:pt>
    <dgm:pt modelId="{27A37285-6BBC-4393-8D0B-3E12D780449E}">
      <dgm:prSet/>
      <dgm:spPr/>
      <dgm:t>
        <a:bodyPr/>
        <a:lstStyle/>
        <a:p>
          <a:r>
            <a:rPr lang="en-US" dirty="0"/>
            <a:t>12 Oct.</a:t>
          </a:r>
        </a:p>
      </dgm:t>
    </dgm:pt>
    <dgm:pt modelId="{41484517-3948-47FC-AE0D-E40441597ED1}" type="parTrans" cxnId="{EB757690-E899-4565-8DAB-A94E5D16915F}">
      <dgm:prSet/>
      <dgm:spPr/>
      <dgm:t>
        <a:bodyPr/>
        <a:lstStyle/>
        <a:p>
          <a:endParaRPr lang="en-US"/>
        </a:p>
      </dgm:t>
    </dgm:pt>
    <dgm:pt modelId="{CE260FA8-862D-4B7A-8F91-03514A425471}" type="sibTrans" cxnId="{EB757690-E899-4565-8DAB-A94E5D16915F}">
      <dgm:prSet/>
      <dgm:spPr/>
      <dgm:t>
        <a:bodyPr/>
        <a:lstStyle/>
        <a:p>
          <a:endParaRPr lang="en-US"/>
        </a:p>
      </dgm:t>
    </dgm:pt>
    <dgm:pt modelId="{073161EA-4D17-49FD-8729-969D10BFA9D9}">
      <dgm:prSet/>
      <dgm:spPr/>
      <dgm:t>
        <a:bodyPr/>
        <a:lstStyle/>
        <a:p>
          <a:r>
            <a:rPr lang="en-US" b="1" dirty="0"/>
            <a:t>ISSUE OUTLINE</a:t>
          </a:r>
          <a:br>
            <a:rPr lang="en-US" b="1" dirty="0"/>
          </a:br>
          <a:r>
            <a:rPr lang="en-US" dirty="0"/>
            <a:t>Sale of Partnership Interest</a:t>
          </a:r>
          <a:br>
            <a:rPr lang="en-US" dirty="0"/>
          </a:br>
          <a:r>
            <a:rPr lang="en-US" i="1" dirty="0"/>
            <a:t>Sourcing &amp; Credits</a:t>
          </a:r>
        </a:p>
      </dgm:t>
    </dgm:pt>
    <dgm:pt modelId="{4119B8BA-DD78-46B9-90F8-07F102E881EC}" type="parTrans" cxnId="{A250E718-8507-4289-A403-8ED15A45D651}">
      <dgm:prSet/>
      <dgm:spPr/>
      <dgm:t>
        <a:bodyPr/>
        <a:lstStyle/>
        <a:p>
          <a:endParaRPr lang="en-US"/>
        </a:p>
      </dgm:t>
    </dgm:pt>
    <dgm:pt modelId="{872798AD-36E3-4864-82EA-E5979F0DDC8E}" type="sibTrans" cxnId="{A250E718-8507-4289-A403-8ED15A45D651}">
      <dgm:prSet/>
      <dgm:spPr/>
      <dgm:t>
        <a:bodyPr/>
        <a:lstStyle/>
        <a:p>
          <a:endParaRPr lang="en-US"/>
        </a:p>
      </dgm:t>
    </dgm:pt>
    <dgm:pt modelId="{AC7B76D6-3E0A-4392-9AD0-AAE4BC48E0D6}">
      <dgm:prSet/>
      <dgm:spPr/>
      <dgm:t>
        <a:bodyPr/>
        <a:lstStyle/>
        <a:p>
          <a:r>
            <a:rPr lang="en-US" dirty="0"/>
            <a:t>26 Oct.</a:t>
          </a:r>
        </a:p>
      </dgm:t>
    </dgm:pt>
    <dgm:pt modelId="{E067023B-F79E-4E0E-92E8-29172D9C413C}" type="parTrans" cxnId="{EA4D489C-0F7A-4025-93F6-63DD74D73E9B}">
      <dgm:prSet/>
      <dgm:spPr/>
      <dgm:t>
        <a:bodyPr/>
        <a:lstStyle/>
        <a:p>
          <a:endParaRPr lang="en-US"/>
        </a:p>
      </dgm:t>
    </dgm:pt>
    <dgm:pt modelId="{061D817D-1976-4672-A234-154564DC2E3C}" type="sibTrans" cxnId="{EA4D489C-0F7A-4025-93F6-63DD74D73E9B}">
      <dgm:prSet/>
      <dgm:spPr/>
      <dgm:t>
        <a:bodyPr/>
        <a:lstStyle/>
        <a:p>
          <a:endParaRPr lang="en-US"/>
        </a:p>
      </dgm:t>
    </dgm:pt>
    <dgm:pt modelId="{9D078F35-8CE6-4C9F-A2EC-CC52CFF8B69A}">
      <dgm:prSet/>
      <dgm:spPr/>
      <dgm:t>
        <a:bodyPr/>
        <a:lstStyle/>
        <a:p>
          <a:r>
            <a:rPr lang="en-US" b="1" dirty="0"/>
            <a:t>ISSUE OUTLINE  </a:t>
          </a:r>
          <a:r>
            <a:rPr lang="en-US" dirty="0"/>
            <a:t>Administrative &amp; Enforcement</a:t>
          </a:r>
        </a:p>
      </dgm:t>
    </dgm:pt>
    <dgm:pt modelId="{FC565924-2495-449E-8A4B-29DAC093C022}" type="parTrans" cxnId="{86BAE005-CD8F-42BA-A6AF-53067729EF40}">
      <dgm:prSet/>
      <dgm:spPr/>
      <dgm:t>
        <a:bodyPr/>
        <a:lstStyle/>
        <a:p>
          <a:endParaRPr lang="en-US"/>
        </a:p>
      </dgm:t>
    </dgm:pt>
    <dgm:pt modelId="{C11D5F07-4B89-4707-96AB-3D74838C5531}" type="sibTrans" cxnId="{86BAE005-CD8F-42BA-A6AF-53067729EF40}">
      <dgm:prSet/>
      <dgm:spPr/>
      <dgm:t>
        <a:bodyPr/>
        <a:lstStyle/>
        <a:p>
          <a:endParaRPr lang="en-US"/>
        </a:p>
      </dgm:t>
    </dgm:pt>
    <dgm:pt modelId="{71B0990B-9DC8-4C47-A7D7-C65321D5ABE9}" type="pres">
      <dgm:prSet presAssocID="{E8E3F482-8844-47CA-8B8A-CC01835128C9}" presName="Name0" presStyleCnt="0">
        <dgm:presLayoutVars>
          <dgm:chMax/>
          <dgm:chPref/>
          <dgm:animLvl val="lvl"/>
        </dgm:presLayoutVars>
      </dgm:prSet>
      <dgm:spPr/>
    </dgm:pt>
    <dgm:pt modelId="{37CFB3EF-D822-40E7-BC19-46AAC1C7AA65}" type="pres">
      <dgm:prSet presAssocID="{84E51CE1-9815-4BA4-8025-F86C583620AE}" presName="composite" presStyleCnt="0"/>
      <dgm:spPr/>
    </dgm:pt>
    <dgm:pt modelId="{85EC3C89-6149-4725-9DE2-50C5F6B9DB6D}" type="pres">
      <dgm:prSet presAssocID="{84E51CE1-9815-4BA4-8025-F86C583620AE}" presName="Parent1" presStyleLbl="alignNode1" presStyleIdx="0" presStyleCnt="6" custScaleX="131234" custScaleY="97404" custLinFactNeighborX="-1285">
        <dgm:presLayoutVars>
          <dgm:chMax val="1"/>
          <dgm:chPref val="1"/>
          <dgm:bulletEnabled val="1"/>
        </dgm:presLayoutVars>
      </dgm:prSet>
      <dgm:spPr/>
    </dgm:pt>
    <dgm:pt modelId="{A7BEDBC4-5113-4D86-957D-8EE99BFFA2B1}" type="pres">
      <dgm:prSet presAssocID="{84E51CE1-9815-4BA4-8025-F86C583620AE}" presName="Childtext1" presStyleLbl="revTx" presStyleIdx="0" presStyleCnt="6">
        <dgm:presLayoutVars>
          <dgm:chMax val="0"/>
          <dgm:chPref val="0"/>
          <dgm:bulletEnabled/>
        </dgm:presLayoutVars>
      </dgm:prSet>
      <dgm:spPr/>
    </dgm:pt>
    <dgm:pt modelId="{1981EF09-3D31-488F-9FDE-549E643B6D3F}" type="pres">
      <dgm:prSet presAssocID="{84E51CE1-9815-4BA4-8025-F86C583620AE}" presName="ConnectLine" presStyleLbl="sibTrans1D1" presStyleIdx="0" presStyleCnt="6"/>
      <dgm:spPr>
        <a:noFill/>
        <a:ln w="12700" cap="flat" cmpd="sng" algn="ctr">
          <a:solidFill>
            <a:schemeClr val="accent5">
              <a:hueOff val="0"/>
              <a:satOff val="0"/>
              <a:lumOff val="0"/>
              <a:alphaOff val="0"/>
            </a:schemeClr>
          </a:solidFill>
          <a:prstDash val="dash"/>
          <a:miter lim="800000"/>
        </a:ln>
        <a:effectLst/>
      </dgm:spPr>
    </dgm:pt>
    <dgm:pt modelId="{1008C10F-357F-417B-9686-01B9FE5AFF94}" type="pres">
      <dgm:prSet presAssocID="{84E51CE1-9815-4BA4-8025-F86C583620AE}" presName="ConnectLineEnd" presStyleLbl="node1" presStyleIdx="0" presStyleCnt="6"/>
      <dgm:spPr/>
    </dgm:pt>
    <dgm:pt modelId="{AB9AD3CB-958F-4FF2-8283-BF0CC6DCC0B5}" type="pres">
      <dgm:prSet presAssocID="{84E51CE1-9815-4BA4-8025-F86C583620AE}" presName="EmptyPane" presStyleCnt="0"/>
      <dgm:spPr/>
    </dgm:pt>
    <dgm:pt modelId="{08930317-D501-471B-9ED2-F43B5DDB439C}" type="pres">
      <dgm:prSet presAssocID="{43F93AE9-04A8-421A-A84C-D48C82680197}" presName="spaceBetweenRectangles" presStyleLbl="fgAcc1" presStyleIdx="0" presStyleCnt="5"/>
      <dgm:spPr/>
    </dgm:pt>
    <dgm:pt modelId="{451E8DA7-C386-443B-9C39-30FCA390FE95}" type="pres">
      <dgm:prSet presAssocID="{9A588C4B-1FE1-4307-B944-018A64D15C27}" presName="composite" presStyleCnt="0"/>
      <dgm:spPr/>
    </dgm:pt>
    <dgm:pt modelId="{00DF9D98-6283-4829-AB24-C1A499936113}" type="pres">
      <dgm:prSet presAssocID="{9A588C4B-1FE1-4307-B944-018A64D15C27}" presName="Parent1" presStyleLbl="alignNode1" presStyleIdx="1" presStyleCnt="6" custScaleX="128130">
        <dgm:presLayoutVars>
          <dgm:chMax val="1"/>
          <dgm:chPref val="1"/>
          <dgm:bulletEnabled val="1"/>
        </dgm:presLayoutVars>
      </dgm:prSet>
      <dgm:spPr/>
    </dgm:pt>
    <dgm:pt modelId="{E6D1C4A1-2175-45A5-8F46-C2ED22946644}" type="pres">
      <dgm:prSet presAssocID="{9A588C4B-1FE1-4307-B944-018A64D15C27}" presName="Childtext1" presStyleLbl="revTx" presStyleIdx="1" presStyleCnt="6">
        <dgm:presLayoutVars>
          <dgm:chMax val="0"/>
          <dgm:chPref val="0"/>
          <dgm:bulletEnabled/>
        </dgm:presLayoutVars>
      </dgm:prSet>
      <dgm:spPr/>
    </dgm:pt>
    <dgm:pt modelId="{4AE4D055-0C8A-42A2-8811-DE0198DE9516}" type="pres">
      <dgm:prSet presAssocID="{9A588C4B-1FE1-4307-B944-018A64D15C27}" presName="ConnectLine" presStyleLbl="sibTrans1D1" presStyleIdx="1" presStyleCnt="6"/>
      <dgm:spPr>
        <a:noFill/>
        <a:ln w="12700" cap="flat" cmpd="sng" algn="ctr">
          <a:solidFill>
            <a:schemeClr val="accent5">
              <a:hueOff val="0"/>
              <a:satOff val="0"/>
              <a:lumOff val="-1412"/>
              <a:alphaOff val="0"/>
            </a:schemeClr>
          </a:solidFill>
          <a:prstDash val="dash"/>
          <a:miter lim="800000"/>
        </a:ln>
        <a:effectLst/>
      </dgm:spPr>
    </dgm:pt>
    <dgm:pt modelId="{CD29C43D-18E0-41F2-B741-A822000B32CB}" type="pres">
      <dgm:prSet presAssocID="{9A588C4B-1FE1-4307-B944-018A64D15C27}" presName="ConnectLineEnd" presStyleLbl="node1" presStyleIdx="1" presStyleCnt="6"/>
      <dgm:spPr/>
    </dgm:pt>
    <dgm:pt modelId="{41CE1736-96B5-4245-A7DE-BEED20FD3F7B}" type="pres">
      <dgm:prSet presAssocID="{9A588C4B-1FE1-4307-B944-018A64D15C27}" presName="EmptyPane" presStyleCnt="0"/>
      <dgm:spPr/>
    </dgm:pt>
    <dgm:pt modelId="{05D4C205-1A3C-4112-ACEC-BB56CC093E02}" type="pres">
      <dgm:prSet presAssocID="{9D467C56-4791-445E-8E3D-4C7AD2DCD947}" presName="spaceBetweenRectangles" presStyleLbl="fgAcc1" presStyleIdx="1" presStyleCnt="5"/>
      <dgm:spPr/>
    </dgm:pt>
    <dgm:pt modelId="{5D2EEB39-B3D8-4B62-B27D-C43AF87D4D94}" type="pres">
      <dgm:prSet presAssocID="{907901CF-D4ED-4B11-B270-E42E6757645B}" presName="composite" presStyleCnt="0"/>
      <dgm:spPr/>
    </dgm:pt>
    <dgm:pt modelId="{9EF3323E-5345-423D-90D6-6F653EF18160}" type="pres">
      <dgm:prSet presAssocID="{907901CF-D4ED-4B11-B270-E42E6757645B}" presName="Parent1" presStyleLbl="alignNode1" presStyleIdx="2" presStyleCnt="6" custScaleX="124906">
        <dgm:presLayoutVars>
          <dgm:chMax val="1"/>
          <dgm:chPref val="1"/>
          <dgm:bulletEnabled val="1"/>
        </dgm:presLayoutVars>
      </dgm:prSet>
      <dgm:spPr/>
    </dgm:pt>
    <dgm:pt modelId="{D5F1DBEA-5805-4BBE-B36B-4520D180F9CE}" type="pres">
      <dgm:prSet presAssocID="{907901CF-D4ED-4B11-B270-E42E6757645B}" presName="Childtext1" presStyleLbl="revTx" presStyleIdx="2" presStyleCnt="6">
        <dgm:presLayoutVars>
          <dgm:chMax val="0"/>
          <dgm:chPref val="0"/>
          <dgm:bulletEnabled/>
        </dgm:presLayoutVars>
      </dgm:prSet>
      <dgm:spPr/>
    </dgm:pt>
    <dgm:pt modelId="{9E707F7A-574C-4CAC-B86B-278096E3F24A}" type="pres">
      <dgm:prSet presAssocID="{907901CF-D4ED-4B11-B270-E42E6757645B}" presName="ConnectLine" presStyleLbl="sibTrans1D1" presStyleIdx="2" presStyleCnt="6"/>
      <dgm:spPr>
        <a:noFill/>
        <a:ln w="12700" cap="flat" cmpd="sng" algn="ctr">
          <a:solidFill>
            <a:schemeClr val="accent5">
              <a:hueOff val="0"/>
              <a:satOff val="0"/>
              <a:lumOff val="-2824"/>
              <a:alphaOff val="0"/>
            </a:schemeClr>
          </a:solidFill>
          <a:prstDash val="dash"/>
          <a:miter lim="800000"/>
        </a:ln>
        <a:effectLst/>
      </dgm:spPr>
    </dgm:pt>
    <dgm:pt modelId="{1AA1A4A5-F64C-4766-9DDC-F6609F743334}" type="pres">
      <dgm:prSet presAssocID="{907901CF-D4ED-4B11-B270-E42E6757645B}" presName="ConnectLineEnd" presStyleLbl="node1" presStyleIdx="2" presStyleCnt="6"/>
      <dgm:spPr/>
    </dgm:pt>
    <dgm:pt modelId="{33B164D1-D98D-4A89-8989-A35DC376FA39}" type="pres">
      <dgm:prSet presAssocID="{907901CF-D4ED-4B11-B270-E42E6757645B}" presName="EmptyPane" presStyleCnt="0"/>
      <dgm:spPr/>
    </dgm:pt>
    <dgm:pt modelId="{A090D01C-5F3A-4C6C-B35C-AC486520A5F2}" type="pres">
      <dgm:prSet presAssocID="{A3403246-EDA9-4CC1-8253-09A8A08DB0D8}" presName="spaceBetweenRectangles" presStyleLbl="fgAcc1" presStyleIdx="2" presStyleCnt="5"/>
      <dgm:spPr/>
    </dgm:pt>
    <dgm:pt modelId="{54C77DA0-6EA9-4788-865A-0681E18CF9CB}" type="pres">
      <dgm:prSet presAssocID="{8C1F443C-D881-4811-8E3B-181625C6F0D1}" presName="composite" presStyleCnt="0"/>
      <dgm:spPr/>
    </dgm:pt>
    <dgm:pt modelId="{D50E231C-67FF-4B67-A01C-16E5120A933D}" type="pres">
      <dgm:prSet presAssocID="{8C1F443C-D881-4811-8E3B-181625C6F0D1}" presName="Parent1" presStyleLbl="alignNode1" presStyleIdx="3" presStyleCnt="6" custScaleX="120118">
        <dgm:presLayoutVars>
          <dgm:chMax val="1"/>
          <dgm:chPref val="1"/>
          <dgm:bulletEnabled val="1"/>
        </dgm:presLayoutVars>
      </dgm:prSet>
      <dgm:spPr/>
    </dgm:pt>
    <dgm:pt modelId="{BB99E27B-EE44-4B07-995D-4E2FB33CB7E8}" type="pres">
      <dgm:prSet presAssocID="{8C1F443C-D881-4811-8E3B-181625C6F0D1}" presName="Childtext1" presStyleLbl="revTx" presStyleIdx="3" presStyleCnt="6">
        <dgm:presLayoutVars>
          <dgm:chMax val="0"/>
          <dgm:chPref val="0"/>
          <dgm:bulletEnabled/>
        </dgm:presLayoutVars>
      </dgm:prSet>
      <dgm:spPr/>
    </dgm:pt>
    <dgm:pt modelId="{9D5BB1C2-04E1-40C7-A793-D306571D495E}" type="pres">
      <dgm:prSet presAssocID="{8C1F443C-D881-4811-8E3B-181625C6F0D1}" presName="ConnectLine" presStyleLbl="sibTrans1D1" presStyleIdx="3" presStyleCnt="6"/>
      <dgm:spPr>
        <a:noFill/>
        <a:ln w="12700" cap="flat" cmpd="sng" algn="ctr">
          <a:solidFill>
            <a:schemeClr val="accent5">
              <a:hueOff val="0"/>
              <a:satOff val="0"/>
              <a:lumOff val="-4237"/>
              <a:alphaOff val="0"/>
            </a:schemeClr>
          </a:solidFill>
          <a:prstDash val="dash"/>
          <a:miter lim="800000"/>
        </a:ln>
        <a:effectLst/>
      </dgm:spPr>
    </dgm:pt>
    <dgm:pt modelId="{DC942354-AB2E-46B5-AC49-606E657EA9A1}" type="pres">
      <dgm:prSet presAssocID="{8C1F443C-D881-4811-8E3B-181625C6F0D1}" presName="ConnectLineEnd" presStyleLbl="node1" presStyleIdx="3" presStyleCnt="6"/>
      <dgm:spPr/>
    </dgm:pt>
    <dgm:pt modelId="{B2A09477-4527-4F25-8D76-CEA55DD20580}" type="pres">
      <dgm:prSet presAssocID="{8C1F443C-D881-4811-8E3B-181625C6F0D1}" presName="EmptyPane" presStyleCnt="0"/>
      <dgm:spPr/>
    </dgm:pt>
    <dgm:pt modelId="{2B911CF6-E752-4E28-88DC-B032FF78DA37}" type="pres">
      <dgm:prSet presAssocID="{2FDC3E76-2CB2-47FC-AB6E-99707D978A0A}" presName="spaceBetweenRectangles" presStyleLbl="fgAcc1" presStyleIdx="3" presStyleCnt="5"/>
      <dgm:spPr/>
    </dgm:pt>
    <dgm:pt modelId="{CC4FEFBC-3819-4214-B9F7-CB3211262770}" type="pres">
      <dgm:prSet presAssocID="{27A37285-6BBC-4393-8D0B-3E12D780449E}" presName="composite" presStyleCnt="0"/>
      <dgm:spPr/>
    </dgm:pt>
    <dgm:pt modelId="{351A5361-1A7E-48CA-93BB-015E63A341F1}" type="pres">
      <dgm:prSet presAssocID="{27A37285-6BBC-4393-8D0B-3E12D780449E}" presName="Parent1" presStyleLbl="alignNode1" presStyleIdx="4" presStyleCnt="6" custScaleX="116075">
        <dgm:presLayoutVars>
          <dgm:chMax val="1"/>
          <dgm:chPref val="1"/>
          <dgm:bulletEnabled val="1"/>
        </dgm:presLayoutVars>
      </dgm:prSet>
      <dgm:spPr/>
    </dgm:pt>
    <dgm:pt modelId="{C26C1F2D-7470-4DC5-97AF-6E537819EDAA}" type="pres">
      <dgm:prSet presAssocID="{27A37285-6BBC-4393-8D0B-3E12D780449E}" presName="Childtext1" presStyleLbl="revTx" presStyleIdx="4" presStyleCnt="6">
        <dgm:presLayoutVars>
          <dgm:chMax val="0"/>
          <dgm:chPref val="0"/>
          <dgm:bulletEnabled/>
        </dgm:presLayoutVars>
      </dgm:prSet>
      <dgm:spPr/>
    </dgm:pt>
    <dgm:pt modelId="{980E5842-6700-47BC-8EE4-720709104780}" type="pres">
      <dgm:prSet presAssocID="{27A37285-6BBC-4393-8D0B-3E12D780449E}" presName="ConnectLine" presStyleLbl="sibTrans1D1" presStyleIdx="4" presStyleCnt="6"/>
      <dgm:spPr>
        <a:noFill/>
        <a:ln w="12700" cap="flat" cmpd="sng" algn="ctr">
          <a:solidFill>
            <a:schemeClr val="accent5">
              <a:hueOff val="0"/>
              <a:satOff val="0"/>
              <a:lumOff val="-5649"/>
              <a:alphaOff val="0"/>
            </a:schemeClr>
          </a:solidFill>
          <a:prstDash val="dash"/>
          <a:miter lim="800000"/>
        </a:ln>
        <a:effectLst/>
      </dgm:spPr>
    </dgm:pt>
    <dgm:pt modelId="{B20AEA19-FB40-4966-9640-EC1EFB33B188}" type="pres">
      <dgm:prSet presAssocID="{27A37285-6BBC-4393-8D0B-3E12D780449E}" presName="ConnectLineEnd" presStyleLbl="node1" presStyleIdx="4" presStyleCnt="6"/>
      <dgm:spPr/>
    </dgm:pt>
    <dgm:pt modelId="{4FED751B-E22F-4585-B0D4-AB47874F8B58}" type="pres">
      <dgm:prSet presAssocID="{27A37285-6BBC-4393-8D0B-3E12D780449E}" presName="EmptyPane" presStyleCnt="0"/>
      <dgm:spPr/>
    </dgm:pt>
    <dgm:pt modelId="{11CD5511-C3A6-4C9A-9894-71E7266738AF}" type="pres">
      <dgm:prSet presAssocID="{CE260FA8-862D-4B7A-8F91-03514A425471}" presName="spaceBetweenRectangles" presStyleLbl="fgAcc1" presStyleIdx="4" presStyleCnt="5"/>
      <dgm:spPr/>
    </dgm:pt>
    <dgm:pt modelId="{4918DA08-D9F2-466C-8644-956A3B1FB10B}" type="pres">
      <dgm:prSet presAssocID="{AC7B76D6-3E0A-4392-9AD0-AAE4BC48E0D6}" presName="composite" presStyleCnt="0"/>
      <dgm:spPr/>
    </dgm:pt>
    <dgm:pt modelId="{2B017CDE-3D36-4DDB-AAE4-88D3F42120D0}" type="pres">
      <dgm:prSet presAssocID="{AC7B76D6-3E0A-4392-9AD0-AAE4BC48E0D6}" presName="Parent1" presStyleLbl="alignNode1" presStyleIdx="5" presStyleCnt="6">
        <dgm:presLayoutVars>
          <dgm:chMax val="1"/>
          <dgm:chPref val="1"/>
          <dgm:bulletEnabled val="1"/>
        </dgm:presLayoutVars>
      </dgm:prSet>
      <dgm:spPr/>
    </dgm:pt>
    <dgm:pt modelId="{0C14243F-E495-4A4C-B933-46720FCC4BC0}" type="pres">
      <dgm:prSet presAssocID="{AC7B76D6-3E0A-4392-9AD0-AAE4BC48E0D6}" presName="Childtext1" presStyleLbl="revTx" presStyleIdx="5" presStyleCnt="6">
        <dgm:presLayoutVars>
          <dgm:chMax val="0"/>
          <dgm:chPref val="0"/>
          <dgm:bulletEnabled/>
        </dgm:presLayoutVars>
      </dgm:prSet>
      <dgm:spPr/>
    </dgm:pt>
    <dgm:pt modelId="{6C998525-4890-4B10-99D6-6793990EA1E5}" type="pres">
      <dgm:prSet presAssocID="{AC7B76D6-3E0A-4392-9AD0-AAE4BC48E0D6}" presName="ConnectLine" presStyleLbl="sibTrans1D1" presStyleIdx="5" presStyleCnt="6"/>
      <dgm:spPr>
        <a:noFill/>
        <a:ln w="12700" cap="flat" cmpd="sng" algn="ctr">
          <a:solidFill>
            <a:schemeClr val="accent5">
              <a:hueOff val="0"/>
              <a:satOff val="0"/>
              <a:lumOff val="-7061"/>
              <a:alphaOff val="0"/>
            </a:schemeClr>
          </a:solidFill>
          <a:prstDash val="dash"/>
          <a:miter lim="800000"/>
        </a:ln>
        <a:effectLst/>
      </dgm:spPr>
    </dgm:pt>
    <dgm:pt modelId="{B62DEEDE-4C3A-4DEA-AD78-F1129DD0E703}" type="pres">
      <dgm:prSet presAssocID="{AC7B76D6-3E0A-4392-9AD0-AAE4BC48E0D6}" presName="ConnectLineEnd" presStyleLbl="node1" presStyleIdx="5" presStyleCnt="6"/>
      <dgm:spPr/>
    </dgm:pt>
    <dgm:pt modelId="{27580CD3-8172-4715-B3B8-1F228CC54B0B}" type="pres">
      <dgm:prSet presAssocID="{AC7B76D6-3E0A-4392-9AD0-AAE4BC48E0D6}" presName="EmptyPane" presStyleCnt="0"/>
      <dgm:spPr/>
    </dgm:pt>
  </dgm:ptLst>
  <dgm:cxnLst>
    <dgm:cxn modelId="{1D3D7B02-2CFD-4BCE-95D8-A2AFDAA2E815}" type="presOf" srcId="{E8E3F482-8844-47CA-8B8A-CC01835128C9}" destId="{71B0990B-9DC8-4C47-A7D7-C65321D5ABE9}" srcOrd="0" destOrd="0" presId="urn:microsoft.com/office/officeart/2016/7/layout/HexagonTimeline"/>
    <dgm:cxn modelId="{86BAE005-CD8F-42BA-A6AF-53067729EF40}" srcId="{AC7B76D6-3E0A-4392-9AD0-AAE4BC48E0D6}" destId="{9D078F35-8CE6-4C9F-A2EC-CC52CFF8B69A}" srcOrd="0" destOrd="0" parTransId="{FC565924-2495-449E-8A4B-29DAC093C022}" sibTransId="{C11D5F07-4B89-4707-96AB-3D74838C5531}"/>
    <dgm:cxn modelId="{A250E718-8507-4289-A403-8ED15A45D651}" srcId="{27A37285-6BBC-4393-8D0B-3E12D780449E}" destId="{073161EA-4D17-49FD-8729-969D10BFA9D9}" srcOrd="0" destOrd="0" parTransId="{4119B8BA-DD78-46B9-90F8-07F102E881EC}" sibTransId="{872798AD-36E3-4864-82EA-E5979F0DDC8E}"/>
    <dgm:cxn modelId="{CAE3592E-A7A8-4E7F-81DE-2FB60AA8DA92}" type="presOf" srcId="{9A588C4B-1FE1-4307-B944-018A64D15C27}" destId="{00DF9D98-6283-4829-AB24-C1A499936113}" srcOrd="0" destOrd="0" presId="urn:microsoft.com/office/officeart/2016/7/layout/HexagonTimeline"/>
    <dgm:cxn modelId="{187DBC6B-E701-4BB5-92E2-722DBC7FEB9A}" srcId="{E8E3F482-8844-47CA-8B8A-CC01835128C9}" destId="{8C1F443C-D881-4811-8E3B-181625C6F0D1}" srcOrd="3" destOrd="0" parTransId="{4CB28602-055E-4E0B-BC38-C9510BFF2086}" sibTransId="{2FDC3E76-2CB2-47FC-AB6E-99707D978A0A}"/>
    <dgm:cxn modelId="{1670D04E-1425-43E1-808F-272F80527132}" srcId="{8C1F443C-D881-4811-8E3B-181625C6F0D1}" destId="{E163193A-BD61-4353-B810-DA904DB32358}" srcOrd="0" destOrd="0" parTransId="{166030AE-B09C-46F7-AD41-29621DA2453E}" sibTransId="{E30E31CE-D654-4133-A05C-A675AA0307F0}"/>
    <dgm:cxn modelId="{C0A31C52-7950-403A-8D0B-6566A2B80CB4}" type="presOf" srcId="{073161EA-4D17-49FD-8729-969D10BFA9D9}" destId="{C26C1F2D-7470-4DC5-97AF-6E537819EDAA}" srcOrd="0" destOrd="0" presId="urn:microsoft.com/office/officeart/2016/7/layout/HexagonTimeline"/>
    <dgm:cxn modelId="{48F3017B-724F-4418-A1BB-890979D9C2D4}" type="presOf" srcId="{AC7B76D6-3E0A-4392-9AD0-AAE4BC48E0D6}" destId="{2B017CDE-3D36-4DDB-AAE4-88D3F42120D0}" srcOrd="0" destOrd="0" presId="urn:microsoft.com/office/officeart/2016/7/layout/HexagonTimeline"/>
    <dgm:cxn modelId="{8E879784-9FEB-416F-91AA-DFEF346A797D}" srcId="{E8E3F482-8844-47CA-8B8A-CC01835128C9}" destId="{84E51CE1-9815-4BA4-8025-F86C583620AE}" srcOrd="0" destOrd="0" parTransId="{0ADACA5C-E423-473A-BBC2-CF20C993187E}" sibTransId="{43F93AE9-04A8-421A-A84C-D48C82680197}"/>
    <dgm:cxn modelId="{EB757690-E899-4565-8DAB-A94E5D16915F}" srcId="{E8E3F482-8844-47CA-8B8A-CC01835128C9}" destId="{27A37285-6BBC-4393-8D0B-3E12D780449E}" srcOrd="4" destOrd="0" parTransId="{41484517-3948-47FC-AE0D-E40441597ED1}" sibTransId="{CE260FA8-862D-4B7A-8F91-03514A425471}"/>
    <dgm:cxn modelId="{36182492-4F72-43DD-8746-0ECD4BD9CE5F}" srcId="{84E51CE1-9815-4BA4-8025-F86C583620AE}" destId="{57715871-F505-44D5-8F15-3428AAD4B6AD}" srcOrd="0" destOrd="0" parTransId="{CE23F4F4-FA4A-4E6A-BCD9-4FFCDFC24860}" sibTransId="{AF6E4870-6AF3-4149-8296-879EB35FEC39}"/>
    <dgm:cxn modelId="{EA4D489C-0F7A-4025-93F6-63DD74D73E9B}" srcId="{E8E3F482-8844-47CA-8B8A-CC01835128C9}" destId="{AC7B76D6-3E0A-4392-9AD0-AAE4BC48E0D6}" srcOrd="5" destOrd="0" parTransId="{E067023B-F79E-4E0E-92E8-29172D9C413C}" sibTransId="{061D817D-1976-4672-A234-154564DC2E3C}"/>
    <dgm:cxn modelId="{7BCF739E-993F-4411-9CBC-395F29E081E0}" type="presOf" srcId="{907901CF-D4ED-4B11-B270-E42E6757645B}" destId="{9EF3323E-5345-423D-90D6-6F653EF18160}" srcOrd="0" destOrd="0" presId="urn:microsoft.com/office/officeart/2016/7/layout/HexagonTimeline"/>
    <dgm:cxn modelId="{55575FA0-7201-46D0-9D04-90621059F3F6}" type="presOf" srcId="{63EAB4F9-183A-4456-8B19-A8E11A26FC70}" destId="{E6D1C4A1-2175-45A5-8F46-C2ED22946644}" srcOrd="0" destOrd="0" presId="urn:microsoft.com/office/officeart/2016/7/layout/HexagonTimeline"/>
    <dgm:cxn modelId="{10B437A3-8F30-46C7-9A2F-1A47D8F508D5}" srcId="{E8E3F482-8844-47CA-8B8A-CC01835128C9}" destId="{907901CF-D4ED-4B11-B270-E42E6757645B}" srcOrd="2" destOrd="0" parTransId="{121D1DF6-5D0B-4E28-B457-AA46C33ADF79}" sibTransId="{A3403246-EDA9-4CC1-8253-09A8A08DB0D8}"/>
    <dgm:cxn modelId="{FD5FCEA8-45C3-4AAA-8F90-164422EB1D51}" type="presOf" srcId="{BB6F8888-0ED4-4EB3-B086-2C5BAD0789C7}" destId="{D5F1DBEA-5805-4BBE-B36B-4520D180F9CE}" srcOrd="0" destOrd="0" presId="urn:microsoft.com/office/officeart/2016/7/layout/HexagonTimeline"/>
    <dgm:cxn modelId="{BF3E7AB5-0BFD-4F72-973A-89DF9CC05BFF}" type="presOf" srcId="{57715871-F505-44D5-8F15-3428AAD4B6AD}" destId="{A7BEDBC4-5113-4D86-957D-8EE99BFFA2B1}" srcOrd="0" destOrd="0" presId="urn:microsoft.com/office/officeart/2016/7/layout/HexagonTimeline"/>
    <dgm:cxn modelId="{A89726B8-C2E9-44D2-AE86-0A500D45C63D}" srcId="{9A588C4B-1FE1-4307-B944-018A64D15C27}" destId="{63EAB4F9-183A-4456-8B19-A8E11A26FC70}" srcOrd="0" destOrd="0" parTransId="{94568065-74EB-4DA8-B3FE-BC49E5EC534B}" sibTransId="{68CE264D-2154-439F-86F6-5B788BEC6A83}"/>
    <dgm:cxn modelId="{2C3363B8-B040-451F-B38E-116B2A8B1537}" srcId="{E8E3F482-8844-47CA-8B8A-CC01835128C9}" destId="{9A588C4B-1FE1-4307-B944-018A64D15C27}" srcOrd="1" destOrd="0" parTransId="{0E380803-7ACC-4409-9CE9-82B364974125}" sibTransId="{9D467C56-4791-445E-8E3D-4C7AD2DCD947}"/>
    <dgm:cxn modelId="{70463FBE-D5A9-48D7-BFB3-4B7C23DA163D}" type="presOf" srcId="{84E51CE1-9815-4BA4-8025-F86C583620AE}" destId="{85EC3C89-6149-4725-9DE2-50C5F6B9DB6D}" srcOrd="0" destOrd="0" presId="urn:microsoft.com/office/officeart/2016/7/layout/HexagonTimeline"/>
    <dgm:cxn modelId="{0C0830C0-BB1A-43B1-8D0F-C44C1EC3A93E}" type="presOf" srcId="{9D078F35-8CE6-4C9F-A2EC-CC52CFF8B69A}" destId="{0C14243F-E495-4A4C-B933-46720FCC4BC0}" srcOrd="0" destOrd="0" presId="urn:microsoft.com/office/officeart/2016/7/layout/HexagonTimeline"/>
    <dgm:cxn modelId="{B8890CC2-4964-49BE-A03A-3178AE149DDF}" srcId="{907901CF-D4ED-4B11-B270-E42E6757645B}" destId="{BB6F8888-0ED4-4EB3-B086-2C5BAD0789C7}" srcOrd="0" destOrd="0" parTransId="{FBF0039F-1A68-4F2A-BAE2-D8949225E87D}" sibTransId="{DA7DD9B5-DCE2-4ADB-B860-5F4797D776CC}"/>
    <dgm:cxn modelId="{AB45DEC7-CD97-4FAD-BD24-57CFD3AF14AC}" type="presOf" srcId="{27A37285-6BBC-4393-8D0B-3E12D780449E}" destId="{351A5361-1A7E-48CA-93BB-015E63A341F1}" srcOrd="0" destOrd="0" presId="urn:microsoft.com/office/officeart/2016/7/layout/HexagonTimeline"/>
    <dgm:cxn modelId="{2D1EC9F9-9A1C-4F2F-8093-D81950E422B3}" type="presOf" srcId="{8C1F443C-D881-4811-8E3B-181625C6F0D1}" destId="{D50E231C-67FF-4B67-A01C-16E5120A933D}" srcOrd="0" destOrd="0" presId="urn:microsoft.com/office/officeart/2016/7/layout/HexagonTimeline"/>
    <dgm:cxn modelId="{F3DAEDFC-33CA-407C-AEBA-54A80A829B08}" type="presOf" srcId="{E163193A-BD61-4353-B810-DA904DB32358}" destId="{BB99E27B-EE44-4B07-995D-4E2FB33CB7E8}" srcOrd="0" destOrd="0" presId="urn:microsoft.com/office/officeart/2016/7/layout/HexagonTimeline"/>
    <dgm:cxn modelId="{41E87819-C95A-41A2-9A35-A6B4694090F5}" type="presParOf" srcId="{71B0990B-9DC8-4C47-A7D7-C65321D5ABE9}" destId="{37CFB3EF-D822-40E7-BC19-46AAC1C7AA65}" srcOrd="0" destOrd="0" presId="urn:microsoft.com/office/officeart/2016/7/layout/HexagonTimeline"/>
    <dgm:cxn modelId="{CE4C9904-C865-4A91-ACB2-5516BED73CA3}" type="presParOf" srcId="{37CFB3EF-D822-40E7-BC19-46AAC1C7AA65}" destId="{85EC3C89-6149-4725-9DE2-50C5F6B9DB6D}" srcOrd="0" destOrd="0" presId="urn:microsoft.com/office/officeart/2016/7/layout/HexagonTimeline"/>
    <dgm:cxn modelId="{84E13A9E-CE19-4E55-A311-7EB9F90874A5}" type="presParOf" srcId="{37CFB3EF-D822-40E7-BC19-46AAC1C7AA65}" destId="{A7BEDBC4-5113-4D86-957D-8EE99BFFA2B1}" srcOrd="1" destOrd="0" presId="urn:microsoft.com/office/officeart/2016/7/layout/HexagonTimeline"/>
    <dgm:cxn modelId="{C083FF86-AAF2-4A5E-98E3-D6F1194D4582}" type="presParOf" srcId="{37CFB3EF-D822-40E7-BC19-46AAC1C7AA65}" destId="{1981EF09-3D31-488F-9FDE-549E643B6D3F}" srcOrd="2" destOrd="0" presId="urn:microsoft.com/office/officeart/2016/7/layout/HexagonTimeline"/>
    <dgm:cxn modelId="{7765F626-0A2A-4B64-8065-ACD0DC574C33}" type="presParOf" srcId="{37CFB3EF-D822-40E7-BC19-46AAC1C7AA65}" destId="{1008C10F-357F-417B-9686-01B9FE5AFF94}" srcOrd="3" destOrd="0" presId="urn:microsoft.com/office/officeart/2016/7/layout/HexagonTimeline"/>
    <dgm:cxn modelId="{5FD065A7-AC42-4844-84BC-52AFEC18EC0F}" type="presParOf" srcId="{37CFB3EF-D822-40E7-BC19-46AAC1C7AA65}" destId="{AB9AD3CB-958F-4FF2-8283-BF0CC6DCC0B5}" srcOrd="4" destOrd="0" presId="urn:microsoft.com/office/officeart/2016/7/layout/HexagonTimeline"/>
    <dgm:cxn modelId="{0705E3EF-A604-42DC-8E54-65336C79C2B5}" type="presParOf" srcId="{71B0990B-9DC8-4C47-A7D7-C65321D5ABE9}" destId="{08930317-D501-471B-9ED2-F43B5DDB439C}" srcOrd="1" destOrd="0" presId="urn:microsoft.com/office/officeart/2016/7/layout/HexagonTimeline"/>
    <dgm:cxn modelId="{26626DEE-EBE6-4354-9D1A-52D353564244}" type="presParOf" srcId="{71B0990B-9DC8-4C47-A7D7-C65321D5ABE9}" destId="{451E8DA7-C386-443B-9C39-30FCA390FE95}" srcOrd="2" destOrd="0" presId="urn:microsoft.com/office/officeart/2016/7/layout/HexagonTimeline"/>
    <dgm:cxn modelId="{76283204-6097-482D-8A94-3A08AC06EBAD}" type="presParOf" srcId="{451E8DA7-C386-443B-9C39-30FCA390FE95}" destId="{00DF9D98-6283-4829-AB24-C1A499936113}" srcOrd="0" destOrd="0" presId="urn:microsoft.com/office/officeart/2016/7/layout/HexagonTimeline"/>
    <dgm:cxn modelId="{B791344F-5D8D-4546-92DA-1D4A05D02A82}" type="presParOf" srcId="{451E8DA7-C386-443B-9C39-30FCA390FE95}" destId="{E6D1C4A1-2175-45A5-8F46-C2ED22946644}" srcOrd="1" destOrd="0" presId="urn:microsoft.com/office/officeart/2016/7/layout/HexagonTimeline"/>
    <dgm:cxn modelId="{C05D43C4-C29C-4623-8309-FEFD0AAE3659}" type="presParOf" srcId="{451E8DA7-C386-443B-9C39-30FCA390FE95}" destId="{4AE4D055-0C8A-42A2-8811-DE0198DE9516}" srcOrd="2" destOrd="0" presId="urn:microsoft.com/office/officeart/2016/7/layout/HexagonTimeline"/>
    <dgm:cxn modelId="{F30E01B2-3132-4125-B96A-4A1DE65CDDD6}" type="presParOf" srcId="{451E8DA7-C386-443B-9C39-30FCA390FE95}" destId="{CD29C43D-18E0-41F2-B741-A822000B32CB}" srcOrd="3" destOrd="0" presId="urn:microsoft.com/office/officeart/2016/7/layout/HexagonTimeline"/>
    <dgm:cxn modelId="{E566069B-600D-477A-A0B4-0A33E9639CA7}" type="presParOf" srcId="{451E8DA7-C386-443B-9C39-30FCA390FE95}" destId="{41CE1736-96B5-4245-A7DE-BEED20FD3F7B}" srcOrd="4" destOrd="0" presId="urn:microsoft.com/office/officeart/2016/7/layout/HexagonTimeline"/>
    <dgm:cxn modelId="{DBA80668-D2EF-4CB2-A0C6-DA21068AF268}" type="presParOf" srcId="{71B0990B-9DC8-4C47-A7D7-C65321D5ABE9}" destId="{05D4C205-1A3C-4112-ACEC-BB56CC093E02}" srcOrd="3" destOrd="0" presId="urn:microsoft.com/office/officeart/2016/7/layout/HexagonTimeline"/>
    <dgm:cxn modelId="{5395B4BE-D8B9-4956-9982-FAD13BDDE3C9}" type="presParOf" srcId="{71B0990B-9DC8-4C47-A7D7-C65321D5ABE9}" destId="{5D2EEB39-B3D8-4B62-B27D-C43AF87D4D94}" srcOrd="4" destOrd="0" presId="urn:microsoft.com/office/officeart/2016/7/layout/HexagonTimeline"/>
    <dgm:cxn modelId="{8D5E966C-11C7-4A30-8B93-F8D5593FD6BB}" type="presParOf" srcId="{5D2EEB39-B3D8-4B62-B27D-C43AF87D4D94}" destId="{9EF3323E-5345-423D-90D6-6F653EF18160}" srcOrd="0" destOrd="0" presId="urn:microsoft.com/office/officeart/2016/7/layout/HexagonTimeline"/>
    <dgm:cxn modelId="{A45754D7-D932-4AFD-B2F8-F2B74F796ACD}" type="presParOf" srcId="{5D2EEB39-B3D8-4B62-B27D-C43AF87D4D94}" destId="{D5F1DBEA-5805-4BBE-B36B-4520D180F9CE}" srcOrd="1" destOrd="0" presId="urn:microsoft.com/office/officeart/2016/7/layout/HexagonTimeline"/>
    <dgm:cxn modelId="{FDE23616-C0AF-4B10-84A6-754B20C2ED36}" type="presParOf" srcId="{5D2EEB39-B3D8-4B62-B27D-C43AF87D4D94}" destId="{9E707F7A-574C-4CAC-B86B-278096E3F24A}" srcOrd="2" destOrd="0" presId="urn:microsoft.com/office/officeart/2016/7/layout/HexagonTimeline"/>
    <dgm:cxn modelId="{C9960CB5-8B08-4A20-BA05-D3DDE2AB8CEB}" type="presParOf" srcId="{5D2EEB39-B3D8-4B62-B27D-C43AF87D4D94}" destId="{1AA1A4A5-F64C-4766-9DDC-F6609F743334}" srcOrd="3" destOrd="0" presId="urn:microsoft.com/office/officeart/2016/7/layout/HexagonTimeline"/>
    <dgm:cxn modelId="{FDE09270-852E-48B2-BB94-18C7A904652C}" type="presParOf" srcId="{5D2EEB39-B3D8-4B62-B27D-C43AF87D4D94}" destId="{33B164D1-D98D-4A89-8989-A35DC376FA39}" srcOrd="4" destOrd="0" presId="urn:microsoft.com/office/officeart/2016/7/layout/HexagonTimeline"/>
    <dgm:cxn modelId="{A84C1CF5-DDCE-490B-912C-0093B7B77BCF}" type="presParOf" srcId="{71B0990B-9DC8-4C47-A7D7-C65321D5ABE9}" destId="{A090D01C-5F3A-4C6C-B35C-AC486520A5F2}" srcOrd="5" destOrd="0" presId="urn:microsoft.com/office/officeart/2016/7/layout/HexagonTimeline"/>
    <dgm:cxn modelId="{9D90FF48-5693-465F-9F91-A6384354D3F3}" type="presParOf" srcId="{71B0990B-9DC8-4C47-A7D7-C65321D5ABE9}" destId="{54C77DA0-6EA9-4788-865A-0681E18CF9CB}" srcOrd="6" destOrd="0" presId="urn:microsoft.com/office/officeart/2016/7/layout/HexagonTimeline"/>
    <dgm:cxn modelId="{A35C869A-F6F0-4D6D-91C2-817537F49B62}" type="presParOf" srcId="{54C77DA0-6EA9-4788-865A-0681E18CF9CB}" destId="{D50E231C-67FF-4B67-A01C-16E5120A933D}" srcOrd="0" destOrd="0" presId="urn:microsoft.com/office/officeart/2016/7/layout/HexagonTimeline"/>
    <dgm:cxn modelId="{775994E9-FCFF-48FB-A4EF-DEEF94322061}" type="presParOf" srcId="{54C77DA0-6EA9-4788-865A-0681E18CF9CB}" destId="{BB99E27B-EE44-4B07-995D-4E2FB33CB7E8}" srcOrd="1" destOrd="0" presId="urn:microsoft.com/office/officeart/2016/7/layout/HexagonTimeline"/>
    <dgm:cxn modelId="{D4FC42F2-2D11-4636-9376-76F7B40094B4}" type="presParOf" srcId="{54C77DA0-6EA9-4788-865A-0681E18CF9CB}" destId="{9D5BB1C2-04E1-40C7-A793-D306571D495E}" srcOrd="2" destOrd="0" presId="urn:microsoft.com/office/officeart/2016/7/layout/HexagonTimeline"/>
    <dgm:cxn modelId="{236B7C60-5BFD-4EB9-927A-46CAC2C8447F}" type="presParOf" srcId="{54C77DA0-6EA9-4788-865A-0681E18CF9CB}" destId="{DC942354-AB2E-46B5-AC49-606E657EA9A1}" srcOrd="3" destOrd="0" presId="urn:microsoft.com/office/officeart/2016/7/layout/HexagonTimeline"/>
    <dgm:cxn modelId="{33900564-A48C-48E6-8E97-E95C9112B00D}" type="presParOf" srcId="{54C77DA0-6EA9-4788-865A-0681E18CF9CB}" destId="{B2A09477-4527-4F25-8D76-CEA55DD20580}" srcOrd="4" destOrd="0" presId="urn:microsoft.com/office/officeart/2016/7/layout/HexagonTimeline"/>
    <dgm:cxn modelId="{56F381AE-8DED-4203-B53A-B149B2FFC9A6}" type="presParOf" srcId="{71B0990B-9DC8-4C47-A7D7-C65321D5ABE9}" destId="{2B911CF6-E752-4E28-88DC-B032FF78DA37}" srcOrd="7" destOrd="0" presId="urn:microsoft.com/office/officeart/2016/7/layout/HexagonTimeline"/>
    <dgm:cxn modelId="{CD2237D7-2C56-4491-96C9-CE56F1DC904E}" type="presParOf" srcId="{71B0990B-9DC8-4C47-A7D7-C65321D5ABE9}" destId="{CC4FEFBC-3819-4214-B9F7-CB3211262770}" srcOrd="8" destOrd="0" presId="urn:microsoft.com/office/officeart/2016/7/layout/HexagonTimeline"/>
    <dgm:cxn modelId="{8A829CAB-57A4-4065-8BBA-DF1CB065238E}" type="presParOf" srcId="{CC4FEFBC-3819-4214-B9F7-CB3211262770}" destId="{351A5361-1A7E-48CA-93BB-015E63A341F1}" srcOrd="0" destOrd="0" presId="urn:microsoft.com/office/officeart/2016/7/layout/HexagonTimeline"/>
    <dgm:cxn modelId="{8B6BB49D-F7DB-4F6F-AB6C-CDF7757E5491}" type="presParOf" srcId="{CC4FEFBC-3819-4214-B9F7-CB3211262770}" destId="{C26C1F2D-7470-4DC5-97AF-6E537819EDAA}" srcOrd="1" destOrd="0" presId="urn:microsoft.com/office/officeart/2016/7/layout/HexagonTimeline"/>
    <dgm:cxn modelId="{6619FD73-79B9-4841-8EB7-E039427717A8}" type="presParOf" srcId="{CC4FEFBC-3819-4214-B9F7-CB3211262770}" destId="{980E5842-6700-47BC-8EE4-720709104780}" srcOrd="2" destOrd="0" presId="urn:microsoft.com/office/officeart/2016/7/layout/HexagonTimeline"/>
    <dgm:cxn modelId="{78E482CF-2BB6-4C4C-968F-4E0D84E41263}" type="presParOf" srcId="{CC4FEFBC-3819-4214-B9F7-CB3211262770}" destId="{B20AEA19-FB40-4966-9640-EC1EFB33B188}" srcOrd="3" destOrd="0" presId="urn:microsoft.com/office/officeart/2016/7/layout/HexagonTimeline"/>
    <dgm:cxn modelId="{343A967A-6EDC-4E54-8513-1E91A692FCBD}" type="presParOf" srcId="{CC4FEFBC-3819-4214-B9F7-CB3211262770}" destId="{4FED751B-E22F-4585-B0D4-AB47874F8B58}" srcOrd="4" destOrd="0" presId="urn:microsoft.com/office/officeart/2016/7/layout/HexagonTimeline"/>
    <dgm:cxn modelId="{EA397385-BA2A-45EE-9BBE-215C640BDDE9}" type="presParOf" srcId="{71B0990B-9DC8-4C47-A7D7-C65321D5ABE9}" destId="{11CD5511-C3A6-4C9A-9894-71E7266738AF}" srcOrd="9" destOrd="0" presId="urn:microsoft.com/office/officeart/2016/7/layout/HexagonTimeline"/>
    <dgm:cxn modelId="{A8841E45-9CB7-497E-B915-197BE646C248}" type="presParOf" srcId="{71B0990B-9DC8-4C47-A7D7-C65321D5ABE9}" destId="{4918DA08-D9F2-466C-8644-956A3B1FB10B}" srcOrd="10" destOrd="0" presId="urn:microsoft.com/office/officeart/2016/7/layout/HexagonTimeline"/>
    <dgm:cxn modelId="{CF92EDB6-C880-486D-9B5F-C9BF58EA6CD5}" type="presParOf" srcId="{4918DA08-D9F2-466C-8644-956A3B1FB10B}" destId="{2B017CDE-3D36-4DDB-AAE4-88D3F42120D0}" srcOrd="0" destOrd="0" presId="urn:microsoft.com/office/officeart/2016/7/layout/HexagonTimeline"/>
    <dgm:cxn modelId="{EE091061-809B-4409-BF14-ABEF20407047}" type="presParOf" srcId="{4918DA08-D9F2-466C-8644-956A3B1FB10B}" destId="{0C14243F-E495-4A4C-B933-46720FCC4BC0}" srcOrd="1" destOrd="0" presId="urn:microsoft.com/office/officeart/2016/7/layout/HexagonTimeline"/>
    <dgm:cxn modelId="{39B3B2D2-3F8B-46A2-BBA4-622C3BBCFE24}" type="presParOf" srcId="{4918DA08-D9F2-466C-8644-956A3B1FB10B}" destId="{6C998525-4890-4B10-99D6-6793990EA1E5}" srcOrd="2" destOrd="0" presId="urn:microsoft.com/office/officeart/2016/7/layout/HexagonTimeline"/>
    <dgm:cxn modelId="{C2156BAF-B524-49BB-8694-C95B2752B2C7}" type="presParOf" srcId="{4918DA08-D9F2-466C-8644-956A3B1FB10B}" destId="{B62DEEDE-4C3A-4DEA-AD78-F1129DD0E703}" srcOrd="3" destOrd="0" presId="urn:microsoft.com/office/officeart/2016/7/layout/HexagonTimeline"/>
    <dgm:cxn modelId="{0AAAE213-82A2-4C8C-872C-17EEDAD90AB5}" type="presParOf" srcId="{4918DA08-D9F2-466C-8644-956A3B1FB10B}" destId="{27580CD3-8172-4715-B3B8-1F228CC54B0B}" srcOrd="4" destOrd="0" presId="urn:microsoft.com/office/officeart/2016/7/layout/HexagonTimeline"/>
  </dgm:cxnLst>
  <dgm:bg>
    <a:solidFill>
      <a:schemeClr val="bg2">
        <a:lumMod val="90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8507D0D-0666-4BAF-8058-FEAF4B087FF4}" type="doc">
      <dgm:prSet loTypeId="urn:microsoft.com/office/officeart/2005/8/layout/hList1" loCatId="list" qsTypeId="urn:microsoft.com/office/officeart/2005/8/quickstyle/simple3" qsCatId="simple" csTypeId="urn:microsoft.com/office/officeart/2005/8/colors/accent0_3" csCatId="mainScheme" phldr="1"/>
      <dgm:spPr/>
      <dgm:t>
        <a:bodyPr/>
        <a:lstStyle/>
        <a:p>
          <a:endParaRPr lang="en-US"/>
        </a:p>
      </dgm:t>
    </dgm:pt>
    <dgm:pt modelId="{7DAAC047-376E-489E-94E0-94B3740ED6D3}">
      <dgm:prSet custT="1"/>
      <dgm:spPr/>
      <dgm:t>
        <a:bodyPr/>
        <a:lstStyle/>
        <a:p>
          <a:endParaRPr lang="en-US" sz="2400" dirty="0"/>
        </a:p>
        <a:p>
          <a:r>
            <a:rPr lang="en-US" sz="2400" dirty="0">
              <a:solidFill>
                <a:schemeClr val="bg1"/>
              </a:solidFill>
            </a:rPr>
            <a:t>Partnership Attributes</a:t>
          </a:r>
        </a:p>
      </dgm:t>
    </dgm:pt>
    <dgm:pt modelId="{16F389F7-59AC-4DCC-BA38-5C5DE122C7D0}" type="parTrans" cxnId="{39021166-E02F-4352-9BC9-8010F2F83311}">
      <dgm:prSet/>
      <dgm:spPr/>
      <dgm:t>
        <a:bodyPr/>
        <a:lstStyle/>
        <a:p>
          <a:endParaRPr lang="en-US"/>
        </a:p>
      </dgm:t>
    </dgm:pt>
    <dgm:pt modelId="{275D8DC2-6075-4B82-8CDE-C420F2AA18CF}" type="sibTrans" cxnId="{39021166-E02F-4352-9BC9-8010F2F83311}">
      <dgm:prSet/>
      <dgm:spPr/>
      <dgm:t>
        <a:bodyPr/>
        <a:lstStyle/>
        <a:p>
          <a:endParaRPr lang="en-US"/>
        </a:p>
      </dgm:t>
    </dgm:pt>
    <dgm:pt modelId="{66A9D4B8-299F-4B5B-ACA2-00F245C92056}">
      <dgm:prSet custT="1"/>
      <dgm:spPr/>
      <dgm:t>
        <a:bodyPr/>
        <a:lstStyle/>
        <a:p>
          <a:r>
            <a:rPr lang="en-US" sz="2000" dirty="0"/>
            <a:t>Nature of the Partnership </a:t>
          </a:r>
        </a:p>
      </dgm:t>
    </dgm:pt>
    <dgm:pt modelId="{A742C67A-7BCD-4DCD-A707-15E33B5A4D04}" type="parTrans" cxnId="{B6B2F6DE-AEC4-4F17-92E5-2091B8C8713E}">
      <dgm:prSet/>
      <dgm:spPr/>
      <dgm:t>
        <a:bodyPr/>
        <a:lstStyle/>
        <a:p>
          <a:endParaRPr lang="en-US"/>
        </a:p>
      </dgm:t>
    </dgm:pt>
    <dgm:pt modelId="{840CD614-C9D9-4C57-B721-142FD6773531}" type="sibTrans" cxnId="{B6B2F6DE-AEC4-4F17-92E5-2091B8C8713E}">
      <dgm:prSet/>
      <dgm:spPr/>
      <dgm:t>
        <a:bodyPr/>
        <a:lstStyle/>
        <a:p>
          <a:endParaRPr lang="en-US"/>
        </a:p>
      </dgm:t>
    </dgm:pt>
    <dgm:pt modelId="{6B3EEDE2-8587-4B7A-A3FA-47BD52F43827}">
      <dgm:prSet custT="1"/>
      <dgm:spPr/>
      <dgm:t>
        <a:bodyPr/>
        <a:lstStyle/>
        <a:p>
          <a:r>
            <a:rPr lang="en-US" sz="2000" dirty="0"/>
            <a:t>Investment</a:t>
          </a:r>
        </a:p>
      </dgm:t>
    </dgm:pt>
    <dgm:pt modelId="{80DDA809-E4FE-4396-B55A-3A171297F190}" type="parTrans" cxnId="{A011D3E6-21EB-444C-94B3-629990EA68A9}">
      <dgm:prSet/>
      <dgm:spPr/>
      <dgm:t>
        <a:bodyPr/>
        <a:lstStyle/>
        <a:p>
          <a:endParaRPr lang="en-US"/>
        </a:p>
      </dgm:t>
    </dgm:pt>
    <dgm:pt modelId="{C805BAFE-D71A-4A01-97AD-915084B69D87}" type="sibTrans" cxnId="{A011D3E6-21EB-444C-94B3-629990EA68A9}">
      <dgm:prSet/>
      <dgm:spPr/>
      <dgm:t>
        <a:bodyPr/>
        <a:lstStyle/>
        <a:p>
          <a:endParaRPr lang="en-US"/>
        </a:p>
      </dgm:t>
    </dgm:pt>
    <dgm:pt modelId="{D06AE18F-B6A3-4D1D-A64A-467BD92C9D0A}">
      <dgm:prSet custT="1"/>
      <dgm:spPr/>
      <dgm:t>
        <a:bodyPr/>
        <a:lstStyle/>
        <a:p>
          <a:r>
            <a:rPr lang="en-US" sz="2000" dirty="0"/>
            <a:t>Operating</a:t>
          </a:r>
        </a:p>
      </dgm:t>
    </dgm:pt>
    <dgm:pt modelId="{18D31313-C291-43E5-87B6-9AD22228361F}" type="parTrans" cxnId="{3B3FD86A-D5E2-4CF8-8BE0-1860DCA4196A}">
      <dgm:prSet/>
      <dgm:spPr/>
      <dgm:t>
        <a:bodyPr/>
        <a:lstStyle/>
        <a:p>
          <a:endParaRPr lang="en-US"/>
        </a:p>
      </dgm:t>
    </dgm:pt>
    <dgm:pt modelId="{02894F51-EFD9-4977-BFA8-99E67FE02B5D}" type="sibTrans" cxnId="{3B3FD86A-D5E2-4CF8-8BE0-1860DCA4196A}">
      <dgm:prSet/>
      <dgm:spPr/>
      <dgm:t>
        <a:bodyPr/>
        <a:lstStyle/>
        <a:p>
          <a:endParaRPr lang="en-US"/>
        </a:p>
      </dgm:t>
    </dgm:pt>
    <dgm:pt modelId="{AD890B85-A781-4994-B07E-8A52D95A838B}">
      <dgm:prSet custT="1"/>
      <dgm:spPr/>
      <dgm:t>
        <a:bodyPr/>
        <a:lstStyle/>
        <a:p>
          <a:r>
            <a:rPr lang="en-US" sz="2000" dirty="0"/>
            <a:t>Business/Nonbusiness Determination</a:t>
          </a:r>
        </a:p>
      </dgm:t>
    </dgm:pt>
    <dgm:pt modelId="{38FEAC40-4284-4DF5-8463-5AAAE5CB4D95}" type="parTrans" cxnId="{CF21E33D-3B05-49D3-94DE-87FDB2CC30D2}">
      <dgm:prSet/>
      <dgm:spPr/>
      <dgm:t>
        <a:bodyPr/>
        <a:lstStyle/>
        <a:p>
          <a:endParaRPr lang="en-US"/>
        </a:p>
      </dgm:t>
    </dgm:pt>
    <dgm:pt modelId="{77DA6534-CBD7-4533-A1C8-DA6CA9B3A29C}" type="sibTrans" cxnId="{CF21E33D-3B05-49D3-94DE-87FDB2CC30D2}">
      <dgm:prSet/>
      <dgm:spPr/>
      <dgm:t>
        <a:bodyPr/>
        <a:lstStyle/>
        <a:p>
          <a:endParaRPr lang="en-US"/>
        </a:p>
      </dgm:t>
    </dgm:pt>
    <dgm:pt modelId="{EFDAD6D6-DB2A-4F8B-A225-64400F9395BF}">
      <dgm:prSet custT="1"/>
      <dgm:spPr/>
      <dgm:t>
        <a:bodyPr/>
        <a:lstStyle/>
        <a:p>
          <a:r>
            <a:rPr lang="en-US" sz="2000" dirty="0"/>
            <a:t>Corporate vs. Individual Partners</a:t>
          </a:r>
        </a:p>
      </dgm:t>
    </dgm:pt>
    <dgm:pt modelId="{366CD4A0-FE68-406B-AC5D-B6BB8AC6226C}" type="parTrans" cxnId="{5FD39569-5D6E-4668-A3CB-1E36FE9A0757}">
      <dgm:prSet/>
      <dgm:spPr/>
      <dgm:t>
        <a:bodyPr/>
        <a:lstStyle/>
        <a:p>
          <a:endParaRPr lang="en-US"/>
        </a:p>
      </dgm:t>
    </dgm:pt>
    <dgm:pt modelId="{62706901-E99F-43A8-AA1D-1B3F87F919E3}" type="sibTrans" cxnId="{5FD39569-5D6E-4668-A3CB-1E36FE9A0757}">
      <dgm:prSet/>
      <dgm:spPr/>
      <dgm:t>
        <a:bodyPr/>
        <a:lstStyle/>
        <a:p>
          <a:endParaRPr lang="en-US"/>
        </a:p>
      </dgm:t>
    </dgm:pt>
    <dgm:pt modelId="{E7924C9F-A7EF-4337-B59E-39EF4FC3096A}">
      <dgm:prSet custT="1"/>
      <dgm:spPr/>
      <dgm:t>
        <a:bodyPr/>
        <a:lstStyle/>
        <a:p>
          <a:r>
            <a:rPr lang="en-US" sz="2000" dirty="0"/>
            <a:t>Nature of the Partners’ Roles</a:t>
          </a:r>
        </a:p>
      </dgm:t>
    </dgm:pt>
    <dgm:pt modelId="{687EFFE6-EAE2-4BC7-81F5-BA475B4C8FAA}" type="parTrans" cxnId="{ACF8682E-C0ED-49EF-9B53-9979CE2E9099}">
      <dgm:prSet/>
      <dgm:spPr/>
      <dgm:t>
        <a:bodyPr/>
        <a:lstStyle/>
        <a:p>
          <a:endParaRPr lang="en-US"/>
        </a:p>
      </dgm:t>
    </dgm:pt>
    <dgm:pt modelId="{4B603675-FFAC-472C-B5A0-62146B456BDF}" type="sibTrans" cxnId="{ACF8682E-C0ED-49EF-9B53-9979CE2E9099}">
      <dgm:prSet/>
      <dgm:spPr/>
      <dgm:t>
        <a:bodyPr/>
        <a:lstStyle/>
        <a:p>
          <a:endParaRPr lang="en-US"/>
        </a:p>
      </dgm:t>
    </dgm:pt>
    <dgm:pt modelId="{5150E472-292E-4435-B4AD-65822E0815EF}">
      <dgm:prSet custT="1"/>
      <dgm:spPr/>
      <dgm:t>
        <a:bodyPr/>
        <a:lstStyle/>
        <a:p>
          <a:endParaRPr lang="en-US" sz="2400" dirty="0"/>
        </a:p>
        <a:p>
          <a:r>
            <a:rPr lang="en-US" sz="2400" dirty="0">
              <a:solidFill>
                <a:schemeClr val="bg1"/>
              </a:solidFill>
            </a:rPr>
            <a:t>Types of Income</a:t>
          </a:r>
        </a:p>
      </dgm:t>
    </dgm:pt>
    <dgm:pt modelId="{9AE16296-3557-45F6-9842-57B846B54A61}" type="parTrans" cxnId="{53E1ECEF-7678-4354-91D9-36360824C400}">
      <dgm:prSet/>
      <dgm:spPr/>
      <dgm:t>
        <a:bodyPr/>
        <a:lstStyle/>
        <a:p>
          <a:endParaRPr lang="en-US"/>
        </a:p>
      </dgm:t>
    </dgm:pt>
    <dgm:pt modelId="{070CD319-C524-4B69-A3B3-4CA17DAD1117}" type="sibTrans" cxnId="{53E1ECEF-7678-4354-91D9-36360824C400}">
      <dgm:prSet/>
      <dgm:spPr/>
      <dgm:t>
        <a:bodyPr/>
        <a:lstStyle/>
        <a:p>
          <a:endParaRPr lang="en-US"/>
        </a:p>
      </dgm:t>
    </dgm:pt>
    <dgm:pt modelId="{0E26789A-7198-4E41-8DB3-881D54092DFB}">
      <dgm:prSet custT="1"/>
      <dgm:spPr/>
      <dgm:t>
        <a:bodyPr/>
        <a:lstStyle/>
        <a:p>
          <a:r>
            <a:rPr lang="en-US" sz="2000" dirty="0"/>
            <a:t>Distributive Share – Generally</a:t>
          </a:r>
        </a:p>
      </dgm:t>
    </dgm:pt>
    <dgm:pt modelId="{32F8389D-831D-40AE-A6F7-BA2237B6E7A1}" type="parTrans" cxnId="{547352E5-ED51-4609-8B9E-4BF74651BED1}">
      <dgm:prSet/>
      <dgm:spPr/>
      <dgm:t>
        <a:bodyPr/>
        <a:lstStyle/>
        <a:p>
          <a:endParaRPr lang="en-US"/>
        </a:p>
      </dgm:t>
    </dgm:pt>
    <dgm:pt modelId="{3E724B78-AA47-4D57-95B3-F451F4904D70}" type="sibTrans" cxnId="{547352E5-ED51-4609-8B9E-4BF74651BED1}">
      <dgm:prSet/>
      <dgm:spPr/>
      <dgm:t>
        <a:bodyPr/>
        <a:lstStyle/>
        <a:p>
          <a:endParaRPr lang="en-US"/>
        </a:p>
      </dgm:t>
    </dgm:pt>
    <dgm:pt modelId="{771BE1CE-222F-4AB9-B771-3823B8BD497F}">
      <dgm:prSet custT="1"/>
      <dgm:spPr/>
      <dgm:t>
        <a:bodyPr/>
        <a:lstStyle/>
        <a:p>
          <a:r>
            <a:rPr lang="en-US" sz="2000" dirty="0"/>
            <a:t>Special Allocations</a:t>
          </a:r>
        </a:p>
      </dgm:t>
    </dgm:pt>
    <dgm:pt modelId="{F9E5BEE1-6D30-4F7C-BB95-CB626955DF44}" type="parTrans" cxnId="{3A61E19A-9925-4BE5-B7D6-8CB7A3674082}">
      <dgm:prSet/>
      <dgm:spPr/>
      <dgm:t>
        <a:bodyPr/>
        <a:lstStyle/>
        <a:p>
          <a:endParaRPr lang="en-US"/>
        </a:p>
      </dgm:t>
    </dgm:pt>
    <dgm:pt modelId="{5A2C1A48-6E47-4425-9309-0B79C52B65AD}" type="sibTrans" cxnId="{3A61E19A-9925-4BE5-B7D6-8CB7A3674082}">
      <dgm:prSet/>
      <dgm:spPr/>
      <dgm:t>
        <a:bodyPr/>
        <a:lstStyle/>
        <a:p>
          <a:endParaRPr lang="en-US"/>
        </a:p>
      </dgm:t>
    </dgm:pt>
    <dgm:pt modelId="{D3EDDAB5-0B57-49BB-A5D9-873898BFB5FA}">
      <dgm:prSet custT="1"/>
      <dgm:spPr/>
      <dgm:t>
        <a:bodyPr/>
        <a:lstStyle/>
        <a:p>
          <a:r>
            <a:rPr lang="en-US" sz="2000" dirty="0"/>
            <a:t>Guaranteed Payments</a:t>
          </a:r>
        </a:p>
      </dgm:t>
    </dgm:pt>
    <dgm:pt modelId="{DB6D6B0D-CC3C-4104-981F-DF5EB22ED0D5}" type="parTrans" cxnId="{260BB134-9883-4EF7-9FD8-ED80C88055DC}">
      <dgm:prSet/>
      <dgm:spPr/>
      <dgm:t>
        <a:bodyPr/>
        <a:lstStyle/>
        <a:p>
          <a:endParaRPr lang="en-US"/>
        </a:p>
      </dgm:t>
    </dgm:pt>
    <dgm:pt modelId="{B8545191-B0A7-410E-896D-FA4B97148142}" type="sibTrans" cxnId="{260BB134-9883-4EF7-9FD8-ED80C88055DC}">
      <dgm:prSet/>
      <dgm:spPr/>
      <dgm:t>
        <a:bodyPr/>
        <a:lstStyle/>
        <a:p>
          <a:endParaRPr lang="en-US"/>
        </a:p>
      </dgm:t>
    </dgm:pt>
    <dgm:pt modelId="{DE2B4D86-DCFB-45E1-97EE-CA0DC0006ED1}">
      <dgm:prSet custT="1"/>
      <dgm:spPr/>
      <dgm:t>
        <a:bodyPr/>
        <a:lstStyle/>
        <a:p>
          <a:r>
            <a:rPr lang="en-US" sz="2000" dirty="0"/>
            <a:t>Built-in Gain (Loss) on Contributed Property</a:t>
          </a:r>
        </a:p>
      </dgm:t>
    </dgm:pt>
    <dgm:pt modelId="{8158657E-265C-4F80-8D07-4AC8F54BAC95}" type="parTrans" cxnId="{F70E43F8-79B6-4E21-952B-DA8A12E00785}">
      <dgm:prSet/>
      <dgm:spPr/>
      <dgm:t>
        <a:bodyPr/>
        <a:lstStyle/>
        <a:p>
          <a:endParaRPr lang="en-US"/>
        </a:p>
      </dgm:t>
    </dgm:pt>
    <dgm:pt modelId="{BF37CBC9-B7CD-455B-9A67-7EE6B6FEBD96}" type="sibTrans" cxnId="{F70E43F8-79B6-4E21-952B-DA8A12E00785}">
      <dgm:prSet/>
      <dgm:spPr/>
      <dgm:t>
        <a:bodyPr/>
        <a:lstStyle/>
        <a:p>
          <a:endParaRPr lang="en-US"/>
        </a:p>
      </dgm:t>
    </dgm:pt>
    <dgm:pt modelId="{C7979098-89BE-4320-BC88-78223EB0073A}" type="pres">
      <dgm:prSet presAssocID="{58507D0D-0666-4BAF-8058-FEAF4B087FF4}" presName="Name0" presStyleCnt="0">
        <dgm:presLayoutVars>
          <dgm:dir/>
          <dgm:animLvl val="lvl"/>
          <dgm:resizeHandles val="exact"/>
        </dgm:presLayoutVars>
      </dgm:prSet>
      <dgm:spPr/>
    </dgm:pt>
    <dgm:pt modelId="{1A456C3E-697F-48BD-9C2E-3ADE1D233431}" type="pres">
      <dgm:prSet presAssocID="{7DAAC047-376E-489E-94E0-94B3740ED6D3}" presName="composite" presStyleCnt="0"/>
      <dgm:spPr/>
    </dgm:pt>
    <dgm:pt modelId="{38400EB8-FFC6-4F35-9B26-2B430C2869C2}" type="pres">
      <dgm:prSet presAssocID="{7DAAC047-376E-489E-94E0-94B3740ED6D3}" presName="parTx" presStyleLbl="alignNode1" presStyleIdx="0" presStyleCnt="2">
        <dgm:presLayoutVars>
          <dgm:chMax val="0"/>
          <dgm:chPref val="0"/>
          <dgm:bulletEnabled val="1"/>
        </dgm:presLayoutVars>
      </dgm:prSet>
      <dgm:spPr/>
    </dgm:pt>
    <dgm:pt modelId="{3F7BA450-BDE7-4033-A4F8-A300615DA550}" type="pres">
      <dgm:prSet presAssocID="{7DAAC047-376E-489E-94E0-94B3740ED6D3}" presName="desTx" presStyleLbl="alignAccFollowNode1" presStyleIdx="0" presStyleCnt="2">
        <dgm:presLayoutVars>
          <dgm:bulletEnabled val="1"/>
        </dgm:presLayoutVars>
      </dgm:prSet>
      <dgm:spPr/>
    </dgm:pt>
    <dgm:pt modelId="{2E12BC6A-B3F8-48E2-A922-CED708C9B6A5}" type="pres">
      <dgm:prSet presAssocID="{275D8DC2-6075-4B82-8CDE-C420F2AA18CF}" presName="space" presStyleCnt="0"/>
      <dgm:spPr/>
    </dgm:pt>
    <dgm:pt modelId="{4FA4DBE4-7F25-4AD2-8119-E2F4A3C7D968}" type="pres">
      <dgm:prSet presAssocID="{5150E472-292E-4435-B4AD-65822E0815EF}" presName="composite" presStyleCnt="0"/>
      <dgm:spPr/>
    </dgm:pt>
    <dgm:pt modelId="{8C10D82C-EAED-4F8D-811D-292376C6EEC8}" type="pres">
      <dgm:prSet presAssocID="{5150E472-292E-4435-B4AD-65822E0815EF}" presName="parTx" presStyleLbl="alignNode1" presStyleIdx="1" presStyleCnt="2">
        <dgm:presLayoutVars>
          <dgm:chMax val="0"/>
          <dgm:chPref val="0"/>
          <dgm:bulletEnabled val="1"/>
        </dgm:presLayoutVars>
      </dgm:prSet>
      <dgm:spPr/>
    </dgm:pt>
    <dgm:pt modelId="{1FF29447-8B43-4D70-8724-5D79E9852CA3}" type="pres">
      <dgm:prSet presAssocID="{5150E472-292E-4435-B4AD-65822E0815EF}" presName="desTx" presStyleLbl="alignAccFollowNode1" presStyleIdx="1" presStyleCnt="2">
        <dgm:presLayoutVars>
          <dgm:bulletEnabled val="1"/>
        </dgm:presLayoutVars>
      </dgm:prSet>
      <dgm:spPr/>
    </dgm:pt>
  </dgm:ptLst>
  <dgm:cxnLst>
    <dgm:cxn modelId="{3E5C2B00-41FA-4E36-A114-249AC9E5E207}" type="presOf" srcId="{D3EDDAB5-0B57-49BB-A5D9-873898BFB5FA}" destId="{1FF29447-8B43-4D70-8724-5D79E9852CA3}" srcOrd="0" destOrd="2" presId="urn:microsoft.com/office/officeart/2005/8/layout/hList1"/>
    <dgm:cxn modelId="{48277807-7535-4048-971E-26D547285B56}" type="presOf" srcId="{6B3EEDE2-8587-4B7A-A3FA-47BD52F43827}" destId="{3F7BA450-BDE7-4033-A4F8-A300615DA550}" srcOrd="0" destOrd="1" presId="urn:microsoft.com/office/officeart/2005/8/layout/hList1"/>
    <dgm:cxn modelId="{ACF8682E-C0ED-49EF-9B53-9979CE2E9099}" srcId="{7DAAC047-376E-489E-94E0-94B3740ED6D3}" destId="{E7924C9F-A7EF-4337-B59E-39EF4FC3096A}" srcOrd="3" destOrd="0" parTransId="{687EFFE6-EAE2-4BC7-81F5-BA475B4C8FAA}" sibTransId="{4B603675-FFAC-472C-B5A0-62146B456BDF}"/>
    <dgm:cxn modelId="{260BB134-9883-4EF7-9FD8-ED80C88055DC}" srcId="{5150E472-292E-4435-B4AD-65822E0815EF}" destId="{D3EDDAB5-0B57-49BB-A5D9-873898BFB5FA}" srcOrd="2" destOrd="0" parTransId="{DB6D6B0D-CC3C-4104-981F-DF5EB22ED0D5}" sibTransId="{B8545191-B0A7-410E-896D-FA4B97148142}"/>
    <dgm:cxn modelId="{1E45DA39-B96C-43B9-B91A-B1BBAF9BB5BE}" type="presOf" srcId="{EFDAD6D6-DB2A-4F8B-A225-64400F9395BF}" destId="{3F7BA450-BDE7-4033-A4F8-A300615DA550}" srcOrd="0" destOrd="4" presId="urn:microsoft.com/office/officeart/2005/8/layout/hList1"/>
    <dgm:cxn modelId="{CF21E33D-3B05-49D3-94DE-87FDB2CC30D2}" srcId="{7DAAC047-376E-489E-94E0-94B3740ED6D3}" destId="{AD890B85-A781-4994-B07E-8A52D95A838B}" srcOrd="1" destOrd="0" parTransId="{38FEAC40-4284-4DF5-8463-5AAAE5CB4D95}" sibTransId="{77DA6534-CBD7-4533-A1C8-DA6CA9B3A29C}"/>
    <dgm:cxn modelId="{7C07365B-A52D-4B15-B6C6-2BC20FE6F2DA}" type="presOf" srcId="{DE2B4D86-DCFB-45E1-97EE-CA0DC0006ED1}" destId="{1FF29447-8B43-4D70-8724-5D79E9852CA3}" srcOrd="0" destOrd="3" presId="urn:microsoft.com/office/officeart/2005/8/layout/hList1"/>
    <dgm:cxn modelId="{39021166-E02F-4352-9BC9-8010F2F83311}" srcId="{58507D0D-0666-4BAF-8058-FEAF4B087FF4}" destId="{7DAAC047-376E-489E-94E0-94B3740ED6D3}" srcOrd="0" destOrd="0" parTransId="{16F389F7-59AC-4DCC-BA38-5C5DE122C7D0}" sibTransId="{275D8DC2-6075-4B82-8CDE-C420F2AA18CF}"/>
    <dgm:cxn modelId="{5FD39569-5D6E-4668-A3CB-1E36FE9A0757}" srcId="{7DAAC047-376E-489E-94E0-94B3740ED6D3}" destId="{EFDAD6D6-DB2A-4F8B-A225-64400F9395BF}" srcOrd="2" destOrd="0" parTransId="{366CD4A0-FE68-406B-AC5D-B6BB8AC6226C}" sibTransId="{62706901-E99F-43A8-AA1D-1B3F87F919E3}"/>
    <dgm:cxn modelId="{3B3FD86A-D5E2-4CF8-8BE0-1860DCA4196A}" srcId="{66A9D4B8-299F-4B5B-ACA2-00F245C92056}" destId="{D06AE18F-B6A3-4D1D-A64A-467BD92C9D0A}" srcOrd="1" destOrd="0" parTransId="{18D31313-C291-43E5-87B6-9AD22228361F}" sibTransId="{02894F51-EFD9-4977-BFA8-99E67FE02B5D}"/>
    <dgm:cxn modelId="{81E68559-160A-476A-8F4E-FABAD0A3F02C}" type="presOf" srcId="{66A9D4B8-299F-4B5B-ACA2-00F245C92056}" destId="{3F7BA450-BDE7-4033-A4F8-A300615DA550}" srcOrd="0" destOrd="0" presId="urn:microsoft.com/office/officeart/2005/8/layout/hList1"/>
    <dgm:cxn modelId="{55D39D5A-C77F-4836-B246-23574804D582}" type="presOf" srcId="{E7924C9F-A7EF-4337-B59E-39EF4FC3096A}" destId="{3F7BA450-BDE7-4033-A4F8-A300615DA550}" srcOrd="0" destOrd="5" presId="urn:microsoft.com/office/officeart/2005/8/layout/hList1"/>
    <dgm:cxn modelId="{5EBD4681-4379-4DAA-8A29-31249FFAF1D9}" type="presOf" srcId="{0E26789A-7198-4E41-8DB3-881D54092DFB}" destId="{1FF29447-8B43-4D70-8724-5D79E9852CA3}" srcOrd="0" destOrd="0" presId="urn:microsoft.com/office/officeart/2005/8/layout/hList1"/>
    <dgm:cxn modelId="{82346F8E-4B64-4B41-B615-77B229FF2B2A}" type="presOf" srcId="{7DAAC047-376E-489E-94E0-94B3740ED6D3}" destId="{38400EB8-FFC6-4F35-9B26-2B430C2869C2}" srcOrd="0" destOrd="0" presId="urn:microsoft.com/office/officeart/2005/8/layout/hList1"/>
    <dgm:cxn modelId="{3A61E19A-9925-4BE5-B7D6-8CB7A3674082}" srcId="{5150E472-292E-4435-B4AD-65822E0815EF}" destId="{771BE1CE-222F-4AB9-B771-3823B8BD497F}" srcOrd="1" destOrd="0" parTransId="{F9E5BEE1-6D30-4F7C-BB95-CB626955DF44}" sibTransId="{5A2C1A48-6E47-4425-9309-0B79C52B65AD}"/>
    <dgm:cxn modelId="{3468129D-E04F-4FBC-9910-570CA0FA1115}" type="presOf" srcId="{AD890B85-A781-4994-B07E-8A52D95A838B}" destId="{3F7BA450-BDE7-4033-A4F8-A300615DA550}" srcOrd="0" destOrd="3" presId="urn:microsoft.com/office/officeart/2005/8/layout/hList1"/>
    <dgm:cxn modelId="{57C774A6-9E7A-4303-93E3-493FB0ED69BD}" type="presOf" srcId="{D06AE18F-B6A3-4D1D-A64A-467BD92C9D0A}" destId="{3F7BA450-BDE7-4033-A4F8-A300615DA550}" srcOrd="0" destOrd="2" presId="urn:microsoft.com/office/officeart/2005/8/layout/hList1"/>
    <dgm:cxn modelId="{C7B75BD1-C28A-4BED-B1EF-DA845D65FFC6}" type="presOf" srcId="{5150E472-292E-4435-B4AD-65822E0815EF}" destId="{8C10D82C-EAED-4F8D-811D-292376C6EEC8}" srcOrd="0" destOrd="0" presId="urn:microsoft.com/office/officeart/2005/8/layout/hList1"/>
    <dgm:cxn modelId="{297DD2D9-927E-4643-B147-0D0076742352}" type="presOf" srcId="{58507D0D-0666-4BAF-8058-FEAF4B087FF4}" destId="{C7979098-89BE-4320-BC88-78223EB0073A}" srcOrd="0" destOrd="0" presId="urn:microsoft.com/office/officeart/2005/8/layout/hList1"/>
    <dgm:cxn modelId="{B6B2F6DE-AEC4-4F17-92E5-2091B8C8713E}" srcId="{7DAAC047-376E-489E-94E0-94B3740ED6D3}" destId="{66A9D4B8-299F-4B5B-ACA2-00F245C92056}" srcOrd="0" destOrd="0" parTransId="{A742C67A-7BCD-4DCD-A707-15E33B5A4D04}" sibTransId="{840CD614-C9D9-4C57-B721-142FD6773531}"/>
    <dgm:cxn modelId="{43B946DF-D367-45C2-A1FB-110A23B4EBB2}" type="presOf" srcId="{771BE1CE-222F-4AB9-B771-3823B8BD497F}" destId="{1FF29447-8B43-4D70-8724-5D79E9852CA3}" srcOrd="0" destOrd="1" presId="urn:microsoft.com/office/officeart/2005/8/layout/hList1"/>
    <dgm:cxn modelId="{547352E5-ED51-4609-8B9E-4BF74651BED1}" srcId="{5150E472-292E-4435-B4AD-65822E0815EF}" destId="{0E26789A-7198-4E41-8DB3-881D54092DFB}" srcOrd="0" destOrd="0" parTransId="{32F8389D-831D-40AE-A6F7-BA2237B6E7A1}" sibTransId="{3E724B78-AA47-4D57-95B3-F451F4904D70}"/>
    <dgm:cxn modelId="{A011D3E6-21EB-444C-94B3-629990EA68A9}" srcId="{66A9D4B8-299F-4B5B-ACA2-00F245C92056}" destId="{6B3EEDE2-8587-4B7A-A3FA-47BD52F43827}" srcOrd="0" destOrd="0" parTransId="{80DDA809-E4FE-4396-B55A-3A171297F190}" sibTransId="{C805BAFE-D71A-4A01-97AD-915084B69D87}"/>
    <dgm:cxn modelId="{53E1ECEF-7678-4354-91D9-36360824C400}" srcId="{58507D0D-0666-4BAF-8058-FEAF4B087FF4}" destId="{5150E472-292E-4435-B4AD-65822E0815EF}" srcOrd="1" destOrd="0" parTransId="{9AE16296-3557-45F6-9842-57B846B54A61}" sibTransId="{070CD319-C524-4B69-A3B3-4CA17DAD1117}"/>
    <dgm:cxn modelId="{F70E43F8-79B6-4E21-952B-DA8A12E00785}" srcId="{5150E472-292E-4435-B4AD-65822E0815EF}" destId="{DE2B4D86-DCFB-45E1-97EE-CA0DC0006ED1}" srcOrd="3" destOrd="0" parTransId="{8158657E-265C-4F80-8D07-4AC8F54BAC95}" sibTransId="{BF37CBC9-B7CD-455B-9A67-7EE6B6FEBD96}"/>
    <dgm:cxn modelId="{A2CB1F1F-7C56-4D99-8DB3-44632A6C8AD7}" type="presParOf" srcId="{C7979098-89BE-4320-BC88-78223EB0073A}" destId="{1A456C3E-697F-48BD-9C2E-3ADE1D233431}" srcOrd="0" destOrd="0" presId="urn:microsoft.com/office/officeart/2005/8/layout/hList1"/>
    <dgm:cxn modelId="{9A430D4E-1FA9-4964-ACFE-4BB94D522576}" type="presParOf" srcId="{1A456C3E-697F-48BD-9C2E-3ADE1D233431}" destId="{38400EB8-FFC6-4F35-9B26-2B430C2869C2}" srcOrd="0" destOrd="0" presId="urn:microsoft.com/office/officeart/2005/8/layout/hList1"/>
    <dgm:cxn modelId="{DD799743-6C07-402F-B671-8F87E3649DBD}" type="presParOf" srcId="{1A456C3E-697F-48BD-9C2E-3ADE1D233431}" destId="{3F7BA450-BDE7-4033-A4F8-A300615DA550}" srcOrd="1" destOrd="0" presId="urn:microsoft.com/office/officeart/2005/8/layout/hList1"/>
    <dgm:cxn modelId="{7DCA6745-C64B-449D-A0A1-87BA84059F16}" type="presParOf" srcId="{C7979098-89BE-4320-BC88-78223EB0073A}" destId="{2E12BC6A-B3F8-48E2-A922-CED708C9B6A5}" srcOrd="1" destOrd="0" presId="urn:microsoft.com/office/officeart/2005/8/layout/hList1"/>
    <dgm:cxn modelId="{682B795A-C200-44E1-A5E4-A7A45AD7E4BB}" type="presParOf" srcId="{C7979098-89BE-4320-BC88-78223EB0073A}" destId="{4FA4DBE4-7F25-4AD2-8119-E2F4A3C7D968}" srcOrd="2" destOrd="0" presId="urn:microsoft.com/office/officeart/2005/8/layout/hList1"/>
    <dgm:cxn modelId="{87C4D567-8723-4061-85A9-B86A28F749D6}" type="presParOf" srcId="{4FA4DBE4-7F25-4AD2-8119-E2F4A3C7D968}" destId="{8C10D82C-EAED-4F8D-811D-292376C6EEC8}" srcOrd="0" destOrd="0" presId="urn:microsoft.com/office/officeart/2005/8/layout/hList1"/>
    <dgm:cxn modelId="{5A9B38B4-2175-48F4-A957-8C5B3F4A6876}" type="presParOf" srcId="{4FA4DBE4-7F25-4AD2-8119-E2F4A3C7D968}" destId="{1FF29447-8B43-4D70-8724-5D79E9852CA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EC3C89-6149-4725-9DE2-50C5F6B9DB6D}">
      <dsp:nvSpPr>
        <dsp:cNvPr id="0" name=""/>
        <dsp:cNvSpPr/>
      </dsp:nvSpPr>
      <dsp:spPr>
        <a:xfrm>
          <a:off x="175901" y="2090603"/>
          <a:ext cx="934824" cy="552429"/>
        </a:xfrm>
        <a:prstGeom prst="homePlate">
          <a:avLst>
            <a:gd name="adj" fmla="val 4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17 Aug.</a:t>
          </a:r>
        </a:p>
      </dsp:txBody>
      <dsp:txXfrm>
        <a:off x="175901" y="2090603"/>
        <a:ext cx="824338" cy="552429"/>
      </dsp:txXfrm>
    </dsp:sp>
    <dsp:sp modelId="{A7BEDBC4-5113-4D86-957D-8EE99BFFA2B1}">
      <dsp:nvSpPr>
        <dsp:cNvPr id="0" name=""/>
        <dsp:cNvSpPr/>
      </dsp:nvSpPr>
      <dsp:spPr>
        <a:xfrm>
          <a:off x="-5870" y="23311"/>
          <a:ext cx="1298368" cy="14731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r>
            <a:rPr lang="en-US" sz="1100" kern="1200" dirty="0"/>
            <a:t> General Approach  Terms</a:t>
          </a:r>
          <a:br>
            <a:rPr lang="en-US" sz="1100" kern="1200" dirty="0"/>
          </a:br>
          <a:r>
            <a:rPr lang="en-US" sz="1100" kern="1200" dirty="0"/>
            <a:t>Operating Income -</a:t>
          </a:r>
          <a:r>
            <a:rPr lang="en-US" sz="1100" i="1" kern="1200" dirty="0"/>
            <a:t>Nexus &amp; </a:t>
          </a:r>
          <a:br>
            <a:rPr lang="en-US" sz="1100" i="1" kern="1200" dirty="0"/>
          </a:br>
          <a:r>
            <a:rPr lang="en-US" sz="1100" i="1" kern="1200" dirty="0"/>
            <a:t>Federal Conformity</a:t>
          </a:r>
        </a:p>
      </dsp:txBody>
      <dsp:txXfrm>
        <a:off x="-5870" y="23311"/>
        <a:ext cx="1298368" cy="1473146"/>
      </dsp:txXfrm>
    </dsp:sp>
    <dsp:sp modelId="{08930317-D501-471B-9ED2-F43B5DDB439C}">
      <dsp:nvSpPr>
        <dsp:cNvPr id="0" name=""/>
        <dsp:cNvSpPr/>
      </dsp:nvSpPr>
      <dsp:spPr>
        <a:xfrm rot="21565653">
          <a:off x="1110717" y="2364978"/>
          <a:ext cx="368415" cy="0"/>
        </a:xfrm>
        <a:custGeom>
          <a:avLst/>
          <a:gdLst/>
          <a:ahLst/>
          <a:cxnLst/>
          <a:rect l="0" t="0" r="0" b="0"/>
          <a:pathLst>
            <a:path>
              <a:moveTo>
                <a:pt x="0" y="0"/>
              </a:moveTo>
              <a:lnTo>
                <a:pt x="368415" y="0"/>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1981EF09-3D31-488F-9FDE-549E643B6D3F}">
      <dsp:nvSpPr>
        <dsp:cNvPr id="0" name=""/>
        <dsp:cNvSpPr/>
      </dsp:nvSpPr>
      <dsp:spPr>
        <a:xfrm>
          <a:off x="643313" y="1616749"/>
          <a:ext cx="0" cy="460358"/>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008C10F-357F-417B-9686-01B9FE5AFF94}">
      <dsp:nvSpPr>
        <dsp:cNvPr id="0" name=""/>
        <dsp:cNvSpPr/>
      </dsp:nvSpPr>
      <dsp:spPr>
        <a:xfrm>
          <a:off x="581289" y="1517316"/>
          <a:ext cx="124049" cy="9207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0DF9D98-6283-4829-AB24-C1A499936113}">
      <dsp:nvSpPr>
        <dsp:cNvPr id="0" name=""/>
        <dsp:cNvSpPr/>
      </dsp:nvSpPr>
      <dsp:spPr>
        <a:xfrm>
          <a:off x="1479123" y="2079561"/>
          <a:ext cx="912714" cy="567153"/>
        </a:xfrm>
        <a:prstGeom prst="hexagon">
          <a:avLst>
            <a:gd name="adj" fmla="val 40000"/>
            <a:gd name="vf" fmla="val 115470"/>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w="6350" cap="flat" cmpd="sng" algn="ctr">
          <a:solidFill>
            <a:schemeClr val="accent5">
              <a:hueOff val="0"/>
              <a:satOff val="0"/>
              <a:lumOff val="-1412"/>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31 Aug.</a:t>
          </a:r>
        </a:p>
      </dsp:txBody>
      <dsp:txXfrm>
        <a:off x="1630803" y="2173814"/>
        <a:ext cx="609354" cy="378647"/>
      </dsp:txXfrm>
    </dsp:sp>
    <dsp:sp modelId="{E6D1C4A1-2175-45A5-8F46-C2ED22946644}">
      <dsp:nvSpPr>
        <dsp:cNvPr id="0" name=""/>
        <dsp:cNvSpPr/>
      </dsp:nvSpPr>
      <dsp:spPr>
        <a:xfrm>
          <a:off x="1301651" y="3213867"/>
          <a:ext cx="1267658"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Operating Income -</a:t>
          </a:r>
          <a:r>
            <a:rPr lang="en-US" sz="1100" i="1" kern="1200" dirty="0"/>
            <a:t>Federal Conformity cont’d &amp; </a:t>
          </a:r>
          <a:br>
            <a:rPr lang="en-US" sz="1100" i="1" kern="1200" dirty="0"/>
          </a:br>
          <a:r>
            <a:rPr lang="en-US" sz="1100" i="1" kern="1200" dirty="0"/>
            <a:t>Sourcing</a:t>
          </a:r>
        </a:p>
      </dsp:txBody>
      <dsp:txXfrm>
        <a:off x="1301651" y="3213867"/>
        <a:ext cx="1267658" cy="1512408"/>
      </dsp:txXfrm>
    </dsp:sp>
    <dsp:sp modelId="{05D4C205-1A3C-4112-ACEC-BB56CC093E02}">
      <dsp:nvSpPr>
        <dsp:cNvPr id="0" name=""/>
        <dsp:cNvSpPr/>
      </dsp:nvSpPr>
      <dsp:spPr>
        <a:xfrm>
          <a:off x="2391837" y="2363138"/>
          <a:ext cx="350478" cy="0"/>
        </a:xfrm>
        <a:custGeom>
          <a:avLst/>
          <a:gdLst/>
          <a:ahLst/>
          <a:cxnLst/>
          <a:rect l="0" t="0" r="0" b="0"/>
          <a:pathLst>
            <a:path>
              <a:moveTo>
                <a:pt x="0" y="0"/>
              </a:moveTo>
              <a:lnTo>
                <a:pt x="350478" y="0"/>
              </a:lnTo>
            </a:path>
          </a:pathLst>
        </a:custGeom>
        <a:noFill/>
        <a:ln w="6350" cap="flat" cmpd="sng" algn="ctr">
          <a:solidFill>
            <a:schemeClr val="accent5">
              <a:hueOff val="0"/>
              <a:satOff val="0"/>
              <a:lumOff val="-1765"/>
              <a:alphaOff val="0"/>
            </a:schemeClr>
          </a:solidFill>
          <a:prstDash val="solid"/>
          <a:miter lim="800000"/>
        </a:ln>
        <a:effectLst/>
      </dsp:spPr>
      <dsp:style>
        <a:lnRef idx="1">
          <a:scrgbClr r="0" g="0" b="0"/>
        </a:lnRef>
        <a:fillRef idx="1">
          <a:scrgbClr r="0" g="0" b="0"/>
        </a:fillRef>
        <a:effectRef idx="2">
          <a:scrgbClr r="0" g="0" b="0"/>
        </a:effectRef>
        <a:fontRef idx="minor"/>
      </dsp:style>
    </dsp:sp>
    <dsp:sp modelId="{4AE4D055-0C8A-42A2-8811-DE0198DE9516}">
      <dsp:nvSpPr>
        <dsp:cNvPr id="0" name=""/>
        <dsp:cNvSpPr/>
      </dsp:nvSpPr>
      <dsp:spPr>
        <a:xfrm>
          <a:off x="1935480" y="2646714"/>
          <a:ext cx="0" cy="472627"/>
        </a:xfrm>
        <a:prstGeom prst="line">
          <a:avLst/>
        </a:prstGeom>
        <a:noFill/>
        <a:ln w="12700" cap="flat" cmpd="sng" algn="ctr">
          <a:solidFill>
            <a:schemeClr val="accent5">
              <a:hueOff val="0"/>
              <a:satOff val="0"/>
              <a:lumOff val="-1412"/>
              <a:alphaOff val="0"/>
            </a:schemeClr>
          </a:solidFill>
          <a:prstDash val="dash"/>
          <a:miter lim="800000"/>
        </a:ln>
        <a:effectLst/>
      </dsp:spPr>
      <dsp:style>
        <a:lnRef idx="1">
          <a:scrgbClr r="0" g="0" b="0"/>
        </a:lnRef>
        <a:fillRef idx="0">
          <a:scrgbClr r="0" g="0" b="0"/>
        </a:fillRef>
        <a:effectRef idx="0">
          <a:scrgbClr r="0" g="0" b="0"/>
        </a:effectRef>
        <a:fontRef idx="minor"/>
      </dsp:style>
    </dsp:sp>
    <dsp:sp modelId="{CD29C43D-18E0-41F2-B741-A822000B32CB}">
      <dsp:nvSpPr>
        <dsp:cNvPr id="0" name=""/>
        <dsp:cNvSpPr/>
      </dsp:nvSpPr>
      <dsp:spPr>
        <a:xfrm>
          <a:off x="1874922" y="3119342"/>
          <a:ext cx="121115" cy="94525"/>
        </a:xfrm>
        <a:prstGeom prst="rect">
          <a:avLst/>
        </a:prstGeom>
        <a:gradFill rotWithShape="0">
          <a:gsLst>
            <a:gs pos="0">
              <a:schemeClr val="accent5">
                <a:hueOff val="0"/>
                <a:satOff val="0"/>
                <a:lumOff val="-1412"/>
                <a:alphaOff val="0"/>
                <a:satMod val="103000"/>
                <a:lumMod val="102000"/>
                <a:tint val="94000"/>
              </a:schemeClr>
            </a:gs>
            <a:gs pos="50000">
              <a:schemeClr val="accent5">
                <a:hueOff val="0"/>
                <a:satOff val="0"/>
                <a:lumOff val="-1412"/>
                <a:alphaOff val="0"/>
                <a:satMod val="110000"/>
                <a:lumMod val="100000"/>
                <a:shade val="100000"/>
              </a:schemeClr>
            </a:gs>
            <a:gs pos="100000">
              <a:schemeClr val="accent5">
                <a:hueOff val="0"/>
                <a:satOff val="0"/>
                <a:lumOff val="-141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F3323E-5345-423D-90D6-6F653EF18160}">
      <dsp:nvSpPr>
        <dsp:cNvPr id="0" name=""/>
        <dsp:cNvSpPr/>
      </dsp:nvSpPr>
      <dsp:spPr>
        <a:xfrm>
          <a:off x="2742316" y="2079561"/>
          <a:ext cx="889748" cy="567153"/>
        </a:xfrm>
        <a:prstGeom prst="hexagon">
          <a:avLst>
            <a:gd name="adj" fmla="val 40000"/>
            <a:gd name="vf" fmla="val 115470"/>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w="6350" cap="flat" cmpd="sng" algn="ctr">
          <a:solidFill>
            <a:schemeClr val="accent5">
              <a:hueOff val="0"/>
              <a:satOff val="0"/>
              <a:lumOff val="-2824"/>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14 Sep.</a:t>
          </a:r>
        </a:p>
      </dsp:txBody>
      <dsp:txXfrm>
        <a:off x="2892819" y="2175497"/>
        <a:ext cx="588742" cy="375281"/>
      </dsp:txXfrm>
    </dsp:sp>
    <dsp:sp modelId="{D5F1DBEA-5805-4BBE-B36B-4520D180F9CE}">
      <dsp:nvSpPr>
        <dsp:cNvPr id="0" name=""/>
        <dsp:cNvSpPr/>
      </dsp:nvSpPr>
      <dsp:spPr>
        <a:xfrm>
          <a:off x="2569309" y="0"/>
          <a:ext cx="123576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highlight>
                <a:srgbClr val="FFFF00"/>
              </a:highlight>
            </a:rPr>
            <a:t>ISSUE OUTLINE </a:t>
          </a:r>
          <a:r>
            <a:rPr lang="en-US" sz="1100" kern="1200" dirty="0">
              <a:highlight>
                <a:srgbClr val="FFFF00"/>
              </a:highlight>
            </a:rPr>
            <a:t>Operating Income </a:t>
          </a:r>
          <a:r>
            <a:rPr lang="en-US" sz="1100" i="1" kern="1200" dirty="0">
              <a:highlight>
                <a:srgbClr val="FFFF00"/>
              </a:highlight>
            </a:rPr>
            <a:t>Sourcing cont’d &amp; Credits</a:t>
          </a:r>
        </a:p>
      </dsp:txBody>
      <dsp:txXfrm>
        <a:off x="2569309" y="0"/>
        <a:ext cx="1235761" cy="1512408"/>
      </dsp:txXfrm>
    </dsp:sp>
    <dsp:sp modelId="{A090D01C-5F3A-4C6C-B35C-AC486520A5F2}">
      <dsp:nvSpPr>
        <dsp:cNvPr id="0" name=""/>
        <dsp:cNvSpPr/>
      </dsp:nvSpPr>
      <dsp:spPr>
        <a:xfrm>
          <a:off x="3632065" y="2363138"/>
          <a:ext cx="339381" cy="0"/>
        </a:xfrm>
        <a:custGeom>
          <a:avLst/>
          <a:gdLst/>
          <a:ahLst/>
          <a:cxnLst/>
          <a:rect l="0" t="0" r="0" b="0"/>
          <a:pathLst>
            <a:path>
              <a:moveTo>
                <a:pt x="0" y="0"/>
              </a:moveTo>
              <a:lnTo>
                <a:pt x="339381" y="0"/>
              </a:lnTo>
            </a:path>
          </a:pathLst>
        </a:custGeom>
        <a:noFill/>
        <a:ln w="6350" cap="flat" cmpd="sng" algn="ctr">
          <a:solidFill>
            <a:schemeClr val="accent5">
              <a:hueOff val="0"/>
              <a:satOff val="0"/>
              <a:lumOff val="-3530"/>
              <a:alphaOff val="0"/>
            </a:schemeClr>
          </a:solidFill>
          <a:prstDash val="solid"/>
          <a:miter lim="800000"/>
        </a:ln>
        <a:effectLst/>
      </dsp:spPr>
      <dsp:style>
        <a:lnRef idx="1">
          <a:scrgbClr r="0" g="0" b="0"/>
        </a:lnRef>
        <a:fillRef idx="1">
          <a:scrgbClr r="0" g="0" b="0"/>
        </a:fillRef>
        <a:effectRef idx="2">
          <a:scrgbClr r="0" g="0" b="0"/>
        </a:effectRef>
        <a:fontRef idx="minor"/>
      </dsp:style>
    </dsp:sp>
    <dsp:sp modelId="{9E707F7A-574C-4CAC-B86B-278096E3F24A}">
      <dsp:nvSpPr>
        <dsp:cNvPr id="0" name=""/>
        <dsp:cNvSpPr/>
      </dsp:nvSpPr>
      <dsp:spPr>
        <a:xfrm>
          <a:off x="3187190" y="1606933"/>
          <a:ext cx="0" cy="472627"/>
        </a:xfrm>
        <a:prstGeom prst="line">
          <a:avLst/>
        </a:prstGeom>
        <a:noFill/>
        <a:ln w="12700" cap="flat" cmpd="sng" algn="ctr">
          <a:solidFill>
            <a:schemeClr val="accent5">
              <a:hueOff val="0"/>
              <a:satOff val="0"/>
              <a:lumOff val="-2824"/>
              <a:alphaOff val="0"/>
            </a:schemeClr>
          </a:solidFill>
          <a:prstDash val="dash"/>
          <a:miter lim="800000"/>
        </a:ln>
        <a:effectLst/>
      </dsp:spPr>
      <dsp:style>
        <a:lnRef idx="1">
          <a:scrgbClr r="0" g="0" b="0"/>
        </a:lnRef>
        <a:fillRef idx="0">
          <a:scrgbClr r="0" g="0" b="0"/>
        </a:fillRef>
        <a:effectRef idx="0">
          <a:scrgbClr r="0" g="0" b="0"/>
        </a:effectRef>
        <a:fontRef idx="minor"/>
      </dsp:style>
    </dsp:sp>
    <dsp:sp modelId="{1AA1A4A5-F64C-4766-9DDC-F6609F743334}">
      <dsp:nvSpPr>
        <dsp:cNvPr id="0" name=""/>
        <dsp:cNvSpPr/>
      </dsp:nvSpPr>
      <dsp:spPr>
        <a:xfrm>
          <a:off x="3128156" y="1512408"/>
          <a:ext cx="118068" cy="94525"/>
        </a:xfrm>
        <a:prstGeom prst="rect">
          <a:avLst/>
        </a:prstGeom>
        <a:gradFill rotWithShape="0">
          <a:gsLst>
            <a:gs pos="0">
              <a:schemeClr val="accent5">
                <a:hueOff val="0"/>
                <a:satOff val="0"/>
                <a:lumOff val="-2824"/>
                <a:alphaOff val="0"/>
                <a:satMod val="103000"/>
                <a:lumMod val="102000"/>
                <a:tint val="94000"/>
              </a:schemeClr>
            </a:gs>
            <a:gs pos="50000">
              <a:schemeClr val="accent5">
                <a:hueOff val="0"/>
                <a:satOff val="0"/>
                <a:lumOff val="-2824"/>
                <a:alphaOff val="0"/>
                <a:satMod val="110000"/>
                <a:lumMod val="100000"/>
                <a:shade val="100000"/>
              </a:schemeClr>
            </a:gs>
            <a:gs pos="100000">
              <a:schemeClr val="accent5">
                <a:hueOff val="0"/>
                <a:satOff val="0"/>
                <a:lumOff val="-2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50E231C-67FF-4B67-A01C-16E5120A933D}">
      <dsp:nvSpPr>
        <dsp:cNvPr id="0" name=""/>
        <dsp:cNvSpPr/>
      </dsp:nvSpPr>
      <dsp:spPr>
        <a:xfrm>
          <a:off x="3971446" y="2079561"/>
          <a:ext cx="855641" cy="567153"/>
        </a:xfrm>
        <a:prstGeom prst="hexagon">
          <a:avLst>
            <a:gd name="adj" fmla="val 40000"/>
            <a:gd name="vf" fmla="val 115470"/>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w="6350" cap="flat" cmpd="sng" algn="ctr">
          <a:solidFill>
            <a:schemeClr val="accent5">
              <a:hueOff val="0"/>
              <a:satOff val="0"/>
              <a:lumOff val="-4237"/>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28 Sep.</a:t>
          </a:r>
        </a:p>
      </dsp:txBody>
      <dsp:txXfrm>
        <a:off x="4120528" y="2178379"/>
        <a:ext cx="557477" cy="369517"/>
      </dsp:txXfrm>
    </dsp:sp>
    <dsp:sp modelId="{BB99E27B-EE44-4B07-995D-4E2FB33CB7E8}">
      <dsp:nvSpPr>
        <dsp:cNvPr id="0" name=""/>
        <dsp:cNvSpPr/>
      </dsp:nvSpPr>
      <dsp:spPr>
        <a:xfrm>
          <a:off x="3805071" y="3213867"/>
          <a:ext cx="118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br>
            <a:rPr lang="en-US" sz="1100" b="1" kern="1200" dirty="0"/>
          </a:br>
          <a:r>
            <a:rPr lang="en-US" sz="1100" kern="1200" dirty="0"/>
            <a:t>Sale of Partnership Interest</a:t>
          </a:r>
          <a:br>
            <a:rPr lang="en-US" sz="1100" kern="1200" dirty="0"/>
          </a:br>
          <a:r>
            <a:rPr lang="en-US" sz="1100" i="1" kern="1200" dirty="0"/>
            <a:t>Nexus &amp; Conformity</a:t>
          </a:r>
        </a:p>
      </dsp:txBody>
      <dsp:txXfrm>
        <a:off x="3805071" y="3213867"/>
        <a:ext cx="1188391" cy="1512408"/>
      </dsp:txXfrm>
    </dsp:sp>
    <dsp:sp modelId="{2B911CF6-E752-4E28-88DC-B032FF78DA37}">
      <dsp:nvSpPr>
        <dsp:cNvPr id="0" name=""/>
        <dsp:cNvSpPr/>
      </dsp:nvSpPr>
      <dsp:spPr>
        <a:xfrm>
          <a:off x="4827088" y="2363138"/>
          <a:ext cx="327149" cy="0"/>
        </a:xfrm>
        <a:custGeom>
          <a:avLst/>
          <a:gdLst/>
          <a:ahLst/>
          <a:cxnLst/>
          <a:rect l="0" t="0" r="0" b="0"/>
          <a:pathLst>
            <a:path>
              <a:moveTo>
                <a:pt x="0" y="0"/>
              </a:moveTo>
              <a:lnTo>
                <a:pt x="327149" y="0"/>
              </a:lnTo>
            </a:path>
          </a:pathLst>
        </a:custGeom>
        <a:noFill/>
        <a:ln w="6350" cap="flat" cmpd="sng" algn="ctr">
          <a:solidFill>
            <a:schemeClr val="accent5">
              <a:hueOff val="0"/>
              <a:satOff val="0"/>
              <a:lumOff val="-5296"/>
              <a:alphaOff val="0"/>
            </a:schemeClr>
          </a:solidFill>
          <a:prstDash val="solid"/>
          <a:miter lim="800000"/>
        </a:ln>
        <a:effectLst/>
      </dsp:spPr>
      <dsp:style>
        <a:lnRef idx="1">
          <a:scrgbClr r="0" g="0" b="0"/>
        </a:lnRef>
        <a:fillRef idx="1">
          <a:scrgbClr r="0" g="0" b="0"/>
        </a:fillRef>
        <a:effectRef idx="2">
          <a:scrgbClr r="0" g="0" b="0"/>
        </a:effectRef>
        <a:fontRef idx="minor"/>
      </dsp:style>
    </dsp:sp>
    <dsp:sp modelId="{9D5BB1C2-04E1-40C7-A793-D306571D495E}">
      <dsp:nvSpPr>
        <dsp:cNvPr id="0" name=""/>
        <dsp:cNvSpPr/>
      </dsp:nvSpPr>
      <dsp:spPr>
        <a:xfrm>
          <a:off x="4399267" y="2646714"/>
          <a:ext cx="0" cy="472627"/>
        </a:xfrm>
        <a:prstGeom prst="line">
          <a:avLst/>
        </a:prstGeom>
        <a:noFill/>
        <a:ln w="12700" cap="flat" cmpd="sng" algn="ctr">
          <a:solidFill>
            <a:schemeClr val="accent5">
              <a:hueOff val="0"/>
              <a:satOff val="0"/>
              <a:lumOff val="-4237"/>
              <a:alphaOff val="0"/>
            </a:schemeClr>
          </a:solidFill>
          <a:prstDash val="dash"/>
          <a:miter lim="800000"/>
        </a:ln>
        <a:effectLst/>
      </dsp:spPr>
      <dsp:style>
        <a:lnRef idx="1">
          <a:scrgbClr r="0" g="0" b="0"/>
        </a:lnRef>
        <a:fillRef idx="0">
          <a:scrgbClr r="0" g="0" b="0"/>
        </a:fillRef>
        <a:effectRef idx="0">
          <a:scrgbClr r="0" g="0" b="0"/>
        </a:effectRef>
        <a:fontRef idx="minor"/>
      </dsp:style>
    </dsp:sp>
    <dsp:sp modelId="{DC942354-AB2E-46B5-AC49-606E657EA9A1}">
      <dsp:nvSpPr>
        <dsp:cNvPr id="0" name=""/>
        <dsp:cNvSpPr/>
      </dsp:nvSpPr>
      <dsp:spPr>
        <a:xfrm>
          <a:off x="4342496" y="3119342"/>
          <a:ext cx="113542" cy="94525"/>
        </a:xfrm>
        <a:prstGeom prst="rect">
          <a:avLst/>
        </a:prstGeom>
        <a:gradFill rotWithShape="0">
          <a:gsLst>
            <a:gs pos="0">
              <a:schemeClr val="accent5">
                <a:hueOff val="0"/>
                <a:satOff val="0"/>
                <a:lumOff val="-4237"/>
                <a:alphaOff val="0"/>
                <a:satMod val="103000"/>
                <a:lumMod val="102000"/>
                <a:tint val="94000"/>
              </a:schemeClr>
            </a:gs>
            <a:gs pos="50000">
              <a:schemeClr val="accent5">
                <a:hueOff val="0"/>
                <a:satOff val="0"/>
                <a:lumOff val="-4237"/>
                <a:alphaOff val="0"/>
                <a:satMod val="110000"/>
                <a:lumMod val="100000"/>
                <a:shade val="100000"/>
              </a:schemeClr>
            </a:gs>
            <a:gs pos="100000">
              <a:schemeClr val="accent5">
                <a:hueOff val="0"/>
                <a:satOff val="0"/>
                <a:lumOff val="-423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1A5361-1A7E-48CA-93BB-015E63A341F1}">
      <dsp:nvSpPr>
        <dsp:cNvPr id="0" name=""/>
        <dsp:cNvSpPr/>
      </dsp:nvSpPr>
      <dsp:spPr>
        <a:xfrm>
          <a:off x="5154238" y="2079561"/>
          <a:ext cx="826842" cy="567153"/>
        </a:xfrm>
        <a:prstGeom prst="hexagon">
          <a:avLst>
            <a:gd name="adj" fmla="val 40000"/>
            <a:gd name="vf" fmla="val 115470"/>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w="6350" cap="flat" cmpd="sng" algn="ctr">
          <a:solidFill>
            <a:schemeClr val="accent5">
              <a:hueOff val="0"/>
              <a:satOff val="0"/>
              <a:lumOff val="-5649"/>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12 Oct.</a:t>
          </a:r>
        </a:p>
      </dsp:txBody>
      <dsp:txXfrm>
        <a:off x="5302120" y="2180997"/>
        <a:ext cx="531078" cy="364281"/>
      </dsp:txXfrm>
    </dsp:sp>
    <dsp:sp modelId="{C26C1F2D-7470-4DC5-97AF-6E537819EDAA}">
      <dsp:nvSpPr>
        <dsp:cNvPr id="0" name=""/>
        <dsp:cNvSpPr/>
      </dsp:nvSpPr>
      <dsp:spPr>
        <a:xfrm>
          <a:off x="4993463" y="0"/>
          <a:ext cx="1148391"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b="1" kern="1200" dirty="0"/>
            <a:t>ISSUE OUTLINE</a:t>
          </a:r>
          <a:br>
            <a:rPr lang="en-US" sz="1100" b="1" kern="1200" dirty="0"/>
          </a:br>
          <a:r>
            <a:rPr lang="en-US" sz="1100" kern="1200" dirty="0"/>
            <a:t>Sale of Partnership Interest</a:t>
          </a:r>
          <a:br>
            <a:rPr lang="en-US" sz="1100" kern="1200" dirty="0"/>
          </a:br>
          <a:r>
            <a:rPr lang="en-US" sz="1100" i="1" kern="1200" dirty="0"/>
            <a:t>Sourcing &amp; Credits</a:t>
          </a:r>
        </a:p>
      </dsp:txBody>
      <dsp:txXfrm>
        <a:off x="4993463" y="0"/>
        <a:ext cx="1148391" cy="1512408"/>
      </dsp:txXfrm>
    </dsp:sp>
    <dsp:sp modelId="{11CD5511-C3A6-4C9A-9894-71E7266738AF}">
      <dsp:nvSpPr>
        <dsp:cNvPr id="0" name=""/>
        <dsp:cNvSpPr/>
      </dsp:nvSpPr>
      <dsp:spPr>
        <a:xfrm>
          <a:off x="5981080" y="2363138"/>
          <a:ext cx="299284" cy="0"/>
        </a:xfrm>
        <a:custGeom>
          <a:avLst/>
          <a:gdLst/>
          <a:ahLst/>
          <a:cxnLst/>
          <a:rect l="0" t="0" r="0" b="0"/>
          <a:pathLst>
            <a:path>
              <a:moveTo>
                <a:pt x="0" y="0"/>
              </a:moveTo>
              <a:lnTo>
                <a:pt x="299284" y="0"/>
              </a:lnTo>
            </a:path>
          </a:pathLst>
        </a:custGeom>
        <a:noFill/>
        <a:ln w="6350" cap="flat" cmpd="sng" algn="ctr">
          <a:solidFill>
            <a:schemeClr val="accent5">
              <a:hueOff val="0"/>
              <a:satOff val="0"/>
              <a:lumOff val="-7061"/>
              <a:alphaOff val="0"/>
            </a:schemeClr>
          </a:solidFill>
          <a:prstDash val="solid"/>
          <a:miter lim="800000"/>
        </a:ln>
        <a:effectLst/>
      </dsp:spPr>
      <dsp:style>
        <a:lnRef idx="1">
          <a:scrgbClr r="0" g="0" b="0"/>
        </a:lnRef>
        <a:fillRef idx="1">
          <a:scrgbClr r="0" g="0" b="0"/>
        </a:fillRef>
        <a:effectRef idx="2">
          <a:scrgbClr r="0" g="0" b="0"/>
        </a:effectRef>
        <a:fontRef idx="minor"/>
      </dsp:style>
    </dsp:sp>
    <dsp:sp modelId="{980E5842-6700-47BC-8EE4-720709104780}">
      <dsp:nvSpPr>
        <dsp:cNvPr id="0" name=""/>
        <dsp:cNvSpPr/>
      </dsp:nvSpPr>
      <dsp:spPr>
        <a:xfrm>
          <a:off x="5567659" y="1606933"/>
          <a:ext cx="0" cy="472627"/>
        </a:xfrm>
        <a:prstGeom prst="line">
          <a:avLst/>
        </a:prstGeom>
        <a:noFill/>
        <a:ln w="12700" cap="flat" cmpd="sng" algn="ctr">
          <a:solidFill>
            <a:schemeClr val="accent5">
              <a:hueOff val="0"/>
              <a:satOff val="0"/>
              <a:lumOff val="-5649"/>
              <a:alphaOff val="0"/>
            </a:schemeClr>
          </a:solidFill>
          <a:prstDash val="dash"/>
          <a:miter lim="800000"/>
        </a:ln>
        <a:effectLst/>
      </dsp:spPr>
      <dsp:style>
        <a:lnRef idx="1">
          <a:scrgbClr r="0" g="0" b="0"/>
        </a:lnRef>
        <a:fillRef idx="0">
          <a:scrgbClr r="0" g="0" b="0"/>
        </a:fillRef>
        <a:effectRef idx="0">
          <a:scrgbClr r="0" g="0" b="0"/>
        </a:effectRef>
        <a:fontRef idx="minor"/>
      </dsp:style>
    </dsp:sp>
    <dsp:sp modelId="{B20AEA19-FB40-4966-9640-EC1EFB33B188}">
      <dsp:nvSpPr>
        <dsp:cNvPr id="0" name=""/>
        <dsp:cNvSpPr/>
      </dsp:nvSpPr>
      <dsp:spPr>
        <a:xfrm>
          <a:off x="5512798" y="1512408"/>
          <a:ext cx="109720" cy="94525"/>
        </a:xfrm>
        <a:prstGeom prst="rect">
          <a:avLst/>
        </a:prstGeom>
        <a:gradFill rotWithShape="0">
          <a:gsLst>
            <a:gs pos="0">
              <a:schemeClr val="accent5">
                <a:hueOff val="0"/>
                <a:satOff val="0"/>
                <a:lumOff val="-5649"/>
                <a:alphaOff val="0"/>
                <a:satMod val="103000"/>
                <a:lumMod val="102000"/>
                <a:tint val="94000"/>
              </a:schemeClr>
            </a:gs>
            <a:gs pos="50000">
              <a:schemeClr val="accent5">
                <a:hueOff val="0"/>
                <a:satOff val="0"/>
                <a:lumOff val="-5649"/>
                <a:alphaOff val="0"/>
                <a:satMod val="110000"/>
                <a:lumMod val="100000"/>
                <a:shade val="100000"/>
              </a:schemeClr>
            </a:gs>
            <a:gs pos="100000">
              <a:schemeClr val="accent5">
                <a:hueOff val="0"/>
                <a:satOff val="0"/>
                <a:lumOff val="-564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B017CDE-3D36-4DDB-AAE4-88D3F42120D0}">
      <dsp:nvSpPr>
        <dsp:cNvPr id="0" name=""/>
        <dsp:cNvSpPr/>
      </dsp:nvSpPr>
      <dsp:spPr>
        <a:xfrm rot="10800000">
          <a:off x="6280364" y="2079561"/>
          <a:ext cx="712334" cy="567153"/>
        </a:xfrm>
        <a:prstGeom prst="homePlate">
          <a:avLst>
            <a:gd name="adj" fmla="val 40000"/>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w="6350" cap="flat" cmpd="sng" algn="ctr">
          <a:solidFill>
            <a:schemeClr val="accent5">
              <a:hueOff val="0"/>
              <a:satOff val="0"/>
              <a:lumOff val="-7061"/>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26 Oct.</a:t>
          </a:r>
        </a:p>
      </dsp:txBody>
      <dsp:txXfrm rot="10800000">
        <a:off x="6393795" y="2079561"/>
        <a:ext cx="598903" cy="567153"/>
      </dsp:txXfrm>
    </dsp:sp>
    <dsp:sp modelId="{0C14243F-E495-4A4C-B933-46720FCC4BC0}">
      <dsp:nvSpPr>
        <dsp:cNvPr id="0" name=""/>
        <dsp:cNvSpPr/>
      </dsp:nvSpPr>
      <dsp:spPr>
        <a:xfrm>
          <a:off x="6141855" y="3213867"/>
          <a:ext cx="989353" cy="1512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b="1" kern="1200" dirty="0"/>
            <a:t>ISSUE OUTLINE  </a:t>
          </a:r>
          <a:r>
            <a:rPr lang="en-US" sz="1100" kern="1200" dirty="0"/>
            <a:t>Administrative &amp; Enforcement</a:t>
          </a:r>
        </a:p>
      </dsp:txBody>
      <dsp:txXfrm>
        <a:off x="6141855" y="3213867"/>
        <a:ext cx="989353" cy="1512408"/>
      </dsp:txXfrm>
    </dsp:sp>
    <dsp:sp modelId="{6C998525-4890-4B10-99D6-6793990EA1E5}">
      <dsp:nvSpPr>
        <dsp:cNvPr id="0" name=""/>
        <dsp:cNvSpPr/>
      </dsp:nvSpPr>
      <dsp:spPr>
        <a:xfrm>
          <a:off x="6636531" y="2646714"/>
          <a:ext cx="0" cy="472627"/>
        </a:xfrm>
        <a:prstGeom prst="line">
          <a:avLst/>
        </a:prstGeom>
        <a:noFill/>
        <a:ln w="12700" cap="flat" cmpd="sng" algn="ctr">
          <a:solidFill>
            <a:schemeClr val="accent5">
              <a:hueOff val="0"/>
              <a:satOff val="0"/>
              <a:lumOff val="-7061"/>
              <a:alphaOff val="0"/>
            </a:schemeClr>
          </a:solidFill>
          <a:prstDash val="dash"/>
          <a:miter lim="800000"/>
        </a:ln>
        <a:effectLst/>
      </dsp:spPr>
      <dsp:style>
        <a:lnRef idx="1">
          <a:scrgbClr r="0" g="0" b="0"/>
        </a:lnRef>
        <a:fillRef idx="0">
          <a:scrgbClr r="0" g="0" b="0"/>
        </a:fillRef>
        <a:effectRef idx="0">
          <a:scrgbClr r="0" g="0" b="0"/>
        </a:effectRef>
        <a:fontRef idx="minor"/>
      </dsp:style>
    </dsp:sp>
    <dsp:sp modelId="{B62DEEDE-4C3A-4DEA-AD78-F1129DD0E703}">
      <dsp:nvSpPr>
        <dsp:cNvPr id="0" name=""/>
        <dsp:cNvSpPr/>
      </dsp:nvSpPr>
      <dsp:spPr>
        <a:xfrm>
          <a:off x="6589269" y="3119342"/>
          <a:ext cx="94525" cy="94525"/>
        </a:xfrm>
        <a:prstGeom prst="rect">
          <a:avLst/>
        </a:prstGeom>
        <a:gradFill rotWithShape="0">
          <a:gsLst>
            <a:gs pos="0">
              <a:schemeClr val="accent5">
                <a:hueOff val="0"/>
                <a:satOff val="0"/>
                <a:lumOff val="-7061"/>
                <a:alphaOff val="0"/>
                <a:satMod val="103000"/>
                <a:lumMod val="102000"/>
                <a:tint val="94000"/>
              </a:schemeClr>
            </a:gs>
            <a:gs pos="50000">
              <a:schemeClr val="accent5">
                <a:hueOff val="0"/>
                <a:satOff val="0"/>
                <a:lumOff val="-7061"/>
                <a:alphaOff val="0"/>
                <a:satMod val="110000"/>
                <a:lumMod val="100000"/>
                <a:shade val="100000"/>
              </a:schemeClr>
            </a:gs>
            <a:gs pos="100000">
              <a:schemeClr val="accent5">
                <a:hueOff val="0"/>
                <a:satOff val="0"/>
                <a:lumOff val="-706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400EB8-FFC6-4F35-9B26-2B430C2869C2}">
      <dsp:nvSpPr>
        <dsp:cNvPr id="0" name=""/>
        <dsp:cNvSpPr/>
      </dsp:nvSpPr>
      <dsp:spPr>
        <a:xfrm>
          <a:off x="51" y="30429"/>
          <a:ext cx="4913783" cy="1699200"/>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solidFill>
                <a:schemeClr val="bg1"/>
              </a:solidFill>
            </a:rPr>
            <a:t>Partnership Attributes</a:t>
          </a:r>
        </a:p>
      </dsp:txBody>
      <dsp:txXfrm>
        <a:off x="51" y="30429"/>
        <a:ext cx="4913783" cy="1699200"/>
      </dsp:txXfrm>
    </dsp:sp>
    <dsp:sp modelId="{3F7BA450-BDE7-4033-A4F8-A300615DA550}">
      <dsp:nvSpPr>
        <dsp:cNvPr id="0" name=""/>
        <dsp:cNvSpPr/>
      </dsp:nvSpPr>
      <dsp:spPr>
        <a:xfrm>
          <a:off x="51" y="1729629"/>
          <a:ext cx="4913783" cy="2591280"/>
        </a:xfrm>
        <a:prstGeom prst="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Nature of the Partnership </a:t>
          </a:r>
        </a:p>
        <a:p>
          <a:pPr marL="457200" lvl="2" indent="-228600" algn="l" defTabSz="889000">
            <a:lnSpc>
              <a:spcPct val="90000"/>
            </a:lnSpc>
            <a:spcBef>
              <a:spcPct val="0"/>
            </a:spcBef>
            <a:spcAft>
              <a:spcPct val="15000"/>
            </a:spcAft>
            <a:buChar char="•"/>
          </a:pPr>
          <a:r>
            <a:rPr lang="en-US" sz="2000" kern="1200" dirty="0"/>
            <a:t>Investment</a:t>
          </a:r>
        </a:p>
        <a:p>
          <a:pPr marL="457200" lvl="2" indent="-228600" algn="l" defTabSz="889000">
            <a:lnSpc>
              <a:spcPct val="90000"/>
            </a:lnSpc>
            <a:spcBef>
              <a:spcPct val="0"/>
            </a:spcBef>
            <a:spcAft>
              <a:spcPct val="15000"/>
            </a:spcAft>
            <a:buChar char="•"/>
          </a:pPr>
          <a:r>
            <a:rPr lang="en-US" sz="2000" kern="1200" dirty="0"/>
            <a:t>Operating</a:t>
          </a:r>
        </a:p>
        <a:p>
          <a:pPr marL="228600" lvl="1" indent="-228600" algn="l" defTabSz="889000">
            <a:lnSpc>
              <a:spcPct val="90000"/>
            </a:lnSpc>
            <a:spcBef>
              <a:spcPct val="0"/>
            </a:spcBef>
            <a:spcAft>
              <a:spcPct val="15000"/>
            </a:spcAft>
            <a:buChar char="•"/>
          </a:pPr>
          <a:r>
            <a:rPr lang="en-US" sz="2000" kern="1200" dirty="0"/>
            <a:t>Business/Nonbusiness Determination</a:t>
          </a:r>
        </a:p>
        <a:p>
          <a:pPr marL="228600" lvl="1" indent="-228600" algn="l" defTabSz="889000">
            <a:lnSpc>
              <a:spcPct val="90000"/>
            </a:lnSpc>
            <a:spcBef>
              <a:spcPct val="0"/>
            </a:spcBef>
            <a:spcAft>
              <a:spcPct val="15000"/>
            </a:spcAft>
            <a:buChar char="•"/>
          </a:pPr>
          <a:r>
            <a:rPr lang="en-US" sz="2000" kern="1200" dirty="0"/>
            <a:t>Corporate vs. Individual Partners</a:t>
          </a:r>
        </a:p>
        <a:p>
          <a:pPr marL="228600" lvl="1" indent="-228600" algn="l" defTabSz="889000">
            <a:lnSpc>
              <a:spcPct val="90000"/>
            </a:lnSpc>
            <a:spcBef>
              <a:spcPct val="0"/>
            </a:spcBef>
            <a:spcAft>
              <a:spcPct val="15000"/>
            </a:spcAft>
            <a:buChar char="•"/>
          </a:pPr>
          <a:r>
            <a:rPr lang="en-US" sz="2000" kern="1200" dirty="0"/>
            <a:t>Nature of the Partners’ Roles</a:t>
          </a:r>
        </a:p>
      </dsp:txBody>
      <dsp:txXfrm>
        <a:off x="51" y="1729629"/>
        <a:ext cx="4913783" cy="2591280"/>
      </dsp:txXfrm>
    </dsp:sp>
    <dsp:sp modelId="{8C10D82C-EAED-4F8D-811D-292376C6EEC8}">
      <dsp:nvSpPr>
        <dsp:cNvPr id="0" name=""/>
        <dsp:cNvSpPr/>
      </dsp:nvSpPr>
      <dsp:spPr>
        <a:xfrm>
          <a:off x="5601764" y="30429"/>
          <a:ext cx="4913783" cy="1699200"/>
        </a:xfrm>
        <a:prstGeom prst="rect">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w="6350" cap="flat" cmpd="sng" algn="ctr">
          <a:solidFill>
            <a:schemeClr val="dk2">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endParaRPr lang="en-US" sz="2400" kern="1200" dirty="0"/>
        </a:p>
        <a:p>
          <a:pPr marL="0" lvl="0" indent="0" algn="ctr" defTabSz="1066800">
            <a:lnSpc>
              <a:spcPct val="90000"/>
            </a:lnSpc>
            <a:spcBef>
              <a:spcPct val="0"/>
            </a:spcBef>
            <a:spcAft>
              <a:spcPct val="35000"/>
            </a:spcAft>
            <a:buNone/>
          </a:pPr>
          <a:r>
            <a:rPr lang="en-US" sz="2400" kern="1200" dirty="0">
              <a:solidFill>
                <a:schemeClr val="bg1"/>
              </a:solidFill>
            </a:rPr>
            <a:t>Types of Income</a:t>
          </a:r>
        </a:p>
      </dsp:txBody>
      <dsp:txXfrm>
        <a:off x="5601764" y="30429"/>
        <a:ext cx="4913783" cy="1699200"/>
      </dsp:txXfrm>
    </dsp:sp>
    <dsp:sp modelId="{1FF29447-8B43-4D70-8724-5D79E9852CA3}">
      <dsp:nvSpPr>
        <dsp:cNvPr id="0" name=""/>
        <dsp:cNvSpPr/>
      </dsp:nvSpPr>
      <dsp:spPr>
        <a:xfrm>
          <a:off x="5601764" y="1729629"/>
          <a:ext cx="4913783" cy="2591280"/>
        </a:xfrm>
        <a:prstGeom prst="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Distributive Share – Generally</a:t>
          </a:r>
        </a:p>
        <a:p>
          <a:pPr marL="228600" lvl="1" indent="-228600" algn="l" defTabSz="889000">
            <a:lnSpc>
              <a:spcPct val="90000"/>
            </a:lnSpc>
            <a:spcBef>
              <a:spcPct val="0"/>
            </a:spcBef>
            <a:spcAft>
              <a:spcPct val="15000"/>
            </a:spcAft>
            <a:buChar char="•"/>
          </a:pPr>
          <a:r>
            <a:rPr lang="en-US" sz="2000" kern="1200" dirty="0"/>
            <a:t>Special Allocations</a:t>
          </a:r>
        </a:p>
        <a:p>
          <a:pPr marL="228600" lvl="1" indent="-228600" algn="l" defTabSz="889000">
            <a:lnSpc>
              <a:spcPct val="90000"/>
            </a:lnSpc>
            <a:spcBef>
              <a:spcPct val="0"/>
            </a:spcBef>
            <a:spcAft>
              <a:spcPct val="15000"/>
            </a:spcAft>
            <a:buChar char="•"/>
          </a:pPr>
          <a:r>
            <a:rPr lang="en-US" sz="2000" kern="1200" dirty="0"/>
            <a:t>Guaranteed Payments</a:t>
          </a:r>
        </a:p>
        <a:p>
          <a:pPr marL="228600" lvl="1" indent="-228600" algn="l" defTabSz="889000">
            <a:lnSpc>
              <a:spcPct val="90000"/>
            </a:lnSpc>
            <a:spcBef>
              <a:spcPct val="0"/>
            </a:spcBef>
            <a:spcAft>
              <a:spcPct val="15000"/>
            </a:spcAft>
            <a:buChar char="•"/>
          </a:pPr>
          <a:r>
            <a:rPr lang="en-US" sz="2000" kern="1200" dirty="0"/>
            <a:t>Built-in Gain (Loss) on Contributed Property</a:t>
          </a:r>
        </a:p>
      </dsp:txBody>
      <dsp:txXfrm>
        <a:off x="5601764" y="1729629"/>
        <a:ext cx="4913783" cy="2591280"/>
      </dsp:txXfrm>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36BDE4-104E-4322-A96D-CC39921C3ACE}" type="datetimeFigureOut">
              <a:rPr lang="en-US" smtClean="0"/>
              <a:t>9/14/2021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7E7C15-81EC-4022-855D-F70AC6E57C85}" type="slidenum">
              <a:rPr lang="en-US" smtClean="0"/>
              <a:t>‹#›</a:t>
            </a:fld>
            <a:endParaRPr lang="en-US" dirty="0"/>
          </a:p>
        </p:txBody>
      </p:sp>
    </p:spTree>
    <p:extLst>
      <p:ext uri="{BB962C8B-B14F-4D97-AF65-F5344CB8AC3E}">
        <p14:creationId xmlns:p14="http://schemas.microsoft.com/office/powerpoint/2010/main" val="370067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005FB-8F46-415C-97FF-775E18CF3B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27A4DC-07DC-45D3-BE43-FB934C00EF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7714BD-0DB1-4796-B198-AC395920BDAF}"/>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12B3D705-FA65-415B-8D86-797A1063FD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7E7641-FD64-4B4C-A5B3-7FC06F28D8E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601716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AA4F8-BFC4-4414-A363-6838B5907E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9B98CD-B0DA-4987-8E90-840346C7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200B-B487-40CC-B1FD-2A5EBFA9CB01}"/>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FFACE50A-9FA7-4614-AA39-E5902DA23E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B19858-7936-4A45-AEE0-1BED2D3B039C}"/>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754265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21A0E-7E31-4F87-8CFB-80F0E005BC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AE43EB-FF3B-4A96-BC6B-F0D527131D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3A4FE-80AB-418C-AD79-BF41F39C9C87}"/>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BCEF2233-2CEF-473D-8DCE-62A253604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5DB7D-9F8D-4383-A85E-FB7378F8C11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498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D297E-ABAE-4473-BFE7-3754938985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B492D1-5E04-4019-A09D-5654E67D18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210F5F-6AF7-45AA-B148-2B7B6F0B4BAA}"/>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910F5C49-9AC6-467C-91E6-DC5D3853225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281B22-50EC-4165-BBCC-D81A8842DE56}"/>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881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A0292-44D5-460F-B83A-D601A109EE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E2E645-18DC-4682-98E7-4B8AD9A1A3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9D6A88-3FDD-4EA7-A432-195FBB9BA521}"/>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54709800-BC01-4EEA-B559-DCC5C6A13A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5DFBFC-4250-4D23-B2BC-E028513A2DC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067069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44D26-A5A0-484F-8EFD-33300B0460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7358E4-3051-491F-9C8D-7F7DA88389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1B050C-C382-48AD-B1A0-3A9A71614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5E86B5E-2439-4F25-9274-2317878AF520}"/>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6" name="Footer Placeholder 5">
            <a:extLst>
              <a:ext uri="{FF2B5EF4-FFF2-40B4-BE49-F238E27FC236}">
                <a16:creationId xmlns:a16="http://schemas.microsoft.com/office/drawing/2014/main" id="{BEC0A93D-664E-40A8-84AE-3BDCCE6943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16BCF31-2019-4DAC-AC6C-40C4C064595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2664489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B8D9A-F4FC-4809-9A51-D17805C98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8E6578-37B0-45B1-822E-011B37AAE6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A960E9-8304-447A-988E-829563587C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976C0A-C47E-47E8-9AEE-93BCD567FC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C569C-DB5E-4437-B18F-19D2B3A916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0656F2-DDA6-466F-B98F-B9A68D48F8E0}"/>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8" name="Footer Placeholder 7">
            <a:extLst>
              <a:ext uri="{FF2B5EF4-FFF2-40B4-BE49-F238E27FC236}">
                <a16:creationId xmlns:a16="http://schemas.microsoft.com/office/drawing/2014/main" id="{D599F9A3-29BE-4174-B6F9-74F76B8D29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2DADD51-2EFF-4702-AD50-64AD4A22A379}"/>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649288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F1796-B71D-4E35-BBDF-11A2ABDE46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CB96CA-ECE7-4E9D-A3BA-88480E0900F0}"/>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4" name="Footer Placeholder 3">
            <a:extLst>
              <a:ext uri="{FF2B5EF4-FFF2-40B4-BE49-F238E27FC236}">
                <a16:creationId xmlns:a16="http://schemas.microsoft.com/office/drawing/2014/main" id="{BD08984E-2CA1-47C9-9030-5743A1EA140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B04F5B7-B79A-462B-811D-4AC888073C0E}"/>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70099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49F8A-B959-46A1-BEDC-B9A34EBB4E2F}"/>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3" name="Footer Placeholder 2">
            <a:extLst>
              <a:ext uri="{FF2B5EF4-FFF2-40B4-BE49-F238E27FC236}">
                <a16:creationId xmlns:a16="http://schemas.microsoft.com/office/drawing/2014/main" id="{535BB0C3-24EC-4218-9C6A-A065DC46DA9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2D75ABA-8B8C-466B-84B2-C260ADEBF0E7}"/>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18814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662CE-1F61-4D1D-999C-7999D39241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E41F8-9BE1-487C-8F4D-CD10182C4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29550E-FAD2-4F2A-B2E9-96F3634197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ECA32F-9F16-4069-93DC-515F2A41E7DE}"/>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6" name="Footer Placeholder 5">
            <a:extLst>
              <a:ext uri="{FF2B5EF4-FFF2-40B4-BE49-F238E27FC236}">
                <a16:creationId xmlns:a16="http://schemas.microsoft.com/office/drawing/2014/main" id="{A207048C-8C69-40BB-802A-5B0BB889A82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B705D88-6667-4D2C-A34E-83B5841D1AF2}"/>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1910760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866D-487E-4317-B0AA-73C8C491B6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1E06A7-98CD-4B94-B46E-CCF871E5BC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BB367BA-E8C3-460A-A3A3-5D428D4582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4A3D7A-4478-4574-9D91-2AE383BAD41F}"/>
              </a:ext>
            </a:extLst>
          </p:cNvPr>
          <p:cNvSpPr>
            <a:spLocks noGrp="1"/>
          </p:cNvSpPr>
          <p:nvPr>
            <p:ph type="dt" sz="half" idx="10"/>
          </p:nvPr>
        </p:nvSpPr>
        <p:spPr/>
        <p:txBody>
          <a:bodyPr/>
          <a:lstStyle/>
          <a:p>
            <a:fld id="{568CB591-1CC2-4D57-8D09-0646199A36F6}" type="datetimeFigureOut">
              <a:rPr lang="en-US" smtClean="0"/>
              <a:t>9/14/2021</a:t>
            </a:fld>
            <a:endParaRPr lang="en-US" dirty="0"/>
          </a:p>
        </p:txBody>
      </p:sp>
      <p:sp>
        <p:nvSpPr>
          <p:cNvPr id="6" name="Footer Placeholder 5">
            <a:extLst>
              <a:ext uri="{FF2B5EF4-FFF2-40B4-BE49-F238E27FC236}">
                <a16:creationId xmlns:a16="http://schemas.microsoft.com/office/drawing/2014/main" id="{90272F81-52F4-4220-A07F-8A33B03415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5BA2E5A-4A35-466F-97DA-A3CCBB024B21}"/>
              </a:ext>
            </a:extLst>
          </p:cNvPr>
          <p:cNvSpPr>
            <a:spLocks noGrp="1"/>
          </p:cNvSpPr>
          <p:nvPr>
            <p:ph type="sldNum" sz="quarter" idx="12"/>
          </p:nvPr>
        </p:nvSpPr>
        <p:spPr/>
        <p:txBody>
          <a:bodyPr/>
          <a:lstStyle/>
          <a:p>
            <a:fld id="{FF540D6E-E35F-417B-9CCA-92B24078C1ED}" type="slidenum">
              <a:rPr lang="en-US" smtClean="0"/>
              <a:t>‹#›</a:t>
            </a:fld>
            <a:endParaRPr lang="en-US" dirty="0"/>
          </a:p>
        </p:txBody>
      </p:sp>
    </p:spTree>
    <p:extLst>
      <p:ext uri="{BB962C8B-B14F-4D97-AF65-F5344CB8AC3E}">
        <p14:creationId xmlns:p14="http://schemas.microsoft.com/office/powerpoint/2010/main" val="48173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567260-4E31-43DC-9105-F2C3638E9F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296BE0-6548-46BC-8F06-49F9FDB320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7EA99-0F01-4382-A998-0459DA446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8CB591-1CC2-4D57-8D09-0646199A36F6}" type="datetimeFigureOut">
              <a:rPr lang="en-US" smtClean="0"/>
              <a:t>9/14/2021</a:t>
            </a:fld>
            <a:endParaRPr lang="en-US" dirty="0"/>
          </a:p>
        </p:txBody>
      </p:sp>
      <p:sp>
        <p:nvSpPr>
          <p:cNvPr id="5" name="Footer Placeholder 4">
            <a:extLst>
              <a:ext uri="{FF2B5EF4-FFF2-40B4-BE49-F238E27FC236}">
                <a16:creationId xmlns:a16="http://schemas.microsoft.com/office/drawing/2014/main" id="{99045F44-673E-4047-93E7-F6E9643AEB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BB6E97F-4D52-4FA7-B123-571ECC776E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40D6E-E35F-417B-9CCA-92B24078C1ED}" type="slidenum">
              <a:rPr lang="en-US" smtClean="0"/>
              <a:t>‹#›</a:t>
            </a:fld>
            <a:endParaRPr lang="en-US" dirty="0"/>
          </a:p>
        </p:txBody>
      </p:sp>
    </p:spTree>
    <p:extLst>
      <p:ext uri="{BB962C8B-B14F-4D97-AF65-F5344CB8AC3E}">
        <p14:creationId xmlns:p14="http://schemas.microsoft.com/office/powerpoint/2010/main" val="367539131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Freeform: Shape 8">
            <a:extLst>
              <a:ext uri="{FF2B5EF4-FFF2-40B4-BE49-F238E27FC236}">
                <a16:creationId xmlns:a16="http://schemas.microsoft.com/office/drawing/2014/main" id="{43421B4C-AA27-4F32-AA73-DA587F2729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6110"/>
            <a:ext cx="6769978" cy="5905761"/>
          </a:xfrm>
          <a:custGeom>
            <a:avLst/>
            <a:gdLst>
              <a:gd name="connsiteX0" fmla="*/ 0 w 6769978"/>
              <a:gd name="connsiteY0" fmla="*/ 0 h 5905761"/>
              <a:gd name="connsiteX1" fmla="*/ 6769978 w 6769978"/>
              <a:gd name="connsiteY1" fmla="*/ 0 h 5905761"/>
              <a:gd name="connsiteX2" fmla="*/ 3973138 w 6769978"/>
              <a:gd name="connsiteY2" fmla="*/ 5905761 h 5905761"/>
              <a:gd name="connsiteX3" fmla="*/ 0 w 6769978"/>
              <a:gd name="connsiteY3" fmla="*/ 5905761 h 5905761"/>
            </a:gdLst>
            <a:ahLst/>
            <a:cxnLst>
              <a:cxn ang="0">
                <a:pos x="connsiteX0" y="connsiteY0"/>
              </a:cxn>
              <a:cxn ang="0">
                <a:pos x="connsiteX1" y="connsiteY1"/>
              </a:cxn>
              <a:cxn ang="0">
                <a:pos x="connsiteX2" y="connsiteY2"/>
              </a:cxn>
              <a:cxn ang="0">
                <a:pos x="connsiteX3" y="connsiteY3"/>
              </a:cxn>
            </a:cxnLst>
            <a:rect l="l" t="t" r="r" b="b"/>
            <a:pathLst>
              <a:path w="6769978" h="5905761">
                <a:moveTo>
                  <a:pt x="0" y="0"/>
                </a:moveTo>
                <a:lnTo>
                  <a:pt x="6769978" y="0"/>
                </a:lnTo>
                <a:lnTo>
                  <a:pt x="3973138" y="5905761"/>
                </a:lnTo>
                <a:lnTo>
                  <a:pt x="0" y="5905761"/>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bg1">
                  <a:lumMod val="95000"/>
                </a:schemeClr>
              </a:solidFill>
            </a:endParaRPr>
          </a:p>
        </p:txBody>
      </p:sp>
      <p:sp>
        <p:nvSpPr>
          <p:cNvPr id="2" name="Title 1">
            <a:extLst>
              <a:ext uri="{FF2B5EF4-FFF2-40B4-BE49-F238E27FC236}">
                <a16:creationId xmlns:a16="http://schemas.microsoft.com/office/drawing/2014/main" id="{00B65639-F411-4129-9CA9-9783F51D4D40}"/>
              </a:ext>
            </a:extLst>
          </p:cNvPr>
          <p:cNvSpPr>
            <a:spLocks noGrp="1"/>
          </p:cNvSpPr>
          <p:nvPr>
            <p:ph type="ctrTitle"/>
          </p:nvPr>
        </p:nvSpPr>
        <p:spPr>
          <a:xfrm>
            <a:off x="841248" y="1655286"/>
            <a:ext cx="4224048" cy="2610042"/>
          </a:xfrm>
        </p:spPr>
        <p:txBody>
          <a:bodyPr>
            <a:normAutofit/>
          </a:bodyPr>
          <a:lstStyle/>
          <a:p>
            <a:pPr algn="l"/>
            <a:r>
              <a:rPr lang="en-US" sz="5400" dirty="0">
                <a:solidFill>
                  <a:srgbClr val="FFFFFF"/>
                </a:solidFill>
              </a:rPr>
              <a:t>State Taxation of Partnerships</a:t>
            </a:r>
          </a:p>
        </p:txBody>
      </p:sp>
      <p:sp>
        <p:nvSpPr>
          <p:cNvPr id="3" name="Subtitle 2">
            <a:extLst>
              <a:ext uri="{FF2B5EF4-FFF2-40B4-BE49-F238E27FC236}">
                <a16:creationId xmlns:a16="http://schemas.microsoft.com/office/drawing/2014/main" id="{31EB3E86-D2EE-458D-A1C8-24F128B5F874}"/>
              </a:ext>
            </a:extLst>
          </p:cNvPr>
          <p:cNvSpPr>
            <a:spLocks noGrp="1"/>
          </p:cNvSpPr>
          <p:nvPr>
            <p:ph type="subTitle" idx="1"/>
          </p:nvPr>
        </p:nvSpPr>
        <p:spPr>
          <a:xfrm>
            <a:off x="841248" y="4373384"/>
            <a:ext cx="3405900" cy="829055"/>
          </a:xfrm>
        </p:spPr>
        <p:txBody>
          <a:bodyPr>
            <a:normAutofit/>
          </a:bodyPr>
          <a:lstStyle/>
          <a:p>
            <a:pPr algn="l"/>
            <a:r>
              <a:rPr lang="en-US" sz="2000" dirty="0">
                <a:solidFill>
                  <a:srgbClr val="FFFFFF"/>
                </a:solidFill>
              </a:rPr>
              <a:t>September 14, 2021</a:t>
            </a:r>
          </a:p>
        </p:txBody>
      </p:sp>
      <p:pic>
        <p:nvPicPr>
          <p:cNvPr id="4" name="Picture 3" descr="Logo&#10;&#10;Description automatically generated">
            <a:extLst>
              <a:ext uri="{FF2B5EF4-FFF2-40B4-BE49-F238E27FC236}">
                <a16:creationId xmlns:a16="http://schemas.microsoft.com/office/drawing/2014/main" id="{83FE5CE5-16C3-4CC9-AAE6-0FFFC2EEB2A8}"/>
              </a:ext>
            </a:extLst>
          </p:cNvPr>
          <p:cNvPicPr>
            <a:picLocks noChangeAspect="1"/>
          </p:cNvPicPr>
          <p:nvPr/>
        </p:nvPicPr>
        <p:blipFill>
          <a:blip r:embed="rId2"/>
          <a:stretch>
            <a:fillRect/>
          </a:stretch>
        </p:blipFill>
        <p:spPr>
          <a:xfrm>
            <a:off x="6769977" y="2546544"/>
            <a:ext cx="4580777" cy="2313292"/>
          </a:xfrm>
          <a:prstGeom prst="rect">
            <a:avLst/>
          </a:prstGeom>
        </p:spPr>
      </p:pic>
    </p:spTree>
    <p:extLst>
      <p:ext uri="{BB962C8B-B14F-4D97-AF65-F5344CB8AC3E}">
        <p14:creationId xmlns:p14="http://schemas.microsoft.com/office/powerpoint/2010/main" val="255196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62A0C-47FA-400D-ADD1-5B5D1CA200A2}"/>
              </a:ext>
            </a:extLst>
          </p:cNvPr>
          <p:cNvSpPr>
            <a:spLocks noGrp="1"/>
          </p:cNvSpPr>
          <p:nvPr>
            <p:ph type="title"/>
          </p:nvPr>
        </p:nvSpPr>
        <p:spPr/>
        <p:txBody>
          <a:bodyPr/>
          <a:lstStyle/>
          <a:p>
            <a:r>
              <a:rPr lang="en-US" dirty="0"/>
              <a:t>Example – Question on Guaranteed Payments:</a:t>
            </a:r>
          </a:p>
        </p:txBody>
      </p:sp>
      <p:sp>
        <p:nvSpPr>
          <p:cNvPr id="3" name="Content Placeholder 2">
            <a:extLst>
              <a:ext uri="{FF2B5EF4-FFF2-40B4-BE49-F238E27FC236}">
                <a16:creationId xmlns:a16="http://schemas.microsoft.com/office/drawing/2014/main" id="{9DC74478-3037-4B19-A6E3-43E28EE9538B}"/>
              </a:ext>
            </a:extLst>
          </p:cNvPr>
          <p:cNvSpPr>
            <a:spLocks noGrp="1"/>
          </p:cNvSpPr>
          <p:nvPr>
            <p:ph idx="1"/>
          </p:nvPr>
        </p:nvSpPr>
        <p:spPr/>
        <p:txBody>
          <a:bodyPr>
            <a:normAutofit lnSpcReduction="10000"/>
          </a:bodyPr>
          <a:lstStyle/>
          <a:p>
            <a:r>
              <a:rPr lang="en-US" dirty="0"/>
              <a:t>A and B form a partnership – AB. </a:t>
            </a:r>
          </a:p>
          <a:p>
            <a:r>
              <a:rPr lang="en-US" dirty="0"/>
              <a:t>A lives in State 1, B lives in state 2.</a:t>
            </a:r>
          </a:p>
          <a:p>
            <a:r>
              <a:rPr lang="en-US" dirty="0"/>
              <a:t>Both State 1 and State 2 use single sales factor apportionment.</a:t>
            </a:r>
          </a:p>
          <a:p>
            <a:r>
              <a:rPr lang="en-US" dirty="0"/>
              <a:t>AB has 90% of its sales in state 2.</a:t>
            </a:r>
          </a:p>
          <a:p>
            <a:r>
              <a:rPr lang="en-US" dirty="0"/>
              <a:t>In addition to its share of partnership items, A receives a guaranteed payment for services done for the partnership—entirely in State 1.</a:t>
            </a:r>
          </a:p>
          <a:p>
            <a:r>
              <a:rPr lang="en-US" dirty="0"/>
              <a:t>Under IRC 707(c), this guaranteed payment would reduce partnership income as an expense—so that it affects A and B’s distributive share of that income.</a:t>
            </a:r>
          </a:p>
          <a:p>
            <a:r>
              <a:rPr lang="en-US" dirty="0"/>
              <a:t>Question – how should the guaranteed payment be sourced?</a:t>
            </a:r>
          </a:p>
        </p:txBody>
      </p:sp>
    </p:spTree>
    <p:extLst>
      <p:ext uri="{BB962C8B-B14F-4D97-AF65-F5344CB8AC3E}">
        <p14:creationId xmlns:p14="http://schemas.microsoft.com/office/powerpoint/2010/main" val="1214468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1F6A-95BF-4C29-AFF6-7D4F4171132D}"/>
              </a:ext>
            </a:extLst>
          </p:cNvPr>
          <p:cNvSpPr>
            <a:spLocks noGrp="1"/>
          </p:cNvSpPr>
          <p:nvPr>
            <p:ph type="title"/>
          </p:nvPr>
        </p:nvSpPr>
        <p:spPr/>
        <p:txBody>
          <a:bodyPr/>
          <a:lstStyle/>
          <a:p>
            <a:r>
              <a:rPr lang="en-US" dirty="0"/>
              <a:t>Possible Answers: </a:t>
            </a:r>
          </a:p>
        </p:txBody>
      </p:sp>
      <p:sp>
        <p:nvSpPr>
          <p:cNvPr id="3" name="Content Placeholder 2">
            <a:extLst>
              <a:ext uri="{FF2B5EF4-FFF2-40B4-BE49-F238E27FC236}">
                <a16:creationId xmlns:a16="http://schemas.microsoft.com/office/drawing/2014/main" id="{1C833ADE-55F8-49B4-9080-FA5EC7619C6B}"/>
              </a:ext>
            </a:extLst>
          </p:cNvPr>
          <p:cNvSpPr>
            <a:spLocks noGrp="1"/>
          </p:cNvSpPr>
          <p:nvPr>
            <p:ph idx="1"/>
          </p:nvPr>
        </p:nvSpPr>
        <p:spPr/>
        <p:txBody>
          <a:bodyPr/>
          <a:lstStyle/>
          <a:p>
            <a:r>
              <a:rPr lang="en-US" dirty="0"/>
              <a:t>The guaranteed payment could be sourced as wages – so that all of it would be sourced to State 1. </a:t>
            </a:r>
          </a:p>
          <a:p>
            <a:r>
              <a:rPr lang="en-US" dirty="0"/>
              <a:t>The guaranteed payment could be sourced based on where the services are performed (generally) – so, again, all of it would be sourced to State 1.</a:t>
            </a:r>
          </a:p>
          <a:p>
            <a:r>
              <a:rPr lang="en-US" dirty="0"/>
              <a:t>The guaranteed payment could be apportioned in the same manner as the distributive share of partnership income – so 90% would be sourced to State 2. </a:t>
            </a:r>
          </a:p>
          <a:p>
            <a:r>
              <a:rPr lang="en-US" dirty="0"/>
              <a:t>(Would it change your answer if State 1 had no income tax?)</a:t>
            </a:r>
          </a:p>
        </p:txBody>
      </p:sp>
    </p:spTree>
    <p:extLst>
      <p:ext uri="{BB962C8B-B14F-4D97-AF65-F5344CB8AC3E}">
        <p14:creationId xmlns:p14="http://schemas.microsoft.com/office/powerpoint/2010/main" val="4222006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5944C-D6FD-44EF-81B5-8B62655003C0}"/>
              </a:ext>
            </a:extLst>
          </p:cNvPr>
          <p:cNvSpPr>
            <a:spLocks noGrp="1"/>
          </p:cNvSpPr>
          <p:nvPr>
            <p:ph type="title"/>
          </p:nvPr>
        </p:nvSpPr>
        <p:spPr/>
        <p:txBody>
          <a:bodyPr/>
          <a:lstStyle/>
          <a:p>
            <a:r>
              <a:rPr lang="en-US" dirty="0"/>
              <a:t>Variation – Question on IRC 707(a) Transactions:</a:t>
            </a:r>
          </a:p>
        </p:txBody>
      </p:sp>
      <p:sp>
        <p:nvSpPr>
          <p:cNvPr id="3" name="Content Placeholder 2">
            <a:extLst>
              <a:ext uri="{FF2B5EF4-FFF2-40B4-BE49-F238E27FC236}">
                <a16:creationId xmlns:a16="http://schemas.microsoft.com/office/drawing/2014/main" id="{A691B46C-2698-416E-9EA3-88BA390C1B3B}"/>
              </a:ext>
            </a:extLst>
          </p:cNvPr>
          <p:cNvSpPr>
            <a:spLocks noGrp="1"/>
          </p:cNvSpPr>
          <p:nvPr>
            <p:ph idx="1"/>
          </p:nvPr>
        </p:nvSpPr>
        <p:spPr/>
        <p:txBody>
          <a:bodyPr/>
          <a:lstStyle/>
          <a:p>
            <a:r>
              <a:rPr lang="en-US" dirty="0"/>
              <a:t>Same facts except that A loans AB money and will be paid interest on that loan.</a:t>
            </a:r>
          </a:p>
          <a:p>
            <a:r>
              <a:rPr lang="en-US" dirty="0"/>
              <a:t>Assuming the interest would generally be sourced to State 2 under its sales factor apportionment formula, the interest might be sourced 100% to State 2.</a:t>
            </a:r>
          </a:p>
          <a:p>
            <a:r>
              <a:rPr lang="en-US" dirty="0"/>
              <a:t>Alternatively, the interest might be sourced in the same manner as A’s distributive share – 90% to State 2.</a:t>
            </a:r>
          </a:p>
        </p:txBody>
      </p:sp>
    </p:spTree>
    <p:extLst>
      <p:ext uri="{BB962C8B-B14F-4D97-AF65-F5344CB8AC3E}">
        <p14:creationId xmlns:p14="http://schemas.microsoft.com/office/powerpoint/2010/main" val="3881203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8375-0D17-45A0-9715-26A1B74423B8}"/>
              </a:ext>
            </a:extLst>
          </p:cNvPr>
          <p:cNvSpPr>
            <a:spLocks noGrp="1"/>
          </p:cNvSpPr>
          <p:nvPr>
            <p:ph type="title"/>
          </p:nvPr>
        </p:nvSpPr>
        <p:spPr/>
        <p:txBody>
          <a:bodyPr/>
          <a:lstStyle/>
          <a:p>
            <a:r>
              <a:rPr lang="en-US" dirty="0"/>
              <a:t>Variation – Question on Built-In Gain Asset Contributed</a:t>
            </a:r>
          </a:p>
        </p:txBody>
      </p:sp>
      <p:sp>
        <p:nvSpPr>
          <p:cNvPr id="3" name="Content Placeholder 2">
            <a:extLst>
              <a:ext uri="{FF2B5EF4-FFF2-40B4-BE49-F238E27FC236}">
                <a16:creationId xmlns:a16="http://schemas.microsoft.com/office/drawing/2014/main" id="{A6DF89B7-23C3-4C70-B047-6578002DE64B}"/>
              </a:ext>
            </a:extLst>
          </p:cNvPr>
          <p:cNvSpPr>
            <a:spLocks noGrp="1"/>
          </p:cNvSpPr>
          <p:nvPr>
            <p:ph idx="1"/>
          </p:nvPr>
        </p:nvSpPr>
        <p:spPr/>
        <p:txBody>
          <a:bodyPr/>
          <a:lstStyle/>
          <a:p>
            <a:r>
              <a:rPr lang="en-US" dirty="0"/>
              <a:t>Same facts except that A contributes an asset to AB that has a built-in gain. (The asset was in State 1 but physically moved to State 2.)</a:t>
            </a:r>
          </a:p>
          <a:p>
            <a:r>
              <a:rPr lang="en-US" dirty="0"/>
              <a:t>The asset is subsequently sold triggering the gain.</a:t>
            </a:r>
          </a:p>
          <a:p>
            <a:r>
              <a:rPr lang="en-US" dirty="0"/>
              <a:t>Under Subchapter K, the portion of the realized gain representing built-in gain is allocated back to A.</a:t>
            </a:r>
          </a:p>
          <a:p>
            <a:r>
              <a:rPr lang="en-US" dirty="0"/>
              <a:t>The gain could be allocated 100% to State 1.</a:t>
            </a:r>
          </a:p>
          <a:p>
            <a:r>
              <a:rPr lang="en-US" dirty="0"/>
              <a:t>The gain could be apportioned along with A’s distributive share income – 90% to State 2.</a:t>
            </a:r>
          </a:p>
        </p:txBody>
      </p:sp>
    </p:spTree>
    <p:extLst>
      <p:ext uri="{BB962C8B-B14F-4D97-AF65-F5344CB8AC3E}">
        <p14:creationId xmlns:p14="http://schemas.microsoft.com/office/powerpoint/2010/main" val="3416267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B3780-41D3-4263-95B1-276D20C657F6}"/>
              </a:ext>
            </a:extLst>
          </p:cNvPr>
          <p:cNvSpPr>
            <a:spLocks noGrp="1"/>
          </p:cNvSpPr>
          <p:nvPr>
            <p:ph type="title"/>
          </p:nvPr>
        </p:nvSpPr>
        <p:spPr/>
        <p:txBody>
          <a:bodyPr/>
          <a:lstStyle/>
          <a:p>
            <a:r>
              <a:rPr lang="en-US" dirty="0"/>
              <a:t>Example: Role/Status of the Partner</a:t>
            </a:r>
          </a:p>
        </p:txBody>
      </p:sp>
      <p:sp>
        <p:nvSpPr>
          <p:cNvPr id="3" name="Content Placeholder 2">
            <a:extLst>
              <a:ext uri="{FF2B5EF4-FFF2-40B4-BE49-F238E27FC236}">
                <a16:creationId xmlns:a16="http://schemas.microsoft.com/office/drawing/2014/main" id="{512E9E24-71E9-4C77-A6D3-4C4A3B59F99D}"/>
              </a:ext>
            </a:extLst>
          </p:cNvPr>
          <p:cNvSpPr>
            <a:spLocks noGrp="1"/>
          </p:cNvSpPr>
          <p:nvPr>
            <p:ph idx="1"/>
          </p:nvPr>
        </p:nvSpPr>
        <p:spPr/>
        <p:txBody>
          <a:bodyPr/>
          <a:lstStyle/>
          <a:p>
            <a:r>
              <a:rPr lang="en-US" dirty="0"/>
              <a:t>A, B, and C form a partnership – ABC.</a:t>
            </a:r>
          </a:p>
          <a:p>
            <a:r>
              <a:rPr lang="en-US" dirty="0"/>
              <a:t>ABC operates in State 1. A and B are residents of State 1. C is a resident of State 2.</a:t>
            </a:r>
          </a:p>
          <a:p>
            <a:r>
              <a:rPr lang="en-US" dirty="0"/>
              <a:t>Is C required to source distributive share income to State 1?</a:t>
            </a:r>
          </a:p>
          <a:p>
            <a:pPr lvl="1"/>
            <a:r>
              <a:rPr lang="en-US" dirty="0"/>
              <a:t>If C is a minority partner?</a:t>
            </a:r>
          </a:p>
          <a:p>
            <a:pPr lvl="1"/>
            <a:r>
              <a:rPr lang="en-US" dirty="0"/>
              <a:t>If C is a limited partner?</a:t>
            </a:r>
          </a:p>
          <a:p>
            <a:pPr lvl="1"/>
            <a:r>
              <a:rPr lang="en-US" dirty="0"/>
              <a:t>If C’s role is purely passive?</a:t>
            </a:r>
          </a:p>
          <a:p>
            <a:pPr lvl="1"/>
            <a:r>
              <a:rPr lang="en-US" dirty="0"/>
              <a:t>Does it matter whether C is a corporation of individual?</a:t>
            </a:r>
          </a:p>
          <a:p>
            <a:pPr marL="457200" lvl="1" indent="0">
              <a:buNone/>
            </a:pPr>
            <a:endParaRPr lang="en-US" dirty="0"/>
          </a:p>
        </p:txBody>
      </p:sp>
    </p:spTree>
    <p:extLst>
      <p:ext uri="{BB962C8B-B14F-4D97-AF65-F5344CB8AC3E}">
        <p14:creationId xmlns:p14="http://schemas.microsoft.com/office/powerpoint/2010/main" val="1542434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099A2-5862-4D67-A417-8E9D971EEE64}"/>
              </a:ext>
            </a:extLst>
          </p:cNvPr>
          <p:cNvSpPr>
            <a:spLocks noGrp="1"/>
          </p:cNvSpPr>
          <p:nvPr>
            <p:ph type="title"/>
          </p:nvPr>
        </p:nvSpPr>
        <p:spPr/>
        <p:txBody>
          <a:bodyPr/>
          <a:lstStyle/>
          <a:p>
            <a:pPr algn="ctr"/>
            <a:r>
              <a:rPr lang="en-US" dirty="0"/>
              <a:t>Relationships Between These Elements</a:t>
            </a:r>
          </a:p>
        </p:txBody>
      </p:sp>
      <p:pic>
        <p:nvPicPr>
          <p:cNvPr id="8" name="Picture 7">
            <a:extLst>
              <a:ext uri="{FF2B5EF4-FFF2-40B4-BE49-F238E27FC236}">
                <a16:creationId xmlns:a16="http://schemas.microsoft.com/office/drawing/2014/main" id="{44303FD9-D4A8-4E33-8CB9-7C6D523663A3}"/>
              </a:ext>
            </a:extLst>
          </p:cNvPr>
          <p:cNvPicPr>
            <a:picLocks noChangeAspect="1"/>
          </p:cNvPicPr>
          <p:nvPr/>
        </p:nvPicPr>
        <p:blipFill rotWithShape="1">
          <a:blip r:embed="rId2"/>
          <a:srcRect l="18201" t="17724" r="18414" b="46504"/>
          <a:stretch/>
        </p:blipFill>
        <p:spPr>
          <a:xfrm>
            <a:off x="646770" y="1405053"/>
            <a:ext cx="10854037" cy="3445727"/>
          </a:xfrm>
          <a:prstGeom prst="rect">
            <a:avLst/>
          </a:prstGeom>
        </p:spPr>
      </p:pic>
    </p:spTree>
    <p:extLst>
      <p:ext uri="{BB962C8B-B14F-4D97-AF65-F5344CB8AC3E}">
        <p14:creationId xmlns:p14="http://schemas.microsoft.com/office/powerpoint/2010/main" val="3492066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Next Steps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endParaRPr lang="en-US" sz="2400" dirty="0"/>
          </a:p>
          <a:p>
            <a:r>
              <a:rPr lang="en-US" sz="2400" dirty="0"/>
              <a:t>Survey of how states have addressed important issues. Examples: </a:t>
            </a:r>
          </a:p>
          <a:p>
            <a:pPr lvl="1"/>
            <a:r>
              <a:rPr lang="en-US" sz="1800" dirty="0"/>
              <a:t>Specific rules for partnership apportionment (states generally refer to corporate rules)</a:t>
            </a:r>
          </a:p>
          <a:p>
            <a:pPr lvl="1"/>
            <a:r>
              <a:rPr lang="en-US" sz="1800" dirty="0"/>
              <a:t>Exceptions—if any—for roles/status of partners (minority of states make exceptions)</a:t>
            </a:r>
          </a:p>
          <a:p>
            <a:pPr lvl="1"/>
            <a:r>
              <a:rPr lang="en-US" sz="1800" dirty="0"/>
              <a:t>Rules for guaranteed payments (a handful of states have them)</a:t>
            </a:r>
          </a:p>
          <a:p>
            <a:pPr lvl="1"/>
            <a:r>
              <a:rPr lang="en-US" sz="1800" dirty="0"/>
              <a:t>Specific definitions of investment partnerships (less than half the states have them)</a:t>
            </a:r>
          </a:p>
          <a:p>
            <a:pPr lvl="1"/>
            <a:r>
              <a:rPr lang="en-US" sz="1800" dirty="0"/>
              <a:t>Specific rules for determining business/nonbusiness income (differences in the rules)</a:t>
            </a:r>
          </a:p>
          <a:p>
            <a:r>
              <a:rPr lang="en-US" sz="2400" dirty="0"/>
              <a:t>Consistency (or not) in state rules. Example:</a:t>
            </a:r>
          </a:p>
          <a:p>
            <a:pPr lvl="1"/>
            <a:r>
              <a:rPr lang="en-US" sz="1800" dirty="0"/>
              <a:t>The minority of states have addressed guaranteed payments are split.</a:t>
            </a:r>
          </a:p>
          <a:p>
            <a:endParaRPr lang="en-US" sz="2000" dirty="0"/>
          </a:p>
          <a:p>
            <a:pPr lvl="1"/>
            <a:endParaRPr lang="en-US" dirty="0"/>
          </a:p>
        </p:txBody>
      </p:sp>
    </p:spTree>
    <p:extLst>
      <p:ext uri="{BB962C8B-B14F-4D97-AF65-F5344CB8AC3E}">
        <p14:creationId xmlns:p14="http://schemas.microsoft.com/office/powerpoint/2010/main" val="2505563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FBE25F-9C08-4343-9DEB-2DD58B967ADF}"/>
              </a:ext>
            </a:extLst>
          </p:cNvPr>
          <p:cNvSpPr>
            <a:spLocks noGrp="1"/>
          </p:cNvSpPr>
          <p:nvPr>
            <p:ph type="title"/>
          </p:nvPr>
        </p:nvSpPr>
        <p:spPr>
          <a:xfrm>
            <a:off x="808638" y="386930"/>
            <a:ext cx="9236700" cy="1188950"/>
          </a:xfrm>
        </p:spPr>
        <p:txBody>
          <a:bodyPr anchor="b">
            <a:normAutofit/>
          </a:bodyPr>
          <a:lstStyle/>
          <a:p>
            <a:r>
              <a:rPr lang="en-US" sz="5400" dirty="0"/>
              <a:t>Next Steps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A9EEDFB-5A8A-4412-85D8-8381825517F3}"/>
              </a:ext>
            </a:extLst>
          </p:cNvPr>
          <p:cNvSpPr>
            <a:spLocks noGrp="1"/>
          </p:cNvSpPr>
          <p:nvPr>
            <p:ph idx="1"/>
          </p:nvPr>
        </p:nvSpPr>
        <p:spPr>
          <a:xfrm>
            <a:off x="793660" y="2599509"/>
            <a:ext cx="10143668" cy="3435531"/>
          </a:xfrm>
        </p:spPr>
        <p:txBody>
          <a:bodyPr anchor="ctr">
            <a:normAutofit/>
          </a:bodyPr>
          <a:lstStyle/>
          <a:p>
            <a:r>
              <a:rPr lang="en-US" sz="2400" dirty="0"/>
              <a:t>We will continue to flesh out the outline and identify questions and issues.</a:t>
            </a:r>
          </a:p>
          <a:p>
            <a:r>
              <a:rPr lang="en-US" sz="2400" dirty="0"/>
              <a:t>Send anything you think we should include or anything we’ve missed and we’ll incorporate it.</a:t>
            </a:r>
          </a:p>
          <a:p>
            <a:r>
              <a:rPr lang="en-US" sz="2400" dirty="0"/>
              <a:t>Next meeting:</a:t>
            </a:r>
          </a:p>
          <a:p>
            <a:pPr lvl="1"/>
            <a:r>
              <a:rPr lang="en-US" dirty="0"/>
              <a:t>Finish sourcing of operating income.</a:t>
            </a:r>
          </a:p>
          <a:p>
            <a:pPr lvl="1"/>
            <a:r>
              <a:rPr lang="en-US" dirty="0"/>
              <a:t>Discuss credits for taxes paid (residents).</a:t>
            </a:r>
          </a:p>
          <a:p>
            <a:pPr lvl="1"/>
            <a:r>
              <a:rPr lang="en-US" dirty="0"/>
              <a:t>Kick off sourcing of sale of partnership interest.</a:t>
            </a:r>
          </a:p>
          <a:p>
            <a:pPr lvl="1"/>
            <a:endParaRPr lang="en-US" dirty="0"/>
          </a:p>
        </p:txBody>
      </p:sp>
    </p:spTree>
    <p:extLst>
      <p:ext uri="{BB962C8B-B14F-4D97-AF65-F5344CB8AC3E}">
        <p14:creationId xmlns:p14="http://schemas.microsoft.com/office/powerpoint/2010/main" val="2937430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0E6406F-E3E7-403B-A4C3-3D271E91F2A2}"/>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Final Note	</a:t>
            </a:r>
          </a:p>
        </p:txBody>
      </p:sp>
      <p:sp>
        <p:nvSpPr>
          <p:cNvPr id="3" name="Content Placeholder 2">
            <a:extLst>
              <a:ext uri="{FF2B5EF4-FFF2-40B4-BE49-F238E27FC236}">
                <a16:creationId xmlns:a16="http://schemas.microsoft.com/office/drawing/2014/main" id="{E9E3A78E-B124-4329-A690-183A4EAB0568}"/>
              </a:ext>
            </a:extLst>
          </p:cNvPr>
          <p:cNvSpPr>
            <a:spLocks noGrp="1"/>
          </p:cNvSpPr>
          <p:nvPr>
            <p:ph idx="1"/>
          </p:nvPr>
        </p:nvSpPr>
        <p:spPr>
          <a:xfrm>
            <a:off x="1371599" y="2318197"/>
            <a:ext cx="9724031" cy="3683358"/>
          </a:xfrm>
        </p:spPr>
        <p:txBody>
          <a:bodyPr anchor="ctr">
            <a:normAutofit/>
          </a:bodyPr>
          <a:lstStyle/>
          <a:p>
            <a:pPr>
              <a:spcBef>
                <a:spcPts val="2400"/>
              </a:spcBef>
            </a:pPr>
            <a:r>
              <a:rPr lang="en-US" sz="2400" dirty="0"/>
              <a:t>When we did our initial survey of the partnership work group we asked whether their agency could benefit from training on partnership issues</a:t>
            </a:r>
          </a:p>
          <a:p>
            <a:pPr>
              <a:spcBef>
                <a:spcPts val="2400"/>
              </a:spcBef>
            </a:pPr>
            <a:r>
              <a:rPr lang="en-US" sz="2400" dirty="0"/>
              <a:t>100% of the respondents said yes.</a:t>
            </a:r>
          </a:p>
          <a:p>
            <a:pPr>
              <a:spcBef>
                <a:spcPts val="2400"/>
              </a:spcBef>
            </a:pPr>
            <a:r>
              <a:rPr lang="en-US" sz="2400" dirty="0"/>
              <a:t>Will be following up on training as we get closer to the uniformity committee meeting.</a:t>
            </a:r>
          </a:p>
        </p:txBody>
      </p:sp>
    </p:spTree>
    <p:extLst>
      <p:ext uri="{BB962C8B-B14F-4D97-AF65-F5344CB8AC3E}">
        <p14:creationId xmlns:p14="http://schemas.microsoft.com/office/powerpoint/2010/main" val="898358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913BC1C-92DD-4AB2-9A9E-6FE697071573}"/>
              </a:ext>
            </a:extLst>
          </p:cNvPr>
          <p:cNvSpPr>
            <a:spLocks noGrp="1"/>
          </p:cNvSpPr>
          <p:nvPr>
            <p:ph type="title"/>
          </p:nvPr>
        </p:nvSpPr>
        <p:spPr>
          <a:xfrm>
            <a:off x="312724" y="3433763"/>
            <a:ext cx="3197013" cy="2743200"/>
          </a:xfrm>
        </p:spPr>
        <p:txBody>
          <a:bodyPr anchor="t">
            <a:normAutofit/>
          </a:bodyPr>
          <a:lstStyle/>
          <a:p>
            <a:pPr algn="ctr"/>
            <a:r>
              <a:rPr lang="en-US" sz="4800" dirty="0">
                <a:solidFill>
                  <a:schemeClr val="bg1"/>
                </a:solidFill>
              </a:rPr>
              <a:t>Project Plan</a:t>
            </a:r>
          </a:p>
        </p:txBody>
      </p:sp>
      <p:pic>
        <p:nvPicPr>
          <p:cNvPr id="9" name="Graphic 8" descr="Issue Tracking">
            <a:extLst>
              <a:ext uri="{FF2B5EF4-FFF2-40B4-BE49-F238E27FC236}">
                <a16:creationId xmlns:a16="http://schemas.microsoft.com/office/drawing/2014/main" id="{54C4C7D5-C2A5-450C-A766-957E77F08C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15" name="Content Placeholder 4">
            <a:extLst>
              <a:ext uri="{FF2B5EF4-FFF2-40B4-BE49-F238E27FC236}">
                <a16:creationId xmlns:a16="http://schemas.microsoft.com/office/drawing/2014/main" id="{26ABBA4E-7DA0-41C8-8A60-F5215E64B96A}"/>
              </a:ext>
            </a:extLst>
          </p:cNvPr>
          <p:cNvSpPr>
            <a:spLocks noGrp="1"/>
          </p:cNvSpPr>
          <p:nvPr>
            <p:ph idx="1"/>
          </p:nvPr>
        </p:nvSpPr>
        <p:spPr>
          <a:xfrm>
            <a:off x="4330719" y="641615"/>
            <a:ext cx="7289799" cy="5533496"/>
          </a:xfrm>
        </p:spPr>
        <p:txBody>
          <a:bodyPr anchor="ctr">
            <a:normAutofit/>
          </a:bodyPr>
          <a:lstStyle/>
          <a:p>
            <a:pPr marL="0" indent="0">
              <a:buNone/>
            </a:pPr>
            <a:r>
              <a:rPr lang="en-US" sz="2400" dirty="0"/>
              <a:t>The project work group has outlined a general approach to the project:</a:t>
            </a:r>
          </a:p>
          <a:p>
            <a:pPr marL="514350" indent="-514350">
              <a:buFont typeface="+mj-lt"/>
              <a:buAutoNum type="arabicPeriod"/>
            </a:pPr>
            <a:r>
              <a:rPr lang="en-US" sz="2400" dirty="0"/>
              <a:t>Identify and generally describe a comprehensive list of potential issues. </a:t>
            </a:r>
          </a:p>
          <a:p>
            <a:pPr marL="514350" indent="-514350">
              <a:buFont typeface="+mj-lt"/>
              <a:buAutoNum type="arabicPeriod"/>
            </a:pPr>
            <a:r>
              <a:rPr lang="en-US" sz="2400" dirty="0"/>
              <a:t>Note the important relationships between those issues. </a:t>
            </a:r>
          </a:p>
          <a:p>
            <a:pPr marL="514350" indent="-514350">
              <a:buFont typeface="+mj-lt"/>
              <a:buAutoNum type="arabicPeriod"/>
            </a:pPr>
            <a:r>
              <a:rPr lang="en-US" sz="2400" dirty="0"/>
              <a:t>Select a particular issue and develop generally recommended practices or positions.</a:t>
            </a:r>
          </a:p>
          <a:p>
            <a:pPr marL="514350" indent="-514350">
              <a:buFont typeface="+mj-lt"/>
              <a:buAutoNum type="arabicPeriod"/>
            </a:pPr>
            <a:r>
              <a:rPr lang="en-US" sz="2400" dirty="0"/>
              <a:t>Repeat step 3 until all major issues have been addressed and reconcile any differences.</a:t>
            </a:r>
          </a:p>
          <a:p>
            <a:pPr marL="514350" indent="-514350">
              <a:buFont typeface="+mj-lt"/>
              <a:buAutoNum type="arabicPeriod"/>
            </a:pPr>
            <a:r>
              <a:rPr lang="en-US" sz="2400" dirty="0"/>
              <a:t>Agree on overall set of recommended practices/ positions for all issues.</a:t>
            </a:r>
          </a:p>
          <a:p>
            <a:pPr marL="514350" indent="-514350">
              <a:buFont typeface="+mj-lt"/>
              <a:buAutoNum type="arabicPeriod"/>
            </a:pPr>
            <a:r>
              <a:rPr lang="en-US" sz="2400" dirty="0"/>
              <a:t>Begin creating draft models, etc., to carry out the recommended practices/positions.</a:t>
            </a:r>
          </a:p>
          <a:p>
            <a:endParaRPr lang="en-US" sz="2400" dirty="0"/>
          </a:p>
        </p:txBody>
      </p:sp>
    </p:spTree>
    <p:extLst>
      <p:ext uri="{BB962C8B-B14F-4D97-AF65-F5344CB8AC3E}">
        <p14:creationId xmlns:p14="http://schemas.microsoft.com/office/powerpoint/2010/main" val="1813178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DF22804-E35C-4C77-B44A-08F9BB06B25E}"/>
              </a:ext>
            </a:extLst>
          </p:cNvPr>
          <p:cNvPicPr>
            <a:picLocks noChangeAspect="1"/>
          </p:cNvPicPr>
          <p:nvPr/>
        </p:nvPicPr>
        <p:blipFill rotWithShape="1">
          <a:blip r:embed="rId2">
            <a:duotone>
              <a:prstClr val="black"/>
              <a:prstClr val="white"/>
            </a:duotone>
            <a:alphaModFix amt="35000"/>
          </a:blip>
          <a:srcRect t="16765" b="817"/>
          <a:stretch/>
        </p:blipFill>
        <p:spPr>
          <a:xfrm>
            <a:off x="20" y="0"/>
            <a:ext cx="12191980" cy="6857990"/>
          </a:xfrm>
          <a:prstGeom prst="rect">
            <a:avLst/>
          </a:prstGeom>
        </p:spPr>
      </p:pic>
      <p:sp>
        <p:nvSpPr>
          <p:cNvPr id="21" name="Rectangle 11">
            <a:extLst>
              <a:ext uri="{FF2B5EF4-FFF2-40B4-BE49-F238E27FC236}">
                <a16:creationId xmlns:a16="http://schemas.microsoft.com/office/drawing/2014/main" id="{FCEC2294-5A7B-45E5-9251-C1AA89F4A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alpha val="6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4B3F8C8-4A05-4417-AF9F-9CA6C94131E0}"/>
              </a:ext>
            </a:extLst>
          </p:cNvPr>
          <p:cNvSpPr>
            <a:spLocks noGrp="1"/>
          </p:cNvSpPr>
          <p:nvPr>
            <p:ph type="title"/>
          </p:nvPr>
        </p:nvSpPr>
        <p:spPr>
          <a:xfrm>
            <a:off x="939567" y="1065857"/>
            <a:ext cx="2455845" cy="4726276"/>
          </a:xfrm>
        </p:spPr>
        <p:txBody>
          <a:bodyPr>
            <a:normAutofit/>
          </a:bodyPr>
          <a:lstStyle/>
          <a:p>
            <a:pPr algn="r"/>
            <a:r>
              <a:rPr lang="en-US" sz="4000" dirty="0"/>
              <a:t>Roadmap</a:t>
            </a:r>
          </a:p>
        </p:txBody>
      </p:sp>
      <p:cxnSp>
        <p:nvCxnSpPr>
          <p:cNvPr id="22" name="Straight Connector 1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Content Placeholder 2">
            <a:extLst>
              <a:ext uri="{FF2B5EF4-FFF2-40B4-BE49-F238E27FC236}">
                <a16:creationId xmlns:a16="http://schemas.microsoft.com/office/drawing/2014/main" id="{06E8EB34-F822-45E5-A4B0-E43CF85A2B2D}"/>
              </a:ext>
            </a:extLst>
          </p:cNvPr>
          <p:cNvGraphicFramePr/>
          <p:nvPr>
            <p:extLst>
              <p:ext uri="{D42A27DB-BD31-4B8C-83A1-F6EECF244321}">
                <p14:modId xmlns:p14="http://schemas.microsoft.com/office/powerpoint/2010/main" val="2794649598"/>
              </p:ext>
            </p:extLst>
          </p:nvPr>
        </p:nvGraphicFramePr>
        <p:xfrm>
          <a:off x="3964143" y="1065857"/>
          <a:ext cx="7134492"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9998641"/>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9306B2F-7E6B-43D4-99E3-ED8263694D7B}"/>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Last Call	</a:t>
            </a:r>
          </a:p>
        </p:txBody>
      </p:sp>
      <p:sp>
        <p:nvSpPr>
          <p:cNvPr id="3" name="Content Placeholder 2">
            <a:extLst>
              <a:ext uri="{FF2B5EF4-FFF2-40B4-BE49-F238E27FC236}">
                <a16:creationId xmlns:a16="http://schemas.microsoft.com/office/drawing/2014/main" id="{164D0E83-1D14-497D-AB47-E9F122DF6B99}"/>
              </a:ext>
            </a:extLst>
          </p:cNvPr>
          <p:cNvSpPr>
            <a:spLocks noGrp="1"/>
          </p:cNvSpPr>
          <p:nvPr>
            <p:ph idx="1"/>
          </p:nvPr>
        </p:nvSpPr>
        <p:spPr>
          <a:xfrm>
            <a:off x="4810259" y="649480"/>
            <a:ext cx="6555347" cy="5546047"/>
          </a:xfrm>
        </p:spPr>
        <p:txBody>
          <a:bodyPr anchor="ctr">
            <a:normAutofit/>
          </a:bodyPr>
          <a:lstStyle/>
          <a:p>
            <a:r>
              <a:rPr lang="en-US" sz="2000" dirty="0"/>
              <a:t>Conformity Issues –</a:t>
            </a:r>
          </a:p>
          <a:p>
            <a:pPr lvl="1"/>
            <a:r>
              <a:rPr lang="en-US" sz="2000" dirty="0"/>
              <a:t>Implications of conformity to Subchapter K for state tax on multistate income:</a:t>
            </a:r>
          </a:p>
          <a:p>
            <a:pPr lvl="2"/>
            <a:r>
              <a:rPr lang="en-US" dirty="0"/>
              <a:t>Special allocations</a:t>
            </a:r>
          </a:p>
          <a:p>
            <a:pPr lvl="2"/>
            <a:r>
              <a:rPr lang="en-US" dirty="0"/>
              <a:t>Guaranteed payments</a:t>
            </a:r>
          </a:p>
          <a:p>
            <a:pPr lvl="2"/>
            <a:r>
              <a:rPr lang="en-US" dirty="0"/>
              <a:t>Contributed built-in gain property</a:t>
            </a:r>
          </a:p>
          <a:p>
            <a:pPr lvl="2"/>
            <a:r>
              <a:rPr lang="en-US" dirty="0"/>
              <a:t>Inter-partnership transactions</a:t>
            </a:r>
          </a:p>
          <a:p>
            <a:pPr lvl="2"/>
            <a:r>
              <a:rPr lang="en-US" dirty="0"/>
              <a:t>Anti-abuse rules</a:t>
            </a:r>
          </a:p>
          <a:p>
            <a:pPr lvl="1"/>
            <a:r>
              <a:rPr lang="en-US" sz="2000" dirty="0"/>
              <a:t>Sourcing </a:t>
            </a:r>
          </a:p>
          <a:p>
            <a:pPr lvl="2"/>
            <a:r>
              <a:rPr lang="en-US" dirty="0"/>
              <a:t>Different methods</a:t>
            </a:r>
          </a:p>
          <a:p>
            <a:pPr lvl="2"/>
            <a:r>
              <a:rPr lang="en-US" dirty="0"/>
              <a:t>Example showing how different results can be</a:t>
            </a:r>
          </a:p>
        </p:txBody>
      </p:sp>
    </p:spTree>
    <p:extLst>
      <p:ext uri="{BB962C8B-B14F-4D97-AF65-F5344CB8AC3E}">
        <p14:creationId xmlns:p14="http://schemas.microsoft.com/office/powerpoint/2010/main" val="409614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AD52DB-D1FE-4866-96EE-DA26E67A812F}"/>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Last Call	</a:t>
            </a:r>
          </a:p>
        </p:txBody>
      </p:sp>
      <p:sp>
        <p:nvSpPr>
          <p:cNvPr id="3" name="Content Placeholder 2">
            <a:extLst>
              <a:ext uri="{FF2B5EF4-FFF2-40B4-BE49-F238E27FC236}">
                <a16:creationId xmlns:a16="http://schemas.microsoft.com/office/drawing/2014/main" id="{0DBDF84B-7E69-4E36-9BE8-9279F6B25808}"/>
              </a:ext>
            </a:extLst>
          </p:cNvPr>
          <p:cNvSpPr>
            <a:spLocks noGrp="1"/>
          </p:cNvSpPr>
          <p:nvPr>
            <p:ph idx="1"/>
          </p:nvPr>
        </p:nvSpPr>
        <p:spPr>
          <a:xfrm>
            <a:off x="4810259" y="649480"/>
            <a:ext cx="6555347" cy="5546047"/>
          </a:xfrm>
        </p:spPr>
        <p:txBody>
          <a:bodyPr anchor="ctr">
            <a:normAutofit/>
          </a:bodyPr>
          <a:lstStyle/>
          <a:p>
            <a:r>
              <a:rPr lang="en-US" sz="2000" dirty="0"/>
              <a:t>Methods:</a:t>
            </a:r>
          </a:p>
          <a:p>
            <a:pPr lvl="1"/>
            <a:r>
              <a:rPr lang="en-US" sz="2000" dirty="0"/>
              <a:t>Situs Based –</a:t>
            </a:r>
          </a:p>
          <a:p>
            <a:pPr lvl="2"/>
            <a:r>
              <a:rPr lang="en-US" dirty="0"/>
              <a:t>Using partnership information (example – domicile)</a:t>
            </a:r>
          </a:p>
          <a:p>
            <a:pPr lvl="2"/>
            <a:r>
              <a:rPr lang="en-US" dirty="0"/>
              <a:t>Using partner information (example – residence)</a:t>
            </a:r>
          </a:p>
          <a:p>
            <a:pPr lvl="1"/>
            <a:r>
              <a:rPr lang="en-US" sz="2000" dirty="0"/>
              <a:t>Apportionment Based –</a:t>
            </a:r>
          </a:p>
          <a:p>
            <a:pPr lvl="2"/>
            <a:r>
              <a:rPr lang="en-US" dirty="0"/>
              <a:t>Using partnership factors</a:t>
            </a:r>
          </a:p>
          <a:p>
            <a:pPr lvl="2"/>
            <a:r>
              <a:rPr lang="en-US" dirty="0"/>
              <a:t>Using partner factors (corporate partners)</a:t>
            </a:r>
          </a:p>
          <a:p>
            <a:pPr lvl="2"/>
            <a:r>
              <a:rPr lang="en-US" dirty="0"/>
              <a:t>Using combination of factors (corporate partners)</a:t>
            </a:r>
          </a:p>
          <a:p>
            <a:pPr lvl="1"/>
            <a:r>
              <a:rPr lang="en-US" sz="2000" dirty="0"/>
              <a:t>Tiered Entities –</a:t>
            </a:r>
          </a:p>
          <a:p>
            <a:pPr lvl="2"/>
            <a:r>
              <a:rPr lang="en-US" dirty="0"/>
              <a:t>Apportion using recognizing partnership factors – sourcing flows through</a:t>
            </a:r>
          </a:p>
          <a:p>
            <a:pPr lvl="2"/>
            <a:r>
              <a:rPr lang="en-US" dirty="0"/>
              <a:t>Apportion using the K-1 partnership factors</a:t>
            </a:r>
          </a:p>
          <a:p>
            <a:pPr lvl="2"/>
            <a:r>
              <a:rPr lang="en-US" dirty="0"/>
              <a:t>Using a combination of factors</a:t>
            </a:r>
          </a:p>
        </p:txBody>
      </p:sp>
    </p:spTree>
    <p:extLst>
      <p:ext uri="{BB962C8B-B14F-4D97-AF65-F5344CB8AC3E}">
        <p14:creationId xmlns:p14="http://schemas.microsoft.com/office/powerpoint/2010/main" val="94869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E56E26-3456-437F-BEE4-8292641C2E6B}"/>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Updates – To Last Version of Outline</a:t>
            </a:r>
          </a:p>
        </p:txBody>
      </p:sp>
      <p:sp>
        <p:nvSpPr>
          <p:cNvPr id="3" name="Content Placeholder 2">
            <a:extLst>
              <a:ext uri="{FF2B5EF4-FFF2-40B4-BE49-F238E27FC236}">
                <a16:creationId xmlns:a16="http://schemas.microsoft.com/office/drawing/2014/main" id="{5F63A088-3988-4C75-A979-358E907DE26F}"/>
              </a:ext>
            </a:extLst>
          </p:cNvPr>
          <p:cNvSpPr>
            <a:spLocks noGrp="1"/>
          </p:cNvSpPr>
          <p:nvPr>
            <p:ph idx="1"/>
          </p:nvPr>
        </p:nvSpPr>
        <p:spPr>
          <a:xfrm>
            <a:off x="1371599" y="2318197"/>
            <a:ext cx="9724031" cy="4107770"/>
          </a:xfrm>
        </p:spPr>
        <p:txBody>
          <a:bodyPr anchor="ctr">
            <a:normAutofit/>
          </a:bodyPr>
          <a:lstStyle/>
          <a:p>
            <a:r>
              <a:rPr lang="en-US" sz="2000" dirty="0"/>
              <a:t>Sourcing –</a:t>
            </a:r>
          </a:p>
          <a:p>
            <a:pPr lvl="1"/>
            <a:r>
              <a:rPr lang="en-US" sz="2000" dirty="0"/>
              <a:t>Constitutional Principles – </a:t>
            </a:r>
          </a:p>
          <a:p>
            <a:pPr lvl="2"/>
            <a:r>
              <a:rPr lang="en-US" dirty="0"/>
              <a:t>Sourcing of Multistate Income Generally</a:t>
            </a:r>
          </a:p>
          <a:p>
            <a:pPr lvl="2"/>
            <a:r>
              <a:rPr lang="en-US" dirty="0"/>
              <a:t>Applied to Formulary Apportionment Specifically</a:t>
            </a:r>
          </a:p>
          <a:p>
            <a:pPr lvl="1"/>
            <a:r>
              <a:rPr lang="en-US" sz="2000" dirty="0"/>
              <a:t>Applying the Principles –</a:t>
            </a:r>
          </a:p>
          <a:p>
            <a:pPr lvl="2"/>
            <a:r>
              <a:rPr lang="en-US" dirty="0"/>
              <a:t>Use of UDITPA (and Similar Corporate Apportionment Rules)</a:t>
            </a:r>
          </a:p>
          <a:p>
            <a:pPr lvl="2"/>
            <a:r>
              <a:rPr lang="en-US" dirty="0"/>
              <a:t>Model Regulations</a:t>
            </a:r>
          </a:p>
          <a:p>
            <a:pPr lvl="2"/>
            <a:r>
              <a:rPr lang="en-US" dirty="0"/>
              <a:t>Model Combined Reporting Statutes</a:t>
            </a:r>
          </a:p>
          <a:p>
            <a:pPr lvl="2"/>
            <a:r>
              <a:rPr lang="en-US" dirty="0"/>
              <a:t>Aggregate vs. Entity Theories</a:t>
            </a:r>
          </a:p>
          <a:p>
            <a:pPr lvl="2"/>
            <a:r>
              <a:rPr lang="en-US" dirty="0"/>
              <a:t>Differences in Partners</a:t>
            </a:r>
          </a:p>
          <a:p>
            <a:pPr marL="457200" lvl="1" indent="0">
              <a:buNone/>
            </a:pPr>
            <a:endParaRPr lang="en-US" sz="2000" dirty="0"/>
          </a:p>
        </p:txBody>
      </p:sp>
    </p:spTree>
    <p:extLst>
      <p:ext uri="{BB962C8B-B14F-4D97-AF65-F5344CB8AC3E}">
        <p14:creationId xmlns:p14="http://schemas.microsoft.com/office/powerpoint/2010/main" val="170913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467777-A6BC-49F4-A159-EF872777E8B0}"/>
              </a:ext>
            </a:extLst>
          </p:cNvPr>
          <p:cNvSpPr>
            <a:spLocks noGrp="1"/>
          </p:cNvSpPr>
          <p:nvPr>
            <p:ph type="title"/>
          </p:nvPr>
        </p:nvSpPr>
        <p:spPr>
          <a:xfrm>
            <a:off x="656823" y="962166"/>
            <a:ext cx="3046959" cy="4421876"/>
          </a:xfrm>
        </p:spPr>
        <p:txBody>
          <a:bodyPr anchor="t">
            <a:normAutofit/>
          </a:bodyPr>
          <a:lstStyle/>
          <a:p>
            <a:pPr algn="r"/>
            <a:r>
              <a:rPr lang="en-US" sz="4000" dirty="0"/>
              <a:t>Constitutional Principles:</a:t>
            </a:r>
            <a:br>
              <a:rPr lang="en-US" sz="4000" dirty="0"/>
            </a:br>
            <a:br>
              <a:rPr lang="en-US" sz="4000" dirty="0"/>
            </a:br>
            <a:endParaRPr lang="en-US" sz="4000" dirty="0"/>
          </a:p>
        </p:txBody>
      </p:sp>
      <p:sp>
        <p:nvSpPr>
          <p:cNvPr id="25" name="Content Placeholder 2">
            <a:extLst>
              <a:ext uri="{FF2B5EF4-FFF2-40B4-BE49-F238E27FC236}">
                <a16:creationId xmlns:a16="http://schemas.microsoft.com/office/drawing/2014/main" id="{EB4D1350-2C09-4820-96A9-8BE55A7ED276}"/>
              </a:ext>
            </a:extLst>
          </p:cNvPr>
          <p:cNvSpPr>
            <a:spLocks noGrp="1"/>
          </p:cNvSpPr>
          <p:nvPr>
            <p:ph idx="1"/>
          </p:nvPr>
        </p:nvSpPr>
        <p:spPr>
          <a:xfrm>
            <a:off x="4088929" y="962167"/>
            <a:ext cx="6858113" cy="4743174"/>
          </a:xfrm>
        </p:spPr>
        <p:txBody>
          <a:bodyPr anchor="t">
            <a:normAutofit/>
          </a:bodyPr>
          <a:lstStyle/>
          <a:p>
            <a:r>
              <a:rPr lang="en-US" sz="2000" dirty="0"/>
              <a:t>States may use formulary apportionment rather than specific geographic attribution of income and expense.</a:t>
            </a:r>
          </a:p>
          <a:p>
            <a:r>
              <a:rPr lang="en-US" sz="2000" dirty="0"/>
              <a:t>The factors used to apportion the income have to be fairly related to the income.</a:t>
            </a:r>
          </a:p>
          <a:p>
            <a:r>
              <a:rPr lang="en-US" sz="2000" dirty="0"/>
              <a:t>Unitary business (entity unity) or operational relationship (asset unity) may connect the factors to the income being apportioned.</a:t>
            </a:r>
          </a:p>
          <a:p>
            <a:r>
              <a:rPr lang="en-US" sz="2000" dirty="0"/>
              <a:t>One taxpayer may have separate unitary businesses – each of which can be separately apportioned using related factors.</a:t>
            </a:r>
          </a:p>
          <a:p>
            <a:r>
              <a:rPr lang="en-US" sz="2000" dirty="0"/>
              <a:t>The method must be internally and externally consistent.</a:t>
            </a:r>
          </a:p>
          <a:p>
            <a:r>
              <a:rPr lang="en-US" sz="2000" dirty="0"/>
              <a:t>The standard for formulary apportionment is “out of all proportion.”</a:t>
            </a:r>
          </a:p>
          <a:p>
            <a:endParaRPr lang="en-US" sz="2000" dirty="0"/>
          </a:p>
        </p:txBody>
      </p:sp>
      <p:sp>
        <p:nvSpPr>
          <p:cNvPr id="32" name="Rectangle 3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11737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467777-A6BC-49F4-A159-EF872777E8B0}"/>
              </a:ext>
            </a:extLst>
          </p:cNvPr>
          <p:cNvSpPr>
            <a:spLocks noGrp="1"/>
          </p:cNvSpPr>
          <p:nvPr>
            <p:ph type="title"/>
          </p:nvPr>
        </p:nvSpPr>
        <p:spPr>
          <a:xfrm>
            <a:off x="656823" y="962166"/>
            <a:ext cx="3046959" cy="4421876"/>
          </a:xfrm>
        </p:spPr>
        <p:txBody>
          <a:bodyPr anchor="t">
            <a:normAutofit/>
          </a:bodyPr>
          <a:lstStyle/>
          <a:p>
            <a:pPr algn="r"/>
            <a:r>
              <a:rPr lang="en-US" sz="4000" dirty="0"/>
              <a:t>Constitutional Principles:</a:t>
            </a:r>
            <a:br>
              <a:rPr lang="en-US" sz="4000" dirty="0"/>
            </a:br>
            <a:br>
              <a:rPr lang="en-US" sz="4000" dirty="0"/>
            </a:br>
            <a:r>
              <a:rPr lang="en-US" sz="3200" dirty="0"/>
              <a:t>Extrapolating from Entity Taxation to Passthrough Taxation</a:t>
            </a:r>
            <a:endParaRPr lang="en-US" sz="4000" dirty="0"/>
          </a:p>
        </p:txBody>
      </p:sp>
      <p:sp>
        <p:nvSpPr>
          <p:cNvPr id="25" name="Content Placeholder 2">
            <a:extLst>
              <a:ext uri="{FF2B5EF4-FFF2-40B4-BE49-F238E27FC236}">
                <a16:creationId xmlns:a16="http://schemas.microsoft.com/office/drawing/2014/main" id="{EB4D1350-2C09-4820-96A9-8BE55A7ED276}"/>
              </a:ext>
            </a:extLst>
          </p:cNvPr>
          <p:cNvSpPr>
            <a:spLocks noGrp="1"/>
          </p:cNvSpPr>
          <p:nvPr>
            <p:ph idx="1"/>
          </p:nvPr>
        </p:nvSpPr>
        <p:spPr>
          <a:xfrm>
            <a:off x="4088929" y="962167"/>
            <a:ext cx="6858113" cy="4743174"/>
          </a:xfrm>
        </p:spPr>
        <p:txBody>
          <a:bodyPr anchor="t">
            <a:normAutofit/>
          </a:bodyPr>
          <a:lstStyle/>
          <a:p>
            <a:pPr>
              <a:spcBef>
                <a:spcPts val="2400"/>
              </a:spcBef>
            </a:pPr>
            <a:r>
              <a:rPr lang="en-US" sz="2400" dirty="0"/>
              <a:t>Constitutional cases generally involve applying the apportionment factors of a taxable entity (or group) to income from a particular source.</a:t>
            </a:r>
          </a:p>
          <a:p>
            <a:pPr>
              <a:spcBef>
                <a:spcPts val="2400"/>
              </a:spcBef>
            </a:pPr>
            <a:r>
              <a:rPr lang="en-US" sz="2400" dirty="0"/>
              <a:t>In the case of partnerships – the factors applied are often the factors of the source entity itself, rather than the taxpayer. </a:t>
            </a:r>
          </a:p>
          <a:p>
            <a:pPr>
              <a:spcBef>
                <a:spcPts val="2400"/>
              </a:spcBef>
            </a:pPr>
            <a:r>
              <a:rPr lang="en-US" sz="2400" dirty="0"/>
              <a:t>This method, sometimes referred to as “investee apportionment” or flow-through sourcing has never been explicitly approved by the U.S. Supreme Court. (See </a:t>
            </a:r>
            <a:r>
              <a:rPr lang="en-US" sz="2400" i="1" dirty="0"/>
              <a:t>MeadWestvaco Corp. v. Illinois Dept. of Revenue</a:t>
            </a:r>
            <a:r>
              <a:rPr lang="en-US" sz="2400" dirty="0"/>
              <a:t>, 553 U.S. 16 (2008)).</a:t>
            </a:r>
          </a:p>
          <a:p>
            <a:endParaRPr lang="en-US" sz="2000" dirty="0"/>
          </a:p>
        </p:txBody>
      </p:sp>
      <p:sp>
        <p:nvSpPr>
          <p:cNvPr id="32" name="Rectangle 3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58480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A10ACE1-1C5F-4CB7-9FD1-F7C6AC692120}"/>
              </a:ext>
            </a:extLst>
          </p:cNvPr>
          <p:cNvPicPr>
            <a:picLocks noChangeAspect="1"/>
          </p:cNvPicPr>
          <p:nvPr/>
        </p:nvPicPr>
        <p:blipFill rotWithShape="1">
          <a:blip r:embed="rId2">
            <a:duotone>
              <a:schemeClr val="bg2">
                <a:shade val="45000"/>
                <a:satMod val="135000"/>
              </a:schemeClr>
              <a:prstClr val="white"/>
            </a:duotone>
          </a:blip>
          <a:srcRect t="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DD85830-59A9-44BF-B36B-A3129A447167}"/>
              </a:ext>
            </a:extLst>
          </p:cNvPr>
          <p:cNvSpPr>
            <a:spLocks noGrp="1"/>
          </p:cNvSpPr>
          <p:nvPr>
            <p:ph type="title"/>
          </p:nvPr>
        </p:nvSpPr>
        <p:spPr>
          <a:xfrm>
            <a:off x="838200" y="365125"/>
            <a:ext cx="10515600" cy="1325563"/>
          </a:xfrm>
        </p:spPr>
        <p:txBody>
          <a:bodyPr>
            <a:normAutofit/>
          </a:bodyPr>
          <a:lstStyle/>
          <a:p>
            <a:r>
              <a:rPr lang="en-US" dirty="0"/>
              <a:t>Sourcing Questions and Issues</a:t>
            </a:r>
          </a:p>
        </p:txBody>
      </p:sp>
      <p:graphicFrame>
        <p:nvGraphicFramePr>
          <p:cNvPr id="5" name="Content Placeholder 2">
            <a:extLst>
              <a:ext uri="{FF2B5EF4-FFF2-40B4-BE49-F238E27FC236}">
                <a16:creationId xmlns:a16="http://schemas.microsoft.com/office/drawing/2014/main" id="{3B12914B-66FA-4AE7-BE76-63824E124663}"/>
              </a:ext>
            </a:extLst>
          </p:cNvPr>
          <p:cNvGraphicFramePr>
            <a:graphicFrameLocks noGrp="1"/>
          </p:cNvGraphicFramePr>
          <p:nvPr>
            <p:ph idx="1"/>
            <p:extLst>
              <p:ext uri="{D42A27DB-BD31-4B8C-83A1-F6EECF244321}">
                <p14:modId xmlns:p14="http://schemas.microsoft.com/office/powerpoint/2010/main" val="269797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23E9DA35-4CAC-45CB-AD47-F3084E92AF35}"/>
              </a:ext>
            </a:extLst>
          </p:cNvPr>
          <p:cNvSpPr txBox="1"/>
          <p:nvPr/>
        </p:nvSpPr>
        <p:spPr>
          <a:xfrm>
            <a:off x="2164360" y="2088859"/>
            <a:ext cx="7793372" cy="523220"/>
          </a:xfrm>
          <a:prstGeom prst="rect">
            <a:avLst/>
          </a:prstGeom>
          <a:solidFill>
            <a:schemeClr val="tx1">
              <a:lumMod val="75000"/>
              <a:lumOff val="25000"/>
            </a:schemeClr>
          </a:solidFill>
        </p:spPr>
        <p:txBody>
          <a:bodyPr wrap="square" rtlCol="0">
            <a:spAutoFit/>
          </a:bodyPr>
          <a:lstStyle/>
          <a:p>
            <a:pPr algn="ctr"/>
            <a:r>
              <a:rPr lang="en-US" sz="2800" dirty="0">
                <a:solidFill>
                  <a:schemeClr val="bg1"/>
                </a:solidFill>
              </a:rPr>
              <a:t>Applying the principles to:</a:t>
            </a:r>
          </a:p>
        </p:txBody>
      </p:sp>
    </p:spTree>
    <p:extLst>
      <p:ext uri="{BB962C8B-B14F-4D97-AF65-F5344CB8AC3E}">
        <p14:creationId xmlns:p14="http://schemas.microsoft.com/office/powerpoint/2010/main" val="655349021"/>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8C9285E057F349803E63F6931D5E92" ma:contentTypeVersion="4" ma:contentTypeDescription="Create a new document." ma:contentTypeScope="" ma:versionID="fda58ed436196f57c5817443d4e9f589">
  <xsd:schema xmlns:xsd="http://www.w3.org/2001/XMLSchema" xmlns:xs="http://www.w3.org/2001/XMLSchema" xmlns:p="http://schemas.microsoft.com/office/2006/metadata/properties" xmlns:ns2="270d39f1-cd5d-4644-89d9-e1b80bcbd433" xmlns:ns3="d569014b-7267-4343-948c-56f18076a50b" targetNamespace="http://schemas.microsoft.com/office/2006/metadata/properties" ma:root="true" ma:fieldsID="8879ab8244758cfe3ddf3c51b5828145" ns2:_="" ns3:_="">
    <xsd:import namespace="270d39f1-cd5d-4644-89d9-e1b80bcbd433"/>
    <xsd:import namespace="d569014b-7267-4343-948c-56f18076a50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0d39f1-cd5d-4644-89d9-e1b80bcbd4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569014b-7267-4343-948c-56f18076a50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22FE76-21C4-48DC-899A-890797286F1B}">
  <ds:schemaRefs>
    <ds:schemaRef ds:uri="http://schemas.microsoft.com/sharepoint/v3/contenttype/forms"/>
  </ds:schemaRefs>
</ds:datastoreItem>
</file>

<file path=customXml/itemProps2.xml><?xml version="1.0" encoding="utf-8"?>
<ds:datastoreItem xmlns:ds="http://schemas.openxmlformats.org/officeDocument/2006/customXml" ds:itemID="{50343AFD-BC51-46BA-8F5F-FD51065386D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EEDEFA2-68BF-47D5-A055-98CE6CF0D387}">
  <ds:schemaRefs>
    <ds:schemaRef ds:uri="270d39f1-cd5d-4644-89d9-e1b80bcbd433"/>
    <ds:schemaRef ds:uri="d569014b-7267-4343-948c-56f18076a50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2209</TotalTime>
  <Words>1287</Words>
  <Application>Microsoft Office PowerPoint</Application>
  <PresentationFormat>Widescreen</PresentationFormat>
  <Paragraphs>138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State Taxation of Partnerships</vt:lpstr>
      <vt:lpstr>Project Plan</vt:lpstr>
      <vt:lpstr>Roadmap</vt:lpstr>
      <vt:lpstr>Last Call </vt:lpstr>
      <vt:lpstr>Last Call </vt:lpstr>
      <vt:lpstr>Updates – To Last Version of Outline</vt:lpstr>
      <vt:lpstr>Constitutional Principles:  </vt:lpstr>
      <vt:lpstr>Constitutional Principles:  Extrapolating from Entity Taxation to Passthrough Taxation</vt:lpstr>
      <vt:lpstr>Sourcing Questions and Issues</vt:lpstr>
      <vt:lpstr>Example – Question on Guaranteed Payments:</vt:lpstr>
      <vt:lpstr>Possible Answers: </vt:lpstr>
      <vt:lpstr>Variation – Question on IRC 707(a) Transactions:</vt:lpstr>
      <vt:lpstr>Variation – Question on Built-In Gain Asset Contributed</vt:lpstr>
      <vt:lpstr>Example: Role/Status of the Partner</vt:lpstr>
      <vt:lpstr>Relationships Between These Elements</vt:lpstr>
      <vt:lpstr>Next Steps</vt:lpstr>
      <vt:lpstr>Next Steps</vt:lpstr>
      <vt:lpstr>Final Note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Taxation of Partnerships</dc:title>
  <dc:creator>William C. Barber</dc:creator>
  <cp:lastModifiedBy>Hecht</cp:lastModifiedBy>
  <cp:revision>26</cp:revision>
  <dcterms:created xsi:type="dcterms:W3CDTF">2021-08-20T03:39:37Z</dcterms:created>
  <dcterms:modified xsi:type="dcterms:W3CDTF">2021-09-14T12:52:29Z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0x010100458C9285E057F349803E63F6931D5E92</vt:lpwstr>
  </property>
</Properties>
</file>