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0"/>
  </p:notesMasterIdLst>
  <p:sldIdLst>
    <p:sldId id="256" r:id="rId5"/>
    <p:sldId id="292" r:id="rId6"/>
    <p:sldId id="257" r:id="rId7"/>
    <p:sldId id="282" r:id="rId8"/>
    <p:sldId id="262" r:id="rId9"/>
    <p:sldId id="265" r:id="rId10"/>
    <p:sldId id="285" r:id="rId11"/>
    <p:sldId id="283" r:id="rId12"/>
    <p:sldId id="284" r:id="rId13"/>
    <p:sldId id="286" r:id="rId14"/>
    <p:sldId id="287" r:id="rId15"/>
    <p:sldId id="288" r:id="rId16"/>
    <p:sldId id="289" r:id="rId17"/>
    <p:sldId id="290" r:id="rId18"/>
    <p:sldId id="291" r:id="rId19"/>
    <p:sldId id="263" r:id="rId20"/>
    <p:sldId id="270" r:id="rId21"/>
    <p:sldId id="271" r:id="rId22"/>
    <p:sldId id="272" r:id="rId23"/>
    <p:sldId id="273" r:id="rId24"/>
    <p:sldId id="274" r:id="rId25"/>
    <p:sldId id="275" r:id="rId26"/>
    <p:sldId id="276" r:id="rId27"/>
    <p:sldId id="277"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3F482-8844-47CA-8B8A-CC01835128C9}" type="doc">
      <dgm:prSet loTypeId="urn:microsoft.com/office/officeart/2016/7/layout/HexagonTimeline" loCatId="process" qsTypeId="urn:microsoft.com/office/officeart/2005/8/quickstyle/simple5" qsCatId="simple" csTypeId="urn:microsoft.com/office/officeart/2005/8/colors/colorful5" csCatId="colorful" phldr="1"/>
      <dgm:spPr/>
      <dgm:t>
        <a:bodyPr/>
        <a:lstStyle/>
        <a:p>
          <a:endParaRPr lang="en-US"/>
        </a:p>
      </dgm:t>
    </dgm:pt>
    <dgm:pt modelId="{84E51CE1-9815-4BA4-8025-F86C583620AE}">
      <dgm:prSet/>
      <dgm:spPr/>
      <dgm:t>
        <a:bodyPr/>
        <a:lstStyle/>
        <a:p>
          <a:r>
            <a:rPr lang="en-US" dirty="0"/>
            <a:t>17 Aug.</a:t>
          </a:r>
        </a:p>
      </dgm:t>
    </dgm:pt>
    <dgm:pt modelId="{0ADACA5C-E423-473A-BBC2-CF20C993187E}" type="parTrans" cxnId="{8E879784-9FEB-416F-91AA-DFEF346A797D}">
      <dgm:prSet/>
      <dgm:spPr/>
      <dgm:t>
        <a:bodyPr/>
        <a:lstStyle/>
        <a:p>
          <a:endParaRPr lang="en-US"/>
        </a:p>
      </dgm:t>
    </dgm:pt>
    <dgm:pt modelId="{43F93AE9-04A8-421A-A84C-D48C82680197}" type="sibTrans" cxnId="{8E879784-9FEB-416F-91AA-DFEF346A797D}">
      <dgm:prSet/>
      <dgm:spPr/>
      <dgm:t>
        <a:bodyPr/>
        <a:lstStyle/>
        <a:p>
          <a:endParaRPr lang="en-US"/>
        </a:p>
      </dgm:t>
    </dgm:pt>
    <dgm:pt modelId="{57715871-F505-44D5-8F15-3428AAD4B6AD}">
      <dgm:prSet/>
      <dgm:spPr/>
      <dgm:t>
        <a:bodyPr/>
        <a:lstStyle/>
        <a:p>
          <a:r>
            <a:rPr lang="en-US" b="1" dirty="0"/>
            <a:t>ISSUE OUTLINE</a:t>
          </a:r>
          <a:r>
            <a:rPr lang="en-US" dirty="0"/>
            <a:t> General Approach  Terms</a:t>
          </a:r>
          <a:br>
            <a:rPr lang="en-US" dirty="0"/>
          </a:br>
          <a:r>
            <a:rPr lang="en-US" dirty="0"/>
            <a:t>Operating Income -</a:t>
          </a:r>
          <a:r>
            <a:rPr lang="en-US" i="1" dirty="0"/>
            <a:t>Nexus &amp; </a:t>
          </a:r>
          <a:br>
            <a:rPr lang="en-US" i="1" dirty="0"/>
          </a:br>
          <a:r>
            <a:rPr lang="en-US" i="1" dirty="0"/>
            <a:t>Federal Conformity</a:t>
          </a:r>
        </a:p>
      </dgm:t>
    </dgm:pt>
    <dgm:pt modelId="{CE23F4F4-FA4A-4E6A-BCD9-4FFCDFC24860}" type="parTrans" cxnId="{36182492-4F72-43DD-8746-0ECD4BD9CE5F}">
      <dgm:prSet/>
      <dgm:spPr/>
      <dgm:t>
        <a:bodyPr/>
        <a:lstStyle/>
        <a:p>
          <a:endParaRPr lang="en-US"/>
        </a:p>
      </dgm:t>
    </dgm:pt>
    <dgm:pt modelId="{AF6E4870-6AF3-4149-8296-879EB35FEC39}" type="sibTrans" cxnId="{36182492-4F72-43DD-8746-0ECD4BD9CE5F}">
      <dgm:prSet/>
      <dgm:spPr/>
      <dgm:t>
        <a:bodyPr/>
        <a:lstStyle/>
        <a:p>
          <a:endParaRPr lang="en-US"/>
        </a:p>
      </dgm:t>
    </dgm:pt>
    <dgm:pt modelId="{9A588C4B-1FE1-4307-B944-018A64D15C27}">
      <dgm:prSet/>
      <dgm:spPr/>
      <dgm:t>
        <a:bodyPr/>
        <a:lstStyle/>
        <a:p>
          <a:r>
            <a:rPr lang="en-US" dirty="0"/>
            <a:t>31 Aug.</a:t>
          </a:r>
        </a:p>
      </dgm:t>
    </dgm:pt>
    <dgm:pt modelId="{0E380803-7ACC-4409-9CE9-82B364974125}" type="parTrans" cxnId="{2C3363B8-B040-451F-B38E-116B2A8B1537}">
      <dgm:prSet/>
      <dgm:spPr/>
      <dgm:t>
        <a:bodyPr/>
        <a:lstStyle/>
        <a:p>
          <a:endParaRPr lang="en-US"/>
        </a:p>
      </dgm:t>
    </dgm:pt>
    <dgm:pt modelId="{9D467C56-4791-445E-8E3D-4C7AD2DCD947}" type="sibTrans" cxnId="{2C3363B8-B040-451F-B38E-116B2A8B1537}">
      <dgm:prSet/>
      <dgm:spPr/>
      <dgm:t>
        <a:bodyPr/>
        <a:lstStyle/>
        <a:p>
          <a:endParaRPr lang="en-US"/>
        </a:p>
      </dgm:t>
    </dgm:pt>
    <dgm:pt modelId="{63EAB4F9-183A-4456-8B19-A8E11A26FC70}">
      <dgm:prSet/>
      <dgm:spPr/>
      <dgm:t>
        <a:bodyPr/>
        <a:lstStyle/>
        <a:p>
          <a:r>
            <a:rPr lang="en-US" b="1" dirty="0"/>
            <a:t>ISSUE OUTLINE </a:t>
          </a:r>
          <a:r>
            <a:rPr lang="en-US" dirty="0"/>
            <a:t>Operating Income -</a:t>
          </a:r>
          <a:r>
            <a:rPr lang="en-US" i="1" dirty="0"/>
            <a:t>Federal Conformity cont’d &amp; </a:t>
          </a:r>
          <a:br>
            <a:rPr lang="en-US" i="1" dirty="0"/>
          </a:br>
          <a:r>
            <a:rPr lang="en-US" i="1" dirty="0"/>
            <a:t>Sourcing</a:t>
          </a:r>
        </a:p>
      </dgm:t>
    </dgm:pt>
    <dgm:pt modelId="{94568065-74EB-4DA8-B3FE-BC49E5EC534B}" type="parTrans" cxnId="{A89726B8-C2E9-44D2-AE86-0A500D45C63D}">
      <dgm:prSet/>
      <dgm:spPr/>
      <dgm:t>
        <a:bodyPr/>
        <a:lstStyle/>
        <a:p>
          <a:endParaRPr lang="en-US"/>
        </a:p>
      </dgm:t>
    </dgm:pt>
    <dgm:pt modelId="{68CE264D-2154-439F-86F6-5B788BEC6A83}" type="sibTrans" cxnId="{A89726B8-C2E9-44D2-AE86-0A500D45C63D}">
      <dgm:prSet/>
      <dgm:spPr/>
      <dgm:t>
        <a:bodyPr/>
        <a:lstStyle/>
        <a:p>
          <a:endParaRPr lang="en-US"/>
        </a:p>
      </dgm:t>
    </dgm:pt>
    <dgm:pt modelId="{907901CF-D4ED-4B11-B270-E42E6757645B}">
      <dgm:prSet/>
      <dgm:spPr/>
      <dgm:t>
        <a:bodyPr/>
        <a:lstStyle/>
        <a:p>
          <a:r>
            <a:rPr lang="en-US" dirty="0"/>
            <a:t>14 Sep.</a:t>
          </a:r>
        </a:p>
      </dgm:t>
    </dgm:pt>
    <dgm:pt modelId="{121D1DF6-5D0B-4E28-B457-AA46C33ADF79}" type="parTrans" cxnId="{10B437A3-8F30-46C7-9A2F-1A47D8F508D5}">
      <dgm:prSet/>
      <dgm:spPr/>
      <dgm:t>
        <a:bodyPr/>
        <a:lstStyle/>
        <a:p>
          <a:endParaRPr lang="en-US"/>
        </a:p>
      </dgm:t>
    </dgm:pt>
    <dgm:pt modelId="{A3403246-EDA9-4CC1-8253-09A8A08DB0D8}" type="sibTrans" cxnId="{10B437A3-8F30-46C7-9A2F-1A47D8F508D5}">
      <dgm:prSet/>
      <dgm:spPr/>
      <dgm:t>
        <a:bodyPr/>
        <a:lstStyle/>
        <a:p>
          <a:endParaRPr lang="en-US"/>
        </a:p>
      </dgm:t>
    </dgm:pt>
    <dgm:pt modelId="{BB6F8888-0ED4-4EB3-B086-2C5BAD0789C7}">
      <dgm:prSet/>
      <dgm:spPr/>
      <dgm:t>
        <a:bodyPr/>
        <a:lstStyle/>
        <a:p>
          <a:r>
            <a:rPr lang="en-US" b="1" dirty="0"/>
            <a:t>ISSUE OUTLINE </a:t>
          </a:r>
          <a:r>
            <a:rPr lang="en-US" dirty="0"/>
            <a:t>Operating Income </a:t>
          </a:r>
          <a:r>
            <a:rPr lang="en-US" i="1" dirty="0"/>
            <a:t>Sourcing cont’d &amp; Credits</a:t>
          </a:r>
        </a:p>
      </dgm:t>
    </dgm:pt>
    <dgm:pt modelId="{FBF0039F-1A68-4F2A-BAE2-D8949225E87D}" type="parTrans" cxnId="{B8890CC2-4964-49BE-A03A-3178AE149DDF}">
      <dgm:prSet/>
      <dgm:spPr/>
      <dgm:t>
        <a:bodyPr/>
        <a:lstStyle/>
        <a:p>
          <a:endParaRPr lang="en-US"/>
        </a:p>
      </dgm:t>
    </dgm:pt>
    <dgm:pt modelId="{DA7DD9B5-DCE2-4ADB-B860-5F4797D776CC}" type="sibTrans" cxnId="{B8890CC2-4964-49BE-A03A-3178AE149DDF}">
      <dgm:prSet/>
      <dgm:spPr/>
      <dgm:t>
        <a:bodyPr/>
        <a:lstStyle/>
        <a:p>
          <a:endParaRPr lang="en-US"/>
        </a:p>
      </dgm:t>
    </dgm:pt>
    <dgm:pt modelId="{8C1F443C-D881-4811-8E3B-181625C6F0D1}">
      <dgm:prSet/>
      <dgm:spPr/>
      <dgm:t>
        <a:bodyPr/>
        <a:lstStyle/>
        <a:p>
          <a:r>
            <a:rPr lang="en-US" dirty="0"/>
            <a:t>28 Sep.</a:t>
          </a:r>
        </a:p>
      </dgm:t>
    </dgm:pt>
    <dgm:pt modelId="{4CB28602-055E-4E0B-BC38-C9510BFF2086}" type="parTrans" cxnId="{187DBC6B-E701-4BB5-92E2-722DBC7FEB9A}">
      <dgm:prSet/>
      <dgm:spPr/>
      <dgm:t>
        <a:bodyPr/>
        <a:lstStyle/>
        <a:p>
          <a:endParaRPr lang="en-US"/>
        </a:p>
      </dgm:t>
    </dgm:pt>
    <dgm:pt modelId="{2FDC3E76-2CB2-47FC-AB6E-99707D978A0A}" type="sibTrans" cxnId="{187DBC6B-E701-4BB5-92E2-722DBC7FEB9A}">
      <dgm:prSet/>
      <dgm:spPr/>
      <dgm:t>
        <a:bodyPr/>
        <a:lstStyle/>
        <a:p>
          <a:endParaRPr lang="en-US"/>
        </a:p>
      </dgm:t>
    </dgm:pt>
    <dgm:pt modelId="{E163193A-BD61-4353-B810-DA904DB32358}">
      <dgm:prSet/>
      <dgm:spPr/>
      <dgm:t>
        <a:bodyPr/>
        <a:lstStyle/>
        <a:p>
          <a:r>
            <a:rPr lang="en-US" b="1" dirty="0"/>
            <a:t>ISSUE OUTLINE </a:t>
          </a:r>
          <a:br>
            <a:rPr lang="en-US" b="1" dirty="0"/>
          </a:br>
          <a:r>
            <a:rPr lang="en-US" dirty="0"/>
            <a:t>Sale of Partnership Interest</a:t>
          </a:r>
          <a:br>
            <a:rPr lang="en-US" dirty="0"/>
          </a:br>
          <a:r>
            <a:rPr lang="en-US" i="1" dirty="0"/>
            <a:t>Nexus &amp; Conformity</a:t>
          </a:r>
        </a:p>
      </dgm:t>
    </dgm:pt>
    <dgm:pt modelId="{166030AE-B09C-46F7-AD41-29621DA2453E}" type="parTrans" cxnId="{1670D04E-1425-43E1-808F-272F80527132}">
      <dgm:prSet/>
      <dgm:spPr/>
      <dgm:t>
        <a:bodyPr/>
        <a:lstStyle/>
        <a:p>
          <a:endParaRPr lang="en-US"/>
        </a:p>
      </dgm:t>
    </dgm:pt>
    <dgm:pt modelId="{E30E31CE-D654-4133-A05C-A675AA0307F0}" type="sibTrans" cxnId="{1670D04E-1425-43E1-808F-272F80527132}">
      <dgm:prSet/>
      <dgm:spPr/>
      <dgm:t>
        <a:bodyPr/>
        <a:lstStyle/>
        <a:p>
          <a:endParaRPr lang="en-US"/>
        </a:p>
      </dgm:t>
    </dgm:pt>
    <dgm:pt modelId="{27A37285-6BBC-4393-8D0B-3E12D780449E}">
      <dgm:prSet/>
      <dgm:spPr/>
      <dgm:t>
        <a:bodyPr/>
        <a:lstStyle/>
        <a:p>
          <a:r>
            <a:rPr lang="en-US" dirty="0"/>
            <a:t>12 Oct.</a:t>
          </a:r>
        </a:p>
      </dgm:t>
    </dgm:pt>
    <dgm:pt modelId="{41484517-3948-47FC-AE0D-E40441597ED1}" type="parTrans" cxnId="{EB757690-E899-4565-8DAB-A94E5D16915F}">
      <dgm:prSet/>
      <dgm:spPr/>
      <dgm:t>
        <a:bodyPr/>
        <a:lstStyle/>
        <a:p>
          <a:endParaRPr lang="en-US"/>
        </a:p>
      </dgm:t>
    </dgm:pt>
    <dgm:pt modelId="{CE260FA8-862D-4B7A-8F91-03514A425471}" type="sibTrans" cxnId="{EB757690-E899-4565-8DAB-A94E5D16915F}">
      <dgm:prSet/>
      <dgm:spPr/>
      <dgm:t>
        <a:bodyPr/>
        <a:lstStyle/>
        <a:p>
          <a:endParaRPr lang="en-US"/>
        </a:p>
      </dgm:t>
    </dgm:pt>
    <dgm:pt modelId="{073161EA-4D17-49FD-8729-969D10BFA9D9}">
      <dgm:prSet/>
      <dgm:spPr/>
      <dgm:t>
        <a:bodyPr/>
        <a:lstStyle/>
        <a:p>
          <a:r>
            <a:rPr lang="en-US" b="1" dirty="0"/>
            <a:t>ISSUE OUTLINE</a:t>
          </a:r>
          <a:br>
            <a:rPr lang="en-US" b="1" dirty="0"/>
          </a:br>
          <a:r>
            <a:rPr lang="en-US" dirty="0"/>
            <a:t>Sale of Partnership Interest</a:t>
          </a:r>
          <a:br>
            <a:rPr lang="en-US" dirty="0"/>
          </a:br>
          <a:r>
            <a:rPr lang="en-US" i="1" dirty="0"/>
            <a:t>Sourcing &amp; Credits</a:t>
          </a:r>
        </a:p>
      </dgm:t>
    </dgm:pt>
    <dgm:pt modelId="{4119B8BA-DD78-46B9-90F8-07F102E881EC}" type="parTrans" cxnId="{A250E718-8507-4289-A403-8ED15A45D651}">
      <dgm:prSet/>
      <dgm:spPr/>
      <dgm:t>
        <a:bodyPr/>
        <a:lstStyle/>
        <a:p>
          <a:endParaRPr lang="en-US"/>
        </a:p>
      </dgm:t>
    </dgm:pt>
    <dgm:pt modelId="{872798AD-36E3-4864-82EA-E5979F0DDC8E}" type="sibTrans" cxnId="{A250E718-8507-4289-A403-8ED15A45D651}">
      <dgm:prSet/>
      <dgm:spPr/>
      <dgm:t>
        <a:bodyPr/>
        <a:lstStyle/>
        <a:p>
          <a:endParaRPr lang="en-US"/>
        </a:p>
      </dgm:t>
    </dgm:pt>
    <dgm:pt modelId="{AC7B76D6-3E0A-4392-9AD0-AAE4BC48E0D6}">
      <dgm:prSet/>
      <dgm:spPr/>
      <dgm:t>
        <a:bodyPr/>
        <a:lstStyle/>
        <a:p>
          <a:r>
            <a:rPr lang="en-US" dirty="0"/>
            <a:t>26 Oct.</a:t>
          </a:r>
        </a:p>
      </dgm:t>
    </dgm:pt>
    <dgm:pt modelId="{E067023B-F79E-4E0E-92E8-29172D9C413C}" type="parTrans" cxnId="{EA4D489C-0F7A-4025-93F6-63DD74D73E9B}">
      <dgm:prSet/>
      <dgm:spPr/>
      <dgm:t>
        <a:bodyPr/>
        <a:lstStyle/>
        <a:p>
          <a:endParaRPr lang="en-US"/>
        </a:p>
      </dgm:t>
    </dgm:pt>
    <dgm:pt modelId="{061D817D-1976-4672-A234-154564DC2E3C}" type="sibTrans" cxnId="{EA4D489C-0F7A-4025-93F6-63DD74D73E9B}">
      <dgm:prSet/>
      <dgm:spPr/>
      <dgm:t>
        <a:bodyPr/>
        <a:lstStyle/>
        <a:p>
          <a:endParaRPr lang="en-US"/>
        </a:p>
      </dgm:t>
    </dgm:pt>
    <dgm:pt modelId="{9D078F35-8CE6-4C9F-A2EC-CC52CFF8B69A}">
      <dgm:prSet/>
      <dgm:spPr/>
      <dgm:t>
        <a:bodyPr/>
        <a:lstStyle/>
        <a:p>
          <a:r>
            <a:rPr lang="en-US" b="1" dirty="0"/>
            <a:t>ISSUE OUTLINE  </a:t>
          </a:r>
          <a:r>
            <a:rPr lang="en-US" dirty="0"/>
            <a:t>Administrative &amp; Enforcement</a:t>
          </a:r>
        </a:p>
      </dgm:t>
    </dgm:pt>
    <dgm:pt modelId="{FC565924-2495-449E-8A4B-29DAC093C022}" type="parTrans" cxnId="{86BAE005-CD8F-42BA-A6AF-53067729EF40}">
      <dgm:prSet/>
      <dgm:spPr/>
      <dgm:t>
        <a:bodyPr/>
        <a:lstStyle/>
        <a:p>
          <a:endParaRPr lang="en-US"/>
        </a:p>
      </dgm:t>
    </dgm:pt>
    <dgm:pt modelId="{C11D5F07-4B89-4707-96AB-3D74838C5531}" type="sibTrans" cxnId="{86BAE005-CD8F-42BA-A6AF-53067729EF40}">
      <dgm:prSet/>
      <dgm:spPr/>
      <dgm:t>
        <a:bodyPr/>
        <a:lstStyle/>
        <a:p>
          <a:endParaRPr lang="en-US"/>
        </a:p>
      </dgm:t>
    </dgm:pt>
    <dgm:pt modelId="{71B0990B-9DC8-4C47-A7D7-C65321D5ABE9}" type="pres">
      <dgm:prSet presAssocID="{E8E3F482-8844-47CA-8B8A-CC01835128C9}" presName="Name0" presStyleCnt="0">
        <dgm:presLayoutVars>
          <dgm:chMax/>
          <dgm:chPref/>
          <dgm:animLvl val="lvl"/>
        </dgm:presLayoutVars>
      </dgm:prSet>
      <dgm:spPr/>
    </dgm:pt>
    <dgm:pt modelId="{37CFB3EF-D822-40E7-BC19-46AAC1C7AA65}" type="pres">
      <dgm:prSet presAssocID="{84E51CE1-9815-4BA4-8025-F86C583620AE}" presName="composite" presStyleCnt="0"/>
      <dgm:spPr/>
    </dgm:pt>
    <dgm:pt modelId="{85EC3C89-6149-4725-9DE2-50C5F6B9DB6D}" type="pres">
      <dgm:prSet presAssocID="{84E51CE1-9815-4BA4-8025-F86C583620AE}" presName="Parent1" presStyleLbl="alignNode1" presStyleIdx="0" presStyleCnt="6" custScaleX="131234" custScaleY="97404" custLinFactNeighborX="-1285">
        <dgm:presLayoutVars>
          <dgm:chMax val="1"/>
          <dgm:chPref val="1"/>
          <dgm:bulletEnabled val="1"/>
        </dgm:presLayoutVars>
      </dgm:prSet>
      <dgm:spPr/>
    </dgm:pt>
    <dgm:pt modelId="{A7BEDBC4-5113-4D86-957D-8EE99BFFA2B1}" type="pres">
      <dgm:prSet presAssocID="{84E51CE1-9815-4BA4-8025-F86C583620AE}" presName="Childtext1" presStyleLbl="revTx" presStyleIdx="0" presStyleCnt="6">
        <dgm:presLayoutVars>
          <dgm:chMax val="0"/>
          <dgm:chPref val="0"/>
          <dgm:bulletEnabled/>
        </dgm:presLayoutVars>
      </dgm:prSet>
      <dgm:spPr/>
    </dgm:pt>
    <dgm:pt modelId="{1981EF09-3D31-488F-9FDE-549E643B6D3F}" type="pres">
      <dgm:prSet presAssocID="{84E51CE1-9815-4BA4-8025-F86C583620AE}" presName="ConnectLine" presStyleLbl="sibTrans1D1" presStyleIdx="0" presStyleCnt="6"/>
      <dgm:spPr>
        <a:noFill/>
        <a:ln w="12700" cap="flat" cmpd="sng" algn="ctr">
          <a:solidFill>
            <a:schemeClr val="accent5">
              <a:hueOff val="0"/>
              <a:satOff val="0"/>
              <a:lumOff val="0"/>
              <a:alphaOff val="0"/>
            </a:schemeClr>
          </a:solidFill>
          <a:prstDash val="dash"/>
          <a:miter lim="800000"/>
        </a:ln>
        <a:effectLst/>
      </dgm:spPr>
    </dgm:pt>
    <dgm:pt modelId="{1008C10F-357F-417B-9686-01B9FE5AFF94}" type="pres">
      <dgm:prSet presAssocID="{84E51CE1-9815-4BA4-8025-F86C583620AE}" presName="ConnectLineEnd" presStyleLbl="node1" presStyleIdx="0" presStyleCnt="6"/>
      <dgm:spPr/>
    </dgm:pt>
    <dgm:pt modelId="{AB9AD3CB-958F-4FF2-8283-BF0CC6DCC0B5}" type="pres">
      <dgm:prSet presAssocID="{84E51CE1-9815-4BA4-8025-F86C583620AE}" presName="EmptyPane" presStyleCnt="0"/>
      <dgm:spPr/>
    </dgm:pt>
    <dgm:pt modelId="{08930317-D501-471B-9ED2-F43B5DDB439C}" type="pres">
      <dgm:prSet presAssocID="{43F93AE9-04A8-421A-A84C-D48C82680197}" presName="spaceBetweenRectangles" presStyleLbl="fgAcc1" presStyleIdx="0" presStyleCnt="5"/>
      <dgm:spPr/>
    </dgm:pt>
    <dgm:pt modelId="{451E8DA7-C386-443B-9C39-30FCA390FE95}" type="pres">
      <dgm:prSet presAssocID="{9A588C4B-1FE1-4307-B944-018A64D15C27}" presName="composite" presStyleCnt="0"/>
      <dgm:spPr/>
    </dgm:pt>
    <dgm:pt modelId="{00DF9D98-6283-4829-AB24-C1A499936113}" type="pres">
      <dgm:prSet presAssocID="{9A588C4B-1FE1-4307-B944-018A64D15C27}" presName="Parent1" presStyleLbl="alignNode1" presStyleIdx="1" presStyleCnt="6" custScaleX="128130">
        <dgm:presLayoutVars>
          <dgm:chMax val="1"/>
          <dgm:chPref val="1"/>
          <dgm:bulletEnabled val="1"/>
        </dgm:presLayoutVars>
      </dgm:prSet>
      <dgm:spPr/>
    </dgm:pt>
    <dgm:pt modelId="{E6D1C4A1-2175-45A5-8F46-C2ED22946644}" type="pres">
      <dgm:prSet presAssocID="{9A588C4B-1FE1-4307-B944-018A64D15C27}" presName="Childtext1" presStyleLbl="revTx" presStyleIdx="1" presStyleCnt="6">
        <dgm:presLayoutVars>
          <dgm:chMax val="0"/>
          <dgm:chPref val="0"/>
          <dgm:bulletEnabled/>
        </dgm:presLayoutVars>
      </dgm:prSet>
      <dgm:spPr/>
    </dgm:pt>
    <dgm:pt modelId="{4AE4D055-0C8A-42A2-8811-DE0198DE9516}" type="pres">
      <dgm:prSet presAssocID="{9A588C4B-1FE1-4307-B944-018A64D15C27}" presName="ConnectLine" presStyleLbl="sibTrans1D1" presStyleIdx="1" presStyleCnt="6"/>
      <dgm:spPr>
        <a:noFill/>
        <a:ln w="12700" cap="flat" cmpd="sng" algn="ctr">
          <a:solidFill>
            <a:schemeClr val="accent5">
              <a:hueOff val="0"/>
              <a:satOff val="0"/>
              <a:lumOff val="-1412"/>
              <a:alphaOff val="0"/>
            </a:schemeClr>
          </a:solidFill>
          <a:prstDash val="dash"/>
          <a:miter lim="800000"/>
        </a:ln>
        <a:effectLst/>
      </dgm:spPr>
    </dgm:pt>
    <dgm:pt modelId="{CD29C43D-18E0-41F2-B741-A822000B32CB}" type="pres">
      <dgm:prSet presAssocID="{9A588C4B-1FE1-4307-B944-018A64D15C27}" presName="ConnectLineEnd" presStyleLbl="node1" presStyleIdx="1" presStyleCnt="6"/>
      <dgm:spPr/>
    </dgm:pt>
    <dgm:pt modelId="{41CE1736-96B5-4245-A7DE-BEED20FD3F7B}" type="pres">
      <dgm:prSet presAssocID="{9A588C4B-1FE1-4307-B944-018A64D15C27}" presName="EmptyPane" presStyleCnt="0"/>
      <dgm:spPr/>
    </dgm:pt>
    <dgm:pt modelId="{05D4C205-1A3C-4112-ACEC-BB56CC093E02}" type="pres">
      <dgm:prSet presAssocID="{9D467C56-4791-445E-8E3D-4C7AD2DCD947}" presName="spaceBetweenRectangles" presStyleLbl="fgAcc1" presStyleIdx="1" presStyleCnt="5"/>
      <dgm:spPr/>
    </dgm:pt>
    <dgm:pt modelId="{5D2EEB39-B3D8-4B62-B27D-C43AF87D4D94}" type="pres">
      <dgm:prSet presAssocID="{907901CF-D4ED-4B11-B270-E42E6757645B}" presName="composite" presStyleCnt="0"/>
      <dgm:spPr/>
    </dgm:pt>
    <dgm:pt modelId="{9EF3323E-5345-423D-90D6-6F653EF18160}" type="pres">
      <dgm:prSet presAssocID="{907901CF-D4ED-4B11-B270-E42E6757645B}" presName="Parent1" presStyleLbl="alignNode1" presStyleIdx="2" presStyleCnt="6" custScaleX="124906">
        <dgm:presLayoutVars>
          <dgm:chMax val="1"/>
          <dgm:chPref val="1"/>
          <dgm:bulletEnabled val="1"/>
        </dgm:presLayoutVars>
      </dgm:prSet>
      <dgm:spPr/>
    </dgm:pt>
    <dgm:pt modelId="{D5F1DBEA-5805-4BBE-B36B-4520D180F9CE}" type="pres">
      <dgm:prSet presAssocID="{907901CF-D4ED-4B11-B270-E42E6757645B}" presName="Childtext1" presStyleLbl="revTx" presStyleIdx="2" presStyleCnt="6">
        <dgm:presLayoutVars>
          <dgm:chMax val="0"/>
          <dgm:chPref val="0"/>
          <dgm:bulletEnabled/>
        </dgm:presLayoutVars>
      </dgm:prSet>
      <dgm:spPr/>
    </dgm:pt>
    <dgm:pt modelId="{9E707F7A-574C-4CAC-B86B-278096E3F24A}" type="pres">
      <dgm:prSet presAssocID="{907901CF-D4ED-4B11-B270-E42E6757645B}" presName="ConnectLine" presStyleLbl="sibTrans1D1" presStyleIdx="2" presStyleCnt="6"/>
      <dgm:spPr>
        <a:noFill/>
        <a:ln w="12700" cap="flat" cmpd="sng" algn="ctr">
          <a:solidFill>
            <a:schemeClr val="accent5">
              <a:hueOff val="0"/>
              <a:satOff val="0"/>
              <a:lumOff val="-2824"/>
              <a:alphaOff val="0"/>
            </a:schemeClr>
          </a:solidFill>
          <a:prstDash val="dash"/>
          <a:miter lim="800000"/>
        </a:ln>
        <a:effectLst/>
      </dgm:spPr>
    </dgm:pt>
    <dgm:pt modelId="{1AA1A4A5-F64C-4766-9DDC-F6609F743334}" type="pres">
      <dgm:prSet presAssocID="{907901CF-D4ED-4B11-B270-E42E6757645B}" presName="ConnectLineEnd" presStyleLbl="node1" presStyleIdx="2" presStyleCnt="6"/>
      <dgm:spPr/>
    </dgm:pt>
    <dgm:pt modelId="{33B164D1-D98D-4A89-8989-A35DC376FA39}" type="pres">
      <dgm:prSet presAssocID="{907901CF-D4ED-4B11-B270-E42E6757645B}" presName="EmptyPane" presStyleCnt="0"/>
      <dgm:spPr/>
    </dgm:pt>
    <dgm:pt modelId="{A090D01C-5F3A-4C6C-B35C-AC486520A5F2}" type="pres">
      <dgm:prSet presAssocID="{A3403246-EDA9-4CC1-8253-09A8A08DB0D8}" presName="spaceBetweenRectangles" presStyleLbl="fgAcc1" presStyleIdx="2" presStyleCnt="5"/>
      <dgm:spPr/>
    </dgm:pt>
    <dgm:pt modelId="{54C77DA0-6EA9-4788-865A-0681E18CF9CB}" type="pres">
      <dgm:prSet presAssocID="{8C1F443C-D881-4811-8E3B-181625C6F0D1}" presName="composite" presStyleCnt="0"/>
      <dgm:spPr/>
    </dgm:pt>
    <dgm:pt modelId="{D50E231C-67FF-4B67-A01C-16E5120A933D}" type="pres">
      <dgm:prSet presAssocID="{8C1F443C-D881-4811-8E3B-181625C6F0D1}" presName="Parent1" presStyleLbl="alignNode1" presStyleIdx="3" presStyleCnt="6" custScaleX="120118">
        <dgm:presLayoutVars>
          <dgm:chMax val="1"/>
          <dgm:chPref val="1"/>
          <dgm:bulletEnabled val="1"/>
        </dgm:presLayoutVars>
      </dgm:prSet>
      <dgm:spPr/>
    </dgm:pt>
    <dgm:pt modelId="{BB99E27B-EE44-4B07-995D-4E2FB33CB7E8}" type="pres">
      <dgm:prSet presAssocID="{8C1F443C-D881-4811-8E3B-181625C6F0D1}" presName="Childtext1" presStyleLbl="revTx" presStyleIdx="3" presStyleCnt="6">
        <dgm:presLayoutVars>
          <dgm:chMax val="0"/>
          <dgm:chPref val="0"/>
          <dgm:bulletEnabled/>
        </dgm:presLayoutVars>
      </dgm:prSet>
      <dgm:spPr/>
    </dgm:pt>
    <dgm:pt modelId="{9D5BB1C2-04E1-40C7-A793-D306571D495E}" type="pres">
      <dgm:prSet presAssocID="{8C1F443C-D881-4811-8E3B-181625C6F0D1}" presName="ConnectLine" presStyleLbl="sibTrans1D1" presStyleIdx="3" presStyleCnt="6"/>
      <dgm:spPr>
        <a:noFill/>
        <a:ln w="12700" cap="flat" cmpd="sng" algn="ctr">
          <a:solidFill>
            <a:schemeClr val="accent5">
              <a:hueOff val="0"/>
              <a:satOff val="0"/>
              <a:lumOff val="-4237"/>
              <a:alphaOff val="0"/>
            </a:schemeClr>
          </a:solidFill>
          <a:prstDash val="dash"/>
          <a:miter lim="800000"/>
        </a:ln>
        <a:effectLst/>
      </dgm:spPr>
    </dgm:pt>
    <dgm:pt modelId="{DC942354-AB2E-46B5-AC49-606E657EA9A1}" type="pres">
      <dgm:prSet presAssocID="{8C1F443C-D881-4811-8E3B-181625C6F0D1}" presName="ConnectLineEnd" presStyleLbl="node1" presStyleIdx="3" presStyleCnt="6"/>
      <dgm:spPr/>
    </dgm:pt>
    <dgm:pt modelId="{B2A09477-4527-4F25-8D76-CEA55DD20580}" type="pres">
      <dgm:prSet presAssocID="{8C1F443C-D881-4811-8E3B-181625C6F0D1}" presName="EmptyPane" presStyleCnt="0"/>
      <dgm:spPr/>
    </dgm:pt>
    <dgm:pt modelId="{2B911CF6-E752-4E28-88DC-B032FF78DA37}" type="pres">
      <dgm:prSet presAssocID="{2FDC3E76-2CB2-47FC-AB6E-99707D978A0A}" presName="spaceBetweenRectangles" presStyleLbl="fgAcc1" presStyleIdx="3" presStyleCnt="5"/>
      <dgm:spPr/>
    </dgm:pt>
    <dgm:pt modelId="{CC4FEFBC-3819-4214-B9F7-CB3211262770}" type="pres">
      <dgm:prSet presAssocID="{27A37285-6BBC-4393-8D0B-3E12D780449E}" presName="composite" presStyleCnt="0"/>
      <dgm:spPr/>
    </dgm:pt>
    <dgm:pt modelId="{351A5361-1A7E-48CA-93BB-015E63A341F1}" type="pres">
      <dgm:prSet presAssocID="{27A37285-6BBC-4393-8D0B-3E12D780449E}" presName="Parent1" presStyleLbl="alignNode1" presStyleIdx="4" presStyleCnt="6" custScaleX="116075">
        <dgm:presLayoutVars>
          <dgm:chMax val="1"/>
          <dgm:chPref val="1"/>
          <dgm:bulletEnabled val="1"/>
        </dgm:presLayoutVars>
      </dgm:prSet>
      <dgm:spPr/>
    </dgm:pt>
    <dgm:pt modelId="{C26C1F2D-7470-4DC5-97AF-6E537819EDAA}" type="pres">
      <dgm:prSet presAssocID="{27A37285-6BBC-4393-8D0B-3E12D780449E}" presName="Childtext1" presStyleLbl="revTx" presStyleIdx="4" presStyleCnt="6">
        <dgm:presLayoutVars>
          <dgm:chMax val="0"/>
          <dgm:chPref val="0"/>
          <dgm:bulletEnabled/>
        </dgm:presLayoutVars>
      </dgm:prSet>
      <dgm:spPr/>
    </dgm:pt>
    <dgm:pt modelId="{980E5842-6700-47BC-8EE4-720709104780}" type="pres">
      <dgm:prSet presAssocID="{27A37285-6BBC-4393-8D0B-3E12D780449E}" presName="ConnectLine" presStyleLbl="sibTrans1D1" presStyleIdx="4" presStyleCnt="6"/>
      <dgm:spPr>
        <a:noFill/>
        <a:ln w="12700" cap="flat" cmpd="sng" algn="ctr">
          <a:solidFill>
            <a:schemeClr val="accent5">
              <a:hueOff val="0"/>
              <a:satOff val="0"/>
              <a:lumOff val="-5649"/>
              <a:alphaOff val="0"/>
            </a:schemeClr>
          </a:solidFill>
          <a:prstDash val="dash"/>
          <a:miter lim="800000"/>
        </a:ln>
        <a:effectLst/>
      </dgm:spPr>
    </dgm:pt>
    <dgm:pt modelId="{B20AEA19-FB40-4966-9640-EC1EFB33B188}" type="pres">
      <dgm:prSet presAssocID="{27A37285-6BBC-4393-8D0B-3E12D780449E}" presName="ConnectLineEnd" presStyleLbl="node1" presStyleIdx="4" presStyleCnt="6"/>
      <dgm:spPr/>
    </dgm:pt>
    <dgm:pt modelId="{4FED751B-E22F-4585-B0D4-AB47874F8B58}" type="pres">
      <dgm:prSet presAssocID="{27A37285-6BBC-4393-8D0B-3E12D780449E}" presName="EmptyPane" presStyleCnt="0"/>
      <dgm:spPr/>
    </dgm:pt>
    <dgm:pt modelId="{11CD5511-C3A6-4C9A-9894-71E7266738AF}" type="pres">
      <dgm:prSet presAssocID="{CE260FA8-862D-4B7A-8F91-03514A425471}" presName="spaceBetweenRectangles" presStyleLbl="fgAcc1" presStyleIdx="4" presStyleCnt="5"/>
      <dgm:spPr/>
    </dgm:pt>
    <dgm:pt modelId="{4918DA08-D9F2-466C-8644-956A3B1FB10B}" type="pres">
      <dgm:prSet presAssocID="{AC7B76D6-3E0A-4392-9AD0-AAE4BC48E0D6}" presName="composite" presStyleCnt="0"/>
      <dgm:spPr/>
    </dgm:pt>
    <dgm:pt modelId="{2B017CDE-3D36-4DDB-AAE4-88D3F42120D0}" type="pres">
      <dgm:prSet presAssocID="{AC7B76D6-3E0A-4392-9AD0-AAE4BC48E0D6}" presName="Parent1" presStyleLbl="alignNode1" presStyleIdx="5" presStyleCnt="6">
        <dgm:presLayoutVars>
          <dgm:chMax val="1"/>
          <dgm:chPref val="1"/>
          <dgm:bulletEnabled val="1"/>
        </dgm:presLayoutVars>
      </dgm:prSet>
      <dgm:spPr/>
    </dgm:pt>
    <dgm:pt modelId="{0C14243F-E495-4A4C-B933-46720FCC4BC0}" type="pres">
      <dgm:prSet presAssocID="{AC7B76D6-3E0A-4392-9AD0-AAE4BC48E0D6}" presName="Childtext1" presStyleLbl="revTx" presStyleIdx="5" presStyleCnt="6">
        <dgm:presLayoutVars>
          <dgm:chMax val="0"/>
          <dgm:chPref val="0"/>
          <dgm:bulletEnabled/>
        </dgm:presLayoutVars>
      </dgm:prSet>
      <dgm:spPr/>
    </dgm:pt>
    <dgm:pt modelId="{6C998525-4890-4B10-99D6-6793990EA1E5}" type="pres">
      <dgm:prSet presAssocID="{AC7B76D6-3E0A-4392-9AD0-AAE4BC48E0D6}" presName="ConnectLine" presStyleLbl="sibTrans1D1" presStyleIdx="5" presStyleCnt="6"/>
      <dgm:spPr>
        <a:noFill/>
        <a:ln w="12700" cap="flat" cmpd="sng" algn="ctr">
          <a:solidFill>
            <a:schemeClr val="accent5">
              <a:hueOff val="0"/>
              <a:satOff val="0"/>
              <a:lumOff val="-7061"/>
              <a:alphaOff val="0"/>
            </a:schemeClr>
          </a:solidFill>
          <a:prstDash val="dash"/>
          <a:miter lim="800000"/>
        </a:ln>
        <a:effectLst/>
      </dgm:spPr>
    </dgm:pt>
    <dgm:pt modelId="{B62DEEDE-4C3A-4DEA-AD78-F1129DD0E703}" type="pres">
      <dgm:prSet presAssocID="{AC7B76D6-3E0A-4392-9AD0-AAE4BC48E0D6}" presName="ConnectLineEnd" presStyleLbl="node1" presStyleIdx="5" presStyleCnt="6"/>
      <dgm:spPr/>
    </dgm:pt>
    <dgm:pt modelId="{27580CD3-8172-4715-B3B8-1F228CC54B0B}" type="pres">
      <dgm:prSet presAssocID="{AC7B76D6-3E0A-4392-9AD0-AAE4BC48E0D6}" presName="EmptyPane" presStyleCnt="0"/>
      <dgm:spPr/>
    </dgm:pt>
  </dgm:ptLst>
  <dgm:cxnLst>
    <dgm:cxn modelId="{1D3D7B02-2CFD-4BCE-95D8-A2AFDAA2E815}" type="presOf" srcId="{E8E3F482-8844-47CA-8B8A-CC01835128C9}" destId="{71B0990B-9DC8-4C47-A7D7-C65321D5ABE9}" srcOrd="0" destOrd="0" presId="urn:microsoft.com/office/officeart/2016/7/layout/HexagonTimeline"/>
    <dgm:cxn modelId="{86BAE005-CD8F-42BA-A6AF-53067729EF40}" srcId="{AC7B76D6-3E0A-4392-9AD0-AAE4BC48E0D6}" destId="{9D078F35-8CE6-4C9F-A2EC-CC52CFF8B69A}" srcOrd="0" destOrd="0" parTransId="{FC565924-2495-449E-8A4B-29DAC093C022}" sibTransId="{C11D5F07-4B89-4707-96AB-3D74838C5531}"/>
    <dgm:cxn modelId="{A250E718-8507-4289-A403-8ED15A45D651}" srcId="{27A37285-6BBC-4393-8D0B-3E12D780449E}" destId="{073161EA-4D17-49FD-8729-969D10BFA9D9}" srcOrd="0" destOrd="0" parTransId="{4119B8BA-DD78-46B9-90F8-07F102E881EC}" sibTransId="{872798AD-36E3-4864-82EA-E5979F0DDC8E}"/>
    <dgm:cxn modelId="{CAE3592E-A7A8-4E7F-81DE-2FB60AA8DA92}" type="presOf" srcId="{9A588C4B-1FE1-4307-B944-018A64D15C27}" destId="{00DF9D98-6283-4829-AB24-C1A499936113}" srcOrd="0" destOrd="0" presId="urn:microsoft.com/office/officeart/2016/7/layout/HexagonTimeline"/>
    <dgm:cxn modelId="{187DBC6B-E701-4BB5-92E2-722DBC7FEB9A}" srcId="{E8E3F482-8844-47CA-8B8A-CC01835128C9}" destId="{8C1F443C-D881-4811-8E3B-181625C6F0D1}" srcOrd="3" destOrd="0" parTransId="{4CB28602-055E-4E0B-BC38-C9510BFF2086}" sibTransId="{2FDC3E76-2CB2-47FC-AB6E-99707D978A0A}"/>
    <dgm:cxn modelId="{1670D04E-1425-43E1-808F-272F80527132}" srcId="{8C1F443C-D881-4811-8E3B-181625C6F0D1}" destId="{E163193A-BD61-4353-B810-DA904DB32358}" srcOrd="0" destOrd="0" parTransId="{166030AE-B09C-46F7-AD41-29621DA2453E}" sibTransId="{E30E31CE-D654-4133-A05C-A675AA0307F0}"/>
    <dgm:cxn modelId="{C0A31C52-7950-403A-8D0B-6566A2B80CB4}" type="presOf" srcId="{073161EA-4D17-49FD-8729-969D10BFA9D9}" destId="{C26C1F2D-7470-4DC5-97AF-6E537819EDAA}" srcOrd="0" destOrd="0" presId="urn:microsoft.com/office/officeart/2016/7/layout/HexagonTimeline"/>
    <dgm:cxn modelId="{48F3017B-724F-4418-A1BB-890979D9C2D4}" type="presOf" srcId="{AC7B76D6-3E0A-4392-9AD0-AAE4BC48E0D6}" destId="{2B017CDE-3D36-4DDB-AAE4-88D3F42120D0}" srcOrd="0" destOrd="0" presId="urn:microsoft.com/office/officeart/2016/7/layout/HexagonTimeline"/>
    <dgm:cxn modelId="{8E879784-9FEB-416F-91AA-DFEF346A797D}" srcId="{E8E3F482-8844-47CA-8B8A-CC01835128C9}" destId="{84E51CE1-9815-4BA4-8025-F86C583620AE}" srcOrd="0" destOrd="0" parTransId="{0ADACA5C-E423-473A-BBC2-CF20C993187E}" sibTransId="{43F93AE9-04A8-421A-A84C-D48C82680197}"/>
    <dgm:cxn modelId="{EB757690-E899-4565-8DAB-A94E5D16915F}" srcId="{E8E3F482-8844-47CA-8B8A-CC01835128C9}" destId="{27A37285-6BBC-4393-8D0B-3E12D780449E}" srcOrd="4" destOrd="0" parTransId="{41484517-3948-47FC-AE0D-E40441597ED1}" sibTransId="{CE260FA8-862D-4B7A-8F91-03514A425471}"/>
    <dgm:cxn modelId="{36182492-4F72-43DD-8746-0ECD4BD9CE5F}" srcId="{84E51CE1-9815-4BA4-8025-F86C583620AE}" destId="{57715871-F505-44D5-8F15-3428AAD4B6AD}" srcOrd="0" destOrd="0" parTransId="{CE23F4F4-FA4A-4E6A-BCD9-4FFCDFC24860}" sibTransId="{AF6E4870-6AF3-4149-8296-879EB35FEC39}"/>
    <dgm:cxn modelId="{EA4D489C-0F7A-4025-93F6-63DD74D73E9B}" srcId="{E8E3F482-8844-47CA-8B8A-CC01835128C9}" destId="{AC7B76D6-3E0A-4392-9AD0-AAE4BC48E0D6}" srcOrd="5" destOrd="0" parTransId="{E067023B-F79E-4E0E-92E8-29172D9C413C}" sibTransId="{061D817D-1976-4672-A234-154564DC2E3C}"/>
    <dgm:cxn modelId="{7BCF739E-993F-4411-9CBC-395F29E081E0}" type="presOf" srcId="{907901CF-D4ED-4B11-B270-E42E6757645B}" destId="{9EF3323E-5345-423D-90D6-6F653EF18160}" srcOrd="0" destOrd="0" presId="urn:microsoft.com/office/officeart/2016/7/layout/HexagonTimeline"/>
    <dgm:cxn modelId="{55575FA0-7201-46D0-9D04-90621059F3F6}" type="presOf" srcId="{63EAB4F9-183A-4456-8B19-A8E11A26FC70}" destId="{E6D1C4A1-2175-45A5-8F46-C2ED22946644}" srcOrd="0" destOrd="0" presId="urn:microsoft.com/office/officeart/2016/7/layout/HexagonTimeline"/>
    <dgm:cxn modelId="{10B437A3-8F30-46C7-9A2F-1A47D8F508D5}" srcId="{E8E3F482-8844-47CA-8B8A-CC01835128C9}" destId="{907901CF-D4ED-4B11-B270-E42E6757645B}" srcOrd="2" destOrd="0" parTransId="{121D1DF6-5D0B-4E28-B457-AA46C33ADF79}" sibTransId="{A3403246-EDA9-4CC1-8253-09A8A08DB0D8}"/>
    <dgm:cxn modelId="{FD5FCEA8-45C3-4AAA-8F90-164422EB1D51}" type="presOf" srcId="{BB6F8888-0ED4-4EB3-B086-2C5BAD0789C7}" destId="{D5F1DBEA-5805-4BBE-B36B-4520D180F9CE}" srcOrd="0" destOrd="0" presId="urn:microsoft.com/office/officeart/2016/7/layout/HexagonTimeline"/>
    <dgm:cxn modelId="{BF3E7AB5-0BFD-4F72-973A-89DF9CC05BFF}" type="presOf" srcId="{57715871-F505-44D5-8F15-3428AAD4B6AD}" destId="{A7BEDBC4-5113-4D86-957D-8EE99BFFA2B1}" srcOrd="0" destOrd="0" presId="urn:microsoft.com/office/officeart/2016/7/layout/HexagonTimeline"/>
    <dgm:cxn modelId="{A89726B8-C2E9-44D2-AE86-0A500D45C63D}" srcId="{9A588C4B-1FE1-4307-B944-018A64D15C27}" destId="{63EAB4F9-183A-4456-8B19-A8E11A26FC70}" srcOrd="0" destOrd="0" parTransId="{94568065-74EB-4DA8-B3FE-BC49E5EC534B}" sibTransId="{68CE264D-2154-439F-86F6-5B788BEC6A83}"/>
    <dgm:cxn modelId="{2C3363B8-B040-451F-B38E-116B2A8B1537}" srcId="{E8E3F482-8844-47CA-8B8A-CC01835128C9}" destId="{9A588C4B-1FE1-4307-B944-018A64D15C27}" srcOrd="1" destOrd="0" parTransId="{0E380803-7ACC-4409-9CE9-82B364974125}" sibTransId="{9D467C56-4791-445E-8E3D-4C7AD2DCD947}"/>
    <dgm:cxn modelId="{70463FBE-D5A9-48D7-BFB3-4B7C23DA163D}" type="presOf" srcId="{84E51CE1-9815-4BA4-8025-F86C583620AE}" destId="{85EC3C89-6149-4725-9DE2-50C5F6B9DB6D}" srcOrd="0" destOrd="0" presId="urn:microsoft.com/office/officeart/2016/7/layout/HexagonTimeline"/>
    <dgm:cxn modelId="{0C0830C0-BB1A-43B1-8D0F-C44C1EC3A93E}" type="presOf" srcId="{9D078F35-8CE6-4C9F-A2EC-CC52CFF8B69A}" destId="{0C14243F-E495-4A4C-B933-46720FCC4BC0}" srcOrd="0" destOrd="0" presId="urn:microsoft.com/office/officeart/2016/7/layout/HexagonTimeline"/>
    <dgm:cxn modelId="{B8890CC2-4964-49BE-A03A-3178AE149DDF}" srcId="{907901CF-D4ED-4B11-B270-E42E6757645B}" destId="{BB6F8888-0ED4-4EB3-B086-2C5BAD0789C7}" srcOrd="0" destOrd="0" parTransId="{FBF0039F-1A68-4F2A-BAE2-D8949225E87D}" sibTransId="{DA7DD9B5-DCE2-4ADB-B860-5F4797D776CC}"/>
    <dgm:cxn modelId="{AB45DEC7-CD97-4FAD-BD24-57CFD3AF14AC}" type="presOf" srcId="{27A37285-6BBC-4393-8D0B-3E12D780449E}" destId="{351A5361-1A7E-48CA-93BB-015E63A341F1}" srcOrd="0" destOrd="0" presId="urn:microsoft.com/office/officeart/2016/7/layout/HexagonTimeline"/>
    <dgm:cxn modelId="{2D1EC9F9-9A1C-4F2F-8093-D81950E422B3}" type="presOf" srcId="{8C1F443C-D881-4811-8E3B-181625C6F0D1}" destId="{D50E231C-67FF-4B67-A01C-16E5120A933D}" srcOrd="0" destOrd="0" presId="urn:microsoft.com/office/officeart/2016/7/layout/HexagonTimeline"/>
    <dgm:cxn modelId="{F3DAEDFC-33CA-407C-AEBA-54A80A829B08}" type="presOf" srcId="{E163193A-BD61-4353-B810-DA904DB32358}" destId="{BB99E27B-EE44-4B07-995D-4E2FB33CB7E8}" srcOrd="0" destOrd="0" presId="urn:microsoft.com/office/officeart/2016/7/layout/HexagonTimeline"/>
    <dgm:cxn modelId="{41E87819-C95A-41A2-9A35-A6B4694090F5}" type="presParOf" srcId="{71B0990B-9DC8-4C47-A7D7-C65321D5ABE9}" destId="{37CFB3EF-D822-40E7-BC19-46AAC1C7AA65}" srcOrd="0" destOrd="0" presId="urn:microsoft.com/office/officeart/2016/7/layout/HexagonTimeline"/>
    <dgm:cxn modelId="{CE4C9904-C865-4A91-ACB2-5516BED73CA3}" type="presParOf" srcId="{37CFB3EF-D822-40E7-BC19-46AAC1C7AA65}" destId="{85EC3C89-6149-4725-9DE2-50C5F6B9DB6D}" srcOrd="0" destOrd="0" presId="urn:microsoft.com/office/officeart/2016/7/layout/HexagonTimeline"/>
    <dgm:cxn modelId="{84E13A9E-CE19-4E55-A311-7EB9F90874A5}" type="presParOf" srcId="{37CFB3EF-D822-40E7-BC19-46AAC1C7AA65}" destId="{A7BEDBC4-5113-4D86-957D-8EE99BFFA2B1}" srcOrd="1" destOrd="0" presId="urn:microsoft.com/office/officeart/2016/7/layout/HexagonTimeline"/>
    <dgm:cxn modelId="{C083FF86-AAF2-4A5E-98E3-D6F1194D4582}" type="presParOf" srcId="{37CFB3EF-D822-40E7-BC19-46AAC1C7AA65}" destId="{1981EF09-3D31-488F-9FDE-549E643B6D3F}" srcOrd="2" destOrd="0" presId="urn:microsoft.com/office/officeart/2016/7/layout/HexagonTimeline"/>
    <dgm:cxn modelId="{7765F626-0A2A-4B64-8065-ACD0DC574C33}" type="presParOf" srcId="{37CFB3EF-D822-40E7-BC19-46AAC1C7AA65}" destId="{1008C10F-357F-417B-9686-01B9FE5AFF94}" srcOrd="3" destOrd="0" presId="urn:microsoft.com/office/officeart/2016/7/layout/HexagonTimeline"/>
    <dgm:cxn modelId="{5FD065A7-AC42-4844-84BC-52AFEC18EC0F}" type="presParOf" srcId="{37CFB3EF-D822-40E7-BC19-46AAC1C7AA65}" destId="{AB9AD3CB-958F-4FF2-8283-BF0CC6DCC0B5}" srcOrd="4" destOrd="0" presId="urn:microsoft.com/office/officeart/2016/7/layout/HexagonTimeline"/>
    <dgm:cxn modelId="{0705E3EF-A604-42DC-8E54-65336C79C2B5}" type="presParOf" srcId="{71B0990B-9DC8-4C47-A7D7-C65321D5ABE9}" destId="{08930317-D501-471B-9ED2-F43B5DDB439C}" srcOrd="1" destOrd="0" presId="urn:microsoft.com/office/officeart/2016/7/layout/HexagonTimeline"/>
    <dgm:cxn modelId="{26626DEE-EBE6-4354-9D1A-52D353564244}" type="presParOf" srcId="{71B0990B-9DC8-4C47-A7D7-C65321D5ABE9}" destId="{451E8DA7-C386-443B-9C39-30FCA390FE95}" srcOrd="2" destOrd="0" presId="urn:microsoft.com/office/officeart/2016/7/layout/HexagonTimeline"/>
    <dgm:cxn modelId="{76283204-6097-482D-8A94-3A08AC06EBAD}" type="presParOf" srcId="{451E8DA7-C386-443B-9C39-30FCA390FE95}" destId="{00DF9D98-6283-4829-AB24-C1A499936113}" srcOrd="0" destOrd="0" presId="urn:microsoft.com/office/officeart/2016/7/layout/HexagonTimeline"/>
    <dgm:cxn modelId="{B791344F-5D8D-4546-92DA-1D4A05D02A82}" type="presParOf" srcId="{451E8DA7-C386-443B-9C39-30FCA390FE95}" destId="{E6D1C4A1-2175-45A5-8F46-C2ED22946644}" srcOrd="1" destOrd="0" presId="urn:microsoft.com/office/officeart/2016/7/layout/HexagonTimeline"/>
    <dgm:cxn modelId="{C05D43C4-C29C-4623-8309-FEFD0AAE3659}" type="presParOf" srcId="{451E8DA7-C386-443B-9C39-30FCA390FE95}" destId="{4AE4D055-0C8A-42A2-8811-DE0198DE9516}" srcOrd="2" destOrd="0" presId="urn:microsoft.com/office/officeart/2016/7/layout/HexagonTimeline"/>
    <dgm:cxn modelId="{F30E01B2-3132-4125-B96A-4A1DE65CDDD6}" type="presParOf" srcId="{451E8DA7-C386-443B-9C39-30FCA390FE95}" destId="{CD29C43D-18E0-41F2-B741-A822000B32CB}" srcOrd="3" destOrd="0" presId="urn:microsoft.com/office/officeart/2016/7/layout/HexagonTimeline"/>
    <dgm:cxn modelId="{E566069B-600D-477A-A0B4-0A33E9639CA7}" type="presParOf" srcId="{451E8DA7-C386-443B-9C39-30FCA390FE95}" destId="{41CE1736-96B5-4245-A7DE-BEED20FD3F7B}" srcOrd="4" destOrd="0" presId="urn:microsoft.com/office/officeart/2016/7/layout/HexagonTimeline"/>
    <dgm:cxn modelId="{DBA80668-D2EF-4CB2-A0C6-DA21068AF268}" type="presParOf" srcId="{71B0990B-9DC8-4C47-A7D7-C65321D5ABE9}" destId="{05D4C205-1A3C-4112-ACEC-BB56CC093E02}" srcOrd="3" destOrd="0" presId="urn:microsoft.com/office/officeart/2016/7/layout/HexagonTimeline"/>
    <dgm:cxn modelId="{5395B4BE-D8B9-4956-9982-FAD13BDDE3C9}" type="presParOf" srcId="{71B0990B-9DC8-4C47-A7D7-C65321D5ABE9}" destId="{5D2EEB39-B3D8-4B62-B27D-C43AF87D4D94}" srcOrd="4" destOrd="0" presId="urn:microsoft.com/office/officeart/2016/7/layout/HexagonTimeline"/>
    <dgm:cxn modelId="{8D5E966C-11C7-4A30-8B93-F8D5593FD6BB}" type="presParOf" srcId="{5D2EEB39-B3D8-4B62-B27D-C43AF87D4D94}" destId="{9EF3323E-5345-423D-90D6-6F653EF18160}" srcOrd="0" destOrd="0" presId="urn:microsoft.com/office/officeart/2016/7/layout/HexagonTimeline"/>
    <dgm:cxn modelId="{A45754D7-D932-4AFD-B2F8-F2B74F796ACD}" type="presParOf" srcId="{5D2EEB39-B3D8-4B62-B27D-C43AF87D4D94}" destId="{D5F1DBEA-5805-4BBE-B36B-4520D180F9CE}" srcOrd="1" destOrd="0" presId="urn:microsoft.com/office/officeart/2016/7/layout/HexagonTimeline"/>
    <dgm:cxn modelId="{FDE23616-C0AF-4B10-84A6-754B20C2ED36}" type="presParOf" srcId="{5D2EEB39-B3D8-4B62-B27D-C43AF87D4D94}" destId="{9E707F7A-574C-4CAC-B86B-278096E3F24A}" srcOrd="2" destOrd="0" presId="urn:microsoft.com/office/officeart/2016/7/layout/HexagonTimeline"/>
    <dgm:cxn modelId="{C9960CB5-8B08-4A20-BA05-D3DDE2AB8CEB}" type="presParOf" srcId="{5D2EEB39-B3D8-4B62-B27D-C43AF87D4D94}" destId="{1AA1A4A5-F64C-4766-9DDC-F6609F743334}" srcOrd="3" destOrd="0" presId="urn:microsoft.com/office/officeart/2016/7/layout/HexagonTimeline"/>
    <dgm:cxn modelId="{FDE09270-852E-48B2-BB94-18C7A904652C}" type="presParOf" srcId="{5D2EEB39-B3D8-4B62-B27D-C43AF87D4D94}" destId="{33B164D1-D98D-4A89-8989-A35DC376FA39}" srcOrd="4" destOrd="0" presId="urn:microsoft.com/office/officeart/2016/7/layout/HexagonTimeline"/>
    <dgm:cxn modelId="{A84C1CF5-DDCE-490B-912C-0093B7B77BCF}" type="presParOf" srcId="{71B0990B-9DC8-4C47-A7D7-C65321D5ABE9}" destId="{A090D01C-5F3A-4C6C-B35C-AC486520A5F2}" srcOrd="5" destOrd="0" presId="urn:microsoft.com/office/officeart/2016/7/layout/HexagonTimeline"/>
    <dgm:cxn modelId="{9D90FF48-5693-465F-9F91-A6384354D3F3}" type="presParOf" srcId="{71B0990B-9DC8-4C47-A7D7-C65321D5ABE9}" destId="{54C77DA0-6EA9-4788-865A-0681E18CF9CB}" srcOrd="6" destOrd="0" presId="urn:microsoft.com/office/officeart/2016/7/layout/HexagonTimeline"/>
    <dgm:cxn modelId="{A35C869A-F6F0-4D6D-91C2-817537F49B62}" type="presParOf" srcId="{54C77DA0-6EA9-4788-865A-0681E18CF9CB}" destId="{D50E231C-67FF-4B67-A01C-16E5120A933D}" srcOrd="0" destOrd="0" presId="urn:microsoft.com/office/officeart/2016/7/layout/HexagonTimeline"/>
    <dgm:cxn modelId="{775994E9-FCFF-48FB-A4EF-DEEF94322061}" type="presParOf" srcId="{54C77DA0-6EA9-4788-865A-0681E18CF9CB}" destId="{BB99E27B-EE44-4B07-995D-4E2FB33CB7E8}" srcOrd="1" destOrd="0" presId="urn:microsoft.com/office/officeart/2016/7/layout/HexagonTimeline"/>
    <dgm:cxn modelId="{D4FC42F2-2D11-4636-9376-76F7B40094B4}" type="presParOf" srcId="{54C77DA0-6EA9-4788-865A-0681E18CF9CB}" destId="{9D5BB1C2-04E1-40C7-A793-D306571D495E}" srcOrd="2" destOrd="0" presId="urn:microsoft.com/office/officeart/2016/7/layout/HexagonTimeline"/>
    <dgm:cxn modelId="{236B7C60-5BFD-4EB9-927A-46CAC2C8447F}" type="presParOf" srcId="{54C77DA0-6EA9-4788-865A-0681E18CF9CB}" destId="{DC942354-AB2E-46B5-AC49-606E657EA9A1}" srcOrd="3" destOrd="0" presId="urn:microsoft.com/office/officeart/2016/7/layout/HexagonTimeline"/>
    <dgm:cxn modelId="{33900564-A48C-48E6-8E97-E95C9112B00D}" type="presParOf" srcId="{54C77DA0-6EA9-4788-865A-0681E18CF9CB}" destId="{B2A09477-4527-4F25-8D76-CEA55DD20580}" srcOrd="4" destOrd="0" presId="urn:microsoft.com/office/officeart/2016/7/layout/HexagonTimeline"/>
    <dgm:cxn modelId="{56F381AE-8DED-4203-B53A-B149B2FFC9A6}" type="presParOf" srcId="{71B0990B-9DC8-4C47-A7D7-C65321D5ABE9}" destId="{2B911CF6-E752-4E28-88DC-B032FF78DA37}" srcOrd="7" destOrd="0" presId="urn:microsoft.com/office/officeart/2016/7/layout/HexagonTimeline"/>
    <dgm:cxn modelId="{CD2237D7-2C56-4491-96C9-CE56F1DC904E}" type="presParOf" srcId="{71B0990B-9DC8-4C47-A7D7-C65321D5ABE9}" destId="{CC4FEFBC-3819-4214-B9F7-CB3211262770}" srcOrd="8" destOrd="0" presId="urn:microsoft.com/office/officeart/2016/7/layout/HexagonTimeline"/>
    <dgm:cxn modelId="{8A829CAB-57A4-4065-8BBA-DF1CB065238E}" type="presParOf" srcId="{CC4FEFBC-3819-4214-B9F7-CB3211262770}" destId="{351A5361-1A7E-48CA-93BB-015E63A341F1}" srcOrd="0" destOrd="0" presId="urn:microsoft.com/office/officeart/2016/7/layout/HexagonTimeline"/>
    <dgm:cxn modelId="{8B6BB49D-F7DB-4F6F-AB6C-CDF7757E5491}" type="presParOf" srcId="{CC4FEFBC-3819-4214-B9F7-CB3211262770}" destId="{C26C1F2D-7470-4DC5-97AF-6E537819EDAA}" srcOrd="1" destOrd="0" presId="urn:microsoft.com/office/officeart/2016/7/layout/HexagonTimeline"/>
    <dgm:cxn modelId="{6619FD73-79B9-4841-8EB7-E039427717A8}" type="presParOf" srcId="{CC4FEFBC-3819-4214-B9F7-CB3211262770}" destId="{980E5842-6700-47BC-8EE4-720709104780}" srcOrd="2" destOrd="0" presId="urn:microsoft.com/office/officeart/2016/7/layout/HexagonTimeline"/>
    <dgm:cxn modelId="{78E482CF-2BB6-4C4C-968F-4E0D84E41263}" type="presParOf" srcId="{CC4FEFBC-3819-4214-B9F7-CB3211262770}" destId="{B20AEA19-FB40-4966-9640-EC1EFB33B188}" srcOrd="3" destOrd="0" presId="urn:microsoft.com/office/officeart/2016/7/layout/HexagonTimeline"/>
    <dgm:cxn modelId="{343A967A-6EDC-4E54-8513-1E91A692FCBD}" type="presParOf" srcId="{CC4FEFBC-3819-4214-B9F7-CB3211262770}" destId="{4FED751B-E22F-4585-B0D4-AB47874F8B58}" srcOrd="4" destOrd="0" presId="urn:microsoft.com/office/officeart/2016/7/layout/HexagonTimeline"/>
    <dgm:cxn modelId="{EA397385-BA2A-45EE-9BBE-215C640BDDE9}" type="presParOf" srcId="{71B0990B-9DC8-4C47-A7D7-C65321D5ABE9}" destId="{11CD5511-C3A6-4C9A-9894-71E7266738AF}" srcOrd="9" destOrd="0" presId="urn:microsoft.com/office/officeart/2016/7/layout/HexagonTimeline"/>
    <dgm:cxn modelId="{A8841E45-9CB7-497E-B915-197BE646C248}" type="presParOf" srcId="{71B0990B-9DC8-4C47-A7D7-C65321D5ABE9}" destId="{4918DA08-D9F2-466C-8644-956A3B1FB10B}" srcOrd="10" destOrd="0" presId="urn:microsoft.com/office/officeart/2016/7/layout/HexagonTimeline"/>
    <dgm:cxn modelId="{CF92EDB6-C880-486D-9B5F-C9BF58EA6CD5}" type="presParOf" srcId="{4918DA08-D9F2-466C-8644-956A3B1FB10B}" destId="{2B017CDE-3D36-4DDB-AAE4-88D3F42120D0}" srcOrd="0" destOrd="0" presId="urn:microsoft.com/office/officeart/2016/7/layout/HexagonTimeline"/>
    <dgm:cxn modelId="{EE091061-809B-4409-BF14-ABEF20407047}" type="presParOf" srcId="{4918DA08-D9F2-466C-8644-956A3B1FB10B}" destId="{0C14243F-E495-4A4C-B933-46720FCC4BC0}" srcOrd="1" destOrd="0" presId="urn:microsoft.com/office/officeart/2016/7/layout/HexagonTimeline"/>
    <dgm:cxn modelId="{39B3B2D2-3F8B-46A2-BBA4-622C3BBCFE24}" type="presParOf" srcId="{4918DA08-D9F2-466C-8644-956A3B1FB10B}" destId="{6C998525-4890-4B10-99D6-6793990EA1E5}" srcOrd="2" destOrd="0" presId="urn:microsoft.com/office/officeart/2016/7/layout/HexagonTimeline"/>
    <dgm:cxn modelId="{C2156BAF-B524-49BB-8694-C95B2752B2C7}" type="presParOf" srcId="{4918DA08-D9F2-466C-8644-956A3B1FB10B}" destId="{B62DEEDE-4C3A-4DEA-AD78-F1129DD0E703}" srcOrd="3" destOrd="0" presId="urn:microsoft.com/office/officeart/2016/7/layout/HexagonTimeline"/>
    <dgm:cxn modelId="{0AAAE213-82A2-4C8C-872C-17EEDAD90AB5}" type="presParOf" srcId="{4918DA08-D9F2-466C-8644-956A3B1FB10B}" destId="{27580CD3-8172-4715-B3B8-1F228CC54B0B}" srcOrd="4" destOrd="0" presId="urn:microsoft.com/office/officeart/2016/7/layout/HexagonTimeline"/>
  </dgm:cxnLst>
  <dgm:bg>
    <a:solidFill>
      <a:schemeClr val="bg2">
        <a:lumMod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BAC4A-5E42-4C65-85F0-F073EA41605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CC55AEFE-94B7-486B-9DDC-7393DFF61676}">
      <dgm:prSet/>
      <dgm:spPr/>
      <dgm:t>
        <a:bodyPr/>
        <a:lstStyle/>
        <a:p>
          <a:r>
            <a:rPr lang="en-US" dirty="0"/>
            <a:t>Conformity Implications &amp; Questions</a:t>
          </a:r>
        </a:p>
      </dgm:t>
    </dgm:pt>
    <dgm:pt modelId="{F094151A-E338-4658-8661-74CCB69E02FD}" type="parTrans" cxnId="{B42095D2-FC5D-4FEB-B717-5AC5B4373835}">
      <dgm:prSet/>
      <dgm:spPr/>
      <dgm:t>
        <a:bodyPr/>
        <a:lstStyle/>
        <a:p>
          <a:endParaRPr lang="en-US"/>
        </a:p>
      </dgm:t>
    </dgm:pt>
    <dgm:pt modelId="{1809D689-5391-4233-B69C-FE062F6ECB61}" type="sibTrans" cxnId="{B42095D2-FC5D-4FEB-B717-5AC5B4373835}">
      <dgm:prSet phldrT="01" phldr="0"/>
      <dgm:spPr/>
      <dgm:t>
        <a:bodyPr/>
        <a:lstStyle/>
        <a:p>
          <a:endParaRPr lang="en-US"/>
        </a:p>
      </dgm:t>
    </dgm:pt>
    <dgm:pt modelId="{81AB93FD-1F80-418A-B004-9DCAE93CE182}">
      <dgm:prSet/>
      <dgm:spPr/>
      <dgm:t>
        <a:bodyPr/>
        <a:lstStyle/>
        <a:p>
          <a:r>
            <a:rPr lang="en-US" dirty="0"/>
            <a:t>Sourcing of Partnership Income</a:t>
          </a:r>
        </a:p>
      </dgm:t>
    </dgm:pt>
    <dgm:pt modelId="{8863D633-57A4-4CA8-BD32-EFDE0F83DDBE}" type="parTrans" cxnId="{CED701FB-E387-461E-B038-7E76A73B6EF3}">
      <dgm:prSet/>
      <dgm:spPr/>
      <dgm:t>
        <a:bodyPr/>
        <a:lstStyle/>
        <a:p>
          <a:endParaRPr lang="en-US"/>
        </a:p>
      </dgm:t>
    </dgm:pt>
    <dgm:pt modelId="{42E90362-E6C1-4410-9C53-EBCF90DF273D}" type="sibTrans" cxnId="{CED701FB-E387-461E-B038-7E76A73B6EF3}">
      <dgm:prSet phldrT="02" phldr="0"/>
      <dgm:spPr/>
      <dgm:t>
        <a:bodyPr/>
        <a:lstStyle/>
        <a:p>
          <a:endParaRPr lang="en-US"/>
        </a:p>
      </dgm:t>
    </dgm:pt>
    <dgm:pt modelId="{A8070338-5DF2-4432-9F1E-5F211C8B8955}" type="pres">
      <dgm:prSet presAssocID="{909BAC4A-5E42-4C65-85F0-F073EA41605D}" presName="Name0" presStyleCnt="0">
        <dgm:presLayoutVars>
          <dgm:dir/>
          <dgm:animLvl val="lvl"/>
          <dgm:resizeHandles val="exact"/>
        </dgm:presLayoutVars>
      </dgm:prSet>
      <dgm:spPr/>
    </dgm:pt>
    <dgm:pt modelId="{3AB2F30C-5D12-41F3-A786-01257CA8C579}" type="pres">
      <dgm:prSet presAssocID="{CC55AEFE-94B7-486B-9DDC-7393DFF61676}" presName="parTxOnly" presStyleLbl="node1" presStyleIdx="0" presStyleCnt="2">
        <dgm:presLayoutVars>
          <dgm:chMax val="0"/>
          <dgm:chPref val="0"/>
          <dgm:bulletEnabled val="1"/>
        </dgm:presLayoutVars>
      </dgm:prSet>
      <dgm:spPr/>
    </dgm:pt>
    <dgm:pt modelId="{60243206-B69C-4358-8650-CB533E0A8FDD}" type="pres">
      <dgm:prSet presAssocID="{1809D689-5391-4233-B69C-FE062F6ECB61}" presName="parTxOnlySpace" presStyleCnt="0"/>
      <dgm:spPr/>
    </dgm:pt>
    <dgm:pt modelId="{39F1FDF8-7A3C-4E15-B1D7-BDDDE0CD92ED}" type="pres">
      <dgm:prSet presAssocID="{81AB93FD-1F80-418A-B004-9DCAE93CE182}" presName="parTxOnly" presStyleLbl="node1" presStyleIdx="1" presStyleCnt="2">
        <dgm:presLayoutVars>
          <dgm:chMax val="0"/>
          <dgm:chPref val="0"/>
          <dgm:bulletEnabled val="1"/>
        </dgm:presLayoutVars>
      </dgm:prSet>
      <dgm:spPr/>
    </dgm:pt>
  </dgm:ptLst>
  <dgm:cxnLst>
    <dgm:cxn modelId="{6672FE33-F153-4799-8C52-B2B750EAC1D3}" type="presOf" srcId="{81AB93FD-1F80-418A-B004-9DCAE93CE182}" destId="{39F1FDF8-7A3C-4E15-B1D7-BDDDE0CD92ED}" srcOrd="0" destOrd="0" presId="urn:microsoft.com/office/officeart/2005/8/layout/chevron1"/>
    <dgm:cxn modelId="{9CEEBB47-2956-49D3-BFC4-0786ED0204A3}" type="presOf" srcId="{909BAC4A-5E42-4C65-85F0-F073EA41605D}" destId="{A8070338-5DF2-4432-9F1E-5F211C8B8955}" srcOrd="0" destOrd="0" presId="urn:microsoft.com/office/officeart/2005/8/layout/chevron1"/>
    <dgm:cxn modelId="{B42095D2-FC5D-4FEB-B717-5AC5B4373835}" srcId="{909BAC4A-5E42-4C65-85F0-F073EA41605D}" destId="{CC55AEFE-94B7-486B-9DDC-7393DFF61676}" srcOrd="0" destOrd="0" parTransId="{F094151A-E338-4658-8661-74CCB69E02FD}" sibTransId="{1809D689-5391-4233-B69C-FE062F6ECB61}"/>
    <dgm:cxn modelId="{CED701FB-E387-461E-B038-7E76A73B6EF3}" srcId="{909BAC4A-5E42-4C65-85F0-F073EA41605D}" destId="{81AB93FD-1F80-418A-B004-9DCAE93CE182}" srcOrd="1" destOrd="0" parTransId="{8863D633-57A4-4CA8-BD32-EFDE0F83DDBE}" sibTransId="{42E90362-E6C1-4410-9C53-EBCF90DF273D}"/>
    <dgm:cxn modelId="{23669EFB-E93A-4E64-95E2-E39EE0885B1D}" type="presOf" srcId="{CC55AEFE-94B7-486B-9DDC-7393DFF61676}" destId="{3AB2F30C-5D12-41F3-A786-01257CA8C579}" srcOrd="0" destOrd="0" presId="urn:microsoft.com/office/officeart/2005/8/layout/chevron1"/>
    <dgm:cxn modelId="{DEE3A7AE-6BC2-4259-A808-C23304B0FAF7}" type="presParOf" srcId="{A8070338-5DF2-4432-9F1E-5F211C8B8955}" destId="{3AB2F30C-5D12-41F3-A786-01257CA8C579}" srcOrd="0" destOrd="0" presId="urn:microsoft.com/office/officeart/2005/8/layout/chevron1"/>
    <dgm:cxn modelId="{0B2049C0-4BB3-428E-995B-1D769DD255D7}" type="presParOf" srcId="{A8070338-5DF2-4432-9F1E-5F211C8B8955}" destId="{60243206-B69C-4358-8650-CB533E0A8FDD}" srcOrd="1" destOrd="0" presId="urn:microsoft.com/office/officeart/2005/8/layout/chevron1"/>
    <dgm:cxn modelId="{64105E1C-D0D5-40C4-93DB-AF2C961AFA3F}" type="presParOf" srcId="{A8070338-5DF2-4432-9F1E-5F211C8B8955}" destId="{39F1FDF8-7A3C-4E15-B1D7-BDDDE0CD92ED}"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1C9AF-437A-4F0E-B3E1-9F3313AB956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6855F50-EA74-4D08-8827-ED8269828346}">
      <dgm:prSet/>
      <dgm:spPr/>
      <dgm:t>
        <a:bodyPr/>
        <a:lstStyle/>
        <a:p>
          <a:r>
            <a:rPr lang="en-US" dirty="0"/>
            <a:t>Situs-Based Sourcing</a:t>
          </a:r>
        </a:p>
      </dgm:t>
    </dgm:pt>
    <dgm:pt modelId="{341AB322-4960-481B-943B-3045799EF593}" type="parTrans" cxnId="{F7BB0149-D262-4E7D-9D5F-5472B51630FE}">
      <dgm:prSet/>
      <dgm:spPr/>
      <dgm:t>
        <a:bodyPr/>
        <a:lstStyle/>
        <a:p>
          <a:endParaRPr lang="en-US"/>
        </a:p>
      </dgm:t>
    </dgm:pt>
    <dgm:pt modelId="{1A280823-B45E-4EAE-A8DB-137F2A5D7668}" type="sibTrans" cxnId="{F7BB0149-D262-4E7D-9D5F-5472B51630FE}">
      <dgm:prSet/>
      <dgm:spPr/>
      <dgm:t>
        <a:bodyPr/>
        <a:lstStyle/>
        <a:p>
          <a:endParaRPr lang="en-US"/>
        </a:p>
      </dgm:t>
    </dgm:pt>
    <dgm:pt modelId="{CE397FA2-52AD-4858-9C5F-13DD6E538B2B}">
      <dgm:prSet/>
      <dgm:spPr/>
      <dgm:t>
        <a:bodyPr/>
        <a:lstStyle/>
        <a:p>
          <a:r>
            <a:rPr lang="en-US" dirty="0"/>
            <a:t>Refers to sourcing income to a particular geographic location.</a:t>
          </a:r>
        </a:p>
      </dgm:t>
    </dgm:pt>
    <dgm:pt modelId="{0FB379B1-0EF3-4093-BDB6-380F0E4E0050}" type="parTrans" cxnId="{F8EDC468-0227-4F1C-AFDB-BAD5005F06D5}">
      <dgm:prSet/>
      <dgm:spPr/>
      <dgm:t>
        <a:bodyPr/>
        <a:lstStyle/>
        <a:p>
          <a:endParaRPr lang="en-US"/>
        </a:p>
      </dgm:t>
    </dgm:pt>
    <dgm:pt modelId="{5C7E0BAF-BF2D-4EA6-8DA5-FB4D50980A8C}" type="sibTrans" cxnId="{F8EDC468-0227-4F1C-AFDB-BAD5005F06D5}">
      <dgm:prSet/>
      <dgm:spPr/>
      <dgm:t>
        <a:bodyPr/>
        <a:lstStyle/>
        <a:p>
          <a:endParaRPr lang="en-US"/>
        </a:p>
      </dgm:t>
    </dgm:pt>
    <dgm:pt modelId="{02A04573-BA1C-4C04-A83D-70080450ACA7}">
      <dgm:prSet/>
      <dgm:spPr/>
      <dgm:t>
        <a:bodyPr/>
        <a:lstStyle/>
        <a:p>
          <a:r>
            <a:rPr lang="en-US" dirty="0"/>
            <a:t>Apportionment-Based Sourcing</a:t>
          </a:r>
        </a:p>
      </dgm:t>
    </dgm:pt>
    <dgm:pt modelId="{AA846EED-2228-4291-B757-8E289077D59B}" type="parTrans" cxnId="{4EF5D608-0F76-41AC-BE38-4B714A8FF5C3}">
      <dgm:prSet/>
      <dgm:spPr/>
      <dgm:t>
        <a:bodyPr/>
        <a:lstStyle/>
        <a:p>
          <a:endParaRPr lang="en-US"/>
        </a:p>
      </dgm:t>
    </dgm:pt>
    <dgm:pt modelId="{FFDD0AF2-DAB6-4657-9F4B-E00AFF56D4EC}" type="sibTrans" cxnId="{4EF5D608-0F76-41AC-BE38-4B714A8FF5C3}">
      <dgm:prSet/>
      <dgm:spPr/>
      <dgm:t>
        <a:bodyPr/>
        <a:lstStyle/>
        <a:p>
          <a:endParaRPr lang="en-US"/>
        </a:p>
      </dgm:t>
    </dgm:pt>
    <dgm:pt modelId="{4B3D54E1-E0B8-4690-A50C-94362D62E5A1}">
      <dgm:prSet/>
      <dgm:spPr/>
      <dgm:t>
        <a:bodyPr/>
        <a:lstStyle/>
        <a:p>
          <a:r>
            <a:rPr lang="en-US" dirty="0"/>
            <a:t>Refers to sourcing income using a formula based on certain factors so that the income may be divided between multiple locations.</a:t>
          </a:r>
        </a:p>
      </dgm:t>
    </dgm:pt>
    <dgm:pt modelId="{0F16632B-B471-4B01-92D2-EE80CDD8F718}" type="parTrans" cxnId="{F4777D82-6518-4130-84C9-5F60D38C6C51}">
      <dgm:prSet/>
      <dgm:spPr/>
      <dgm:t>
        <a:bodyPr/>
        <a:lstStyle/>
        <a:p>
          <a:endParaRPr lang="en-US"/>
        </a:p>
      </dgm:t>
    </dgm:pt>
    <dgm:pt modelId="{D3652280-2135-4722-B7A9-C42202B4D5B1}" type="sibTrans" cxnId="{F4777D82-6518-4130-84C9-5F60D38C6C51}">
      <dgm:prSet/>
      <dgm:spPr/>
      <dgm:t>
        <a:bodyPr/>
        <a:lstStyle/>
        <a:p>
          <a:endParaRPr lang="en-US"/>
        </a:p>
      </dgm:t>
    </dgm:pt>
    <dgm:pt modelId="{B18EDAB9-34EC-409F-BACB-F4137AB467E8}" type="pres">
      <dgm:prSet presAssocID="{C9C1C9AF-437A-4F0E-B3E1-9F3313AB9561}" presName="Name0" presStyleCnt="0">
        <dgm:presLayoutVars>
          <dgm:dir/>
          <dgm:animLvl val="lvl"/>
          <dgm:resizeHandles val="exact"/>
        </dgm:presLayoutVars>
      </dgm:prSet>
      <dgm:spPr/>
    </dgm:pt>
    <dgm:pt modelId="{4FDF14F0-7FA9-46D9-A9FC-BE096C461D55}" type="pres">
      <dgm:prSet presAssocID="{A6855F50-EA74-4D08-8827-ED8269828346}" presName="composite" presStyleCnt="0"/>
      <dgm:spPr/>
    </dgm:pt>
    <dgm:pt modelId="{94F01E47-8B0A-4C6A-B36D-7981C238040D}" type="pres">
      <dgm:prSet presAssocID="{A6855F50-EA74-4D08-8827-ED8269828346}" presName="parTx" presStyleLbl="alignNode1" presStyleIdx="0" presStyleCnt="2">
        <dgm:presLayoutVars>
          <dgm:chMax val="0"/>
          <dgm:chPref val="0"/>
          <dgm:bulletEnabled val="1"/>
        </dgm:presLayoutVars>
      </dgm:prSet>
      <dgm:spPr/>
    </dgm:pt>
    <dgm:pt modelId="{BAA0EB1C-2C75-4B3B-B85E-CFD7DEBDED11}" type="pres">
      <dgm:prSet presAssocID="{A6855F50-EA74-4D08-8827-ED8269828346}" presName="desTx" presStyleLbl="alignAccFollowNode1" presStyleIdx="0" presStyleCnt="2">
        <dgm:presLayoutVars>
          <dgm:bulletEnabled val="1"/>
        </dgm:presLayoutVars>
      </dgm:prSet>
      <dgm:spPr/>
    </dgm:pt>
    <dgm:pt modelId="{D7C1DEB3-AD0B-403E-A5BA-5FC114C21C80}" type="pres">
      <dgm:prSet presAssocID="{1A280823-B45E-4EAE-A8DB-137F2A5D7668}" presName="space" presStyleCnt="0"/>
      <dgm:spPr/>
    </dgm:pt>
    <dgm:pt modelId="{3B4EAEC7-4943-435B-8BF7-BAE96D26DB7D}" type="pres">
      <dgm:prSet presAssocID="{02A04573-BA1C-4C04-A83D-70080450ACA7}" presName="composite" presStyleCnt="0"/>
      <dgm:spPr/>
    </dgm:pt>
    <dgm:pt modelId="{48625130-0C9A-44DA-A5E0-3CE4BECC5D86}" type="pres">
      <dgm:prSet presAssocID="{02A04573-BA1C-4C04-A83D-70080450ACA7}" presName="parTx" presStyleLbl="alignNode1" presStyleIdx="1" presStyleCnt="2">
        <dgm:presLayoutVars>
          <dgm:chMax val="0"/>
          <dgm:chPref val="0"/>
          <dgm:bulletEnabled val="1"/>
        </dgm:presLayoutVars>
      </dgm:prSet>
      <dgm:spPr/>
    </dgm:pt>
    <dgm:pt modelId="{8EFB19CD-6F3F-4747-B10B-DE24BBEC71BC}" type="pres">
      <dgm:prSet presAssocID="{02A04573-BA1C-4C04-A83D-70080450ACA7}" presName="desTx" presStyleLbl="alignAccFollowNode1" presStyleIdx="1" presStyleCnt="2">
        <dgm:presLayoutVars>
          <dgm:bulletEnabled val="1"/>
        </dgm:presLayoutVars>
      </dgm:prSet>
      <dgm:spPr/>
    </dgm:pt>
  </dgm:ptLst>
  <dgm:cxnLst>
    <dgm:cxn modelId="{4EF5D608-0F76-41AC-BE38-4B714A8FF5C3}" srcId="{C9C1C9AF-437A-4F0E-B3E1-9F3313AB9561}" destId="{02A04573-BA1C-4C04-A83D-70080450ACA7}" srcOrd="1" destOrd="0" parTransId="{AA846EED-2228-4291-B757-8E289077D59B}" sibTransId="{FFDD0AF2-DAB6-4657-9F4B-E00AFF56D4EC}"/>
    <dgm:cxn modelId="{93A8B925-2827-45A3-9657-B79FD30911D8}" type="presOf" srcId="{4B3D54E1-E0B8-4690-A50C-94362D62E5A1}" destId="{8EFB19CD-6F3F-4747-B10B-DE24BBEC71BC}" srcOrd="0" destOrd="0" presId="urn:microsoft.com/office/officeart/2005/8/layout/hList1"/>
    <dgm:cxn modelId="{7AC63F2B-8E07-4634-B0D1-6B9A8520AC18}" type="presOf" srcId="{A6855F50-EA74-4D08-8827-ED8269828346}" destId="{94F01E47-8B0A-4C6A-B36D-7981C238040D}" srcOrd="0" destOrd="0" presId="urn:microsoft.com/office/officeart/2005/8/layout/hList1"/>
    <dgm:cxn modelId="{F8EDC468-0227-4F1C-AFDB-BAD5005F06D5}" srcId="{A6855F50-EA74-4D08-8827-ED8269828346}" destId="{CE397FA2-52AD-4858-9C5F-13DD6E538B2B}" srcOrd="0" destOrd="0" parTransId="{0FB379B1-0EF3-4093-BDB6-380F0E4E0050}" sibTransId="{5C7E0BAF-BF2D-4EA6-8DA5-FB4D50980A8C}"/>
    <dgm:cxn modelId="{F7BB0149-D262-4E7D-9D5F-5472B51630FE}" srcId="{C9C1C9AF-437A-4F0E-B3E1-9F3313AB9561}" destId="{A6855F50-EA74-4D08-8827-ED8269828346}" srcOrd="0" destOrd="0" parTransId="{341AB322-4960-481B-943B-3045799EF593}" sibTransId="{1A280823-B45E-4EAE-A8DB-137F2A5D7668}"/>
    <dgm:cxn modelId="{F4777D82-6518-4130-84C9-5F60D38C6C51}" srcId="{02A04573-BA1C-4C04-A83D-70080450ACA7}" destId="{4B3D54E1-E0B8-4690-A50C-94362D62E5A1}" srcOrd="0" destOrd="0" parTransId="{0F16632B-B471-4B01-92D2-EE80CDD8F718}" sibTransId="{D3652280-2135-4722-B7A9-C42202B4D5B1}"/>
    <dgm:cxn modelId="{501BA997-8E8B-47CD-8164-D2C59E918C07}" type="presOf" srcId="{C9C1C9AF-437A-4F0E-B3E1-9F3313AB9561}" destId="{B18EDAB9-34EC-409F-BACB-F4137AB467E8}" srcOrd="0" destOrd="0" presId="urn:microsoft.com/office/officeart/2005/8/layout/hList1"/>
    <dgm:cxn modelId="{378170D3-D662-4766-BF98-F70144C1751D}" type="presOf" srcId="{02A04573-BA1C-4C04-A83D-70080450ACA7}" destId="{48625130-0C9A-44DA-A5E0-3CE4BECC5D86}" srcOrd="0" destOrd="0" presId="urn:microsoft.com/office/officeart/2005/8/layout/hList1"/>
    <dgm:cxn modelId="{0CC8E1F5-F598-47D3-90C9-48E692A4178F}" type="presOf" srcId="{CE397FA2-52AD-4858-9C5F-13DD6E538B2B}" destId="{BAA0EB1C-2C75-4B3B-B85E-CFD7DEBDED11}" srcOrd="0" destOrd="0" presId="urn:microsoft.com/office/officeart/2005/8/layout/hList1"/>
    <dgm:cxn modelId="{88BB83FC-73F2-4EF1-BFAB-8B79A570F2C3}" type="presParOf" srcId="{B18EDAB9-34EC-409F-BACB-F4137AB467E8}" destId="{4FDF14F0-7FA9-46D9-A9FC-BE096C461D55}" srcOrd="0" destOrd="0" presId="urn:microsoft.com/office/officeart/2005/8/layout/hList1"/>
    <dgm:cxn modelId="{E59984A3-4A2B-48AA-B4D6-B86DAF7F61CB}" type="presParOf" srcId="{4FDF14F0-7FA9-46D9-A9FC-BE096C461D55}" destId="{94F01E47-8B0A-4C6A-B36D-7981C238040D}" srcOrd="0" destOrd="0" presId="urn:microsoft.com/office/officeart/2005/8/layout/hList1"/>
    <dgm:cxn modelId="{CE5075EB-566E-4FC2-A892-A8AC72530D9C}" type="presParOf" srcId="{4FDF14F0-7FA9-46D9-A9FC-BE096C461D55}" destId="{BAA0EB1C-2C75-4B3B-B85E-CFD7DEBDED11}" srcOrd="1" destOrd="0" presId="urn:microsoft.com/office/officeart/2005/8/layout/hList1"/>
    <dgm:cxn modelId="{52C553B4-167E-4D2F-AF42-78F0C65731E5}" type="presParOf" srcId="{B18EDAB9-34EC-409F-BACB-F4137AB467E8}" destId="{D7C1DEB3-AD0B-403E-A5BA-5FC114C21C80}" srcOrd="1" destOrd="0" presId="urn:microsoft.com/office/officeart/2005/8/layout/hList1"/>
    <dgm:cxn modelId="{4307E47A-8A16-47F8-87C6-DA26AE98E28F}" type="presParOf" srcId="{B18EDAB9-34EC-409F-BACB-F4137AB467E8}" destId="{3B4EAEC7-4943-435B-8BF7-BAE96D26DB7D}" srcOrd="2" destOrd="0" presId="urn:microsoft.com/office/officeart/2005/8/layout/hList1"/>
    <dgm:cxn modelId="{270FB45C-EEE1-41F7-875D-F5307D985C89}" type="presParOf" srcId="{3B4EAEC7-4943-435B-8BF7-BAE96D26DB7D}" destId="{48625130-0C9A-44DA-A5E0-3CE4BECC5D86}" srcOrd="0" destOrd="0" presId="urn:microsoft.com/office/officeart/2005/8/layout/hList1"/>
    <dgm:cxn modelId="{EB9A7D7D-000D-4FE0-AB68-7D6FE13D2BC7}" type="presParOf" srcId="{3B4EAEC7-4943-435B-8BF7-BAE96D26DB7D}" destId="{8EFB19CD-6F3F-4747-B10B-DE24BBEC71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73D9DB-AF2F-4132-999E-B8F064233F7D}"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A0E48474-CAA3-40E9-B35B-93BB3A33AC03}">
      <dgm:prSet/>
      <dgm:spPr/>
      <dgm:t>
        <a:bodyPr/>
        <a:lstStyle/>
        <a:p>
          <a:r>
            <a:rPr lang="en-US" dirty="0"/>
            <a:t>Lower-tier passthrough sourcing</a:t>
          </a:r>
        </a:p>
      </dgm:t>
    </dgm:pt>
    <dgm:pt modelId="{0DAE2CC2-88AA-4E0B-8380-A43B417CCDAA}" type="parTrans" cxnId="{C934AEEE-2E29-4199-91A1-88A924DDFDFF}">
      <dgm:prSet/>
      <dgm:spPr/>
      <dgm:t>
        <a:bodyPr/>
        <a:lstStyle/>
        <a:p>
          <a:endParaRPr lang="en-US"/>
        </a:p>
      </dgm:t>
    </dgm:pt>
    <dgm:pt modelId="{EF5445E1-DDA8-484F-B1E8-C233510F0F13}" type="sibTrans" cxnId="{C934AEEE-2E29-4199-91A1-88A924DDFDFF}">
      <dgm:prSet/>
      <dgm:spPr/>
      <dgm:t>
        <a:bodyPr/>
        <a:lstStyle/>
        <a:p>
          <a:endParaRPr lang="en-US"/>
        </a:p>
      </dgm:t>
    </dgm:pt>
    <dgm:pt modelId="{121F9464-69FD-4303-BFC2-40F918F5336D}">
      <dgm:prSet/>
      <dgm:spPr/>
      <dgm:t>
        <a:bodyPr/>
        <a:lstStyle/>
        <a:p>
          <a:r>
            <a:rPr lang="en-US" dirty="0"/>
            <a:t>Upper-tier sourcing</a:t>
          </a:r>
        </a:p>
      </dgm:t>
    </dgm:pt>
    <dgm:pt modelId="{98538D99-83DD-4337-961A-6B01879892E8}" type="parTrans" cxnId="{52D34FFF-BF2F-485C-84EC-83FEB2170D2C}">
      <dgm:prSet/>
      <dgm:spPr/>
      <dgm:t>
        <a:bodyPr/>
        <a:lstStyle/>
        <a:p>
          <a:endParaRPr lang="en-US"/>
        </a:p>
      </dgm:t>
    </dgm:pt>
    <dgm:pt modelId="{3C5187AE-13FB-4104-B20F-300249F1F187}" type="sibTrans" cxnId="{52D34FFF-BF2F-485C-84EC-83FEB2170D2C}">
      <dgm:prSet/>
      <dgm:spPr/>
      <dgm:t>
        <a:bodyPr/>
        <a:lstStyle/>
        <a:p>
          <a:endParaRPr lang="en-US"/>
        </a:p>
      </dgm:t>
    </dgm:pt>
    <dgm:pt modelId="{BD2E55BF-DA1B-4298-9E71-6B6D755CD8AF}">
      <dgm:prSet/>
      <dgm:spPr/>
      <dgm:t>
        <a:bodyPr/>
        <a:lstStyle/>
        <a:p>
          <a:r>
            <a:rPr lang="en-US" dirty="0"/>
            <a:t>Combination sourcing</a:t>
          </a:r>
        </a:p>
      </dgm:t>
    </dgm:pt>
    <dgm:pt modelId="{A352727C-CF21-4BE1-A30A-F1EB5C804039}" type="parTrans" cxnId="{52A5526F-60FD-4D0E-A1EE-139135EFD97E}">
      <dgm:prSet/>
      <dgm:spPr/>
      <dgm:t>
        <a:bodyPr/>
        <a:lstStyle/>
        <a:p>
          <a:endParaRPr lang="en-US"/>
        </a:p>
      </dgm:t>
    </dgm:pt>
    <dgm:pt modelId="{1C0636DF-78E3-4758-9F78-61CE9D732FBE}" type="sibTrans" cxnId="{52A5526F-60FD-4D0E-A1EE-139135EFD97E}">
      <dgm:prSet/>
      <dgm:spPr/>
      <dgm:t>
        <a:bodyPr/>
        <a:lstStyle/>
        <a:p>
          <a:endParaRPr lang="en-US"/>
        </a:p>
      </dgm:t>
    </dgm:pt>
    <dgm:pt modelId="{28CDA1A8-2303-4F69-99C2-1F60144B34B2}" type="pres">
      <dgm:prSet presAssocID="{0B73D9DB-AF2F-4132-999E-B8F064233F7D}" presName="hierChild1" presStyleCnt="0">
        <dgm:presLayoutVars>
          <dgm:chPref val="1"/>
          <dgm:dir/>
          <dgm:animOne val="branch"/>
          <dgm:animLvl val="lvl"/>
          <dgm:resizeHandles/>
        </dgm:presLayoutVars>
      </dgm:prSet>
      <dgm:spPr/>
    </dgm:pt>
    <dgm:pt modelId="{E2629267-EFF8-4EFF-8F22-0ED4E35AD4C1}" type="pres">
      <dgm:prSet presAssocID="{A0E48474-CAA3-40E9-B35B-93BB3A33AC03}" presName="hierRoot1" presStyleCnt="0"/>
      <dgm:spPr/>
    </dgm:pt>
    <dgm:pt modelId="{D5B57A68-5200-42B3-8C93-BC346ABFDA7B}" type="pres">
      <dgm:prSet presAssocID="{A0E48474-CAA3-40E9-B35B-93BB3A33AC03}" presName="composite" presStyleCnt="0"/>
      <dgm:spPr/>
    </dgm:pt>
    <dgm:pt modelId="{55939352-B00E-4925-8C4D-165BBF879D65}" type="pres">
      <dgm:prSet presAssocID="{A0E48474-CAA3-40E9-B35B-93BB3A33AC03}" presName="background" presStyleLbl="node0" presStyleIdx="0" presStyleCnt="3"/>
      <dgm:spPr/>
    </dgm:pt>
    <dgm:pt modelId="{D66276AF-B9BD-4C31-AD9C-EC667A5D84B5}" type="pres">
      <dgm:prSet presAssocID="{A0E48474-CAA3-40E9-B35B-93BB3A33AC03}" presName="text" presStyleLbl="fgAcc0" presStyleIdx="0" presStyleCnt="3">
        <dgm:presLayoutVars>
          <dgm:chPref val="3"/>
        </dgm:presLayoutVars>
      </dgm:prSet>
      <dgm:spPr/>
    </dgm:pt>
    <dgm:pt modelId="{F8454767-CE0E-4F0C-A41F-31E1261119B0}" type="pres">
      <dgm:prSet presAssocID="{A0E48474-CAA3-40E9-B35B-93BB3A33AC03}" presName="hierChild2" presStyleCnt="0"/>
      <dgm:spPr/>
    </dgm:pt>
    <dgm:pt modelId="{587CD3AC-920E-43ED-ADEB-E37EBFCF10F3}" type="pres">
      <dgm:prSet presAssocID="{121F9464-69FD-4303-BFC2-40F918F5336D}" presName="hierRoot1" presStyleCnt="0"/>
      <dgm:spPr/>
    </dgm:pt>
    <dgm:pt modelId="{A6F4206D-27CD-4E7D-B73E-784732027F07}" type="pres">
      <dgm:prSet presAssocID="{121F9464-69FD-4303-BFC2-40F918F5336D}" presName="composite" presStyleCnt="0"/>
      <dgm:spPr/>
    </dgm:pt>
    <dgm:pt modelId="{8917FAAF-02B7-4D4D-890B-5A521AA108A4}" type="pres">
      <dgm:prSet presAssocID="{121F9464-69FD-4303-BFC2-40F918F5336D}" presName="background" presStyleLbl="node0" presStyleIdx="1" presStyleCnt="3"/>
      <dgm:spPr/>
    </dgm:pt>
    <dgm:pt modelId="{F7DA96FA-2D7E-477A-89A8-F78C6AB6C58C}" type="pres">
      <dgm:prSet presAssocID="{121F9464-69FD-4303-BFC2-40F918F5336D}" presName="text" presStyleLbl="fgAcc0" presStyleIdx="1" presStyleCnt="3">
        <dgm:presLayoutVars>
          <dgm:chPref val="3"/>
        </dgm:presLayoutVars>
      </dgm:prSet>
      <dgm:spPr/>
    </dgm:pt>
    <dgm:pt modelId="{87C18D1E-58E0-46FA-A938-7AACEC55ADA6}" type="pres">
      <dgm:prSet presAssocID="{121F9464-69FD-4303-BFC2-40F918F5336D}" presName="hierChild2" presStyleCnt="0"/>
      <dgm:spPr/>
    </dgm:pt>
    <dgm:pt modelId="{1EF250D2-BCA2-400D-9757-62C787B217D0}" type="pres">
      <dgm:prSet presAssocID="{BD2E55BF-DA1B-4298-9E71-6B6D755CD8AF}" presName="hierRoot1" presStyleCnt="0"/>
      <dgm:spPr/>
    </dgm:pt>
    <dgm:pt modelId="{6153C4DA-1F19-4D7E-BB02-B398184CC3FA}" type="pres">
      <dgm:prSet presAssocID="{BD2E55BF-DA1B-4298-9E71-6B6D755CD8AF}" presName="composite" presStyleCnt="0"/>
      <dgm:spPr/>
    </dgm:pt>
    <dgm:pt modelId="{F756DA1F-E7D2-49A1-A799-93C221512087}" type="pres">
      <dgm:prSet presAssocID="{BD2E55BF-DA1B-4298-9E71-6B6D755CD8AF}" presName="background" presStyleLbl="node0" presStyleIdx="2" presStyleCnt="3"/>
      <dgm:spPr/>
    </dgm:pt>
    <dgm:pt modelId="{DA46EB50-4380-4B58-8831-6D371382790B}" type="pres">
      <dgm:prSet presAssocID="{BD2E55BF-DA1B-4298-9E71-6B6D755CD8AF}" presName="text" presStyleLbl="fgAcc0" presStyleIdx="2" presStyleCnt="3">
        <dgm:presLayoutVars>
          <dgm:chPref val="3"/>
        </dgm:presLayoutVars>
      </dgm:prSet>
      <dgm:spPr/>
    </dgm:pt>
    <dgm:pt modelId="{DF7B61B0-EC57-4C7C-A677-B1BE7A084D22}" type="pres">
      <dgm:prSet presAssocID="{BD2E55BF-DA1B-4298-9E71-6B6D755CD8AF}" presName="hierChild2" presStyleCnt="0"/>
      <dgm:spPr/>
    </dgm:pt>
  </dgm:ptLst>
  <dgm:cxnLst>
    <dgm:cxn modelId="{1BAF5D1D-F9F0-454C-A1D2-E4161D89F9B3}" type="presOf" srcId="{A0E48474-CAA3-40E9-B35B-93BB3A33AC03}" destId="{D66276AF-B9BD-4C31-AD9C-EC667A5D84B5}" srcOrd="0" destOrd="0" presId="urn:microsoft.com/office/officeart/2005/8/layout/hierarchy1"/>
    <dgm:cxn modelId="{616CD82B-C3CD-4EA9-802A-6332C211A136}" type="presOf" srcId="{0B73D9DB-AF2F-4132-999E-B8F064233F7D}" destId="{28CDA1A8-2303-4F69-99C2-1F60144B34B2}" srcOrd="0" destOrd="0" presId="urn:microsoft.com/office/officeart/2005/8/layout/hierarchy1"/>
    <dgm:cxn modelId="{7615035E-E244-4735-BDF5-D9C0D768604B}" type="presOf" srcId="{BD2E55BF-DA1B-4298-9E71-6B6D755CD8AF}" destId="{DA46EB50-4380-4B58-8831-6D371382790B}" srcOrd="0" destOrd="0" presId="urn:microsoft.com/office/officeart/2005/8/layout/hierarchy1"/>
    <dgm:cxn modelId="{02E2F643-17D1-4EC0-AA48-1053E04634A4}" type="presOf" srcId="{121F9464-69FD-4303-BFC2-40F918F5336D}" destId="{F7DA96FA-2D7E-477A-89A8-F78C6AB6C58C}" srcOrd="0" destOrd="0" presId="urn:microsoft.com/office/officeart/2005/8/layout/hierarchy1"/>
    <dgm:cxn modelId="{52A5526F-60FD-4D0E-A1EE-139135EFD97E}" srcId="{0B73D9DB-AF2F-4132-999E-B8F064233F7D}" destId="{BD2E55BF-DA1B-4298-9E71-6B6D755CD8AF}" srcOrd="2" destOrd="0" parTransId="{A352727C-CF21-4BE1-A30A-F1EB5C804039}" sibTransId="{1C0636DF-78E3-4758-9F78-61CE9D732FBE}"/>
    <dgm:cxn modelId="{C934AEEE-2E29-4199-91A1-88A924DDFDFF}" srcId="{0B73D9DB-AF2F-4132-999E-B8F064233F7D}" destId="{A0E48474-CAA3-40E9-B35B-93BB3A33AC03}" srcOrd="0" destOrd="0" parTransId="{0DAE2CC2-88AA-4E0B-8380-A43B417CCDAA}" sibTransId="{EF5445E1-DDA8-484F-B1E8-C233510F0F13}"/>
    <dgm:cxn modelId="{52D34FFF-BF2F-485C-84EC-83FEB2170D2C}" srcId="{0B73D9DB-AF2F-4132-999E-B8F064233F7D}" destId="{121F9464-69FD-4303-BFC2-40F918F5336D}" srcOrd="1" destOrd="0" parTransId="{98538D99-83DD-4337-961A-6B01879892E8}" sibTransId="{3C5187AE-13FB-4104-B20F-300249F1F187}"/>
    <dgm:cxn modelId="{700FB071-830D-4542-B420-9BC97930F918}" type="presParOf" srcId="{28CDA1A8-2303-4F69-99C2-1F60144B34B2}" destId="{E2629267-EFF8-4EFF-8F22-0ED4E35AD4C1}" srcOrd="0" destOrd="0" presId="urn:microsoft.com/office/officeart/2005/8/layout/hierarchy1"/>
    <dgm:cxn modelId="{AA215FD5-CB70-4A58-9826-E847251B201E}" type="presParOf" srcId="{E2629267-EFF8-4EFF-8F22-0ED4E35AD4C1}" destId="{D5B57A68-5200-42B3-8C93-BC346ABFDA7B}" srcOrd="0" destOrd="0" presId="urn:microsoft.com/office/officeart/2005/8/layout/hierarchy1"/>
    <dgm:cxn modelId="{1CEEDB77-E08B-4EB6-B3F3-787DC41DFD2B}" type="presParOf" srcId="{D5B57A68-5200-42B3-8C93-BC346ABFDA7B}" destId="{55939352-B00E-4925-8C4D-165BBF879D65}" srcOrd="0" destOrd="0" presId="urn:microsoft.com/office/officeart/2005/8/layout/hierarchy1"/>
    <dgm:cxn modelId="{BDF7E4FB-24BA-413F-9CB9-0A7D69FEAF66}" type="presParOf" srcId="{D5B57A68-5200-42B3-8C93-BC346ABFDA7B}" destId="{D66276AF-B9BD-4C31-AD9C-EC667A5D84B5}" srcOrd="1" destOrd="0" presId="urn:microsoft.com/office/officeart/2005/8/layout/hierarchy1"/>
    <dgm:cxn modelId="{54505784-7549-4D86-8E7F-975F011FE08A}" type="presParOf" srcId="{E2629267-EFF8-4EFF-8F22-0ED4E35AD4C1}" destId="{F8454767-CE0E-4F0C-A41F-31E1261119B0}" srcOrd="1" destOrd="0" presId="urn:microsoft.com/office/officeart/2005/8/layout/hierarchy1"/>
    <dgm:cxn modelId="{9B22C471-0AD7-4642-8522-7544E4D91E21}" type="presParOf" srcId="{28CDA1A8-2303-4F69-99C2-1F60144B34B2}" destId="{587CD3AC-920E-43ED-ADEB-E37EBFCF10F3}" srcOrd="1" destOrd="0" presId="urn:microsoft.com/office/officeart/2005/8/layout/hierarchy1"/>
    <dgm:cxn modelId="{8E450E69-F778-4140-89BB-33129B101AA5}" type="presParOf" srcId="{587CD3AC-920E-43ED-ADEB-E37EBFCF10F3}" destId="{A6F4206D-27CD-4E7D-B73E-784732027F07}" srcOrd="0" destOrd="0" presId="urn:microsoft.com/office/officeart/2005/8/layout/hierarchy1"/>
    <dgm:cxn modelId="{BC0DE99B-041E-4CF7-A350-3B4FE3E0E07B}" type="presParOf" srcId="{A6F4206D-27CD-4E7D-B73E-784732027F07}" destId="{8917FAAF-02B7-4D4D-890B-5A521AA108A4}" srcOrd="0" destOrd="0" presId="urn:microsoft.com/office/officeart/2005/8/layout/hierarchy1"/>
    <dgm:cxn modelId="{96F8C0AB-3F3F-4C52-B34E-FC7B5E240003}" type="presParOf" srcId="{A6F4206D-27CD-4E7D-B73E-784732027F07}" destId="{F7DA96FA-2D7E-477A-89A8-F78C6AB6C58C}" srcOrd="1" destOrd="0" presId="urn:microsoft.com/office/officeart/2005/8/layout/hierarchy1"/>
    <dgm:cxn modelId="{9D56A3B4-F63E-4A30-90F8-6EE0C7A3D381}" type="presParOf" srcId="{587CD3AC-920E-43ED-ADEB-E37EBFCF10F3}" destId="{87C18D1E-58E0-46FA-A938-7AACEC55ADA6}" srcOrd="1" destOrd="0" presId="urn:microsoft.com/office/officeart/2005/8/layout/hierarchy1"/>
    <dgm:cxn modelId="{67F25210-727D-46D6-A412-3A944BC90E5F}" type="presParOf" srcId="{28CDA1A8-2303-4F69-99C2-1F60144B34B2}" destId="{1EF250D2-BCA2-400D-9757-62C787B217D0}" srcOrd="2" destOrd="0" presId="urn:microsoft.com/office/officeart/2005/8/layout/hierarchy1"/>
    <dgm:cxn modelId="{BC32C484-A276-4436-89E2-026A9EE88440}" type="presParOf" srcId="{1EF250D2-BCA2-400D-9757-62C787B217D0}" destId="{6153C4DA-1F19-4D7E-BB02-B398184CC3FA}" srcOrd="0" destOrd="0" presId="urn:microsoft.com/office/officeart/2005/8/layout/hierarchy1"/>
    <dgm:cxn modelId="{B8780B8E-388D-4D1B-8118-031EA95791FA}" type="presParOf" srcId="{6153C4DA-1F19-4D7E-BB02-B398184CC3FA}" destId="{F756DA1F-E7D2-49A1-A799-93C221512087}" srcOrd="0" destOrd="0" presId="urn:microsoft.com/office/officeart/2005/8/layout/hierarchy1"/>
    <dgm:cxn modelId="{112A4413-8F57-4AD7-B29A-7DCDF9D7A83B}" type="presParOf" srcId="{6153C4DA-1F19-4D7E-BB02-B398184CC3FA}" destId="{DA46EB50-4380-4B58-8831-6D371382790B}" srcOrd="1" destOrd="0" presId="urn:microsoft.com/office/officeart/2005/8/layout/hierarchy1"/>
    <dgm:cxn modelId="{1FD88309-331A-4DA6-928A-3BD5098FA2C8}" type="presParOf" srcId="{1EF250D2-BCA2-400D-9757-62C787B217D0}" destId="{DF7B61B0-EC57-4C7C-A677-B1BE7A084D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3C89-6149-4725-9DE2-50C5F6B9DB6D}">
      <dsp:nvSpPr>
        <dsp:cNvPr id="0" name=""/>
        <dsp:cNvSpPr/>
      </dsp:nvSpPr>
      <dsp:spPr>
        <a:xfrm>
          <a:off x="175901" y="2090603"/>
          <a:ext cx="934824" cy="552429"/>
        </a:xfrm>
        <a:prstGeom prst="homePlate">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17 Aug.</a:t>
          </a:r>
        </a:p>
      </dsp:txBody>
      <dsp:txXfrm>
        <a:off x="175901" y="2090603"/>
        <a:ext cx="824338" cy="552429"/>
      </dsp:txXfrm>
    </dsp:sp>
    <dsp:sp modelId="{A7BEDBC4-5113-4D86-957D-8EE99BFFA2B1}">
      <dsp:nvSpPr>
        <dsp:cNvPr id="0" name=""/>
        <dsp:cNvSpPr/>
      </dsp:nvSpPr>
      <dsp:spPr>
        <a:xfrm>
          <a:off x="-5870" y="23311"/>
          <a:ext cx="1298368" cy="1473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1" kern="1200" dirty="0"/>
            <a:t>ISSUE OUTLINE</a:t>
          </a:r>
          <a:r>
            <a:rPr lang="en-US" sz="1100" kern="1200" dirty="0"/>
            <a:t> General Approach  Terms</a:t>
          </a:r>
          <a:br>
            <a:rPr lang="en-US" sz="1100" kern="1200" dirty="0"/>
          </a:br>
          <a:r>
            <a:rPr lang="en-US" sz="1100" kern="1200" dirty="0"/>
            <a:t>Operating Income -</a:t>
          </a:r>
          <a:r>
            <a:rPr lang="en-US" sz="1100" i="1" kern="1200" dirty="0"/>
            <a:t>Nexus &amp; </a:t>
          </a:r>
          <a:br>
            <a:rPr lang="en-US" sz="1100" i="1" kern="1200" dirty="0"/>
          </a:br>
          <a:r>
            <a:rPr lang="en-US" sz="1100" i="1" kern="1200" dirty="0"/>
            <a:t>Federal Conformity</a:t>
          </a:r>
        </a:p>
      </dsp:txBody>
      <dsp:txXfrm>
        <a:off x="-5870" y="23311"/>
        <a:ext cx="1298368" cy="1473146"/>
      </dsp:txXfrm>
    </dsp:sp>
    <dsp:sp modelId="{08930317-D501-471B-9ED2-F43B5DDB439C}">
      <dsp:nvSpPr>
        <dsp:cNvPr id="0" name=""/>
        <dsp:cNvSpPr/>
      </dsp:nvSpPr>
      <dsp:spPr>
        <a:xfrm rot="21565653">
          <a:off x="1110717" y="2364978"/>
          <a:ext cx="368415" cy="0"/>
        </a:xfrm>
        <a:custGeom>
          <a:avLst/>
          <a:gdLst/>
          <a:ahLst/>
          <a:cxnLst/>
          <a:rect l="0" t="0" r="0" b="0"/>
          <a:pathLst>
            <a:path>
              <a:moveTo>
                <a:pt x="0" y="0"/>
              </a:moveTo>
              <a:lnTo>
                <a:pt x="368415"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981EF09-3D31-488F-9FDE-549E643B6D3F}">
      <dsp:nvSpPr>
        <dsp:cNvPr id="0" name=""/>
        <dsp:cNvSpPr/>
      </dsp:nvSpPr>
      <dsp:spPr>
        <a:xfrm>
          <a:off x="643313" y="1616749"/>
          <a:ext cx="0" cy="46035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008C10F-357F-417B-9686-01B9FE5AFF94}">
      <dsp:nvSpPr>
        <dsp:cNvPr id="0" name=""/>
        <dsp:cNvSpPr/>
      </dsp:nvSpPr>
      <dsp:spPr>
        <a:xfrm>
          <a:off x="581289" y="1517316"/>
          <a:ext cx="124049" cy="920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DF9D98-6283-4829-AB24-C1A499936113}">
      <dsp:nvSpPr>
        <dsp:cNvPr id="0" name=""/>
        <dsp:cNvSpPr/>
      </dsp:nvSpPr>
      <dsp:spPr>
        <a:xfrm>
          <a:off x="1479123" y="2079561"/>
          <a:ext cx="912714" cy="567153"/>
        </a:xfrm>
        <a:prstGeom prst="hexagon">
          <a:avLst>
            <a:gd name="adj" fmla="val 40000"/>
            <a:gd name="vf" fmla="val 115470"/>
          </a:avLst>
        </a:prstGeom>
        <a:gradFill rotWithShape="0">
          <a:gsLst>
            <a:gs pos="0">
              <a:schemeClr val="accent5">
                <a:hueOff val="0"/>
                <a:satOff val="0"/>
                <a:lumOff val="-1412"/>
                <a:alphaOff val="0"/>
                <a:satMod val="103000"/>
                <a:lumMod val="102000"/>
                <a:tint val="94000"/>
              </a:schemeClr>
            </a:gs>
            <a:gs pos="50000">
              <a:schemeClr val="accent5">
                <a:hueOff val="0"/>
                <a:satOff val="0"/>
                <a:lumOff val="-1412"/>
                <a:alphaOff val="0"/>
                <a:satMod val="110000"/>
                <a:lumMod val="100000"/>
                <a:shade val="100000"/>
              </a:schemeClr>
            </a:gs>
            <a:gs pos="100000">
              <a:schemeClr val="accent5">
                <a:hueOff val="0"/>
                <a:satOff val="0"/>
                <a:lumOff val="-1412"/>
                <a:alphaOff val="0"/>
                <a:lumMod val="99000"/>
                <a:satMod val="120000"/>
                <a:shade val="78000"/>
              </a:schemeClr>
            </a:gs>
          </a:gsLst>
          <a:lin ang="5400000" scaled="0"/>
        </a:gradFill>
        <a:ln w="6350" cap="flat" cmpd="sng" algn="ctr">
          <a:solidFill>
            <a:schemeClr val="accent5">
              <a:hueOff val="0"/>
              <a:satOff val="0"/>
              <a:lumOff val="-1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31 Aug.</a:t>
          </a:r>
        </a:p>
      </dsp:txBody>
      <dsp:txXfrm>
        <a:off x="1630803" y="2173814"/>
        <a:ext cx="609354" cy="378647"/>
      </dsp:txXfrm>
    </dsp:sp>
    <dsp:sp modelId="{E6D1C4A1-2175-45A5-8F46-C2ED22946644}">
      <dsp:nvSpPr>
        <dsp:cNvPr id="0" name=""/>
        <dsp:cNvSpPr/>
      </dsp:nvSpPr>
      <dsp:spPr>
        <a:xfrm>
          <a:off x="1301651" y="3213867"/>
          <a:ext cx="1267658"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b="1" kern="1200" dirty="0"/>
            <a:t>ISSUE OUTLINE </a:t>
          </a:r>
          <a:r>
            <a:rPr lang="en-US" sz="1100" kern="1200" dirty="0"/>
            <a:t>Operating Income -</a:t>
          </a:r>
          <a:r>
            <a:rPr lang="en-US" sz="1100" i="1" kern="1200" dirty="0"/>
            <a:t>Federal Conformity cont’d &amp; </a:t>
          </a:r>
          <a:br>
            <a:rPr lang="en-US" sz="1100" i="1" kern="1200" dirty="0"/>
          </a:br>
          <a:r>
            <a:rPr lang="en-US" sz="1100" i="1" kern="1200" dirty="0"/>
            <a:t>Sourcing</a:t>
          </a:r>
        </a:p>
      </dsp:txBody>
      <dsp:txXfrm>
        <a:off x="1301651" y="3213867"/>
        <a:ext cx="1267658" cy="1512408"/>
      </dsp:txXfrm>
    </dsp:sp>
    <dsp:sp modelId="{05D4C205-1A3C-4112-ACEC-BB56CC093E02}">
      <dsp:nvSpPr>
        <dsp:cNvPr id="0" name=""/>
        <dsp:cNvSpPr/>
      </dsp:nvSpPr>
      <dsp:spPr>
        <a:xfrm>
          <a:off x="2391837" y="2363138"/>
          <a:ext cx="350478" cy="0"/>
        </a:xfrm>
        <a:custGeom>
          <a:avLst/>
          <a:gdLst/>
          <a:ahLst/>
          <a:cxnLst/>
          <a:rect l="0" t="0" r="0" b="0"/>
          <a:pathLst>
            <a:path>
              <a:moveTo>
                <a:pt x="0" y="0"/>
              </a:moveTo>
              <a:lnTo>
                <a:pt x="350478" y="0"/>
              </a:lnTo>
            </a:path>
          </a:pathLst>
        </a:custGeom>
        <a:noFill/>
        <a:ln w="6350" cap="flat" cmpd="sng" algn="ctr">
          <a:solidFill>
            <a:schemeClr val="accent5">
              <a:hueOff val="0"/>
              <a:satOff val="0"/>
              <a:lumOff val="-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AE4D055-0C8A-42A2-8811-DE0198DE9516}">
      <dsp:nvSpPr>
        <dsp:cNvPr id="0" name=""/>
        <dsp:cNvSpPr/>
      </dsp:nvSpPr>
      <dsp:spPr>
        <a:xfrm>
          <a:off x="1935480" y="2646714"/>
          <a:ext cx="0" cy="472627"/>
        </a:xfrm>
        <a:prstGeom prst="line">
          <a:avLst/>
        </a:prstGeom>
        <a:noFill/>
        <a:ln w="12700" cap="flat" cmpd="sng" algn="ctr">
          <a:solidFill>
            <a:schemeClr val="accent5">
              <a:hueOff val="0"/>
              <a:satOff val="0"/>
              <a:lumOff val="-1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CD29C43D-18E0-41F2-B741-A822000B32CB}">
      <dsp:nvSpPr>
        <dsp:cNvPr id="0" name=""/>
        <dsp:cNvSpPr/>
      </dsp:nvSpPr>
      <dsp:spPr>
        <a:xfrm>
          <a:off x="1874922" y="3119342"/>
          <a:ext cx="121115" cy="94525"/>
        </a:xfrm>
        <a:prstGeom prst="rect">
          <a:avLst/>
        </a:prstGeom>
        <a:gradFill rotWithShape="0">
          <a:gsLst>
            <a:gs pos="0">
              <a:schemeClr val="accent5">
                <a:hueOff val="0"/>
                <a:satOff val="0"/>
                <a:lumOff val="-1412"/>
                <a:alphaOff val="0"/>
                <a:satMod val="103000"/>
                <a:lumMod val="102000"/>
                <a:tint val="94000"/>
              </a:schemeClr>
            </a:gs>
            <a:gs pos="50000">
              <a:schemeClr val="accent5">
                <a:hueOff val="0"/>
                <a:satOff val="0"/>
                <a:lumOff val="-1412"/>
                <a:alphaOff val="0"/>
                <a:satMod val="110000"/>
                <a:lumMod val="100000"/>
                <a:shade val="100000"/>
              </a:schemeClr>
            </a:gs>
            <a:gs pos="100000">
              <a:schemeClr val="accent5">
                <a:hueOff val="0"/>
                <a:satOff val="0"/>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F3323E-5345-423D-90D6-6F653EF18160}">
      <dsp:nvSpPr>
        <dsp:cNvPr id="0" name=""/>
        <dsp:cNvSpPr/>
      </dsp:nvSpPr>
      <dsp:spPr>
        <a:xfrm>
          <a:off x="2742316" y="2079561"/>
          <a:ext cx="889748" cy="567153"/>
        </a:xfrm>
        <a:prstGeom prst="hexagon">
          <a:avLst>
            <a:gd name="adj" fmla="val 40000"/>
            <a:gd name="vf" fmla="val 115470"/>
          </a:avLst>
        </a:prstGeom>
        <a:gradFill rotWithShape="0">
          <a:gsLst>
            <a:gs pos="0">
              <a:schemeClr val="accent5">
                <a:hueOff val="0"/>
                <a:satOff val="0"/>
                <a:lumOff val="-2824"/>
                <a:alphaOff val="0"/>
                <a:satMod val="103000"/>
                <a:lumMod val="102000"/>
                <a:tint val="94000"/>
              </a:schemeClr>
            </a:gs>
            <a:gs pos="50000">
              <a:schemeClr val="accent5">
                <a:hueOff val="0"/>
                <a:satOff val="0"/>
                <a:lumOff val="-2824"/>
                <a:alphaOff val="0"/>
                <a:satMod val="110000"/>
                <a:lumMod val="100000"/>
                <a:shade val="100000"/>
              </a:schemeClr>
            </a:gs>
            <a:gs pos="100000">
              <a:schemeClr val="accent5">
                <a:hueOff val="0"/>
                <a:satOff val="0"/>
                <a:lumOff val="-2824"/>
                <a:alphaOff val="0"/>
                <a:lumMod val="99000"/>
                <a:satMod val="120000"/>
                <a:shade val="78000"/>
              </a:schemeClr>
            </a:gs>
          </a:gsLst>
          <a:lin ang="5400000" scaled="0"/>
        </a:gradFill>
        <a:ln w="6350" cap="flat" cmpd="sng" algn="ctr">
          <a:solidFill>
            <a:schemeClr val="accent5">
              <a:hueOff val="0"/>
              <a:satOff val="0"/>
              <a:lumOff val="-2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14 Sep.</a:t>
          </a:r>
        </a:p>
      </dsp:txBody>
      <dsp:txXfrm>
        <a:off x="2892819" y="2175497"/>
        <a:ext cx="588742" cy="375281"/>
      </dsp:txXfrm>
    </dsp:sp>
    <dsp:sp modelId="{D5F1DBEA-5805-4BBE-B36B-4520D180F9CE}">
      <dsp:nvSpPr>
        <dsp:cNvPr id="0" name=""/>
        <dsp:cNvSpPr/>
      </dsp:nvSpPr>
      <dsp:spPr>
        <a:xfrm>
          <a:off x="2569309" y="0"/>
          <a:ext cx="1235761"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1" kern="1200" dirty="0"/>
            <a:t>ISSUE OUTLINE </a:t>
          </a:r>
          <a:r>
            <a:rPr lang="en-US" sz="1100" kern="1200" dirty="0"/>
            <a:t>Operating Income </a:t>
          </a:r>
          <a:r>
            <a:rPr lang="en-US" sz="1100" i="1" kern="1200" dirty="0"/>
            <a:t>Sourcing cont’d &amp; Credits</a:t>
          </a:r>
        </a:p>
      </dsp:txBody>
      <dsp:txXfrm>
        <a:off x="2569309" y="0"/>
        <a:ext cx="1235761" cy="1512408"/>
      </dsp:txXfrm>
    </dsp:sp>
    <dsp:sp modelId="{A090D01C-5F3A-4C6C-B35C-AC486520A5F2}">
      <dsp:nvSpPr>
        <dsp:cNvPr id="0" name=""/>
        <dsp:cNvSpPr/>
      </dsp:nvSpPr>
      <dsp:spPr>
        <a:xfrm>
          <a:off x="3632065" y="2363138"/>
          <a:ext cx="339381" cy="0"/>
        </a:xfrm>
        <a:custGeom>
          <a:avLst/>
          <a:gdLst/>
          <a:ahLst/>
          <a:cxnLst/>
          <a:rect l="0" t="0" r="0" b="0"/>
          <a:pathLst>
            <a:path>
              <a:moveTo>
                <a:pt x="0" y="0"/>
              </a:moveTo>
              <a:lnTo>
                <a:pt x="339381" y="0"/>
              </a:lnTo>
            </a:path>
          </a:pathLst>
        </a:custGeom>
        <a:noFill/>
        <a:ln w="6350" cap="flat" cmpd="sng" algn="ctr">
          <a:solidFill>
            <a:schemeClr val="accent5">
              <a:hueOff val="0"/>
              <a:satOff val="0"/>
              <a:lumOff val="-353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E707F7A-574C-4CAC-B86B-278096E3F24A}">
      <dsp:nvSpPr>
        <dsp:cNvPr id="0" name=""/>
        <dsp:cNvSpPr/>
      </dsp:nvSpPr>
      <dsp:spPr>
        <a:xfrm>
          <a:off x="3187190" y="1606933"/>
          <a:ext cx="0" cy="472627"/>
        </a:xfrm>
        <a:prstGeom prst="line">
          <a:avLst/>
        </a:prstGeom>
        <a:noFill/>
        <a:ln w="12700" cap="flat" cmpd="sng" algn="ctr">
          <a:solidFill>
            <a:schemeClr val="accent5">
              <a:hueOff val="0"/>
              <a:satOff val="0"/>
              <a:lumOff val="-2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1AA1A4A5-F64C-4766-9DDC-F6609F743334}">
      <dsp:nvSpPr>
        <dsp:cNvPr id="0" name=""/>
        <dsp:cNvSpPr/>
      </dsp:nvSpPr>
      <dsp:spPr>
        <a:xfrm>
          <a:off x="3128156" y="1512408"/>
          <a:ext cx="118068" cy="94525"/>
        </a:xfrm>
        <a:prstGeom prst="rect">
          <a:avLst/>
        </a:prstGeom>
        <a:gradFill rotWithShape="0">
          <a:gsLst>
            <a:gs pos="0">
              <a:schemeClr val="accent5">
                <a:hueOff val="0"/>
                <a:satOff val="0"/>
                <a:lumOff val="-2824"/>
                <a:alphaOff val="0"/>
                <a:satMod val="103000"/>
                <a:lumMod val="102000"/>
                <a:tint val="94000"/>
              </a:schemeClr>
            </a:gs>
            <a:gs pos="50000">
              <a:schemeClr val="accent5">
                <a:hueOff val="0"/>
                <a:satOff val="0"/>
                <a:lumOff val="-2824"/>
                <a:alphaOff val="0"/>
                <a:satMod val="110000"/>
                <a:lumMod val="100000"/>
                <a:shade val="100000"/>
              </a:schemeClr>
            </a:gs>
            <a:gs pos="100000">
              <a:schemeClr val="accent5">
                <a:hueOff val="0"/>
                <a:satOff val="0"/>
                <a:lumOff val="-2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50E231C-67FF-4B67-A01C-16E5120A933D}">
      <dsp:nvSpPr>
        <dsp:cNvPr id="0" name=""/>
        <dsp:cNvSpPr/>
      </dsp:nvSpPr>
      <dsp:spPr>
        <a:xfrm>
          <a:off x="3971446" y="2079561"/>
          <a:ext cx="855641" cy="567153"/>
        </a:xfrm>
        <a:prstGeom prst="hexagon">
          <a:avLst>
            <a:gd name="adj" fmla="val 40000"/>
            <a:gd name="vf" fmla="val 115470"/>
          </a:avLst>
        </a:prstGeom>
        <a:gradFill rotWithShape="0">
          <a:gsLst>
            <a:gs pos="0">
              <a:schemeClr val="accent5">
                <a:hueOff val="0"/>
                <a:satOff val="0"/>
                <a:lumOff val="-4237"/>
                <a:alphaOff val="0"/>
                <a:satMod val="103000"/>
                <a:lumMod val="102000"/>
                <a:tint val="94000"/>
              </a:schemeClr>
            </a:gs>
            <a:gs pos="50000">
              <a:schemeClr val="accent5">
                <a:hueOff val="0"/>
                <a:satOff val="0"/>
                <a:lumOff val="-4237"/>
                <a:alphaOff val="0"/>
                <a:satMod val="110000"/>
                <a:lumMod val="100000"/>
                <a:shade val="100000"/>
              </a:schemeClr>
            </a:gs>
            <a:gs pos="100000">
              <a:schemeClr val="accent5">
                <a:hueOff val="0"/>
                <a:satOff val="0"/>
                <a:lumOff val="-4237"/>
                <a:alphaOff val="0"/>
                <a:lumMod val="99000"/>
                <a:satMod val="120000"/>
                <a:shade val="78000"/>
              </a:schemeClr>
            </a:gs>
          </a:gsLst>
          <a:lin ang="5400000" scaled="0"/>
        </a:gradFill>
        <a:ln w="6350" cap="flat" cmpd="sng" algn="ctr">
          <a:solidFill>
            <a:schemeClr val="accent5">
              <a:hueOff val="0"/>
              <a:satOff val="0"/>
              <a:lumOff val="-423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28 Sep.</a:t>
          </a:r>
        </a:p>
      </dsp:txBody>
      <dsp:txXfrm>
        <a:off x="4120528" y="2178379"/>
        <a:ext cx="557477" cy="369517"/>
      </dsp:txXfrm>
    </dsp:sp>
    <dsp:sp modelId="{BB99E27B-EE44-4B07-995D-4E2FB33CB7E8}">
      <dsp:nvSpPr>
        <dsp:cNvPr id="0" name=""/>
        <dsp:cNvSpPr/>
      </dsp:nvSpPr>
      <dsp:spPr>
        <a:xfrm>
          <a:off x="3805071" y="3213867"/>
          <a:ext cx="1188391"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b="1" kern="1200" dirty="0"/>
            <a:t>ISSUE OUTLINE </a:t>
          </a:r>
          <a:br>
            <a:rPr lang="en-US" sz="1100" b="1" kern="1200" dirty="0"/>
          </a:br>
          <a:r>
            <a:rPr lang="en-US" sz="1100" kern="1200" dirty="0"/>
            <a:t>Sale of Partnership Interest</a:t>
          </a:r>
          <a:br>
            <a:rPr lang="en-US" sz="1100" kern="1200" dirty="0"/>
          </a:br>
          <a:r>
            <a:rPr lang="en-US" sz="1100" i="1" kern="1200" dirty="0"/>
            <a:t>Nexus &amp; Conformity</a:t>
          </a:r>
        </a:p>
      </dsp:txBody>
      <dsp:txXfrm>
        <a:off x="3805071" y="3213867"/>
        <a:ext cx="1188391" cy="1512408"/>
      </dsp:txXfrm>
    </dsp:sp>
    <dsp:sp modelId="{2B911CF6-E752-4E28-88DC-B032FF78DA37}">
      <dsp:nvSpPr>
        <dsp:cNvPr id="0" name=""/>
        <dsp:cNvSpPr/>
      </dsp:nvSpPr>
      <dsp:spPr>
        <a:xfrm>
          <a:off x="4827088" y="2363138"/>
          <a:ext cx="327149" cy="0"/>
        </a:xfrm>
        <a:custGeom>
          <a:avLst/>
          <a:gdLst/>
          <a:ahLst/>
          <a:cxnLst/>
          <a:rect l="0" t="0" r="0" b="0"/>
          <a:pathLst>
            <a:path>
              <a:moveTo>
                <a:pt x="0" y="0"/>
              </a:moveTo>
              <a:lnTo>
                <a:pt x="327149" y="0"/>
              </a:lnTo>
            </a:path>
          </a:pathLst>
        </a:custGeom>
        <a:noFill/>
        <a:ln w="6350" cap="flat" cmpd="sng" algn="ctr">
          <a:solidFill>
            <a:schemeClr val="accent5">
              <a:hueOff val="0"/>
              <a:satOff val="0"/>
              <a:lumOff val="-5296"/>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5BB1C2-04E1-40C7-A793-D306571D495E}">
      <dsp:nvSpPr>
        <dsp:cNvPr id="0" name=""/>
        <dsp:cNvSpPr/>
      </dsp:nvSpPr>
      <dsp:spPr>
        <a:xfrm>
          <a:off x="4399267" y="2646714"/>
          <a:ext cx="0" cy="472627"/>
        </a:xfrm>
        <a:prstGeom prst="line">
          <a:avLst/>
        </a:prstGeom>
        <a:noFill/>
        <a:ln w="12700" cap="flat" cmpd="sng" algn="ctr">
          <a:solidFill>
            <a:schemeClr val="accent5">
              <a:hueOff val="0"/>
              <a:satOff val="0"/>
              <a:lumOff val="-4237"/>
              <a:alphaOff val="0"/>
            </a:schemeClr>
          </a:solidFill>
          <a:prstDash val="dash"/>
          <a:miter lim="800000"/>
        </a:ln>
        <a:effectLst/>
      </dsp:spPr>
      <dsp:style>
        <a:lnRef idx="1">
          <a:scrgbClr r="0" g="0" b="0"/>
        </a:lnRef>
        <a:fillRef idx="0">
          <a:scrgbClr r="0" g="0" b="0"/>
        </a:fillRef>
        <a:effectRef idx="0">
          <a:scrgbClr r="0" g="0" b="0"/>
        </a:effectRef>
        <a:fontRef idx="minor"/>
      </dsp:style>
    </dsp:sp>
    <dsp:sp modelId="{DC942354-AB2E-46B5-AC49-606E657EA9A1}">
      <dsp:nvSpPr>
        <dsp:cNvPr id="0" name=""/>
        <dsp:cNvSpPr/>
      </dsp:nvSpPr>
      <dsp:spPr>
        <a:xfrm>
          <a:off x="4342496" y="3119342"/>
          <a:ext cx="113542" cy="94525"/>
        </a:xfrm>
        <a:prstGeom prst="rect">
          <a:avLst/>
        </a:prstGeom>
        <a:gradFill rotWithShape="0">
          <a:gsLst>
            <a:gs pos="0">
              <a:schemeClr val="accent5">
                <a:hueOff val="0"/>
                <a:satOff val="0"/>
                <a:lumOff val="-4237"/>
                <a:alphaOff val="0"/>
                <a:satMod val="103000"/>
                <a:lumMod val="102000"/>
                <a:tint val="94000"/>
              </a:schemeClr>
            </a:gs>
            <a:gs pos="50000">
              <a:schemeClr val="accent5">
                <a:hueOff val="0"/>
                <a:satOff val="0"/>
                <a:lumOff val="-4237"/>
                <a:alphaOff val="0"/>
                <a:satMod val="110000"/>
                <a:lumMod val="100000"/>
                <a:shade val="100000"/>
              </a:schemeClr>
            </a:gs>
            <a:gs pos="100000">
              <a:schemeClr val="accent5">
                <a:hueOff val="0"/>
                <a:satOff val="0"/>
                <a:lumOff val="-42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1A5361-1A7E-48CA-93BB-015E63A341F1}">
      <dsp:nvSpPr>
        <dsp:cNvPr id="0" name=""/>
        <dsp:cNvSpPr/>
      </dsp:nvSpPr>
      <dsp:spPr>
        <a:xfrm>
          <a:off x="5154238" y="2079561"/>
          <a:ext cx="826842" cy="567153"/>
        </a:xfrm>
        <a:prstGeom prst="hexagon">
          <a:avLst>
            <a:gd name="adj" fmla="val 40000"/>
            <a:gd name="vf" fmla="val 115470"/>
          </a:avLst>
        </a:prstGeom>
        <a:gradFill rotWithShape="0">
          <a:gsLst>
            <a:gs pos="0">
              <a:schemeClr val="accent5">
                <a:hueOff val="0"/>
                <a:satOff val="0"/>
                <a:lumOff val="-5649"/>
                <a:alphaOff val="0"/>
                <a:satMod val="103000"/>
                <a:lumMod val="102000"/>
                <a:tint val="94000"/>
              </a:schemeClr>
            </a:gs>
            <a:gs pos="50000">
              <a:schemeClr val="accent5">
                <a:hueOff val="0"/>
                <a:satOff val="0"/>
                <a:lumOff val="-5649"/>
                <a:alphaOff val="0"/>
                <a:satMod val="110000"/>
                <a:lumMod val="100000"/>
                <a:shade val="100000"/>
              </a:schemeClr>
            </a:gs>
            <a:gs pos="100000">
              <a:schemeClr val="accent5">
                <a:hueOff val="0"/>
                <a:satOff val="0"/>
                <a:lumOff val="-5649"/>
                <a:alphaOff val="0"/>
                <a:lumMod val="99000"/>
                <a:satMod val="120000"/>
                <a:shade val="78000"/>
              </a:schemeClr>
            </a:gs>
          </a:gsLst>
          <a:lin ang="5400000" scaled="0"/>
        </a:gradFill>
        <a:ln w="6350" cap="flat" cmpd="sng" algn="ctr">
          <a:solidFill>
            <a:schemeClr val="accent5">
              <a:hueOff val="0"/>
              <a:satOff val="0"/>
              <a:lumOff val="-564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12 Oct.</a:t>
          </a:r>
        </a:p>
      </dsp:txBody>
      <dsp:txXfrm>
        <a:off x="5302120" y="2180997"/>
        <a:ext cx="531078" cy="364281"/>
      </dsp:txXfrm>
    </dsp:sp>
    <dsp:sp modelId="{C26C1F2D-7470-4DC5-97AF-6E537819EDAA}">
      <dsp:nvSpPr>
        <dsp:cNvPr id="0" name=""/>
        <dsp:cNvSpPr/>
      </dsp:nvSpPr>
      <dsp:spPr>
        <a:xfrm>
          <a:off x="4993463" y="0"/>
          <a:ext cx="1148391"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1" kern="1200" dirty="0"/>
            <a:t>ISSUE OUTLINE</a:t>
          </a:r>
          <a:br>
            <a:rPr lang="en-US" sz="1100" b="1" kern="1200" dirty="0"/>
          </a:br>
          <a:r>
            <a:rPr lang="en-US" sz="1100" kern="1200" dirty="0"/>
            <a:t>Sale of Partnership Interest</a:t>
          </a:r>
          <a:br>
            <a:rPr lang="en-US" sz="1100" kern="1200" dirty="0"/>
          </a:br>
          <a:r>
            <a:rPr lang="en-US" sz="1100" i="1" kern="1200" dirty="0"/>
            <a:t>Sourcing &amp; Credits</a:t>
          </a:r>
        </a:p>
      </dsp:txBody>
      <dsp:txXfrm>
        <a:off x="4993463" y="0"/>
        <a:ext cx="1148391" cy="1512408"/>
      </dsp:txXfrm>
    </dsp:sp>
    <dsp:sp modelId="{11CD5511-C3A6-4C9A-9894-71E7266738AF}">
      <dsp:nvSpPr>
        <dsp:cNvPr id="0" name=""/>
        <dsp:cNvSpPr/>
      </dsp:nvSpPr>
      <dsp:spPr>
        <a:xfrm>
          <a:off x="5981080" y="2363138"/>
          <a:ext cx="299284" cy="0"/>
        </a:xfrm>
        <a:custGeom>
          <a:avLst/>
          <a:gdLst/>
          <a:ahLst/>
          <a:cxnLst/>
          <a:rect l="0" t="0" r="0" b="0"/>
          <a:pathLst>
            <a:path>
              <a:moveTo>
                <a:pt x="0" y="0"/>
              </a:moveTo>
              <a:lnTo>
                <a:pt x="299284" y="0"/>
              </a:lnTo>
            </a:path>
          </a:pathLst>
        </a:custGeom>
        <a:noFill/>
        <a:ln w="6350" cap="flat" cmpd="sng" algn="ctr">
          <a:solidFill>
            <a:schemeClr val="accent5">
              <a:hueOff val="0"/>
              <a:satOff val="0"/>
              <a:lumOff val="-70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980E5842-6700-47BC-8EE4-720709104780}">
      <dsp:nvSpPr>
        <dsp:cNvPr id="0" name=""/>
        <dsp:cNvSpPr/>
      </dsp:nvSpPr>
      <dsp:spPr>
        <a:xfrm>
          <a:off x="5567659" y="1606933"/>
          <a:ext cx="0" cy="472627"/>
        </a:xfrm>
        <a:prstGeom prst="line">
          <a:avLst/>
        </a:prstGeom>
        <a:noFill/>
        <a:ln w="12700" cap="flat" cmpd="sng" algn="ctr">
          <a:solidFill>
            <a:schemeClr val="accent5">
              <a:hueOff val="0"/>
              <a:satOff val="0"/>
              <a:lumOff val="-5649"/>
              <a:alphaOff val="0"/>
            </a:schemeClr>
          </a:solidFill>
          <a:prstDash val="dash"/>
          <a:miter lim="800000"/>
        </a:ln>
        <a:effectLst/>
      </dsp:spPr>
      <dsp:style>
        <a:lnRef idx="1">
          <a:scrgbClr r="0" g="0" b="0"/>
        </a:lnRef>
        <a:fillRef idx="0">
          <a:scrgbClr r="0" g="0" b="0"/>
        </a:fillRef>
        <a:effectRef idx="0">
          <a:scrgbClr r="0" g="0" b="0"/>
        </a:effectRef>
        <a:fontRef idx="minor"/>
      </dsp:style>
    </dsp:sp>
    <dsp:sp modelId="{B20AEA19-FB40-4966-9640-EC1EFB33B188}">
      <dsp:nvSpPr>
        <dsp:cNvPr id="0" name=""/>
        <dsp:cNvSpPr/>
      </dsp:nvSpPr>
      <dsp:spPr>
        <a:xfrm>
          <a:off x="5512798" y="1512408"/>
          <a:ext cx="109720" cy="94525"/>
        </a:xfrm>
        <a:prstGeom prst="rect">
          <a:avLst/>
        </a:prstGeom>
        <a:gradFill rotWithShape="0">
          <a:gsLst>
            <a:gs pos="0">
              <a:schemeClr val="accent5">
                <a:hueOff val="0"/>
                <a:satOff val="0"/>
                <a:lumOff val="-5649"/>
                <a:alphaOff val="0"/>
                <a:satMod val="103000"/>
                <a:lumMod val="102000"/>
                <a:tint val="94000"/>
              </a:schemeClr>
            </a:gs>
            <a:gs pos="50000">
              <a:schemeClr val="accent5">
                <a:hueOff val="0"/>
                <a:satOff val="0"/>
                <a:lumOff val="-5649"/>
                <a:alphaOff val="0"/>
                <a:satMod val="110000"/>
                <a:lumMod val="100000"/>
                <a:shade val="100000"/>
              </a:schemeClr>
            </a:gs>
            <a:gs pos="100000">
              <a:schemeClr val="accent5">
                <a:hueOff val="0"/>
                <a:satOff val="0"/>
                <a:lumOff val="-56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B017CDE-3D36-4DDB-AAE4-88D3F42120D0}">
      <dsp:nvSpPr>
        <dsp:cNvPr id="0" name=""/>
        <dsp:cNvSpPr/>
      </dsp:nvSpPr>
      <dsp:spPr>
        <a:xfrm rot="10800000">
          <a:off x="6280364" y="2079561"/>
          <a:ext cx="712334" cy="567153"/>
        </a:xfrm>
        <a:prstGeom prst="homePlate">
          <a:avLst>
            <a:gd name="adj" fmla="val 40000"/>
          </a:avLst>
        </a:prstGeom>
        <a:gradFill rotWithShape="0">
          <a:gsLst>
            <a:gs pos="0">
              <a:schemeClr val="accent5">
                <a:hueOff val="0"/>
                <a:satOff val="0"/>
                <a:lumOff val="-7061"/>
                <a:alphaOff val="0"/>
                <a:satMod val="103000"/>
                <a:lumMod val="102000"/>
                <a:tint val="94000"/>
              </a:schemeClr>
            </a:gs>
            <a:gs pos="50000">
              <a:schemeClr val="accent5">
                <a:hueOff val="0"/>
                <a:satOff val="0"/>
                <a:lumOff val="-7061"/>
                <a:alphaOff val="0"/>
                <a:satMod val="110000"/>
                <a:lumMod val="100000"/>
                <a:shade val="100000"/>
              </a:schemeClr>
            </a:gs>
            <a:gs pos="100000">
              <a:schemeClr val="accent5">
                <a:hueOff val="0"/>
                <a:satOff val="0"/>
                <a:lumOff val="-7061"/>
                <a:alphaOff val="0"/>
                <a:lumMod val="99000"/>
                <a:satMod val="120000"/>
                <a:shade val="78000"/>
              </a:schemeClr>
            </a:gs>
          </a:gsLst>
          <a:lin ang="5400000" scaled="0"/>
        </a:gradFill>
        <a:ln w="6350" cap="flat" cmpd="sng" algn="ctr">
          <a:solidFill>
            <a:schemeClr val="accent5">
              <a:hueOff val="0"/>
              <a:satOff val="0"/>
              <a:lumOff val="-70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26 Oct.</a:t>
          </a:r>
        </a:p>
      </dsp:txBody>
      <dsp:txXfrm rot="10800000">
        <a:off x="6393795" y="2079561"/>
        <a:ext cx="598903" cy="567153"/>
      </dsp:txXfrm>
    </dsp:sp>
    <dsp:sp modelId="{0C14243F-E495-4A4C-B933-46720FCC4BC0}">
      <dsp:nvSpPr>
        <dsp:cNvPr id="0" name=""/>
        <dsp:cNvSpPr/>
      </dsp:nvSpPr>
      <dsp:spPr>
        <a:xfrm>
          <a:off x="6141855" y="3213867"/>
          <a:ext cx="989353"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b="1" kern="1200" dirty="0"/>
            <a:t>ISSUE OUTLINE  </a:t>
          </a:r>
          <a:r>
            <a:rPr lang="en-US" sz="1100" kern="1200" dirty="0"/>
            <a:t>Administrative &amp; Enforcement</a:t>
          </a:r>
        </a:p>
      </dsp:txBody>
      <dsp:txXfrm>
        <a:off x="6141855" y="3213867"/>
        <a:ext cx="989353" cy="1512408"/>
      </dsp:txXfrm>
    </dsp:sp>
    <dsp:sp modelId="{6C998525-4890-4B10-99D6-6793990EA1E5}">
      <dsp:nvSpPr>
        <dsp:cNvPr id="0" name=""/>
        <dsp:cNvSpPr/>
      </dsp:nvSpPr>
      <dsp:spPr>
        <a:xfrm>
          <a:off x="6636531" y="2646714"/>
          <a:ext cx="0" cy="472627"/>
        </a:xfrm>
        <a:prstGeom prst="line">
          <a:avLst/>
        </a:prstGeom>
        <a:noFill/>
        <a:ln w="12700" cap="flat" cmpd="sng" algn="ctr">
          <a:solidFill>
            <a:schemeClr val="accent5">
              <a:hueOff val="0"/>
              <a:satOff val="0"/>
              <a:lumOff val="-7061"/>
              <a:alphaOff val="0"/>
            </a:schemeClr>
          </a:solidFill>
          <a:prstDash val="dash"/>
          <a:miter lim="800000"/>
        </a:ln>
        <a:effectLst/>
      </dsp:spPr>
      <dsp:style>
        <a:lnRef idx="1">
          <a:scrgbClr r="0" g="0" b="0"/>
        </a:lnRef>
        <a:fillRef idx="0">
          <a:scrgbClr r="0" g="0" b="0"/>
        </a:fillRef>
        <a:effectRef idx="0">
          <a:scrgbClr r="0" g="0" b="0"/>
        </a:effectRef>
        <a:fontRef idx="minor"/>
      </dsp:style>
    </dsp:sp>
    <dsp:sp modelId="{B62DEEDE-4C3A-4DEA-AD78-F1129DD0E703}">
      <dsp:nvSpPr>
        <dsp:cNvPr id="0" name=""/>
        <dsp:cNvSpPr/>
      </dsp:nvSpPr>
      <dsp:spPr>
        <a:xfrm>
          <a:off x="6589269" y="3119342"/>
          <a:ext cx="94525" cy="94525"/>
        </a:xfrm>
        <a:prstGeom prst="rect">
          <a:avLst/>
        </a:prstGeom>
        <a:gradFill rotWithShape="0">
          <a:gsLst>
            <a:gs pos="0">
              <a:schemeClr val="accent5">
                <a:hueOff val="0"/>
                <a:satOff val="0"/>
                <a:lumOff val="-7061"/>
                <a:alphaOff val="0"/>
                <a:satMod val="103000"/>
                <a:lumMod val="102000"/>
                <a:tint val="94000"/>
              </a:schemeClr>
            </a:gs>
            <a:gs pos="50000">
              <a:schemeClr val="accent5">
                <a:hueOff val="0"/>
                <a:satOff val="0"/>
                <a:lumOff val="-7061"/>
                <a:alphaOff val="0"/>
                <a:satMod val="110000"/>
                <a:lumMod val="100000"/>
                <a:shade val="100000"/>
              </a:schemeClr>
            </a:gs>
            <a:gs pos="100000">
              <a:schemeClr val="accent5">
                <a:hueOff val="0"/>
                <a:satOff val="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2F30C-5D12-41F3-A786-01257CA8C579}">
      <dsp:nvSpPr>
        <dsp:cNvPr id="0" name=""/>
        <dsp:cNvSpPr/>
      </dsp:nvSpPr>
      <dsp:spPr>
        <a:xfrm>
          <a:off x="8893" y="719756"/>
          <a:ext cx="5316616" cy="21266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r>
            <a:rPr lang="en-US" sz="4600" kern="1200" dirty="0"/>
            <a:t>Conformity Implications &amp; Questions</a:t>
          </a:r>
        </a:p>
      </dsp:txBody>
      <dsp:txXfrm>
        <a:off x="1072216" y="719756"/>
        <a:ext cx="3189970" cy="2126646"/>
      </dsp:txXfrm>
    </dsp:sp>
    <dsp:sp modelId="{39F1FDF8-7A3C-4E15-B1D7-BDDDE0CD92ED}">
      <dsp:nvSpPr>
        <dsp:cNvPr id="0" name=""/>
        <dsp:cNvSpPr/>
      </dsp:nvSpPr>
      <dsp:spPr>
        <a:xfrm>
          <a:off x="4793849" y="719756"/>
          <a:ext cx="5316616" cy="212664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r>
            <a:rPr lang="en-US" sz="4600" kern="1200" dirty="0"/>
            <a:t>Sourcing of Partnership Income</a:t>
          </a:r>
        </a:p>
      </dsp:txBody>
      <dsp:txXfrm>
        <a:off x="5857172" y="719756"/>
        <a:ext cx="3189970" cy="2126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01E47-8B0A-4C6A-B36D-7981C238040D}">
      <dsp:nvSpPr>
        <dsp:cNvPr id="0" name=""/>
        <dsp:cNvSpPr/>
      </dsp:nvSpPr>
      <dsp:spPr>
        <a:xfrm>
          <a:off x="51" y="8749"/>
          <a:ext cx="4913783" cy="118257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Situs-Based Sourcing</a:t>
          </a:r>
        </a:p>
      </dsp:txBody>
      <dsp:txXfrm>
        <a:off x="51" y="8749"/>
        <a:ext cx="4913783" cy="1182578"/>
      </dsp:txXfrm>
    </dsp:sp>
    <dsp:sp modelId="{BAA0EB1C-2C75-4B3B-B85E-CFD7DEBDED11}">
      <dsp:nvSpPr>
        <dsp:cNvPr id="0" name=""/>
        <dsp:cNvSpPr/>
      </dsp:nvSpPr>
      <dsp:spPr>
        <a:xfrm>
          <a:off x="51" y="1191328"/>
          <a:ext cx="4913783" cy="31512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a:t>Refers to sourcing income to a particular geographic location.</a:t>
          </a:r>
        </a:p>
      </dsp:txBody>
      <dsp:txXfrm>
        <a:off x="51" y="1191328"/>
        <a:ext cx="4913783" cy="3151260"/>
      </dsp:txXfrm>
    </dsp:sp>
    <dsp:sp modelId="{48625130-0C9A-44DA-A5E0-3CE4BECC5D86}">
      <dsp:nvSpPr>
        <dsp:cNvPr id="0" name=""/>
        <dsp:cNvSpPr/>
      </dsp:nvSpPr>
      <dsp:spPr>
        <a:xfrm>
          <a:off x="5601764" y="8749"/>
          <a:ext cx="4913783" cy="118257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Apportionment-Based Sourcing</a:t>
          </a:r>
        </a:p>
      </dsp:txBody>
      <dsp:txXfrm>
        <a:off x="5601764" y="8749"/>
        <a:ext cx="4913783" cy="1182578"/>
      </dsp:txXfrm>
    </dsp:sp>
    <dsp:sp modelId="{8EFB19CD-6F3F-4747-B10B-DE24BBEC71BC}">
      <dsp:nvSpPr>
        <dsp:cNvPr id="0" name=""/>
        <dsp:cNvSpPr/>
      </dsp:nvSpPr>
      <dsp:spPr>
        <a:xfrm>
          <a:off x="5601764" y="1191328"/>
          <a:ext cx="4913783" cy="31512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a:t>Refers to sourcing income using a formula based on certain factors so that the income may be divided between multiple locations.</a:t>
          </a:r>
        </a:p>
      </dsp:txBody>
      <dsp:txXfrm>
        <a:off x="5601764" y="1191328"/>
        <a:ext cx="4913783" cy="3151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39352-B00E-4925-8C4D-165BBF879D65}">
      <dsp:nvSpPr>
        <dsp:cNvPr id="0" name=""/>
        <dsp:cNvSpPr/>
      </dsp:nvSpPr>
      <dsp:spPr>
        <a:xfrm>
          <a:off x="0" y="760808"/>
          <a:ext cx="2786062" cy="17691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6276AF-B9BD-4C31-AD9C-EC667A5D84B5}">
      <dsp:nvSpPr>
        <dsp:cNvPr id="0" name=""/>
        <dsp:cNvSpPr/>
      </dsp:nvSpPr>
      <dsp:spPr>
        <a:xfrm>
          <a:off x="309562" y="1054892"/>
          <a:ext cx="2786062" cy="176914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Lower-tier passthrough sourcing</a:t>
          </a:r>
        </a:p>
      </dsp:txBody>
      <dsp:txXfrm>
        <a:off x="361379" y="1106709"/>
        <a:ext cx="2682428" cy="1665515"/>
      </dsp:txXfrm>
    </dsp:sp>
    <dsp:sp modelId="{8917FAAF-02B7-4D4D-890B-5A521AA108A4}">
      <dsp:nvSpPr>
        <dsp:cNvPr id="0" name=""/>
        <dsp:cNvSpPr/>
      </dsp:nvSpPr>
      <dsp:spPr>
        <a:xfrm>
          <a:off x="3405187" y="760808"/>
          <a:ext cx="2786062" cy="17691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DA96FA-2D7E-477A-89A8-F78C6AB6C58C}">
      <dsp:nvSpPr>
        <dsp:cNvPr id="0" name=""/>
        <dsp:cNvSpPr/>
      </dsp:nvSpPr>
      <dsp:spPr>
        <a:xfrm>
          <a:off x="3714749" y="1054892"/>
          <a:ext cx="2786062" cy="176914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Upper-tier sourcing</a:t>
          </a:r>
        </a:p>
      </dsp:txBody>
      <dsp:txXfrm>
        <a:off x="3766566" y="1106709"/>
        <a:ext cx="2682428" cy="1665515"/>
      </dsp:txXfrm>
    </dsp:sp>
    <dsp:sp modelId="{F756DA1F-E7D2-49A1-A799-93C221512087}">
      <dsp:nvSpPr>
        <dsp:cNvPr id="0" name=""/>
        <dsp:cNvSpPr/>
      </dsp:nvSpPr>
      <dsp:spPr>
        <a:xfrm>
          <a:off x="6810374" y="760808"/>
          <a:ext cx="2786062" cy="17691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A46EB50-4380-4B58-8831-6D371382790B}">
      <dsp:nvSpPr>
        <dsp:cNvPr id="0" name=""/>
        <dsp:cNvSpPr/>
      </dsp:nvSpPr>
      <dsp:spPr>
        <a:xfrm>
          <a:off x="7119936" y="1054892"/>
          <a:ext cx="2786062" cy="176914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Combination sourcing</a:t>
          </a:r>
        </a:p>
      </dsp:txBody>
      <dsp:txXfrm>
        <a:off x="7171753" y="1106709"/>
        <a:ext cx="2682428" cy="1665515"/>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6BDE4-104E-4322-A96D-CC39921C3ACE}" type="datetimeFigureOut">
              <a:rPr lang="en-US" smtClean="0"/>
              <a:t>8/31/2021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E7C15-81EC-4022-855D-F70AC6E57C85}" type="slidenum">
              <a:rPr lang="en-US" smtClean="0"/>
              <a:t>‹#›</a:t>
            </a:fld>
            <a:endParaRPr lang="en-US" dirty="0"/>
          </a:p>
        </p:txBody>
      </p:sp>
    </p:spTree>
    <p:extLst>
      <p:ext uri="{BB962C8B-B14F-4D97-AF65-F5344CB8AC3E}">
        <p14:creationId xmlns:p14="http://schemas.microsoft.com/office/powerpoint/2010/main" val="37006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05FB-8F46-415C-97FF-775E18CF3B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27A4DC-07DC-45D3-BE43-FB934C00E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7714BD-0DB1-4796-B198-AC395920BDAF}"/>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5" name="Footer Placeholder 4">
            <a:extLst>
              <a:ext uri="{FF2B5EF4-FFF2-40B4-BE49-F238E27FC236}">
                <a16:creationId xmlns:a16="http://schemas.microsoft.com/office/drawing/2014/main" id="{12B3D705-FA65-415B-8D86-797A1063FD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E7641-FD64-4B4C-A5B3-7FC06F28D8E2}"/>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160171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A4F8-BFC4-4414-A363-6838B5907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9B98CD-B0DA-4987-8E90-840346C7B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D200B-B487-40CC-B1FD-2A5EBFA9CB01}"/>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5" name="Footer Placeholder 4">
            <a:extLst>
              <a:ext uri="{FF2B5EF4-FFF2-40B4-BE49-F238E27FC236}">
                <a16:creationId xmlns:a16="http://schemas.microsoft.com/office/drawing/2014/main" id="{FFACE50A-9FA7-4614-AA39-E5902DA23E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B19858-7936-4A45-AEE0-1BED2D3B039C}"/>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175426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21A0E-7E31-4F87-8CFB-80F0E005BC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AE43EB-FF3B-4A96-BC6B-F0D527131D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3A4FE-80AB-418C-AD79-BF41F39C9C87}"/>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5" name="Footer Placeholder 4">
            <a:extLst>
              <a:ext uri="{FF2B5EF4-FFF2-40B4-BE49-F238E27FC236}">
                <a16:creationId xmlns:a16="http://schemas.microsoft.com/office/drawing/2014/main" id="{BCEF2233-2CEF-473D-8DCE-62A253604C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5DB7D-9F8D-4383-A85E-FB7378F8C119}"/>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4498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297E-ABAE-4473-BFE7-375493898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492D1-5E04-4019-A09D-5654E67D1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10F5F-6AF7-45AA-B148-2B7B6F0B4BAA}"/>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5" name="Footer Placeholder 4">
            <a:extLst>
              <a:ext uri="{FF2B5EF4-FFF2-40B4-BE49-F238E27FC236}">
                <a16:creationId xmlns:a16="http://schemas.microsoft.com/office/drawing/2014/main" id="{910F5C49-9AC6-467C-91E6-DC5D385322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281B22-50EC-4165-BBCC-D81A8842DE56}"/>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488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0292-44D5-460F-B83A-D601A109E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2E645-18DC-4682-98E7-4B8AD9A1A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D6A88-3FDD-4EA7-A432-195FBB9BA521}"/>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5" name="Footer Placeholder 4">
            <a:extLst>
              <a:ext uri="{FF2B5EF4-FFF2-40B4-BE49-F238E27FC236}">
                <a16:creationId xmlns:a16="http://schemas.microsoft.com/office/drawing/2014/main" id="{54709800-BC01-4EEA-B559-DCC5C6A13A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5DFBFC-4250-4D23-B2BC-E028513A2DC7}"/>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206706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4D26-A5A0-484F-8EFD-33300B046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358E4-3051-491F-9C8D-7F7DA88389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B050C-C382-48AD-B1A0-3A9A71614D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86B5E-2439-4F25-9274-2317878AF520}"/>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6" name="Footer Placeholder 5">
            <a:extLst>
              <a:ext uri="{FF2B5EF4-FFF2-40B4-BE49-F238E27FC236}">
                <a16:creationId xmlns:a16="http://schemas.microsoft.com/office/drawing/2014/main" id="{BEC0A93D-664E-40A8-84AE-3BDCCE6943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6BCF31-2019-4DAC-AC6C-40C4C0645957}"/>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266448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8D9A-F4FC-4809-9A51-D17805C987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E6578-37B0-45B1-822E-011B37AAE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960E9-8304-447A-988E-829563587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76C0A-C47E-47E8-9AEE-93BCD567F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C569C-DB5E-4437-B18F-19D2B3A91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656F2-DDA6-466F-B98F-B9A68D48F8E0}"/>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8" name="Footer Placeholder 7">
            <a:extLst>
              <a:ext uri="{FF2B5EF4-FFF2-40B4-BE49-F238E27FC236}">
                <a16:creationId xmlns:a16="http://schemas.microsoft.com/office/drawing/2014/main" id="{D599F9A3-29BE-4174-B6F9-74F76B8D29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DADD51-2EFF-4702-AD50-64AD4A22A379}"/>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6492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796-B71D-4E35-BBDF-11A2ABDE46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CB96CA-ECE7-4E9D-A3BA-88480E0900F0}"/>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4" name="Footer Placeholder 3">
            <a:extLst>
              <a:ext uri="{FF2B5EF4-FFF2-40B4-BE49-F238E27FC236}">
                <a16:creationId xmlns:a16="http://schemas.microsoft.com/office/drawing/2014/main" id="{BD08984E-2CA1-47C9-9030-5743A1EA14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04F5B7-B79A-462B-811D-4AC888073C0E}"/>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170099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49F8A-B959-46A1-BEDC-B9A34EBB4E2F}"/>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3" name="Footer Placeholder 2">
            <a:extLst>
              <a:ext uri="{FF2B5EF4-FFF2-40B4-BE49-F238E27FC236}">
                <a16:creationId xmlns:a16="http://schemas.microsoft.com/office/drawing/2014/main" id="{535BB0C3-24EC-4218-9C6A-A065DC46DA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D75ABA-8B8C-466B-84B2-C260ADEBF0E7}"/>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118814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62CE-1F61-4D1D-999C-7999D3924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E41F8-9BE1-487C-8F4D-CD10182C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9550E-FAD2-4F2A-B2E9-96F363419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CA32F-9F16-4069-93DC-515F2A41E7DE}"/>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6" name="Footer Placeholder 5">
            <a:extLst>
              <a:ext uri="{FF2B5EF4-FFF2-40B4-BE49-F238E27FC236}">
                <a16:creationId xmlns:a16="http://schemas.microsoft.com/office/drawing/2014/main" id="{A207048C-8C69-40BB-802A-5B0BB889A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705D88-6667-4D2C-A34E-83B5841D1AF2}"/>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191076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866D-487E-4317-B0AA-73C8C491B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1E06A7-98CD-4B94-B46E-CCF871E5B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BB367BA-E8C3-460A-A3A3-5D428D458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A3D7A-4478-4574-9D91-2AE383BAD41F}"/>
              </a:ext>
            </a:extLst>
          </p:cNvPr>
          <p:cNvSpPr>
            <a:spLocks noGrp="1"/>
          </p:cNvSpPr>
          <p:nvPr>
            <p:ph type="dt" sz="half" idx="10"/>
          </p:nvPr>
        </p:nvSpPr>
        <p:spPr/>
        <p:txBody>
          <a:bodyPr/>
          <a:lstStyle/>
          <a:p>
            <a:fld id="{568CB591-1CC2-4D57-8D09-0646199A36F6}" type="datetimeFigureOut">
              <a:rPr lang="en-US" smtClean="0"/>
              <a:t>8/31/2021</a:t>
            </a:fld>
            <a:endParaRPr lang="en-US" dirty="0"/>
          </a:p>
        </p:txBody>
      </p:sp>
      <p:sp>
        <p:nvSpPr>
          <p:cNvPr id="6" name="Footer Placeholder 5">
            <a:extLst>
              <a:ext uri="{FF2B5EF4-FFF2-40B4-BE49-F238E27FC236}">
                <a16:creationId xmlns:a16="http://schemas.microsoft.com/office/drawing/2014/main" id="{90272F81-52F4-4220-A07F-8A33B03415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BA2E5A-4A35-466F-97DA-A3CCBB024B21}"/>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48173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67260-4E31-43DC-9105-F2C3638E9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96BE0-6548-46BC-8F06-49F9FDB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7EA99-0F01-4382-A998-0459DA446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CB591-1CC2-4D57-8D09-0646199A36F6}" type="datetimeFigureOut">
              <a:rPr lang="en-US" smtClean="0"/>
              <a:t>8/31/2021</a:t>
            </a:fld>
            <a:endParaRPr lang="en-US" dirty="0"/>
          </a:p>
        </p:txBody>
      </p:sp>
      <p:sp>
        <p:nvSpPr>
          <p:cNvPr id="5" name="Footer Placeholder 4">
            <a:extLst>
              <a:ext uri="{FF2B5EF4-FFF2-40B4-BE49-F238E27FC236}">
                <a16:creationId xmlns:a16="http://schemas.microsoft.com/office/drawing/2014/main" id="{99045F44-673E-4047-93E7-F6E9643AE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B6E97F-4D52-4FA7-B123-571ECC776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40D6E-E35F-417B-9CCA-92B24078C1ED}" type="slidenum">
              <a:rPr lang="en-US" smtClean="0"/>
              <a:t>‹#›</a:t>
            </a:fld>
            <a:endParaRPr lang="en-US" dirty="0"/>
          </a:p>
        </p:txBody>
      </p:sp>
    </p:spTree>
    <p:extLst>
      <p:ext uri="{BB962C8B-B14F-4D97-AF65-F5344CB8AC3E}">
        <p14:creationId xmlns:p14="http://schemas.microsoft.com/office/powerpoint/2010/main" val="36753913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8">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00B65639-F411-4129-9CA9-9783F51D4D40}"/>
              </a:ext>
            </a:extLst>
          </p:cNvPr>
          <p:cNvSpPr>
            <a:spLocks noGrp="1"/>
          </p:cNvSpPr>
          <p:nvPr>
            <p:ph type="ctrTitle"/>
          </p:nvPr>
        </p:nvSpPr>
        <p:spPr>
          <a:xfrm>
            <a:off x="841248" y="1655286"/>
            <a:ext cx="4224048" cy="2610042"/>
          </a:xfrm>
        </p:spPr>
        <p:txBody>
          <a:bodyPr>
            <a:normAutofit/>
          </a:bodyPr>
          <a:lstStyle/>
          <a:p>
            <a:pPr algn="l"/>
            <a:r>
              <a:rPr lang="en-US" sz="5400" dirty="0">
                <a:solidFill>
                  <a:srgbClr val="FFFFFF"/>
                </a:solidFill>
              </a:rPr>
              <a:t>State Taxation of Partnerships</a:t>
            </a:r>
          </a:p>
        </p:txBody>
      </p:sp>
      <p:sp>
        <p:nvSpPr>
          <p:cNvPr id="3" name="Subtitle 2">
            <a:extLst>
              <a:ext uri="{FF2B5EF4-FFF2-40B4-BE49-F238E27FC236}">
                <a16:creationId xmlns:a16="http://schemas.microsoft.com/office/drawing/2014/main" id="{31EB3E86-D2EE-458D-A1C8-24F128B5F874}"/>
              </a:ext>
            </a:extLst>
          </p:cNvPr>
          <p:cNvSpPr>
            <a:spLocks noGrp="1"/>
          </p:cNvSpPr>
          <p:nvPr>
            <p:ph type="subTitle" idx="1"/>
          </p:nvPr>
        </p:nvSpPr>
        <p:spPr>
          <a:xfrm>
            <a:off x="841248" y="4373384"/>
            <a:ext cx="3405900" cy="829055"/>
          </a:xfrm>
        </p:spPr>
        <p:txBody>
          <a:bodyPr>
            <a:normAutofit/>
          </a:bodyPr>
          <a:lstStyle/>
          <a:p>
            <a:pPr algn="l"/>
            <a:r>
              <a:rPr lang="en-US" sz="2000" dirty="0">
                <a:solidFill>
                  <a:srgbClr val="FFFFFF"/>
                </a:solidFill>
              </a:rPr>
              <a:t>August 31, 2021</a:t>
            </a:r>
          </a:p>
        </p:txBody>
      </p:sp>
      <p:pic>
        <p:nvPicPr>
          <p:cNvPr id="4" name="Picture 3" descr="Logo&#10;&#10;Description automatically generated">
            <a:extLst>
              <a:ext uri="{FF2B5EF4-FFF2-40B4-BE49-F238E27FC236}">
                <a16:creationId xmlns:a16="http://schemas.microsoft.com/office/drawing/2014/main" id="{83FE5CE5-16C3-4CC9-AAE6-0FFFC2EEB2A8}"/>
              </a:ext>
            </a:extLst>
          </p:cNvPr>
          <p:cNvPicPr>
            <a:picLocks noChangeAspect="1"/>
          </p:cNvPicPr>
          <p:nvPr/>
        </p:nvPicPr>
        <p:blipFill>
          <a:blip r:embed="rId2"/>
          <a:stretch>
            <a:fillRect/>
          </a:stretch>
        </p:blipFill>
        <p:spPr>
          <a:xfrm>
            <a:off x="6769977" y="2546544"/>
            <a:ext cx="4580777" cy="2313292"/>
          </a:xfrm>
          <a:prstGeom prst="rect">
            <a:avLst/>
          </a:prstGeom>
        </p:spPr>
      </p:pic>
    </p:spTree>
    <p:extLst>
      <p:ext uri="{BB962C8B-B14F-4D97-AF65-F5344CB8AC3E}">
        <p14:creationId xmlns:p14="http://schemas.microsoft.com/office/powerpoint/2010/main" val="25519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F2DA6A-00E9-4CE4-95FA-99CF62A3A366}"/>
              </a:ext>
            </a:extLst>
          </p:cNvPr>
          <p:cNvSpPr>
            <a:spLocks noGrp="1"/>
          </p:cNvSpPr>
          <p:nvPr>
            <p:ph type="title"/>
          </p:nvPr>
        </p:nvSpPr>
        <p:spPr>
          <a:xfrm>
            <a:off x="1043631" y="809898"/>
            <a:ext cx="9942716" cy="1554480"/>
          </a:xfrm>
        </p:spPr>
        <p:txBody>
          <a:bodyPr anchor="ctr">
            <a:normAutofit/>
          </a:bodyPr>
          <a:lstStyle/>
          <a:p>
            <a:r>
              <a:rPr lang="en-US" dirty="0"/>
              <a:t>2.2.2 Conformity Implications &amp; Questions</a:t>
            </a:r>
          </a:p>
        </p:txBody>
      </p:sp>
      <p:sp>
        <p:nvSpPr>
          <p:cNvPr id="3" name="Content Placeholder 2">
            <a:extLst>
              <a:ext uri="{FF2B5EF4-FFF2-40B4-BE49-F238E27FC236}">
                <a16:creationId xmlns:a16="http://schemas.microsoft.com/office/drawing/2014/main" id="{E417229A-5D54-40F9-A862-EE6E354B2580}"/>
              </a:ext>
            </a:extLst>
          </p:cNvPr>
          <p:cNvSpPr>
            <a:spLocks noGrp="1"/>
          </p:cNvSpPr>
          <p:nvPr>
            <p:ph idx="1"/>
          </p:nvPr>
        </p:nvSpPr>
        <p:spPr>
          <a:xfrm>
            <a:off x="1045028" y="3017522"/>
            <a:ext cx="9941319" cy="3124658"/>
          </a:xfrm>
        </p:spPr>
        <p:txBody>
          <a:bodyPr anchor="t">
            <a:normAutofit lnSpcReduction="10000"/>
          </a:bodyPr>
          <a:lstStyle/>
          <a:p>
            <a:r>
              <a:rPr lang="en-US" sz="2000" dirty="0"/>
              <a:t>2.2.2.3. </a:t>
            </a:r>
            <a:r>
              <a:rPr lang="en-US" sz="2000" b="1" dirty="0"/>
              <a:t>Built-In Gain or Loss on Contributed Property Allocated Back to Contributing Partner </a:t>
            </a:r>
          </a:p>
          <a:p>
            <a:pPr lvl="1"/>
            <a:r>
              <a:rPr lang="en-US" sz="2000" dirty="0"/>
              <a:t>Implications:</a:t>
            </a:r>
          </a:p>
          <a:p>
            <a:pPr lvl="2"/>
            <a:r>
              <a:rPr lang="en-US" dirty="0"/>
              <a:t>Partners can make tax-free contributions of property with built-in gain/loss.</a:t>
            </a:r>
          </a:p>
          <a:p>
            <a:pPr lvl="2"/>
            <a:r>
              <a:rPr lang="en-US" dirty="0"/>
              <a:t>To avoid shifting tax consequences between partners, these gains/losses are generally allocable back to the contributing partner when the property is later exchanged.</a:t>
            </a:r>
          </a:p>
          <a:p>
            <a:pPr lvl="1"/>
            <a:r>
              <a:rPr lang="en-US" sz="2000" dirty="0"/>
              <a:t>Question:</a:t>
            </a:r>
          </a:p>
          <a:p>
            <a:pPr lvl="2"/>
            <a:r>
              <a:rPr lang="en-US" dirty="0"/>
              <a:t>2.2.2.3.2. Should these built-in gains and losses be sourced differently by the affected partner?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9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F2DA6A-00E9-4CE4-95FA-99CF62A3A366}"/>
              </a:ext>
            </a:extLst>
          </p:cNvPr>
          <p:cNvSpPr>
            <a:spLocks noGrp="1"/>
          </p:cNvSpPr>
          <p:nvPr>
            <p:ph type="title"/>
          </p:nvPr>
        </p:nvSpPr>
        <p:spPr>
          <a:xfrm>
            <a:off x="1043631" y="809898"/>
            <a:ext cx="9942716" cy="1554480"/>
          </a:xfrm>
        </p:spPr>
        <p:txBody>
          <a:bodyPr anchor="ctr">
            <a:normAutofit/>
          </a:bodyPr>
          <a:lstStyle/>
          <a:p>
            <a:r>
              <a:rPr lang="en-US" dirty="0"/>
              <a:t>2.2.2 Conformity Implications &amp; Questions</a:t>
            </a:r>
          </a:p>
        </p:txBody>
      </p:sp>
      <p:sp>
        <p:nvSpPr>
          <p:cNvPr id="3" name="Content Placeholder 2">
            <a:extLst>
              <a:ext uri="{FF2B5EF4-FFF2-40B4-BE49-F238E27FC236}">
                <a16:creationId xmlns:a16="http://schemas.microsoft.com/office/drawing/2014/main" id="{E417229A-5D54-40F9-A862-EE6E354B2580}"/>
              </a:ext>
            </a:extLst>
          </p:cNvPr>
          <p:cNvSpPr>
            <a:spLocks noGrp="1"/>
          </p:cNvSpPr>
          <p:nvPr>
            <p:ph idx="1"/>
          </p:nvPr>
        </p:nvSpPr>
        <p:spPr>
          <a:xfrm>
            <a:off x="1045028" y="3017522"/>
            <a:ext cx="9941319" cy="3124658"/>
          </a:xfrm>
        </p:spPr>
        <p:txBody>
          <a:bodyPr anchor="t">
            <a:normAutofit/>
          </a:bodyPr>
          <a:lstStyle/>
          <a:p>
            <a:r>
              <a:rPr lang="en-US" sz="2000" dirty="0"/>
              <a:t>2.2.2.4. </a:t>
            </a:r>
            <a:r>
              <a:rPr lang="en-US" sz="2000" b="1" dirty="0"/>
              <a:t>Partners May Offset Income and Loss from Different Partnerships or Other Sources</a:t>
            </a:r>
          </a:p>
          <a:p>
            <a:pPr lvl="1"/>
            <a:r>
              <a:rPr lang="en-US" sz="2000" dirty="0"/>
              <a:t>Implication:</a:t>
            </a:r>
          </a:p>
          <a:p>
            <a:pPr lvl="2"/>
            <a:r>
              <a:rPr lang="en-US" b="1" dirty="0"/>
              <a:t>The effects of this at the state level are unclear. </a:t>
            </a:r>
          </a:p>
          <a:p>
            <a:pPr lvl="1"/>
            <a:r>
              <a:rPr lang="en-US" sz="2000" dirty="0"/>
              <a:t>Question:</a:t>
            </a:r>
          </a:p>
          <a:p>
            <a:pPr lvl="2"/>
            <a:r>
              <a:rPr lang="en-US" dirty="0"/>
              <a:t>2.2.2.4.2. Are there cases involving related-company income or gains and losses where states may need to limit partners ability to offset those items.</a:t>
            </a:r>
          </a:p>
          <a:p>
            <a:pPr lvl="2"/>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0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F2DA6A-00E9-4CE4-95FA-99CF62A3A366}"/>
              </a:ext>
            </a:extLst>
          </p:cNvPr>
          <p:cNvSpPr>
            <a:spLocks noGrp="1"/>
          </p:cNvSpPr>
          <p:nvPr>
            <p:ph type="title"/>
          </p:nvPr>
        </p:nvSpPr>
        <p:spPr>
          <a:xfrm>
            <a:off x="1043631" y="809898"/>
            <a:ext cx="9942716" cy="1554480"/>
          </a:xfrm>
        </p:spPr>
        <p:txBody>
          <a:bodyPr anchor="ctr">
            <a:normAutofit/>
          </a:bodyPr>
          <a:lstStyle/>
          <a:p>
            <a:r>
              <a:rPr lang="en-US" dirty="0"/>
              <a:t>2.2.2 Conformity Implications &amp; Questions</a:t>
            </a:r>
          </a:p>
        </p:txBody>
      </p:sp>
      <p:sp>
        <p:nvSpPr>
          <p:cNvPr id="3" name="Content Placeholder 2">
            <a:extLst>
              <a:ext uri="{FF2B5EF4-FFF2-40B4-BE49-F238E27FC236}">
                <a16:creationId xmlns:a16="http://schemas.microsoft.com/office/drawing/2014/main" id="{E417229A-5D54-40F9-A862-EE6E354B2580}"/>
              </a:ext>
            </a:extLst>
          </p:cNvPr>
          <p:cNvSpPr>
            <a:spLocks noGrp="1"/>
          </p:cNvSpPr>
          <p:nvPr>
            <p:ph idx="1"/>
          </p:nvPr>
        </p:nvSpPr>
        <p:spPr>
          <a:xfrm>
            <a:off x="1045028" y="2902593"/>
            <a:ext cx="9941319" cy="3439020"/>
          </a:xfrm>
        </p:spPr>
        <p:txBody>
          <a:bodyPr anchor="t">
            <a:normAutofit/>
          </a:bodyPr>
          <a:lstStyle/>
          <a:p>
            <a:r>
              <a:rPr lang="en-US" sz="1600" dirty="0"/>
              <a:t>2.2.2.5. </a:t>
            </a:r>
            <a:r>
              <a:rPr lang="en-US" sz="1600" b="1" dirty="0"/>
              <a:t>Conformity to Federal Anti-Abuse Rules (Generally)</a:t>
            </a:r>
            <a:endParaRPr lang="en-US" sz="1800" b="1" dirty="0"/>
          </a:p>
          <a:p>
            <a:pPr lvl="1"/>
            <a:r>
              <a:rPr lang="en-US" sz="1600" dirty="0"/>
              <a:t>Implication:</a:t>
            </a:r>
          </a:p>
          <a:p>
            <a:pPr lvl="2"/>
            <a:r>
              <a:rPr lang="en-US" sz="1600" dirty="0"/>
              <a:t>The general flexibility of the federal pass-through system has led to abuse and, as a response, the IRC, including Subchapter K, now contains a number of anti-abuse provisions. </a:t>
            </a:r>
          </a:p>
          <a:p>
            <a:pPr lvl="1"/>
            <a:r>
              <a:rPr lang="en-US" sz="1600" dirty="0"/>
              <a:t>Questions:</a:t>
            </a:r>
          </a:p>
          <a:p>
            <a:pPr lvl="2"/>
            <a:r>
              <a:rPr lang="en-US" sz="1600" dirty="0"/>
              <a:t>2.2.2.5.2. As in other areas, the intersection of state and federal tax rules may create a number of questions as to how federal rules, like these anti-abuse rules, will apply at the state level, including:</a:t>
            </a:r>
          </a:p>
          <a:p>
            <a:pPr lvl="3"/>
            <a:r>
              <a:rPr lang="en-US" sz="1600" dirty="0"/>
              <a:t>Questions concerning whether federal statutory and regulatory rules created for one set of circumstances will apply in analogous circumstances involving state taxes. </a:t>
            </a:r>
          </a:p>
          <a:p>
            <a:pPr lvl="3"/>
            <a:r>
              <a:rPr lang="en-US" sz="1600" dirty="0">
                <a:effectLst/>
                <a:latin typeface="Cambria" panose="02040503050406030204" pitchFamily="18" charset="0"/>
                <a:ea typeface="Calibri" panose="020F0502020204030204" pitchFamily="34" charset="0"/>
                <a:cs typeface="Times New Roman" panose="02020603050405020304" pitchFamily="18" charset="0"/>
              </a:rPr>
              <a:t>Questions concerning how conflicts between state and federal tax rules should be resolved.</a:t>
            </a:r>
          </a:p>
          <a:p>
            <a:pPr lvl="3"/>
            <a:r>
              <a:rPr lang="en-US" sz="1600" dirty="0"/>
              <a:t>Questions concerning the extent to which federal tax principles should be employed in interpreting state tax statutes tied to federal statutes.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5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1078BD-AD88-4F4F-A8C3-3DDBFC2D7D1C}"/>
              </a:ext>
            </a:extLst>
          </p:cNvPr>
          <p:cNvSpPr>
            <a:spLocks noGrp="1"/>
          </p:cNvSpPr>
          <p:nvPr>
            <p:ph type="title"/>
          </p:nvPr>
        </p:nvSpPr>
        <p:spPr>
          <a:xfrm>
            <a:off x="1043631" y="809898"/>
            <a:ext cx="9942716" cy="1554480"/>
          </a:xfrm>
        </p:spPr>
        <p:txBody>
          <a:bodyPr anchor="ctr">
            <a:normAutofit/>
          </a:bodyPr>
          <a:lstStyle/>
          <a:p>
            <a:r>
              <a:rPr lang="en-US" dirty="0"/>
              <a:t>2.2.2 Conformity Implications &amp; Questions</a:t>
            </a:r>
          </a:p>
        </p:txBody>
      </p:sp>
      <p:sp>
        <p:nvSpPr>
          <p:cNvPr id="3" name="Content Placeholder 2">
            <a:extLst>
              <a:ext uri="{FF2B5EF4-FFF2-40B4-BE49-F238E27FC236}">
                <a16:creationId xmlns:a16="http://schemas.microsoft.com/office/drawing/2014/main" id="{E7AB8F44-AE76-4784-96C2-361CFA84ADFA}"/>
              </a:ext>
            </a:extLst>
          </p:cNvPr>
          <p:cNvSpPr>
            <a:spLocks noGrp="1"/>
          </p:cNvSpPr>
          <p:nvPr>
            <p:ph idx="1"/>
          </p:nvPr>
        </p:nvSpPr>
        <p:spPr>
          <a:xfrm>
            <a:off x="1045028" y="3017522"/>
            <a:ext cx="9941319" cy="3124658"/>
          </a:xfrm>
        </p:spPr>
        <p:txBody>
          <a:bodyPr anchor="ctr">
            <a:normAutofit/>
          </a:bodyPr>
          <a:lstStyle/>
          <a:p>
            <a:r>
              <a:rPr lang="en-US" sz="2000" dirty="0"/>
              <a:t>2.2.2.6. </a:t>
            </a:r>
            <a:r>
              <a:rPr lang="en-US" sz="2000" b="1" dirty="0"/>
              <a:t>Other General Federal Anti-Abuse Rules</a:t>
            </a:r>
          </a:p>
          <a:p>
            <a:pPr lvl="1"/>
            <a:r>
              <a:rPr lang="en-US" sz="2000" dirty="0"/>
              <a:t>Implication:</a:t>
            </a:r>
          </a:p>
          <a:p>
            <a:pPr lvl="2"/>
            <a:r>
              <a:rPr lang="en-US" dirty="0"/>
              <a:t>Because of the use of partnerships for abusive tax planning – the IRS has often cited partnership structures or transactions that will not be respected.</a:t>
            </a:r>
          </a:p>
          <a:p>
            <a:pPr lvl="1"/>
            <a:r>
              <a:rPr lang="en-US" sz="2000" dirty="0"/>
              <a:t>Question:</a:t>
            </a:r>
          </a:p>
          <a:p>
            <a:pPr lvl="2"/>
            <a:r>
              <a:rPr lang="en-US" dirty="0"/>
              <a:t>2.2.2.6.2. Question: Can such federal rules be used to address potential state tax avoidance strategies?</a:t>
            </a:r>
          </a:p>
          <a:p>
            <a:pPr lvl="2"/>
            <a:r>
              <a:rPr lang="en-US" dirty="0"/>
              <a:t>NOTE: MTC has a disclosure model that would apply partnerships.</a:t>
            </a:r>
          </a:p>
          <a:p>
            <a:pPr lvl="1"/>
            <a:endParaRPr lang="en-US"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49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A5520-C721-47E4-A292-BAD1FAA51DE3}"/>
              </a:ext>
            </a:extLst>
          </p:cNvPr>
          <p:cNvSpPr>
            <a:spLocks noGrp="1"/>
          </p:cNvSpPr>
          <p:nvPr>
            <p:ph type="title"/>
          </p:nvPr>
        </p:nvSpPr>
        <p:spPr>
          <a:xfrm>
            <a:off x="1043631" y="809898"/>
            <a:ext cx="9942716" cy="1554480"/>
          </a:xfrm>
        </p:spPr>
        <p:txBody>
          <a:bodyPr anchor="ctr">
            <a:normAutofit/>
          </a:bodyPr>
          <a:lstStyle/>
          <a:p>
            <a:r>
              <a:rPr lang="en-US" dirty="0"/>
              <a:t>2.2.3. State Approaches to Intercompany Transactions</a:t>
            </a:r>
          </a:p>
        </p:txBody>
      </p:sp>
      <p:sp>
        <p:nvSpPr>
          <p:cNvPr id="3" name="Content Placeholder 2">
            <a:extLst>
              <a:ext uri="{FF2B5EF4-FFF2-40B4-BE49-F238E27FC236}">
                <a16:creationId xmlns:a16="http://schemas.microsoft.com/office/drawing/2014/main" id="{C8DFF976-5067-4720-B34F-0C72E2A2CAE4}"/>
              </a:ext>
            </a:extLst>
          </p:cNvPr>
          <p:cNvSpPr>
            <a:spLocks noGrp="1"/>
          </p:cNvSpPr>
          <p:nvPr>
            <p:ph idx="1"/>
          </p:nvPr>
        </p:nvSpPr>
        <p:spPr>
          <a:xfrm>
            <a:off x="1045028" y="3017522"/>
            <a:ext cx="9941319" cy="3124658"/>
          </a:xfrm>
        </p:spPr>
        <p:txBody>
          <a:bodyPr anchor="t">
            <a:normAutofit/>
          </a:bodyPr>
          <a:lstStyle/>
          <a:p>
            <a:pPr marL="0" indent="0">
              <a:buNone/>
            </a:pPr>
            <a:r>
              <a:rPr lang="en-US" sz="2000" dirty="0"/>
              <a:t>(Including Transfer Pricing and Add-Back Statutes, and Other State Anti-Abuse Provisions)</a:t>
            </a:r>
          </a:p>
          <a:p>
            <a:r>
              <a:rPr lang="en-US" sz="2000" dirty="0"/>
              <a:t>Examples that affect state tax owed</a:t>
            </a:r>
          </a:p>
          <a:p>
            <a:r>
              <a:rPr lang="en-US" sz="2000" dirty="0"/>
              <a:t>Use of IRC Sec. 482</a:t>
            </a:r>
          </a:p>
          <a:p>
            <a:r>
              <a:rPr lang="en-US" sz="2000" dirty="0"/>
              <a:t>Use of State Add-Back Statutes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71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C2CBF3-5191-44B0-8230-D405E72FC1D2}"/>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lvl="0" algn="ctr"/>
            <a:r>
              <a:rPr lang="en-US" sz="7200" kern="1200" dirty="0">
                <a:solidFill>
                  <a:schemeClr val="tx1"/>
                </a:solidFill>
                <a:latin typeface="+mj-lt"/>
                <a:ea typeface="+mj-ea"/>
                <a:cs typeface="+mj-cs"/>
              </a:rPr>
              <a:t>Sourcing of Partnership Income</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16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B09C-DCD4-48DF-9492-787AB2A0A1DC}"/>
              </a:ext>
            </a:extLst>
          </p:cNvPr>
          <p:cNvSpPr>
            <a:spLocks noGrp="1"/>
          </p:cNvSpPr>
          <p:nvPr>
            <p:ph type="title"/>
          </p:nvPr>
        </p:nvSpPr>
        <p:spPr/>
        <p:txBody>
          <a:bodyPr/>
          <a:lstStyle/>
          <a:p>
            <a:r>
              <a:rPr lang="en-US" dirty="0"/>
              <a:t>Sourcing of Partnership Income</a:t>
            </a:r>
          </a:p>
        </p:txBody>
      </p:sp>
      <p:sp>
        <p:nvSpPr>
          <p:cNvPr id="3" name="Content Placeholder 2">
            <a:extLst>
              <a:ext uri="{FF2B5EF4-FFF2-40B4-BE49-F238E27FC236}">
                <a16:creationId xmlns:a16="http://schemas.microsoft.com/office/drawing/2014/main" id="{66F42A97-3938-4892-8FCF-DAA85D33F392}"/>
              </a:ext>
            </a:extLst>
          </p:cNvPr>
          <p:cNvSpPr>
            <a:spLocks noGrp="1"/>
          </p:cNvSpPr>
          <p:nvPr>
            <p:ph idx="1"/>
          </p:nvPr>
        </p:nvSpPr>
        <p:spPr>
          <a:xfrm>
            <a:off x="1141412" y="1873188"/>
            <a:ext cx="9905999" cy="3918013"/>
          </a:xfrm>
        </p:spPr>
        <p:txBody>
          <a:bodyPr>
            <a:normAutofit lnSpcReduction="10000"/>
          </a:bodyPr>
          <a:lstStyle/>
          <a:p>
            <a:r>
              <a:rPr lang="en-US" dirty="0"/>
              <a:t>2.3.1 - Situs Based and Apportionment Based Sourcing</a:t>
            </a:r>
          </a:p>
          <a:p>
            <a:r>
              <a:rPr lang="en-US" dirty="0"/>
              <a:t>2.3.2 - Differences Between Corporate and Individual Partners</a:t>
            </a:r>
          </a:p>
          <a:p>
            <a:r>
              <a:rPr lang="en-US" dirty="0"/>
              <a:t>2.3.3 - Methods of Sourcing Partnership Income - Generally</a:t>
            </a:r>
          </a:p>
          <a:p>
            <a:r>
              <a:rPr lang="en-US" dirty="0"/>
              <a:t>2.3.4 - Effect of Tiered Partnership Structures on Sourcing</a:t>
            </a:r>
          </a:p>
          <a:p>
            <a:r>
              <a:rPr lang="en-US" dirty="0"/>
              <a:t>2.3.5 - Example – Differences in Results Between Methods Used</a:t>
            </a:r>
          </a:p>
          <a:p>
            <a:r>
              <a:rPr lang="en-US" dirty="0"/>
              <a:t>2.3.6 - Sourcing Methods – Constitutional Requirements</a:t>
            </a:r>
          </a:p>
          <a:p>
            <a:r>
              <a:rPr lang="en-US" dirty="0"/>
              <a:t>2.3.7 - Sourcing Methods – Policy and Other Considerations</a:t>
            </a:r>
          </a:p>
          <a:p>
            <a:r>
              <a:rPr lang="en-US" dirty="0"/>
              <a:t>2.3.8 - Application of UDITPA</a:t>
            </a:r>
          </a:p>
        </p:txBody>
      </p:sp>
    </p:spTree>
    <p:extLst>
      <p:ext uri="{BB962C8B-B14F-4D97-AF65-F5344CB8AC3E}">
        <p14:creationId xmlns:p14="http://schemas.microsoft.com/office/powerpoint/2010/main" val="147791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E805EF-231F-45E8-8913-19E17639EE3F}"/>
              </a:ext>
            </a:extLst>
          </p:cNvPr>
          <p:cNvSpPr>
            <a:spLocks noGrp="1"/>
          </p:cNvSpPr>
          <p:nvPr>
            <p:ph type="title"/>
          </p:nvPr>
        </p:nvSpPr>
        <p:spPr>
          <a:xfrm>
            <a:off x="838200" y="556995"/>
            <a:ext cx="10515600" cy="1133693"/>
          </a:xfrm>
        </p:spPr>
        <p:txBody>
          <a:bodyPr>
            <a:normAutofit/>
          </a:bodyPr>
          <a:lstStyle/>
          <a:p>
            <a:r>
              <a:rPr lang="en-US" sz="3600" dirty="0"/>
              <a:t>Terms: Situs-Based and Apportionment-Based Sourcing</a:t>
            </a:r>
          </a:p>
        </p:txBody>
      </p:sp>
      <p:graphicFrame>
        <p:nvGraphicFramePr>
          <p:cNvPr id="5" name="Content Placeholder 2">
            <a:extLst>
              <a:ext uri="{FF2B5EF4-FFF2-40B4-BE49-F238E27FC236}">
                <a16:creationId xmlns:a16="http://schemas.microsoft.com/office/drawing/2014/main" id="{5B22CCE5-8DCB-4BD3-8F2F-CEDD50053CFD}"/>
              </a:ext>
            </a:extLst>
          </p:cNvPr>
          <p:cNvGraphicFramePr>
            <a:graphicFrameLocks noGrp="1"/>
          </p:cNvGraphicFramePr>
          <p:nvPr>
            <p:ph idx="1"/>
            <p:extLst>
              <p:ext uri="{D42A27DB-BD31-4B8C-83A1-F6EECF244321}">
                <p14:modId xmlns:p14="http://schemas.microsoft.com/office/powerpoint/2010/main" val="20841079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8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0E629B-089D-4414-A4CA-54A6CDC15376}"/>
              </a:ext>
            </a:extLst>
          </p:cNvPr>
          <p:cNvSpPr>
            <a:spLocks noGrp="1"/>
          </p:cNvSpPr>
          <p:nvPr>
            <p:ph type="title"/>
          </p:nvPr>
        </p:nvSpPr>
        <p:spPr>
          <a:xfrm>
            <a:off x="656823" y="962166"/>
            <a:ext cx="3103808" cy="4421876"/>
          </a:xfrm>
        </p:spPr>
        <p:txBody>
          <a:bodyPr anchor="t">
            <a:normAutofit/>
          </a:bodyPr>
          <a:lstStyle/>
          <a:p>
            <a:pPr algn="r"/>
            <a:r>
              <a:rPr lang="en-US" sz="4000" dirty="0"/>
              <a:t>Differences Between Corporate and Individual Partners</a:t>
            </a:r>
          </a:p>
        </p:txBody>
      </p:sp>
      <p:sp>
        <p:nvSpPr>
          <p:cNvPr id="3" name="Content Placeholder 2">
            <a:extLst>
              <a:ext uri="{FF2B5EF4-FFF2-40B4-BE49-F238E27FC236}">
                <a16:creationId xmlns:a16="http://schemas.microsoft.com/office/drawing/2014/main" id="{A767C694-D817-4929-9BAA-5722496C9D12}"/>
              </a:ext>
            </a:extLst>
          </p:cNvPr>
          <p:cNvSpPr>
            <a:spLocks noGrp="1"/>
          </p:cNvSpPr>
          <p:nvPr>
            <p:ph idx="1"/>
          </p:nvPr>
        </p:nvSpPr>
        <p:spPr>
          <a:xfrm>
            <a:off x="4088929" y="962167"/>
            <a:ext cx="6858113" cy="4743174"/>
          </a:xfrm>
        </p:spPr>
        <p:txBody>
          <a:bodyPr anchor="t">
            <a:normAutofit/>
          </a:bodyPr>
          <a:lstStyle/>
          <a:p>
            <a:r>
              <a:rPr lang="en-US" sz="2000" dirty="0"/>
              <a:t>States typically tax corporate income based on the source of the income. </a:t>
            </a:r>
          </a:p>
          <a:p>
            <a:r>
              <a:rPr lang="en-US" sz="2000" dirty="0"/>
              <a:t>States typically use a hybrid method to tax income of individual partners.</a:t>
            </a:r>
          </a:p>
          <a:p>
            <a:r>
              <a:rPr lang="en-US" sz="2000" dirty="0"/>
              <a:t>Unlike corporate partners, individual partners do not have their own apportionment factors.</a:t>
            </a:r>
          </a:p>
        </p:txBody>
      </p:sp>
      <p:sp>
        <p:nvSpPr>
          <p:cNvPr id="6"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952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912B-A4D7-4B44-8923-723A4463F95C}"/>
              </a:ext>
            </a:extLst>
          </p:cNvPr>
          <p:cNvSpPr>
            <a:spLocks noGrp="1"/>
          </p:cNvSpPr>
          <p:nvPr>
            <p:ph type="title"/>
          </p:nvPr>
        </p:nvSpPr>
        <p:spPr/>
        <p:txBody>
          <a:bodyPr>
            <a:normAutofit/>
          </a:bodyPr>
          <a:lstStyle/>
          <a:p>
            <a:r>
              <a:rPr lang="en-US" dirty="0"/>
              <a:t>Methods of Sourcing Partnership Income</a:t>
            </a:r>
          </a:p>
        </p:txBody>
      </p:sp>
      <p:sp>
        <p:nvSpPr>
          <p:cNvPr id="65" name="Content Placeholder 2">
            <a:extLst>
              <a:ext uri="{FF2B5EF4-FFF2-40B4-BE49-F238E27FC236}">
                <a16:creationId xmlns:a16="http://schemas.microsoft.com/office/drawing/2014/main" id="{2FDE86DF-B05D-4266-BF52-3BD56C3EAEE8}"/>
              </a:ext>
            </a:extLst>
          </p:cNvPr>
          <p:cNvSpPr>
            <a:spLocks noGrp="1"/>
          </p:cNvSpPr>
          <p:nvPr>
            <p:ph idx="1"/>
          </p:nvPr>
        </p:nvSpPr>
        <p:spPr/>
        <p:txBody>
          <a:bodyPr>
            <a:normAutofit/>
          </a:bodyPr>
          <a:lstStyle/>
          <a:p>
            <a:r>
              <a:rPr lang="en-US" dirty="0"/>
              <a:t>Situs-based sourcing – using partnership information. </a:t>
            </a:r>
          </a:p>
          <a:p>
            <a:r>
              <a:rPr lang="en-US" dirty="0"/>
              <a:t>Situs-based sourcing – using partner information. </a:t>
            </a:r>
          </a:p>
          <a:p>
            <a:r>
              <a:rPr lang="en-US" dirty="0"/>
              <a:t>Apportionment-based sourcing – using partnership information. </a:t>
            </a:r>
          </a:p>
          <a:p>
            <a:r>
              <a:rPr lang="en-US" dirty="0"/>
              <a:t>Apportionment-based sourcing – using corporate partner information. </a:t>
            </a:r>
          </a:p>
          <a:p>
            <a:r>
              <a:rPr lang="en-US" dirty="0"/>
              <a:t>Apportionment-based sourcing – using a combination of the partnership and corporate partner’s apportionment factors. </a:t>
            </a:r>
          </a:p>
        </p:txBody>
      </p:sp>
    </p:spTree>
    <p:extLst>
      <p:ext uri="{BB962C8B-B14F-4D97-AF65-F5344CB8AC3E}">
        <p14:creationId xmlns:p14="http://schemas.microsoft.com/office/powerpoint/2010/main" val="268358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13BC1C-92DD-4AB2-9A9E-6FE697071573}"/>
              </a:ext>
            </a:extLst>
          </p:cNvPr>
          <p:cNvSpPr>
            <a:spLocks noGrp="1"/>
          </p:cNvSpPr>
          <p:nvPr>
            <p:ph type="title"/>
          </p:nvPr>
        </p:nvSpPr>
        <p:spPr>
          <a:xfrm>
            <a:off x="312724" y="3433763"/>
            <a:ext cx="3197013" cy="2743200"/>
          </a:xfrm>
        </p:spPr>
        <p:txBody>
          <a:bodyPr anchor="t">
            <a:normAutofit/>
          </a:bodyPr>
          <a:lstStyle/>
          <a:p>
            <a:pPr algn="ctr"/>
            <a:r>
              <a:rPr lang="en-US" sz="4800" dirty="0">
                <a:solidFill>
                  <a:schemeClr val="bg1"/>
                </a:solidFill>
              </a:rPr>
              <a:t>Project Plan</a:t>
            </a:r>
          </a:p>
        </p:txBody>
      </p:sp>
      <p:pic>
        <p:nvPicPr>
          <p:cNvPr id="9" name="Graphic 8" descr="Issue Tracking">
            <a:extLst>
              <a:ext uri="{FF2B5EF4-FFF2-40B4-BE49-F238E27FC236}">
                <a16:creationId xmlns:a16="http://schemas.microsoft.com/office/drawing/2014/main" id="{54C4C7D5-C2A5-450C-A766-957E77F08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15" name="Content Placeholder 4">
            <a:extLst>
              <a:ext uri="{FF2B5EF4-FFF2-40B4-BE49-F238E27FC236}">
                <a16:creationId xmlns:a16="http://schemas.microsoft.com/office/drawing/2014/main" id="{26ABBA4E-7DA0-41C8-8A60-F5215E64B96A}"/>
              </a:ext>
            </a:extLst>
          </p:cNvPr>
          <p:cNvSpPr>
            <a:spLocks noGrp="1"/>
          </p:cNvSpPr>
          <p:nvPr>
            <p:ph idx="1"/>
          </p:nvPr>
        </p:nvSpPr>
        <p:spPr>
          <a:xfrm>
            <a:off x="4330719" y="641615"/>
            <a:ext cx="7289799" cy="5533496"/>
          </a:xfrm>
        </p:spPr>
        <p:txBody>
          <a:bodyPr anchor="ctr">
            <a:normAutofit/>
          </a:bodyPr>
          <a:lstStyle/>
          <a:p>
            <a:pPr marL="0" indent="0">
              <a:buNone/>
            </a:pPr>
            <a:r>
              <a:rPr lang="en-US" sz="2400" dirty="0"/>
              <a:t>The project work group has outlined a general approach to the project:</a:t>
            </a:r>
          </a:p>
          <a:p>
            <a:pPr marL="514350" indent="-514350">
              <a:buFont typeface="+mj-lt"/>
              <a:buAutoNum type="arabicPeriod"/>
            </a:pPr>
            <a:r>
              <a:rPr lang="en-US" sz="2400" dirty="0"/>
              <a:t>Identify and generally describe a comprehensive list of potential issues. </a:t>
            </a:r>
          </a:p>
          <a:p>
            <a:pPr marL="514350" indent="-514350">
              <a:buFont typeface="+mj-lt"/>
              <a:buAutoNum type="arabicPeriod"/>
            </a:pPr>
            <a:r>
              <a:rPr lang="en-US" sz="2400" dirty="0"/>
              <a:t>Note the important relationships between those issues. </a:t>
            </a:r>
          </a:p>
          <a:p>
            <a:pPr marL="514350" indent="-514350">
              <a:buFont typeface="+mj-lt"/>
              <a:buAutoNum type="arabicPeriod"/>
            </a:pPr>
            <a:r>
              <a:rPr lang="en-US" sz="2400" dirty="0"/>
              <a:t>Select a particular issue and develop generally recommended practices or positions.</a:t>
            </a:r>
          </a:p>
          <a:p>
            <a:pPr marL="514350" indent="-514350">
              <a:buFont typeface="+mj-lt"/>
              <a:buAutoNum type="arabicPeriod"/>
            </a:pPr>
            <a:r>
              <a:rPr lang="en-US" sz="2400" dirty="0"/>
              <a:t>Repeat step 3 until all major issues have been addressed and reconcile any differences.</a:t>
            </a:r>
          </a:p>
          <a:p>
            <a:pPr marL="514350" indent="-514350">
              <a:buFont typeface="+mj-lt"/>
              <a:buAutoNum type="arabicPeriod"/>
            </a:pPr>
            <a:r>
              <a:rPr lang="en-US" sz="2400" dirty="0"/>
              <a:t>Agree on overall set of recommended practices/positions for all issues.</a:t>
            </a:r>
          </a:p>
          <a:p>
            <a:pPr marL="514350" indent="-514350">
              <a:buFont typeface="+mj-lt"/>
              <a:buAutoNum type="arabicPeriod"/>
            </a:pPr>
            <a:r>
              <a:rPr lang="en-US" sz="2400" dirty="0"/>
              <a:t>Begin creating draft models, etc., to carry out the recommended practices/positions.</a:t>
            </a:r>
          </a:p>
          <a:p>
            <a:endParaRPr lang="en-US" sz="2400" dirty="0"/>
          </a:p>
        </p:txBody>
      </p:sp>
    </p:spTree>
    <p:extLst>
      <p:ext uri="{BB962C8B-B14F-4D97-AF65-F5344CB8AC3E}">
        <p14:creationId xmlns:p14="http://schemas.microsoft.com/office/powerpoint/2010/main" val="181317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3B14-82FA-4C2F-BFE2-664FC869E975}"/>
              </a:ext>
            </a:extLst>
          </p:cNvPr>
          <p:cNvSpPr>
            <a:spLocks noGrp="1"/>
          </p:cNvSpPr>
          <p:nvPr>
            <p:ph type="title"/>
          </p:nvPr>
        </p:nvSpPr>
        <p:spPr/>
        <p:txBody>
          <a:bodyPr>
            <a:normAutofit/>
          </a:bodyPr>
          <a:lstStyle/>
          <a:p>
            <a:r>
              <a:rPr lang="en-US" sz="3300" dirty="0"/>
              <a:t>Effect of Tiered Partnership Structures on Sourcing</a:t>
            </a:r>
            <a:br>
              <a:rPr lang="en-US" sz="3300" dirty="0"/>
            </a:br>
            <a:endParaRPr lang="en-US" sz="3300" dirty="0"/>
          </a:p>
        </p:txBody>
      </p:sp>
      <p:graphicFrame>
        <p:nvGraphicFramePr>
          <p:cNvPr id="146" name="Content Placeholder 7">
            <a:extLst>
              <a:ext uri="{FF2B5EF4-FFF2-40B4-BE49-F238E27FC236}">
                <a16:creationId xmlns:a16="http://schemas.microsoft.com/office/drawing/2014/main" id="{0A044F25-6514-471A-8511-53229C310202}"/>
              </a:ext>
            </a:extLst>
          </p:cNvPr>
          <p:cNvGraphicFramePr>
            <a:graphicFrameLocks noGrp="1"/>
          </p:cNvGraphicFramePr>
          <p:nvPr>
            <p:ph idx="1"/>
            <p:extLst>
              <p:ext uri="{D42A27DB-BD31-4B8C-83A1-F6EECF244321}">
                <p14:modId xmlns:p14="http://schemas.microsoft.com/office/powerpoint/2010/main" val="822071369"/>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67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9334-DA51-4A4D-946F-5E4BCF82ECEE}"/>
              </a:ext>
            </a:extLst>
          </p:cNvPr>
          <p:cNvSpPr>
            <a:spLocks noGrp="1"/>
          </p:cNvSpPr>
          <p:nvPr>
            <p:ph type="title"/>
          </p:nvPr>
        </p:nvSpPr>
        <p:spPr>
          <a:xfrm>
            <a:off x="1141413" y="618518"/>
            <a:ext cx="4459286" cy="1478570"/>
          </a:xfrm>
        </p:spPr>
        <p:txBody>
          <a:bodyPr>
            <a:normAutofit/>
          </a:bodyPr>
          <a:lstStyle/>
          <a:p>
            <a:r>
              <a:rPr lang="en-US" sz="3200" dirty="0"/>
              <a:t>Example – differences in results between methods used</a:t>
            </a:r>
          </a:p>
        </p:txBody>
      </p:sp>
      <p:sp>
        <p:nvSpPr>
          <p:cNvPr id="3" name="Content Placeholder 2">
            <a:extLst>
              <a:ext uri="{FF2B5EF4-FFF2-40B4-BE49-F238E27FC236}">
                <a16:creationId xmlns:a16="http://schemas.microsoft.com/office/drawing/2014/main" id="{928A1C66-CE7F-44D5-A1F5-135D7EC5614E}"/>
              </a:ext>
            </a:extLst>
          </p:cNvPr>
          <p:cNvSpPr>
            <a:spLocks noGrp="1"/>
          </p:cNvSpPr>
          <p:nvPr>
            <p:ph idx="1"/>
          </p:nvPr>
        </p:nvSpPr>
        <p:spPr>
          <a:xfrm>
            <a:off x="1141412" y="2249487"/>
            <a:ext cx="4459287" cy="3965046"/>
          </a:xfrm>
        </p:spPr>
        <p:txBody>
          <a:bodyPr>
            <a:normAutofit/>
          </a:bodyPr>
          <a:lstStyle/>
          <a:p>
            <a:r>
              <a:rPr lang="en-US" sz="1800" dirty="0">
                <a:effectLst/>
                <a:latin typeface="Cambria" panose="02040503050406030204" pitchFamily="18" charset="0"/>
                <a:ea typeface="Calibri" panose="020F0502020204030204" pitchFamily="34" charset="0"/>
                <a:cs typeface="Times New Roman" panose="02020603050405020304" pitchFamily="18" charset="0"/>
              </a:rPr>
              <a:t>Assume that P1 has an amount of income that will be allocated to its partners (and their partners) through the structure shown in the diagram</a:t>
            </a:r>
            <a:endParaRPr lang="en-US" sz="2000" dirty="0"/>
          </a:p>
        </p:txBody>
      </p:sp>
      <p:pic>
        <p:nvPicPr>
          <p:cNvPr id="4" name="Picture 3">
            <a:extLst>
              <a:ext uri="{FF2B5EF4-FFF2-40B4-BE49-F238E27FC236}">
                <a16:creationId xmlns:a16="http://schemas.microsoft.com/office/drawing/2014/main" id="{72CB20AF-53C1-4322-89A2-C9B8E4AF9AD0}"/>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914500" y="618518"/>
            <a:ext cx="3819279"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54581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13D8-3462-45C6-B88B-D6B22B60DDDE}"/>
              </a:ext>
            </a:extLst>
          </p:cNvPr>
          <p:cNvSpPr>
            <a:spLocks noGrp="1"/>
          </p:cNvSpPr>
          <p:nvPr>
            <p:ph type="title"/>
          </p:nvPr>
        </p:nvSpPr>
        <p:spPr>
          <a:xfrm>
            <a:off x="1141412" y="618518"/>
            <a:ext cx="5894387" cy="1478570"/>
          </a:xfrm>
        </p:spPr>
        <p:txBody>
          <a:bodyPr anchor="b">
            <a:normAutofit/>
          </a:bodyPr>
          <a:lstStyle/>
          <a:p>
            <a:r>
              <a:rPr lang="en-US" dirty="0"/>
              <a:t>Situs-based sourcing</a:t>
            </a:r>
          </a:p>
        </p:txBody>
      </p:sp>
      <p:sp>
        <p:nvSpPr>
          <p:cNvPr id="3" name="Content Placeholder 2">
            <a:extLst>
              <a:ext uri="{FF2B5EF4-FFF2-40B4-BE49-F238E27FC236}">
                <a16:creationId xmlns:a16="http://schemas.microsoft.com/office/drawing/2014/main" id="{1C41F8BE-1394-4BDE-8FC9-54736554E5F7}"/>
              </a:ext>
            </a:extLst>
          </p:cNvPr>
          <p:cNvSpPr>
            <a:spLocks noGrp="1"/>
          </p:cNvSpPr>
          <p:nvPr>
            <p:ph idx="1"/>
          </p:nvPr>
        </p:nvSpPr>
        <p:spPr>
          <a:xfrm>
            <a:off x="1141412" y="2249487"/>
            <a:ext cx="5894388" cy="3541714"/>
          </a:xfrm>
        </p:spPr>
        <p:txBody>
          <a:bodyPr>
            <a:normAutofit/>
          </a:bodyPr>
          <a:lstStyle/>
          <a:p>
            <a:pPr marL="0" indent="0">
              <a:lnSpc>
                <a:spcPct val="110000"/>
              </a:lnSpc>
              <a:buNone/>
            </a:pPr>
            <a:r>
              <a:rPr lang="en-US" sz="2000" dirty="0">
                <a:effectLst/>
                <a:latin typeface="Cambria" panose="02040503050406030204" pitchFamily="18" charset="0"/>
                <a:ea typeface="Calibri" panose="020F0502020204030204" pitchFamily="34" charset="0"/>
                <a:cs typeface="Times New Roman" panose="02020603050405020304" pitchFamily="18" charset="0"/>
              </a:rPr>
              <a:t>The income might be sourced to a situs (including domicile or residence). But the result will differ depending on which of the methods is used:</a:t>
            </a:r>
          </a:p>
          <a:p>
            <a:pPr marL="457200" indent="-457200">
              <a:lnSpc>
                <a:spcPct val="110000"/>
              </a:lnSpc>
              <a:buFont typeface="+mj-lt"/>
              <a:buAutoNum type="arabicPeriod"/>
            </a:pPr>
            <a:r>
              <a:rPr lang="en-US" sz="2000" dirty="0">
                <a:effectLst/>
                <a:latin typeface="Cambria" panose="02040503050406030204" pitchFamily="18" charset="0"/>
                <a:ea typeface="Calibri" panose="020F0502020204030204" pitchFamily="34" charset="0"/>
                <a:cs typeface="Times New Roman" panose="02020603050405020304" pitchFamily="18" charset="0"/>
              </a:rPr>
              <a:t>Situs determined at the recognizing partnership level (P1), with that sourcing information passed through to each of the taxpayer partners. </a:t>
            </a:r>
          </a:p>
          <a:p>
            <a:pPr marL="457200" indent="-457200">
              <a:lnSpc>
                <a:spcPct val="110000"/>
              </a:lnSpc>
              <a:buFont typeface="+mj-lt"/>
              <a:buAutoNum type="arabicPeriod"/>
            </a:pPr>
            <a:r>
              <a:rPr lang="en-US" sz="2000" dirty="0">
                <a:latin typeface="Cambria" panose="02040503050406030204" pitchFamily="18" charset="0"/>
                <a:ea typeface="Calibri" panose="020F0502020204030204" pitchFamily="34" charset="0"/>
                <a:cs typeface="Times New Roman" panose="02020603050405020304" pitchFamily="18" charset="0"/>
              </a:rPr>
              <a:t>Situs determined at the partner level</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lnSpc>
                <a:spcPct val="110000"/>
              </a:lnSpc>
              <a:buNone/>
            </a:pPr>
            <a:endParaRPr lang="en-US" sz="2000" dirty="0"/>
          </a:p>
        </p:txBody>
      </p:sp>
      <p:pic>
        <p:nvPicPr>
          <p:cNvPr id="6" name="Picture 5">
            <a:extLst>
              <a:ext uri="{FF2B5EF4-FFF2-40B4-BE49-F238E27FC236}">
                <a16:creationId xmlns:a16="http://schemas.microsoft.com/office/drawing/2014/main" id="{1A84D316-3A95-4732-BB76-B2CAB2038947}"/>
              </a:ext>
            </a:extLst>
          </p:cNvPr>
          <p:cNvPicPr/>
          <p:nvPr/>
        </p:nvPicPr>
        <p:blipFill rotWithShape="1">
          <a:blip r:embed="rId3" cstate="print">
            <a:extLst>
              <a:ext uri="{28A0092B-C50C-407E-A947-70E740481C1C}">
                <a14:useLocalDpi xmlns:a14="http://schemas.microsoft.com/office/drawing/2010/main" val="0"/>
              </a:ext>
            </a:extLst>
          </a:blip>
          <a:srcRect t="2637" r="4" b="919"/>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950070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997B35-2386-40ED-BDA6-E99E24DE8AC7}"/>
              </a:ext>
            </a:extLst>
          </p:cNvPr>
          <p:cNvSpPr>
            <a:spLocks noGrp="1"/>
          </p:cNvSpPr>
          <p:nvPr>
            <p:ph type="title"/>
          </p:nvPr>
        </p:nvSpPr>
        <p:spPr>
          <a:xfrm>
            <a:off x="966952" y="1204108"/>
            <a:ext cx="2669406" cy="1781175"/>
          </a:xfrm>
        </p:spPr>
        <p:txBody>
          <a:bodyPr>
            <a:normAutofit/>
          </a:bodyPr>
          <a:lstStyle/>
          <a:p>
            <a:r>
              <a:rPr lang="en-US" sz="3000" dirty="0">
                <a:solidFill>
                  <a:srgbClr val="FFFFFF"/>
                </a:solidFill>
              </a:rPr>
              <a:t>Apportionment-based sourcing</a:t>
            </a:r>
          </a:p>
        </p:txBody>
      </p:sp>
      <p:sp>
        <p:nvSpPr>
          <p:cNvPr id="3" name="Content Placeholder 2">
            <a:extLst>
              <a:ext uri="{FF2B5EF4-FFF2-40B4-BE49-F238E27FC236}">
                <a16:creationId xmlns:a16="http://schemas.microsoft.com/office/drawing/2014/main" id="{0FEF5828-B576-47E1-A335-553A375AB34A}"/>
              </a:ext>
            </a:extLst>
          </p:cNvPr>
          <p:cNvSpPr>
            <a:spLocks noGrp="1"/>
          </p:cNvSpPr>
          <p:nvPr>
            <p:ph idx="1"/>
          </p:nvPr>
        </p:nvSpPr>
        <p:spPr>
          <a:xfrm>
            <a:off x="966951" y="3355130"/>
            <a:ext cx="2669407" cy="2427333"/>
          </a:xfrm>
        </p:spPr>
        <p:txBody>
          <a:bodyPr>
            <a:normAutofit/>
          </a:bodyPr>
          <a:lstStyle/>
          <a:p>
            <a:pPr marL="0" indent="0">
              <a:buNone/>
            </a:pPr>
            <a:r>
              <a:rPr lang="en-US" sz="1600" dirty="0">
                <a:effectLst/>
                <a:latin typeface="Cambria" panose="02040503050406030204" pitchFamily="18" charset="0"/>
                <a:ea typeface="Calibri" panose="020F0502020204030204" pitchFamily="34" charset="0"/>
                <a:cs typeface="Times New Roman" panose="02020603050405020304" pitchFamily="18" charset="0"/>
              </a:rPr>
              <a:t>For this purpose, assume the various partners direct and indirect shares of the P1 income are as follows: </a:t>
            </a:r>
          </a:p>
          <a:p>
            <a:endParaRPr lang="en-US" sz="1600" dirty="0"/>
          </a:p>
        </p:txBody>
      </p:sp>
      <p:graphicFrame>
        <p:nvGraphicFramePr>
          <p:cNvPr id="6" name="Table 5">
            <a:extLst>
              <a:ext uri="{FF2B5EF4-FFF2-40B4-BE49-F238E27FC236}">
                <a16:creationId xmlns:a16="http://schemas.microsoft.com/office/drawing/2014/main" id="{05B11034-37DC-48CB-AEDD-F3CEE39571FD}"/>
              </a:ext>
            </a:extLst>
          </p:cNvPr>
          <p:cNvGraphicFramePr>
            <a:graphicFrameLocks noGrp="1"/>
          </p:cNvGraphicFramePr>
          <p:nvPr>
            <p:extLst>
              <p:ext uri="{D42A27DB-BD31-4B8C-83A1-F6EECF244321}">
                <p14:modId xmlns:p14="http://schemas.microsoft.com/office/powerpoint/2010/main" val="1562731417"/>
              </p:ext>
            </p:extLst>
          </p:nvPr>
        </p:nvGraphicFramePr>
        <p:xfrm>
          <a:off x="4662102" y="2009521"/>
          <a:ext cx="6903730" cy="2715924"/>
        </p:xfrm>
        <a:graphic>
          <a:graphicData uri="http://schemas.openxmlformats.org/drawingml/2006/table">
            <a:tbl>
              <a:tblPr>
                <a:noFill/>
              </a:tblPr>
              <a:tblGrid>
                <a:gridCol w="1293535">
                  <a:extLst>
                    <a:ext uri="{9D8B030D-6E8A-4147-A177-3AD203B41FA5}">
                      <a16:colId xmlns:a16="http://schemas.microsoft.com/office/drawing/2014/main" val="3457170564"/>
                    </a:ext>
                  </a:extLst>
                </a:gridCol>
                <a:gridCol w="690582">
                  <a:extLst>
                    <a:ext uri="{9D8B030D-6E8A-4147-A177-3AD203B41FA5}">
                      <a16:colId xmlns:a16="http://schemas.microsoft.com/office/drawing/2014/main" val="1602363719"/>
                    </a:ext>
                  </a:extLst>
                </a:gridCol>
                <a:gridCol w="690582">
                  <a:extLst>
                    <a:ext uri="{9D8B030D-6E8A-4147-A177-3AD203B41FA5}">
                      <a16:colId xmlns:a16="http://schemas.microsoft.com/office/drawing/2014/main" val="4284774834"/>
                    </a:ext>
                  </a:extLst>
                </a:gridCol>
                <a:gridCol w="690582">
                  <a:extLst>
                    <a:ext uri="{9D8B030D-6E8A-4147-A177-3AD203B41FA5}">
                      <a16:colId xmlns:a16="http://schemas.microsoft.com/office/drawing/2014/main" val="722420717"/>
                    </a:ext>
                  </a:extLst>
                </a:gridCol>
                <a:gridCol w="690582">
                  <a:extLst>
                    <a:ext uri="{9D8B030D-6E8A-4147-A177-3AD203B41FA5}">
                      <a16:colId xmlns:a16="http://schemas.microsoft.com/office/drawing/2014/main" val="1750777261"/>
                    </a:ext>
                  </a:extLst>
                </a:gridCol>
                <a:gridCol w="690582">
                  <a:extLst>
                    <a:ext uri="{9D8B030D-6E8A-4147-A177-3AD203B41FA5}">
                      <a16:colId xmlns:a16="http://schemas.microsoft.com/office/drawing/2014/main" val="4175038699"/>
                    </a:ext>
                  </a:extLst>
                </a:gridCol>
                <a:gridCol w="690582">
                  <a:extLst>
                    <a:ext uri="{9D8B030D-6E8A-4147-A177-3AD203B41FA5}">
                      <a16:colId xmlns:a16="http://schemas.microsoft.com/office/drawing/2014/main" val="2021515479"/>
                    </a:ext>
                  </a:extLst>
                </a:gridCol>
                <a:gridCol w="690582">
                  <a:extLst>
                    <a:ext uri="{9D8B030D-6E8A-4147-A177-3AD203B41FA5}">
                      <a16:colId xmlns:a16="http://schemas.microsoft.com/office/drawing/2014/main" val="1332030612"/>
                    </a:ext>
                  </a:extLst>
                </a:gridCol>
                <a:gridCol w="776121">
                  <a:extLst>
                    <a:ext uri="{9D8B030D-6E8A-4147-A177-3AD203B41FA5}">
                      <a16:colId xmlns:a16="http://schemas.microsoft.com/office/drawing/2014/main" val="2022324346"/>
                    </a:ext>
                  </a:extLst>
                </a:gridCol>
              </a:tblGrid>
              <a:tr h="452654">
                <a:tc>
                  <a:txBody>
                    <a:bodyPr/>
                    <a:lstStyle/>
                    <a:p>
                      <a:pPr algn="l" fontAlgn="b"/>
                      <a:r>
                        <a:rPr lang="en-US" sz="1300" b="1" i="0" u="none" strike="noStrike" cap="none" spc="0" dirty="0">
                          <a:solidFill>
                            <a:schemeClr val="tx1"/>
                          </a:solidFill>
                          <a:effectLst/>
                          <a:latin typeface="Calibri" panose="020F0502020204030204" pitchFamily="34" charset="0"/>
                        </a:rPr>
                        <a:t>P1 Direct/Indirect</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Adams</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Baker</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Zane </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Corp </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P2</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P3</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Other</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a:txBody>
                    <a:bodyPr/>
                    <a:lstStyle/>
                    <a:p>
                      <a:pPr algn="r" fontAlgn="b"/>
                      <a:r>
                        <a:rPr lang="en-US" sz="1300" b="1" i="0" u="none" strike="noStrike" cap="none" spc="0" dirty="0">
                          <a:solidFill>
                            <a:schemeClr val="tx1"/>
                          </a:solidFill>
                          <a:effectLst/>
                          <a:latin typeface="Calibri" panose="020F0502020204030204" pitchFamily="34" charset="0"/>
                        </a:rPr>
                        <a:t>Total </a:t>
                      </a:r>
                    </a:p>
                  </a:txBody>
                  <a:tcPr marL="0" marR="60087" marT="24035" marB="180260"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extLst>
                  <a:ext uri="{0D108BD9-81ED-4DB2-BD59-A6C34878D82A}">
                    <a16:rowId xmlns:a16="http://schemas.microsoft.com/office/drawing/2014/main" val="1022578672"/>
                  </a:ext>
                </a:extLst>
              </a:tr>
              <a:tr h="452654">
                <a:tc>
                  <a:txBody>
                    <a:bodyPr/>
                    <a:lstStyle/>
                    <a:p>
                      <a:pPr algn="l" fontAlgn="b"/>
                      <a:r>
                        <a:rPr lang="en-US" sz="1300" b="0" i="0" u="none" strike="noStrike" cap="none" spc="0" dirty="0">
                          <a:solidFill>
                            <a:schemeClr val="tx1"/>
                          </a:solidFill>
                          <a:effectLst/>
                          <a:latin typeface="Calibri" panose="020F0502020204030204" pitchFamily="34" charset="0"/>
                        </a:rPr>
                        <a:t>Direct Shares P1</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40.00%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40.00%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23127176"/>
                  </a:ext>
                </a:extLst>
              </a:tr>
              <a:tr h="452654">
                <a:tc>
                  <a:txBody>
                    <a:bodyPr/>
                    <a:lstStyle/>
                    <a:p>
                      <a:pPr algn="l" fontAlgn="b"/>
                      <a:r>
                        <a:rPr lang="en-US" sz="1300" b="0" i="0" u="none" strike="noStrike" cap="none" spc="0" dirty="0">
                          <a:solidFill>
                            <a:schemeClr val="tx1"/>
                          </a:solidFill>
                          <a:effectLst/>
                          <a:latin typeface="Calibri" panose="020F0502020204030204" pitchFamily="34" charset="0"/>
                        </a:rPr>
                        <a:t>Direct Shares P2</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40.00%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40.00%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20.00%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25812008"/>
                  </a:ext>
                </a:extLst>
              </a:tr>
              <a:tr h="452654">
                <a:tc>
                  <a:txBody>
                    <a:bodyPr/>
                    <a:lstStyle/>
                    <a:p>
                      <a:pPr algn="l" fontAlgn="b"/>
                      <a:r>
                        <a:rPr lang="en-US" sz="1300" b="0" i="0" u="none" strike="noStrike" cap="none" spc="0" dirty="0">
                          <a:solidFill>
                            <a:schemeClr val="tx1"/>
                          </a:solidFill>
                          <a:effectLst/>
                          <a:latin typeface="Calibri" panose="020F0502020204030204" pitchFamily="34" charset="0"/>
                        </a:rPr>
                        <a:t>Direct Shares P3</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50.00%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40.00%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74762323"/>
                  </a:ext>
                </a:extLst>
              </a:tr>
              <a:tr h="452654">
                <a:tc>
                  <a:txBody>
                    <a:bodyPr/>
                    <a:lstStyle/>
                    <a:p>
                      <a:pPr algn="l" fontAlgn="b"/>
                      <a:r>
                        <a:rPr lang="en-US" sz="1300" b="0" i="0" u="none" strike="noStrike" cap="none" spc="0" dirty="0">
                          <a:solidFill>
                            <a:schemeClr val="tx1"/>
                          </a:solidFill>
                          <a:effectLst/>
                          <a:latin typeface="Calibri" panose="020F0502020204030204" pitchFamily="34" charset="0"/>
                        </a:rPr>
                        <a:t>Indirect Shares P1</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16.00%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8.00%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6.40%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9.60%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88636172"/>
                  </a:ext>
                </a:extLst>
              </a:tr>
              <a:tr h="452654">
                <a:tc>
                  <a:txBody>
                    <a:bodyPr/>
                    <a:lstStyle/>
                    <a:p>
                      <a:pPr algn="l" fontAlgn="b"/>
                      <a:r>
                        <a:rPr lang="en-US" sz="1300" b="0" i="0" u="none" strike="noStrike" cap="none" spc="0" dirty="0">
                          <a:solidFill>
                            <a:schemeClr val="tx1"/>
                          </a:solidFill>
                          <a:effectLst/>
                          <a:latin typeface="Calibri" panose="020F0502020204030204" pitchFamily="34" charset="0"/>
                        </a:rPr>
                        <a:t>Total </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56.00%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8.00%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6.40%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19.60%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300" b="0" i="0" u="none" strike="noStrike" cap="none" spc="0" dirty="0">
                          <a:solidFill>
                            <a:schemeClr val="tx1"/>
                          </a:solidFill>
                          <a:effectLst/>
                          <a:latin typeface="Calibri" panose="020F0502020204030204" pitchFamily="34" charset="0"/>
                        </a:rPr>
                        <a:t>100.00%</a:t>
                      </a:r>
                    </a:p>
                  </a:txBody>
                  <a:tcPr marL="0" marR="60087" marT="24035" marB="18026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8072574"/>
                  </a:ext>
                </a:extLst>
              </a:tr>
            </a:tbl>
          </a:graphicData>
        </a:graphic>
      </p:graphicFrame>
    </p:spTree>
    <p:extLst>
      <p:ext uri="{BB962C8B-B14F-4D97-AF65-F5344CB8AC3E}">
        <p14:creationId xmlns:p14="http://schemas.microsoft.com/office/powerpoint/2010/main" val="395817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BD929-6E8E-4BC1-973E-882D70AE7B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1700" kern="1200" cap="none" dirty="0">
                <a:solidFill>
                  <a:srgbClr val="FFFFFF"/>
                </a:solidFill>
                <a:effectLst/>
                <a:latin typeface="+mj-lt"/>
                <a:ea typeface="+mj-ea"/>
                <a:cs typeface="+mj-cs"/>
              </a:rPr>
              <a:t>Assume that each of the jurisdictions about have single sales-factor apportionment. Also assume we are looking for the amount of the P1 income that would be apportioned to state C. </a:t>
            </a:r>
            <a:endParaRPr lang="en-US" sz="1700" kern="1200" dirty="0">
              <a:solidFill>
                <a:srgbClr val="FFFFFF"/>
              </a:solidFill>
              <a:latin typeface="+mj-lt"/>
              <a:ea typeface="+mj-ea"/>
              <a:cs typeface="+mj-cs"/>
            </a:endParaRPr>
          </a:p>
        </p:txBody>
      </p:sp>
      <p:graphicFrame>
        <p:nvGraphicFramePr>
          <p:cNvPr id="149" name="Content Placeholder 3">
            <a:extLst>
              <a:ext uri="{FF2B5EF4-FFF2-40B4-BE49-F238E27FC236}">
                <a16:creationId xmlns:a16="http://schemas.microsoft.com/office/drawing/2014/main" id="{39BC87EB-2C11-4361-922E-934BF02EB13B}"/>
              </a:ext>
            </a:extLst>
          </p:cNvPr>
          <p:cNvGraphicFramePr>
            <a:graphicFrameLocks noGrp="1"/>
          </p:cNvGraphicFramePr>
          <p:nvPr>
            <p:ph idx="1"/>
            <p:extLst>
              <p:ext uri="{D42A27DB-BD31-4B8C-83A1-F6EECF244321}">
                <p14:modId xmlns:p14="http://schemas.microsoft.com/office/powerpoint/2010/main" val="4161930725"/>
              </p:ext>
            </p:extLst>
          </p:nvPr>
        </p:nvGraphicFramePr>
        <p:xfrm>
          <a:off x="5024594" y="643466"/>
          <a:ext cx="6286146" cy="5568750"/>
        </p:xfrm>
        <a:graphic>
          <a:graphicData uri="http://schemas.openxmlformats.org/drawingml/2006/table">
            <a:tbl>
              <a:tblPr/>
              <a:tblGrid>
                <a:gridCol w="2702386">
                  <a:extLst>
                    <a:ext uri="{9D8B030D-6E8A-4147-A177-3AD203B41FA5}">
                      <a16:colId xmlns:a16="http://schemas.microsoft.com/office/drawing/2014/main" val="3060511166"/>
                    </a:ext>
                  </a:extLst>
                </a:gridCol>
                <a:gridCol w="656057">
                  <a:extLst>
                    <a:ext uri="{9D8B030D-6E8A-4147-A177-3AD203B41FA5}">
                      <a16:colId xmlns:a16="http://schemas.microsoft.com/office/drawing/2014/main" val="3079425715"/>
                    </a:ext>
                  </a:extLst>
                </a:gridCol>
                <a:gridCol w="647453">
                  <a:extLst>
                    <a:ext uri="{9D8B030D-6E8A-4147-A177-3AD203B41FA5}">
                      <a16:colId xmlns:a16="http://schemas.microsoft.com/office/drawing/2014/main" val="2255400708"/>
                    </a:ext>
                  </a:extLst>
                </a:gridCol>
                <a:gridCol w="709120">
                  <a:extLst>
                    <a:ext uri="{9D8B030D-6E8A-4147-A177-3AD203B41FA5}">
                      <a16:colId xmlns:a16="http://schemas.microsoft.com/office/drawing/2014/main" val="1381579148"/>
                    </a:ext>
                  </a:extLst>
                </a:gridCol>
                <a:gridCol w="851614">
                  <a:extLst>
                    <a:ext uri="{9D8B030D-6E8A-4147-A177-3AD203B41FA5}">
                      <a16:colId xmlns:a16="http://schemas.microsoft.com/office/drawing/2014/main" val="4044224789"/>
                    </a:ext>
                  </a:extLst>
                </a:gridCol>
                <a:gridCol w="719516">
                  <a:extLst>
                    <a:ext uri="{9D8B030D-6E8A-4147-A177-3AD203B41FA5}">
                      <a16:colId xmlns:a16="http://schemas.microsoft.com/office/drawing/2014/main" val="1882499191"/>
                    </a:ext>
                  </a:extLst>
                </a:gridCol>
              </a:tblGrid>
              <a:tr h="206250">
                <a:tc>
                  <a:txBody>
                    <a:bodyPr/>
                    <a:lstStyle/>
                    <a:p>
                      <a:pPr algn="l" fontAlgn="b"/>
                      <a:r>
                        <a:rPr lang="en-US" sz="1100" b="1" i="0" u="none" strike="noStrike" dirty="0">
                          <a:solidFill>
                            <a:srgbClr val="000000"/>
                          </a:solidFill>
                          <a:effectLst/>
                          <a:latin typeface="Calibri" panose="020F0502020204030204" pitchFamily="34" charset="0"/>
                        </a:rPr>
                        <a:t>Sales &amp; Sales Factors</a:t>
                      </a:r>
                    </a:p>
                  </a:txBody>
                  <a:tcPr marL="609" marR="609" marT="609" marB="3658"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State A</a:t>
                      </a:r>
                    </a:p>
                  </a:txBody>
                  <a:tcPr marL="609" marR="609" marT="609" marB="3658"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State B</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State C</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Country Z</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Total</a:t>
                      </a:r>
                    </a:p>
                  </a:txBody>
                  <a:tcPr marL="609" marR="609" marT="609" marB="3658" anchor="b">
                    <a:lnL>
                      <a:noFill/>
                    </a:lnL>
                    <a:lnR>
                      <a:noFill/>
                    </a:lnR>
                    <a:lnT>
                      <a:noFill/>
                    </a:lnT>
                    <a:lnB>
                      <a:noFill/>
                    </a:lnB>
                  </a:tcPr>
                </a:tc>
                <a:extLst>
                  <a:ext uri="{0D108BD9-81ED-4DB2-BD59-A6C34878D82A}">
                    <a16:rowId xmlns:a16="http://schemas.microsoft.com/office/drawing/2014/main" val="69934163"/>
                  </a:ext>
                </a:extLst>
              </a:tr>
              <a:tr h="206250">
                <a:tc>
                  <a:txBody>
                    <a:bodyPr/>
                    <a:lstStyle/>
                    <a:p>
                      <a:pPr algn="l" fontAlgn="b"/>
                      <a:r>
                        <a:rPr lang="en-US" sz="1100" b="1" i="0" u="none" strike="noStrike" dirty="0">
                          <a:solidFill>
                            <a:srgbClr val="000000"/>
                          </a:solidFill>
                          <a:effectLst/>
                          <a:latin typeface="Calibri" panose="020F0502020204030204" pitchFamily="34" charset="0"/>
                        </a:rPr>
                        <a:t>P1 Sales</a:t>
                      </a:r>
                    </a:p>
                  </a:txBody>
                  <a:tcPr marL="609" marR="609" marT="609" marB="3658"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 $1,000 </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 $1,000 </a:t>
                      </a:r>
                    </a:p>
                  </a:txBody>
                  <a:tcPr marL="609" marR="609" marT="609" marB="3658" anchor="b">
                    <a:lnL>
                      <a:noFill/>
                    </a:lnL>
                    <a:lnR>
                      <a:noFill/>
                    </a:lnR>
                    <a:lnT>
                      <a:noFill/>
                    </a:lnT>
                    <a:lnB>
                      <a:noFill/>
                    </a:lnB>
                  </a:tcPr>
                </a:tc>
                <a:extLst>
                  <a:ext uri="{0D108BD9-81ED-4DB2-BD59-A6C34878D82A}">
                    <a16:rowId xmlns:a16="http://schemas.microsoft.com/office/drawing/2014/main" val="1508719433"/>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3895900645"/>
                  </a:ext>
                </a:extLst>
              </a:tr>
              <a:tr h="206250">
                <a:tc>
                  <a:txBody>
                    <a:bodyPr/>
                    <a:lstStyle/>
                    <a:p>
                      <a:pPr algn="l" fontAlgn="b"/>
                      <a:r>
                        <a:rPr lang="en-US" sz="1100" b="1" i="0" u="none" strike="noStrike" dirty="0">
                          <a:solidFill>
                            <a:srgbClr val="000000"/>
                          </a:solidFill>
                          <a:effectLst/>
                          <a:latin typeface="Calibri" panose="020F0502020204030204" pitchFamily="34" charset="0"/>
                        </a:rPr>
                        <a:t>P2 Sales</a:t>
                      </a:r>
                    </a:p>
                  </a:txBody>
                  <a:tcPr marL="609" marR="609" marT="609" marB="3658"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$500</a:t>
                      </a:r>
                    </a:p>
                  </a:txBody>
                  <a:tcPr marL="609" marR="609" marT="609" marB="3658"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$500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$500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$2,000</a:t>
                      </a:r>
                    </a:p>
                  </a:txBody>
                  <a:tcPr marL="609" marR="609" marT="609" marB="3658" anchor="b">
                    <a:lnL>
                      <a:noFill/>
                    </a:lnL>
                    <a:lnR>
                      <a:noFill/>
                    </a:lnR>
                    <a:lnT>
                      <a:noFill/>
                    </a:lnT>
                    <a:lnB>
                      <a:noFill/>
                    </a:lnB>
                  </a:tcPr>
                </a:tc>
                <a:extLst>
                  <a:ext uri="{0D108BD9-81ED-4DB2-BD59-A6C34878D82A}">
                    <a16:rowId xmlns:a16="http://schemas.microsoft.com/office/drawing/2014/main" val="1593599534"/>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3863863691"/>
                  </a:ext>
                </a:extLst>
              </a:tr>
              <a:tr h="206250">
                <a:tc>
                  <a:txBody>
                    <a:bodyPr/>
                    <a:lstStyle/>
                    <a:p>
                      <a:pPr algn="l" fontAlgn="b"/>
                      <a:r>
                        <a:rPr lang="en-US" sz="1100" b="0" i="0" u="none" strike="noStrike" dirty="0">
                          <a:solidFill>
                            <a:srgbClr val="000000"/>
                          </a:solidFill>
                          <a:effectLst/>
                          <a:latin typeface="Calibri" panose="020F0502020204030204" pitchFamily="34" charset="0"/>
                        </a:rPr>
                        <a:t>P2 Share of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$400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$400</a:t>
                      </a:r>
                    </a:p>
                  </a:txBody>
                  <a:tcPr marL="609" marR="609" marT="609" marB="3658" anchor="b">
                    <a:lnL>
                      <a:noFill/>
                    </a:lnL>
                    <a:lnR>
                      <a:noFill/>
                    </a:lnR>
                    <a:lnT>
                      <a:noFill/>
                    </a:lnT>
                    <a:lnB>
                      <a:noFill/>
                    </a:lnB>
                    <a:solidFill>
                      <a:srgbClr val="D9D9D9"/>
                    </a:solidFill>
                  </a:tcPr>
                </a:tc>
                <a:extLst>
                  <a:ext uri="{0D108BD9-81ED-4DB2-BD59-A6C34878D82A}">
                    <a16:rowId xmlns:a16="http://schemas.microsoft.com/office/drawing/2014/main" val="3091511531"/>
                  </a:ext>
                </a:extLst>
              </a:tr>
              <a:tr h="206250">
                <a:tc>
                  <a:txBody>
                    <a:bodyPr/>
                    <a:lstStyle/>
                    <a:p>
                      <a:pPr algn="l" fontAlgn="b"/>
                      <a:r>
                        <a:rPr lang="en-US" sz="1100" b="0" i="0" u="none" strike="noStrike" dirty="0">
                          <a:solidFill>
                            <a:srgbClr val="000000"/>
                          </a:solidFill>
                          <a:effectLst/>
                          <a:latin typeface="Calibri" panose="020F0502020204030204" pitchFamily="34" charset="0"/>
                        </a:rPr>
                        <a:t>P2 Plus Share of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$900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$2,400</a:t>
                      </a:r>
                    </a:p>
                  </a:txBody>
                  <a:tcPr marL="609" marR="609" marT="609" marB="3658" anchor="b">
                    <a:lnL>
                      <a:noFill/>
                    </a:lnL>
                    <a:lnR>
                      <a:noFill/>
                    </a:lnR>
                    <a:lnT>
                      <a:noFill/>
                    </a:lnT>
                    <a:lnB>
                      <a:noFill/>
                    </a:lnB>
                  </a:tcPr>
                </a:tc>
                <a:extLst>
                  <a:ext uri="{0D108BD9-81ED-4DB2-BD59-A6C34878D82A}">
                    <a16:rowId xmlns:a16="http://schemas.microsoft.com/office/drawing/2014/main" val="1806352808"/>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38%</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3272757150"/>
                  </a:ext>
                </a:extLst>
              </a:tr>
              <a:tr h="206250">
                <a:tc>
                  <a:txBody>
                    <a:bodyPr/>
                    <a:lstStyle/>
                    <a:p>
                      <a:pPr algn="l" fontAlgn="b"/>
                      <a:r>
                        <a:rPr lang="en-US" sz="1100" b="1" i="0" u="none" strike="noStrike" dirty="0">
                          <a:solidFill>
                            <a:srgbClr val="000000"/>
                          </a:solidFill>
                          <a:effectLst/>
                          <a:latin typeface="Calibri" panose="020F0502020204030204" pitchFamily="34" charset="0"/>
                        </a:rPr>
                        <a:t>P3 Sales</a:t>
                      </a:r>
                    </a:p>
                  </a:txBody>
                  <a:tcPr marL="609" marR="609" marT="609" marB="3658"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$4,000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$4,000</a:t>
                      </a:r>
                    </a:p>
                  </a:txBody>
                  <a:tcPr marL="609" marR="609" marT="609" marB="3658" anchor="b">
                    <a:lnL>
                      <a:noFill/>
                    </a:lnL>
                    <a:lnR>
                      <a:noFill/>
                    </a:lnR>
                    <a:lnT>
                      <a:noFill/>
                    </a:lnT>
                    <a:lnB>
                      <a:noFill/>
                    </a:lnB>
                  </a:tcPr>
                </a:tc>
                <a:extLst>
                  <a:ext uri="{0D108BD9-81ED-4DB2-BD59-A6C34878D82A}">
                    <a16:rowId xmlns:a16="http://schemas.microsoft.com/office/drawing/2014/main" val="3461092620"/>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3169155299"/>
                  </a:ext>
                </a:extLst>
              </a:tr>
              <a:tr h="206250">
                <a:tc>
                  <a:txBody>
                    <a:bodyPr/>
                    <a:lstStyle/>
                    <a:p>
                      <a:pPr algn="l" fontAlgn="b"/>
                      <a:r>
                        <a:rPr lang="en-US" sz="1100" b="0" i="0" u="none" strike="noStrike" dirty="0">
                          <a:solidFill>
                            <a:srgbClr val="000000"/>
                          </a:solidFill>
                          <a:effectLst/>
                          <a:latin typeface="Calibri" panose="020F0502020204030204" pitchFamily="34" charset="0"/>
                        </a:rPr>
                        <a:t>P3 Indirect Share of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$160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$160</a:t>
                      </a:r>
                    </a:p>
                  </a:txBody>
                  <a:tcPr marL="609" marR="609" marT="609" marB="3658" anchor="b">
                    <a:lnL>
                      <a:noFill/>
                    </a:lnL>
                    <a:lnR>
                      <a:noFill/>
                    </a:lnR>
                    <a:lnT>
                      <a:noFill/>
                    </a:lnT>
                    <a:lnB>
                      <a:noFill/>
                    </a:lnB>
                    <a:solidFill>
                      <a:srgbClr val="D9D9D9"/>
                    </a:solidFill>
                  </a:tcPr>
                </a:tc>
                <a:extLst>
                  <a:ext uri="{0D108BD9-81ED-4DB2-BD59-A6C34878D82A}">
                    <a16:rowId xmlns:a16="http://schemas.microsoft.com/office/drawing/2014/main" val="1234490296"/>
                  </a:ext>
                </a:extLst>
              </a:tr>
              <a:tr h="206250">
                <a:tc>
                  <a:txBody>
                    <a:bodyPr/>
                    <a:lstStyle/>
                    <a:p>
                      <a:pPr algn="l" fontAlgn="b"/>
                      <a:r>
                        <a:rPr lang="en-US" sz="1100" b="0" i="0" u="none" strike="noStrike" dirty="0">
                          <a:solidFill>
                            <a:srgbClr val="000000"/>
                          </a:solidFill>
                          <a:effectLst/>
                          <a:latin typeface="Calibri" panose="020F0502020204030204" pitchFamily="34" charset="0"/>
                        </a:rPr>
                        <a:t>P3 Share of P2 &amp;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09" marR="609" marT="609" marB="3658"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$360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$960</a:t>
                      </a:r>
                    </a:p>
                  </a:txBody>
                  <a:tcPr marL="609" marR="609" marT="609" marB="3658" anchor="b">
                    <a:lnL>
                      <a:noFill/>
                    </a:lnL>
                    <a:lnR>
                      <a:noFill/>
                    </a:lnR>
                    <a:lnT>
                      <a:noFill/>
                    </a:lnT>
                    <a:lnB>
                      <a:noFill/>
                    </a:lnB>
                    <a:solidFill>
                      <a:srgbClr val="D9D9D9"/>
                    </a:solidFill>
                  </a:tcPr>
                </a:tc>
                <a:extLst>
                  <a:ext uri="{0D108BD9-81ED-4DB2-BD59-A6C34878D82A}">
                    <a16:rowId xmlns:a16="http://schemas.microsoft.com/office/drawing/2014/main" val="3864117448"/>
                  </a:ext>
                </a:extLst>
              </a:tr>
              <a:tr h="206250">
                <a:tc>
                  <a:txBody>
                    <a:bodyPr/>
                    <a:lstStyle/>
                    <a:p>
                      <a:pPr algn="l" fontAlgn="b"/>
                      <a:r>
                        <a:rPr lang="en-US" sz="1100" b="0" i="0" u="none" strike="noStrike" dirty="0">
                          <a:solidFill>
                            <a:srgbClr val="000000"/>
                          </a:solidFill>
                          <a:effectLst/>
                          <a:latin typeface="Calibri" panose="020F0502020204030204" pitchFamily="34" charset="0"/>
                        </a:rPr>
                        <a:t>P3 Plus Indirect Share of P1 </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$4,000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$160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$4,160</a:t>
                      </a:r>
                    </a:p>
                  </a:txBody>
                  <a:tcPr marL="609" marR="609" marT="609" marB="3658" anchor="b">
                    <a:lnL>
                      <a:noFill/>
                    </a:lnL>
                    <a:lnR>
                      <a:noFill/>
                    </a:lnR>
                    <a:lnT>
                      <a:noFill/>
                    </a:lnT>
                    <a:lnB>
                      <a:noFill/>
                    </a:lnB>
                  </a:tcPr>
                </a:tc>
                <a:extLst>
                  <a:ext uri="{0D108BD9-81ED-4DB2-BD59-A6C34878D82A}">
                    <a16:rowId xmlns:a16="http://schemas.microsoft.com/office/drawing/2014/main" val="1190252673"/>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96%</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1608772429"/>
                  </a:ext>
                </a:extLst>
              </a:tr>
              <a:tr h="206250">
                <a:tc>
                  <a:txBody>
                    <a:bodyPr/>
                    <a:lstStyle/>
                    <a:p>
                      <a:pPr algn="l" fontAlgn="b"/>
                      <a:r>
                        <a:rPr lang="en-US" sz="1100" b="0" i="0" u="none" strike="noStrike" dirty="0">
                          <a:solidFill>
                            <a:srgbClr val="000000"/>
                          </a:solidFill>
                          <a:effectLst/>
                          <a:latin typeface="Calibri" panose="020F0502020204030204" pitchFamily="34" charset="0"/>
                        </a:rPr>
                        <a:t>P3 Plus Share of P2 &amp;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$4,200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$360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$4,960</a:t>
                      </a:r>
                    </a:p>
                  </a:txBody>
                  <a:tcPr marL="609" marR="609" marT="609" marB="3658" anchor="b">
                    <a:lnL>
                      <a:noFill/>
                    </a:lnL>
                    <a:lnR>
                      <a:noFill/>
                    </a:lnR>
                    <a:lnT>
                      <a:noFill/>
                    </a:lnT>
                    <a:lnB>
                      <a:noFill/>
                    </a:lnB>
                  </a:tcPr>
                </a:tc>
                <a:extLst>
                  <a:ext uri="{0D108BD9-81ED-4DB2-BD59-A6C34878D82A}">
                    <a16:rowId xmlns:a16="http://schemas.microsoft.com/office/drawing/2014/main" val="1782763751"/>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609" marR="609" marT="609" marB="3658"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85%</a:t>
                      </a:r>
                    </a:p>
                  </a:txBody>
                  <a:tcPr marL="609" marR="609" marT="609" marB="3658"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7%</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609" marR="609" marT="609" marB="3658"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07044532"/>
                  </a:ext>
                </a:extLst>
              </a:tr>
              <a:tr h="206250">
                <a:tc>
                  <a:txBody>
                    <a:bodyPr/>
                    <a:lstStyle/>
                    <a:p>
                      <a:pPr algn="l" fontAlgn="b"/>
                      <a:r>
                        <a:rPr lang="en-US" sz="1100" b="1" i="0" u="none" strike="noStrike" dirty="0">
                          <a:solidFill>
                            <a:srgbClr val="000000"/>
                          </a:solidFill>
                          <a:effectLst/>
                          <a:latin typeface="Calibri" panose="020F0502020204030204" pitchFamily="34" charset="0"/>
                        </a:rPr>
                        <a:t>Corp Sales</a:t>
                      </a:r>
                    </a:p>
                  </a:txBody>
                  <a:tcPr marL="609" marR="609" marT="609" marB="3658"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$5,000</a:t>
                      </a:r>
                    </a:p>
                  </a:txBody>
                  <a:tcPr marL="609" marR="609" marT="609" marB="3658"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$5,000</a:t>
                      </a:r>
                    </a:p>
                  </a:txBody>
                  <a:tcPr marL="609" marR="609" marT="609" marB="3658"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609" marR="609" marT="609" marB="3658"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$10,000</a:t>
                      </a:r>
                    </a:p>
                  </a:txBody>
                  <a:tcPr marL="609" marR="609" marT="609" marB="3658"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7393076"/>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50%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3675345898"/>
                  </a:ext>
                </a:extLst>
              </a:tr>
              <a:tr h="206250">
                <a:tc>
                  <a:txBody>
                    <a:bodyPr/>
                    <a:lstStyle/>
                    <a:p>
                      <a:pPr algn="l" fontAlgn="b"/>
                      <a:r>
                        <a:rPr lang="en-US" sz="1100" b="0" i="0" u="none" strike="noStrike" dirty="0">
                          <a:solidFill>
                            <a:srgbClr val="000000"/>
                          </a:solidFill>
                          <a:effectLst/>
                          <a:latin typeface="Calibri" panose="020F0502020204030204" pitchFamily="34" charset="0"/>
                        </a:rPr>
                        <a:t>Corp Indirect Share of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$64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$64</a:t>
                      </a:r>
                    </a:p>
                  </a:txBody>
                  <a:tcPr marL="609" marR="609" marT="609" marB="3658" anchor="b">
                    <a:lnL>
                      <a:noFill/>
                    </a:lnL>
                    <a:lnR>
                      <a:noFill/>
                    </a:lnR>
                    <a:lnT>
                      <a:noFill/>
                    </a:lnT>
                    <a:lnB>
                      <a:noFill/>
                    </a:lnB>
                    <a:solidFill>
                      <a:srgbClr val="D9D9D9"/>
                    </a:solidFill>
                  </a:tcPr>
                </a:tc>
                <a:extLst>
                  <a:ext uri="{0D108BD9-81ED-4DB2-BD59-A6C34878D82A}">
                    <a16:rowId xmlns:a16="http://schemas.microsoft.com/office/drawing/2014/main" val="3113473570"/>
                  </a:ext>
                </a:extLst>
              </a:tr>
              <a:tr h="206250">
                <a:tc>
                  <a:txBody>
                    <a:bodyPr/>
                    <a:lstStyle/>
                    <a:p>
                      <a:pPr algn="l" fontAlgn="b"/>
                      <a:r>
                        <a:rPr lang="en-US" sz="1100" b="0" i="0" u="none" strike="noStrike" dirty="0">
                          <a:solidFill>
                            <a:srgbClr val="000000"/>
                          </a:solidFill>
                          <a:effectLst/>
                          <a:latin typeface="Calibri" panose="020F0502020204030204" pitchFamily="34" charset="0"/>
                        </a:rPr>
                        <a:t>Corp Indirect Share of P2 &amp;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$144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$384</a:t>
                      </a:r>
                    </a:p>
                  </a:txBody>
                  <a:tcPr marL="609" marR="609" marT="609" marB="3658" anchor="b">
                    <a:lnL>
                      <a:noFill/>
                    </a:lnL>
                    <a:lnR>
                      <a:noFill/>
                    </a:lnR>
                    <a:lnT>
                      <a:noFill/>
                    </a:lnT>
                    <a:lnB>
                      <a:noFill/>
                    </a:lnB>
                    <a:solidFill>
                      <a:srgbClr val="D9D9D9"/>
                    </a:solidFill>
                  </a:tcPr>
                </a:tc>
                <a:extLst>
                  <a:ext uri="{0D108BD9-81ED-4DB2-BD59-A6C34878D82A}">
                    <a16:rowId xmlns:a16="http://schemas.microsoft.com/office/drawing/2014/main" val="891175311"/>
                  </a:ext>
                </a:extLst>
              </a:tr>
              <a:tr h="206250">
                <a:tc>
                  <a:txBody>
                    <a:bodyPr/>
                    <a:lstStyle/>
                    <a:p>
                      <a:pPr algn="l" fontAlgn="b"/>
                      <a:r>
                        <a:rPr lang="en-US" sz="1100" b="0" i="0" u="none" strike="noStrike" dirty="0">
                          <a:solidFill>
                            <a:srgbClr val="000000"/>
                          </a:solidFill>
                          <a:effectLst/>
                          <a:latin typeface="Calibri" panose="020F0502020204030204" pitchFamily="34" charset="0"/>
                        </a:rPr>
                        <a:t>Corp Share of P3, P2 &amp;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$1,680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$144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$1,984</a:t>
                      </a:r>
                    </a:p>
                  </a:txBody>
                  <a:tcPr marL="609" marR="609" marT="609" marB="3658" anchor="b">
                    <a:lnL>
                      <a:noFill/>
                    </a:lnL>
                    <a:lnR>
                      <a:noFill/>
                    </a:lnR>
                    <a:lnT>
                      <a:noFill/>
                    </a:lnT>
                    <a:lnB>
                      <a:noFill/>
                    </a:lnB>
                    <a:solidFill>
                      <a:srgbClr val="D9D9D9"/>
                    </a:solidFill>
                  </a:tcPr>
                </a:tc>
                <a:extLst>
                  <a:ext uri="{0D108BD9-81ED-4DB2-BD59-A6C34878D82A}">
                    <a16:rowId xmlns:a16="http://schemas.microsoft.com/office/drawing/2014/main" val="2589551397"/>
                  </a:ext>
                </a:extLst>
              </a:tr>
              <a:tr h="206250">
                <a:tc>
                  <a:txBody>
                    <a:bodyPr/>
                    <a:lstStyle/>
                    <a:p>
                      <a:pPr algn="l" fontAlgn="b"/>
                      <a:r>
                        <a:rPr lang="en-US" sz="1100" b="0" i="0" u="none" strike="noStrike" dirty="0">
                          <a:solidFill>
                            <a:srgbClr val="000000"/>
                          </a:solidFill>
                          <a:effectLst/>
                          <a:latin typeface="Calibri" panose="020F0502020204030204" pitchFamily="34" charset="0"/>
                        </a:rPr>
                        <a:t>Corp Plus Indirect Share of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$5,000</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$10,064</a:t>
                      </a:r>
                    </a:p>
                  </a:txBody>
                  <a:tcPr marL="609" marR="609" marT="609" marB="3658" anchor="b">
                    <a:lnL>
                      <a:noFill/>
                    </a:lnL>
                    <a:lnR>
                      <a:noFill/>
                    </a:lnR>
                    <a:lnT>
                      <a:noFill/>
                    </a:lnT>
                    <a:lnB>
                      <a:noFill/>
                    </a:lnB>
                  </a:tcPr>
                </a:tc>
                <a:extLst>
                  <a:ext uri="{0D108BD9-81ED-4DB2-BD59-A6C34878D82A}">
                    <a16:rowId xmlns:a16="http://schemas.microsoft.com/office/drawing/2014/main" val="3403811541"/>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50%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3641266165"/>
                  </a:ext>
                </a:extLst>
              </a:tr>
              <a:tr h="206250">
                <a:tc>
                  <a:txBody>
                    <a:bodyPr/>
                    <a:lstStyle/>
                    <a:p>
                      <a:pPr algn="l" fontAlgn="b"/>
                      <a:r>
                        <a:rPr lang="en-US" sz="1100" b="0" i="0" u="none" strike="noStrike" dirty="0">
                          <a:solidFill>
                            <a:srgbClr val="000000"/>
                          </a:solidFill>
                          <a:effectLst/>
                          <a:latin typeface="Calibri" panose="020F0502020204030204" pitchFamily="34" charset="0"/>
                        </a:rPr>
                        <a:t>Corp Plus Indirect Share of P2 &amp;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$5,080</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$5,080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$144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$10,384</a:t>
                      </a:r>
                    </a:p>
                  </a:txBody>
                  <a:tcPr marL="609" marR="609" marT="609" marB="3658" anchor="b">
                    <a:lnL>
                      <a:noFill/>
                    </a:lnL>
                    <a:lnR>
                      <a:noFill/>
                    </a:lnR>
                    <a:lnT>
                      <a:noFill/>
                    </a:lnT>
                    <a:lnB>
                      <a:noFill/>
                    </a:lnB>
                  </a:tcPr>
                </a:tc>
                <a:extLst>
                  <a:ext uri="{0D108BD9-81ED-4DB2-BD59-A6C34878D82A}">
                    <a16:rowId xmlns:a16="http://schemas.microsoft.com/office/drawing/2014/main" val="2318391618"/>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49%</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49%</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2746154"/>
                  </a:ext>
                </a:extLst>
              </a:tr>
              <a:tr h="206250">
                <a:tc>
                  <a:txBody>
                    <a:bodyPr/>
                    <a:lstStyle/>
                    <a:p>
                      <a:pPr algn="l" fontAlgn="b"/>
                      <a:r>
                        <a:rPr lang="en-US" sz="1100" b="0" i="0" u="none" strike="noStrike" dirty="0">
                          <a:solidFill>
                            <a:srgbClr val="000000"/>
                          </a:solidFill>
                          <a:effectLst/>
                          <a:latin typeface="Calibri" panose="020F0502020204030204" pitchFamily="34" charset="0"/>
                        </a:rPr>
                        <a:t>Corp Plus Share of P3, P2 &amp; P1</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$5,080</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$6,680</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$144</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$11,984</a:t>
                      </a:r>
                    </a:p>
                  </a:txBody>
                  <a:tcPr marL="609" marR="609" marT="609" marB="3658" anchor="b">
                    <a:lnL>
                      <a:noFill/>
                    </a:lnL>
                    <a:lnR>
                      <a:noFill/>
                    </a:lnR>
                    <a:lnT>
                      <a:noFill/>
                    </a:lnT>
                    <a:lnB>
                      <a:noFill/>
                    </a:lnB>
                  </a:tcPr>
                </a:tc>
                <a:extLst>
                  <a:ext uri="{0D108BD9-81ED-4DB2-BD59-A6C34878D82A}">
                    <a16:rowId xmlns:a16="http://schemas.microsoft.com/office/drawing/2014/main" val="4211205932"/>
                  </a:ext>
                </a:extLst>
              </a:tr>
              <a:tr h="206250">
                <a:tc>
                  <a:txBody>
                    <a:bodyPr/>
                    <a:lstStyle/>
                    <a:p>
                      <a:pPr algn="l" fontAlgn="b"/>
                      <a:r>
                        <a:rPr lang="en-US" sz="1100" b="0" i="0" u="none" strike="noStrike" dirty="0">
                          <a:solidFill>
                            <a:srgbClr val="000000"/>
                          </a:solidFill>
                          <a:effectLst/>
                          <a:latin typeface="Calibri" panose="020F0502020204030204" pitchFamily="34" charset="0"/>
                        </a:rPr>
                        <a:t>   Factor</a:t>
                      </a:r>
                    </a:p>
                  </a:txBody>
                  <a:tcPr marL="609" marR="609" marT="609" marB="3658"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42%</a:t>
                      </a:r>
                    </a:p>
                  </a:txBody>
                  <a:tcPr marL="609" marR="609" marT="609" marB="3658" anchor="b">
                    <a:lnL>
                      <a:noFill/>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56%</a:t>
                      </a:r>
                    </a:p>
                  </a:txBody>
                  <a:tcPr marL="609" marR="609" marT="609" marB="3658"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609" marR="609" marT="609" marB="36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609" marR="609" marT="609" marB="3658"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09" marR="609" marT="609" marB="3658" anchor="b">
                    <a:lnL>
                      <a:noFill/>
                    </a:lnL>
                    <a:lnR>
                      <a:noFill/>
                    </a:lnR>
                    <a:lnT>
                      <a:noFill/>
                    </a:lnT>
                    <a:lnB>
                      <a:noFill/>
                    </a:lnB>
                    <a:solidFill>
                      <a:srgbClr val="FFFF00"/>
                    </a:solidFill>
                  </a:tcPr>
                </a:tc>
                <a:extLst>
                  <a:ext uri="{0D108BD9-81ED-4DB2-BD59-A6C34878D82A}">
                    <a16:rowId xmlns:a16="http://schemas.microsoft.com/office/drawing/2014/main" val="1076336207"/>
                  </a:ext>
                </a:extLst>
              </a:tr>
            </a:tbl>
          </a:graphicData>
        </a:graphic>
      </p:graphicFrame>
    </p:spTree>
    <p:extLst>
      <p:ext uri="{BB962C8B-B14F-4D97-AF65-F5344CB8AC3E}">
        <p14:creationId xmlns:p14="http://schemas.microsoft.com/office/powerpoint/2010/main" val="1862825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FBE25F-9C08-4343-9DEB-2DD58B967ADF}"/>
              </a:ext>
            </a:extLst>
          </p:cNvPr>
          <p:cNvSpPr>
            <a:spLocks noGrp="1"/>
          </p:cNvSpPr>
          <p:nvPr>
            <p:ph type="title"/>
          </p:nvPr>
        </p:nvSpPr>
        <p:spPr>
          <a:xfrm>
            <a:off x="808638" y="386930"/>
            <a:ext cx="9236700" cy="1188950"/>
          </a:xfrm>
        </p:spPr>
        <p:txBody>
          <a:bodyPr anchor="b">
            <a:normAutofit/>
          </a:bodyPr>
          <a:lstStyle/>
          <a:p>
            <a:r>
              <a:rPr lang="en-US" sz="5400" dirty="0"/>
              <a:t>Next Steps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A9EEDFB-5A8A-4412-85D8-8381825517F3}"/>
              </a:ext>
            </a:extLst>
          </p:cNvPr>
          <p:cNvSpPr>
            <a:spLocks noGrp="1"/>
          </p:cNvSpPr>
          <p:nvPr>
            <p:ph idx="1"/>
          </p:nvPr>
        </p:nvSpPr>
        <p:spPr>
          <a:xfrm>
            <a:off x="793660" y="2599509"/>
            <a:ext cx="10143668" cy="3435531"/>
          </a:xfrm>
        </p:spPr>
        <p:txBody>
          <a:bodyPr anchor="ctr">
            <a:normAutofit/>
          </a:bodyPr>
          <a:lstStyle/>
          <a:p>
            <a:r>
              <a:rPr lang="en-US" sz="2400" dirty="0"/>
              <a:t>We will continue to flesh out the outline and identify questions and issues.</a:t>
            </a:r>
          </a:p>
          <a:p>
            <a:r>
              <a:rPr lang="en-US" sz="2400" dirty="0"/>
              <a:t>Send anything you think we should include or anything we’ve missed and we’ll incorporate it.</a:t>
            </a:r>
          </a:p>
          <a:p>
            <a:r>
              <a:rPr lang="en-US" sz="2400" dirty="0"/>
              <a:t>Next meeting:</a:t>
            </a:r>
          </a:p>
          <a:p>
            <a:pPr lvl="1"/>
            <a:r>
              <a:rPr lang="en-US" dirty="0"/>
              <a:t>Finish sourcing of operating income</a:t>
            </a:r>
          </a:p>
          <a:p>
            <a:pPr lvl="1"/>
            <a:r>
              <a:rPr lang="en-US" dirty="0"/>
              <a:t>Discuss credits for taxes paid (residents)</a:t>
            </a:r>
          </a:p>
          <a:p>
            <a:pPr lvl="1"/>
            <a:endParaRPr lang="en-US" dirty="0"/>
          </a:p>
        </p:txBody>
      </p:sp>
    </p:spTree>
    <p:extLst>
      <p:ext uri="{BB962C8B-B14F-4D97-AF65-F5344CB8AC3E}">
        <p14:creationId xmlns:p14="http://schemas.microsoft.com/office/powerpoint/2010/main" val="250556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22804-E35C-4C77-B44A-08F9BB06B25E}"/>
              </a:ext>
            </a:extLst>
          </p:cNvPr>
          <p:cNvPicPr>
            <a:picLocks noChangeAspect="1"/>
          </p:cNvPicPr>
          <p:nvPr/>
        </p:nvPicPr>
        <p:blipFill rotWithShape="1">
          <a:blip r:embed="rId2">
            <a:duotone>
              <a:prstClr val="black"/>
              <a:prstClr val="white"/>
            </a:duotone>
            <a:alphaModFix amt="35000"/>
          </a:blip>
          <a:srcRect t="16765" b="817"/>
          <a:stretch/>
        </p:blipFill>
        <p:spPr>
          <a:xfrm>
            <a:off x="20" y="0"/>
            <a:ext cx="12191980" cy="6857990"/>
          </a:xfrm>
          <a:prstGeom prst="rect">
            <a:avLst/>
          </a:prstGeom>
        </p:spPr>
      </p:pic>
      <p:sp>
        <p:nvSpPr>
          <p:cNvPr id="21" name="Rectangle 11">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B3F8C8-4A05-4417-AF9F-9CA6C94131E0}"/>
              </a:ext>
            </a:extLst>
          </p:cNvPr>
          <p:cNvSpPr>
            <a:spLocks noGrp="1"/>
          </p:cNvSpPr>
          <p:nvPr>
            <p:ph type="title"/>
          </p:nvPr>
        </p:nvSpPr>
        <p:spPr>
          <a:xfrm>
            <a:off x="939567" y="1065857"/>
            <a:ext cx="2455845" cy="4726276"/>
          </a:xfrm>
        </p:spPr>
        <p:txBody>
          <a:bodyPr>
            <a:normAutofit/>
          </a:bodyPr>
          <a:lstStyle/>
          <a:p>
            <a:pPr algn="r"/>
            <a:r>
              <a:rPr lang="en-US" sz="4000" dirty="0"/>
              <a:t>Roadmap</a:t>
            </a:r>
          </a:p>
        </p:txBody>
      </p:sp>
      <p:cxnSp>
        <p:nvCxnSpPr>
          <p:cNvPr id="22"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2">
            <a:extLst>
              <a:ext uri="{FF2B5EF4-FFF2-40B4-BE49-F238E27FC236}">
                <a16:creationId xmlns:a16="http://schemas.microsoft.com/office/drawing/2014/main" id="{06E8EB34-F822-45E5-A4B0-E43CF85A2B2D}"/>
              </a:ext>
            </a:extLst>
          </p:cNvPr>
          <p:cNvGraphicFramePr/>
          <p:nvPr>
            <p:extLst>
              <p:ext uri="{D42A27DB-BD31-4B8C-83A1-F6EECF244321}">
                <p14:modId xmlns:p14="http://schemas.microsoft.com/office/powerpoint/2010/main" val="3807619745"/>
              </p:ext>
            </p:extLst>
          </p:nvPr>
        </p:nvGraphicFramePr>
        <p:xfrm>
          <a:off x="3964143" y="1065857"/>
          <a:ext cx="7134492"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99864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6E26-3456-437F-BEE4-8292641C2E6B}"/>
              </a:ext>
            </a:extLst>
          </p:cNvPr>
          <p:cNvSpPr>
            <a:spLocks noGrp="1"/>
          </p:cNvSpPr>
          <p:nvPr>
            <p:ph type="title"/>
          </p:nvPr>
        </p:nvSpPr>
        <p:spPr/>
        <p:txBody>
          <a:bodyPr/>
          <a:lstStyle/>
          <a:p>
            <a:r>
              <a:rPr lang="en-US" dirty="0"/>
              <a:t>Updates – To Outline of August 10, 2021</a:t>
            </a:r>
          </a:p>
        </p:txBody>
      </p:sp>
      <p:sp>
        <p:nvSpPr>
          <p:cNvPr id="3" name="Content Placeholder 2">
            <a:extLst>
              <a:ext uri="{FF2B5EF4-FFF2-40B4-BE49-F238E27FC236}">
                <a16:creationId xmlns:a16="http://schemas.microsoft.com/office/drawing/2014/main" id="{5F63A088-3988-4C75-A979-358E907DE26F}"/>
              </a:ext>
            </a:extLst>
          </p:cNvPr>
          <p:cNvSpPr>
            <a:spLocks noGrp="1"/>
          </p:cNvSpPr>
          <p:nvPr>
            <p:ph idx="1"/>
          </p:nvPr>
        </p:nvSpPr>
        <p:spPr/>
        <p:txBody>
          <a:bodyPr/>
          <a:lstStyle/>
          <a:p>
            <a:r>
              <a:rPr lang="en-US" dirty="0"/>
              <a:t>Before each meeting – any input/updates to the sections discussed previously will be highlighted in yellow</a:t>
            </a:r>
          </a:p>
          <a:p>
            <a:r>
              <a:rPr lang="en-US" dirty="0"/>
              <a:t>See August 26, 2021 outline</a:t>
            </a:r>
          </a:p>
          <a:p>
            <a:r>
              <a:rPr lang="en-US" dirty="0"/>
              <a:t>First page – describes the functionality of the outline in Word</a:t>
            </a:r>
          </a:p>
          <a:p>
            <a:r>
              <a:rPr lang="en-US" dirty="0"/>
              <a:t>Particularly  Federal Conformity starting at p. 11.</a:t>
            </a:r>
          </a:p>
          <a:p>
            <a:pPr lvl="1"/>
            <a:r>
              <a:rPr lang="en-US" dirty="0">
                <a:highlight>
                  <a:srgbClr val="FFFF00"/>
                </a:highlight>
              </a:rPr>
              <a:t>2.2.2. Conformity Implications and Questions</a:t>
            </a:r>
          </a:p>
        </p:txBody>
      </p:sp>
    </p:spTree>
    <p:extLst>
      <p:ext uri="{BB962C8B-B14F-4D97-AF65-F5344CB8AC3E}">
        <p14:creationId xmlns:p14="http://schemas.microsoft.com/office/powerpoint/2010/main" val="170913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FA0350DC-0DE5-49C9-A1C1-C58646DF4C7A}"/>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rPr>
              <a:t>Today</a:t>
            </a:r>
          </a:p>
        </p:txBody>
      </p:sp>
      <p:grpSp>
        <p:nvGrpSpPr>
          <p:cNvPr id="14" name="Group 1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5" name="Freeform: Shape 1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18" name="Freeform: Shape 1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1" name="Freeform: Shape 2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52D9A22E-AC71-4D17-8A8E-69CEB004570A}"/>
              </a:ext>
            </a:extLst>
          </p:cNvPr>
          <p:cNvGraphicFramePr>
            <a:graphicFrameLocks noGrp="1"/>
          </p:cNvGraphicFramePr>
          <p:nvPr>
            <p:ph idx="1"/>
            <p:extLst>
              <p:ext uri="{D42A27DB-BD31-4B8C-83A1-F6EECF244321}">
                <p14:modId xmlns:p14="http://schemas.microsoft.com/office/powerpoint/2010/main" val="580317216"/>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43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C2CBF3-5191-44B0-8230-D405E72FC1D2}"/>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lvl="0" algn="ctr"/>
            <a:r>
              <a:rPr lang="en-US" sz="7200" kern="1200" dirty="0">
                <a:solidFill>
                  <a:schemeClr val="tx1"/>
                </a:solidFill>
                <a:latin typeface="+mj-lt"/>
                <a:ea typeface="+mj-ea"/>
                <a:cs typeface="+mj-cs"/>
              </a:rPr>
              <a:t>Conformity Implications &amp; Questions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83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DE3E11-605A-44DF-BD0E-9374A7E696B5}"/>
              </a:ext>
            </a:extLst>
          </p:cNvPr>
          <p:cNvSpPr>
            <a:spLocks noGrp="1"/>
          </p:cNvSpPr>
          <p:nvPr>
            <p:ph type="title"/>
          </p:nvPr>
        </p:nvSpPr>
        <p:spPr>
          <a:xfrm>
            <a:off x="1043631" y="809898"/>
            <a:ext cx="9942716" cy="1554480"/>
          </a:xfrm>
        </p:spPr>
        <p:txBody>
          <a:bodyPr anchor="ctr">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2.2.2 Conformity Implications &amp; Questions</a:t>
            </a:r>
            <a:endParaRPr lang="en-US" sz="4800" dirty="0"/>
          </a:p>
        </p:txBody>
      </p:sp>
      <p:sp>
        <p:nvSpPr>
          <p:cNvPr id="3" name="Content Placeholder 2">
            <a:extLst>
              <a:ext uri="{FF2B5EF4-FFF2-40B4-BE49-F238E27FC236}">
                <a16:creationId xmlns:a16="http://schemas.microsoft.com/office/drawing/2014/main" id="{6FDB28B4-0854-424D-93D4-AC4248BD3CDB}"/>
              </a:ext>
            </a:extLst>
          </p:cNvPr>
          <p:cNvSpPr>
            <a:spLocks noGrp="1"/>
          </p:cNvSpPr>
          <p:nvPr>
            <p:ph idx="1"/>
          </p:nvPr>
        </p:nvSpPr>
        <p:spPr>
          <a:xfrm>
            <a:off x="1045028" y="2936151"/>
            <a:ext cx="9941319" cy="3206029"/>
          </a:xfrm>
        </p:spPr>
        <p:txBody>
          <a:bodyPr anchor="t">
            <a:normAutofit/>
          </a:bodyPr>
          <a:lstStyle/>
          <a:p>
            <a:r>
              <a:rPr lang="en-US" sz="2000" dirty="0"/>
              <a:t>This section focusses on conformity to Subchapter K in particular.</a:t>
            </a:r>
          </a:p>
          <a:p>
            <a:r>
              <a:rPr lang="en-US" sz="2000" dirty="0"/>
              <a:t>Conformity to the federal passthrough approach has a number of implications that it appears most states have not fully considered or addressed.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62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28DA470-0135-4CBB-BEC2-620C2C4C2DCA}"/>
              </a:ext>
            </a:extLst>
          </p:cNvPr>
          <p:cNvSpPr>
            <a:spLocks noGrp="1"/>
          </p:cNvSpPr>
          <p:nvPr>
            <p:ph type="title"/>
          </p:nvPr>
        </p:nvSpPr>
        <p:spPr>
          <a:xfrm>
            <a:off x="1043631" y="809898"/>
            <a:ext cx="9942716" cy="1554480"/>
          </a:xfrm>
        </p:spPr>
        <p:txBody>
          <a:bodyPr anchor="ctr">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2.2.2 Conformity Implications &amp; Questions</a:t>
            </a:r>
            <a:endParaRPr lang="en-US" sz="4800" dirty="0"/>
          </a:p>
        </p:txBody>
      </p:sp>
      <p:sp>
        <p:nvSpPr>
          <p:cNvPr id="5" name="Content Placeholder 4">
            <a:extLst>
              <a:ext uri="{FF2B5EF4-FFF2-40B4-BE49-F238E27FC236}">
                <a16:creationId xmlns:a16="http://schemas.microsoft.com/office/drawing/2014/main" id="{09928757-A65E-4077-A6F5-3245E7B126C6}"/>
              </a:ext>
            </a:extLst>
          </p:cNvPr>
          <p:cNvSpPr>
            <a:spLocks noGrp="1"/>
          </p:cNvSpPr>
          <p:nvPr>
            <p:ph idx="1"/>
          </p:nvPr>
        </p:nvSpPr>
        <p:spPr>
          <a:xfrm>
            <a:off x="1045028" y="2927761"/>
            <a:ext cx="9941319" cy="3413856"/>
          </a:xfrm>
        </p:spPr>
        <p:txBody>
          <a:bodyPr anchor="t">
            <a:normAutofit/>
          </a:bodyPr>
          <a:lstStyle/>
          <a:p>
            <a:r>
              <a:rPr lang="en-US" sz="2000" dirty="0"/>
              <a:t>2.2.2.1. </a:t>
            </a:r>
            <a:r>
              <a:rPr lang="en-US" sz="2000" b="1" dirty="0"/>
              <a:t>Guaranteed Payments to Partners Treated as Deductible Expense </a:t>
            </a:r>
          </a:p>
          <a:p>
            <a:pPr lvl="1"/>
            <a:r>
              <a:rPr lang="en-US" sz="2000" dirty="0"/>
              <a:t>Implications: </a:t>
            </a:r>
          </a:p>
          <a:p>
            <a:pPr lvl="2"/>
            <a:r>
              <a:rPr lang="en-US" dirty="0"/>
              <a:t>Certain payments to partners are treated not as an allocation of partnership income (distributive share) but as a partnership expense.</a:t>
            </a:r>
          </a:p>
          <a:p>
            <a:pPr lvl="2"/>
            <a:r>
              <a:rPr lang="en-US" dirty="0"/>
              <a:t>This includes payments to partners that are tiered partners.</a:t>
            </a:r>
          </a:p>
          <a:p>
            <a:pPr lvl="1"/>
            <a:r>
              <a:rPr lang="en-US" sz="2000" dirty="0"/>
              <a:t>Questions: </a:t>
            </a:r>
          </a:p>
          <a:p>
            <a:pPr lvl="2"/>
            <a:r>
              <a:rPr lang="en-US" dirty="0"/>
              <a:t>2.2.2.1.2 Should guaranteed payments be sourced separately from distributive shares?</a:t>
            </a:r>
          </a:p>
          <a:p>
            <a:pPr lvl="2"/>
            <a:r>
              <a:rPr lang="en-US" dirty="0"/>
              <a:t>2.2.2.1.3. Should guaranteed payments be subject to state anti-income shifting or other limitations?</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2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28DA470-0135-4CBB-BEC2-620C2C4C2DCA}"/>
              </a:ext>
            </a:extLst>
          </p:cNvPr>
          <p:cNvSpPr>
            <a:spLocks noGrp="1"/>
          </p:cNvSpPr>
          <p:nvPr>
            <p:ph type="title"/>
          </p:nvPr>
        </p:nvSpPr>
        <p:spPr>
          <a:xfrm>
            <a:off x="1043631" y="809898"/>
            <a:ext cx="9942716" cy="1554480"/>
          </a:xfrm>
        </p:spPr>
        <p:txBody>
          <a:bodyPr anchor="ctr">
            <a:normAutofit/>
          </a:bodyPr>
          <a:lstStyle/>
          <a:p>
            <a:r>
              <a:rPr lang="en-US" dirty="0"/>
              <a:t>2.2.2 Conformity Implications &amp; Questions</a:t>
            </a:r>
          </a:p>
        </p:txBody>
      </p:sp>
      <p:sp>
        <p:nvSpPr>
          <p:cNvPr id="5" name="Content Placeholder 4">
            <a:extLst>
              <a:ext uri="{FF2B5EF4-FFF2-40B4-BE49-F238E27FC236}">
                <a16:creationId xmlns:a16="http://schemas.microsoft.com/office/drawing/2014/main" id="{09928757-A65E-4077-A6F5-3245E7B126C6}"/>
              </a:ext>
            </a:extLst>
          </p:cNvPr>
          <p:cNvSpPr>
            <a:spLocks noGrp="1"/>
          </p:cNvSpPr>
          <p:nvPr>
            <p:ph idx="1"/>
          </p:nvPr>
        </p:nvSpPr>
        <p:spPr>
          <a:xfrm>
            <a:off x="1045028" y="2952931"/>
            <a:ext cx="9941319" cy="3388683"/>
          </a:xfrm>
        </p:spPr>
        <p:txBody>
          <a:bodyPr anchor="t">
            <a:normAutofit/>
          </a:bodyPr>
          <a:lstStyle/>
          <a:p>
            <a:r>
              <a:rPr lang="en-US" sz="1800" dirty="0"/>
              <a:t>2.2.2.2. </a:t>
            </a:r>
            <a:r>
              <a:rPr lang="en-US" sz="1800" b="1" dirty="0"/>
              <a:t>Special Allocations Allowed</a:t>
            </a:r>
          </a:p>
          <a:p>
            <a:pPr lvl="1"/>
            <a:r>
              <a:rPr lang="en-US" sz="1800" dirty="0"/>
              <a:t>Implications:</a:t>
            </a:r>
          </a:p>
          <a:p>
            <a:pPr lvl="2"/>
            <a:r>
              <a:rPr lang="en-US" sz="1800" dirty="0"/>
              <a:t>Distributive shares do not always match partnership interests and may not be the same for all partnership items of income, gain, loss, and expense.</a:t>
            </a:r>
          </a:p>
          <a:p>
            <a:pPr lvl="2"/>
            <a:r>
              <a:rPr lang="en-US" sz="1800" dirty="0"/>
              <a:t>IRC has extensive rules intended to limit abusive tax planning.</a:t>
            </a:r>
          </a:p>
          <a:p>
            <a:pPr lvl="1"/>
            <a:r>
              <a:rPr lang="en-US" sz="1800" dirty="0"/>
              <a:t>Questions:</a:t>
            </a:r>
          </a:p>
          <a:p>
            <a:pPr lvl="2"/>
            <a:r>
              <a:rPr lang="en-US" sz="1800" dirty="0"/>
              <a:t>2.2.2.2.2. Are there circumstances in which special allocations should be sourced differently than allocations made in accordance with the partners’ interest in the partnership? </a:t>
            </a:r>
          </a:p>
          <a:p>
            <a:pPr lvl="2"/>
            <a:r>
              <a:rPr lang="en-US" sz="1800" dirty="0"/>
              <a:t>2.2.2.2.3. Are there circumstances in which special allocations would have substantial economic effect for federal purposes but arguably not for state purposes and, if so, may states apply the same limitations as under federal rules?</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44103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8C9285E057F349803E63F6931D5E92" ma:contentTypeVersion="4" ma:contentTypeDescription="Create a new document." ma:contentTypeScope="" ma:versionID="fda58ed436196f57c5817443d4e9f589">
  <xsd:schema xmlns:xsd="http://www.w3.org/2001/XMLSchema" xmlns:xs="http://www.w3.org/2001/XMLSchema" xmlns:p="http://schemas.microsoft.com/office/2006/metadata/properties" xmlns:ns2="270d39f1-cd5d-4644-89d9-e1b80bcbd433" xmlns:ns3="d569014b-7267-4343-948c-56f18076a50b" targetNamespace="http://schemas.microsoft.com/office/2006/metadata/properties" ma:root="true" ma:fieldsID="8879ab8244758cfe3ddf3c51b5828145" ns2:_="" ns3:_="">
    <xsd:import namespace="270d39f1-cd5d-4644-89d9-e1b80bcbd433"/>
    <xsd:import namespace="d569014b-7267-4343-948c-56f18076a5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d39f1-cd5d-4644-89d9-e1b80bcbd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69014b-7267-4343-948c-56f18076a5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22FE76-21C4-48DC-899A-890797286F1B}">
  <ds:schemaRefs>
    <ds:schemaRef ds:uri="http://schemas.microsoft.com/sharepoint/v3/contenttype/forms"/>
  </ds:schemaRefs>
</ds:datastoreItem>
</file>

<file path=customXml/itemProps2.xml><?xml version="1.0" encoding="utf-8"?>
<ds:datastoreItem xmlns:ds="http://schemas.openxmlformats.org/officeDocument/2006/customXml" ds:itemID="{1EEDEFA2-68BF-47D5-A055-98CE6CF0D387}">
  <ds:schemaRefs>
    <ds:schemaRef ds:uri="270d39f1-cd5d-4644-89d9-e1b80bcbd433"/>
    <ds:schemaRef ds:uri="d569014b-7267-4343-948c-56f18076a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343AFD-BC51-46BA-8F5F-FD51065386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1572</TotalTime>
  <Words>1740</Words>
  <Application>Microsoft Office PowerPoint</Application>
  <PresentationFormat>Widescreen</PresentationFormat>
  <Paragraphs>321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vt:lpstr>
      <vt:lpstr>Office Theme</vt:lpstr>
      <vt:lpstr>State Taxation of Partnerships</vt:lpstr>
      <vt:lpstr>Project Plan</vt:lpstr>
      <vt:lpstr>Roadmap</vt:lpstr>
      <vt:lpstr>Updates – To Outline of August 10, 2021</vt:lpstr>
      <vt:lpstr>Today</vt:lpstr>
      <vt:lpstr>Conformity Implications &amp; Questions</vt:lpstr>
      <vt:lpstr>2.2.2 Conformity Implications &amp; Questions</vt:lpstr>
      <vt:lpstr>2.2.2 Conformity Implications &amp; Questions</vt:lpstr>
      <vt:lpstr>2.2.2 Conformity Implications &amp; Questions</vt:lpstr>
      <vt:lpstr>2.2.2 Conformity Implications &amp; Questions</vt:lpstr>
      <vt:lpstr>2.2.2 Conformity Implications &amp; Questions</vt:lpstr>
      <vt:lpstr>2.2.2 Conformity Implications &amp; Questions</vt:lpstr>
      <vt:lpstr>2.2.2 Conformity Implications &amp; Questions</vt:lpstr>
      <vt:lpstr>2.2.3. State Approaches to Intercompany Transactions</vt:lpstr>
      <vt:lpstr>Sourcing of Partnership Income</vt:lpstr>
      <vt:lpstr>Sourcing of Partnership Income</vt:lpstr>
      <vt:lpstr>Terms: Situs-Based and Apportionment-Based Sourcing</vt:lpstr>
      <vt:lpstr>Differences Between Corporate and Individual Partners</vt:lpstr>
      <vt:lpstr>Methods of Sourcing Partnership Income</vt:lpstr>
      <vt:lpstr>Effect of Tiered Partnership Structures on Sourcing </vt:lpstr>
      <vt:lpstr>Example – differences in results between methods used</vt:lpstr>
      <vt:lpstr>Situs-based sourcing</vt:lpstr>
      <vt:lpstr>Apportionment-based sourcing</vt:lpstr>
      <vt:lpstr>Assume that each of the jurisdictions about have single sales-factor apportionment. Also assume we are looking for the amount of the P1 income that would be apportioned to state C.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Taxation of Partnerships</dc:title>
  <dc:creator>William C. Barber</dc:creator>
  <cp:lastModifiedBy>Hecht</cp:lastModifiedBy>
  <cp:revision>5</cp:revision>
  <dcterms:created xsi:type="dcterms:W3CDTF">2021-08-20T03:39:37Z</dcterms:created>
  <dcterms:modified xsi:type="dcterms:W3CDTF">2021-08-31T16:20:04Z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0x010100458C9285E057F349803E63F6931D5E92</vt:lpwstr>
  </property>
</Properties>
</file>