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61" r:id="rId3"/>
    <p:sldId id="560" r:id="rId4"/>
    <p:sldId id="260" r:id="rId5"/>
    <p:sldId id="559" r:id="rId6"/>
    <p:sldId id="263" r:id="rId7"/>
    <p:sldId id="312" r:id="rId8"/>
    <p:sldId id="400" r:id="rId9"/>
    <p:sldId id="561" r:id="rId10"/>
    <p:sldId id="562" r:id="rId11"/>
    <p:sldId id="563" r:id="rId12"/>
    <p:sldId id="564" r:id="rId13"/>
    <p:sldId id="56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FC7BED-DC63-4D37-9303-5C6F7D16C9D6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A0598871-5D75-4A57-BC27-3874AF94CEF3}">
      <dgm:prSet/>
      <dgm:spPr/>
      <dgm:t>
        <a:bodyPr/>
        <a:lstStyle/>
        <a:p>
          <a:pPr>
            <a:defRPr b="1"/>
          </a:pPr>
          <a:r>
            <a:rPr lang="en-US" u="sng"/>
            <a:t>September meeting</a:t>
          </a:r>
          <a:endParaRPr lang="en-US"/>
        </a:p>
      </dgm:t>
    </dgm:pt>
    <dgm:pt modelId="{09FEE391-2F58-4210-8C0A-260581DE6F37}" type="parTrans" cxnId="{5BC4EB6D-66B7-4330-A5C7-28032A6A1FB2}">
      <dgm:prSet/>
      <dgm:spPr/>
      <dgm:t>
        <a:bodyPr/>
        <a:lstStyle/>
        <a:p>
          <a:endParaRPr lang="en-US"/>
        </a:p>
      </dgm:t>
    </dgm:pt>
    <dgm:pt modelId="{A88BFBD7-2BCC-4C8C-AAF2-20FD27A676E3}" type="sibTrans" cxnId="{5BC4EB6D-66B7-4330-A5C7-28032A6A1FB2}">
      <dgm:prSet/>
      <dgm:spPr/>
      <dgm:t>
        <a:bodyPr/>
        <a:lstStyle/>
        <a:p>
          <a:endParaRPr lang="en-US"/>
        </a:p>
      </dgm:t>
    </dgm:pt>
    <dgm:pt modelId="{BCC9A176-A5D5-4FF2-972B-DEF5D644B0EC}">
      <dgm:prSet custT="1"/>
      <dgm:spPr/>
      <dgm:t>
        <a:bodyPr/>
        <a:lstStyle/>
        <a:p>
          <a:r>
            <a:rPr lang="en-US" sz="1400" dirty="0"/>
            <a:t>First meeting of the </a:t>
          </a:r>
          <a:br>
            <a:rPr lang="en-US" sz="1400" dirty="0"/>
          </a:br>
          <a:r>
            <a:rPr lang="en-US" sz="1400" dirty="0"/>
            <a:t>standing subcommittee – discussed the process</a:t>
          </a:r>
        </a:p>
      </dgm:t>
    </dgm:pt>
    <dgm:pt modelId="{52686409-A36B-424E-B97A-AB889DA9C3D4}" type="parTrans" cxnId="{B1185509-19DE-4C33-935E-82A6276E4F1D}">
      <dgm:prSet/>
      <dgm:spPr/>
      <dgm:t>
        <a:bodyPr/>
        <a:lstStyle/>
        <a:p>
          <a:endParaRPr lang="en-US"/>
        </a:p>
      </dgm:t>
    </dgm:pt>
    <dgm:pt modelId="{BC1EA4C2-95ED-4CC1-B8DA-B59FEDCB98E4}" type="sibTrans" cxnId="{B1185509-19DE-4C33-935E-82A6276E4F1D}">
      <dgm:prSet/>
      <dgm:spPr/>
      <dgm:t>
        <a:bodyPr/>
        <a:lstStyle/>
        <a:p>
          <a:endParaRPr lang="en-US"/>
        </a:p>
      </dgm:t>
    </dgm:pt>
    <dgm:pt modelId="{1B716D53-27F1-453E-81A1-EA01DC20DCFC}">
      <dgm:prSet/>
      <dgm:spPr/>
      <dgm:t>
        <a:bodyPr/>
        <a:lstStyle/>
        <a:p>
          <a:pPr>
            <a:defRPr b="1"/>
          </a:pPr>
          <a:r>
            <a:rPr lang="en-US" u="sng"/>
            <a:t>October meeting</a:t>
          </a:r>
          <a:endParaRPr lang="en-US"/>
        </a:p>
      </dgm:t>
    </dgm:pt>
    <dgm:pt modelId="{7B434D76-478E-48A2-A5A2-74C2E49F0B6E}" type="parTrans" cxnId="{E0B19709-B63A-4737-972F-7F9CA3BFCFD3}">
      <dgm:prSet/>
      <dgm:spPr/>
      <dgm:t>
        <a:bodyPr/>
        <a:lstStyle/>
        <a:p>
          <a:endParaRPr lang="en-US"/>
        </a:p>
      </dgm:t>
    </dgm:pt>
    <dgm:pt modelId="{CB8D8387-88C8-4BBC-9064-F6D7559FFBE5}" type="sibTrans" cxnId="{E0B19709-B63A-4737-972F-7F9CA3BFCFD3}">
      <dgm:prSet/>
      <dgm:spPr/>
      <dgm:t>
        <a:bodyPr/>
        <a:lstStyle/>
        <a:p>
          <a:endParaRPr lang="en-US"/>
        </a:p>
      </dgm:t>
    </dgm:pt>
    <dgm:pt modelId="{0A4669BC-4381-4B3D-B483-D7790CD4C380}">
      <dgm:prSet custT="1"/>
      <dgm:spPr/>
      <dgm:t>
        <a:bodyPr/>
        <a:lstStyle/>
        <a:p>
          <a:r>
            <a:rPr lang="en-US" sz="1400" dirty="0"/>
            <a:t>Cancelled</a:t>
          </a:r>
        </a:p>
      </dgm:t>
    </dgm:pt>
    <dgm:pt modelId="{BF3399CA-2675-4DDD-9FC0-FCB48DCF5B0B}" type="parTrans" cxnId="{E5075AF7-86B0-45CF-9804-23A620229D7E}">
      <dgm:prSet/>
      <dgm:spPr/>
      <dgm:t>
        <a:bodyPr/>
        <a:lstStyle/>
        <a:p>
          <a:endParaRPr lang="en-US"/>
        </a:p>
      </dgm:t>
    </dgm:pt>
    <dgm:pt modelId="{88083B93-D602-42B8-A335-EDE6CBDAE22A}" type="sibTrans" cxnId="{E5075AF7-86B0-45CF-9804-23A620229D7E}">
      <dgm:prSet/>
      <dgm:spPr/>
      <dgm:t>
        <a:bodyPr/>
        <a:lstStyle/>
        <a:p>
          <a:endParaRPr lang="en-US"/>
        </a:p>
      </dgm:t>
    </dgm:pt>
    <dgm:pt modelId="{4C878B4F-B228-42AD-9462-90E1BAFA59AB}">
      <dgm:prSet/>
      <dgm:spPr/>
      <dgm:t>
        <a:bodyPr/>
        <a:lstStyle/>
        <a:p>
          <a:pPr>
            <a:defRPr b="1"/>
          </a:pPr>
          <a:r>
            <a:rPr lang="en-US" u="sng"/>
            <a:t>November meeting</a:t>
          </a:r>
          <a:endParaRPr lang="en-US"/>
        </a:p>
      </dgm:t>
    </dgm:pt>
    <dgm:pt modelId="{826C3F28-0092-4979-8E00-10EF09CD5174}" type="parTrans" cxnId="{E33F75C1-009B-47DE-8E41-37CEA7E49B68}">
      <dgm:prSet/>
      <dgm:spPr/>
      <dgm:t>
        <a:bodyPr/>
        <a:lstStyle/>
        <a:p>
          <a:endParaRPr lang="en-US"/>
        </a:p>
      </dgm:t>
    </dgm:pt>
    <dgm:pt modelId="{BEA1CC08-9128-40F0-A7FC-75622CDEEDCA}" type="sibTrans" cxnId="{E33F75C1-009B-47DE-8E41-37CEA7E49B68}">
      <dgm:prSet/>
      <dgm:spPr/>
      <dgm:t>
        <a:bodyPr/>
        <a:lstStyle/>
        <a:p>
          <a:endParaRPr lang="en-US"/>
        </a:p>
      </dgm:t>
    </dgm:pt>
    <dgm:pt modelId="{1A2E6B1F-EE2D-4AEA-AC62-9D59A36127E8}">
      <dgm:prSet custT="1"/>
      <dgm:spPr/>
      <dgm:t>
        <a:bodyPr/>
        <a:lstStyle/>
        <a:p>
          <a:r>
            <a:rPr lang="en-US" sz="1400" dirty="0"/>
            <a:t>Took up consideration of the partnership project assigned by the Uniformity Committee</a:t>
          </a:r>
        </a:p>
      </dgm:t>
    </dgm:pt>
    <dgm:pt modelId="{D82F7639-DD4E-4107-95D8-EAF44A3A352D}" type="parTrans" cxnId="{110F6FAC-3016-427C-B00B-2A04BA17D9E0}">
      <dgm:prSet/>
      <dgm:spPr/>
      <dgm:t>
        <a:bodyPr/>
        <a:lstStyle/>
        <a:p>
          <a:endParaRPr lang="en-US"/>
        </a:p>
      </dgm:t>
    </dgm:pt>
    <dgm:pt modelId="{24C3C7B1-CF97-4FD0-83F7-960F6839A0D2}" type="sibTrans" cxnId="{110F6FAC-3016-427C-B00B-2A04BA17D9E0}">
      <dgm:prSet/>
      <dgm:spPr/>
      <dgm:t>
        <a:bodyPr/>
        <a:lstStyle/>
        <a:p>
          <a:endParaRPr lang="en-US"/>
        </a:p>
      </dgm:t>
    </dgm:pt>
    <dgm:pt modelId="{F3FE1398-4F7C-4F32-924E-31B7A7C77149}">
      <dgm:prSet custT="1"/>
      <dgm:spPr/>
      <dgm:t>
        <a:bodyPr/>
        <a:lstStyle/>
        <a:p>
          <a:r>
            <a:rPr lang="en-US" sz="1400" dirty="0"/>
            <a:t>Staff provided overview</a:t>
          </a:r>
        </a:p>
      </dgm:t>
    </dgm:pt>
    <dgm:pt modelId="{B53DBD7D-632A-494B-8146-5C64BEF86E65}" type="parTrans" cxnId="{24C38853-919B-4F68-B186-7B92B42EB33E}">
      <dgm:prSet/>
      <dgm:spPr/>
      <dgm:t>
        <a:bodyPr/>
        <a:lstStyle/>
        <a:p>
          <a:endParaRPr lang="en-US"/>
        </a:p>
      </dgm:t>
    </dgm:pt>
    <dgm:pt modelId="{002C44A0-5E48-41DA-BB4A-13F831EB9E8F}" type="sibTrans" cxnId="{24C38853-919B-4F68-B186-7B92B42EB33E}">
      <dgm:prSet/>
      <dgm:spPr/>
      <dgm:t>
        <a:bodyPr/>
        <a:lstStyle/>
        <a:p>
          <a:endParaRPr lang="en-US"/>
        </a:p>
      </dgm:t>
    </dgm:pt>
    <dgm:pt modelId="{8C6A5E6E-1A71-4EE2-AB89-97ACC9573BD1}">
      <dgm:prSet custT="1"/>
      <dgm:spPr/>
      <dgm:t>
        <a:bodyPr/>
        <a:lstStyle/>
        <a:p>
          <a:r>
            <a:rPr lang="en-US" sz="1400" dirty="0"/>
            <a:t>Instructed staff to work on an issue list and survey of the states</a:t>
          </a:r>
        </a:p>
      </dgm:t>
    </dgm:pt>
    <dgm:pt modelId="{915012A0-5A65-42EB-B07C-E2906C6D8103}" type="parTrans" cxnId="{38DA9A14-A273-4CCE-B666-22AC5A5184A0}">
      <dgm:prSet/>
      <dgm:spPr/>
      <dgm:t>
        <a:bodyPr/>
        <a:lstStyle/>
        <a:p>
          <a:endParaRPr lang="en-US"/>
        </a:p>
      </dgm:t>
    </dgm:pt>
    <dgm:pt modelId="{A57FE0A9-5F53-4573-B349-F13F9AB992A8}" type="sibTrans" cxnId="{38DA9A14-A273-4CCE-B666-22AC5A5184A0}">
      <dgm:prSet/>
      <dgm:spPr/>
      <dgm:t>
        <a:bodyPr/>
        <a:lstStyle/>
        <a:p>
          <a:endParaRPr lang="en-US"/>
        </a:p>
      </dgm:t>
    </dgm:pt>
    <dgm:pt modelId="{97F54052-867D-480B-BBB2-0362230067C3}">
      <dgm:prSet/>
      <dgm:spPr/>
      <dgm:t>
        <a:bodyPr/>
        <a:lstStyle/>
        <a:p>
          <a:pPr>
            <a:defRPr b="1"/>
          </a:pPr>
          <a:r>
            <a:rPr lang="en-US" u="sng"/>
            <a:t>December meeting</a:t>
          </a:r>
          <a:endParaRPr lang="en-US"/>
        </a:p>
      </dgm:t>
    </dgm:pt>
    <dgm:pt modelId="{B6156023-CE0B-44B4-877E-E8CEDEB21965}" type="parTrans" cxnId="{B9BDE0BB-B6C8-429B-8E25-07A8ABBADD08}">
      <dgm:prSet/>
      <dgm:spPr/>
      <dgm:t>
        <a:bodyPr/>
        <a:lstStyle/>
        <a:p>
          <a:endParaRPr lang="en-US"/>
        </a:p>
      </dgm:t>
    </dgm:pt>
    <dgm:pt modelId="{2A4C537A-532E-4C62-A7BC-BD8146E0FBF8}" type="sibTrans" cxnId="{B9BDE0BB-B6C8-429B-8E25-07A8ABBADD08}">
      <dgm:prSet/>
      <dgm:spPr/>
      <dgm:t>
        <a:bodyPr/>
        <a:lstStyle/>
        <a:p>
          <a:endParaRPr lang="en-US"/>
        </a:p>
      </dgm:t>
    </dgm:pt>
    <dgm:pt modelId="{AEB4D101-1FDC-4D0B-9B96-D80F6F8FF0AC}">
      <dgm:prSet custT="1"/>
      <dgm:spPr/>
      <dgm:t>
        <a:bodyPr/>
        <a:lstStyle/>
        <a:p>
          <a:r>
            <a:rPr lang="en-US" sz="1400" dirty="0"/>
            <a:t>Staff reported that work </a:t>
          </a:r>
          <a:br>
            <a:rPr lang="en-US" sz="1400" dirty="0"/>
          </a:br>
          <a:r>
            <a:rPr lang="en-US" sz="1400" dirty="0"/>
            <a:t>on issue list and survey showed there was important background that needed to be summarized</a:t>
          </a:r>
        </a:p>
      </dgm:t>
    </dgm:pt>
    <dgm:pt modelId="{9FA25428-37D5-4788-9A26-37DEC6401B7A}" type="parTrans" cxnId="{AC3881B8-70E8-40CC-9260-6D1CC0F5E176}">
      <dgm:prSet/>
      <dgm:spPr/>
      <dgm:t>
        <a:bodyPr/>
        <a:lstStyle/>
        <a:p>
          <a:endParaRPr lang="en-US"/>
        </a:p>
      </dgm:t>
    </dgm:pt>
    <dgm:pt modelId="{6DA2DA43-A0AD-4352-AF98-88B7DFFC72E4}" type="sibTrans" cxnId="{AC3881B8-70E8-40CC-9260-6D1CC0F5E176}">
      <dgm:prSet/>
      <dgm:spPr/>
      <dgm:t>
        <a:bodyPr/>
        <a:lstStyle/>
        <a:p>
          <a:endParaRPr lang="en-US"/>
        </a:p>
      </dgm:t>
    </dgm:pt>
    <dgm:pt modelId="{D1F2CA69-6357-4DD4-9E7E-52D7EE73FB53}" type="pres">
      <dgm:prSet presAssocID="{83FC7BED-DC63-4D37-9303-5C6F7D16C9D6}" presName="root" presStyleCnt="0">
        <dgm:presLayoutVars>
          <dgm:dir/>
          <dgm:resizeHandles val="exact"/>
        </dgm:presLayoutVars>
      </dgm:prSet>
      <dgm:spPr/>
    </dgm:pt>
    <dgm:pt modelId="{718DE6D3-6BE6-4F5B-AD4C-16EAAC784E9B}" type="pres">
      <dgm:prSet presAssocID="{A0598871-5D75-4A57-BC27-3874AF94CEF3}" presName="compNode" presStyleCnt="0"/>
      <dgm:spPr/>
    </dgm:pt>
    <dgm:pt modelId="{58BA4247-2C5C-4D9B-A2BD-EA023FB90D2F}" type="pres">
      <dgm:prSet presAssocID="{A0598871-5D75-4A57-BC27-3874AF94CEF3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55DB4853-5EE6-4559-8DB1-8145D552757E}" type="pres">
      <dgm:prSet presAssocID="{A0598871-5D75-4A57-BC27-3874AF94CEF3}" presName="iconSpace" presStyleCnt="0"/>
      <dgm:spPr/>
    </dgm:pt>
    <dgm:pt modelId="{3EBAC16B-D865-42F8-9620-8EB4CDAD3706}" type="pres">
      <dgm:prSet presAssocID="{A0598871-5D75-4A57-BC27-3874AF94CEF3}" presName="parTx" presStyleLbl="revTx" presStyleIdx="0" presStyleCnt="8">
        <dgm:presLayoutVars>
          <dgm:chMax val="0"/>
          <dgm:chPref val="0"/>
        </dgm:presLayoutVars>
      </dgm:prSet>
      <dgm:spPr/>
    </dgm:pt>
    <dgm:pt modelId="{43889632-492C-4ACA-9A8A-EDB474113653}" type="pres">
      <dgm:prSet presAssocID="{A0598871-5D75-4A57-BC27-3874AF94CEF3}" presName="txSpace" presStyleCnt="0"/>
      <dgm:spPr/>
    </dgm:pt>
    <dgm:pt modelId="{6516361E-9386-421D-ADCA-E05534160DC5}" type="pres">
      <dgm:prSet presAssocID="{A0598871-5D75-4A57-BC27-3874AF94CEF3}" presName="desTx" presStyleLbl="revTx" presStyleIdx="1" presStyleCnt="8">
        <dgm:presLayoutVars/>
      </dgm:prSet>
      <dgm:spPr/>
    </dgm:pt>
    <dgm:pt modelId="{63FEE5B8-98B2-4646-BEED-B14F7D5D4CFA}" type="pres">
      <dgm:prSet presAssocID="{A88BFBD7-2BCC-4C8C-AAF2-20FD27A676E3}" presName="sibTrans" presStyleCnt="0"/>
      <dgm:spPr/>
    </dgm:pt>
    <dgm:pt modelId="{ABD410FE-FDA5-4F6F-A4C4-599F7701743C}" type="pres">
      <dgm:prSet presAssocID="{1B716D53-27F1-453E-81A1-EA01DC20DCFC}" presName="compNode" presStyleCnt="0"/>
      <dgm:spPr/>
    </dgm:pt>
    <dgm:pt modelId="{35A818BD-C4FB-4F26-B308-4E0ED4A37E46}" type="pres">
      <dgm:prSet presAssocID="{1B716D53-27F1-453E-81A1-EA01DC20DCFC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ose"/>
        </a:ext>
      </dgm:extLst>
    </dgm:pt>
    <dgm:pt modelId="{0BCC9F9C-C20C-400C-8F08-0AC28838BC50}" type="pres">
      <dgm:prSet presAssocID="{1B716D53-27F1-453E-81A1-EA01DC20DCFC}" presName="iconSpace" presStyleCnt="0"/>
      <dgm:spPr/>
    </dgm:pt>
    <dgm:pt modelId="{D1EA1F16-5E25-4AC6-AE77-B2C195B776A1}" type="pres">
      <dgm:prSet presAssocID="{1B716D53-27F1-453E-81A1-EA01DC20DCFC}" presName="parTx" presStyleLbl="revTx" presStyleIdx="2" presStyleCnt="8">
        <dgm:presLayoutVars>
          <dgm:chMax val="0"/>
          <dgm:chPref val="0"/>
        </dgm:presLayoutVars>
      </dgm:prSet>
      <dgm:spPr/>
    </dgm:pt>
    <dgm:pt modelId="{1E10F018-3019-4B7A-A0BF-339CE9AF0D9D}" type="pres">
      <dgm:prSet presAssocID="{1B716D53-27F1-453E-81A1-EA01DC20DCFC}" presName="txSpace" presStyleCnt="0"/>
      <dgm:spPr/>
    </dgm:pt>
    <dgm:pt modelId="{EE1D8A94-D1BD-47B5-BF8F-F8753D7BB439}" type="pres">
      <dgm:prSet presAssocID="{1B716D53-27F1-453E-81A1-EA01DC20DCFC}" presName="desTx" presStyleLbl="revTx" presStyleIdx="3" presStyleCnt="8">
        <dgm:presLayoutVars/>
      </dgm:prSet>
      <dgm:spPr/>
    </dgm:pt>
    <dgm:pt modelId="{598C681B-F0D9-4BBE-942A-BAA9EE5412C9}" type="pres">
      <dgm:prSet presAssocID="{CB8D8387-88C8-4BBC-9064-F6D7559FFBE5}" presName="sibTrans" presStyleCnt="0"/>
      <dgm:spPr/>
    </dgm:pt>
    <dgm:pt modelId="{826031FA-D13E-4742-BA60-E86845B40FF4}" type="pres">
      <dgm:prSet presAssocID="{4C878B4F-B228-42AD-9462-90E1BAFA59AB}" presName="compNode" presStyleCnt="0"/>
      <dgm:spPr/>
    </dgm:pt>
    <dgm:pt modelId="{9CD7711A-4754-430D-9D88-74B501905434}" type="pres">
      <dgm:prSet presAssocID="{4C878B4F-B228-42AD-9462-90E1BAFA59AB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D35C23FF-4B40-48E1-BA6E-422F4BAB66DA}" type="pres">
      <dgm:prSet presAssocID="{4C878B4F-B228-42AD-9462-90E1BAFA59AB}" presName="iconSpace" presStyleCnt="0"/>
      <dgm:spPr/>
    </dgm:pt>
    <dgm:pt modelId="{0F545F19-BA00-4EE2-B790-544537EE4228}" type="pres">
      <dgm:prSet presAssocID="{4C878B4F-B228-42AD-9462-90E1BAFA59AB}" presName="parTx" presStyleLbl="revTx" presStyleIdx="4" presStyleCnt="8">
        <dgm:presLayoutVars>
          <dgm:chMax val="0"/>
          <dgm:chPref val="0"/>
        </dgm:presLayoutVars>
      </dgm:prSet>
      <dgm:spPr/>
    </dgm:pt>
    <dgm:pt modelId="{3DE59D2D-F381-45F0-B5AB-19ED61C7F9EA}" type="pres">
      <dgm:prSet presAssocID="{4C878B4F-B228-42AD-9462-90E1BAFA59AB}" presName="txSpace" presStyleCnt="0"/>
      <dgm:spPr/>
    </dgm:pt>
    <dgm:pt modelId="{4E278317-7F8C-495E-9DA3-ACA8BA5D9604}" type="pres">
      <dgm:prSet presAssocID="{4C878B4F-B228-42AD-9462-90E1BAFA59AB}" presName="desTx" presStyleLbl="revTx" presStyleIdx="5" presStyleCnt="8">
        <dgm:presLayoutVars/>
      </dgm:prSet>
      <dgm:spPr/>
    </dgm:pt>
    <dgm:pt modelId="{3D9C1B30-D2FF-49FD-807B-798241333E33}" type="pres">
      <dgm:prSet presAssocID="{BEA1CC08-9128-40F0-A7FC-75622CDEEDCA}" presName="sibTrans" presStyleCnt="0"/>
      <dgm:spPr/>
    </dgm:pt>
    <dgm:pt modelId="{FFE1B189-7B08-49EE-ABF1-AB70BA613822}" type="pres">
      <dgm:prSet presAssocID="{97F54052-867D-480B-BBB2-0362230067C3}" presName="compNode" presStyleCnt="0"/>
      <dgm:spPr/>
    </dgm:pt>
    <dgm:pt modelId="{05D92582-FF55-4321-ABD5-10001AF32288}" type="pres">
      <dgm:prSet presAssocID="{97F54052-867D-480B-BBB2-0362230067C3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E138EEEA-19B5-41D6-8F42-913A90537916}" type="pres">
      <dgm:prSet presAssocID="{97F54052-867D-480B-BBB2-0362230067C3}" presName="iconSpace" presStyleCnt="0"/>
      <dgm:spPr/>
    </dgm:pt>
    <dgm:pt modelId="{D9F7ABA0-213A-4261-8459-78C5C7017E81}" type="pres">
      <dgm:prSet presAssocID="{97F54052-867D-480B-BBB2-0362230067C3}" presName="parTx" presStyleLbl="revTx" presStyleIdx="6" presStyleCnt="8">
        <dgm:presLayoutVars>
          <dgm:chMax val="0"/>
          <dgm:chPref val="0"/>
        </dgm:presLayoutVars>
      </dgm:prSet>
      <dgm:spPr/>
    </dgm:pt>
    <dgm:pt modelId="{D4BD2DFA-2BE5-4A83-8453-16C184130A58}" type="pres">
      <dgm:prSet presAssocID="{97F54052-867D-480B-BBB2-0362230067C3}" presName="txSpace" presStyleCnt="0"/>
      <dgm:spPr/>
    </dgm:pt>
    <dgm:pt modelId="{F7DB7598-12C4-4E7F-9159-DD068BB7A89E}" type="pres">
      <dgm:prSet presAssocID="{97F54052-867D-480B-BBB2-0362230067C3}" presName="desTx" presStyleLbl="revTx" presStyleIdx="7" presStyleCnt="8">
        <dgm:presLayoutVars/>
      </dgm:prSet>
      <dgm:spPr/>
    </dgm:pt>
  </dgm:ptLst>
  <dgm:cxnLst>
    <dgm:cxn modelId="{B1185509-19DE-4C33-935E-82A6276E4F1D}" srcId="{A0598871-5D75-4A57-BC27-3874AF94CEF3}" destId="{BCC9A176-A5D5-4FF2-972B-DEF5D644B0EC}" srcOrd="0" destOrd="0" parTransId="{52686409-A36B-424E-B97A-AB889DA9C3D4}" sibTransId="{BC1EA4C2-95ED-4CC1-B8DA-B59FEDCB98E4}"/>
    <dgm:cxn modelId="{E0B19709-B63A-4737-972F-7F9CA3BFCFD3}" srcId="{83FC7BED-DC63-4D37-9303-5C6F7D16C9D6}" destId="{1B716D53-27F1-453E-81A1-EA01DC20DCFC}" srcOrd="1" destOrd="0" parTransId="{7B434D76-478E-48A2-A5A2-74C2E49F0B6E}" sibTransId="{CB8D8387-88C8-4BBC-9064-F6D7559FFBE5}"/>
    <dgm:cxn modelId="{38DA9A14-A273-4CCE-B666-22AC5A5184A0}" srcId="{4C878B4F-B228-42AD-9462-90E1BAFA59AB}" destId="{8C6A5E6E-1A71-4EE2-AB89-97ACC9573BD1}" srcOrd="2" destOrd="0" parTransId="{915012A0-5A65-42EB-B07C-E2906C6D8103}" sibTransId="{A57FE0A9-5F53-4573-B349-F13F9AB992A8}"/>
    <dgm:cxn modelId="{C540832A-D6AF-45F9-9438-2C5470D220D7}" type="presOf" srcId="{83FC7BED-DC63-4D37-9303-5C6F7D16C9D6}" destId="{D1F2CA69-6357-4DD4-9E7E-52D7EE73FB53}" srcOrd="0" destOrd="0" presId="urn:microsoft.com/office/officeart/2018/5/layout/CenteredIconLabelDescriptionList"/>
    <dgm:cxn modelId="{C6607C2F-248D-40B4-A852-79740899F51E}" type="presOf" srcId="{F3FE1398-4F7C-4F32-924E-31B7A7C77149}" destId="{4E278317-7F8C-495E-9DA3-ACA8BA5D9604}" srcOrd="0" destOrd="1" presId="urn:microsoft.com/office/officeart/2018/5/layout/CenteredIconLabelDescriptionList"/>
    <dgm:cxn modelId="{5BC4EB6D-66B7-4330-A5C7-28032A6A1FB2}" srcId="{83FC7BED-DC63-4D37-9303-5C6F7D16C9D6}" destId="{A0598871-5D75-4A57-BC27-3874AF94CEF3}" srcOrd="0" destOrd="0" parTransId="{09FEE391-2F58-4210-8C0A-260581DE6F37}" sibTransId="{A88BFBD7-2BCC-4C8C-AAF2-20FD27A676E3}"/>
    <dgm:cxn modelId="{07D1686E-B61D-4669-B93E-D9234583C531}" type="presOf" srcId="{A0598871-5D75-4A57-BC27-3874AF94CEF3}" destId="{3EBAC16B-D865-42F8-9620-8EB4CDAD3706}" srcOrd="0" destOrd="0" presId="urn:microsoft.com/office/officeart/2018/5/layout/CenteredIconLabelDescriptionList"/>
    <dgm:cxn modelId="{24C38853-919B-4F68-B186-7B92B42EB33E}" srcId="{4C878B4F-B228-42AD-9462-90E1BAFA59AB}" destId="{F3FE1398-4F7C-4F32-924E-31B7A7C77149}" srcOrd="1" destOrd="0" parTransId="{B53DBD7D-632A-494B-8146-5C64BEF86E65}" sibTransId="{002C44A0-5E48-41DA-BB4A-13F831EB9E8F}"/>
    <dgm:cxn modelId="{FC926975-2575-4D36-A90E-6A33BBCFB872}" type="presOf" srcId="{BCC9A176-A5D5-4FF2-972B-DEF5D644B0EC}" destId="{6516361E-9386-421D-ADCA-E05534160DC5}" srcOrd="0" destOrd="0" presId="urn:microsoft.com/office/officeart/2018/5/layout/CenteredIconLabelDescriptionList"/>
    <dgm:cxn modelId="{48299179-DC97-4F0B-B995-B8A113C18367}" type="presOf" srcId="{AEB4D101-1FDC-4D0B-9B96-D80F6F8FF0AC}" destId="{F7DB7598-12C4-4E7F-9159-DD068BB7A89E}" srcOrd="0" destOrd="0" presId="urn:microsoft.com/office/officeart/2018/5/layout/CenteredIconLabelDescriptionList"/>
    <dgm:cxn modelId="{2844AA86-8128-47E4-8616-F7BD555ECA49}" type="presOf" srcId="{8C6A5E6E-1A71-4EE2-AB89-97ACC9573BD1}" destId="{4E278317-7F8C-495E-9DA3-ACA8BA5D9604}" srcOrd="0" destOrd="2" presId="urn:microsoft.com/office/officeart/2018/5/layout/CenteredIconLabelDescriptionList"/>
    <dgm:cxn modelId="{015D0F8A-5122-4457-97C8-0DDE6D32EDE6}" type="presOf" srcId="{97F54052-867D-480B-BBB2-0362230067C3}" destId="{D9F7ABA0-213A-4261-8459-78C5C7017E81}" srcOrd="0" destOrd="0" presId="urn:microsoft.com/office/officeart/2018/5/layout/CenteredIconLabelDescriptionList"/>
    <dgm:cxn modelId="{C573A08E-3C87-45EF-86D6-E75366045B60}" type="presOf" srcId="{4C878B4F-B228-42AD-9462-90E1BAFA59AB}" destId="{0F545F19-BA00-4EE2-B790-544537EE4228}" srcOrd="0" destOrd="0" presId="urn:microsoft.com/office/officeart/2018/5/layout/CenteredIconLabelDescriptionList"/>
    <dgm:cxn modelId="{110F6FAC-3016-427C-B00B-2A04BA17D9E0}" srcId="{4C878B4F-B228-42AD-9462-90E1BAFA59AB}" destId="{1A2E6B1F-EE2D-4AEA-AC62-9D59A36127E8}" srcOrd="0" destOrd="0" parTransId="{D82F7639-DD4E-4107-95D8-EAF44A3A352D}" sibTransId="{24C3C7B1-CF97-4FD0-83F7-960F6839A0D2}"/>
    <dgm:cxn modelId="{AC3881B8-70E8-40CC-9260-6D1CC0F5E176}" srcId="{97F54052-867D-480B-BBB2-0362230067C3}" destId="{AEB4D101-1FDC-4D0B-9B96-D80F6F8FF0AC}" srcOrd="0" destOrd="0" parTransId="{9FA25428-37D5-4788-9A26-37DEC6401B7A}" sibTransId="{6DA2DA43-A0AD-4352-AF98-88B7DFFC72E4}"/>
    <dgm:cxn modelId="{B9BDE0BB-B6C8-429B-8E25-07A8ABBADD08}" srcId="{83FC7BED-DC63-4D37-9303-5C6F7D16C9D6}" destId="{97F54052-867D-480B-BBB2-0362230067C3}" srcOrd="3" destOrd="0" parTransId="{B6156023-CE0B-44B4-877E-E8CEDEB21965}" sibTransId="{2A4C537A-532E-4C62-A7BC-BD8146E0FBF8}"/>
    <dgm:cxn modelId="{E33F75C1-009B-47DE-8E41-37CEA7E49B68}" srcId="{83FC7BED-DC63-4D37-9303-5C6F7D16C9D6}" destId="{4C878B4F-B228-42AD-9462-90E1BAFA59AB}" srcOrd="2" destOrd="0" parTransId="{826C3F28-0092-4979-8E00-10EF09CD5174}" sibTransId="{BEA1CC08-9128-40F0-A7FC-75622CDEEDCA}"/>
    <dgm:cxn modelId="{7CC352C4-C7CD-4262-8E89-69F2E7E46E60}" type="presOf" srcId="{1A2E6B1F-EE2D-4AEA-AC62-9D59A36127E8}" destId="{4E278317-7F8C-495E-9DA3-ACA8BA5D9604}" srcOrd="0" destOrd="0" presId="urn:microsoft.com/office/officeart/2018/5/layout/CenteredIconLabelDescriptionList"/>
    <dgm:cxn modelId="{9F6404ED-7E10-4D34-9905-AB3E91C58EDE}" type="presOf" srcId="{0A4669BC-4381-4B3D-B483-D7790CD4C380}" destId="{EE1D8A94-D1BD-47B5-BF8F-F8753D7BB439}" srcOrd="0" destOrd="0" presId="urn:microsoft.com/office/officeart/2018/5/layout/CenteredIconLabelDescriptionList"/>
    <dgm:cxn modelId="{B99794F3-2A34-4B16-9B8F-E48003599293}" type="presOf" srcId="{1B716D53-27F1-453E-81A1-EA01DC20DCFC}" destId="{D1EA1F16-5E25-4AC6-AE77-B2C195B776A1}" srcOrd="0" destOrd="0" presId="urn:microsoft.com/office/officeart/2018/5/layout/CenteredIconLabelDescriptionList"/>
    <dgm:cxn modelId="{E5075AF7-86B0-45CF-9804-23A620229D7E}" srcId="{1B716D53-27F1-453E-81A1-EA01DC20DCFC}" destId="{0A4669BC-4381-4B3D-B483-D7790CD4C380}" srcOrd="0" destOrd="0" parTransId="{BF3399CA-2675-4DDD-9FC0-FCB48DCF5B0B}" sibTransId="{88083B93-D602-42B8-A335-EDE6CBDAE22A}"/>
    <dgm:cxn modelId="{C3CA1668-63F9-4482-B8DA-34AD7DDAF958}" type="presParOf" srcId="{D1F2CA69-6357-4DD4-9E7E-52D7EE73FB53}" destId="{718DE6D3-6BE6-4F5B-AD4C-16EAAC784E9B}" srcOrd="0" destOrd="0" presId="urn:microsoft.com/office/officeart/2018/5/layout/CenteredIconLabelDescriptionList"/>
    <dgm:cxn modelId="{CB8807C1-8A97-401B-A280-6D6C0663158F}" type="presParOf" srcId="{718DE6D3-6BE6-4F5B-AD4C-16EAAC784E9B}" destId="{58BA4247-2C5C-4D9B-A2BD-EA023FB90D2F}" srcOrd="0" destOrd="0" presId="urn:microsoft.com/office/officeart/2018/5/layout/CenteredIconLabelDescriptionList"/>
    <dgm:cxn modelId="{14E870C9-2132-480A-AF0B-B5990C86BBAE}" type="presParOf" srcId="{718DE6D3-6BE6-4F5B-AD4C-16EAAC784E9B}" destId="{55DB4853-5EE6-4559-8DB1-8145D552757E}" srcOrd="1" destOrd="0" presId="urn:microsoft.com/office/officeart/2018/5/layout/CenteredIconLabelDescriptionList"/>
    <dgm:cxn modelId="{DFFD36E8-6D53-49AE-AFBC-AD31CBF20E44}" type="presParOf" srcId="{718DE6D3-6BE6-4F5B-AD4C-16EAAC784E9B}" destId="{3EBAC16B-D865-42F8-9620-8EB4CDAD3706}" srcOrd="2" destOrd="0" presId="urn:microsoft.com/office/officeart/2018/5/layout/CenteredIconLabelDescriptionList"/>
    <dgm:cxn modelId="{F144CD42-EC74-4830-B59C-FE40FE060DCC}" type="presParOf" srcId="{718DE6D3-6BE6-4F5B-AD4C-16EAAC784E9B}" destId="{43889632-492C-4ACA-9A8A-EDB474113653}" srcOrd="3" destOrd="0" presId="urn:microsoft.com/office/officeart/2018/5/layout/CenteredIconLabelDescriptionList"/>
    <dgm:cxn modelId="{4E6CE95B-F2FB-4A10-A4BF-C71C82487F4F}" type="presParOf" srcId="{718DE6D3-6BE6-4F5B-AD4C-16EAAC784E9B}" destId="{6516361E-9386-421D-ADCA-E05534160DC5}" srcOrd="4" destOrd="0" presId="urn:microsoft.com/office/officeart/2018/5/layout/CenteredIconLabelDescriptionList"/>
    <dgm:cxn modelId="{4C0E474D-6997-4A42-8156-0BD9CFD729F4}" type="presParOf" srcId="{D1F2CA69-6357-4DD4-9E7E-52D7EE73FB53}" destId="{63FEE5B8-98B2-4646-BEED-B14F7D5D4CFA}" srcOrd="1" destOrd="0" presId="urn:microsoft.com/office/officeart/2018/5/layout/CenteredIconLabelDescriptionList"/>
    <dgm:cxn modelId="{FC21D09E-E358-4AE7-9D01-506DB7364FCA}" type="presParOf" srcId="{D1F2CA69-6357-4DD4-9E7E-52D7EE73FB53}" destId="{ABD410FE-FDA5-4F6F-A4C4-599F7701743C}" srcOrd="2" destOrd="0" presId="urn:microsoft.com/office/officeart/2018/5/layout/CenteredIconLabelDescriptionList"/>
    <dgm:cxn modelId="{91529709-236D-499F-9897-9945BB363815}" type="presParOf" srcId="{ABD410FE-FDA5-4F6F-A4C4-599F7701743C}" destId="{35A818BD-C4FB-4F26-B308-4E0ED4A37E46}" srcOrd="0" destOrd="0" presId="urn:microsoft.com/office/officeart/2018/5/layout/CenteredIconLabelDescriptionList"/>
    <dgm:cxn modelId="{6C4116BD-011B-46C5-9FA8-78F99C4F2C72}" type="presParOf" srcId="{ABD410FE-FDA5-4F6F-A4C4-599F7701743C}" destId="{0BCC9F9C-C20C-400C-8F08-0AC28838BC50}" srcOrd="1" destOrd="0" presId="urn:microsoft.com/office/officeart/2018/5/layout/CenteredIconLabelDescriptionList"/>
    <dgm:cxn modelId="{F366A5CD-1DAB-46F9-8DA1-507176CA1B5A}" type="presParOf" srcId="{ABD410FE-FDA5-4F6F-A4C4-599F7701743C}" destId="{D1EA1F16-5E25-4AC6-AE77-B2C195B776A1}" srcOrd="2" destOrd="0" presId="urn:microsoft.com/office/officeart/2018/5/layout/CenteredIconLabelDescriptionList"/>
    <dgm:cxn modelId="{CE9B8EA6-4C74-49BC-A79C-2E6BC3DE3CA2}" type="presParOf" srcId="{ABD410FE-FDA5-4F6F-A4C4-599F7701743C}" destId="{1E10F018-3019-4B7A-A0BF-339CE9AF0D9D}" srcOrd="3" destOrd="0" presId="urn:microsoft.com/office/officeart/2018/5/layout/CenteredIconLabelDescriptionList"/>
    <dgm:cxn modelId="{5AC4FFC7-05E4-4128-93A9-CDA9F80AD339}" type="presParOf" srcId="{ABD410FE-FDA5-4F6F-A4C4-599F7701743C}" destId="{EE1D8A94-D1BD-47B5-BF8F-F8753D7BB439}" srcOrd="4" destOrd="0" presId="urn:microsoft.com/office/officeart/2018/5/layout/CenteredIconLabelDescriptionList"/>
    <dgm:cxn modelId="{01A5AD44-0950-4AD9-B423-9FA5512272A0}" type="presParOf" srcId="{D1F2CA69-6357-4DD4-9E7E-52D7EE73FB53}" destId="{598C681B-F0D9-4BBE-942A-BAA9EE5412C9}" srcOrd="3" destOrd="0" presId="urn:microsoft.com/office/officeart/2018/5/layout/CenteredIconLabelDescriptionList"/>
    <dgm:cxn modelId="{FEE8D6C7-E28D-4532-B2A0-5618F78BD00D}" type="presParOf" srcId="{D1F2CA69-6357-4DD4-9E7E-52D7EE73FB53}" destId="{826031FA-D13E-4742-BA60-E86845B40FF4}" srcOrd="4" destOrd="0" presId="urn:microsoft.com/office/officeart/2018/5/layout/CenteredIconLabelDescriptionList"/>
    <dgm:cxn modelId="{A7F84B67-BFC7-4117-9D96-97FE93F0D86E}" type="presParOf" srcId="{826031FA-D13E-4742-BA60-E86845B40FF4}" destId="{9CD7711A-4754-430D-9D88-74B501905434}" srcOrd="0" destOrd="0" presId="urn:microsoft.com/office/officeart/2018/5/layout/CenteredIconLabelDescriptionList"/>
    <dgm:cxn modelId="{19E7D60E-A082-4F14-BC57-C06C3369F209}" type="presParOf" srcId="{826031FA-D13E-4742-BA60-E86845B40FF4}" destId="{D35C23FF-4B40-48E1-BA6E-422F4BAB66DA}" srcOrd="1" destOrd="0" presId="urn:microsoft.com/office/officeart/2018/5/layout/CenteredIconLabelDescriptionList"/>
    <dgm:cxn modelId="{7C6D363A-6038-4DE0-99B3-2B1B66B7EFF6}" type="presParOf" srcId="{826031FA-D13E-4742-BA60-E86845B40FF4}" destId="{0F545F19-BA00-4EE2-B790-544537EE4228}" srcOrd="2" destOrd="0" presId="urn:microsoft.com/office/officeart/2018/5/layout/CenteredIconLabelDescriptionList"/>
    <dgm:cxn modelId="{A0647560-55F3-4EC0-90B8-F307133B5F11}" type="presParOf" srcId="{826031FA-D13E-4742-BA60-E86845B40FF4}" destId="{3DE59D2D-F381-45F0-B5AB-19ED61C7F9EA}" srcOrd="3" destOrd="0" presId="urn:microsoft.com/office/officeart/2018/5/layout/CenteredIconLabelDescriptionList"/>
    <dgm:cxn modelId="{DF1A7BEF-9C46-4069-B5E8-FAE96948576A}" type="presParOf" srcId="{826031FA-D13E-4742-BA60-E86845B40FF4}" destId="{4E278317-7F8C-495E-9DA3-ACA8BA5D9604}" srcOrd="4" destOrd="0" presId="urn:microsoft.com/office/officeart/2018/5/layout/CenteredIconLabelDescriptionList"/>
    <dgm:cxn modelId="{D305FEED-5C62-4963-A57A-37A316C97FD3}" type="presParOf" srcId="{D1F2CA69-6357-4DD4-9E7E-52D7EE73FB53}" destId="{3D9C1B30-D2FF-49FD-807B-798241333E33}" srcOrd="5" destOrd="0" presId="urn:microsoft.com/office/officeart/2018/5/layout/CenteredIconLabelDescriptionList"/>
    <dgm:cxn modelId="{CDF3CD29-659D-477E-A530-45E8E44F3E3E}" type="presParOf" srcId="{D1F2CA69-6357-4DD4-9E7E-52D7EE73FB53}" destId="{FFE1B189-7B08-49EE-ABF1-AB70BA613822}" srcOrd="6" destOrd="0" presId="urn:microsoft.com/office/officeart/2018/5/layout/CenteredIconLabelDescriptionList"/>
    <dgm:cxn modelId="{8AE261D9-CEDF-4BCB-BF3E-F3064AEBECFB}" type="presParOf" srcId="{FFE1B189-7B08-49EE-ABF1-AB70BA613822}" destId="{05D92582-FF55-4321-ABD5-10001AF32288}" srcOrd="0" destOrd="0" presId="urn:microsoft.com/office/officeart/2018/5/layout/CenteredIconLabelDescriptionList"/>
    <dgm:cxn modelId="{426DE4EA-B272-4BA7-9E79-CD27A8C3AB0C}" type="presParOf" srcId="{FFE1B189-7B08-49EE-ABF1-AB70BA613822}" destId="{E138EEEA-19B5-41D6-8F42-913A90537916}" srcOrd="1" destOrd="0" presId="urn:microsoft.com/office/officeart/2018/5/layout/CenteredIconLabelDescriptionList"/>
    <dgm:cxn modelId="{1940346A-3CC5-4746-9D1A-5F64ACB59183}" type="presParOf" srcId="{FFE1B189-7B08-49EE-ABF1-AB70BA613822}" destId="{D9F7ABA0-213A-4261-8459-78C5C7017E81}" srcOrd="2" destOrd="0" presId="urn:microsoft.com/office/officeart/2018/5/layout/CenteredIconLabelDescriptionList"/>
    <dgm:cxn modelId="{E5F46346-4140-4CC5-9ADB-5F034DBC491E}" type="presParOf" srcId="{FFE1B189-7B08-49EE-ABF1-AB70BA613822}" destId="{D4BD2DFA-2BE5-4A83-8453-16C184130A58}" srcOrd="3" destOrd="0" presId="urn:microsoft.com/office/officeart/2018/5/layout/CenteredIconLabelDescriptionList"/>
    <dgm:cxn modelId="{F34E8DDF-C18B-4E5F-9247-EE007E4DC0A3}" type="presParOf" srcId="{FFE1B189-7B08-49EE-ABF1-AB70BA613822}" destId="{F7DB7598-12C4-4E7F-9159-DD068BB7A89E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BA4247-2C5C-4D9B-A2BD-EA023FB90D2F}">
      <dsp:nvSpPr>
        <dsp:cNvPr id="0" name=""/>
        <dsp:cNvSpPr/>
      </dsp:nvSpPr>
      <dsp:spPr>
        <a:xfrm>
          <a:off x="711400" y="607962"/>
          <a:ext cx="761906" cy="76190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397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BAC16B-D865-42F8-9620-8EB4CDAD3706}">
      <dsp:nvSpPr>
        <dsp:cNvPr id="0" name=""/>
        <dsp:cNvSpPr/>
      </dsp:nvSpPr>
      <dsp:spPr>
        <a:xfrm>
          <a:off x="3915" y="1498247"/>
          <a:ext cx="2176875" cy="3265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600" u="sng" kern="1200"/>
            <a:t>September meeting</a:t>
          </a:r>
          <a:endParaRPr lang="en-US" sz="1600" kern="1200"/>
        </a:p>
      </dsp:txBody>
      <dsp:txXfrm>
        <a:off x="3915" y="1498247"/>
        <a:ext cx="2176875" cy="326531"/>
      </dsp:txXfrm>
    </dsp:sp>
    <dsp:sp modelId="{6516361E-9386-421D-ADCA-E05534160DC5}">
      <dsp:nvSpPr>
        <dsp:cNvPr id="0" name=""/>
        <dsp:cNvSpPr/>
      </dsp:nvSpPr>
      <dsp:spPr>
        <a:xfrm>
          <a:off x="3915" y="1884490"/>
          <a:ext cx="2176875" cy="17090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First meeting of the </a:t>
          </a:r>
          <a:br>
            <a:rPr lang="en-US" sz="1400" kern="1200" dirty="0"/>
          </a:br>
          <a:r>
            <a:rPr lang="en-US" sz="1400" kern="1200" dirty="0"/>
            <a:t>standing subcommittee – discussed the process</a:t>
          </a:r>
        </a:p>
      </dsp:txBody>
      <dsp:txXfrm>
        <a:off x="3915" y="1884490"/>
        <a:ext cx="2176875" cy="1709024"/>
      </dsp:txXfrm>
    </dsp:sp>
    <dsp:sp modelId="{35A818BD-C4FB-4F26-B308-4E0ED4A37E46}">
      <dsp:nvSpPr>
        <dsp:cNvPr id="0" name=""/>
        <dsp:cNvSpPr/>
      </dsp:nvSpPr>
      <dsp:spPr>
        <a:xfrm>
          <a:off x="3269228" y="607962"/>
          <a:ext cx="761906" cy="76190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397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EA1F16-5E25-4AC6-AE77-B2C195B776A1}">
      <dsp:nvSpPr>
        <dsp:cNvPr id="0" name=""/>
        <dsp:cNvSpPr/>
      </dsp:nvSpPr>
      <dsp:spPr>
        <a:xfrm>
          <a:off x="2561743" y="1498247"/>
          <a:ext cx="2176875" cy="3265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600" u="sng" kern="1200"/>
            <a:t>October meeting</a:t>
          </a:r>
          <a:endParaRPr lang="en-US" sz="1600" kern="1200"/>
        </a:p>
      </dsp:txBody>
      <dsp:txXfrm>
        <a:off x="2561743" y="1498247"/>
        <a:ext cx="2176875" cy="326531"/>
      </dsp:txXfrm>
    </dsp:sp>
    <dsp:sp modelId="{EE1D8A94-D1BD-47B5-BF8F-F8753D7BB439}">
      <dsp:nvSpPr>
        <dsp:cNvPr id="0" name=""/>
        <dsp:cNvSpPr/>
      </dsp:nvSpPr>
      <dsp:spPr>
        <a:xfrm>
          <a:off x="2561743" y="1884490"/>
          <a:ext cx="2176875" cy="17090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Cancelled</a:t>
          </a:r>
        </a:p>
      </dsp:txBody>
      <dsp:txXfrm>
        <a:off x="2561743" y="1884490"/>
        <a:ext cx="2176875" cy="1709024"/>
      </dsp:txXfrm>
    </dsp:sp>
    <dsp:sp modelId="{9CD7711A-4754-430D-9D88-74B501905434}">
      <dsp:nvSpPr>
        <dsp:cNvPr id="0" name=""/>
        <dsp:cNvSpPr/>
      </dsp:nvSpPr>
      <dsp:spPr>
        <a:xfrm>
          <a:off x="5827056" y="607962"/>
          <a:ext cx="761906" cy="76190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397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545F19-BA00-4EE2-B790-544537EE4228}">
      <dsp:nvSpPr>
        <dsp:cNvPr id="0" name=""/>
        <dsp:cNvSpPr/>
      </dsp:nvSpPr>
      <dsp:spPr>
        <a:xfrm>
          <a:off x="5119572" y="1498247"/>
          <a:ext cx="2176875" cy="3265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600" u="sng" kern="1200"/>
            <a:t>November meeting</a:t>
          </a:r>
          <a:endParaRPr lang="en-US" sz="1600" kern="1200"/>
        </a:p>
      </dsp:txBody>
      <dsp:txXfrm>
        <a:off x="5119572" y="1498247"/>
        <a:ext cx="2176875" cy="326531"/>
      </dsp:txXfrm>
    </dsp:sp>
    <dsp:sp modelId="{4E278317-7F8C-495E-9DA3-ACA8BA5D9604}">
      <dsp:nvSpPr>
        <dsp:cNvPr id="0" name=""/>
        <dsp:cNvSpPr/>
      </dsp:nvSpPr>
      <dsp:spPr>
        <a:xfrm>
          <a:off x="5119572" y="1884490"/>
          <a:ext cx="2176875" cy="17090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Took up consideration of the partnership project assigned by the Uniformity Committee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Staff provided overview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Instructed staff to work on an issue list and survey of the states</a:t>
          </a:r>
        </a:p>
      </dsp:txBody>
      <dsp:txXfrm>
        <a:off x="5119572" y="1884490"/>
        <a:ext cx="2176875" cy="1709024"/>
      </dsp:txXfrm>
    </dsp:sp>
    <dsp:sp modelId="{05D92582-FF55-4321-ABD5-10001AF32288}">
      <dsp:nvSpPr>
        <dsp:cNvPr id="0" name=""/>
        <dsp:cNvSpPr/>
      </dsp:nvSpPr>
      <dsp:spPr>
        <a:xfrm>
          <a:off x="8384884" y="607962"/>
          <a:ext cx="761906" cy="76190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397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F7ABA0-213A-4261-8459-78C5C7017E81}">
      <dsp:nvSpPr>
        <dsp:cNvPr id="0" name=""/>
        <dsp:cNvSpPr/>
      </dsp:nvSpPr>
      <dsp:spPr>
        <a:xfrm>
          <a:off x="7677400" y="1498247"/>
          <a:ext cx="2176875" cy="3265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600" u="sng" kern="1200"/>
            <a:t>December meeting</a:t>
          </a:r>
          <a:endParaRPr lang="en-US" sz="1600" kern="1200"/>
        </a:p>
      </dsp:txBody>
      <dsp:txXfrm>
        <a:off x="7677400" y="1498247"/>
        <a:ext cx="2176875" cy="326531"/>
      </dsp:txXfrm>
    </dsp:sp>
    <dsp:sp modelId="{F7DB7598-12C4-4E7F-9159-DD068BB7A89E}">
      <dsp:nvSpPr>
        <dsp:cNvPr id="0" name=""/>
        <dsp:cNvSpPr/>
      </dsp:nvSpPr>
      <dsp:spPr>
        <a:xfrm>
          <a:off x="7677400" y="1884490"/>
          <a:ext cx="2176875" cy="17090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Staff reported that work </a:t>
          </a:r>
          <a:br>
            <a:rPr lang="en-US" sz="1400" kern="1200" dirty="0"/>
          </a:br>
          <a:r>
            <a:rPr lang="en-US" sz="1400" kern="1200" dirty="0"/>
            <a:t>on issue list and survey showed there was important background that needed to be summarized</a:t>
          </a:r>
        </a:p>
      </dsp:txBody>
      <dsp:txXfrm>
        <a:off x="7677400" y="1884490"/>
        <a:ext cx="2176875" cy="17090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C1847527-2770-4088-AA6D-D57BE2F7FDFB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1DF22DC4-6393-4B1B-9CBA-BEE947A7484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897864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47527-2770-4088-AA6D-D57BE2F7FDFB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22DC4-6393-4B1B-9CBA-BEE947A74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75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47527-2770-4088-AA6D-D57BE2F7FDFB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22DC4-6393-4B1B-9CBA-BEE947A74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9055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844EE-F3AE-4D56-B6BE-777AB8192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F1F3CB-31AE-441E-B78F-8519ACDAC7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9B2DB5-6D85-4946-BDE6-83D572374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A12E9-C1E6-46FD-B854-A2E704BDFA2D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3A0FFB-C148-4FC0-91F3-A9F686F40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089B1A-A35F-427E-A856-8EBF3F953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2B79C-7EF6-4553-BBD2-18DAEA7FDB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171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47527-2770-4088-AA6D-D57BE2F7FDFB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22DC4-6393-4B1B-9CBA-BEE947A74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463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47527-2770-4088-AA6D-D57BE2F7FDFB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22DC4-6393-4B1B-9CBA-BEE947A7484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314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47527-2770-4088-AA6D-D57BE2F7FDFB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22DC4-6393-4B1B-9CBA-BEE947A74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401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47527-2770-4088-AA6D-D57BE2F7FDFB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22DC4-6393-4B1B-9CBA-BEE947A74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479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47527-2770-4088-AA6D-D57BE2F7FDFB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22DC4-6393-4B1B-9CBA-BEE947A74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888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47527-2770-4088-AA6D-D57BE2F7FDFB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22DC4-6393-4B1B-9CBA-BEE947A74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474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47527-2770-4088-AA6D-D57BE2F7FDFB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22DC4-6393-4B1B-9CBA-BEE947A74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529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47527-2770-4088-AA6D-D57BE2F7FDFB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22DC4-6393-4B1B-9CBA-BEE947A74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821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5992" y="365760"/>
            <a:ext cx="10488520" cy="97067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5992" y="1600200"/>
            <a:ext cx="10488520" cy="489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C1847527-2770-4088-AA6D-D57BE2F7FDFB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1DF22DC4-6393-4B1B-9CBA-BEE947A74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14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2400" kern="1200" spc="10" baseline="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85000"/>
              <a:lumOff val="1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85000"/>
              <a:lumOff val="1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85000"/>
              <a:lumOff val="1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85000"/>
              <a:lumOff val="1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783BE-F604-4C87-8BEE-9AEB4E007E9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State Partnership Tax</a:t>
            </a:r>
            <a:br>
              <a:rPr lang="en-US" dirty="0"/>
            </a:br>
            <a:r>
              <a:rPr lang="en-US" dirty="0"/>
              <a:t>Context &amp; Issue Outline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67FBB0-F219-45D3-87E9-626A0651F6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Summarizing the Staff Memo Submitted to the Standing Subcommittee</a:t>
            </a:r>
          </a:p>
          <a:p>
            <a:r>
              <a:rPr lang="en-US" dirty="0"/>
              <a:t>January 21, 2021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0885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E7737-9BDA-4D44-8151-BD2DECBEC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/>
              <a:t>Issue Outline Generally</a:t>
            </a:r>
            <a:br>
              <a:rPr lang="en-US" sz="4000" b="1" dirty="0"/>
            </a:br>
            <a:r>
              <a:rPr lang="en-US" sz="2700" b="1" u="sng" dirty="0"/>
              <a:t>Issues Related to Taxing Partnership Income/Items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725535-E27F-471F-BDF0-9C2EE78B8A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3.  Formulary Apportionment and Other Sourcing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A.  What is the proper approach to apportioning partnership income, generally?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B.  Does it matter whether the taxpayer-partner which is going to pay tax on the apportioned partnership income is a C corporation or a nonresident individual.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C.  How should nonbusiness income be allocated?</a:t>
            </a:r>
          </a:p>
          <a:p>
            <a:pPr lv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4.  Combination of Unitary Operations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A.  When, if ever, is it proper to determine state-sourced income or items of a group of related pass-through entities by combining all or a portion of their operations or factors?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074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9E5AC-B8EB-49A4-A501-8F5A61F08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prstClr val="black"/>
                </a:solidFill>
              </a:rPr>
              <a:t>Issue Outline Generally</a:t>
            </a:r>
            <a:br>
              <a:rPr lang="en-US" sz="3600" b="1" dirty="0">
                <a:solidFill>
                  <a:prstClr val="black"/>
                </a:solidFill>
              </a:rPr>
            </a:br>
            <a:r>
              <a:rPr lang="en-US" sz="2400" b="1" u="sng" dirty="0">
                <a:solidFill>
                  <a:prstClr val="black"/>
                </a:solidFill>
              </a:rPr>
              <a:t>Issues Related to Taxing Partnership Income/Items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1054D4-C5CE-4C47-A5B4-6A40B323C4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5.  State Adjustments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A.  Should adjustments required to be made to federal tax items under state law be reported by the partnership which recognized the item, or the taxpayer-partner, or both?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B.  If state adjustments require the separate tracking of partnership-level tax attributes, particularly basis in partnership assets, can partners rely on in-formation available to determine that adjusted basis.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C.  If state adjustments require the separate tracking of partner-level tax at-tributes (e.g. outside basis, partners’ capital accounts, etc.) for state tax purposes, how does this affect partners who may have sourced income to the state as residents or non-residents over the relevant period.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7674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AD6D6-D14E-41E8-97D7-CAE5C48C9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prstClr val="black"/>
                </a:solidFill>
              </a:rPr>
              <a:t>Issue Outline Generally</a:t>
            </a:r>
            <a:br>
              <a:rPr lang="en-US" sz="3600" b="1" dirty="0">
                <a:solidFill>
                  <a:prstClr val="black"/>
                </a:solidFill>
              </a:rPr>
            </a:br>
            <a:r>
              <a:rPr lang="en-US" sz="2400" b="1" u="sng" dirty="0">
                <a:solidFill>
                  <a:prstClr val="black"/>
                </a:solidFill>
              </a:rPr>
              <a:t>Issues Related to Taxing Sales of Partnership Interests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E9317A-EA4B-49E3-A8E3-BF00DFFD6D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6.  Sourcing of Gain/Loss on Partnership Interest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A.  Does it matter if the gain/loss is “business” or “operational” income in the hands of the partner?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B.  Does it matter whether the partner is a nonresident individual or corporation?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C.  Does it matter whether the partner sold a direct partnership interest or was allocated a share of the gain/loss through a tiered partners?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D.  Does it matter the partner is a majority/minority, general/limited, or active/passive partner?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3898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CD9EC-FE3F-4B3F-8939-B012C6B5B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prstClr val="black"/>
                </a:solidFill>
              </a:rPr>
              <a:t>Issue Outline Generally</a:t>
            </a:r>
            <a:br>
              <a:rPr lang="en-US" sz="3600" b="1" dirty="0">
                <a:solidFill>
                  <a:prstClr val="black"/>
                </a:solidFill>
              </a:rPr>
            </a:br>
            <a:r>
              <a:rPr lang="en-US" sz="2400" b="1" u="sng" dirty="0">
                <a:solidFill>
                  <a:prstClr val="black"/>
                </a:solidFill>
              </a:rPr>
              <a:t>Administration and Other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0221A-24FE-4107-A8EA-9C055DC888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7.  Credits for Tax Paid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A.  How should the credit be determined?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B.  Should credits be given for foreign taxes paid, and if so, to what extent?</a:t>
            </a:r>
          </a:p>
          <a:p>
            <a:pPr lv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8.  Information Reporting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A.  What types of state-level information reports are necessary to ensure compliance with rules?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B.  How are partnerships audited and should states consider a centralized audit regime, similar to the federal regime recently adopted?</a:t>
            </a:r>
          </a:p>
          <a:p>
            <a:pPr lv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9.  Other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Given the complexity of partnership taxation, should some sort of entity level tax in lieu of pass-through tax on the partners be applied?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058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60588-7BD4-42A6-A1F3-6BD4C2124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1" kern="1600" dirty="0"/>
              <a:t>Consideration and Recommendation</a:t>
            </a:r>
            <a:br>
              <a:rPr lang="en-US" b="1" kern="1600" dirty="0"/>
            </a:br>
            <a:r>
              <a:rPr lang="en-US" sz="3100" b="1" kern="1600" dirty="0"/>
              <a:t>For Reporting Out to the Uniformity Committee Meeting in April</a:t>
            </a:r>
            <a:endParaRPr lang="en-US" b="1" i="0" strike="noStrike" kern="1600" baseline="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A17C0B-6236-49CC-B1F9-1DAFC55739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Should the Uniformity Committee take up a project? </a:t>
            </a:r>
          </a:p>
          <a:p>
            <a:r>
              <a:rPr lang="en-US" dirty="0"/>
              <a:t>What should the scope of the project be – what issues to cover?</a:t>
            </a:r>
          </a:p>
          <a:p>
            <a:r>
              <a:rPr lang="en-US" dirty="0"/>
              <a:t>What should the approach to the project be – what process makes sense?</a:t>
            </a:r>
          </a:p>
          <a:p>
            <a:pPr lvl="1"/>
            <a:r>
              <a:rPr lang="en-US" sz="1800" dirty="0"/>
              <a:t>Staff analysis</a:t>
            </a:r>
          </a:p>
          <a:p>
            <a:pPr lvl="1"/>
            <a:r>
              <a:rPr lang="en-US" sz="1800" dirty="0"/>
              <a:t>Work group – for drafting or specific recommendations</a:t>
            </a:r>
          </a:p>
          <a:p>
            <a:pPr lvl="1"/>
            <a:r>
              <a:rPr lang="en-US" sz="1800" dirty="0"/>
              <a:t>Other</a:t>
            </a:r>
          </a:p>
          <a:p>
            <a:r>
              <a:rPr lang="en-US" dirty="0"/>
              <a:t>What should the deliverable(s) be?</a:t>
            </a:r>
          </a:p>
          <a:p>
            <a:pPr lvl="1"/>
            <a:r>
              <a:rPr lang="en-US" sz="1800" dirty="0"/>
              <a:t>Information/educational sessions of states</a:t>
            </a:r>
          </a:p>
          <a:p>
            <a:pPr lvl="1"/>
            <a:r>
              <a:rPr lang="en-US" sz="1800" dirty="0"/>
              <a:t>Survey of existing rules</a:t>
            </a:r>
          </a:p>
          <a:p>
            <a:pPr lvl="1"/>
            <a:r>
              <a:rPr lang="en-US" sz="1800" dirty="0"/>
              <a:t>Research paper analyzing the effects of different types of rules</a:t>
            </a:r>
          </a:p>
          <a:p>
            <a:pPr lvl="1"/>
            <a:r>
              <a:rPr lang="en-US" sz="1800" dirty="0"/>
              <a:t>White paper summarizing pros and cons of different rules or recommending a best practice</a:t>
            </a:r>
          </a:p>
          <a:p>
            <a:pPr lvl="1"/>
            <a:r>
              <a:rPr lang="en-US" sz="1800" dirty="0"/>
              <a:t>General recommendations without a model statute or regulation</a:t>
            </a:r>
          </a:p>
          <a:p>
            <a:pPr lvl="1"/>
            <a:r>
              <a:rPr lang="en-US" sz="1800" dirty="0"/>
              <a:t>Model statutes or regulations</a:t>
            </a:r>
          </a:p>
        </p:txBody>
      </p:sp>
    </p:spTree>
    <p:extLst>
      <p:ext uri="{BB962C8B-B14F-4D97-AF65-F5344CB8AC3E}">
        <p14:creationId xmlns:p14="http://schemas.microsoft.com/office/powerpoint/2010/main" val="1170307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8">
            <a:extLst>
              <a:ext uri="{FF2B5EF4-FFF2-40B4-BE49-F238E27FC236}">
                <a16:creationId xmlns:a16="http://schemas.microsoft.com/office/drawing/2014/main" id="{876248C8-0720-48AB-91BA-5F530BB41E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2209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5C7BB0-20AD-47D7-9832-5E96AD4E7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1" y="365760"/>
            <a:ext cx="9858383" cy="1325562"/>
          </a:xfrm>
        </p:spPr>
        <p:txBody>
          <a:bodyPr>
            <a:normAutofit/>
          </a:bodyPr>
          <a:lstStyle/>
          <a:p>
            <a:r>
              <a:rPr lang="en-US" b="1"/>
              <a:t>To Date</a:t>
            </a:r>
            <a:endParaRPr lang="en-US" b="1" dirty="0"/>
          </a:p>
        </p:txBody>
      </p:sp>
      <p:sp>
        <p:nvSpPr>
          <p:cNvPr id="15" name="Rectangle 10">
            <a:extLst>
              <a:ext uri="{FF2B5EF4-FFF2-40B4-BE49-F238E27FC236}">
                <a16:creationId xmlns:a16="http://schemas.microsoft.com/office/drawing/2014/main" id="{523BEDA7-D0B8-4802-8168-92452653B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2EFF34B-7B1A-4F9D-8CEE-A40962BC7C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763724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16" name="Content Placeholder 2">
            <a:extLst>
              <a:ext uri="{FF2B5EF4-FFF2-40B4-BE49-F238E27FC236}">
                <a16:creationId xmlns:a16="http://schemas.microsoft.com/office/drawing/2014/main" id="{E37A0708-83EF-411A-B12A-45D4261E49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8999105"/>
              </p:ext>
            </p:extLst>
          </p:nvPr>
        </p:nvGraphicFramePr>
        <p:xfrm>
          <a:off x="1262063" y="2013055"/>
          <a:ext cx="9858191" cy="4201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93280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9">
            <a:extLst>
              <a:ext uri="{FF2B5EF4-FFF2-40B4-BE49-F238E27FC236}">
                <a16:creationId xmlns:a16="http://schemas.microsoft.com/office/drawing/2014/main" id="{6FA0A1AD-DEE2-4598-8D3B-C1F65F315A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C7F203-1D3D-429E-B184-8E1BF0224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</p:spPr>
        <p:txBody>
          <a:bodyPr vert="horz" lIns="91440" tIns="45720" rIns="91440" bIns="45720" rtlCol="0" anchor="b">
            <a:normAutofit/>
          </a:bodyPr>
          <a:lstStyle/>
          <a:p>
            <a:pPr marR="0"/>
            <a:r>
              <a:rPr lang="en-US" b="1" dirty="0">
                <a:latin typeface="+mj-lt"/>
                <a:cs typeface="+mj-cs"/>
              </a:rPr>
              <a:t>Needed at this Point – </a:t>
            </a:r>
            <a:br>
              <a:rPr lang="en-US" b="1" dirty="0">
                <a:latin typeface="+mj-lt"/>
                <a:cs typeface="+mj-cs"/>
              </a:rPr>
            </a:br>
            <a:r>
              <a:rPr lang="en-US" b="1" dirty="0">
                <a:latin typeface="+mj-lt"/>
                <a:cs typeface="+mj-cs"/>
              </a:rPr>
              <a:t>General Input</a:t>
            </a:r>
            <a:endParaRPr lang="en-US" b="1" i="0" strike="noStrike" dirty="0">
              <a:latin typeface="+mj-lt"/>
              <a:cs typeface="+mj-cs"/>
            </a:endParaRPr>
          </a:p>
        </p:txBody>
      </p:sp>
      <p:pic>
        <p:nvPicPr>
          <p:cNvPr id="7" name="Graphic 6" descr="Questions">
            <a:extLst>
              <a:ext uri="{FF2B5EF4-FFF2-40B4-BE49-F238E27FC236}">
                <a16:creationId xmlns:a16="http://schemas.microsoft.com/office/drawing/2014/main" id="{7A23E770-B4A3-4896-9B79-0FC16326D7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303137" y="2101200"/>
            <a:ext cx="3304622" cy="3304622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8C68BD-4E7B-4B8B-9905-447DCCF89F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78834" y="1933575"/>
            <a:ext cx="5875678" cy="424656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>
                <a:latin typeface="+mn-lt"/>
                <a:cs typeface="+mn-cs"/>
              </a:rPr>
              <a:t>Go bigger, or smaller?</a:t>
            </a:r>
          </a:p>
          <a:p>
            <a:r>
              <a:rPr lang="en-US" dirty="0">
                <a:latin typeface="+mn-lt"/>
                <a:cs typeface="+mn-cs"/>
              </a:rPr>
              <a:t>Are there issues that should take priority?</a:t>
            </a:r>
          </a:p>
          <a:p>
            <a:r>
              <a:rPr lang="en-US" dirty="0">
                <a:latin typeface="+mn-lt"/>
                <a:cs typeface="+mn-cs"/>
              </a:rPr>
              <a:t>Would additional information (beyond the survey of the states) that would be helpful?</a:t>
            </a:r>
          </a:p>
          <a:p>
            <a:r>
              <a:rPr lang="en-US" dirty="0">
                <a:latin typeface="+mn-lt"/>
                <a:cs typeface="+mn-cs"/>
              </a:rPr>
              <a:t>Identifying people who may be “volunteered” for any project.</a:t>
            </a:r>
          </a:p>
          <a:p>
            <a:endParaRPr lang="en-US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0187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B640B-29EC-499A-B0CB-70C86CEF1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Next Steps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45A7BB-BA0D-495B-9744-4B9978D0972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Using the issue list – staff will now complete a general survey of state rules and provide further information at the February meeting.</a:t>
            </a:r>
          </a:p>
          <a:p>
            <a:r>
              <a:rPr lang="en-US" dirty="0"/>
              <a:t>Standing subcommittee to then decide is this a worthwhile project and how exactly they would advise the uniformity committee to go about it.</a:t>
            </a:r>
          </a:p>
        </p:txBody>
      </p:sp>
    </p:spTree>
    <p:extLst>
      <p:ext uri="{BB962C8B-B14F-4D97-AF65-F5344CB8AC3E}">
        <p14:creationId xmlns:p14="http://schemas.microsoft.com/office/powerpoint/2010/main" val="1255428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528DC-FE77-4622-92CC-62A3E7AED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/>
              <a:t>Staff Report</a:t>
            </a:r>
            <a:endParaRPr lang="en-US" b="1" i="0" strike="noStrike" baseline="0" dirty="0">
              <a:latin typeface="Calibri" panose="020F0502020204030204" pitchFamily="34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BD1C45-E9D8-48DF-B1C2-5BC97D9A24A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i="0" strike="noStrike" baseline="0" dirty="0">
                <a:latin typeface="Calibri" panose="020F0502020204030204" pitchFamily="34" charset="0"/>
              </a:rPr>
              <a:t>A Working </a:t>
            </a:r>
            <a:r>
              <a:rPr lang="en-US" dirty="0"/>
              <a:t>D</a:t>
            </a:r>
            <a:r>
              <a:rPr lang="en-US" i="0" strike="noStrike" baseline="0" dirty="0">
                <a:latin typeface="Calibri" panose="020F0502020204030204" pitchFamily="34" charset="0"/>
              </a:rPr>
              <a:t>ocument – and an Iterative Process</a:t>
            </a:r>
          </a:p>
          <a:p>
            <a:r>
              <a:rPr lang="en-US" i="0" strike="noStrike" baseline="0" dirty="0">
                <a:latin typeface="Calibri" panose="020F0502020204030204" pitchFamily="34" charset="0"/>
              </a:rPr>
              <a:t>Important Context:</a:t>
            </a:r>
          </a:p>
          <a:p>
            <a:pPr lvl="1">
              <a:spcAft>
                <a:spcPts val="600"/>
              </a:spcAft>
            </a:pPr>
            <a:r>
              <a:rPr lang="en-US" i="0" strike="noStrike" baseline="0" dirty="0">
                <a:latin typeface="Calibri" panose="020F0502020204030204" pitchFamily="34" charset="0"/>
              </a:rPr>
              <a:t>Aggregate Versus Entity Theory </a:t>
            </a:r>
          </a:p>
          <a:p>
            <a:pPr lvl="1">
              <a:spcAft>
                <a:spcPts val="600"/>
              </a:spcAft>
            </a:pPr>
            <a:r>
              <a:rPr lang="en-US" i="0" strike="noStrike" baseline="0" dirty="0">
                <a:latin typeface="Calibri" panose="020F0502020204030204" pitchFamily="34" charset="0"/>
              </a:rPr>
              <a:t>Economic Substance </a:t>
            </a:r>
          </a:p>
          <a:p>
            <a:pPr lvl="1">
              <a:spcAft>
                <a:spcPts val="600"/>
              </a:spcAft>
            </a:pPr>
            <a:r>
              <a:rPr lang="en-US" i="0" strike="noStrike" baseline="0" dirty="0">
                <a:latin typeface="Calibri" panose="020F0502020204030204" pitchFamily="34" charset="0"/>
              </a:rPr>
              <a:t>Partnerships Distinguished from Other Persons </a:t>
            </a:r>
          </a:p>
          <a:p>
            <a:pPr lvl="1">
              <a:spcAft>
                <a:spcPts val="600"/>
              </a:spcAft>
            </a:pPr>
            <a:r>
              <a:rPr lang="en-US" i="0" strike="noStrike" baseline="0" dirty="0">
                <a:solidFill>
                  <a:srgbClr val="9A0000"/>
                </a:solidFill>
                <a:latin typeface="Calibri" panose="020F0502020204030204" pitchFamily="34" charset="0"/>
              </a:rPr>
              <a:t>Authority of State Law</a:t>
            </a:r>
          </a:p>
          <a:p>
            <a:pPr lvl="2">
              <a:spcAft>
                <a:spcPts val="600"/>
              </a:spcAft>
            </a:pPr>
            <a:r>
              <a:rPr lang="en-US" dirty="0">
                <a:solidFill>
                  <a:srgbClr val="9A0000"/>
                </a:solidFill>
              </a:rPr>
              <a:t>Partnerships - Forms and structures</a:t>
            </a:r>
          </a:p>
          <a:p>
            <a:pPr lvl="2">
              <a:spcAft>
                <a:spcPts val="600"/>
              </a:spcAft>
            </a:pPr>
            <a:r>
              <a:rPr lang="en-US" dirty="0">
                <a:solidFill>
                  <a:srgbClr val="9A0000"/>
                </a:solidFill>
              </a:rPr>
              <a:t>Types of Partners and Rights and Duties</a:t>
            </a:r>
          </a:p>
          <a:p>
            <a:pPr lvl="1">
              <a:spcAft>
                <a:spcPts val="600"/>
              </a:spcAft>
            </a:pPr>
            <a:r>
              <a:rPr lang="en-US" i="0" strike="noStrike" baseline="0" dirty="0">
                <a:solidFill>
                  <a:srgbClr val="9A0000"/>
                </a:solidFill>
                <a:latin typeface="Calibri" panose="020F0502020204030204" pitchFamily="34" charset="0"/>
              </a:rPr>
              <a:t>Federal Tax Conformity  </a:t>
            </a:r>
          </a:p>
          <a:p>
            <a:pPr lvl="2">
              <a:spcAft>
                <a:spcPts val="600"/>
              </a:spcAft>
            </a:pPr>
            <a:r>
              <a:rPr lang="en-US" dirty="0">
                <a:solidFill>
                  <a:srgbClr val="9A0000"/>
                </a:solidFill>
              </a:rPr>
              <a:t>Pass-Through Taxation Generally</a:t>
            </a:r>
          </a:p>
          <a:p>
            <a:pPr lvl="2">
              <a:spcAft>
                <a:spcPts val="600"/>
              </a:spcAft>
            </a:pPr>
            <a:r>
              <a:rPr lang="en-US" i="0" strike="noStrike" baseline="0" dirty="0">
                <a:solidFill>
                  <a:srgbClr val="9A0000"/>
                </a:solidFill>
                <a:latin typeface="Calibri" panose="020F0502020204030204" pitchFamily="34" charset="0"/>
              </a:rPr>
              <a:t>Other Conformity</a:t>
            </a:r>
          </a:p>
          <a:p>
            <a:pPr lvl="2"/>
            <a:endParaRPr lang="en-US" b="1" dirty="0"/>
          </a:p>
          <a:p>
            <a:pPr lvl="1"/>
            <a:r>
              <a:rPr lang="en-US" b="1" i="0" strike="noStrike" baseline="0" dirty="0">
                <a:latin typeface="Calibri" panose="020F0502020204030204" pitchFamily="34" charset="0"/>
              </a:rPr>
              <a:t>TERMINOLOGY IS CRITICAL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214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1719C-1604-4B34-9C72-609C4DA08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en-US" b="1" i="0" strike="noStrike" kern="1600" baseline="0" dirty="0"/>
              <a:t>State Law </a:t>
            </a:r>
            <a:br>
              <a:rPr lang="en-US" b="1" i="0" strike="noStrike" kern="1600" baseline="0" dirty="0"/>
            </a:br>
            <a:r>
              <a:rPr lang="en-US" sz="3600" b="1" i="0" strike="noStrike" kern="1600" baseline="0" dirty="0"/>
              <a:t>Partnership </a:t>
            </a:r>
            <a:r>
              <a:rPr lang="en-US" sz="3600" b="1" kern="1600" dirty="0"/>
              <a:t>Forms &amp; Structures and Types of Partners</a:t>
            </a:r>
            <a:endParaRPr lang="en-US" b="1" i="0" strike="noStrike" kern="1600" baseline="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687F6C-5B6F-4BA2-A9A7-B8DCA5151F9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Governed by state law – including </a:t>
            </a:r>
            <a:r>
              <a:rPr lang="en-US" dirty="0" err="1"/>
              <a:t>ULC</a:t>
            </a:r>
            <a:r>
              <a:rPr lang="en-US" dirty="0"/>
              <a:t> model acts</a:t>
            </a:r>
          </a:p>
          <a:p>
            <a:r>
              <a:rPr lang="en-US" dirty="0"/>
              <a:t>Defines nature of partnership and partners relationships, rights, duties, etc.</a:t>
            </a:r>
          </a:p>
          <a:p>
            <a:r>
              <a:rPr lang="en-US" dirty="0"/>
              <a:t>Differences in partners – general, limited, majority, minority, control, passive, active, direct, indirect, etc.</a:t>
            </a:r>
          </a:p>
          <a:p>
            <a:r>
              <a:rPr lang="en-US" dirty="0"/>
              <a:t>Structures – size and flexibility</a:t>
            </a:r>
          </a:p>
          <a:p>
            <a:r>
              <a:rPr lang="en-US" dirty="0"/>
              <a:t>Lack of transparency</a:t>
            </a:r>
          </a:p>
          <a:p>
            <a:r>
              <a:rPr lang="en-US" dirty="0"/>
              <a:t>Potential for abuse</a:t>
            </a:r>
          </a:p>
        </p:txBody>
      </p:sp>
    </p:spTree>
    <p:extLst>
      <p:ext uri="{BB962C8B-B14F-4D97-AF65-F5344CB8AC3E}">
        <p14:creationId xmlns:p14="http://schemas.microsoft.com/office/powerpoint/2010/main" val="4047966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7395A-391D-453A-ABAD-0EA9F3647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en-US" b="1" i="0" strike="noStrike" kern="1600" baseline="0" dirty="0"/>
              <a:t>Federal Partnership Tax Concepts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F43BF3-3059-4CA6-9B08-992E25FA29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Tax definition of a partnership</a:t>
            </a:r>
          </a:p>
          <a:p>
            <a:r>
              <a:rPr lang="en-US" dirty="0"/>
              <a:t>Partnership requirements for record-keeping, accounting, &amp; tax reporting – essential to making the pass-through system work.</a:t>
            </a:r>
          </a:p>
          <a:p>
            <a:r>
              <a:rPr lang="en-US" dirty="0"/>
              <a:t>Basics of the pass-through system</a:t>
            </a:r>
          </a:p>
          <a:p>
            <a:pPr lvl="1"/>
            <a:r>
              <a:rPr lang="en-US" dirty="0"/>
              <a:t>Character, value, timing, etc. – all determined under substantive tax rules applied at the partnership level.</a:t>
            </a:r>
          </a:p>
          <a:p>
            <a:pPr lvl="1"/>
            <a:r>
              <a:rPr lang="en-US" dirty="0"/>
              <a:t>Partner attributes affect eventual determination of tax due.</a:t>
            </a:r>
          </a:p>
          <a:p>
            <a:r>
              <a:rPr lang="en-US" dirty="0"/>
              <a:t>Effect of having tiered partners on the pass-through system</a:t>
            </a:r>
          </a:p>
          <a:p>
            <a:r>
              <a:rPr lang="en-US" dirty="0"/>
              <a:t>Differences in partners for tax purposes</a:t>
            </a:r>
          </a:p>
          <a:p>
            <a:r>
              <a:rPr lang="en-US" dirty="0"/>
              <a:t>Partnership-related tax items and differences that matter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76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B1132-E3E5-4763-AD22-C5595FBF0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/>
              <a:t>Issue Outline Generally</a:t>
            </a:r>
            <a:br>
              <a:rPr lang="en-US" b="1" dirty="0"/>
            </a:br>
            <a:r>
              <a:rPr lang="en-US" sz="2700" b="1" u="sng" dirty="0"/>
              <a:t>Issues Related to Taxing Partnership Income/Items</a:t>
            </a:r>
            <a:endParaRPr lang="en-US" b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C89024-1581-43FB-BC0F-6D2E41EDF6A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1.  Nexus/jurisdiction – generally.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A.  Jurisdiction over a partnership through a direct resident partner.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B.  Jurisdiction over a tiered partner through an indirect resident partner.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C.  Nexus over a direct nonresident/nondomiciliary partner of a partnership deriving income in the state.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D.  Nexus over an indirect partner nonresident/nondomiciliary partner of a partnership deriving income in the state.</a:t>
            </a:r>
          </a:p>
          <a:p>
            <a:pPr lv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2.  Business/Nonbusiness (Operational/Investment) Income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A.  Pass-Through Income – Direct Partners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B.  Pass-Through Income – Indirect Partners</a:t>
            </a:r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marL="548640" lvl="2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545636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620</TotalTime>
  <Words>1094</Words>
  <Application>Microsoft Office PowerPoint</Application>
  <PresentationFormat>Widescreen</PresentationFormat>
  <Paragraphs>110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Century Schoolbook</vt:lpstr>
      <vt:lpstr>Wingdings 2</vt:lpstr>
      <vt:lpstr>View</vt:lpstr>
      <vt:lpstr>State Partnership Tax Context &amp; Issue Outline</vt:lpstr>
      <vt:lpstr>Consideration and Recommendation For Reporting Out to the Uniformity Committee Meeting in April</vt:lpstr>
      <vt:lpstr>To Date</vt:lpstr>
      <vt:lpstr>Needed at this Point –  General Input</vt:lpstr>
      <vt:lpstr>Next Steps</vt:lpstr>
      <vt:lpstr>Staff Report</vt:lpstr>
      <vt:lpstr>State Law  Partnership Forms &amp; Structures and Types of Partners</vt:lpstr>
      <vt:lpstr>Federal Partnership Tax Concepts</vt:lpstr>
      <vt:lpstr>Issue Outline Generally Issues Related to Taxing Partnership Income/Items</vt:lpstr>
      <vt:lpstr>Issue Outline Generally Issues Related to Taxing Partnership Income/Items</vt:lpstr>
      <vt:lpstr>Issue Outline Generally Issues Related to Taxing Partnership Income/Items</vt:lpstr>
      <vt:lpstr>Issue Outline Generally Issues Related to Taxing Sales of Partnership Interests</vt:lpstr>
      <vt:lpstr>Issue Outline Generally Administration and Other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Partnership Tax Context &amp; Issue Outline</dc:title>
  <dc:creator>Hecht</dc:creator>
  <cp:lastModifiedBy>Hecht</cp:lastModifiedBy>
  <cp:revision>5</cp:revision>
  <dcterms:created xsi:type="dcterms:W3CDTF">2021-01-19T15:08:05Z</dcterms:created>
  <dcterms:modified xsi:type="dcterms:W3CDTF">2021-01-21T18:14:10Z</dcterms:modified>
</cp:coreProperties>
</file>