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7"/>
  </p:notesMasterIdLst>
  <p:handoutMasterIdLst>
    <p:handoutMasterId r:id="rId18"/>
  </p:handoutMasterIdLst>
  <p:sldIdLst>
    <p:sldId id="256" r:id="rId2"/>
    <p:sldId id="417" r:id="rId3"/>
    <p:sldId id="414" r:id="rId4"/>
    <p:sldId id="425" r:id="rId5"/>
    <p:sldId id="415" r:id="rId6"/>
    <p:sldId id="416" r:id="rId7"/>
    <p:sldId id="419" r:id="rId8"/>
    <p:sldId id="420" r:id="rId9"/>
    <p:sldId id="421" r:id="rId10"/>
    <p:sldId id="424" r:id="rId11"/>
    <p:sldId id="418" r:id="rId12"/>
    <p:sldId id="422" r:id="rId13"/>
    <p:sldId id="423" r:id="rId14"/>
    <p:sldId id="426" r:id="rId15"/>
    <p:sldId id="3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1D13"/>
    <a:srgbClr val="922216"/>
    <a:srgbClr val="A32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38" autoAdjust="0"/>
    <p:restoredTop sz="88383" autoAdjust="0"/>
  </p:normalViewPr>
  <p:slideViewPr>
    <p:cSldViewPr snapToGrid="0">
      <p:cViewPr varScale="1">
        <p:scale>
          <a:sx n="100" d="100"/>
          <a:sy n="100" d="100"/>
        </p:scale>
        <p:origin x="95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2412" y="-6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C8BE68-8C10-42C8-8938-544BB52D32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8A8CE28-A1B9-479B-B44D-57D45FB43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193859-4EAC-4144-9AED-8CF4B964B4A2}" type="datetimeFigureOut">
              <a:rPr lang="en-US" smtClean="0"/>
              <a:t>4/15/2022</a:t>
            </a:fld>
            <a:endParaRPr lang="en-US"/>
          </a:p>
        </p:txBody>
      </p:sp>
      <p:sp>
        <p:nvSpPr>
          <p:cNvPr id="4" name="Footer Placeholder 3">
            <a:extLst>
              <a:ext uri="{FF2B5EF4-FFF2-40B4-BE49-F238E27FC236}">
                <a16:creationId xmlns:a16="http://schemas.microsoft.com/office/drawing/2014/main" id="{B9C6BAF3-0648-440A-AA05-0CF6F1FB85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266815-7827-4FE1-B089-B7B5B38458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881B0C-9A1D-4B78-9590-997721AE2183}" type="slidenum">
              <a:rPr lang="en-US" smtClean="0"/>
              <a:t>‹#›</a:t>
            </a:fld>
            <a:endParaRPr lang="en-US"/>
          </a:p>
        </p:txBody>
      </p:sp>
    </p:spTree>
    <p:extLst>
      <p:ext uri="{BB962C8B-B14F-4D97-AF65-F5344CB8AC3E}">
        <p14:creationId xmlns:p14="http://schemas.microsoft.com/office/powerpoint/2010/main" val="170129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89294" y="191717"/>
            <a:ext cx="4079410" cy="22946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500" y="2624866"/>
            <a:ext cx="5942999" cy="62179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663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D985600-6F89-4B16-80F7-DED35C061640}"/>
              </a:ext>
            </a:extLst>
          </p:cNvPr>
          <p:cNvSpPr>
            <a:spLocks noGrp="1" noRot="1" noChangeAspect="1" noChangeArrowheads="1" noTextEdit="1"/>
          </p:cNvSpPr>
          <p:nvPr>
            <p:ph type="sldImg"/>
          </p:nvPr>
        </p:nvSpPr>
        <p:spPr bwMode="auto">
          <a:xfrm>
            <a:off x="1285875" y="212725"/>
            <a:ext cx="4286250" cy="2411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8152A93-7F99-4946-89CD-52F3274E2A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dirty="0"/>
          </a:p>
        </p:txBody>
      </p:sp>
      <p:sp>
        <p:nvSpPr>
          <p:cNvPr id="15364" name="Slide Number Placeholder 3">
            <a:extLst>
              <a:ext uri="{FF2B5EF4-FFF2-40B4-BE49-F238E27FC236}">
                <a16:creationId xmlns:a16="http://schemas.microsoft.com/office/drawing/2014/main" id="{99F5E63E-B24A-45EC-8373-6C6C863232E0}"/>
              </a:ext>
            </a:extLst>
          </p:cNvPr>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211F7F-500A-4F80-8EE4-E9FC83B27CDE}" type="slidenum">
              <a:rPr lang="en-US" altLang="en-US"/>
              <a:pPr fontAlgn="base">
                <a:spcBef>
                  <a:spcPct val="0"/>
                </a:spcBef>
                <a:spcAft>
                  <a:spcPct val="0"/>
                </a:spcAft>
              </a:pPr>
              <a:t>1</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0650" y="192088"/>
            <a:ext cx="4076700" cy="22939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09934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3FD5-9542-4509-97FD-E674EADDF5E6}"/>
              </a:ext>
            </a:extLst>
          </p:cNvPr>
          <p:cNvSpPr>
            <a:spLocks noGrp="1"/>
          </p:cNvSpPr>
          <p:nvPr>
            <p:ph type="ctrTitle"/>
          </p:nvPr>
        </p:nvSpPr>
        <p:spPr>
          <a:xfrm>
            <a:off x="0" y="1791979"/>
            <a:ext cx="12192000" cy="1637021"/>
          </a:xfrm>
          <a:ln>
            <a:solidFill>
              <a:schemeClr val="tx1"/>
            </a:solidFill>
          </a:ln>
        </p:spPr>
        <p:txBody>
          <a:bodyPr anchor="ctr">
            <a:normAutofit/>
          </a:bodyPr>
          <a:lstStyle>
            <a:lvl1pPr algn="ctr">
              <a:defRPr sz="4800" cap="small" baseline="0">
                <a:latin typeface="Baskerville Old Face" panose="02020602080505020303" pitchFamily="18" charset="0"/>
              </a:defRPr>
            </a:lvl1pPr>
          </a:lstStyle>
          <a:p>
            <a:r>
              <a:rPr lang="en-US" dirty="0"/>
              <a:t>Click to edit Master title style</a:t>
            </a:r>
          </a:p>
        </p:txBody>
      </p:sp>
      <p:pic>
        <p:nvPicPr>
          <p:cNvPr id="8" name="Picture 7">
            <a:extLst>
              <a:ext uri="{FF2B5EF4-FFF2-40B4-BE49-F238E27FC236}">
                <a16:creationId xmlns:a16="http://schemas.microsoft.com/office/drawing/2014/main" id="{76B360A1-A4AD-40D5-B289-15237F86AF6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218981" y="906277"/>
            <a:ext cx="1754038" cy="885702"/>
          </a:xfrm>
          <a:prstGeom prst="rect">
            <a:avLst/>
          </a:prstGeom>
        </p:spPr>
      </p:pic>
    </p:spTree>
    <p:extLst>
      <p:ext uri="{BB962C8B-B14F-4D97-AF65-F5344CB8AC3E}">
        <p14:creationId xmlns:p14="http://schemas.microsoft.com/office/powerpoint/2010/main" val="77144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0FC3-EEA2-4B91-8DD2-5CBFBA3C20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9709CE-70DC-4929-BCEF-88F8ED1DDA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352AC-68BC-42F8-B48D-89ADB130EA3C}"/>
              </a:ext>
            </a:extLst>
          </p:cNvPr>
          <p:cNvSpPr>
            <a:spLocks noGrp="1"/>
          </p:cNvSpPr>
          <p:nvPr>
            <p:ph type="dt" sz="half" idx="10"/>
          </p:nvPr>
        </p:nvSpPr>
        <p:spPr>
          <a:xfrm>
            <a:off x="614995" y="6356350"/>
            <a:ext cx="2966405" cy="365125"/>
          </a:xfrm>
          <a:prstGeom prst="rect">
            <a:avLst/>
          </a:prstGeom>
        </p:spPr>
        <p:txBody>
          <a:bodyPr/>
          <a:lstStyle/>
          <a:p>
            <a:fld id="{6181EA85-CA22-49D9-8533-9B8372B1A153}" type="datetime1">
              <a:rPr lang="en-US" smtClean="0"/>
              <a:t>4/15/2022</a:t>
            </a:fld>
            <a:endParaRPr lang="en-US"/>
          </a:p>
        </p:txBody>
      </p:sp>
      <p:sp>
        <p:nvSpPr>
          <p:cNvPr id="6" name="Slide Number Placeholder 5">
            <a:extLst>
              <a:ext uri="{FF2B5EF4-FFF2-40B4-BE49-F238E27FC236}">
                <a16:creationId xmlns:a16="http://schemas.microsoft.com/office/drawing/2014/main" id="{33B8F65B-90C7-4330-A0BC-F01F283884F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5917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5453AB-97D4-4323-9EC6-AB1628A81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2B9D40-25C9-4495-88A2-E3D4827F4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5895FC-9313-4342-97C6-B4D80D743FAA}"/>
              </a:ext>
            </a:extLst>
          </p:cNvPr>
          <p:cNvSpPr>
            <a:spLocks noGrp="1"/>
          </p:cNvSpPr>
          <p:nvPr>
            <p:ph type="dt" sz="half" idx="10"/>
          </p:nvPr>
        </p:nvSpPr>
        <p:spPr>
          <a:xfrm>
            <a:off x="614995" y="6356350"/>
            <a:ext cx="2966405" cy="365125"/>
          </a:xfrm>
          <a:prstGeom prst="rect">
            <a:avLst/>
          </a:prstGeom>
        </p:spPr>
        <p:txBody>
          <a:bodyPr/>
          <a:lstStyle/>
          <a:p>
            <a:fld id="{3506E5FB-AD4A-4A82-947F-EE8776985A53}" type="datetime1">
              <a:rPr lang="en-US" smtClean="0"/>
              <a:t>4/15/2022</a:t>
            </a:fld>
            <a:endParaRPr lang="en-US"/>
          </a:p>
        </p:txBody>
      </p:sp>
      <p:sp>
        <p:nvSpPr>
          <p:cNvPr id="6" name="Slide Number Placeholder 5">
            <a:extLst>
              <a:ext uri="{FF2B5EF4-FFF2-40B4-BE49-F238E27FC236}">
                <a16:creationId xmlns:a16="http://schemas.microsoft.com/office/drawing/2014/main" id="{FB4CD9E2-B507-4886-BA3F-25A531AA7CB6}"/>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351641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224C7-C957-41D9-BC87-17E86B3FF947}"/>
              </a:ext>
            </a:extLst>
          </p:cNvPr>
          <p:cNvSpPr>
            <a:spLocks noGrp="1"/>
          </p:cNvSpPr>
          <p:nvPr>
            <p:ph idx="1"/>
          </p:nvPr>
        </p:nvSpPr>
        <p:spPr>
          <a:xfrm>
            <a:off x="992811" y="891630"/>
            <a:ext cx="10067731" cy="5240722"/>
          </a:xfrm>
        </p:spPr>
        <p:txBody>
          <a:bodyPr/>
          <a:lstStyle>
            <a:lvl1pPr>
              <a:lnSpc>
                <a:spcPct val="100000"/>
              </a:lnSpc>
              <a:spcBef>
                <a:spcPts val="800"/>
              </a:spcBef>
              <a:spcAft>
                <a:spcPts val="800"/>
              </a:spcAft>
              <a:defRPr/>
            </a:lvl1pPr>
            <a:lvl2pPr indent="-182880">
              <a:lnSpc>
                <a:spcPct val="100000"/>
              </a:lnSpc>
              <a:spcBef>
                <a:spcPts val="800"/>
              </a:spcBef>
              <a:spcAft>
                <a:spcPts val="800"/>
              </a:spcAft>
              <a:defRPr/>
            </a:lvl2pPr>
            <a:lvl3pPr indent="-182880">
              <a:lnSpc>
                <a:spcPct val="100000"/>
              </a:lnSpc>
              <a:spcBef>
                <a:spcPts val="800"/>
              </a:spcBef>
              <a:spcAft>
                <a:spcPts val="800"/>
              </a:spcAft>
              <a:defRPr/>
            </a:lvl3pPr>
            <a:lvl4pPr indent="-182880">
              <a:lnSpc>
                <a:spcPct val="100000"/>
              </a:lnSpc>
              <a:spcBef>
                <a:spcPts val="800"/>
              </a:spcBef>
              <a:spcAft>
                <a:spcPts val="800"/>
              </a:spcAft>
              <a:defRPr/>
            </a:lvl4pPr>
            <a:lvl5pPr indent="-182880">
              <a:lnSpc>
                <a:spcPct val="100000"/>
              </a:lnSpc>
              <a:spcBef>
                <a:spcPts val="800"/>
              </a:spcBef>
              <a:spcAft>
                <a:spcPts val="8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231A2E1-509C-45AA-8990-B5B380515EE2}"/>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61BF0854-6A88-48BD-AE45-415E0DDBDAE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83616" y="6317486"/>
            <a:ext cx="1070430" cy="540514"/>
          </a:xfrm>
          <a:prstGeom prst="rect">
            <a:avLst/>
          </a:prstGeom>
        </p:spPr>
      </p:pic>
      <p:sp>
        <p:nvSpPr>
          <p:cNvPr id="7" name="Title Placeholder 1">
            <a:extLst>
              <a:ext uri="{FF2B5EF4-FFF2-40B4-BE49-F238E27FC236}">
                <a16:creationId xmlns:a16="http://schemas.microsoft.com/office/drawing/2014/main" id="{80B3E9FC-DC5B-475D-B483-C0A647298D65}"/>
              </a:ext>
            </a:extLst>
          </p:cNvPr>
          <p:cNvSpPr>
            <a:spLocks noGrp="1"/>
          </p:cNvSpPr>
          <p:nvPr>
            <p:ph type="title"/>
          </p:nvPr>
        </p:nvSpPr>
        <p:spPr>
          <a:xfrm>
            <a:off x="1" y="1"/>
            <a:ext cx="7306654" cy="564022"/>
          </a:xfrm>
          <a:prstGeom prst="rect">
            <a:avLst/>
          </a:prstGeom>
          <a:solidFill>
            <a:srgbClr val="7F1D13"/>
          </a:solidFill>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3226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91629-B3D1-4E55-8B4C-40923E82FCBC}"/>
              </a:ext>
            </a:extLst>
          </p:cNvPr>
          <p:cNvSpPr>
            <a:spLocks noGrp="1"/>
          </p:cNvSpPr>
          <p:nvPr>
            <p:ph type="title"/>
          </p:nvPr>
        </p:nvSpPr>
        <p:spPr>
          <a:xfrm>
            <a:off x="0" y="1677371"/>
            <a:ext cx="12192000" cy="1082014"/>
          </a:xfrm>
        </p:spPr>
        <p:txBody>
          <a:bodyPr anchor="ctr">
            <a:normAutofit/>
          </a:bodyPr>
          <a:lstStyle>
            <a:lvl1pPr>
              <a:defRPr sz="4000" cap="small" baseline="0">
                <a:latin typeface="Baskerville Old Face" panose="02020602080505020303"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B629F1A8-3671-44DF-8EFE-868DE0A80FF0}"/>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7" name="Picture 6">
            <a:extLst>
              <a:ext uri="{FF2B5EF4-FFF2-40B4-BE49-F238E27FC236}">
                <a16:creationId xmlns:a16="http://schemas.microsoft.com/office/drawing/2014/main" id="{E9C6A971-79CF-42F1-9EBF-F3F08235F5D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58113" y="6295604"/>
            <a:ext cx="1113765" cy="562396"/>
          </a:xfrm>
          <a:prstGeom prst="rect">
            <a:avLst/>
          </a:prstGeom>
        </p:spPr>
      </p:pic>
      <p:sp>
        <p:nvSpPr>
          <p:cNvPr id="11" name="Content Placeholder 10">
            <a:extLst>
              <a:ext uri="{FF2B5EF4-FFF2-40B4-BE49-F238E27FC236}">
                <a16:creationId xmlns:a16="http://schemas.microsoft.com/office/drawing/2014/main" id="{2FD71E61-6E56-4285-9E59-3DF8650887A6}"/>
              </a:ext>
            </a:extLst>
          </p:cNvPr>
          <p:cNvSpPr>
            <a:spLocks noGrp="1"/>
          </p:cNvSpPr>
          <p:nvPr>
            <p:ph sz="quarter" idx="13"/>
          </p:nvPr>
        </p:nvSpPr>
        <p:spPr>
          <a:xfrm>
            <a:off x="838200" y="2913063"/>
            <a:ext cx="10515600" cy="515937"/>
          </a:xfrm>
        </p:spPr>
        <p:txBody>
          <a:bodyPr>
            <a:noAutofit/>
          </a:bodyPr>
          <a:lstStyle>
            <a:lvl1pPr algn="ctr">
              <a:defRPr sz="3600" b="1">
                <a:solidFill>
                  <a:srgbClr val="7F1D13"/>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08019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702E7-C769-4AA6-B0D7-2796E22657D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AF8DC4C-8A93-49B0-B224-E4CC3AAFED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8DD4B-8720-4A73-A0DB-06A0C7856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E2C04-7074-45C8-AB4D-F4D382A8B467}"/>
              </a:ext>
            </a:extLst>
          </p:cNvPr>
          <p:cNvSpPr>
            <a:spLocks noGrp="1"/>
          </p:cNvSpPr>
          <p:nvPr>
            <p:ph type="dt" sz="half" idx="10"/>
          </p:nvPr>
        </p:nvSpPr>
        <p:spPr>
          <a:xfrm>
            <a:off x="614995" y="6356350"/>
            <a:ext cx="2966405" cy="365125"/>
          </a:xfrm>
          <a:prstGeom prst="rect">
            <a:avLst/>
          </a:prstGeom>
        </p:spPr>
        <p:txBody>
          <a:bodyPr/>
          <a:lstStyle/>
          <a:p>
            <a:fld id="{EF6B3A19-26B2-463A-A991-26E860A4C4CF}" type="datetime1">
              <a:rPr lang="en-US" smtClean="0"/>
              <a:t>4/15/2022</a:t>
            </a:fld>
            <a:endParaRPr lang="en-US"/>
          </a:p>
        </p:txBody>
      </p:sp>
      <p:sp>
        <p:nvSpPr>
          <p:cNvPr id="7" name="Slide Number Placeholder 6">
            <a:extLst>
              <a:ext uri="{FF2B5EF4-FFF2-40B4-BE49-F238E27FC236}">
                <a16:creationId xmlns:a16="http://schemas.microsoft.com/office/drawing/2014/main" id="{49F09B45-887E-40EF-80D3-CC6251FB83EB}"/>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43686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583C-A2E0-4FE2-8809-4AE9EF6EE7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A713E7-E12B-4A59-A6D2-D0ABE07FF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F1FE4-0BE7-4351-B12E-745502D9A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D35D4E-FC05-44C4-A4EF-EDFD09140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10A98-21C4-449C-902C-A6353AB24F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F4145F-EACF-42BC-878E-41C291F39476}"/>
              </a:ext>
            </a:extLst>
          </p:cNvPr>
          <p:cNvSpPr>
            <a:spLocks noGrp="1"/>
          </p:cNvSpPr>
          <p:nvPr>
            <p:ph type="dt" sz="half" idx="10"/>
          </p:nvPr>
        </p:nvSpPr>
        <p:spPr>
          <a:xfrm>
            <a:off x="614995" y="6356350"/>
            <a:ext cx="2966405" cy="365125"/>
          </a:xfrm>
          <a:prstGeom prst="rect">
            <a:avLst/>
          </a:prstGeom>
        </p:spPr>
        <p:txBody>
          <a:bodyPr/>
          <a:lstStyle/>
          <a:p>
            <a:fld id="{FAD951C8-1A95-41F2-8C8C-C24E44C6EF35}" type="datetime1">
              <a:rPr lang="en-US" smtClean="0"/>
              <a:t>4/15/2022</a:t>
            </a:fld>
            <a:endParaRPr lang="en-US"/>
          </a:p>
        </p:txBody>
      </p:sp>
      <p:sp>
        <p:nvSpPr>
          <p:cNvPr id="8" name="Footer Placeholder 7">
            <a:extLst>
              <a:ext uri="{FF2B5EF4-FFF2-40B4-BE49-F238E27FC236}">
                <a16:creationId xmlns:a16="http://schemas.microsoft.com/office/drawing/2014/main" id="{B42A7FE8-213D-4B94-BAAF-082DA743A7DC}"/>
              </a:ext>
            </a:extLst>
          </p:cNvPr>
          <p:cNvSpPr>
            <a:spLocks noGrp="1"/>
          </p:cNvSpPr>
          <p:nvPr>
            <p:ph type="ftr" sz="quarter" idx="11"/>
          </p:nvPr>
        </p:nvSpPr>
        <p:spPr>
          <a:xfrm>
            <a:off x="3746611" y="6356350"/>
            <a:ext cx="4717657" cy="365125"/>
          </a:xfrm>
          <a:prstGeom prst="rect">
            <a:avLst/>
          </a:prstGeom>
        </p:spPr>
        <p:txBody>
          <a:bodyPr/>
          <a:lstStyle/>
          <a:p>
            <a:r>
              <a:rPr lang="en-US"/>
              <a:t>Multistate Tax Commission - Copyright 2022 - All Rights Reserved</a:t>
            </a:r>
          </a:p>
        </p:txBody>
      </p:sp>
      <p:sp>
        <p:nvSpPr>
          <p:cNvPr id="9" name="Slide Number Placeholder 8">
            <a:extLst>
              <a:ext uri="{FF2B5EF4-FFF2-40B4-BE49-F238E27FC236}">
                <a16:creationId xmlns:a16="http://schemas.microsoft.com/office/drawing/2014/main" id="{1CFB43A2-9092-4A57-AFC6-03DFC465F268}"/>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230562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F5467-A6C0-4FD3-BF04-8F7F0297A856}"/>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E78ECD-0E49-46A3-8B3C-401A659ABAC8}"/>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6" name="Picture 5">
            <a:extLst>
              <a:ext uri="{FF2B5EF4-FFF2-40B4-BE49-F238E27FC236}">
                <a16:creationId xmlns:a16="http://schemas.microsoft.com/office/drawing/2014/main" id="{9474C10A-B180-46B0-97E1-33A8487DA6EB}"/>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7324" y="6345787"/>
            <a:ext cx="993464" cy="501650"/>
          </a:xfrm>
          <a:prstGeom prst="rect">
            <a:avLst/>
          </a:prstGeom>
        </p:spPr>
      </p:pic>
    </p:spTree>
    <p:extLst>
      <p:ext uri="{BB962C8B-B14F-4D97-AF65-F5344CB8AC3E}">
        <p14:creationId xmlns:p14="http://schemas.microsoft.com/office/powerpoint/2010/main" val="3206627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B1C78-9389-49F4-AC9A-B929F9D99AFC}"/>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5" name="Picture 4">
            <a:extLst>
              <a:ext uri="{FF2B5EF4-FFF2-40B4-BE49-F238E27FC236}">
                <a16:creationId xmlns:a16="http://schemas.microsoft.com/office/drawing/2014/main" id="{8D142B72-8640-419D-8551-D2E56C74D53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64355" y="6356350"/>
            <a:ext cx="993464" cy="501650"/>
          </a:xfrm>
          <a:prstGeom prst="rect">
            <a:avLst/>
          </a:prstGeom>
        </p:spPr>
      </p:pic>
    </p:spTree>
    <p:extLst>
      <p:ext uri="{BB962C8B-B14F-4D97-AF65-F5344CB8AC3E}">
        <p14:creationId xmlns:p14="http://schemas.microsoft.com/office/powerpoint/2010/main" val="1293733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F1D48-D0D7-44EE-9499-B19AF572B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3D697-7BB4-4E1E-AE73-498D89158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A4F00A-D199-4C6B-982C-A49FAEEAD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9A9F1F5-16CF-4A38-9245-B0156721D7FE}"/>
              </a:ext>
            </a:extLst>
          </p:cNvPr>
          <p:cNvSpPr>
            <a:spLocks noGrp="1"/>
          </p:cNvSpPr>
          <p:nvPr>
            <p:ph type="sldNum" sz="quarter" idx="12"/>
          </p:nvPr>
        </p:nvSpPr>
        <p:spPr/>
        <p:txBody>
          <a:bodyPr/>
          <a:lstStyle/>
          <a:p>
            <a:fld id="{596BA77D-E0F3-4B80-A65E-88527CDE7779}" type="slidenum">
              <a:rPr lang="en-US" smtClean="0"/>
              <a:t>‹#›</a:t>
            </a:fld>
            <a:endParaRPr lang="en-US"/>
          </a:p>
        </p:txBody>
      </p:sp>
      <p:pic>
        <p:nvPicPr>
          <p:cNvPr id="8" name="Picture 7">
            <a:extLst>
              <a:ext uri="{FF2B5EF4-FFF2-40B4-BE49-F238E27FC236}">
                <a16:creationId xmlns:a16="http://schemas.microsoft.com/office/drawing/2014/main" id="{864DA549-1002-4D68-ABB0-03895AD7292D}"/>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72830" y="6356350"/>
            <a:ext cx="929362" cy="469282"/>
          </a:xfrm>
          <a:prstGeom prst="rect">
            <a:avLst/>
          </a:prstGeom>
        </p:spPr>
      </p:pic>
    </p:spTree>
    <p:extLst>
      <p:ext uri="{BB962C8B-B14F-4D97-AF65-F5344CB8AC3E}">
        <p14:creationId xmlns:p14="http://schemas.microsoft.com/office/powerpoint/2010/main" val="10631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99C-3999-4D70-A4C3-372F57D590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0E7235-430F-4473-A7C3-7869C8329B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7D5E0-0248-4394-BCA2-147E8BD0B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5D34C-3B72-4D6D-BA96-0C55D06FB741}"/>
              </a:ext>
            </a:extLst>
          </p:cNvPr>
          <p:cNvSpPr>
            <a:spLocks noGrp="1"/>
          </p:cNvSpPr>
          <p:nvPr>
            <p:ph type="dt" sz="half" idx="10"/>
          </p:nvPr>
        </p:nvSpPr>
        <p:spPr>
          <a:xfrm>
            <a:off x="614995" y="6356350"/>
            <a:ext cx="2966405" cy="365125"/>
          </a:xfrm>
          <a:prstGeom prst="rect">
            <a:avLst/>
          </a:prstGeom>
        </p:spPr>
        <p:txBody>
          <a:bodyPr/>
          <a:lstStyle/>
          <a:p>
            <a:fld id="{5179DB71-F826-4175-B3CA-36553CD10AC3}" type="datetime1">
              <a:rPr lang="en-US" smtClean="0"/>
              <a:t>4/15/2022</a:t>
            </a:fld>
            <a:endParaRPr lang="en-US"/>
          </a:p>
        </p:txBody>
      </p:sp>
      <p:sp>
        <p:nvSpPr>
          <p:cNvPr id="7" name="Slide Number Placeholder 6">
            <a:extLst>
              <a:ext uri="{FF2B5EF4-FFF2-40B4-BE49-F238E27FC236}">
                <a16:creationId xmlns:a16="http://schemas.microsoft.com/office/drawing/2014/main" id="{6B8962B3-1D06-45B7-8778-0248770B03AD}"/>
              </a:ext>
            </a:extLst>
          </p:cNvPr>
          <p:cNvSpPr>
            <a:spLocks noGrp="1"/>
          </p:cNvSpPr>
          <p:nvPr>
            <p:ph type="sldNum" sz="quarter" idx="12"/>
          </p:nvPr>
        </p:nvSpPr>
        <p:spPr/>
        <p:txBody>
          <a:bodyPr/>
          <a:lstStyle/>
          <a:p>
            <a:fld id="{596BA77D-E0F3-4B80-A65E-88527CDE7779}" type="slidenum">
              <a:rPr lang="en-US" smtClean="0"/>
              <a:t>‹#›</a:t>
            </a:fld>
            <a:endParaRPr lang="en-US"/>
          </a:p>
        </p:txBody>
      </p:sp>
    </p:spTree>
    <p:extLst>
      <p:ext uri="{BB962C8B-B14F-4D97-AF65-F5344CB8AC3E}">
        <p14:creationId xmlns:p14="http://schemas.microsoft.com/office/powerpoint/2010/main" val="83242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AD2855-F6B4-428F-BAC7-1CA1EC509190}"/>
              </a:ext>
            </a:extLst>
          </p:cNvPr>
          <p:cNvSpPr>
            <a:spLocks noGrp="1"/>
          </p:cNvSpPr>
          <p:nvPr>
            <p:ph type="title"/>
          </p:nvPr>
        </p:nvSpPr>
        <p:spPr>
          <a:xfrm>
            <a:off x="1" y="1"/>
            <a:ext cx="7306654" cy="564022"/>
          </a:xfrm>
          <a:prstGeom prst="rect">
            <a:avLst/>
          </a:prstGeom>
          <a:solidFill>
            <a:schemeClr val="tx1">
              <a:lumMod val="65000"/>
              <a:lumOff val="35000"/>
            </a:schemeClr>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AFDEF5-FB68-49B5-8F80-8D2A508EB817}"/>
              </a:ext>
            </a:extLst>
          </p:cNvPr>
          <p:cNvSpPr>
            <a:spLocks noGrp="1"/>
          </p:cNvSpPr>
          <p:nvPr>
            <p:ph type="body" idx="1"/>
          </p:nvPr>
        </p:nvSpPr>
        <p:spPr>
          <a:xfrm>
            <a:off x="1026367" y="922790"/>
            <a:ext cx="10067731" cy="53186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1B731C7-5EA4-4FD0-847F-4B9EA9AEFD48}"/>
              </a:ext>
            </a:extLst>
          </p:cNvPr>
          <p:cNvSpPr>
            <a:spLocks noGrp="1"/>
          </p:cNvSpPr>
          <p:nvPr>
            <p:ph type="sldNum" sz="quarter" idx="4"/>
          </p:nvPr>
        </p:nvSpPr>
        <p:spPr>
          <a:xfrm>
            <a:off x="8610599" y="6356350"/>
            <a:ext cx="2966405" cy="365125"/>
          </a:xfrm>
          <a:prstGeom prst="rect">
            <a:avLst/>
          </a:prstGeom>
        </p:spPr>
        <p:txBody>
          <a:bodyPr vert="horz" lIns="91440" tIns="45720" rIns="91440" bIns="45720" rtlCol="0" anchor="ctr"/>
          <a:lstStyle>
            <a:lvl1pPr algn="r">
              <a:defRPr sz="1400">
                <a:solidFill>
                  <a:schemeClr val="tx1"/>
                </a:solidFill>
              </a:defRPr>
            </a:lvl1pPr>
          </a:lstStyle>
          <a:p>
            <a:fld id="{596BA77D-E0F3-4B80-A65E-88527CDE7779}" type="slidenum">
              <a:rPr lang="en-US" smtClean="0"/>
              <a:pPr/>
              <a:t>‹#›</a:t>
            </a:fld>
            <a:endParaRPr lang="en-US" dirty="0"/>
          </a:p>
        </p:txBody>
      </p:sp>
      <p:sp>
        <p:nvSpPr>
          <p:cNvPr id="8" name="TextBox 7">
            <a:extLst>
              <a:ext uri="{FF2B5EF4-FFF2-40B4-BE49-F238E27FC236}">
                <a16:creationId xmlns:a16="http://schemas.microsoft.com/office/drawing/2014/main" id="{F3C11039-8C74-4814-916E-01C7908FA903}"/>
              </a:ext>
            </a:extLst>
          </p:cNvPr>
          <p:cNvSpPr txBox="1"/>
          <p:nvPr userDrawn="1"/>
        </p:nvSpPr>
        <p:spPr>
          <a:xfrm>
            <a:off x="4522763" y="6487155"/>
            <a:ext cx="3754040" cy="261610"/>
          </a:xfrm>
          <a:prstGeom prst="rect">
            <a:avLst/>
          </a:prstGeom>
          <a:noFill/>
        </p:spPr>
        <p:txBody>
          <a:bodyPr wrap="square" rtlCol="0">
            <a:spAutoFit/>
          </a:bodyPr>
          <a:lstStyle/>
          <a:p>
            <a:r>
              <a:rPr lang="en-US" sz="1100" dirty="0"/>
              <a:t>MTC Uniformity Committee – April 20, 2022</a:t>
            </a:r>
          </a:p>
        </p:txBody>
      </p:sp>
    </p:spTree>
    <p:extLst>
      <p:ext uri="{BB962C8B-B14F-4D97-AF65-F5344CB8AC3E}">
        <p14:creationId xmlns:p14="http://schemas.microsoft.com/office/powerpoint/2010/main" val="799154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lnSpc>
          <a:spcPct val="90000"/>
        </a:lnSpc>
        <a:spcBef>
          <a:spcPct val="0"/>
        </a:spcBef>
        <a:buNone/>
        <a:defRPr sz="2800" b="1" kern="1200">
          <a:solidFill>
            <a:schemeClr val="bg1"/>
          </a:solidFill>
          <a:latin typeface="Baskerville Old Face" panose="02020602080505020303" pitchFamily="18" charset="0"/>
          <a:ea typeface="Ebrima" panose="02000000000000000000" pitchFamily="2" charset="0"/>
          <a:cs typeface="Ebrima" panose="02000000000000000000" pitchFamily="2" charset="0"/>
        </a:defRPr>
      </a:lvl1pPr>
    </p:titleStyle>
    <p:body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9FA26A-0EC8-4ADF-9D65-BC952EF2E255}"/>
              </a:ext>
            </a:extLst>
          </p:cNvPr>
          <p:cNvPicPr>
            <a:picLocks noChangeAspect="1"/>
          </p:cNvPicPr>
          <p:nvPr/>
        </p:nvPicPr>
        <p:blipFill rotWithShape="1">
          <a:blip r:embed="rId3">
            <a:alphaModFix amt="79000"/>
          </a:blip>
          <a:srcRect t="-3575" b="53472"/>
          <a:stretch/>
        </p:blipFill>
        <p:spPr>
          <a:xfrm>
            <a:off x="1562983" y="-150828"/>
            <a:ext cx="9156337" cy="1942808"/>
          </a:xfrm>
          <a:prstGeom prst="rect">
            <a:avLst/>
          </a:prstGeom>
        </p:spPr>
      </p:pic>
      <p:sp>
        <p:nvSpPr>
          <p:cNvPr id="14338" name="Title 1">
            <a:extLst>
              <a:ext uri="{FF2B5EF4-FFF2-40B4-BE49-F238E27FC236}">
                <a16:creationId xmlns:a16="http://schemas.microsoft.com/office/drawing/2014/main" id="{1451D16E-A3B3-4E95-90C2-7891671C8420}"/>
              </a:ext>
            </a:extLst>
          </p:cNvPr>
          <p:cNvSpPr>
            <a:spLocks noGrp="1" noChangeArrowheads="1"/>
          </p:cNvSpPr>
          <p:nvPr>
            <p:ph type="ctrTitle"/>
          </p:nvPr>
        </p:nvSpPr>
        <p:spPr>
          <a:solidFill>
            <a:schemeClr val="tx1">
              <a:lumMod val="50000"/>
              <a:lumOff val="50000"/>
            </a:schemeClr>
          </a:solidFill>
          <a:ln>
            <a:solidFill>
              <a:srgbClr val="A32619"/>
            </a:solidFill>
          </a:ln>
        </p:spPr>
        <p:txBody>
          <a:bodyPr>
            <a:normAutofit/>
          </a:bodyPr>
          <a:lstStyle/>
          <a:p>
            <a:r>
              <a:rPr lang="en-US" altLang="en-US" sz="2400" dirty="0"/>
              <a:t>Uniformity Committee</a:t>
            </a:r>
            <a:br>
              <a:rPr lang="en-US" altLang="en-US" sz="3600" dirty="0"/>
            </a:br>
            <a:r>
              <a:rPr lang="en-US" altLang="en-US" sz="3600" dirty="0"/>
              <a:t>State Taxation of Partnerships – Status Report </a:t>
            </a:r>
            <a:br>
              <a:rPr lang="en-US" altLang="en-US" sz="3600" dirty="0"/>
            </a:br>
            <a:r>
              <a:rPr lang="en-US" altLang="en-US" sz="2000" dirty="0"/>
              <a:t>April 20, 2022</a:t>
            </a:r>
            <a:endParaRPr lang="en-US" altLang="en-US" sz="3600" dirty="0"/>
          </a:p>
        </p:txBody>
      </p:sp>
      <p:pic>
        <p:nvPicPr>
          <p:cNvPr id="4" name="Picture 3">
            <a:extLst>
              <a:ext uri="{FF2B5EF4-FFF2-40B4-BE49-F238E27FC236}">
                <a16:creationId xmlns:a16="http://schemas.microsoft.com/office/drawing/2014/main" id="{3B969C3B-A774-489F-9314-FF6404D15AAB}"/>
              </a:ext>
            </a:extLst>
          </p:cNvPr>
          <p:cNvPicPr>
            <a:picLocks noChangeAspect="1"/>
          </p:cNvPicPr>
          <p:nvPr/>
        </p:nvPicPr>
        <p:blipFill>
          <a:blip r:embed="rId4"/>
          <a:stretch>
            <a:fillRect/>
          </a:stretch>
        </p:blipFill>
        <p:spPr>
          <a:xfrm>
            <a:off x="5353694" y="1036948"/>
            <a:ext cx="1484611" cy="755031"/>
          </a:xfrm>
          <a:prstGeom prst="rect">
            <a:avLst/>
          </a:prstGeom>
        </p:spPr>
      </p:pic>
      <p:pic>
        <p:nvPicPr>
          <p:cNvPr id="5" name="Picture 4">
            <a:extLst>
              <a:ext uri="{FF2B5EF4-FFF2-40B4-BE49-F238E27FC236}">
                <a16:creationId xmlns:a16="http://schemas.microsoft.com/office/drawing/2014/main" id="{802E7D02-4B55-4223-ADFE-AD4ADE47507F}"/>
              </a:ext>
            </a:extLst>
          </p:cNvPr>
          <p:cNvPicPr>
            <a:picLocks noChangeAspect="1"/>
          </p:cNvPicPr>
          <p:nvPr/>
        </p:nvPicPr>
        <p:blipFill>
          <a:blip r:embed="rId5">
            <a:alphaModFix amt="79000"/>
          </a:blip>
          <a:stretch>
            <a:fillRect/>
          </a:stretch>
        </p:blipFill>
        <p:spPr>
          <a:xfrm>
            <a:off x="1562982" y="3453699"/>
            <a:ext cx="9182699" cy="20421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10</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pic>
        <p:nvPicPr>
          <p:cNvPr id="7" name="Content Placeholder 6">
            <a:extLst>
              <a:ext uri="{FF2B5EF4-FFF2-40B4-BE49-F238E27FC236}">
                <a16:creationId xmlns:a16="http://schemas.microsoft.com/office/drawing/2014/main" id="{3896C9F6-C1C8-4230-BEE6-12A9ABCD0773}"/>
              </a:ext>
            </a:extLst>
          </p:cNvPr>
          <p:cNvPicPr>
            <a:picLocks noGrp="1" noChangeAspect="1"/>
          </p:cNvPicPr>
          <p:nvPr>
            <p:ph idx="1"/>
          </p:nvPr>
        </p:nvPicPr>
        <p:blipFill>
          <a:blip r:embed="rId2"/>
          <a:stretch>
            <a:fillRect/>
          </a:stretch>
        </p:blipFill>
        <p:spPr>
          <a:xfrm>
            <a:off x="1066800" y="724494"/>
            <a:ext cx="10012186" cy="5631855"/>
          </a:xfrm>
          <a:prstGeom prst="rect">
            <a:avLst/>
          </a:prstGeom>
        </p:spPr>
      </p:pic>
    </p:spTree>
    <p:extLst>
      <p:ext uri="{BB962C8B-B14F-4D97-AF65-F5344CB8AC3E}">
        <p14:creationId xmlns:p14="http://schemas.microsoft.com/office/powerpoint/2010/main" val="2461609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a:xfrm>
            <a:off x="5038724" y="891630"/>
            <a:ext cx="6667499" cy="5464720"/>
          </a:xfrm>
        </p:spPr>
        <p:txBody>
          <a:bodyPr>
            <a:normAutofit fontScale="77500" lnSpcReduction="20000"/>
          </a:bodyPr>
          <a:lstStyle/>
          <a:p>
            <a:r>
              <a:rPr lang="en-US" dirty="0"/>
              <a:t>There are effects of lack of uniformity:</a:t>
            </a:r>
          </a:p>
          <a:p>
            <a:pPr lvl="1"/>
            <a:r>
              <a:rPr lang="en-US" dirty="0"/>
              <a:t>State B has a rule for investment partnerships allowing their income to be sourced solely to residence or domicile</a:t>
            </a:r>
          </a:p>
          <a:p>
            <a:pPr lvl="1"/>
            <a:r>
              <a:rPr lang="en-US" dirty="0"/>
              <a:t>P2 qualifies as an investment partnership under this rule</a:t>
            </a:r>
          </a:p>
          <a:p>
            <a:pPr lvl="1"/>
            <a:r>
              <a:rPr lang="en-US" dirty="0"/>
              <a:t>What happens to the distributive share of P1 income recognized by P2?</a:t>
            </a:r>
          </a:p>
          <a:p>
            <a:pPr lvl="1"/>
            <a:r>
              <a:rPr lang="en-US" dirty="0"/>
              <a:t>It depends not just on the rule in State B, but on the rules in States A and C as well. </a:t>
            </a:r>
          </a:p>
          <a:p>
            <a:pPr lvl="1"/>
            <a:r>
              <a:rPr lang="en-US" dirty="0"/>
              <a:t>If State A were to require that the income of P1 be sourced to State A, including any shares allocated to indirect partners, then the fact that this income flows through P2 in State B would not change that determination. </a:t>
            </a:r>
          </a:p>
          <a:p>
            <a:pPr lvl="1"/>
            <a:r>
              <a:rPr lang="en-US" dirty="0"/>
              <a:t>Assume State A also had a special sourcing rule for investment partnerships identical to State B’s. Even then, depending on how that rule is drafted, State A might tax Y and Z’s indirect shares of P1 income, since P1 is not an investment partnership. </a:t>
            </a:r>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11</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 </a:t>
            </a:r>
          </a:p>
        </p:txBody>
      </p:sp>
      <p:sp>
        <p:nvSpPr>
          <p:cNvPr id="7" name="Rectangle 6">
            <a:extLst>
              <a:ext uri="{FF2B5EF4-FFF2-40B4-BE49-F238E27FC236}">
                <a16:creationId xmlns:a16="http://schemas.microsoft.com/office/drawing/2014/main" id="{07B2769B-7247-4335-9CF5-318CAE50F195}"/>
              </a:ext>
            </a:extLst>
          </p:cNvPr>
          <p:cNvSpPr/>
          <p:nvPr/>
        </p:nvSpPr>
        <p:spPr>
          <a:xfrm>
            <a:off x="1" y="809624"/>
            <a:ext cx="1257299" cy="5380745"/>
          </a:xfrm>
          <a:prstGeom prst="rect">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latin typeface="Baskerville Old Face" panose="02020602080505020303" pitchFamily="18" charset="0"/>
              </a:rPr>
              <a:t>Staff Proposed Findings – IP White Paper</a:t>
            </a:r>
          </a:p>
        </p:txBody>
      </p:sp>
      <p:pic>
        <p:nvPicPr>
          <p:cNvPr id="8" name="Picture 7">
            <a:extLst>
              <a:ext uri="{FF2B5EF4-FFF2-40B4-BE49-F238E27FC236}">
                <a16:creationId xmlns:a16="http://schemas.microsoft.com/office/drawing/2014/main" id="{28BB7D96-AAD7-419E-9125-02ED325504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9314" y="1603058"/>
            <a:ext cx="4015000" cy="4363312"/>
          </a:xfrm>
          <a:prstGeom prst="rect">
            <a:avLst/>
          </a:prstGeom>
          <a:noFill/>
        </p:spPr>
      </p:pic>
    </p:spTree>
    <p:extLst>
      <p:ext uri="{BB962C8B-B14F-4D97-AF65-F5344CB8AC3E}">
        <p14:creationId xmlns:p14="http://schemas.microsoft.com/office/powerpoint/2010/main" val="2723599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a:xfrm>
            <a:off x="5038724" y="891630"/>
            <a:ext cx="6667499" cy="5464720"/>
          </a:xfrm>
        </p:spPr>
        <p:txBody>
          <a:bodyPr>
            <a:normAutofit/>
          </a:bodyPr>
          <a:lstStyle/>
          <a:p>
            <a:r>
              <a:rPr lang="en-US" dirty="0"/>
              <a:t>There are effects on equity :</a:t>
            </a:r>
          </a:p>
          <a:p>
            <a:pPr lvl="1"/>
            <a:r>
              <a:rPr lang="en-US" dirty="0"/>
              <a:t>Assume OP is a business, IP is a qualified investment partnership and Non-IP is a closely held partnership that does not qualify as an investment partnership. </a:t>
            </a:r>
          </a:p>
          <a:p>
            <a:pPr lvl="1"/>
            <a:r>
              <a:rPr lang="en-US" dirty="0"/>
              <a:t>In this case, A will source the indirect income of OP entirely to A’s state of residence, whereas B and C will source the indirect income of OP based on </a:t>
            </a:r>
            <a:r>
              <a:rPr lang="en-US" dirty="0" err="1"/>
              <a:t>OP’s</a:t>
            </a:r>
            <a:r>
              <a:rPr lang="en-US" dirty="0"/>
              <a:t> sourcing information (i.e. factors). </a:t>
            </a:r>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12</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
        <p:nvSpPr>
          <p:cNvPr id="7" name="Rectangle 6">
            <a:extLst>
              <a:ext uri="{FF2B5EF4-FFF2-40B4-BE49-F238E27FC236}">
                <a16:creationId xmlns:a16="http://schemas.microsoft.com/office/drawing/2014/main" id="{07B2769B-7247-4335-9CF5-318CAE50F195}"/>
              </a:ext>
            </a:extLst>
          </p:cNvPr>
          <p:cNvSpPr/>
          <p:nvPr/>
        </p:nvSpPr>
        <p:spPr>
          <a:xfrm>
            <a:off x="1" y="809624"/>
            <a:ext cx="1257299" cy="5380745"/>
          </a:xfrm>
          <a:prstGeom prst="rect">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latin typeface="Baskerville Old Face" panose="02020602080505020303" pitchFamily="18" charset="0"/>
              </a:rPr>
              <a:t>Staff Proposed Findings – IP White Paper</a:t>
            </a:r>
          </a:p>
        </p:txBody>
      </p:sp>
      <p:grpSp>
        <p:nvGrpSpPr>
          <p:cNvPr id="29" name="Group 28">
            <a:extLst>
              <a:ext uri="{FF2B5EF4-FFF2-40B4-BE49-F238E27FC236}">
                <a16:creationId xmlns:a16="http://schemas.microsoft.com/office/drawing/2014/main" id="{B7E0AE12-9D0D-43F2-A577-DCBF47097899}"/>
              </a:ext>
            </a:extLst>
          </p:cNvPr>
          <p:cNvGrpSpPr/>
          <p:nvPr/>
        </p:nvGrpSpPr>
        <p:grpSpPr>
          <a:xfrm>
            <a:off x="1559698" y="1930646"/>
            <a:ext cx="3975007" cy="3308104"/>
            <a:chOff x="1559698" y="1930646"/>
            <a:chExt cx="3975007" cy="2964071"/>
          </a:xfrm>
        </p:grpSpPr>
        <p:sp>
          <p:nvSpPr>
            <p:cNvPr id="10" name="Isosceles Triangle 9">
              <a:extLst>
                <a:ext uri="{FF2B5EF4-FFF2-40B4-BE49-F238E27FC236}">
                  <a16:creationId xmlns:a16="http://schemas.microsoft.com/office/drawing/2014/main" id="{792A3730-F586-484F-8C36-AFEB5F39DC20}"/>
                </a:ext>
              </a:extLst>
            </p:cNvPr>
            <p:cNvSpPr/>
            <p:nvPr/>
          </p:nvSpPr>
          <p:spPr>
            <a:xfrm>
              <a:off x="1829128" y="2916632"/>
              <a:ext cx="1202761" cy="836533"/>
            </a:xfrm>
            <a:prstGeom prst="triangle">
              <a:avLst/>
            </a:prstGeom>
            <a:solidFill>
              <a:schemeClr val="bg1">
                <a:lumMod val="65000"/>
              </a:schemeClr>
            </a:solidFill>
            <a:ln>
              <a:solidFill>
                <a:schemeClr val="tx1">
                  <a:lumMod val="50000"/>
                  <a:lumOff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IP</a:t>
              </a:r>
            </a:p>
          </p:txBody>
        </p:sp>
        <p:sp>
          <p:nvSpPr>
            <p:cNvPr id="11" name="Isosceles Triangle 10">
              <a:extLst>
                <a:ext uri="{FF2B5EF4-FFF2-40B4-BE49-F238E27FC236}">
                  <a16:creationId xmlns:a16="http://schemas.microsoft.com/office/drawing/2014/main" id="{2CF6B0C4-BBDF-421A-8484-9041C559F154}"/>
                </a:ext>
              </a:extLst>
            </p:cNvPr>
            <p:cNvSpPr/>
            <p:nvPr/>
          </p:nvSpPr>
          <p:spPr>
            <a:xfrm>
              <a:off x="2710055" y="4058184"/>
              <a:ext cx="1168410" cy="836533"/>
            </a:xfrm>
            <a:prstGeom prst="triangle">
              <a:avLst/>
            </a:prstGeom>
            <a:solidFill>
              <a:schemeClr val="tx1">
                <a:lumMod val="65000"/>
                <a:lumOff val="35000"/>
              </a:schemeClr>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OP</a:t>
              </a:r>
            </a:p>
          </p:txBody>
        </p:sp>
        <p:pic>
          <p:nvPicPr>
            <p:cNvPr id="12" name="Graphic 11" descr="Man outline">
              <a:extLst>
                <a:ext uri="{FF2B5EF4-FFF2-40B4-BE49-F238E27FC236}">
                  <a16:creationId xmlns:a16="http://schemas.microsoft.com/office/drawing/2014/main" id="{87E1B9B6-C163-478E-9655-93874D5863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9698" y="1960422"/>
              <a:ext cx="710922" cy="646957"/>
            </a:xfrm>
            <a:prstGeom prst="rect">
              <a:avLst/>
            </a:prstGeom>
          </p:spPr>
        </p:pic>
        <p:pic>
          <p:nvPicPr>
            <p:cNvPr id="13" name="Graphic 12" descr="Man outline">
              <a:extLst>
                <a:ext uri="{FF2B5EF4-FFF2-40B4-BE49-F238E27FC236}">
                  <a16:creationId xmlns:a16="http://schemas.microsoft.com/office/drawing/2014/main" id="{23B131D3-B784-447A-94BE-DD1FA00FA5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3783" y="1930646"/>
              <a:ext cx="710922" cy="646957"/>
            </a:xfrm>
            <a:prstGeom prst="rect">
              <a:avLst/>
            </a:prstGeom>
          </p:spPr>
        </p:pic>
        <p:pic>
          <p:nvPicPr>
            <p:cNvPr id="14" name="Graphic 13" descr="Man outline">
              <a:extLst>
                <a:ext uri="{FF2B5EF4-FFF2-40B4-BE49-F238E27FC236}">
                  <a16:creationId xmlns:a16="http://schemas.microsoft.com/office/drawing/2014/main" id="{7C45915B-E199-4EE1-BE7A-074F4B308A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3837" y="1944915"/>
              <a:ext cx="710922" cy="646957"/>
            </a:xfrm>
            <a:prstGeom prst="rect">
              <a:avLst/>
            </a:prstGeom>
          </p:spPr>
        </p:pic>
        <p:cxnSp>
          <p:nvCxnSpPr>
            <p:cNvPr id="15" name="Straight Connector 14">
              <a:extLst>
                <a:ext uri="{FF2B5EF4-FFF2-40B4-BE49-F238E27FC236}">
                  <a16:creationId xmlns:a16="http://schemas.microsoft.com/office/drawing/2014/main" id="{2911ED5E-7E30-467B-8963-783872BA1CD6}"/>
                </a:ext>
              </a:extLst>
            </p:cNvPr>
            <p:cNvCxnSpPr>
              <a:cxnSpLocks/>
              <a:stCxn id="12" idx="2"/>
              <a:endCxn id="10" idx="1"/>
            </p:cNvCxnSpPr>
            <p:nvPr/>
          </p:nvCxnSpPr>
          <p:spPr>
            <a:xfrm>
              <a:off x="1915159" y="2607379"/>
              <a:ext cx="214659" cy="72752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5BD8B85-4673-4F19-AB7B-A8194D3BE961}"/>
                </a:ext>
              </a:extLst>
            </p:cNvPr>
            <p:cNvCxnSpPr>
              <a:cxnSpLocks/>
              <a:stCxn id="10" idx="3"/>
              <a:endCxn id="11" idx="0"/>
            </p:cNvCxnSpPr>
            <p:nvPr/>
          </p:nvCxnSpPr>
          <p:spPr>
            <a:xfrm>
              <a:off x="2430509" y="3753165"/>
              <a:ext cx="863751" cy="305019"/>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4026023-D8A4-460F-91AB-D32970A01036}"/>
                </a:ext>
              </a:extLst>
            </p:cNvPr>
            <p:cNvCxnSpPr>
              <a:cxnSpLocks/>
              <a:stCxn id="14" idx="2"/>
              <a:endCxn id="19" idx="5"/>
            </p:cNvCxnSpPr>
            <p:nvPr/>
          </p:nvCxnSpPr>
          <p:spPr>
            <a:xfrm flipH="1">
              <a:off x="4508496" y="2591872"/>
              <a:ext cx="140802" cy="73497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5BCD0D4-D742-4130-B49B-2A251D7E58EB}"/>
                </a:ext>
              </a:extLst>
            </p:cNvPr>
            <p:cNvCxnSpPr>
              <a:cxnSpLocks/>
              <a:stCxn id="13" idx="2"/>
              <a:endCxn id="19" idx="5"/>
            </p:cNvCxnSpPr>
            <p:nvPr/>
          </p:nvCxnSpPr>
          <p:spPr>
            <a:xfrm flipH="1">
              <a:off x="4508496" y="2577603"/>
              <a:ext cx="670748" cy="749240"/>
            </a:xfrm>
            <a:prstGeom prst="line">
              <a:avLst/>
            </a:prstGeom>
          </p:spPr>
          <p:style>
            <a:lnRef idx="1">
              <a:schemeClr val="dk1"/>
            </a:lnRef>
            <a:fillRef idx="0">
              <a:schemeClr val="dk1"/>
            </a:fillRef>
            <a:effectRef idx="0">
              <a:schemeClr val="dk1"/>
            </a:effectRef>
            <a:fontRef idx="minor">
              <a:schemeClr val="tx1"/>
            </a:fontRef>
          </p:style>
        </p:cxnSp>
        <p:sp>
          <p:nvSpPr>
            <p:cNvPr id="19" name="Isosceles Triangle 18">
              <a:extLst>
                <a:ext uri="{FF2B5EF4-FFF2-40B4-BE49-F238E27FC236}">
                  <a16:creationId xmlns:a16="http://schemas.microsoft.com/office/drawing/2014/main" id="{D6FCC336-F142-4A67-90E2-D7B3FD0E6E37}"/>
                </a:ext>
              </a:extLst>
            </p:cNvPr>
            <p:cNvSpPr/>
            <p:nvPr/>
          </p:nvSpPr>
          <p:spPr>
            <a:xfrm>
              <a:off x="3632188" y="2911946"/>
              <a:ext cx="1168411" cy="829793"/>
            </a:xfrm>
            <a:prstGeom prst="triangle">
              <a:avLst/>
            </a:prstGeom>
            <a:solidFill>
              <a:schemeClr val="bg1">
                <a:lumMod val="50000"/>
              </a:schemeClr>
            </a:solidFill>
            <a:ln>
              <a:solidFill>
                <a:schemeClr val="tx1">
                  <a:lumMod val="65000"/>
                  <a:lumOff val="3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Non-IP</a:t>
              </a:r>
            </a:p>
          </p:txBody>
        </p:sp>
        <p:cxnSp>
          <p:nvCxnSpPr>
            <p:cNvPr id="20" name="Straight Connector 19">
              <a:extLst>
                <a:ext uri="{FF2B5EF4-FFF2-40B4-BE49-F238E27FC236}">
                  <a16:creationId xmlns:a16="http://schemas.microsoft.com/office/drawing/2014/main" id="{F921F0BF-57ED-4C58-B422-717F8E6856A3}"/>
                </a:ext>
              </a:extLst>
            </p:cNvPr>
            <p:cNvCxnSpPr>
              <a:cxnSpLocks/>
              <a:stCxn id="19" idx="3"/>
              <a:endCxn id="11" idx="0"/>
            </p:cNvCxnSpPr>
            <p:nvPr/>
          </p:nvCxnSpPr>
          <p:spPr>
            <a:xfrm flipH="1">
              <a:off x="3294260" y="3741739"/>
              <a:ext cx="922134" cy="316445"/>
            </a:xfrm>
            <a:prstGeom prst="line">
              <a:avLst/>
            </a:prstGeom>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9126D2AC-2216-42D4-9EF0-3EBB5D71B080}"/>
              </a:ext>
            </a:extLst>
          </p:cNvPr>
          <p:cNvSpPr txBox="1"/>
          <p:nvPr/>
        </p:nvSpPr>
        <p:spPr>
          <a:xfrm>
            <a:off x="1753234" y="1704975"/>
            <a:ext cx="317716" cy="369332"/>
          </a:xfrm>
          <a:prstGeom prst="rect">
            <a:avLst/>
          </a:prstGeom>
          <a:noFill/>
        </p:spPr>
        <p:txBody>
          <a:bodyPr wrap="none" rtlCol="0">
            <a:spAutoFit/>
          </a:bodyPr>
          <a:lstStyle/>
          <a:p>
            <a:r>
              <a:rPr lang="en-US" dirty="0"/>
              <a:t>A</a:t>
            </a:r>
          </a:p>
        </p:txBody>
      </p:sp>
      <p:sp>
        <p:nvSpPr>
          <p:cNvPr id="31" name="TextBox 30">
            <a:extLst>
              <a:ext uri="{FF2B5EF4-FFF2-40B4-BE49-F238E27FC236}">
                <a16:creationId xmlns:a16="http://schemas.microsoft.com/office/drawing/2014/main" id="{E33A44C8-D398-400F-9115-1293741D8017}"/>
              </a:ext>
            </a:extLst>
          </p:cNvPr>
          <p:cNvSpPr txBox="1"/>
          <p:nvPr/>
        </p:nvSpPr>
        <p:spPr>
          <a:xfrm>
            <a:off x="5020309" y="1685925"/>
            <a:ext cx="308098" cy="369332"/>
          </a:xfrm>
          <a:prstGeom prst="rect">
            <a:avLst/>
          </a:prstGeom>
          <a:noFill/>
        </p:spPr>
        <p:txBody>
          <a:bodyPr wrap="none" rtlCol="0">
            <a:spAutoFit/>
          </a:bodyPr>
          <a:lstStyle/>
          <a:p>
            <a:r>
              <a:rPr lang="en-US" dirty="0"/>
              <a:t>C</a:t>
            </a:r>
          </a:p>
        </p:txBody>
      </p:sp>
      <p:sp>
        <p:nvSpPr>
          <p:cNvPr id="32" name="TextBox 31">
            <a:extLst>
              <a:ext uri="{FF2B5EF4-FFF2-40B4-BE49-F238E27FC236}">
                <a16:creationId xmlns:a16="http://schemas.microsoft.com/office/drawing/2014/main" id="{0E3C9FC1-840A-4269-B989-BA80620A42A6}"/>
              </a:ext>
            </a:extLst>
          </p:cNvPr>
          <p:cNvSpPr txBox="1"/>
          <p:nvPr/>
        </p:nvSpPr>
        <p:spPr>
          <a:xfrm>
            <a:off x="4486909" y="1695450"/>
            <a:ext cx="317716"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190943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a:xfrm>
            <a:off x="1762126" y="891630"/>
            <a:ext cx="9944098" cy="5464720"/>
          </a:xfrm>
        </p:spPr>
        <p:txBody>
          <a:bodyPr>
            <a:normAutofit/>
          </a:bodyPr>
          <a:lstStyle/>
          <a:p>
            <a:pPr marL="457200" indent="-457200">
              <a:buFont typeface="Arial" panose="020B0604020202020204" pitchFamily="34" charset="0"/>
              <a:buChar char="•"/>
            </a:pPr>
            <a:r>
              <a:rPr lang="en-US" dirty="0"/>
              <a:t>States need an explicit rule, even if they do not intend to treat IP income differently than other partnership income.</a:t>
            </a:r>
          </a:p>
          <a:p>
            <a:pPr marL="457200" indent="-457200">
              <a:buFont typeface="Arial" panose="020B0604020202020204" pitchFamily="34" charset="0"/>
              <a:buChar char="•"/>
            </a:pPr>
            <a:r>
              <a:rPr lang="en-US" dirty="0"/>
              <a:t>Basis of the rule</a:t>
            </a:r>
          </a:p>
          <a:p>
            <a:pPr marL="457200" indent="-457200">
              <a:buFont typeface="Arial" panose="020B0604020202020204" pitchFamily="34" charset="0"/>
              <a:buChar char="•"/>
            </a:pPr>
            <a:r>
              <a:rPr lang="en-US" dirty="0"/>
              <a:t>Uniformity and equity considerations</a:t>
            </a:r>
          </a:p>
          <a:p>
            <a:pPr marL="457200" indent="-457200">
              <a:buFont typeface="Arial" panose="020B0604020202020204" pitchFamily="34" charset="0"/>
              <a:buChar char="•"/>
            </a:pPr>
            <a:r>
              <a:rPr lang="en-US" dirty="0"/>
              <a:t>Need for detailed rules to address specific facts and circumstances</a:t>
            </a:r>
          </a:p>
          <a:p>
            <a:pPr marL="457200" indent="-457200">
              <a:buFont typeface="Arial" panose="020B0604020202020204" pitchFamily="34" charset="0"/>
              <a:buChar char="•"/>
            </a:pPr>
            <a:r>
              <a:rPr lang="en-US" dirty="0"/>
              <a:t>States need to consider whether their credit for resident taxpayers for taxes paid to another state on income properly addresses taxes that might be paid under different state sourcing rules and on indirect, as well as direct income. </a:t>
            </a:r>
          </a:p>
          <a:p>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13</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
        <p:nvSpPr>
          <p:cNvPr id="7" name="Rectangle 6">
            <a:extLst>
              <a:ext uri="{FF2B5EF4-FFF2-40B4-BE49-F238E27FC236}">
                <a16:creationId xmlns:a16="http://schemas.microsoft.com/office/drawing/2014/main" id="{07B2769B-7247-4335-9CF5-318CAE50F195}"/>
              </a:ext>
            </a:extLst>
          </p:cNvPr>
          <p:cNvSpPr/>
          <p:nvPr/>
        </p:nvSpPr>
        <p:spPr>
          <a:xfrm>
            <a:off x="1" y="809624"/>
            <a:ext cx="1257299" cy="5380745"/>
          </a:xfrm>
          <a:prstGeom prst="rect">
            <a:avLst/>
          </a:prstGeom>
          <a:solidFill>
            <a:schemeClr val="tx1">
              <a:lumMod val="65000"/>
              <a:lumOff val="35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latin typeface="Baskerville Old Face" panose="02020602080505020303" pitchFamily="18" charset="0"/>
              </a:rPr>
              <a:t>Staff Proposed Findings – IP White Paper</a:t>
            </a:r>
          </a:p>
        </p:txBody>
      </p:sp>
    </p:spTree>
    <p:extLst>
      <p:ext uri="{BB962C8B-B14F-4D97-AF65-F5344CB8AC3E}">
        <p14:creationId xmlns:p14="http://schemas.microsoft.com/office/powerpoint/2010/main" val="408821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p:txBody>
          <a:bodyPr>
            <a:normAutofit/>
          </a:bodyPr>
          <a:lstStyle/>
          <a:p>
            <a:r>
              <a:rPr lang="en-US" dirty="0"/>
              <a:t>Proposed Next Steps (between now and MTC annual meeting):</a:t>
            </a:r>
          </a:p>
          <a:p>
            <a:pPr lvl="1"/>
            <a:r>
              <a:rPr lang="en-US" dirty="0"/>
              <a:t>Finalize the white paper – including findings and have work group approve</a:t>
            </a:r>
          </a:p>
          <a:p>
            <a:pPr lvl="1"/>
            <a:r>
              <a:rPr lang="en-US" dirty="0"/>
              <a:t>Draft model rule for sourcing income of investment partnerships – based on Alabama in particular</a:t>
            </a:r>
          </a:p>
          <a:p>
            <a:pPr lvl="1"/>
            <a:r>
              <a:rPr lang="en-US" dirty="0"/>
              <a:t>Other?</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14</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Tree>
    <p:extLst>
      <p:ext uri="{BB962C8B-B14F-4D97-AF65-F5344CB8AC3E}">
        <p14:creationId xmlns:p14="http://schemas.microsoft.com/office/powerpoint/2010/main" val="105513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888F84-F335-43D6-8E23-089FD23178A0}"/>
              </a:ext>
            </a:extLst>
          </p:cNvPr>
          <p:cNvPicPr>
            <a:picLocks noChangeAspect="1"/>
          </p:cNvPicPr>
          <p:nvPr/>
        </p:nvPicPr>
        <p:blipFill>
          <a:blip r:embed="rId3">
            <a:alphaModFix amt="79000"/>
          </a:blip>
          <a:stretch>
            <a:fillRect/>
          </a:stretch>
        </p:blipFill>
        <p:spPr>
          <a:xfrm>
            <a:off x="1778003" y="2759385"/>
            <a:ext cx="8635996" cy="1920542"/>
          </a:xfrm>
          <a:prstGeom prst="rect">
            <a:avLst/>
          </a:prstGeom>
        </p:spPr>
      </p:pic>
      <p:sp>
        <p:nvSpPr>
          <p:cNvPr id="2" name="Title 1">
            <a:extLst>
              <a:ext uri="{FF2B5EF4-FFF2-40B4-BE49-F238E27FC236}">
                <a16:creationId xmlns:a16="http://schemas.microsoft.com/office/drawing/2014/main" id="{27F254A4-519B-4DAC-9F88-809A7FFBB954}"/>
              </a:ext>
            </a:extLst>
          </p:cNvPr>
          <p:cNvSpPr>
            <a:spLocks noGrp="1"/>
          </p:cNvSpPr>
          <p:nvPr>
            <p:ph type="title"/>
          </p:nvPr>
        </p:nvSpPr>
        <p:spPr>
          <a:solidFill>
            <a:schemeClr val="tx1">
              <a:lumMod val="50000"/>
              <a:lumOff val="50000"/>
            </a:schemeClr>
          </a:solidFill>
        </p:spPr>
        <p:txBody>
          <a:bodyPr/>
          <a:lstStyle/>
          <a:p>
            <a:r>
              <a:rPr lang="en-US" dirty="0"/>
              <a:t>The End</a:t>
            </a:r>
          </a:p>
        </p:txBody>
      </p:sp>
      <p:sp>
        <p:nvSpPr>
          <p:cNvPr id="3" name="Slide Number Placeholder 2">
            <a:extLst>
              <a:ext uri="{FF2B5EF4-FFF2-40B4-BE49-F238E27FC236}">
                <a16:creationId xmlns:a16="http://schemas.microsoft.com/office/drawing/2014/main" id="{FD955B30-B290-47AD-A768-385CE49026A5}"/>
              </a:ext>
            </a:extLst>
          </p:cNvPr>
          <p:cNvSpPr>
            <a:spLocks noGrp="1"/>
          </p:cNvSpPr>
          <p:nvPr>
            <p:ph type="sldNum" sz="quarter" idx="12"/>
          </p:nvPr>
        </p:nvSpPr>
        <p:spPr/>
        <p:txBody>
          <a:bodyPr/>
          <a:lstStyle/>
          <a:p>
            <a:fld id="{596BA77D-E0F3-4B80-A65E-88527CDE7779}" type="slidenum">
              <a:rPr lang="en-US" smtClean="0"/>
              <a:t>15</a:t>
            </a:fld>
            <a:endParaRPr lang="en-US"/>
          </a:p>
        </p:txBody>
      </p:sp>
      <p:sp>
        <p:nvSpPr>
          <p:cNvPr id="4" name="Content Placeholder 3">
            <a:extLst>
              <a:ext uri="{FF2B5EF4-FFF2-40B4-BE49-F238E27FC236}">
                <a16:creationId xmlns:a16="http://schemas.microsoft.com/office/drawing/2014/main" id="{14F76470-99FF-4621-9739-84CF79AACDF7}"/>
              </a:ext>
            </a:extLst>
          </p:cNvPr>
          <p:cNvSpPr>
            <a:spLocks noGrp="1"/>
          </p:cNvSpPr>
          <p:nvPr>
            <p:ph sz="quarter" idx="13"/>
          </p:nvPr>
        </p:nvSpPr>
        <p:spPr>
          <a:xfrm>
            <a:off x="838200" y="4679927"/>
            <a:ext cx="10515600" cy="515937"/>
          </a:xfrm>
        </p:spPr>
        <p:txBody>
          <a:bodyPr/>
          <a:lstStyle/>
          <a:p>
            <a:r>
              <a:rPr lang="en-US" dirty="0"/>
              <a:t>Thanks</a:t>
            </a:r>
          </a:p>
        </p:txBody>
      </p:sp>
      <p:pic>
        <p:nvPicPr>
          <p:cNvPr id="5" name="Picture 4">
            <a:extLst>
              <a:ext uri="{FF2B5EF4-FFF2-40B4-BE49-F238E27FC236}">
                <a16:creationId xmlns:a16="http://schemas.microsoft.com/office/drawing/2014/main" id="{D06D7350-18EB-4DCC-B7F3-D6DFDA500AF1}"/>
              </a:ext>
            </a:extLst>
          </p:cNvPr>
          <p:cNvPicPr>
            <a:picLocks noChangeAspect="1"/>
          </p:cNvPicPr>
          <p:nvPr/>
        </p:nvPicPr>
        <p:blipFill rotWithShape="1">
          <a:blip r:embed="rId4">
            <a:alphaModFix amt="79000"/>
          </a:blip>
          <a:srcRect t="-3575" b="53472"/>
          <a:stretch/>
        </p:blipFill>
        <p:spPr>
          <a:xfrm>
            <a:off x="1778002" y="-139471"/>
            <a:ext cx="8635996" cy="1816842"/>
          </a:xfrm>
          <a:prstGeom prst="rect">
            <a:avLst/>
          </a:prstGeom>
        </p:spPr>
      </p:pic>
    </p:spTree>
    <p:extLst>
      <p:ext uri="{BB962C8B-B14F-4D97-AF65-F5344CB8AC3E}">
        <p14:creationId xmlns:p14="http://schemas.microsoft.com/office/powerpoint/2010/main" val="101703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p:txBody>
          <a:bodyPr>
            <a:normAutofit/>
          </a:bodyPr>
          <a:lstStyle/>
          <a:p>
            <a:r>
              <a:rPr lang="en-US" dirty="0"/>
              <a:t>Project began one year ago at the April 2021 meeting.</a:t>
            </a:r>
          </a:p>
          <a:p>
            <a:r>
              <a:rPr lang="en-US" dirty="0"/>
              <a:t>The project work group outlined a general approach to the project:</a:t>
            </a:r>
          </a:p>
          <a:p>
            <a:pPr marL="1200150" lvl="1" indent="-514350">
              <a:spcBef>
                <a:spcPts val="600"/>
              </a:spcBef>
              <a:spcAft>
                <a:spcPts val="600"/>
              </a:spcAft>
              <a:buFont typeface="+mj-lt"/>
              <a:buAutoNum type="arabicPeriod"/>
            </a:pPr>
            <a:r>
              <a:rPr lang="en-US" sz="2000" dirty="0"/>
              <a:t>Identify and generally describe a comprehensive list of potential issues. </a:t>
            </a:r>
          </a:p>
          <a:p>
            <a:pPr marL="1200150" lvl="1" indent="-514350">
              <a:spcBef>
                <a:spcPts val="600"/>
              </a:spcBef>
              <a:spcAft>
                <a:spcPts val="600"/>
              </a:spcAft>
              <a:buFont typeface="+mj-lt"/>
              <a:buAutoNum type="arabicPeriod"/>
            </a:pPr>
            <a:r>
              <a:rPr lang="en-US" sz="2000" dirty="0"/>
              <a:t>Note the important relationships between those issues. </a:t>
            </a:r>
          </a:p>
          <a:p>
            <a:pPr marL="1200150" lvl="1" indent="-514350">
              <a:spcBef>
                <a:spcPts val="600"/>
              </a:spcBef>
              <a:spcAft>
                <a:spcPts val="600"/>
              </a:spcAft>
              <a:buFont typeface="+mj-lt"/>
              <a:buAutoNum type="arabicPeriod"/>
            </a:pPr>
            <a:r>
              <a:rPr lang="en-US" sz="2000" dirty="0"/>
              <a:t>Select a particular issue and develop generally recommended practices or positions.</a:t>
            </a:r>
          </a:p>
          <a:p>
            <a:pPr marL="1200150" lvl="1" indent="-514350">
              <a:spcBef>
                <a:spcPts val="600"/>
              </a:spcBef>
              <a:spcAft>
                <a:spcPts val="600"/>
              </a:spcAft>
              <a:buFont typeface="+mj-lt"/>
              <a:buAutoNum type="arabicPeriod"/>
            </a:pPr>
            <a:r>
              <a:rPr lang="en-US" sz="2000" dirty="0"/>
              <a:t>Repeat step 3 until all major issues have been addressed and reconcile any differences.</a:t>
            </a:r>
          </a:p>
          <a:p>
            <a:pPr marL="1200150" lvl="1" indent="-514350">
              <a:spcBef>
                <a:spcPts val="600"/>
              </a:spcBef>
              <a:spcAft>
                <a:spcPts val="600"/>
              </a:spcAft>
              <a:buFont typeface="+mj-lt"/>
              <a:buAutoNum type="arabicPeriod"/>
            </a:pPr>
            <a:r>
              <a:rPr lang="en-US" sz="2000" dirty="0"/>
              <a:t>Agree on overall set of recommended practices/ positions for all issues.</a:t>
            </a:r>
          </a:p>
          <a:p>
            <a:pPr marL="1200150" lvl="1" indent="-514350">
              <a:spcBef>
                <a:spcPts val="600"/>
              </a:spcBef>
              <a:spcAft>
                <a:spcPts val="600"/>
              </a:spcAft>
              <a:buFont typeface="+mj-lt"/>
              <a:buAutoNum type="arabicPeriod"/>
            </a:pPr>
            <a:r>
              <a:rPr lang="en-US" sz="2000" dirty="0"/>
              <a:t>Begin creating draft models, etc., to carry out the recommended practices/positions.</a:t>
            </a:r>
          </a:p>
          <a:p>
            <a:pPr marL="457200" indent="-457200">
              <a:buFont typeface="Arial" panose="020B0604020202020204" pitchFamily="34" charset="0"/>
              <a:buChar char="•"/>
            </a:pPr>
            <a:endParaRPr lang="en-US" dirty="0"/>
          </a:p>
          <a:p>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2</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Tree>
    <p:extLst>
      <p:ext uri="{BB962C8B-B14F-4D97-AF65-F5344CB8AC3E}">
        <p14:creationId xmlns:p14="http://schemas.microsoft.com/office/powerpoint/2010/main" val="248257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p:txBody>
          <a:bodyPr>
            <a:normAutofit/>
          </a:bodyPr>
          <a:lstStyle/>
          <a:p>
            <a:r>
              <a:rPr lang="en-US" dirty="0"/>
              <a:t>At November 2021 meeting:</a:t>
            </a:r>
          </a:p>
          <a:p>
            <a:pPr lvl="1"/>
            <a:r>
              <a:rPr lang="en-US" dirty="0"/>
              <a:t>Reported that the workgroup had finished steps 1 and 2 with the draft of the comprehensive issue outline. </a:t>
            </a:r>
          </a:p>
          <a:p>
            <a:pPr lvl="1"/>
            <a:r>
              <a:rPr lang="en-US" dirty="0"/>
              <a:t>Reported on survey of work group on step 3 – no consensus.</a:t>
            </a:r>
          </a:p>
          <a:p>
            <a:pPr lvl="1"/>
            <a:r>
              <a:rPr lang="en-US" dirty="0"/>
              <a:t>Discussed staff recommendation that work group begin by providing basic training in Subchapter K and review of the state tax treatment of investment partnerships.</a:t>
            </a:r>
          </a:p>
          <a:p>
            <a:pPr lvl="1"/>
            <a:r>
              <a:rPr lang="en-US" dirty="0"/>
              <a:t>Took recommendation to work group, which agreed.</a:t>
            </a:r>
          </a:p>
          <a:p>
            <a:pPr lvl="1"/>
            <a:r>
              <a:rPr lang="en-US" dirty="0"/>
              <a:t>The basic training on Subchapter K is beginning to be rolled out.</a:t>
            </a:r>
          </a:p>
          <a:p>
            <a:pPr lvl="1"/>
            <a:r>
              <a:rPr lang="en-US" dirty="0"/>
              <a:t>That white paper has been drafted – except for the findings.</a:t>
            </a:r>
          </a:p>
          <a:p>
            <a:pPr lvl="1"/>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3</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Tree>
    <p:extLst>
      <p:ext uri="{BB962C8B-B14F-4D97-AF65-F5344CB8AC3E}">
        <p14:creationId xmlns:p14="http://schemas.microsoft.com/office/powerpoint/2010/main" val="217474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p:txBody>
          <a:bodyPr>
            <a:normAutofit/>
          </a:bodyPr>
          <a:lstStyle/>
          <a:p>
            <a:r>
              <a:rPr lang="en-US" b="1" dirty="0">
                <a:solidFill>
                  <a:srgbClr val="7F1D13"/>
                </a:solidFill>
              </a:rPr>
              <a:t>Training – Basics of Subchapter K for State Tax Administrators</a:t>
            </a:r>
          </a:p>
          <a:p>
            <a:pPr lvl="1"/>
            <a:r>
              <a:rPr lang="en-US" dirty="0"/>
              <a:t>Designed to provide a high-level overview of federal partnership tax rules</a:t>
            </a:r>
          </a:p>
          <a:p>
            <a:pPr lvl="1"/>
            <a:r>
              <a:rPr lang="en-US" dirty="0"/>
              <a:t>20 minute segments</a:t>
            </a:r>
          </a:p>
          <a:p>
            <a:pPr lvl="1"/>
            <a:r>
              <a:rPr lang="en-US" dirty="0"/>
              <a:t>Focus especially on issues that have more of a direct effect on state taxation of partnerships</a:t>
            </a:r>
          </a:p>
          <a:p>
            <a:pPr lvl="1"/>
            <a:r>
              <a:rPr lang="en-US" dirty="0"/>
              <a:t>Can be added to over time</a:t>
            </a:r>
          </a:p>
          <a:p>
            <a:pPr lvl="1"/>
            <a:r>
              <a:rPr lang="en-US" dirty="0"/>
              <a:t>Currently more than half done with the segments</a:t>
            </a:r>
          </a:p>
          <a:p>
            <a:pPr marL="502920" lvl="1" indent="0">
              <a:buNone/>
            </a:pPr>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4</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Tree>
    <p:extLst>
      <p:ext uri="{BB962C8B-B14F-4D97-AF65-F5344CB8AC3E}">
        <p14:creationId xmlns:p14="http://schemas.microsoft.com/office/powerpoint/2010/main" val="2113476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a:xfrm>
            <a:off x="1809751" y="891630"/>
            <a:ext cx="7981950" cy="5680620"/>
          </a:xfrm>
        </p:spPr>
        <p:txBody>
          <a:bodyPr>
            <a:normAutofit fontScale="62500" lnSpcReduction="20000"/>
          </a:bodyPr>
          <a:lstStyle/>
          <a:p>
            <a:r>
              <a:rPr lang="en-US" sz="3800" b="1" dirty="0">
                <a:solidFill>
                  <a:srgbClr val="7F1D13"/>
                </a:solidFill>
              </a:rPr>
              <a:t>White paper on investment partnerships –</a:t>
            </a:r>
          </a:p>
          <a:p>
            <a:pPr>
              <a:spcBef>
                <a:spcPts val="0"/>
              </a:spcBef>
              <a:spcAft>
                <a:spcPts val="600"/>
              </a:spcAft>
            </a:pPr>
            <a:r>
              <a:rPr lang="en-US" b="1" dirty="0"/>
              <a:t>Introduction</a:t>
            </a:r>
          </a:p>
          <a:p>
            <a:pPr>
              <a:spcBef>
                <a:spcPts val="0"/>
              </a:spcBef>
              <a:spcAft>
                <a:spcPts val="600"/>
              </a:spcAft>
            </a:pPr>
            <a:r>
              <a:rPr lang="en-US" b="1" dirty="0"/>
              <a:t>Section I: The State Partnership Tax System</a:t>
            </a:r>
          </a:p>
          <a:p>
            <a:pPr>
              <a:spcBef>
                <a:spcPts val="0"/>
              </a:spcBef>
              <a:spcAft>
                <a:spcPts val="600"/>
              </a:spcAft>
            </a:pPr>
            <a:r>
              <a:rPr lang="en-US" dirty="0"/>
              <a:t>I. A. Federal Conformity – Substantive Tax Rules and the Passthrough System</a:t>
            </a:r>
          </a:p>
          <a:p>
            <a:pPr lvl="1">
              <a:spcBef>
                <a:spcPts val="0"/>
              </a:spcBef>
              <a:spcAft>
                <a:spcPts val="600"/>
              </a:spcAft>
            </a:pPr>
            <a:r>
              <a:rPr lang="en-US" dirty="0"/>
              <a:t>Substantive Tax Rules - Generally</a:t>
            </a:r>
          </a:p>
          <a:p>
            <a:pPr lvl="1">
              <a:spcBef>
                <a:spcPts val="0"/>
              </a:spcBef>
              <a:spcAft>
                <a:spcPts val="600"/>
              </a:spcAft>
            </a:pPr>
            <a:r>
              <a:rPr lang="en-US" dirty="0"/>
              <a:t>Passthrough Tax System - Generally	</a:t>
            </a:r>
          </a:p>
          <a:p>
            <a:pPr>
              <a:spcBef>
                <a:spcPts val="0"/>
              </a:spcBef>
              <a:spcAft>
                <a:spcPts val="600"/>
              </a:spcAft>
            </a:pPr>
            <a:r>
              <a:rPr lang="en-US" dirty="0"/>
              <a:t>I. B. State Sourcing Rules</a:t>
            </a:r>
          </a:p>
          <a:p>
            <a:pPr lvl="1">
              <a:spcBef>
                <a:spcPts val="0"/>
              </a:spcBef>
              <a:spcAft>
                <a:spcPts val="600"/>
              </a:spcAft>
            </a:pPr>
            <a:r>
              <a:rPr lang="en-US" dirty="0"/>
              <a:t>Traditional Sourcing Treatment of Investment Income</a:t>
            </a:r>
          </a:p>
          <a:p>
            <a:pPr lvl="1">
              <a:spcBef>
                <a:spcPts val="0"/>
              </a:spcBef>
              <a:spcAft>
                <a:spcPts val="600"/>
              </a:spcAft>
            </a:pPr>
            <a:r>
              <a:rPr lang="en-US" dirty="0"/>
              <a:t>General State Sourcing Methods</a:t>
            </a:r>
          </a:p>
          <a:p>
            <a:pPr lvl="1">
              <a:spcBef>
                <a:spcPts val="0"/>
              </a:spcBef>
              <a:spcAft>
                <a:spcPts val="600"/>
              </a:spcAft>
            </a:pPr>
            <a:r>
              <a:rPr lang="en-US" dirty="0"/>
              <a:t>Sourcing Methods Applied to Partnerships - Generally</a:t>
            </a:r>
          </a:p>
          <a:p>
            <a:pPr lvl="1">
              <a:spcBef>
                <a:spcPts val="0"/>
              </a:spcBef>
              <a:spcAft>
                <a:spcPts val="600"/>
              </a:spcAft>
            </a:pPr>
            <a:r>
              <a:rPr lang="en-US" dirty="0"/>
              <a:t>Sourcing Gains (Losses) from Sales of Partnership Interests</a:t>
            </a:r>
          </a:p>
          <a:p>
            <a:pPr lvl="1">
              <a:spcBef>
                <a:spcPts val="0"/>
              </a:spcBef>
              <a:spcAft>
                <a:spcPts val="600"/>
              </a:spcAft>
            </a:pPr>
            <a:r>
              <a:rPr lang="en-US" dirty="0"/>
              <a:t>Effect of State Sourcing of Income, Gains, and Losses on Allowable Offsets</a:t>
            </a:r>
          </a:p>
          <a:p>
            <a:pPr lvl="1">
              <a:spcBef>
                <a:spcPts val="0"/>
              </a:spcBef>
              <a:spcAft>
                <a:spcPts val="600"/>
              </a:spcAft>
            </a:pPr>
            <a:r>
              <a:rPr lang="en-US" dirty="0"/>
              <a:t>Effect of “Blocker” Corporations on State Sourcing</a:t>
            </a:r>
          </a:p>
          <a:p>
            <a:pPr lvl="1">
              <a:spcBef>
                <a:spcPts val="0"/>
              </a:spcBef>
              <a:spcAft>
                <a:spcPts val="600"/>
              </a:spcAft>
            </a:pPr>
            <a:r>
              <a:rPr lang="en-US" dirty="0"/>
              <a:t>Effect of Entity-Level Taxes on State Sourcing</a:t>
            </a:r>
          </a:p>
          <a:p>
            <a:pPr>
              <a:spcBef>
                <a:spcPts val="0"/>
              </a:spcBef>
              <a:spcAft>
                <a:spcPts val="600"/>
              </a:spcAft>
            </a:pPr>
            <a:r>
              <a:rPr lang="en-US" dirty="0"/>
              <a:t>I.C. Necessary Enforcement Mechanisms</a:t>
            </a:r>
          </a:p>
          <a:p>
            <a:pPr lvl="1">
              <a:spcBef>
                <a:spcPts val="0"/>
              </a:spcBef>
              <a:spcAft>
                <a:spcPts val="600"/>
              </a:spcAft>
            </a:pPr>
            <a:r>
              <a:rPr lang="en-US" dirty="0"/>
              <a:t>Role of Federal Enforcement Mechanisms</a:t>
            </a:r>
          </a:p>
          <a:p>
            <a:pPr lvl="1">
              <a:spcBef>
                <a:spcPts val="0"/>
              </a:spcBef>
              <a:spcAft>
                <a:spcPts val="600"/>
              </a:spcAft>
            </a:pPr>
            <a:r>
              <a:rPr lang="en-US" dirty="0"/>
              <a:t>Role of State Enforcement Mechanisms</a:t>
            </a:r>
          </a:p>
          <a:p>
            <a:pPr>
              <a:spcBef>
                <a:spcPts val="0"/>
              </a:spcBef>
              <a:spcAft>
                <a:spcPts val="600"/>
              </a:spcAft>
            </a:pPr>
            <a:r>
              <a:rPr lang="en-US" sz="2800" dirty="0"/>
              <a:t>I. D. General Implications for Investment Partnerships</a:t>
            </a:r>
          </a:p>
          <a:p>
            <a:pPr>
              <a:spcBef>
                <a:spcPts val="0"/>
              </a:spcBef>
              <a:spcAft>
                <a:spcPts val="600"/>
              </a:spcAft>
            </a:pPr>
            <a:endParaRPr lang="en-US" dirty="0"/>
          </a:p>
          <a:p>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5</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Tree>
    <p:extLst>
      <p:ext uri="{BB962C8B-B14F-4D97-AF65-F5344CB8AC3E}">
        <p14:creationId xmlns:p14="http://schemas.microsoft.com/office/powerpoint/2010/main" val="66893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6</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
        <p:nvSpPr>
          <p:cNvPr id="5" name="Content Placeholder 1">
            <a:extLst>
              <a:ext uri="{FF2B5EF4-FFF2-40B4-BE49-F238E27FC236}">
                <a16:creationId xmlns:a16="http://schemas.microsoft.com/office/drawing/2014/main" id="{041A5F5F-15DA-46CD-9C31-B6CD424FEBC7}"/>
              </a:ext>
            </a:extLst>
          </p:cNvPr>
          <p:cNvSpPr txBox="1">
            <a:spLocks/>
          </p:cNvSpPr>
          <p:nvPr/>
        </p:nvSpPr>
        <p:spPr>
          <a:xfrm>
            <a:off x="1857375" y="914399"/>
            <a:ext cx="8467726" cy="580707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ts val="0"/>
              </a:spcBef>
              <a:spcAft>
                <a:spcPts val="600"/>
              </a:spcAft>
            </a:pPr>
            <a:r>
              <a:rPr lang="en-US" sz="2400" b="1" dirty="0">
                <a:solidFill>
                  <a:srgbClr val="7F1D13"/>
                </a:solidFill>
              </a:rPr>
              <a:t>White paper on investment partnerships –</a:t>
            </a:r>
          </a:p>
          <a:p>
            <a:pPr>
              <a:lnSpc>
                <a:spcPct val="80000"/>
              </a:lnSpc>
              <a:spcBef>
                <a:spcPts val="0"/>
              </a:spcBef>
              <a:spcAft>
                <a:spcPts val="600"/>
              </a:spcAft>
            </a:pPr>
            <a:r>
              <a:rPr lang="en-US" sz="1800" b="1" dirty="0">
                <a:solidFill>
                  <a:srgbClr val="7F1D13"/>
                </a:solidFill>
              </a:rPr>
              <a:t>(Cont’d)</a:t>
            </a:r>
          </a:p>
          <a:p>
            <a:pPr>
              <a:lnSpc>
                <a:spcPct val="80000"/>
              </a:lnSpc>
              <a:spcBef>
                <a:spcPts val="0"/>
              </a:spcBef>
              <a:spcAft>
                <a:spcPts val="600"/>
              </a:spcAft>
            </a:pPr>
            <a:r>
              <a:rPr lang="en-US" sz="1800" b="1" dirty="0"/>
              <a:t>Section II. Investment Partnerships – Description of the Industry</a:t>
            </a:r>
          </a:p>
          <a:p>
            <a:pPr>
              <a:lnSpc>
                <a:spcPct val="80000"/>
              </a:lnSpc>
              <a:spcBef>
                <a:spcPts val="0"/>
              </a:spcBef>
              <a:spcAft>
                <a:spcPts val="600"/>
              </a:spcAft>
            </a:pPr>
            <a:r>
              <a:rPr lang="en-US" sz="1800" dirty="0"/>
              <a:t>II. A. General Categories of Investment Partnerships</a:t>
            </a:r>
          </a:p>
          <a:p>
            <a:pPr>
              <a:lnSpc>
                <a:spcPct val="80000"/>
              </a:lnSpc>
              <a:spcBef>
                <a:spcPts val="0"/>
              </a:spcBef>
              <a:spcAft>
                <a:spcPts val="600"/>
              </a:spcAft>
            </a:pPr>
            <a:r>
              <a:rPr lang="en-US" sz="1800" dirty="0"/>
              <a:t>II. B. Investment Partnership Data</a:t>
            </a:r>
          </a:p>
          <a:p>
            <a:pPr lvl="1">
              <a:lnSpc>
                <a:spcPct val="80000"/>
              </a:lnSpc>
              <a:spcBef>
                <a:spcPts val="0"/>
              </a:spcBef>
              <a:spcAft>
                <a:spcPts val="600"/>
              </a:spcAft>
            </a:pPr>
            <a:r>
              <a:rPr lang="en-US" sz="1500" dirty="0"/>
              <a:t>Partnership Ownership Generally</a:t>
            </a:r>
          </a:p>
          <a:p>
            <a:pPr lvl="1">
              <a:lnSpc>
                <a:spcPct val="80000"/>
              </a:lnSpc>
              <a:spcBef>
                <a:spcPts val="0"/>
              </a:spcBef>
              <a:spcAft>
                <a:spcPts val="600"/>
              </a:spcAft>
            </a:pPr>
            <a:r>
              <a:rPr lang="en-US" sz="1500" dirty="0"/>
              <a:t>Investment Partnership Industry Segment</a:t>
            </a:r>
          </a:p>
          <a:p>
            <a:pPr lvl="1">
              <a:lnSpc>
                <a:spcPct val="80000"/>
              </a:lnSpc>
              <a:spcBef>
                <a:spcPts val="0"/>
              </a:spcBef>
              <a:spcAft>
                <a:spcPts val="600"/>
              </a:spcAft>
            </a:pPr>
            <a:r>
              <a:rPr lang="en-US" sz="1500" dirty="0"/>
              <a:t>Other IRS Statistics and Industry Segment Information</a:t>
            </a:r>
          </a:p>
          <a:p>
            <a:pPr lvl="1">
              <a:lnSpc>
                <a:spcPct val="80000"/>
              </a:lnSpc>
              <a:spcBef>
                <a:spcPts val="0"/>
              </a:spcBef>
              <a:spcAft>
                <a:spcPts val="600"/>
              </a:spcAft>
            </a:pPr>
            <a:r>
              <a:rPr lang="en-US" sz="1500" dirty="0"/>
              <a:t>IRS SOI Bulletin</a:t>
            </a:r>
          </a:p>
          <a:p>
            <a:pPr lvl="1">
              <a:lnSpc>
                <a:spcPct val="80000"/>
              </a:lnSpc>
              <a:spcBef>
                <a:spcPts val="0"/>
              </a:spcBef>
              <a:spcAft>
                <a:spcPts val="600"/>
              </a:spcAft>
            </a:pPr>
            <a:r>
              <a:rPr lang="en-US" sz="1500" dirty="0"/>
              <a:t>Comparison with Industry Data on Investment Funds</a:t>
            </a:r>
          </a:p>
          <a:p>
            <a:pPr>
              <a:lnSpc>
                <a:spcPct val="80000"/>
              </a:lnSpc>
              <a:spcBef>
                <a:spcPts val="600"/>
              </a:spcBef>
              <a:spcAft>
                <a:spcPts val="600"/>
              </a:spcAft>
            </a:pPr>
            <a:r>
              <a:rPr lang="en-US" sz="1800" b="1" dirty="0"/>
              <a:t>Section III: State Treatment of Investment Partnerships</a:t>
            </a:r>
          </a:p>
          <a:p>
            <a:pPr>
              <a:lnSpc>
                <a:spcPct val="80000"/>
              </a:lnSpc>
              <a:spcBef>
                <a:spcPts val="0"/>
              </a:spcBef>
              <a:spcAft>
                <a:spcPts val="600"/>
              </a:spcAft>
            </a:pPr>
            <a:r>
              <a:rPr lang="en-US" sz="1800" dirty="0"/>
              <a:t>III. A. Summary of Issues</a:t>
            </a:r>
          </a:p>
          <a:p>
            <a:pPr>
              <a:lnSpc>
                <a:spcPct val="80000"/>
              </a:lnSpc>
              <a:spcBef>
                <a:spcPts val="0"/>
              </a:spcBef>
              <a:spcAft>
                <a:spcPts val="600"/>
              </a:spcAft>
            </a:pPr>
            <a:r>
              <a:rPr lang="en-US" sz="1800" dirty="0"/>
              <a:t>III. B. Specific State Rules</a:t>
            </a:r>
          </a:p>
          <a:p>
            <a:pPr>
              <a:lnSpc>
                <a:spcPct val="80000"/>
              </a:lnSpc>
              <a:spcBef>
                <a:spcPts val="600"/>
              </a:spcBef>
              <a:spcAft>
                <a:spcPts val="600"/>
              </a:spcAft>
            </a:pPr>
            <a:r>
              <a:rPr lang="en-US" sz="1800" b="1" dirty="0"/>
              <a:t>Section IV: Analysis</a:t>
            </a:r>
            <a:endParaRPr lang="en-US" sz="1800" dirty="0"/>
          </a:p>
          <a:p>
            <a:endParaRPr lang="en-US" dirty="0"/>
          </a:p>
        </p:txBody>
      </p:sp>
    </p:spTree>
    <p:extLst>
      <p:ext uri="{BB962C8B-B14F-4D97-AF65-F5344CB8AC3E}">
        <p14:creationId xmlns:p14="http://schemas.microsoft.com/office/powerpoint/2010/main" val="390103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a:xfrm>
            <a:off x="2888286" y="891629"/>
            <a:ext cx="6141413" cy="5240722"/>
          </a:xfrm>
        </p:spPr>
        <p:txBody>
          <a:bodyPr>
            <a:normAutofit fontScale="70000" lnSpcReduction="20000"/>
          </a:bodyPr>
          <a:lstStyle/>
          <a:p>
            <a:r>
              <a:rPr lang="en-US" dirty="0"/>
              <a:t>States that have some rule for investment partnerships:</a:t>
            </a:r>
          </a:p>
          <a:p>
            <a:pPr marL="457200" indent="-457200">
              <a:buFont typeface="Arial" panose="020B0604020202020204" pitchFamily="34" charset="0"/>
              <a:buChar char="•"/>
            </a:pPr>
            <a:r>
              <a:rPr lang="en-US" dirty="0"/>
              <a:t>Alabama	</a:t>
            </a:r>
          </a:p>
          <a:p>
            <a:pPr marL="457200" indent="-457200">
              <a:buFont typeface="Arial" panose="020B0604020202020204" pitchFamily="34" charset="0"/>
              <a:buChar char="•"/>
            </a:pPr>
            <a:r>
              <a:rPr lang="en-US" dirty="0"/>
              <a:t>Arkansas	</a:t>
            </a:r>
          </a:p>
          <a:p>
            <a:pPr marL="457200" indent="-457200">
              <a:buFont typeface="Arial" panose="020B0604020202020204" pitchFamily="34" charset="0"/>
              <a:buChar char="•"/>
            </a:pPr>
            <a:r>
              <a:rPr lang="en-US" dirty="0"/>
              <a:t>California	</a:t>
            </a:r>
          </a:p>
          <a:p>
            <a:pPr marL="457200" indent="-457200">
              <a:buFont typeface="Arial" panose="020B0604020202020204" pitchFamily="34" charset="0"/>
              <a:buChar char="•"/>
            </a:pPr>
            <a:r>
              <a:rPr lang="en-US" dirty="0"/>
              <a:t>Colorado	</a:t>
            </a:r>
          </a:p>
          <a:p>
            <a:pPr marL="457200" indent="-457200">
              <a:buFont typeface="Arial" panose="020B0604020202020204" pitchFamily="34" charset="0"/>
              <a:buChar char="•"/>
            </a:pPr>
            <a:r>
              <a:rPr lang="en-US" dirty="0"/>
              <a:t>Connecticut	</a:t>
            </a:r>
          </a:p>
          <a:p>
            <a:pPr marL="457200" indent="-457200">
              <a:buFont typeface="Arial" panose="020B0604020202020204" pitchFamily="34" charset="0"/>
              <a:buChar char="•"/>
            </a:pPr>
            <a:r>
              <a:rPr lang="en-US" dirty="0"/>
              <a:t>Georgia	</a:t>
            </a:r>
          </a:p>
          <a:p>
            <a:pPr marL="457200" indent="-457200">
              <a:buFont typeface="Arial" panose="020B0604020202020204" pitchFamily="34" charset="0"/>
              <a:buChar char="•"/>
            </a:pPr>
            <a:r>
              <a:rPr lang="en-US" dirty="0"/>
              <a:t>Idaho	</a:t>
            </a:r>
          </a:p>
          <a:p>
            <a:pPr marL="457200" indent="-457200">
              <a:buFont typeface="Arial" panose="020B0604020202020204" pitchFamily="34" charset="0"/>
              <a:buChar char="•"/>
            </a:pPr>
            <a:r>
              <a:rPr lang="en-US" dirty="0"/>
              <a:t>Illinois	</a:t>
            </a:r>
          </a:p>
          <a:p>
            <a:pPr marL="457200" indent="-457200">
              <a:buFont typeface="Arial" panose="020B0604020202020204" pitchFamily="34" charset="0"/>
              <a:buChar char="•"/>
            </a:pPr>
            <a:r>
              <a:rPr lang="en-US" dirty="0"/>
              <a:t>Kentucky	</a:t>
            </a:r>
          </a:p>
          <a:p>
            <a:pPr marL="457200" indent="-457200">
              <a:buFont typeface="Arial" panose="020B0604020202020204" pitchFamily="34" charset="0"/>
              <a:buChar char="•"/>
            </a:pPr>
            <a:r>
              <a:rPr lang="en-US" dirty="0"/>
              <a:t>Massachusetts</a:t>
            </a:r>
          </a:p>
          <a:p>
            <a:pPr marL="457200" indent="-4572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7</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
        <p:nvSpPr>
          <p:cNvPr id="5" name="Content Placeholder 1">
            <a:extLst>
              <a:ext uri="{FF2B5EF4-FFF2-40B4-BE49-F238E27FC236}">
                <a16:creationId xmlns:a16="http://schemas.microsoft.com/office/drawing/2014/main" id="{77BB313F-CE07-4251-9DD6-D97E52693819}"/>
              </a:ext>
            </a:extLst>
          </p:cNvPr>
          <p:cNvSpPr txBox="1">
            <a:spLocks/>
          </p:cNvSpPr>
          <p:nvPr/>
        </p:nvSpPr>
        <p:spPr>
          <a:xfrm>
            <a:off x="5440987" y="827689"/>
            <a:ext cx="5198438" cy="5240722"/>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0000"/>
              </a:lnSpc>
              <a:spcBef>
                <a:spcPts val="800"/>
              </a:spcBef>
              <a:spcAft>
                <a:spcPts val="800"/>
              </a:spcAft>
              <a:buFont typeface="Arial" panose="020B0604020202020204" pitchFamily="34" charset="0"/>
              <a:buNone/>
              <a:defRPr sz="2800" kern="1200">
                <a:solidFill>
                  <a:schemeClr val="tx1"/>
                </a:solidFill>
                <a:latin typeface="+mn-lt"/>
                <a:ea typeface="+mn-ea"/>
                <a:cs typeface="+mn-cs"/>
              </a:defRPr>
            </a:lvl1pPr>
            <a:lvl2pPr marL="685800" indent="-182880" algn="l" defTabSz="914400" rtl="0" eaLnBrk="1" latinLnBrk="0" hangingPunct="1">
              <a:lnSpc>
                <a:spcPct val="10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8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18288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indent="-457200">
              <a:buFont typeface="Arial" panose="020B0604020202020204" pitchFamily="34" charset="0"/>
              <a:buChar char="•"/>
            </a:pPr>
            <a:r>
              <a:rPr lang="en-US" sz="2400" dirty="0"/>
              <a:t>Maryland	</a:t>
            </a:r>
          </a:p>
          <a:p>
            <a:pPr marL="457200" indent="-457200">
              <a:buFont typeface="Arial" panose="020B0604020202020204" pitchFamily="34" charset="0"/>
              <a:buChar char="•"/>
            </a:pPr>
            <a:r>
              <a:rPr lang="en-US" sz="2400" dirty="0"/>
              <a:t>New Jersey	</a:t>
            </a:r>
          </a:p>
          <a:p>
            <a:pPr marL="457200" indent="-457200">
              <a:buFont typeface="Arial" panose="020B0604020202020204" pitchFamily="34" charset="0"/>
              <a:buChar char="•"/>
            </a:pPr>
            <a:r>
              <a:rPr lang="en-US" sz="2400" dirty="0"/>
              <a:t>New Mexico</a:t>
            </a:r>
          </a:p>
          <a:p>
            <a:pPr marL="457200" indent="-457200">
              <a:buFont typeface="Arial" panose="020B0604020202020204" pitchFamily="34" charset="0"/>
              <a:buChar char="•"/>
            </a:pPr>
            <a:r>
              <a:rPr lang="en-US" sz="2400" dirty="0"/>
              <a:t>New York	</a:t>
            </a:r>
          </a:p>
          <a:p>
            <a:pPr marL="457200" indent="-457200">
              <a:buFont typeface="Arial" panose="020B0604020202020204" pitchFamily="34" charset="0"/>
              <a:buChar char="•"/>
            </a:pPr>
            <a:r>
              <a:rPr lang="en-US" sz="2400" dirty="0"/>
              <a:t>North Carolina</a:t>
            </a:r>
          </a:p>
          <a:p>
            <a:pPr marL="457200" indent="-457200">
              <a:buFont typeface="Arial" panose="020B0604020202020204" pitchFamily="34" charset="0"/>
              <a:buChar char="•"/>
            </a:pPr>
            <a:r>
              <a:rPr lang="en-US" sz="2400" dirty="0"/>
              <a:t>Ohio</a:t>
            </a:r>
          </a:p>
          <a:p>
            <a:pPr marL="457200" indent="-457200">
              <a:buFont typeface="Arial" panose="020B0604020202020204" pitchFamily="34" charset="0"/>
              <a:buChar char="•"/>
            </a:pPr>
            <a:r>
              <a:rPr lang="en-US" sz="2400" dirty="0"/>
              <a:t>Oregon</a:t>
            </a:r>
          </a:p>
          <a:p>
            <a:pPr marL="457200" indent="-457200">
              <a:buFont typeface="Arial" panose="020B0604020202020204" pitchFamily="34" charset="0"/>
              <a:buChar char="•"/>
            </a:pPr>
            <a:r>
              <a:rPr lang="en-US" sz="2400" dirty="0"/>
              <a:t>Texas</a:t>
            </a:r>
          </a:p>
          <a:p>
            <a:pPr marL="457200" indent="-457200">
              <a:buFont typeface="Arial" panose="020B0604020202020204" pitchFamily="34" charset="0"/>
              <a:buChar char="•"/>
            </a:pPr>
            <a:r>
              <a:rPr lang="en-US" sz="2400" dirty="0"/>
              <a:t>Utah</a:t>
            </a:r>
          </a:p>
          <a:p>
            <a:pPr marL="457200" indent="-457200">
              <a:buFont typeface="Arial" panose="020B0604020202020204" pitchFamily="34" charset="0"/>
              <a:buChar char="•"/>
            </a:pPr>
            <a:r>
              <a:rPr lang="en-US" sz="2400" dirty="0"/>
              <a:t>Virginia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918939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p:txBody>
          <a:bodyPr>
            <a:normAutofit/>
          </a:bodyPr>
          <a:lstStyle/>
          <a:p>
            <a:pPr marR="0" lvl="0" algn="l">
              <a:spcBef>
                <a:spcPts val="0"/>
              </a:spcBef>
              <a:spcAft>
                <a:spcPts val="1200"/>
              </a:spcAft>
            </a:pPr>
            <a:r>
              <a:rPr lang="en-US" dirty="0">
                <a:effectLst/>
                <a:ea typeface="Calibri" panose="020F0502020204030204" pitchFamily="34" charset="0"/>
                <a:cs typeface="Times New Roman" panose="02020603050405020304" pitchFamily="18" charset="0"/>
              </a:rPr>
              <a:t>Differences in apparent basis for sourcing treatment of IP income:</a:t>
            </a:r>
          </a:p>
          <a:p>
            <a:pPr marL="800100" lvl="1" indent="-342900">
              <a:spcBef>
                <a:spcPts val="0"/>
              </a:spcBef>
              <a:spcAft>
                <a:spcPts val="1200"/>
              </a:spcAft>
            </a:pPr>
            <a:r>
              <a:rPr lang="en-US" dirty="0">
                <a:effectLst/>
                <a:ea typeface="Calibri" panose="020F0502020204030204" pitchFamily="34" charset="0"/>
                <a:cs typeface="Times New Roman" panose="02020603050405020304" pitchFamily="18" charset="0"/>
              </a:rPr>
              <a:t>Exemption or exclusion</a:t>
            </a:r>
          </a:p>
          <a:p>
            <a:pPr marL="800100" lvl="1" indent="-342900">
              <a:spcBef>
                <a:spcPts val="0"/>
              </a:spcBef>
              <a:spcAft>
                <a:spcPts val="1200"/>
              </a:spcAft>
            </a:pPr>
            <a:r>
              <a:rPr lang="en-US" dirty="0">
                <a:effectLst/>
                <a:ea typeface="Calibri" panose="020F0502020204030204" pitchFamily="34" charset="0"/>
                <a:cs typeface="Times New Roman" panose="02020603050405020304" pitchFamily="18" charset="0"/>
              </a:rPr>
              <a:t>Determination that IP income is nonbusiness income or non-unitary </a:t>
            </a:r>
          </a:p>
          <a:p>
            <a:pPr marL="800100" marR="0" indent="-342900" algn="l">
              <a:spcBef>
                <a:spcPts val="0"/>
              </a:spcBef>
              <a:spcAft>
                <a:spcPts val="12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Determination the IP is not doing business in the state or IP limited partners are not doing business in the state</a:t>
            </a:r>
          </a:p>
          <a:p>
            <a:pPr marL="800100" marR="0" indent="-342900" algn="l">
              <a:spcBef>
                <a:spcPts val="0"/>
              </a:spcBef>
              <a:spcAft>
                <a:spcPts val="1200"/>
              </a:spcAft>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Other – </a:t>
            </a:r>
          </a:p>
          <a:p>
            <a:pPr marL="1485900" lvl="1" indent="-342900">
              <a:spcBef>
                <a:spcPts val="0"/>
              </a:spcBef>
              <a:spcAft>
                <a:spcPts val="1200"/>
              </a:spcAft>
            </a:pPr>
            <a:r>
              <a:rPr lang="en-US" sz="2000" dirty="0">
                <a:effectLst/>
                <a:ea typeface="Calibri" panose="020F0502020204030204" pitchFamily="34" charset="0"/>
                <a:cs typeface="Times New Roman" panose="02020603050405020304" pitchFamily="18" charset="0"/>
              </a:rPr>
              <a:t>To al</a:t>
            </a:r>
            <a:r>
              <a:rPr lang="en-US" sz="2000" dirty="0">
                <a:ea typeface="Calibri" panose="020F0502020204030204" pitchFamily="34" charset="0"/>
                <a:cs typeface="Times New Roman" panose="02020603050405020304" pitchFamily="18" charset="0"/>
              </a:rPr>
              <a:t>ign it with sourcing of similar income if earned directly </a:t>
            </a:r>
          </a:p>
          <a:p>
            <a:pPr marL="1485900" lvl="1" indent="-342900">
              <a:spcBef>
                <a:spcPts val="0"/>
              </a:spcBef>
              <a:spcAft>
                <a:spcPts val="1200"/>
              </a:spcAft>
            </a:pPr>
            <a:r>
              <a:rPr lang="en-US" sz="2000" dirty="0">
                <a:effectLst/>
                <a:ea typeface="Calibri" panose="020F0502020204030204" pitchFamily="34" charset="0"/>
                <a:cs typeface="Times New Roman" panose="02020603050405020304" pitchFamily="18" charset="0"/>
              </a:rPr>
              <a:t>Administrative ease</a:t>
            </a:r>
          </a:p>
          <a:p>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8</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Tree>
    <p:extLst>
      <p:ext uri="{BB962C8B-B14F-4D97-AF65-F5344CB8AC3E}">
        <p14:creationId xmlns:p14="http://schemas.microsoft.com/office/powerpoint/2010/main" val="243546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FC38DC-A0AA-4377-85A4-723D4BA8C4CF}"/>
              </a:ext>
            </a:extLst>
          </p:cNvPr>
          <p:cNvSpPr>
            <a:spLocks noGrp="1"/>
          </p:cNvSpPr>
          <p:nvPr>
            <p:ph idx="1"/>
          </p:nvPr>
        </p:nvSpPr>
        <p:spPr/>
        <p:txBody>
          <a:bodyPr>
            <a:normAutofit/>
          </a:bodyPr>
          <a:lstStyle/>
          <a:p>
            <a:r>
              <a:rPr lang="en-US" dirty="0"/>
              <a:t>Ways in which the rules vary:</a:t>
            </a:r>
          </a:p>
          <a:p>
            <a:pPr lvl="1"/>
            <a:r>
              <a:rPr lang="en-US" dirty="0"/>
              <a:t>Amount of detail generally</a:t>
            </a:r>
          </a:p>
          <a:p>
            <a:pPr lvl="1"/>
            <a:r>
              <a:rPr lang="en-US" dirty="0"/>
              <a:t>Specific definitions and tests for what is an “investment partnership”</a:t>
            </a:r>
          </a:p>
          <a:p>
            <a:pPr lvl="1"/>
            <a:r>
              <a:rPr lang="en-US" dirty="0"/>
              <a:t>Whether an IP can be disqualified under certain circumstances – e.g. if an owner was an owner of a business contributed to the IP</a:t>
            </a:r>
          </a:p>
          <a:p>
            <a:pPr lvl="1"/>
            <a:r>
              <a:rPr lang="en-US" dirty="0"/>
              <a:t>Which partners may use the special sourcing treatment (e.g. individuals, direct partners, limited partners, etc.)</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56A39D49-52DE-4AAB-8FC5-F43A96466F96}"/>
              </a:ext>
            </a:extLst>
          </p:cNvPr>
          <p:cNvSpPr>
            <a:spLocks noGrp="1"/>
          </p:cNvSpPr>
          <p:nvPr>
            <p:ph type="sldNum" sz="quarter" idx="12"/>
          </p:nvPr>
        </p:nvSpPr>
        <p:spPr/>
        <p:txBody>
          <a:bodyPr/>
          <a:lstStyle/>
          <a:p>
            <a:fld id="{596BA77D-E0F3-4B80-A65E-88527CDE7779}" type="slidenum">
              <a:rPr lang="en-US" smtClean="0"/>
              <a:t>9</a:t>
            </a:fld>
            <a:endParaRPr lang="en-US"/>
          </a:p>
        </p:txBody>
      </p:sp>
      <p:sp>
        <p:nvSpPr>
          <p:cNvPr id="4" name="Title 3">
            <a:extLst>
              <a:ext uri="{FF2B5EF4-FFF2-40B4-BE49-F238E27FC236}">
                <a16:creationId xmlns:a16="http://schemas.microsoft.com/office/drawing/2014/main" id="{CE7E8E19-D505-4558-8ED8-D5D6A4031ED1}"/>
              </a:ext>
            </a:extLst>
          </p:cNvPr>
          <p:cNvSpPr>
            <a:spLocks noGrp="1"/>
          </p:cNvSpPr>
          <p:nvPr>
            <p:ph type="title"/>
          </p:nvPr>
        </p:nvSpPr>
        <p:spPr>
          <a:xfrm>
            <a:off x="0" y="0"/>
            <a:ext cx="12191999" cy="667631"/>
          </a:xfrm>
        </p:spPr>
        <p:txBody>
          <a:bodyPr/>
          <a:lstStyle/>
          <a:p>
            <a:r>
              <a:rPr lang="en-US" dirty="0"/>
              <a:t>State Taxation of Partnerships Project – Status Report</a:t>
            </a:r>
          </a:p>
        </p:txBody>
      </p:sp>
    </p:spTree>
    <p:extLst>
      <p:ext uri="{BB962C8B-B14F-4D97-AF65-F5344CB8AC3E}">
        <p14:creationId xmlns:p14="http://schemas.microsoft.com/office/powerpoint/2010/main" val="1325034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1165</Words>
  <Application>Microsoft Office PowerPoint</Application>
  <PresentationFormat>Widescreen</PresentationFormat>
  <Paragraphs>146</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Baskerville Old Face</vt:lpstr>
      <vt:lpstr>Calibri</vt:lpstr>
      <vt:lpstr>Office Theme</vt:lpstr>
      <vt:lpstr>Uniformity Committee State Taxation of Partnerships – Status Report  April 20, 2022</vt:lpstr>
      <vt:lpstr>State Taxation of Partnerships Project – Status Report</vt:lpstr>
      <vt:lpstr>State Taxation of Partnerships Project – Status Report</vt:lpstr>
      <vt:lpstr>State Taxation of Partnerships Project – Status Report</vt:lpstr>
      <vt:lpstr>State Taxation of Partnerships Project – Status Report</vt:lpstr>
      <vt:lpstr>State Taxation of Partnerships Project – Status Report</vt:lpstr>
      <vt:lpstr>State Taxation of Partnerships Project – Status Report</vt:lpstr>
      <vt:lpstr>State Taxation of Partnerships Project – Status Report</vt:lpstr>
      <vt:lpstr>State Taxation of Partnerships Project – Status Report</vt:lpstr>
      <vt:lpstr>State Taxation of Partnerships Project – Status Report</vt:lpstr>
      <vt:lpstr>State Taxation of Partnerships Project – Status Report </vt:lpstr>
      <vt:lpstr>State Taxation of Partnerships Project – Status Report</vt:lpstr>
      <vt:lpstr>State Taxation of Partnerships Project – Status Report</vt:lpstr>
      <vt:lpstr>State Taxation of Partnerships Project – Status Report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2022-03-30T19:21:22Z</dcterms:created>
  <dcterms:modified xsi:type="dcterms:W3CDTF">2022-04-15T12:36:51Z</dcterms:modified>
</cp:coreProperties>
</file>