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sldIdLst>
    <p:sldId id="257" r:id="rId5"/>
    <p:sldId id="258" r:id="rId6"/>
    <p:sldId id="266" r:id="rId7"/>
    <p:sldId id="267" r:id="rId8"/>
    <p:sldId id="265" r:id="rId9"/>
    <p:sldId id="268" r:id="rId10"/>
    <p:sldId id="259" r:id="rId11"/>
    <p:sldId id="260" r:id="rId12"/>
    <p:sldId id="261" r:id="rId13"/>
    <p:sldId id="262" r:id="rId14"/>
    <p:sldId id="263" r:id="rId15"/>
    <p:sldId id="264" r:id="rId16"/>
    <p:sldId id="270" r:id="rId17"/>
    <p:sldId id="269" r:id="rId18"/>
    <p:sldId id="271" r:id="rId19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la D. Disque" initials="LDD" lastIdx="2" clrIdx="0">
    <p:extLst>
      <p:ext uri="{19B8F6BF-5375-455C-9EA6-DF929625EA0E}">
        <p15:presenceInfo xmlns:p15="http://schemas.microsoft.com/office/powerpoint/2012/main" userId="S::LDD@mtc.gov::52bcf8c2-3b55-4308-ab8d-73e859b5e9fe" providerId="AD"/>
      </p:ext>
    </p:extLst>
  </p:cmAuthor>
  <p:cmAuthor id="2" name="Nancy L. Prosser" initials="NLP" lastIdx="5" clrIdx="1">
    <p:extLst>
      <p:ext uri="{19B8F6BF-5375-455C-9EA6-DF929625EA0E}">
        <p15:presenceInfo xmlns:p15="http://schemas.microsoft.com/office/powerpoint/2012/main" userId="S::NLP@mtc.gov::f0a96bee-58cf-44a1-8fce-b533dcd7acf2" providerId="AD"/>
      </p:ext>
    </p:extLst>
  </p:cmAuthor>
  <p:cmAuthor id="3" name="Hecht" initials="HH" lastIdx="3" clrIdx="2">
    <p:extLst>
      <p:ext uri="{19B8F6BF-5375-455C-9EA6-DF929625EA0E}">
        <p15:presenceInfo xmlns:p15="http://schemas.microsoft.com/office/powerpoint/2012/main" userId="Hech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19" autoAdjust="0"/>
  </p:normalViewPr>
  <p:slideViewPr>
    <p:cSldViewPr snapToGrid="0">
      <p:cViewPr varScale="1">
        <p:scale>
          <a:sx n="109" d="100"/>
          <a:sy n="109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7/29/2022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7/29/2022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7/29/2022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7/29/2022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7/29/2022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7/29/2022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7/29/2022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A52FF1B8-145F-47AA-9F6F-7DA3201AA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9862" y="2080645"/>
            <a:ext cx="9149323" cy="2095702"/>
          </a:xfrm>
        </p:spPr>
        <p:txBody>
          <a:bodyPr>
            <a:normAutofit fontScale="90000"/>
          </a:bodyPr>
          <a:lstStyle/>
          <a:p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Taxation of Partnerships Uniformity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9862" y="4301951"/>
            <a:ext cx="8184589" cy="1159282"/>
          </a:xfrm>
        </p:spPr>
        <p:txBody>
          <a:bodyPr>
            <a:noAutofit/>
          </a:bodyPr>
          <a:lstStyle/>
          <a:p>
            <a:r>
              <a:rPr lang="en-US" sz="2400" dirty="0"/>
              <a:t>MTC Staff status Report to the Uniformity Committee</a:t>
            </a:r>
          </a:p>
          <a:p>
            <a:r>
              <a:rPr lang="en-US" sz="2400"/>
              <a:t>August 2, </a:t>
            </a:r>
            <a:r>
              <a:rPr lang="en-US" sz="2400" dirty="0"/>
              <a:t>2022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DFE8A8C-8C1F-40A1-8A45-9D05B0DD8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E1EF8C3-8F8A-447D-A5FF-C124268254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B511BAF-6DC3-420A-8603-96945C66A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F09600-EAFC-4C54-94E9-659BE7BEF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7096" y="679327"/>
            <a:ext cx="3053422" cy="15419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D3FDCBC-E633-1173-C62D-A8A5B9A8D0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39859"/>
              </p:ext>
            </p:extLst>
          </p:nvPr>
        </p:nvGraphicFramePr>
        <p:xfrm>
          <a:off x="117695" y="805751"/>
          <a:ext cx="11986786" cy="5069766"/>
        </p:xfrm>
        <a:graphic>
          <a:graphicData uri="http://schemas.openxmlformats.org/drawingml/2006/table">
            <a:tbl>
              <a:tblPr firstRow="1" firstCol="1" bandRow="1"/>
              <a:tblGrid>
                <a:gridCol w="1045045">
                  <a:extLst>
                    <a:ext uri="{9D8B030D-6E8A-4147-A177-3AD203B41FA5}">
                      <a16:colId xmlns:a16="http://schemas.microsoft.com/office/drawing/2014/main" val="652813061"/>
                    </a:ext>
                  </a:extLst>
                </a:gridCol>
                <a:gridCol w="819969">
                  <a:extLst>
                    <a:ext uri="{9D8B030D-6E8A-4147-A177-3AD203B41FA5}">
                      <a16:colId xmlns:a16="http://schemas.microsoft.com/office/drawing/2014/main" val="154613323"/>
                    </a:ext>
                  </a:extLst>
                </a:gridCol>
                <a:gridCol w="977774">
                  <a:extLst>
                    <a:ext uri="{9D8B030D-6E8A-4147-A177-3AD203B41FA5}">
                      <a16:colId xmlns:a16="http://schemas.microsoft.com/office/drawing/2014/main" val="2686606038"/>
                    </a:ext>
                  </a:extLst>
                </a:gridCol>
                <a:gridCol w="697117">
                  <a:extLst>
                    <a:ext uri="{9D8B030D-6E8A-4147-A177-3AD203B41FA5}">
                      <a16:colId xmlns:a16="http://schemas.microsoft.com/office/drawing/2014/main" val="2997771031"/>
                    </a:ext>
                  </a:extLst>
                </a:gridCol>
                <a:gridCol w="706170">
                  <a:extLst>
                    <a:ext uri="{9D8B030D-6E8A-4147-A177-3AD203B41FA5}">
                      <a16:colId xmlns:a16="http://schemas.microsoft.com/office/drawing/2014/main" val="341350492"/>
                    </a:ext>
                  </a:extLst>
                </a:gridCol>
                <a:gridCol w="696028">
                  <a:extLst>
                    <a:ext uri="{9D8B030D-6E8A-4147-A177-3AD203B41FA5}">
                      <a16:colId xmlns:a16="http://schemas.microsoft.com/office/drawing/2014/main" val="1702093955"/>
                    </a:ext>
                  </a:extLst>
                </a:gridCol>
                <a:gridCol w="674491">
                  <a:extLst>
                    <a:ext uri="{9D8B030D-6E8A-4147-A177-3AD203B41FA5}">
                      <a16:colId xmlns:a16="http://schemas.microsoft.com/office/drawing/2014/main" val="444638808"/>
                    </a:ext>
                  </a:extLst>
                </a:gridCol>
                <a:gridCol w="824376">
                  <a:extLst>
                    <a:ext uri="{9D8B030D-6E8A-4147-A177-3AD203B41FA5}">
                      <a16:colId xmlns:a16="http://schemas.microsoft.com/office/drawing/2014/main" val="373911402"/>
                    </a:ext>
                  </a:extLst>
                </a:gridCol>
                <a:gridCol w="824376">
                  <a:extLst>
                    <a:ext uri="{9D8B030D-6E8A-4147-A177-3AD203B41FA5}">
                      <a16:colId xmlns:a16="http://schemas.microsoft.com/office/drawing/2014/main" val="3281845158"/>
                    </a:ext>
                  </a:extLst>
                </a:gridCol>
                <a:gridCol w="674543">
                  <a:extLst>
                    <a:ext uri="{9D8B030D-6E8A-4147-A177-3AD203B41FA5}">
                      <a16:colId xmlns:a16="http://schemas.microsoft.com/office/drawing/2014/main" val="1997452712"/>
                    </a:ext>
                  </a:extLst>
                </a:gridCol>
                <a:gridCol w="674440">
                  <a:extLst>
                    <a:ext uri="{9D8B030D-6E8A-4147-A177-3AD203B41FA5}">
                      <a16:colId xmlns:a16="http://schemas.microsoft.com/office/drawing/2014/main" val="1827774128"/>
                    </a:ext>
                  </a:extLst>
                </a:gridCol>
                <a:gridCol w="749435">
                  <a:extLst>
                    <a:ext uri="{9D8B030D-6E8A-4147-A177-3AD203B41FA5}">
                      <a16:colId xmlns:a16="http://schemas.microsoft.com/office/drawing/2014/main" val="2475096152"/>
                    </a:ext>
                  </a:extLst>
                </a:gridCol>
                <a:gridCol w="599548">
                  <a:extLst>
                    <a:ext uri="{9D8B030D-6E8A-4147-A177-3AD203B41FA5}">
                      <a16:colId xmlns:a16="http://schemas.microsoft.com/office/drawing/2014/main" val="1409846060"/>
                    </a:ext>
                  </a:extLst>
                </a:gridCol>
                <a:gridCol w="674491">
                  <a:extLst>
                    <a:ext uri="{9D8B030D-6E8A-4147-A177-3AD203B41FA5}">
                      <a16:colId xmlns:a16="http://schemas.microsoft.com/office/drawing/2014/main" val="1884622770"/>
                    </a:ext>
                  </a:extLst>
                </a:gridCol>
                <a:gridCol w="599548">
                  <a:extLst>
                    <a:ext uri="{9D8B030D-6E8A-4147-A177-3AD203B41FA5}">
                      <a16:colId xmlns:a16="http://schemas.microsoft.com/office/drawing/2014/main" val="1622093405"/>
                    </a:ext>
                  </a:extLst>
                </a:gridCol>
                <a:gridCol w="749435">
                  <a:extLst>
                    <a:ext uri="{9D8B030D-6E8A-4147-A177-3AD203B41FA5}">
                      <a16:colId xmlns:a16="http://schemas.microsoft.com/office/drawing/2014/main" val="1299628148"/>
                    </a:ext>
                  </a:extLst>
                </a:gridCol>
              </a:tblGrid>
              <a:tr h="380687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Nature of the Partnership</a:t>
                      </a:r>
                      <a:endParaRPr lang="en-US" sz="11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Nature of Income Generally – </a:t>
                      </a:r>
                      <a:b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Business or Nonbusiness Determination</a:t>
                      </a:r>
                      <a:endParaRPr lang="en-US" sz="11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 Used for Sourcing – </a:t>
                      </a:r>
                      <a:b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Type of Partner</a:t>
                      </a:r>
                      <a:endParaRPr lang="en-US" sz="11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Sourcing Rule – </a:t>
                      </a:r>
                      <a:b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Variation Based on Nature of Partner (If Any)</a:t>
                      </a:r>
                      <a:endParaRPr lang="en-US" sz="11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882273"/>
                  </a:ext>
                </a:extLst>
              </a:tr>
              <a:tr h="380687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Operating or Investment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Made at the Partnership Level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Made at the </a:t>
                      </a:r>
                      <a:b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 Level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Individual, Corporate, or Tiered Partner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Majority or Minority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Active or Passive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 or Indirect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120069"/>
                  </a:ext>
                </a:extLst>
              </a:tr>
              <a:tr h="424637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Operating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Investment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Business 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Non-business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Business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Non-business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Individual 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Corporate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Tiered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Majority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Minority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Active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Passive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Indirect</a:t>
                      </a:r>
                      <a:endParaRPr lang="en-US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886853"/>
                  </a:ext>
                </a:extLst>
              </a:tr>
              <a:tr h="1172815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Partnership Income or Item– Shared According to Partnership Interest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4421253"/>
                  </a:ext>
                </a:extLst>
              </a:tr>
              <a:tr h="776751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Partnership Income or Item– Special Allocation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RULE?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9972117"/>
                  </a:ext>
                </a:extLst>
              </a:tr>
              <a:tr h="380687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Guaranteed Payments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955718"/>
                  </a:ext>
                </a:extLst>
              </a:tr>
              <a:tr h="776751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Built-In Gain/Loss on Contributed Property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4845794"/>
                  </a:ext>
                </a:extLst>
              </a:tr>
              <a:tr h="776751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 Partnership Income or Item</a:t>
                      </a:r>
                      <a:endParaRPr lang="en-US" sz="14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RULE?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806716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F5177996-3076-6AA0-5A9D-C7DE61737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923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90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83F3B-B19D-18E9-F204-9F9C25DAD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09361"/>
          </a:xfrm>
        </p:spPr>
        <p:txBody>
          <a:bodyPr/>
          <a:lstStyle/>
          <a:p>
            <a:r>
              <a:rPr lang="en-US" dirty="0"/>
              <a:t>Detailed Issue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85A2A-51C5-2BEC-31D9-BA959568A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91762"/>
            <a:ext cx="11029615" cy="3983588"/>
          </a:xfrm>
        </p:spPr>
        <p:txBody>
          <a:bodyPr anchor="t"/>
          <a:lstStyle/>
          <a:p>
            <a:r>
              <a:rPr lang="en-US" sz="2400" dirty="0"/>
              <a:t>Taxation of Gain (Loss) from Sale of Partnership Interest</a:t>
            </a:r>
          </a:p>
          <a:p>
            <a:pPr lvl="1"/>
            <a:r>
              <a:rPr lang="en-US" sz="2000" dirty="0"/>
              <a:t>Nexus issues </a:t>
            </a:r>
          </a:p>
          <a:p>
            <a:pPr lvl="2"/>
            <a:r>
              <a:rPr lang="en-US" sz="1800" dirty="0"/>
              <a:t>Over taxpayer</a:t>
            </a:r>
          </a:p>
          <a:p>
            <a:pPr lvl="2"/>
            <a:r>
              <a:rPr lang="en-US" sz="1800" dirty="0"/>
              <a:t>Over interest</a:t>
            </a:r>
          </a:p>
          <a:p>
            <a:pPr lvl="1"/>
            <a:r>
              <a:rPr lang="en-US" sz="2000" dirty="0"/>
              <a:t>Application of unitary business or other constitutional principles</a:t>
            </a:r>
          </a:p>
          <a:p>
            <a:pPr lvl="1"/>
            <a:r>
              <a:rPr lang="en-US" sz="2000" dirty="0"/>
              <a:t>Sourcing methods – if not to residence of selling partner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552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83F3B-B19D-18E9-F204-9F9C25DAD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89252"/>
          </a:xfrm>
        </p:spPr>
        <p:txBody>
          <a:bodyPr/>
          <a:lstStyle/>
          <a:p>
            <a:r>
              <a:rPr lang="en-US" dirty="0"/>
              <a:t>Detailed Issue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85A2A-51C5-2BEC-31D9-BA959568A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04646"/>
            <a:ext cx="11029615" cy="3970704"/>
          </a:xfrm>
        </p:spPr>
        <p:txBody>
          <a:bodyPr anchor="t"/>
          <a:lstStyle/>
          <a:p>
            <a:r>
              <a:rPr lang="en-US" sz="2400" dirty="0"/>
              <a:t>Administration and Enforcement</a:t>
            </a:r>
          </a:p>
          <a:p>
            <a:pPr lvl="1"/>
            <a:r>
              <a:rPr lang="en-US" sz="2000" dirty="0"/>
              <a:t>Information reporting</a:t>
            </a:r>
          </a:p>
          <a:p>
            <a:pPr lvl="1"/>
            <a:r>
              <a:rPr lang="en-US" sz="2000" dirty="0"/>
              <a:t>Withholding</a:t>
            </a:r>
          </a:p>
          <a:p>
            <a:pPr lvl="1"/>
            <a:r>
              <a:rPr lang="en-US" sz="2000" dirty="0"/>
              <a:t>Composite and entity-level taxes</a:t>
            </a:r>
          </a:p>
          <a:p>
            <a:pPr lvl="1"/>
            <a:endParaRPr lang="en-US" sz="2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907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F8D10-D3E9-9848-94E7-06F5C6D76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365125"/>
            <a:ext cx="10649527" cy="965207"/>
          </a:xfrm>
        </p:spPr>
        <p:txBody>
          <a:bodyPr/>
          <a:lstStyle/>
          <a:p>
            <a:r>
              <a:rPr lang="en-US" b="1" dirty="0"/>
              <a:t>Results of Work Group Survey</a:t>
            </a:r>
          </a:p>
        </p:txBody>
      </p:sp>
      <p:pic>
        <p:nvPicPr>
          <p:cNvPr id="5" name="Content Placeholder 4" descr="Chart, bar chart&#10;&#10;Description automatically generated">
            <a:extLst>
              <a:ext uri="{FF2B5EF4-FFF2-40B4-BE49-F238E27FC236}">
                <a16:creationId xmlns:a16="http://schemas.microsoft.com/office/drawing/2014/main" id="{2F2BE6ED-A61E-8AC2-0626-513495C2DF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784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481" t="21727" r="42764"/>
          <a:stretch/>
        </p:blipFill>
        <p:spPr>
          <a:xfrm>
            <a:off x="7677167" y="1487056"/>
            <a:ext cx="3572724" cy="4950649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B98AE1B-AD47-784A-7676-D29085CF1D8A}"/>
              </a:ext>
            </a:extLst>
          </p:cNvPr>
          <p:cNvSpPr txBox="1"/>
          <p:nvPr/>
        </p:nvSpPr>
        <p:spPr>
          <a:xfrm>
            <a:off x="914400" y="1921169"/>
            <a:ext cx="6779490" cy="3453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Clarifying that the state has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nexus/jurisdiction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 partnerships and their nonresident partners.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Addressing potential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abusive tax planning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might be done through partnerships.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Developing basic rules for how to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 partnership income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including income from complex partnership structures.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Creating a rule for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sourcing of gains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sale of partnership interests.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PTE taxes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their use or issues that they may create.</a:t>
            </a:r>
          </a:p>
        </p:txBody>
      </p:sp>
    </p:spTree>
    <p:extLst>
      <p:ext uri="{BB962C8B-B14F-4D97-AF65-F5344CB8AC3E}">
        <p14:creationId xmlns:p14="http://schemas.microsoft.com/office/powerpoint/2010/main" val="1919424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9EBD9-FE19-B183-7EB8-7D20B49B2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Proposed </a:t>
            </a:r>
            <a:br>
              <a:rPr lang="en-US" sz="2800" dirty="0"/>
            </a:br>
            <a:r>
              <a:rPr lang="en-US" sz="2800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10A19-12CD-C291-69DB-1EEF33E8C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Starting with the sourcing area –</a:t>
            </a:r>
          </a:p>
          <a:p>
            <a:pPr lvl="1"/>
            <a:r>
              <a:rPr lang="en-US" dirty="0"/>
              <a:t>Develop one or more examples to illustrate the issues</a:t>
            </a:r>
          </a:p>
          <a:p>
            <a:pPr lvl="1"/>
            <a:r>
              <a:rPr lang="en-US" dirty="0"/>
              <a:t>Explore the use of tax-preparation software or other means to “run the numbers”</a:t>
            </a:r>
          </a:p>
          <a:p>
            <a:pPr lvl="1"/>
            <a:r>
              <a:rPr lang="en-US" dirty="0"/>
              <a:t>Determine if the use of examples will facilitate the work of developing practices or positions</a:t>
            </a:r>
          </a:p>
          <a:p>
            <a:pPr lvl="1"/>
            <a:r>
              <a:rPr lang="en-US" dirty="0"/>
              <a:t>Report back to the project work group mid-to-late September</a:t>
            </a:r>
          </a:p>
          <a:p>
            <a:pPr lvl="1"/>
            <a:r>
              <a:rPr lang="en-US" dirty="0"/>
              <a:t>May also have a “live” session to wrap up training course and address questions</a:t>
            </a:r>
          </a:p>
          <a:p>
            <a:pPr marL="3240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9FB1A-6F4C-1C2D-CE44-5C1297C06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As recently presented to the work group. </a:t>
            </a:r>
          </a:p>
        </p:txBody>
      </p:sp>
    </p:spTree>
    <p:extLst>
      <p:ext uri="{BB962C8B-B14F-4D97-AF65-F5344CB8AC3E}">
        <p14:creationId xmlns:p14="http://schemas.microsoft.com/office/powerpoint/2010/main" val="3294695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7D3366B-251D-1A63-83EA-3FD934379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9F6310A-B68C-9871-6FB4-A87536D69F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 or Discussion</a:t>
            </a:r>
          </a:p>
        </p:txBody>
      </p:sp>
    </p:spTree>
    <p:extLst>
      <p:ext uri="{BB962C8B-B14F-4D97-AF65-F5344CB8AC3E}">
        <p14:creationId xmlns:p14="http://schemas.microsoft.com/office/powerpoint/2010/main" val="2874565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9F7FB-5D20-23BB-83AC-60B34F432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F0EBA-88D2-D397-E016-9F3E5A7A2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0928" y="933450"/>
            <a:ext cx="6650991" cy="523875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May 2021 – </a:t>
            </a:r>
            <a:br>
              <a:rPr lang="en-US" sz="2400" dirty="0"/>
            </a:br>
            <a:r>
              <a:rPr lang="en-US" sz="2400" dirty="0"/>
              <a:t>Work Group Formed – Meeting Bi-Weekly</a:t>
            </a:r>
          </a:p>
          <a:p>
            <a:r>
              <a:rPr lang="en-US" sz="2400" dirty="0"/>
              <a:t>November 2021 – </a:t>
            </a:r>
            <a:br>
              <a:rPr lang="en-US" sz="2400" dirty="0"/>
            </a:br>
            <a:r>
              <a:rPr lang="en-US" sz="2400" dirty="0"/>
              <a:t>Detailed Issue Outline Completed</a:t>
            </a:r>
          </a:p>
          <a:p>
            <a:r>
              <a:rPr lang="en-US" sz="2400" dirty="0"/>
              <a:t>April 2022 – </a:t>
            </a:r>
            <a:br>
              <a:rPr lang="en-US" sz="2400" dirty="0"/>
            </a:br>
            <a:r>
              <a:rPr lang="en-US" sz="2400" dirty="0"/>
              <a:t>White Paper on Investment Partnerships</a:t>
            </a:r>
          </a:p>
          <a:p>
            <a:r>
              <a:rPr lang="en-US" sz="2400" dirty="0"/>
              <a:t>July 2022 –</a:t>
            </a:r>
            <a:br>
              <a:rPr lang="en-US" sz="2400" dirty="0"/>
            </a:br>
            <a:r>
              <a:rPr lang="en-US" sz="2400" dirty="0"/>
              <a:t>Draft Model on Investment Partnerships</a:t>
            </a:r>
            <a:br>
              <a:rPr lang="en-US" sz="2400" dirty="0"/>
            </a:br>
            <a:r>
              <a:rPr lang="en-US" sz="2400" dirty="0"/>
              <a:t>(Awaiting additional comments.)</a:t>
            </a:r>
          </a:p>
          <a:p>
            <a:r>
              <a:rPr lang="en-US" sz="2400" dirty="0"/>
              <a:t>July 2022 –</a:t>
            </a:r>
            <a:br>
              <a:rPr lang="en-US" sz="2400" dirty="0"/>
            </a:br>
            <a:r>
              <a:rPr lang="en-US" sz="2400" dirty="0"/>
              <a:t>Completed Basic Training for State Tax Administrators</a:t>
            </a:r>
          </a:p>
          <a:p>
            <a:r>
              <a:rPr lang="en-US" sz="2400" dirty="0"/>
              <a:t>Now –</a:t>
            </a:r>
            <a:br>
              <a:rPr lang="en-US" sz="2400" dirty="0"/>
            </a:br>
            <a:r>
              <a:rPr lang="en-US" sz="2400" dirty="0"/>
              <a:t>Discussion of Next Steps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120AA1-E97B-6966-A016-D9533FC24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Work of the last year. </a:t>
            </a:r>
          </a:p>
        </p:txBody>
      </p:sp>
    </p:spTree>
    <p:extLst>
      <p:ext uri="{BB962C8B-B14F-4D97-AF65-F5344CB8AC3E}">
        <p14:creationId xmlns:p14="http://schemas.microsoft.com/office/powerpoint/2010/main" val="2962809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471E8-7C82-3FBD-DCE8-565BE184F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Project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D1CAB-5426-2FA8-2FCA-6C6A4C9A4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Identify and generally describe a comprehensive list of potential issues.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Note the important relationships between those issues.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Select a particular issue and develop generally recommended practices or positions.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Repeat step 3 until all major issues have been addressed and reconcile any differences.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Agree on overall set of recommended practices/ positions for all issues.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Begin creating draft models, etc., to carry out the recommended practices/positions.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99DC35-AD50-D64D-79C6-4212E4ADA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The project work group has outlined a general approach to the project.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427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6008-C5FD-0513-7646-8ED5D48BF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Investment Partnership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075C9-C39E-9D48-157F-604206D38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The majority of states have an specific rule for the sourcing of income from certain types of partnerships that are primarily engaged in investment activities.</a:t>
            </a:r>
          </a:p>
          <a:p>
            <a:pPr>
              <a:spcAft>
                <a:spcPts val="1200"/>
              </a:spcAft>
            </a:pPr>
            <a:r>
              <a:rPr lang="en-US" dirty="0"/>
              <a:t>While states may have a different basis for these rules—they follow from the principle that partnership income retains its character—as if it were earned directly—as it flows through and is taxed to the partners.</a:t>
            </a:r>
          </a:p>
          <a:p>
            <a:pPr>
              <a:spcAft>
                <a:spcPts val="1200"/>
              </a:spcAft>
            </a:pPr>
            <a:r>
              <a:rPr lang="en-US" dirty="0"/>
              <a:t>So if investment income that would be sourced to residence if earned directly will be sourced to residence if earned through a partnership.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658E11-A0D5-4B26-4CD4-839CD9C1B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White paper and outline.</a:t>
            </a:r>
          </a:p>
        </p:txBody>
      </p:sp>
    </p:spTree>
    <p:extLst>
      <p:ext uri="{BB962C8B-B14F-4D97-AF65-F5344CB8AC3E}">
        <p14:creationId xmlns:p14="http://schemas.microsoft.com/office/powerpoint/2010/main" val="2663367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3639-2E6D-CCF5-00EE-1283B8A4F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– Income from Investment Partnerships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DBB-5872-D408-6D26-51EAF0FE1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Model works as a safe-harbor sourcing rule – sourcing to residence</a:t>
            </a:r>
          </a:p>
          <a:p>
            <a:r>
              <a:rPr lang="en-US" sz="2000" dirty="0"/>
              <a:t>Would apply only when all three of the following are true:</a:t>
            </a:r>
          </a:p>
          <a:p>
            <a:pPr lvl="1"/>
            <a:r>
              <a:rPr lang="en-US" sz="1800" dirty="0"/>
              <a:t>The nonresident partners (individuals and taxable trusts and estates) meet certain requirements</a:t>
            </a:r>
          </a:p>
          <a:p>
            <a:pPr lvl="1"/>
            <a:r>
              <a:rPr lang="en-US" sz="1800" dirty="0"/>
              <a:t>The partnership meets certain requirements </a:t>
            </a:r>
          </a:p>
          <a:p>
            <a:pPr lvl="1"/>
            <a:r>
              <a:rPr lang="en-US" sz="1800" dirty="0"/>
              <a:t>The income meets certain requirements</a:t>
            </a:r>
          </a:p>
          <a:p>
            <a:pPr marL="324000" lvl="1" indent="0">
              <a:buNone/>
            </a:pPr>
            <a:endParaRPr lang="en-US" sz="1800" dirty="0"/>
          </a:p>
          <a:p>
            <a:r>
              <a:rPr lang="en-US" sz="2100" dirty="0"/>
              <a:t>Waiting on comments from the ABA and AICPA</a:t>
            </a:r>
          </a:p>
          <a:p>
            <a:r>
              <a:rPr lang="en-US" sz="2100" dirty="0"/>
              <a:t>Latest version of the model is available on the MTC website on the project page</a:t>
            </a:r>
          </a:p>
        </p:txBody>
      </p:sp>
    </p:spTree>
    <p:extLst>
      <p:ext uri="{BB962C8B-B14F-4D97-AF65-F5344CB8AC3E}">
        <p14:creationId xmlns:p14="http://schemas.microsoft.com/office/powerpoint/2010/main" val="607345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44126-D0A6-B574-A13A-A44A6392D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Possible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B1FD9-1404-B238-62FC-2E0781904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issue outline divided issues into 5 main subgroups –</a:t>
            </a:r>
          </a:p>
          <a:p>
            <a:pPr lvl="1"/>
            <a:r>
              <a:rPr lang="en-US" sz="2000" dirty="0"/>
              <a:t>Jurisdiction and nexus</a:t>
            </a:r>
          </a:p>
          <a:p>
            <a:pPr lvl="1"/>
            <a:r>
              <a:rPr lang="en-US" sz="2000" dirty="0"/>
              <a:t>Tax base – operating income</a:t>
            </a:r>
          </a:p>
          <a:p>
            <a:pPr lvl="1"/>
            <a:r>
              <a:rPr lang="en-US" sz="2000" dirty="0"/>
              <a:t>Sourcing of operating income</a:t>
            </a:r>
          </a:p>
          <a:p>
            <a:pPr lvl="1"/>
            <a:r>
              <a:rPr lang="en-US" sz="2000" dirty="0"/>
              <a:t>Sourcing of gain (loss) from sale of a partnership interest</a:t>
            </a:r>
          </a:p>
          <a:p>
            <a:pPr lvl="1"/>
            <a:r>
              <a:rPr lang="en-US" sz="2000" dirty="0"/>
              <a:t>Administration and enforcement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9A883-0F17-61AA-2823-30A2B841F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Review of the detailed issue outline.</a:t>
            </a:r>
          </a:p>
        </p:txBody>
      </p:sp>
    </p:spTree>
    <p:extLst>
      <p:ext uri="{BB962C8B-B14F-4D97-AF65-F5344CB8AC3E}">
        <p14:creationId xmlns:p14="http://schemas.microsoft.com/office/powerpoint/2010/main" val="1574907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12485-2B9F-517E-6A56-048A20887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8044"/>
          </a:xfrm>
        </p:spPr>
        <p:txBody>
          <a:bodyPr>
            <a:normAutofit/>
          </a:bodyPr>
          <a:lstStyle/>
          <a:p>
            <a:r>
              <a:rPr lang="en-US" sz="2800" dirty="0"/>
              <a:t>Detailed Issue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A9B06-FE4E-17A1-B5A9-0B6AC8C4F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83776"/>
            <a:ext cx="11029615" cy="4072067"/>
          </a:xfrm>
        </p:spPr>
        <p:txBody>
          <a:bodyPr anchor="t"/>
          <a:lstStyle/>
          <a:p>
            <a:r>
              <a:rPr lang="en-US" sz="2400" dirty="0"/>
              <a:t>Jurisdiction and nexus issues – </a:t>
            </a:r>
          </a:p>
          <a:p>
            <a:pPr lvl="1"/>
            <a:r>
              <a:rPr lang="en-US" sz="2000" dirty="0"/>
              <a:t>Jurisdiction to require reporting where partner is resident but partnership has no other presence in the state</a:t>
            </a:r>
          </a:p>
          <a:p>
            <a:pPr lvl="1"/>
            <a:r>
              <a:rPr lang="en-US" sz="2000" dirty="0"/>
              <a:t>Nexus over tax-paying partners, especially where –</a:t>
            </a:r>
          </a:p>
          <a:p>
            <a:pPr lvl="2"/>
            <a:r>
              <a:rPr lang="en-US" sz="1800" dirty="0"/>
              <a:t>Partner is passive, minority partner</a:t>
            </a:r>
          </a:p>
          <a:p>
            <a:pPr lvl="2"/>
            <a:r>
              <a:rPr lang="en-US" sz="1800" dirty="0"/>
              <a:t>Partner is an indirect partner (through a tiered structure)</a:t>
            </a:r>
          </a:p>
          <a:p>
            <a:pPr marL="6300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14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12485-2B9F-517E-6A56-048A20887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06836"/>
          </a:xfrm>
        </p:spPr>
        <p:txBody>
          <a:bodyPr>
            <a:normAutofit/>
          </a:bodyPr>
          <a:lstStyle/>
          <a:p>
            <a:r>
              <a:rPr lang="en-US" sz="2800" dirty="0"/>
              <a:t>Detailed Issue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A9B06-FE4E-17A1-B5A9-0B6AC8C4F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57400"/>
            <a:ext cx="11029615" cy="4098444"/>
          </a:xfrm>
        </p:spPr>
        <p:txBody>
          <a:bodyPr anchor="t"/>
          <a:lstStyle/>
          <a:p>
            <a:r>
              <a:rPr lang="en-US" sz="2400" dirty="0"/>
              <a:t>Tax Base – Operating Income</a:t>
            </a:r>
          </a:p>
          <a:p>
            <a:pPr lvl="1"/>
            <a:r>
              <a:rPr lang="en-US" sz="2000" dirty="0"/>
              <a:t>Federal conformity and how state-level adjustments are made</a:t>
            </a:r>
          </a:p>
          <a:p>
            <a:pPr lvl="1"/>
            <a:r>
              <a:rPr lang="en-US" sz="2000" dirty="0"/>
              <a:t>Conformity implications –</a:t>
            </a:r>
          </a:p>
          <a:p>
            <a:pPr lvl="2"/>
            <a:r>
              <a:rPr lang="en-US" dirty="0"/>
              <a:t>State treatment and sourcing of guaranteed payments</a:t>
            </a:r>
          </a:p>
          <a:p>
            <a:pPr lvl="2"/>
            <a:r>
              <a:rPr lang="en-US" dirty="0"/>
              <a:t>Special allocations and implications for sourcing generally</a:t>
            </a:r>
          </a:p>
          <a:p>
            <a:pPr lvl="2"/>
            <a:r>
              <a:rPr lang="en-US" dirty="0"/>
              <a:t>Treatment of built-in (pre-contribution) gain/loss</a:t>
            </a:r>
          </a:p>
          <a:p>
            <a:pPr lvl="2"/>
            <a:r>
              <a:rPr lang="en-US" dirty="0"/>
              <a:t>Income shifting using partnership structures</a:t>
            </a:r>
          </a:p>
          <a:p>
            <a:pPr lvl="2"/>
            <a:r>
              <a:rPr lang="en-US" dirty="0"/>
              <a:t>Application of federal anti-abuse rules where the effect is on state rather than federal taxes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6300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33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12485-2B9F-517E-6A56-048A20887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8044"/>
          </a:xfrm>
        </p:spPr>
        <p:txBody>
          <a:bodyPr>
            <a:normAutofit/>
          </a:bodyPr>
          <a:lstStyle/>
          <a:p>
            <a:r>
              <a:rPr lang="en-US" sz="2800" dirty="0"/>
              <a:t>Detailed Issue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A9B06-FE4E-17A1-B5A9-0B6AC8C4F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22230"/>
            <a:ext cx="11029615" cy="4835769"/>
          </a:xfrm>
        </p:spPr>
        <p:txBody>
          <a:bodyPr anchor="t">
            <a:normAutofit/>
          </a:bodyPr>
          <a:lstStyle/>
          <a:p>
            <a:r>
              <a:rPr lang="en-US" sz="2400" dirty="0"/>
              <a:t>Sourcing of Partnership Income</a:t>
            </a:r>
          </a:p>
          <a:p>
            <a:pPr lvl="1"/>
            <a:r>
              <a:rPr lang="en-US" sz="2000" dirty="0"/>
              <a:t>Differences between corporate and individual partners</a:t>
            </a:r>
          </a:p>
          <a:p>
            <a:pPr lvl="1"/>
            <a:r>
              <a:rPr lang="en-US" sz="2000" dirty="0"/>
              <a:t>Effect of tiered partnership structures on sourcing</a:t>
            </a:r>
          </a:p>
          <a:p>
            <a:pPr lvl="1"/>
            <a:r>
              <a:rPr lang="en-US" sz="2000" dirty="0"/>
              <a:t>Application of constitutional and general principles to partnership sourcing alternatives</a:t>
            </a:r>
          </a:p>
          <a:p>
            <a:pPr lvl="1"/>
            <a:r>
              <a:rPr lang="en-US" sz="2000" dirty="0"/>
              <a:t>Different sourcing methods – use of partnership and partner information</a:t>
            </a:r>
          </a:p>
          <a:p>
            <a:pPr lvl="2"/>
            <a:r>
              <a:rPr lang="en-US" sz="1800" dirty="0"/>
              <a:t>Differences in types of partnerships</a:t>
            </a:r>
          </a:p>
          <a:p>
            <a:pPr lvl="2"/>
            <a:r>
              <a:rPr lang="en-US" sz="1800" dirty="0"/>
              <a:t>Differences in types of partners (passive vs active, etc.)</a:t>
            </a:r>
          </a:p>
          <a:p>
            <a:pPr lvl="2"/>
            <a:r>
              <a:rPr lang="en-US" sz="1800" dirty="0"/>
              <a:t>Differences in character of partnership items</a:t>
            </a:r>
          </a:p>
          <a:p>
            <a:pPr lvl="2"/>
            <a:r>
              <a:rPr lang="en-US" sz="1800" dirty="0"/>
              <a:t>Differences in the way partnership items are allocated</a:t>
            </a:r>
          </a:p>
          <a:p>
            <a:pPr lvl="1"/>
            <a:r>
              <a:rPr lang="en-US" sz="2000" dirty="0"/>
              <a:t>Credits for taxes paid – individual partners</a:t>
            </a:r>
          </a:p>
          <a:p>
            <a:pPr marL="6300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4938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7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ividendVTI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{A0F34DF7-2C7D-45DD-8C44-89A48ADF5BAD}tf33552983_win32</Template>
  <TotalTime>1209</TotalTime>
  <Words>1072</Words>
  <Application>Microsoft Office PowerPoint</Application>
  <PresentationFormat>Widescreen</PresentationFormat>
  <Paragraphs>206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Cambria</vt:lpstr>
      <vt:lpstr>Franklin Gothic Book</vt:lpstr>
      <vt:lpstr>Franklin Gothic Demi</vt:lpstr>
      <vt:lpstr>Wingdings 2</vt:lpstr>
      <vt:lpstr>DividendVTI</vt:lpstr>
      <vt:lpstr>      Taxation of Partnerships Uniformity Project</vt:lpstr>
      <vt:lpstr>Overview</vt:lpstr>
      <vt:lpstr>Project Approach</vt:lpstr>
      <vt:lpstr>Investment Partnership Issue</vt:lpstr>
      <vt:lpstr>Model – Income from Investment Partnerships</vt:lpstr>
      <vt:lpstr>Possible Next Steps</vt:lpstr>
      <vt:lpstr>Detailed Issue Outline</vt:lpstr>
      <vt:lpstr>Detailed Issue Outline</vt:lpstr>
      <vt:lpstr>Detailed Issue Outline</vt:lpstr>
      <vt:lpstr>PowerPoint Presentation</vt:lpstr>
      <vt:lpstr>Detailed Issue Outline</vt:lpstr>
      <vt:lpstr>Detailed Issue Outline</vt:lpstr>
      <vt:lpstr>Results of Work Group Survey</vt:lpstr>
      <vt:lpstr>Proposed  Next Steps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Sales Tax on Digital Goods WhitePaper</dc:title>
  <dc:creator>Hecht</dc:creator>
  <cp:lastModifiedBy>Hecht</cp:lastModifiedBy>
  <cp:revision>18</cp:revision>
  <dcterms:created xsi:type="dcterms:W3CDTF">2021-11-02T14:40:59Z</dcterms:created>
  <dcterms:modified xsi:type="dcterms:W3CDTF">2022-07-29T20:32:02Z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ArticulateGUID">
    <vt:lpwstr>3EADFD55-4C10-4BC8-BAA0-9C3B0E89CD20</vt:lpwstr>
  </property>
  <property fmtid="{D5CDD505-2E9C-101B-9397-08002B2CF9AE}" pid="4" name="ArticulatePath">
    <vt:lpwstr>Digital Report - Uniformity Meeting - November 2021</vt:lpwstr>
  </property>
</Properties>
</file>