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81" r:id="rId3"/>
    <p:sldId id="276" r:id="rId4"/>
    <p:sldId id="268" r:id="rId5"/>
    <p:sldId id="257" r:id="rId6"/>
    <p:sldId id="258" r:id="rId7"/>
    <p:sldId id="259" r:id="rId8"/>
    <p:sldId id="260" r:id="rId9"/>
    <p:sldId id="261" r:id="rId10"/>
    <p:sldId id="262" r:id="rId11"/>
    <p:sldId id="271" r:id="rId12"/>
    <p:sldId id="272" r:id="rId13"/>
    <p:sldId id="277" r:id="rId14"/>
    <p:sldId id="263" r:id="rId15"/>
    <p:sldId id="264" r:id="rId16"/>
    <p:sldId id="273" r:id="rId17"/>
    <p:sldId id="274" r:id="rId18"/>
    <p:sldId id="280" r:id="rId19"/>
    <p:sldId id="278" r:id="rId20"/>
    <p:sldId id="279"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D1C6FEDC-B376-48C7-B18C-962E11ADEDA7}">
          <p14:sldIdLst>
            <p14:sldId id="256"/>
            <p14:sldId id="281"/>
            <p14:sldId id="276"/>
            <p14:sldId id="268"/>
            <p14:sldId id="257"/>
            <p14:sldId id="258"/>
            <p14:sldId id="259"/>
            <p14:sldId id="260"/>
            <p14:sldId id="261"/>
            <p14:sldId id="262"/>
            <p14:sldId id="271"/>
            <p14:sldId id="272"/>
            <p14:sldId id="277"/>
            <p14:sldId id="263"/>
            <p14:sldId id="264"/>
            <p14:sldId id="273"/>
            <p14:sldId id="274"/>
            <p14:sldId id="280"/>
            <p14:sldId id="278"/>
            <p14:sldId id="279"/>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elen Hecht" initials="HH" lastIdx="1" clrIdx="0">
    <p:extLst>
      <p:ext uri="{19B8F6BF-5375-455C-9EA6-DF929625EA0E}">
        <p15:presenceInfo xmlns:p15="http://schemas.microsoft.com/office/powerpoint/2012/main" userId="S::heh@mtc.gov::5ff6dfe4-d92f-45a1-a5aa-593c044744e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0" autoAdjust="0"/>
    <p:restoredTop sz="94660"/>
  </p:normalViewPr>
  <p:slideViewPr>
    <p:cSldViewPr snapToGrid="0">
      <p:cViewPr varScale="1">
        <p:scale>
          <a:sx n="71" d="100"/>
          <a:sy n="71" d="100"/>
        </p:scale>
        <p:origin x="456" y="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1E47173-1152-4461-8F4C-8FCA2E4FAAF2}" type="datetimeFigureOut">
              <a:rPr lang="en-US" smtClean="0"/>
              <a:t>9/15/2020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4867417-4261-4187-ACC2-330BB870B018}" type="slidenum">
              <a:rPr lang="en-US" smtClean="0"/>
              <a:t>‹#›</a:t>
            </a:fld>
            <a:endParaRPr lang="en-US"/>
          </a:p>
        </p:txBody>
      </p:sp>
    </p:spTree>
    <p:extLst>
      <p:ext uri="{BB962C8B-B14F-4D97-AF65-F5344CB8AC3E}">
        <p14:creationId xmlns:p14="http://schemas.microsoft.com/office/powerpoint/2010/main" val="39940882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158834-A260-4CD5-9662-3810D11C7237}"/>
              </a:ext>
            </a:extLst>
          </p:cNvPr>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a:extLst>
              <a:ext uri="{FF2B5EF4-FFF2-40B4-BE49-F238E27FC236}">
                <a16:creationId xmlns:a16="http://schemas.microsoft.com/office/drawing/2014/main" id="{8CE7208E-909F-4FDF-B2D2-9B440ABB251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07B4BD3-1EB1-4489-88DE-B18CAE63F518}"/>
              </a:ext>
            </a:extLst>
          </p:cNvPr>
          <p:cNvSpPr>
            <a:spLocks noGrp="1"/>
          </p:cNvSpPr>
          <p:nvPr>
            <p:ph type="dt" sz="half" idx="10"/>
          </p:nvPr>
        </p:nvSpPr>
        <p:spPr>
          <a:xfrm>
            <a:off x="838200" y="6356350"/>
            <a:ext cx="2743200" cy="365125"/>
          </a:xfrm>
          <a:prstGeom prst="rect">
            <a:avLst/>
          </a:prstGeom>
        </p:spPr>
        <p:txBody>
          <a:bodyPr/>
          <a:lstStyle/>
          <a:p>
            <a:fld id="{81F0DB13-2D6A-4E6B-A2FC-F5D8A2BCE20C}" type="datetime1">
              <a:rPr lang="en-US" smtClean="0"/>
              <a:t>9/15/2020</a:t>
            </a:fld>
            <a:endParaRPr lang="en-US"/>
          </a:p>
        </p:txBody>
      </p:sp>
      <p:sp>
        <p:nvSpPr>
          <p:cNvPr id="5" name="Footer Placeholder 4">
            <a:extLst>
              <a:ext uri="{FF2B5EF4-FFF2-40B4-BE49-F238E27FC236}">
                <a16:creationId xmlns:a16="http://schemas.microsoft.com/office/drawing/2014/main" id="{D50BE029-1848-4E58-9845-B7141F6E7F15}"/>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1F2D7DDF-211E-49ED-9760-C553330680EE}"/>
              </a:ext>
            </a:extLst>
          </p:cNvPr>
          <p:cNvSpPr>
            <a:spLocks noGrp="1"/>
          </p:cNvSpPr>
          <p:nvPr>
            <p:ph type="sldNum" sz="quarter" idx="12"/>
          </p:nvPr>
        </p:nvSpPr>
        <p:spPr/>
        <p:txBody>
          <a:bodyPr/>
          <a:lstStyle/>
          <a:p>
            <a:fld id="{3ABD3E95-7D9C-4313-92F8-4C3CDE980410}" type="slidenum">
              <a:rPr lang="en-US" smtClean="0"/>
              <a:t>‹#›</a:t>
            </a:fld>
            <a:endParaRPr lang="en-US"/>
          </a:p>
        </p:txBody>
      </p:sp>
    </p:spTree>
    <p:extLst>
      <p:ext uri="{BB962C8B-B14F-4D97-AF65-F5344CB8AC3E}">
        <p14:creationId xmlns:p14="http://schemas.microsoft.com/office/powerpoint/2010/main" val="16369162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A8673-8F7D-40F2-B830-C6A224554A5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6925922-C292-4A2A-B938-C8D0A0666CD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68491B4-54AF-4846-BEE4-F0D4728ED82B}"/>
              </a:ext>
            </a:extLst>
          </p:cNvPr>
          <p:cNvSpPr>
            <a:spLocks noGrp="1"/>
          </p:cNvSpPr>
          <p:nvPr>
            <p:ph type="dt" sz="half" idx="10"/>
          </p:nvPr>
        </p:nvSpPr>
        <p:spPr>
          <a:xfrm>
            <a:off x="838200" y="6356350"/>
            <a:ext cx="2743200" cy="365125"/>
          </a:xfrm>
          <a:prstGeom prst="rect">
            <a:avLst/>
          </a:prstGeom>
        </p:spPr>
        <p:txBody>
          <a:bodyPr/>
          <a:lstStyle/>
          <a:p>
            <a:fld id="{869D63C5-FF21-4D14-8F6C-E8B9A0A4A163}" type="datetime1">
              <a:rPr lang="en-US" smtClean="0"/>
              <a:t>9/15/2020</a:t>
            </a:fld>
            <a:endParaRPr lang="en-US"/>
          </a:p>
        </p:txBody>
      </p:sp>
      <p:sp>
        <p:nvSpPr>
          <p:cNvPr id="5" name="Footer Placeholder 4">
            <a:extLst>
              <a:ext uri="{FF2B5EF4-FFF2-40B4-BE49-F238E27FC236}">
                <a16:creationId xmlns:a16="http://schemas.microsoft.com/office/drawing/2014/main" id="{37B63C77-C785-4D97-85B2-EFA67DE6DB72}"/>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DD7434A5-30D0-4FDE-A138-0A897A99ECF5}"/>
              </a:ext>
            </a:extLst>
          </p:cNvPr>
          <p:cNvSpPr>
            <a:spLocks noGrp="1"/>
          </p:cNvSpPr>
          <p:nvPr>
            <p:ph type="sldNum" sz="quarter" idx="12"/>
          </p:nvPr>
        </p:nvSpPr>
        <p:spPr/>
        <p:txBody>
          <a:bodyPr/>
          <a:lstStyle/>
          <a:p>
            <a:fld id="{3ABD3E95-7D9C-4313-92F8-4C3CDE980410}" type="slidenum">
              <a:rPr lang="en-US" smtClean="0"/>
              <a:t>‹#›</a:t>
            </a:fld>
            <a:endParaRPr lang="en-US"/>
          </a:p>
        </p:txBody>
      </p:sp>
    </p:spTree>
    <p:extLst>
      <p:ext uri="{BB962C8B-B14F-4D97-AF65-F5344CB8AC3E}">
        <p14:creationId xmlns:p14="http://schemas.microsoft.com/office/powerpoint/2010/main" val="5438753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97A22C9-399D-4463-8AB1-2E214D74C96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CA6DE0A-3FA1-4B9A-BCAF-4751AE44BF6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863068D-A9B9-4412-937A-18A8CD9DDD7C}"/>
              </a:ext>
            </a:extLst>
          </p:cNvPr>
          <p:cNvSpPr>
            <a:spLocks noGrp="1"/>
          </p:cNvSpPr>
          <p:nvPr>
            <p:ph type="dt" sz="half" idx="10"/>
          </p:nvPr>
        </p:nvSpPr>
        <p:spPr>
          <a:xfrm>
            <a:off x="838200" y="6356350"/>
            <a:ext cx="2743200" cy="365125"/>
          </a:xfrm>
          <a:prstGeom prst="rect">
            <a:avLst/>
          </a:prstGeom>
        </p:spPr>
        <p:txBody>
          <a:bodyPr/>
          <a:lstStyle/>
          <a:p>
            <a:fld id="{61024F94-E1F0-4786-B35A-996BB31C2271}" type="datetime1">
              <a:rPr lang="en-US" smtClean="0"/>
              <a:t>9/15/2020</a:t>
            </a:fld>
            <a:endParaRPr lang="en-US"/>
          </a:p>
        </p:txBody>
      </p:sp>
      <p:sp>
        <p:nvSpPr>
          <p:cNvPr id="5" name="Footer Placeholder 4">
            <a:extLst>
              <a:ext uri="{FF2B5EF4-FFF2-40B4-BE49-F238E27FC236}">
                <a16:creationId xmlns:a16="http://schemas.microsoft.com/office/drawing/2014/main" id="{827BE569-C7A6-45DD-9275-222C495F33C2}"/>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6AA010C0-6E55-4B05-8EF5-4C1DF8AD2E0B}"/>
              </a:ext>
            </a:extLst>
          </p:cNvPr>
          <p:cNvSpPr>
            <a:spLocks noGrp="1"/>
          </p:cNvSpPr>
          <p:nvPr>
            <p:ph type="sldNum" sz="quarter" idx="12"/>
          </p:nvPr>
        </p:nvSpPr>
        <p:spPr/>
        <p:txBody>
          <a:bodyPr/>
          <a:lstStyle/>
          <a:p>
            <a:fld id="{3ABD3E95-7D9C-4313-92F8-4C3CDE980410}" type="slidenum">
              <a:rPr lang="en-US" smtClean="0"/>
              <a:t>‹#›</a:t>
            </a:fld>
            <a:endParaRPr lang="en-US"/>
          </a:p>
        </p:txBody>
      </p:sp>
    </p:spTree>
    <p:extLst>
      <p:ext uri="{BB962C8B-B14F-4D97-AF65-F5344CB8AC3E}">
        <p14:creationId xmlns:p14="http://schemas.microsoft.com/office/powerpoint/2010/main" val="31393102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7BA6A8-771D-44E1-BE6D-75C0F0094209}"/>
              </a:ext>
            </a:extLst>
          </p:cNvPr>
          <p:cNvSpPr>
            <a:spLocks noGrp="1"/>
          </p:cNvSpPr>
          <p:nvPr>
            <p:ph type="title"/>
          </p:nvPr>
        </p:nvSpPr>
        <p:spPr/>
        <p:txBody>
          <a:bodyPr>
            <a:normAutofit/>
          </a:bodyPr>
          <a:lstStyle>
            <a:lvl1pPr>
              <a:defRPr sz="3200"/>
            </a:lvl1pPr>
          </a:lstStyle>
          <a:p>
            <a:r>
              <a:rPr lang="en-US" dirty="0"/>
              <a:t>Click to edit Master title style</a:t>
            </a:r>
          </a:p>
        </p:txBody>
      </p:sp>
      <p:sp>
        <p:nvSpPr>
          <p:cNvPr id="3" name="Content Placeholder 2">
            <a:extLst>
              <a:ext uri="{FF2B5EF4-FFF2-40B4-BE49-F238E27FC236}">
                <a16:creationId xmlns:a16="http://schemas.microsoft.com/office/drawing/2014/main" id="{413C6669-A465-4D0C-A104-32FFF19AC843}"/>
              </a:ext>
            </a:extLst>
          </p:cNvPr>
          <p:cNvSpPr>
            <a:spLocks noGrp="1"/>
          </p:cNvSpPr>
          <p:nvPr>
            <p:ph idx="1"/>
          </p:nvPr>
        </p:nvSpPr>
        <p:spPr/>
        <p:txBody>
          <a:bodyPr/>
          <a:lstStyle>
            <a:lvl1pPr>
              <a:spcBef>
                <a:spcPts val="600"/>
              </a:spcBef>
              <a:spcAft>
                <a:spcPts val="600"/>
              </a:spcAft>
              <a:defRPr/>
            </a:lvl1pPr>
            <a:lvl2pPr>
              <a:spcBef>
                <a:spcPts val="600"/>
              </a:spcBef>
              <a:spcAft>
                <a:spcPts val="600"/>
              </a:spcAft>
              <a:defRPr/>
            </a:lvl2pPr>
            <a:lvl3pPr>
              <a:spcBef>
                <a:spcPts val="600"/>
              </a:spcBef>
              <a:spcAft>
                <a:spcPts val="600"/>
              </a:spcAft>
              <a:defRPr/>
            </a:lvl3pPr>
            <a:lvl4pPr>
              <a:spcBef>
                <a:spcPts val="600"/>
              </a:spcBef>
              <a:spcAft>
                <a:spcPts val="600"/>
              </a:spcAft>
              <a:defRPr/>
            </a:lvl4pPr>
            <a:lvl5pPr>
              <a:spcBef>
                <a:spcPts val="600"/>
              </a:spcBef>
              <a:spcAft>
                <a:spcPts val="600"/>
              </a:spcAf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57D3144D-2418-4528-897C-D8840408E887}"/>
              </a:ext>
            </a:extLst>
          </p:cNvPr>
          <p:cNvSpPr>
            <a:spLocks noGrp="1"/>
          </p:cNvSpPr>
          <p:nvPr>
            <p:ph type="dt" sz="half" idx="10"/>
          </p:nvPr>
        </p:nvSpPr>
        <p:spPr>
          <a:xfrm>
            <a:off x="838200" y="6356350"/>
            <a:ext cx="2743200" cy="365125"/>
          </a:xfrm>
          <a:prstGeom prst="rect">
            <a:avLst/>
          </a:prstGeom>
        </p:spPr>
        <p:txBody>
          <a:bodyPr/>
          <a:lstStyle/>
          <a:p>
            <a:fld id="{C9696EC9-15B4-4AB8-ACEA-4E81C9F137C0}" type="datetime1">
              <a:rPr lang="en-US" smtClean="0"/>
              <a:t>9/15/2020</a:t>
            </a:fld>
            <a:endParaRPr lang="en-US"/>
          </a:p>
        </p:txBody>
      </p:sp>
      <p:sp>
        <p:nvSpPr>
          <p:cNvPr id="5" name="Footer Placeholder 4">
            <a:extLst>
              <a:ext uri="{FF2B5EF4-FFF2-40B4-BE49-F238E27FC236}">
                <a16:creationId xmlns:a16="http://schemas.microsoft.com/office/drawing/2014/main" id="{F4F050DB-DB1D-4751-A38C-797013F9259F}"/>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66AAA3F4-87FD-46AD-922A-3497D320901E}"/>
              </a:ext>
            </a:extLst>
          </p:cNvPr>
          <p:cNvSpPr>
            <a:spLocks noGrp="1"/>
          </p:cNvSpPr>
          <p:nvPr>
            <p:ph type="sldNum" sz="quarter" idx="12"/>
          </p:nvPr>
        </p:nvSpPr>
        <p:spPr/>
        <p:txBody>
          <a:bodyPr/>
          <a:lstStyle/>
          <a:p>
            <a:fld id="{3ABD3E95-7D9C-4313-92F8-4C3CDE980410}" type="slidenum">
              <a:rPr lang="en-US" smtClean="0"/>
              <a:t>‹#›</a:t>
            </a:fld>
            <a:endParaRPr lang="en-US"/>
          </a:p>
        </p:txBody>
      </p:sp>
    </p:spTree>
    <p:extLst>
      <p:ext uri="{BB962C8B-B14F-4D97-AF65-F5344CB8AC3E}">
        <p14:creationId xmlns:p14="http://schemas.microsoft.com/office/powerpoint/2010/main" val="8515772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CE398C-EB6A-4E03-9525-97A0595F1B6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0B229B1-F77F-4AC4-B593-DBF3A4824BB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AA33F71-212F-48BC-9E02-A04E7173704F}"/>
              </a:ext>
            </a:extLst>
          </p:cNvPr>
          <p:cNvSpPr>
            <a:spLocks noGrp="1"/>
          </p:cNvSpPr>
          <p:nvPr>
            <p:ph type="dt" sz="half" idx="10"/>
          </p:nvPr>
        </p:nvSpPr>
        <p:spPr>
          <a:xfrm>
            <a:off x="838200" y="6356350"/>
            <a:ext cx="2743200" cy="365125"/>
          </a:xfrm>
          <a:prstGeom prst="rect">
            <a:avLst/>
          </a:prstGeom>
        </p:spPr>
        <p:txBody>
          <a:bodyPr/>
          <a:lstStyle/>
          <a:p>
            <a:fld id="{D3312690-081A-4EB7-AA3D-349DC6FBDE33}" type="datetime1">
              <a:rPr lang="en-US" smtClean="0"/>
              <a:t>9/15/2020</a:t>
            </a:fld>
            <a:endParaRPr lang="en-US"/>
          </a:p>
        </p:txBody>
      </p:sp>
      <p:sp>
        <p:nvSpPr>
          <p:cNvPr id="5" name="Footer Placeholder 4">
            <a:extLst>
              <a:ext uri="{FF2B5EF4-FFF2-40B4-BE49-F238E27FC236}">
                <a16:creationId xmlns:a16="http://schemas.microsoft.com/office/drawing/2014/main" id="{1FD722D8-F9FA-4690-B7D5-EE4E75B03F9D}"/>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DA2539B5-19E6-42BB-A8C3-B2DE050020A8}"/>
              </a:ext>
            </a:extLst>
          </p:cNvPr>
          <p:cNvSpPr>
            <a:spLocks noGrp="1"/>
          </p:cNvSpPr>
          <p:nvPr>
            <p:ph type="sldNum" sz="quarter" idx="12"/>
          </p:nvPr>
        </p:nvSpPr>
        <p:spPr/>
        <p:txBody>
          <a:bodyPr/>
          <a:lstStyle/>
          <a:p>
            <a:fld id="{3ABD3E95-7D9C-4313-92F8-4C3CDE980410}" type="slidenum">
              <a:rPr lang="en-US" smtClean="0"/>
              <a:t>‹#›</a:t>
            </a:fld>
            <a:endParaRPr lang="en-US"/>
          </a:p>
        </p:txBody>
      </p:sp>
    </p:spTree>
    <p:extLst>
      <p:ext uri="{BB962C8B-B14F-4D97-AF65-F5344CB8AC3E}">
        <p14:creationId xmlns:p14="http://schemas.microsoft.com/office/powerpoint/2010/main" val="6255626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ED82A5-1572-4E44-B561-0C7A6A7B85B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E3634F9-8C32-4470-9451-6614BC4145F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5A2D7AB-9948-4685-A272-3DF3AFC00FE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FBE6D50-BE7A-4C67-AE79-04BA3DB76EFA}"/>
              </a:ext>
            </a:extLst>
          </p:cNvPr>
          <p:cNvSpPr>
            <a:spLocks noGrp="1"/>
          </p:cNvSpPr>
          <p:nvPr>
            <p:ph type="dt" sz="half" idx="10"/>
          </p:nvPr>
        </p:nvSpPr>
        <p:spPr>
          <a:xfrm>
            <a:off x="838200" y="6356350"/>
            <a:ext cx="2743200" cy="365125"/>
          </a:xfrm>
          <a:prstGeom prst="rect">
            <a:avLst/>
          </a:prstGeom>
        </p:spPr>
        <p:txBody>
          <a:bodyPr/>
          <a:lstStyle/>
          <a:p>
            <a:fld id="{A6CD0D34-3250-429B-86FD-19957017D006}" type="datetime1">
              <a:rPr lang="en-US" smtClean="0"/>
              <a:t>9/15/2020</a:t>
            </a:fld>
            <a:endParaRPr lang="en-US"/>
          </a:p>
        </p:txBody>
      </p:sp>
      <p:sp>
        <p:nvSpPr>
          <p:cNvPr id="6" name="Footer Placeholder 5">
            <a:extLst>
              <a:ext uri="{FF2B5EF4-FFF2-40B4-BE49-F238E27FC236}">
                <a16:creationId xmlns:a16="http://schemas.microsoft.com/office/drawing/2014/main" id="{0F347EDD-8AA8-4032-AC99-BDB092E6C33B}"/>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0623DBCD-A072-40A0-8647-588BF540A48D}"/>
              </a:ext>
            </a:extLst>
          </p:cNvPr>
          <p:cNvSpPr>
            <a:spLocks noGrp="1"/>
          </p:cNvSpPr>
          <p:nvPr>
            <p:ph type="sldNum" sz="quarter" idx="12"/>
          </p:nvPr>
        </p:nvSpPr>
        <p:spPr/>
        <p:txBody>
          <a:bodyPr/>
          <a:lstStyle/>
          <a:p>
            <a:fld id="{3ABD3E95-7D9C-4313-92F8-4C3CDE980410}" type="slidenum">
              <a:rPr lang="en-US" smtClean="0"/>
              <a:t>‹#›</a:t>
            </a:fld>
            <a:endParaRPr lang="en-US"/>
          </a:p>
        </p:txBody>
      </p:sp>
    </p:spTree>
    <p:extLst>
      <p:ext uri="{BB962C8B-B14F-4D97-AF65-F5344CB8AC3E}">
        <p14:creationId xmlns:p14="http://schemas.microsoft.com/office/powerpoint/2010/main" val="5471364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F10E98-6BD4-4119-BB21-4F901A2314F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820A541-B4F7-4B34-9959-ED457817A2E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3B8CEF6-A710-4002-8873-95424470DF1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710F384-1970-40FF-874C-2303E93A9A6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34A76FC-D9CC-4D1A-8885-35596A76E0E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39067B9-BCC1-48AD-8BB3-350CA13A94C1}"/>
              </a:ext>
            </a:extLst>
          </p:cNvPr>
          <p:cNvSpPr>
            <a:spLocks noGrp="1"/>
          </p:cNvSpPr>
          <p:nvPr>
            <p:ph type="dt" sz="half" idx="10"/>
          </p:nvPr>
        </p:nvSpPr>
        <p:spPr>
          <a:xfrm>
            <a:off x="838200" y="6356350"/>
            <a:ext cx="2743200" cy="365125"/>
          </a:xfrm>
          <a:prstGeom prst="rect">
            <a:avLst/>
          </a:prstGeom>
        </p:spPr>
        <p:txBody>
          <a:bodyPr/>
          <a:lstStyle/>
          <a:p>
            <a:fld id="{C8B5CD58-9514-4324-9397-01C3A2CAD704}" type="datetime1">
              <a:rPr lang="en-US" smtClean="0"/>
              <a:t>9/15/2020</a:t>
            </a:fld>
            <a:endParaRPr lang="en-US"/>
          </a:p>
        </p:txBody>
      </p:sp>
      <p:sp>
        <p:nvSpPr>
          <p:cNvPr id="8" name="Footer Placeholder 7">
            <a:extLst>
              <a:ext uri="{FF2B5EF4-FFF2-40B4-BE49-F238E27FC236}">
                <a16:creationId xmlns:a16="http://schemas.microsoft.com/office/drawing/2014/main" id="{E31363B6-5A8D-4EC3-AF75-C21C4DAF6BCE}"/>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9" name="Slide Number Placeholder 8">
            <a:extLst>
              <a:ext uri="{FF2B5EF4-FFF2-40B4-BE49-F238E27FC236}">
                <a16:creationId xmlns:a16="http://schemas.microsoft.com/office/drawing/2014/main" id="{339E1C19-9CB2-4937-947A-150C74BC2898}"/>
              </a:ext>
            </a:extLst>
          </p:cNvPr>
          <p:cNvSpPr>
            <a:spLocks noGrp="1"/>
          </p:cNvSpPr>
          <p:nvPr>
            <p:ph type="sldNum" sz="quarter" idx="12"/>
          </p:nvPr>
        </p:nvSpPr>
        <p:spPr/>
        <p:txBody>
          <a:bodyPr/>
          <a:lstStyle/>
          <a:p>
            <a:fld id="{3ABD3E95-7D9C-4313-92F8-4C3CDE980410}" type="slidenum">
              <a:rPr lang="en-US" smtClean="0"/>
              <a:t>‹#›</a:t>
            </a:fld>
            <a:endParaRPr lang="en-US"/>
          </a:p>
        </p:txBody>
      </p:sp>
    </p:spTree>
    <p:extLst>
      <p:ext uri="{BB962C8B-B14F-4D97-AF65-F5344CB8AC3E}">
        <p14:creationId xmlns:p14="http://schemas.microsoft.com/office/powerpoint/2010/main" val="12522129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A55C1E-714C-4F4E-84E3-ED0085F0AC3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2E15DCC-66CF-4968-B912-DF6417ACD88B}"/>
              </a:ext>
            </a:extLst>
          </p:cNvPr>
          <p:cNvSpPr>
            <a:spLocks noGrp="1"/>
          </p:cNvSpPr>
          <p:nvPr>
            <p:ph type="dt" sz="half" idx="10"/>
          </p:nvPr>
        </p:nvSpPr>
        <p:spPr>
          <a:xfrm>
            <a:off x="838200" y="6356350"/>
            <a:ext cx="2743200" cy="365125"/>
          </a:xfrm>
          <a:prstGeom prst="rect">
            <a:avLst/>
          </a:prstGeom>
        </p:spPr>
        <p:txBody>
          <a:bodyPr/>
          <a:lstStyle/>
          <a:p>
            <a:fld id="{2B1AC380-9B70-4FF3-A150-0E93E3DD2060}" type="datetime1">
              <a:rPr lang="en-US" smtClean="0"/>
              <a:t>9/15/2020</a:t>
            </a:fld>
            <a:endParaRPr lang="en-US"/>
          </a:p>
        </p:txBody>
      </p:sp>
      <p:sp>
        <p:nvSpPr>
          <p:cNvPr id="4" name="Footer Placeholder 3">
            <a:extLst>
              <a:ext uri="{FF2B5EF4-FFF2-40B4-BE49-F238E27FC236}">
                <a16:creationId xmlns:a16="http://schemas.microsoft.com/office/drawing/2014/main" id="{8AA83369-C916-45AB-BF94-B22D627536C9}"/>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5" name="Slide Number Placeholder 4">
            <a:extLst>
              <a:ext uri="{FF2B5EF4-FFF2-40B4-BE49-F238E27FC236}">
                <a16:creationId xmlns:a16="http://schemas.microsoft.com/office/drawing/2014/main" id="{97A78F6D-7F50-4A55-A4ED-078B639AA88C}"/>
              </a:ext>
            </a:extLst>
          </p:cNvPr>
          <p:cNvSpPr>
            <a:spLocks noGrp="1"/>
          </p:cNvSpPr>
          <p:nvPr>
            <p:ph type="sldNum" sz="quarter" idx="12"/>
          </p:nvPr>
        </p:nvSpPr>
        <p:spPr/>
        <p:txBody>
          <a:bodyPr/>
          <a:lstStyle/>
          <a:p>
            <a:fld id="{3ABD3E95-7D9C-4313-92F8-4C3CDE980410}" type="slidenum">
              <a:rPr lang="en-US" smtClean="0"/>
              <a:t>‹#›</a:t>
            </a:fld>
            <a:endParaRPr lang="en-US"/>
          </a:p>
        </p:txBody>
      </p:sp>
    </p:spTree>
    <p:extLst>
      <p:ext uri="{BB962C8B-B14F-4D97-AF65-F5344CB8AC3E}">
        <p14:creationId xmlns:p14="http://schemas.microsoft.com/office/powerpoint/2010/main" val="29046925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3C53CB5-B255-4D39-A7BA-BAA2A6AB278E}"/>
              </a:ext>
            </a:extLst>
          </p:cNvPr>
          <p:cNvSpPr>
            <a:spLocks noGrp="1"/>
          </p:cNvSpPr>
          <p:nvPr>
            <p:ph type="dt" sz="half" idx="10"/>
          </p:nvPr>
        </p:nvSpPr>
        <p:spPr>
          <a:xfrm>
            <a:off x="838200" y="6356350"/>
            <a:ext cx="2743200" cy="365125"/>
          </a:xfrm>
          <a:prstGeom prst="rect">
            <a:avLst/>
          </a:prstGeom>
        </p:spPr>
        <p:txBody>
          <a:bodyPr/>
          <a:lstStyle/>
          <a:p>
            <a:fld id="{F6B8992C-E946-443F-BFD4-1FC072213D33}" type="datetime1">
              <a:rPr lang="en-US" smtClean="0"/>
              <a:t>9/15/2020</a:t>
            </a:fld>
            <a:endParaRPr lang="en-US"/>
          </a:p>
        </p:txBody>
      </p:sp>
      <p:sp>
        <p:nvSpPr>
          <p:cNvPr id="3" name="Footer Placeholder 2">
            <a:extLst>
              <a:ext uri="{FF2B5EF4-FFF2-40B4-BE49-F238E27FC236}">
                <a16:creationId xmlns:a16="http://schemas.microsoft.com/office/drawing/2014/main" id="{0A014265-9F95-42EB-9303-EF0155F2F46B}"/>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a:extLst>
              <a:ext uri="{FF2B5EF4-FFF2-40B4-BE49-F238E27FC236}">
                <a16:creationId xmlns:a16="http://schemas.microsoft.com/office/drawing/2014/main" id="{B0711148-6E7A-4742-A54A-898F156A6CD2}"/>
              </a:ext>
            </a:extLst>
          </p:cNvPr>
          <p:cNvSpPr>
            <a:spLocks noGrp="1"/>
          </p:cNvSpPr>
          <p:nvPr>
            <p:ph type="sldNum" sz="quarter" idx="12"/>
          </p:nvPr>
        </p:nvSpPr>
        <p:spPr/>
        <p:txBody>
          <a:bodyPr/>
          <a:lstStyle/>
          <a:p>
            <a:fld id="{3ABD3E95-7D9C-4313-92F8-4C3CDE980410}" type="slidenum">
              <a:rPr lang="en-US" smtClean="0"/>
              <a:t>‹#›</a:t>
            </a:fld>
            <a:endParaRPr lang="en-US"/>
          </a:p>
        </p:txBody>
      </p:sp>
    </p:spTree>
    <p:extLst>
      <p:ext uri="{BB962C8B-B14F-4D97-AF65-F5344CB8AC3E}">
        <p14:creationId xmlns:p14="http://schemas.microsoft.com/office/powerpoint/2010/main" val="29724776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4D09D4-9CD4-452E-9DDD-3AA5F537E19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6E9C612-8A2C-4C86-969A-AE373A2B9C1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173F1F2-0A2C-4205-88A9-08456C3259F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FA78662-F680-4F92-BD00-A05233D7D2B9}"/>
              </a:ext>
            </a:extLst>
          </p:cNvPr>
          <p:cNvSpPr>
            <a:spLocks noGrp="1"/>
          </p:cNvSpPr>
          <p:nvPr>
            <p:ph type="dt" sz="half" idx="10"/>
          </p:nvPr>
        </p:nvSpPr>
        <p:spPr>
          <a:xfrm>
            <a:off x="838200" y="6356350"/>
            <a:ext cx="2743200" cy="365125"/>
          </a:xfrm>
          <a:prstGeom prst="rect">
            <a:avLst/>
          </a:prstGeom>
        </p:spPr>
        <p:txBody>
          <a:bodyPr/>
          <a:lstStyle/>
          <a:p>
            <a:fld id="{D791DE82-F327-4C1D-95A1-DA31E9D8B996}" type="datetime1">
              <a:rPr lang="en-US" smtClean="0"/>
              <a:t>9/15/2020</a:t>
            </a:fld>
            <a:endParaRPr lang="en-US"/>
          </a:p>
        </p:txBody>
      </p:sp>
      <p:sp>
        <p:nvSpPr>
          <p:cNvPr id="6" name="Footer Placeholder 5">
            <a:extLst>
              <a:ext uri="{FF2B5EF4-FFF2-40B4-BE49-F238E27FC236}">
                <a16:creationId xmlns:a16="http://schemas.microsoft.com/office/drawing/2014/main" id="{A5E9B571-4AB6-46BF-A039-8355C8B76F44}"/>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6E0AC943-4532-4752-9634-DA53A6F20E3C}"/>
              </a:ext>
            </a:extLst>
          </p:cNvPr>
          <p:cNvSpPr>
            <a:spLocks noGrp="1"/>
          </p:cNvSpPr>
          <p:nvPr>
            <p:ph type="sldNum" sz="quarter" idx="12"/>
          </p:nvPr>
        </p:nvSpPr>
        <p:spPr/>
        <p:txBody>
          <a:bodyPr/>
          <a:lstStyle/>
          <a:p>
            <a:fld id="{3ABD3E95-7D9C-4313-92F8-4C3CDE980410}" type="slidenum">
              <a:rPr lang="en-US" smtClean="0"/>
              <a:t>‹#›</a:t>
            </a:fld>
            <a:endParaRPr lang="en-US"/>
          </a:p>
        </p:txBody>
      </p:sp>
    </p:spTree>
    <p:extLst>
      <p:ext uri="{BB962C8B-B14F-4D97-AF65-F5344CB8AC3E}">
        <p14:creationId xmlns:p14="http://schemas.microsoft.com/office/powerpoint/2010/main" val="22026197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CF32F3-0237-4406-9D7B-E975325B662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5ADF3AB-7D2B-45D0-AC9B-284CE04E53F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E50CD4B-712B-4EF5-B307-908BF730353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847E76E-2771-4120-8211-4C52E5ECDA99}"/>
              </a:ext>
            </a:extLst>
          </p:cNvPr>
          <p:cNvSpPr>
            <a:spLocks noGrp="1"/>
          </p:cNvSpPr>
          <p:nvPr>
            <p:ph type="dt" sz="half" idx="10"/>
          </p:nvPr>
        </p:nvSpPr>
        <p:spPr>
          <a:xfrm>
            <a:off x="838200" y="6356350"/>
            <a:ext cx="2743200" cy="365125"/>
          </a:xfrm>
          <a:prstGeom prst="rect">
            <a:avLst/>
          </a:prstGeom>
        </p:spPr>
        <p:txBody>
          <a:bodyPr/>
          <a:lstStyle/>
          <a:p>
            <a:fld id="{3F0628B7-0404-4C31-BD40-3CE0C9E66646}" type="datetime1">
              <a:rPr lang="en-US" smtClean="0"/>
              <a:t>9/15/2020</a:t>
            </a:fld>
            <a:endParaRPr lang="en-US"/>
          </a:p>
        </p:txBody>
      </p:sp>
      <p:sp>
        <p:nvSpPr>
          <p:cNvPr id="6" name="Footer Placeholder 5">
            <a:extLst>
              <a:ext uri="{FF2B5EF4-FFF2-40B4-BE49-F238E27FC236}">
                <a16:creationId xmlns:a16="http://schemas.microsoft.com/office/drawing/2014/main" id="{95CA1F69-DD75-4697-ADEF-C37478AC9D92}"/>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89B5D58A-6AB4-4BCA-AA06-EC3BBB67734A}"/>
              </a:ext>
            </a:extLst>
          </p:cNvPr>
          <p:cNvSpPr>
            <a:spLocks noGrp="1"/>
          </p:cNvSpPr>
          <p:nvPr>
            <p:ph type="sldNum" sz="quarter" idx="12"/>
          </p:nvPr>
        </p:nvSpPr>
        <p:spPr/>
        <p:txBody>
          <a:bodyPr/>
          <a:lstStyle/>
          <a:p>
            <a:fld id="{3ABD3E95-7D9C-4313-92F8-4C3CDE980410}" type="slidenum">
              <a:rPr lang="en-US" smtClean="0"/>
              <a:t>‹#›</a:t>
            </a:fld>
            <a:endParaRPr lang="en-US"/>
          </a:p>
        </p:txBody>
      </p:sp>
    </p:spTree>
    <p:extLst>
      <p:ext uri="{BB962C8B-B14F-4D97-AF65-F5344CB8AC3E}">
        <p14:creationId xmlns:p14="http://schemas.microsoft.com/office/powerpoint/2010/main" val="32342494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lumMod val="90000"/>
            <a:alpha val="25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EE60A5B-1D93-499A-BE24-CFE2303D9070}"/>
              </a:ext>
            </a:extLst>
          </p:cNvPr>
          <p:cNvSpPr>
            <a:spLocks noGrp="1"/>
          </p:cNvSpPr>
          <p:nvPr>
            <p:ph type="title"/>
          </p:nvPr>
        </p:nvSpPr>
        <p:spPr>
          <a:xfrm>
            <a:off x="369277" y="365125"/>
            <a:ext cx="2558561" cy="3063875"/>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7E4F0554-2159-4E96-AA1E-A8A8AB9C657F}"/>
              </a:ext>
            </a:extLst>
          </p:cNvPr>
          <p:cNvSpPr>
            <a:spLocks noGrp="1"/>
          </p:cNvSpPr>
          <p:nvPr>
            <p:ph type="body" idx="1"/>
          </p:nvPr>
        </p:nvSpPr>
        <p:spPr>
          <a:xfrm>
            <a:off x="2989385" y="365125"/>
            <a:ext cx="8833337" cy="6127751"/>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a:extLst>
              <a:ext uri="{FF2B5EF4-FFF2-40B4-BE49-F238E27FC236}">
                <a16:creationId xmlns:a16="http://schemas.microsoft.com/office/drawing/2014/main" id="{735AEEE8-E3BD-43FB-A005-284607C1CEBD}"/>
              </a:ext>
            </a:extLst>
          </p:cNvPr>
          <p:cNvSpPr>
            <a:spLocks noGrp="1"/>
          </p:cNvSpPr>
          <p:nvPr>
            <p:ph type="sldNum" sz="quarter" idx="4"/>
          </p:nvPr>
        </p:nvSpPr>
        <p:spPr>
          <a:xfrm>
            <a:off x="8610600" y="6408654"/>
            <a:ext cx="3212122"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BD3E95-7D9C-4313-92F8-4C3CDE980410}" type="slidenum">
              <a:rPr lang="en-US" smtClean="0"/>
              <a:t>‹#›</a:t>
            </a:fld>
            <a:endParaRPr lang="en-US"/>
          </a:p>
        </p:txBody>
      </p:sp>
    </p:spTree>
    <p:extLst>
      <p:ext uri="{BB962C8B-B14F-4D97-AF65-F5344CB8AC3E}">
        <p14:creationId xmlns:p14="http://schemas.microsoft.com/office/powerpoint/2010/main" val="29091631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3200" b="0" kern="1200">
          <a:solidFill>
            <a:srgbClr val="C00000"/>
          </a:solidFill>
          <a:latin typeface="Franklin Gothic Medium" panose="020B0603020102020204" pitchFamily="34" charset="0"/>
          <a:ea typeface="Dotum" panose="020B0600000101010101" pitchFamily="34" charset="-127"/>
          <a:cs typeface="Aldhabi" panose="020B0604020202020204" pitchFamily="2" charset="-78"/>
        </a:defRPr>
      </a:lvl1pPr>
    </p:titleStyle>
    <p:bodyStyle>
      <a:lvl1pPr marL="228600" indent="-228600" algn="l" defTabSz="914400" rtl="0" eaLnBrk="1" latinLnBrk="0" hangingPunct="1">
        <a:lnSpc>
          <a:spcPct val="100000"/>
        </a:lnSpc>
        <a:spcBef>
          <a:spcPts val="800"/>
        </a:spcBef>
        <a:spcAft>
          <a:spcPts val="800"/>
        </a:spcAft>
        <a:buFont typeface="Arial" panose="020B0604020202020204" pitchFamily="34" charset="0"/>
        <a:buChar char="•"/>
        <a:defRPr sz="2400" kern="1200">
          <a:solidFill>
            <a:schemeClr val="tx1"/>
          </a:solidFill>
          <a:latin typeface="Franklin Gothic Book" panose="020B0503020102020204" pitchFamily="34" charset="0"/>
          <a:ea typeface="+mn-ea"/>
          <a:cs typeface="+mn-cs"/>
        </a:defRPr>
      </a:lvl1pPr>
      <a:lvl2pPr marL="914400" indent="-182880" algn="l" defTabSz="914400" rtl="0" eaLnBrk="1" latinLnBrk="0" hangingPunct="1">
        <a:lnSpc>
          <a:spcPct val="100000"/>
        </a:lnSpc>
        <a:spcBef>
          <a:spcPts val="800"/>
        </a:spcBef>
        <a:spcAft>
          <a:spcPts val="800"/>
        </a:spcAft>
        <a:buFont typeface="Arial" panose="020B0604020202020204" pitchFamily="34" charset="0"/>
        <a:buChar char="•"/>
        <a:defRPr sz="2000" kern="1200">
          <a:solidFill>
            <a:schemeClr val="tx1"/>
          </a:solidFill>
          <a:latin typeface="Franklin Gothic Book" panose="020B0503020102020204" pitchFamily="34" charset="0"/>
          <a:ea typeface="+mn-ea"/>
          <a:cs typeface="+mn-cs"/>
        </a:defRPr>
      </a:lvl2pPr>
      <a:lvl3pPr marL="1371600" indent="-182880" algn="l" defTabSz="914400" rtl="0" eaLnBrk="1" latinLnBrk="0" hangingPunct="1">
        <a:lnSpc>
          <a:spcPct val="100000"/>
        </a:lnSpc>
        <a:spcBef>
          <a:spcPts val="800"/>
        </a:spcBef>
        <a:spcAft>
          <a:spcPts val="800"/>
        </a:spcAft>
        <a:buFont typeface="Arial" panose="020B0604020202020204" pitchFamily="34" charset="0"/>
        <a:buChar char="•"/>
        <a:defRPr sz="1800" kern="1200">
          <a:solidFill>
            <a:schemeClr val="tx1"/>
          </a:solidFill>
          <a:latin typeface="Franklin Gothic Book" panose="020B0503020102020204" pitchFamily="34" charset="0"/>
          <a:ea typeface="+mn-ea"/>
          <a:cs typeface="+mn-cs"/>
        </a:defRPr>
      </a:lvl3pPr>
      <a:lvl4pPr marL="1828800" indent="-182880" algn="l" defTabSz="914400" rtl="0" eaLnBrk="1" latinLnBrk="0" hangingPunct="1">
        <a:lnSpc>
          <a:spcPct val="100000"/>
        </a:lnSpc>
        <a:spcBef>
          <a:spcPts val="800"/>
        </a:spcBef>
        <a:spcAft>
          <a:spcPts val="800"/>
        </a:spcAft>
        <a:buFont typeface="Arial" panose="020B0604020202020204" pitchFamily="34" charset="0"/>
        <a:buChar char="•"/>
        <a:defRPr sz="1600" kern="1200">
          <a:solidFill>
            <a:schemeClr val="tx1"/>
          </a:solidFill>
          <a:latin typeface="Franklin Gothic Book" panose="020B0503020102020204" pitchFamily="34" charset="0"/>
          <a:ea typeface="+mn-ea"/>
          <a:cs typeface="+mn-cs"/>
        </a:defRPr>
      </a:lvl4pPr>
      <a:lvl5pPr marL="2057400" indent="-228600" algn="l" defTabSz="914400" rtl="0" eaLnBrk="1" latinLnBrk="0" hangingPunct="1">
        <a:lnSpc>
          <a:spcPct val="100000"/>
        </a:lnSpc>
        <a:spcBef>
          <a:spcPts val="800"/>
        </a:spcBef>
        <a:spcAft>
          <a:spcPts val="800"/>
        </a:spcAft>
        <a:buFont typeface="Arial" panose="020B0604020202020204" pitchFamily="34" charset="0"/>
        <a:buChar char="•"/>
        <a:defRPr sz="1600" kern="1200">
          <a:solidFill>
            <a:schemeClr val="tx1"/>
          </a:solidFill>
          <a:latin typeface="Franklin Gothic Book" panose="020B05030201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4D53A2-7285-4F9C-99D0-98D1048B0F25}"/>
              </a:ext>
            </a:extLst>
          </p:cNvPr>
          <p:cNvSpPr>
            <a:spLocks noGrp="1"/>
          </p:cNvSpPr>
          <p:nvPr>
            <p:ph type="ctrTitle"/>
          </p:nvPr>
        </p:nvSpPr>
        <p:spPr/>
        <p:txBody>
          <a:bodyPr>
            <a:noAutofit/>
          </a:bodyPr>
          <a:lstStyle/>
          <a:p>
            <a:r>
              <a:rPr lang="en-US" sz="3600" dirty="0">
                <a:solidFill>
                  <a:schemeClr val="tx1"/>
                </a:solidFill>
              </a:rPr>
              <a:t>Update on </a:t>
            </a:r>
            <a:br>
              <a:rPr lang="en-US" sz="3600" dirty="0">
                <a:solidFill>
                  <a:schemeClr val="tx1"/>
                </a:solidFill>
              </a:rPr>
            </a:br>
            <a:r>
              <a:rPr lang="en-US" sz="3600" dirty="0">
                <a:solidFill>
                  <a:schemeClr val="tx1"/>
                </a:solidFill>
              </a:rPr>
              <a:t>Federal Centralized Audit Process, Administrative Adjustment Requests, and the </a:t>
            </a:r>
            <a:r>
              <a:rPr lang="en-US" sz="3600" dirty="0" err="1">
                <a:solidFill>
                  <a:schemeClr val="tx1"/>
                </a:solidFill>
              </a:rPr>
              <a:t>MTC</a:t>
            </a:r>
            <a:r>
              <a:rPr lang="en-US" sz="3600" dirty="0">
                <a:solidFill>
                  <a:schemeClr val="tx1"/>
                </a:solidFill>
              </a:rPr>
              <a:t> Model Partnership/</a:t>
            </a:r>
            <a:r>
              <a:rPr lang="en-US" sz="3600" dirty="0" err="1">
                <a:solidFill>
                  <a:schemeClr val="tx1"/>
                </a:solidFill>
              </a:rPr>
              <a:t>RAR</a:t>
            </a:r>
            <a:r>
              <a:rPr lang="en-US" sz="3600" dirty="0">
                <a:solidFill>
                  <a:schemeClr val="tx1"/>
                </a:solidFill>
              </a:rPr>
              <a:t> Statute</a:t>
            </a:r>
          </a:p>
        </p:txBody>
      </p:sp>
      <p:sp>
        <p:nvSpPr>
          <p:cNvPr id="3" name="Subtitle 2">
            <a:extLst>
              <a:ext uri="{FF2B5EF4-FFF2-40B4-BE49-F238E27FC236}">
                <a16:creationId xmlns:a16="http://schemas.microsoft.com/office/drawing/2014/main" id="{B97467E8-F10C-4946-9A0E-9A3350D327DC}"/>
              </a:ext>
            </a:extLst>
          </p:cNvPr>
          <p:cNvSpPr>
            <a:spLocks noGrp="1"/>
          </p:cNvSpPr>
          <p:nvPr>
            <p:ph type="subTitle" idx="1"/>
          </p:nvPr>
        </p:nvSpPr>
        <p:spPr/>
        <p:txBody>
          <a:bodyPr>
            <a:normAutofit/>
          </a:bodyPr>
          <a:lstStyle/>
          <a:p>
            <a:r>
              <a:rPr lang="en-US" sz="2000" dirty="0"/>
              <a:t>Multistate Tax Commission</a:t>
            </a:r>
            <a:br>
              <a:rPr lang="en-US" sz="2000" dirty="0"/>
            </a:br>
            <a:r>
              <a:rPr lang="en-US" sz="2000" dirty="0"/>
              <a:t>September - 2020</a:t>
            </a:r>
          </a:p>
        </p:txBody>
      </p:sp>
      <p:pic>
        <p:nvPicPr>
          <p:cNvPr id="4" name="Picture 3">
            <a:extLst>
              <a:ext uri="{FF2B5EF4-FFF2-40B4-BE49-F238E27FC236}">
                <a16:creationId xmlns:a16="http://schemas.microsoft.com/office/drawing/2014/main" id="{8736FB11-0BBF-4115-9ED5-CBCA6C1D41DC}"/>
              </a:ext>
            </a:extLst>
          </p:cNvPr>
          <p:cNvPicPr>
            <a:picLocks noChangeAspect="1"/>
          </p:cNvPicPr>
          <p:nvPr/>
        </p:nvPicPr>
        <p:blipFill>
          <a:blip r:embed="rId2"/>
          <a:stretch>
            <a:fillRect/>
          </a:stretch>
        </p:blipFill>
        <p:spPr>
          <a:xfrm>
            <a:off x="4456470" y="4907756"/>
            <a:ext cx="3279059" cy="1655762"/>
          </a:xfrm>
          <a:prstGeom prst="rect">
            <a:avLst/>
          </a:prstGeom>
        </p:spPr>
      </p:pic>
      <p:sp>
        <p:nvSpPr>
          <p:cNvPr id="5" name="Slide Number Placeholder 4">
            <a:extLst>
              <a:ext uri="{FF2B5EF4-FFF2-40B4-BE49-F238E27FC236}">
                <a16:creationId xmlns:a16="http://schemas.microsoft.com/office/drawing/2014/main" id="{3AD18C0B-295F-4B1E-89B9-429A3A13E564}"/>
              </a:ext>
            </a:extLst>
          </p:cNvPr>
          <p:cNvSpPr>
            <a:spLocks noGrp="1"/>
          </p:cNvSpPr>
          <p:nvPr>
            <p:ph type="sldNum" sz="quarter" idx="12"/>
          </p:nvPr>
        </p:nvSpPr>
        <p:spPr/>
        <p:txBody>
          <a:bodyPr/>
          <a:lstStyle/>
          <a:p>
            <a:fld id="{3ABD3E95-7D9C-4313-92F8-4C3CDE980410}" type="slidenum">
              <a:rPr lang="en-US" smtClean="0"/>
              <a:t>1</a:t>
            </a:fld>
            <a:endParaRPr lang="en-US"/>
          </a:p>
        </p:txBody>
      </p:sp>
    </p:spTree>
    <p:extLst>
      <p:ext uri="{BB962C8B-B14F-4D97-AF65-F5344CB8AC3E}">
        <p14:creationId xmlns:p14="http://schemas.microsoft.com/office/powerpoint/2010/main" val="17864386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6A8905-54F4-438C-8318-366A2B392440}"/>
              </a:ext>
            </a:extLst>
          </p:cNvPr>
          <p:cNvSpPr>
            <a:spLocks noGrp="1"/>
          </p:cNvSpPr>
          <p:nvPr>
            <p:ph type="title"/>
          </p:nvPr>
        </p:nvSpPr>
        <p:spPr/>
        <p:txBody>
          <a:bodyPr/>
          <a:lstStyle/>
          <a:p>
            <a:r>
              <a:rPr lang="en-US" dirty="0"/>
              <a:t>AAR Process Generally</a:t>
            </a:r>
          </a:p>
        </p:txBody>
      </p:sp>
      <p:sp>
        <p:nvSpPr>
          <p:cNvPr id="3" name="Content Placeholder 2">
            <a:extLst>
              <a:ext uri="{FF2B5EF4-FFF2-40B4-BE49-F238E27FC236}">
                <a16:creationId xmlns:a16="http://schemas.microsoft.com/office/drawing/2014/main" id="{50E5DAD7-34ED-48C7-8BA0-9F45C82A55AA}"/>
              </a:ext>
            </a:extLst>
          </p:cNvPr>
          <p:cNvSpPr>
            <a:spLocks noGrp="1"/>
          </p:cNvSpPr>
          <p:nvPr>
            <p:ph idx="1"/>
          </p:nvPr>
        </p:nvSpPr>
        <p:spPr/>
        <p:txBody>
          <a:bodyPr>
            <a:normAutofit fontScale="77500" lnSpcReduction="20000"/>
          </a:bodyPr>
          <a:lstStyle/>
          <a:p>
            <a:pPr marL="457200" indent="-457200">
              <a:buFont typeface="+mj-lt"/>
              <a:buAutoNum type="arabicPeriod"/>
            </a:pPr>
            <a:r>
              <a:rPr lang="en-US" dirty="0"/>
              <a:t>Partnership determines that a prior partnership return or K-1(s) are incorrect (over- or under-reporting). </a:t>
            </a:r>
          </a:p>
          <a:p>
            <a:pPr marL="457200" indent="-457200">
              <a:buFont typeface="+mj-lt"/>
              <a:buAutoNum type="arabicPeriod"/>
            </a:pPr>
            <a:r>
              <a:rPr lang="en-US" dirty="0"/>
              <a:t>Partnership files an AAR on behalf of the partnership – </a:t>
            </a:r>
          </a:p>
          <a:p>
            <a:pPr lvl="1"/>
            <a:r>
              <a:rPr lang="en-US" dirty="0"/>
              <a:t>Form 8082 and 1065-X to report the nature of the changes</a:t>
            </a:r>
          </a:p>
          <a:p>
            <a:pPr lvl="1"/>
            <a:r>
              <a:rPr lang="en-US" dirty="0"/>
              <a:t>Form 8985 – Pass-Through Statement – Tracking Report</a:t>
            </a:r>
          </a:p>
          <a:p>
            <a:pPr lvl="1"/>
            <a:r>
              <a:rPr lang="en-US" dirty="0"/>
              <a:t>Form 8986 – Partners Share of Adjustments –provided to partners</a:t>
            </a:r>
          </a:p>
          <a:p>
            <a:pPr marL="457200" indent="-457200">
              <a:buFont typeface="+mj-lt"/>
              <a:buAutoNum type="arabicPeriod" startAt="3"/>
            </a:pPr>
            <a:r>
              <a:rPr lang="en-US" dirty="0"/>
              <a:t>If there is an imputed underpayment:</a:t>
            </a:r>
          </a:p>
          <a:p>
            <a:pPr lvl="1"/>
            <a:r>
              <a:rPr lang="en-US" dirty="0"/>
              <a:t>The partnership must pay the imputed underpayment unless it files all the information necessary to push out the adjustments.</a:t>
            </a:r>
            <a:endParaRPr lang="en-US" i="1" dirty="0"/>
          </a:p>
          <a:p>
            <a:pPr lvl="1"/>
            <a:r>
              <a:rPr lang="en-US" i="1" dirty="0"/>
              <a:t>If the partnership does not make the push-out election</a:t>
            </a:r>
            <a:r>
              <a:rPr lang="en-US" dirty="0"/>
              <a:t>, it can request modifications of the imputed underpayment </a:t>
            </a:r>
            <a:r>
              <a:rPr lang="en-US" i="1" dirty="0"/>
              <a:t>along with</a:t>
            </a:r>
            <a:r>
              <a:rPr lang="en-US" dirty="0"/>
              <a:t> the AAR:</a:t>
            </a:r>
          </a:p>
          <a:p>
            <a:pPr lvl="2"/>
            <a:r>
              <a:rPr lang="en-US" dirty="0"/>
              <a:t>Form 8980</a:t>
            </a:r>
          </a:p>
          <a:p>
            <a:pPr lvl="2"/>
            <a:r>
              <a:rPr lang="en-US" strike="sngStrike" dirty="0"/>
              <a:t>Adjustments may include amended returns for partners or the alternative pull-in procedure so that partners can adjust AAR-year returns and pay the tax due</a:t>
            </a:r>
            <a:r>
              <a:rPr lang="en-US" dirty="0"/>
              <a:t>. Modifications would not include having partners file amended returns or the alternative procedure. </a:t>
            </a:r>
          </a:p>
          <a:p>
            <a:pPr lvl="1"/>
            <a:r>
              <a:rPr lang="en-US" dirty="0"/>
              <a:t>If the partnership does make the push-out election, it must provide all necessary information for partners to file and pay any tax or it will be liable.</a:t>
            </a:r>
          </a:p>
          <a:p>
            <a:pPr marL="457200" indent="-457200">
              <a:buFont typeface="+mj-lt"/>
              <a:buAutoNum type="arabicPeriod" startAt="4"/>
            </a:pPr>
            <a:r>
              <a:rPr lang="en-US" dirty="0">
                <a:highlight>
                  <a:srgbClr val="FFFF00"/>
                </a:highlight>
              </a:rPr>
              <a:t>If the adjustments do not result in an imputed underpayment (IRC 6225(a)(2)), then the partnership must push out – using process described in 3.</a:t>
            </a:r>
            <a:br>
              <a:rPr lang="en-US" dirty="0"/>
            </a:br>
            <a:endParaRPr lang="en-US" dirty="0"/>
          </a:p>
          <a:p>
            <a:pPr marL="457200" lvl="1" indent="0">
              <a:buNone/>
            </a:pPr>
            <a:endParaRPr lang="en-US" dirty="0"/>
          </a:p>
          <a:p>
            <a:pPr lvl="1"/>
            <a:endParaRPr lang="en-US" dirty="0"/>
          </a:p>
        </p:txBody>
      </p:sp>
      <p:sp>
        <p:nvSpPr>
          <p:cNvPr id="4" name="Slide Number Placeholder 3">
            <a:extLst>
              <a:ext uri="{FF2B5EF4-FFF2-40B4-BE49-F238E27FC236}">
                <a16:creationId xmlns:a16="http://schemas.microsoft.com/office/drawing/2014/main" id="{EED1C833-D4DF-4B5D-90CC-B9015B20F4D9}"/>
              </a:ext>
            </a:extLst>
          </p:cNvPr>
          <p:cNvSpPr>
            <a:spLocks noGrp="1"/>
          </p:cNvSpPr>
          <p:nvPr>
            <p:ph type="sldNum" sz="quarter" idx="12"/>
          </p:nvPr>
        </p:nvSpPr>
        <p:spPr/>
        <p:txBody>
          <a:bodyPr/>
          <a:lstStyle/>
          <a:p>
            <a:fld id="{3ABD3E95-7D9C-4313-92F8-4C3CDE980410}" type="slidenum">
              <a:rPr lang="en-US" smtClean="0"/>
              <a:t>10</a:t>
            </a:fld>
            <a:endParaRPr lang="en-US"/>
          </a:p>
        </p:txBody>
      </p:sp>
    </p:spTree>
    <p:extLst>
      <p:ext uri="{BB962C8B-B14F-4D97-AF65-F5344CB8AC3E}">
        <p14:creationId xmlns:p14="http://schemas.microsoft.com/office/powerpoint/2010/main" val="27648421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619659-ADA7-4864-B12E-8888C8E2E874}"/>
              </a:ext>
            </a:extLst>
          </p:cNvPr>
          <p:cNvSpPr>
            <a:spLocks noGrp="1"/>
          </p:cNvSpPr>
          <p:nvPr>
            <p:ph type="title"/>
          </p:nvPr>
        </p:nvSpPr>
        <p:spPr/>
        <p:txBody>
          <a:bodyPr/>
          <a:lstStyle/>
          <a:p>
            <a:r>
              <a:rPr lang="en-US" dirty="0"/>
              <a:t>AAR Process Generally </a:t>
            </a:r>
          </a:p>
        </p:txBody>
      </p:sp>
      <p:sp>
        <p:nvSpPr>
          <p:cNvPr id="3" name="Content Placeholder 2">
            <a:extLst>
              <a:ext uri="{FF2B5EF4-FFF2-40B4-BE49-F238E27FC236}">
                <a16:creationId xmlns:a16="http://schemas.microsoft.com/office/drawing/2014/main" id="{50DE7E10-41A2-42F6-8738-AE2E710D2F14}"/>
              </a:ext>
            </a:extLst>
          </p:cNvPr>
          <p:cNvSpPr>
            <a:spLocks noGrp="1"/>
          </p:cNvSpPr>
          <p:nvPr>
            <p:ph idx="1"/>
          </p:nvPr>
        </p:nvSpPr>
        <p:spPr/>
        <p:txBody>
          <a:bodyPr>
            <a:normAutofit fontScale="92500" lnSpcReduction="10000"/>
          </a:bodyPr>
          <a:lstStyle/>
          <a:p>
            <a:pPr marL="457200" indent="-457200">
              <a:buFont typeface="+mj-lt"/>
              <a:buAutoNum type="arabicPeriod" startAt="4"/>
            </a:pPr>
            <a:r>
              <a:rPr lang="en-US" dirty="0"/>
              <a:t>Similar to audit adjustments, partner’s obligations in the case of a push-out are:</a:t>
            </a:r>
          </a:p>
          <a:p>
            <a:pPr lvl="1"/>
            <a:r>
              <a:rPr lang="en-US" dirty="0"/>
              <a:t>Taxpaying partners (individuals, corporations, trusts) complete and file:</a:t>
            </a:r>
          </a:p>
          <a:p>
            <a:pPr lvl="2"/>
            <a:r>
              <a:rPr lang="en-US" dirty="0"/>
              <a:t>File Form 8978 to –</a:t>
            </a:r>
          </a:p>
          <a:p>
            <a:pPr lvl="3"/>
            <a:r>
              <a:rPr lang="en-US" dirty="0"/>
              <a:t>Calculate and report additional tax for the reviewed year on the current year’s tax return (“other tax”); and/or</a:t>
            </a:r>
          </a:p>
          <a:p>
            <a:pPr lvl="3"/>
            <a:r>
              <a:rPr lang="en-US" dirty="0">
                <a:highlight>
                  <a:srgbClr val="FFFF00"/>
                </a:highlight>
              </a:rPr>
              <a:t>Calculate and report overpaid tax for the reviewed year as a nonrefundable credit (see additional discussion).</a:t>
            </a:r>
          </a:p>
          <a:p>
            <a:pPr lvl="1"/>
            <a:r>
              <a:rPr lang="en-US" dirty="0"/>
              <a:t>Any direct or indirect passthrough partners</a:t>
            </a:r>
          </a:p>
          <a:p>
            <a:pPr lvl="2"/>
            <a:r>
              <a:rPr lang="en-US" dirty="0"/>
              <a:t>Can pay an amount of imputed underpayment on their shares of the adjustments calculated and reported on the current year’s tax return (1065)</a:t>
            </a:r>
          </a:p>
          <a:p>
            <a:pPr lvl="2"/>
            <a:r>
              <a:rPr lang="en-US" dirty="0"/>
              <a:t>Or, can elect to push out the adjustments (in the same manner as in 3 above):</a:t>
            </a:r>
          </a:p>
          <a:p>
            <a:pPr lvl="3"/>
            <a:r>
              <a:rPr lang="en-US" dirty="0"/>
              <a:t>Due date of election and for filing all information with partners and the IRS – the extended due date for the audited partnership’s return to be filed in the year that the reviewed year audit adjustments become final, that is: </a:t>
            </a:r>
          </a:p>
          <a:p>
            <a:pPr lvl="4"/>
            <a:r>
              <a:rPr lang="en-US" dirty="0"/>
              <a:t>The year in which 90 days have lapsed since the </a:t>
            </a:r>
            <a:r>
              <a:rPr lang="en-US" dirty="0" err="1"/>
              <a:t>FPA</a:t>
            </a:r>
            <a:r>
              <a:rPr lang="en-US" dirty="0"/>
              <a:t> without any petition filed, or</a:t>
            </a:r>
          </a:p>
          <a:p>
            <a:pPr lvl="4"/>
            <a:r>
              <a:rPr lang="en-US" dirty="0"/>
              <a:t>The date when any determination of the petition becomes final. </a:t>
            </a:r>
          </a:p>
          <a:p>
            <a:pPr lvl="2"/>
            <a:r>
              <a:rPr lang="en-US" dirty="0">
                <a:highlight>
                  <a:srgbClr val="FFFF00"/>
                </a:highlight>
              </a:rPr>
              <a:t>But, MUST push out tax negative adjustments to ultimate taxpaying partners.</a:t>
            </a:r>
          </a:p>
          <a:p>
            <a:pPr marL="1188720" lvl="2" indent="0">
              <a:buNone/>
            </a:pPr>
            <a:endParaRPr lang="en-US" dirty="0"/>
          </a:p>
          <a:p>
            <a:pPr marL="914400" lvl="2" indent="0">
              <a:buNone/>
            </a:pPr>
            <a:endParaRPr lang="en-US" dirty="0"/>
          </a:p>
        </p:txBody>
      </p:sp>
      <p:sp>
        <p:nvSpPr>
          <p:cNvPr id="4" name="Slide Number Placeholder 3">
            <a:extLst>
              <a:ext uri="{FF2B5EF4-FFF2-40B4-BE49-F238E27FC236}">
                <a16:creationId xmlns:a16="http://schemas.microsoft.com/office/drawing/2014/main" id="{3250A780-3EC1-4DC4-8B33-6DAE69D46531}"/>
              </a:ext>
            </a:extLst>
          </p:cNvPr>
          <p:cNvSpPr>
            <a:spLocks noGrp="1"/>
          </p:cNvSpPr>
          <p:nvPr>
            <p:ph type="sldNum" sz="quarter" idx="12"/>
          </p:nvPr>
        </p:nvSpPr>
        <p:spPr/>
        <p:txBody>
          <a:bodyPr/>
          <a:lstStyle/>
          <a:p>
            <a:fld id="{3ABD3E95-7D9C-4313-92F8-4C3CDE980410}" type="slidenum">
              <a:rPr lang="en-US" smtClean="0"/>
              <a:t>11</a:t>
            </a:fld>
            <a:endParaRPr lang="en-US"/>
          </a:p>
        </p:txBody>
      </p:sp>
    </p:spTree>
    <p:extLst>
      <p:ext uri="{BB962C8B-B14F-4D97-AF65-F5344CB8AC3E}">
        <p14:creationId xmlns:p14="http://schemas.microsoft.com/office/powerpoint/2010/main" val="5998232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CE2DD2-B18D-4F5E-BB23-6FB2CDD70B71}"/>
              </a:ext>
            </a:extLst>
          </p:cNvPr>
          <p:cNvSpPr>
            <a:spLocks noGrp="1"/>
          </p:cNvSpPr>
          <p:nvPr>
            <p:ph type="title"/>
          </p:nvPr>
        </p:nvSpPr>
        <p:spPr/>
        <p:txBody>
          <a:bodyPr/>
          <a:lstStyle/>
          <a:p>
            <a:r>
              <a:rPr lang="en-US" dirty="0"/>
              <a:t>NOTE: Reallocation Adjustments</a:t>
            </a:r>
          </a:p>
        </p:txBody>
      </p:sp>
      <p:sp>
        <p:nvSpPr>
          <p:cNvPr id="3" name="Content Placeholder 2">
            <a:extLst>
              <a:ext uri="{FF2B5EF4-FFF2-40B4-BE49-F238E27FC236}">
                <a16:creationId xmlns:a16="http://schemas.microsoft.com/office/drawing/2014/main" id="{7689E01A-BBAB-451D-98FC-746DDDE34431}"/>
              </a:ext>
            </a:extLst>
          </p:cNvPr>
          <p:cNvSpPr>
            <a:spLocks noGrp="1"/>
          </p:cNvSpPr>
          <p:nvPr>
            <p:ph idx="1"/>
          </p:nvPr>
        </p:nvSpPr>
        <p:spPr/>
        <p:txBody>
          <a:bodyPr>
            <a:normAutofit lnSpcReduction="10000"/>
          </a:bodyPr>
          <a:lstStyle/>
          <a:p>
            <a:pPr marL="388620" indent="-342900"/>
            <a:r>
              <a:rPr lang="en-US" dirty="0"/>
              <a:t>Any reallocation adjustment will have both tax-positive and tax-negative amounts that would net to zero. </a:t>
            </a:r>
          </a:p>
          <a:p>
            <a:pPr marL="388620" indent="-342900"/>
            <a:r>
              <a:rPr lang="en-US" dirty="0"/>
              <a:t>But the overall tax paid will oftentimes be different because of the specific tax effects on the partners. </a:t>
            </a:r>
          </a:p>
          <a:p>
            <a:pPr marL="1074420" lvl="1" indent="-342900"/>
            <a:r>
              <a:rPr lang="en-US" dirty="0"/>
              <a:t>For example, an item of capital loss was allocated to a partner that had capital gain income, rather than to all partners according to their partnership interest, this could effectively lower the total tax paid on the partnership income as a whole. </a:t>
            </a:r>
          </a:p>
          <a:p>
            <a:pPr marL="388620" indent="-342900"/>
            <a:r>
              <a:rPr lang="en-US" dirty="0"/>
              <a:t>This is why Subchapter K has numerous rules for when such so-called “special allocations” of partnership tax items will be respected. </a:t>
            </a:r>
          </a:p>
          <a:p>
            <a:pPr marL="388620" indent="-342900"/>
            <a:r>
              <a:rPr lang="en-US" dirty="0"/>
              <a:t>Under the BBA, tax-positive reallocations (e.g. under-allocated income or over-allocated expense) will result in an imputed underpayment which must be paid or pushed out by the partnership, whereas tax-negative reallocations (e.g. over-allocated income or under-allocated expense) must be pushed out. </a:t>
            </a:r>
          </a:p>
        </p:txBody>
      </p:sp>
      <p:sp>
        <p:nvSpPr>
          <p:cNvPr id="4" name="Slide Number Placeholder 3">
            <a:extLst>
              <a:ext uri="{FF2B5EF4-FFF2-40B4-BE49-F238E27FC236}">
                <a16:creationId xmlns:a16="http://schemas.microsoft.com/office/drawing/2014/main" id="{BD3F5A04-F8A9-4626-997A-D46EFD1BDB7F}"/>
              </a:ext>
            </a:extLst>
          </p:cNvPr>
          <p:cNvSpPr>
            <a:spLocks noGrp="1"/>
          </p:cNvSpPr>
          <p:nvPr>
            <p:ph type="sldNum" sz="quarter" idx="12"/>
          </p:nvPr>
        </p:nvSpPr>
        <p:spPr/>
        <p:txBody>
          <a:bodyPr/>
          <a:lstStyle/>
          <a:p>
            <a:fld id="{3ABD3E95-7D9C-4313-92F8-4C3CDE980410}" type="slidenum">
              <a:rPr lang="en-US" smtClean="0"/>
              <a:t>12</a:t>
            </a:fld>
            <a:endParaRPr lang="en-US"/>
          </a:p>
        </p:txBody>
      </p:sp>
    </p:spTree>
    <p:extLst>
      <p:ext uri="{BB962C8B-B14F-4D97-AF65-F5344CB8AC3E}">
        <p14:creationId xmlns:p14="http://schemas.microsoft.com/office/powerpoint/2010/main" val="19445691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B337A2-232C-4E8B-8D35-C1D26344E218}"/>
              </a:ext>
            </a:extLst>
          </p:cNvPr>
          <p:cNvSpPr>
            <a:spLocks noGrp="1"/>
          </p:cNvSpPr>
          <p:nvPr>
            <p:ph type="title"/>
          </p:nvPr>
        </p:nvSpPr>
        <p:spPr/>
        <p:txBody>
          <a:bodyPr/>
          <a:lstStyle/>
          <a:p>
            <a:r>
              <a:rPr lang="en-US" dirty="0"/>
              <a:t>What the </a:t>
            </a:r>
            <a:r>
              <a:rPr lang="en-US" dirty="0" err="1"/>
              <a:t>MTC</a:t>
            </a:r>
            <a:r>
              <a:rPr lang="en-US" dirty="0"/>
              <a:t> Model Requires</a:t>
            </a:r>
          </a:p>
        </p:txBody>
      </p:sp>
      <p:sp>
        <p:nvSpPr>
          <p:cNvPr id="3" name="Content Placeholder 2">
            <a:extLst>
              <a:ext uri="{FF2B5EF4-FFF2-40B4-BE49-F238E27FC236}">
                <a16:creationId xmlns:a16="http://schemas.microsoft.com/office/drawing/2014/main" id="{AC1DAD3A-66A4-4D02-B46A-EFEFB5D46370}"/>
              </a:ext>
            </a:extLst>
          </p:cNvPr>
          <p:cNvSpPr>
            <a:spLocks noGrp="1"/>
          </p:cNvSpPr>
          <p:nvPr>
            <p:ph idx="1"/>
          </p:nvPr>
        </p:nvSpPr>
        <p:spPr/>
        <p:txBody>
          <a:bodyPr>
            <a:normAutofit fontScale="92500"/>
          </a:bodyPr>
          <a:lstStyle/>
          <a:p>
            <a:r>
              <a:rPr lang="en-US" dirty="0"/>
              <a:t>If during an audit or as part of an AAR, partners file amended returns or the partnership files alternative information allowing the IRS to assess the partners—then the model deems this to be a final determination and requires the filing of a state amended return. (See Section B.) </a:t>
            </a:r>
            <a:r>
              <a:rPr lang="en-US" dirty="0">
                <a:highlight>
                  <a:srgbClr val="FFFF00"/>
                </a:highlight>
              </a:rPr>
              <a:t>BUT – this provision excludes adjustments taken into account under Sec. 6225(a)(2) – those that do not result in an imputed underpayment.</a:t>
            </a:r>
          </a:p>
          <a:p>
            <a:r>
              <a:rPr lang="en-US" dirty="0"/>
              <a:t>If, as a result of a federal audit or an AAR, the partnership pays an imputed underpayment or pushes out the related adjustments, then the model requires the partnership and partners to file amended state returns, unless the partnership makes the partnership-pays election. (See Section C.) </a:t>
            </a:r>
            <a:r>
              <a:rPr lang="en-US" dirty="0">
                <a:highlight>
                  <a:srgbClr val="FFFF00"/>
                </a:highlight>
              </a:rPr>
              <a:t>BUT AGAIN – this provision excludes adjustments taken into account under Sec. 6225(a)(2).</a:t>
            </a:r>
          </a:p>
          <a:p>
            <a:r>
              <a:rPr lang="en-US" dirty="0"/>
              <a:t>Section G then provides for refunds or credits of taxes arising from federal adjustments, </a:t>
            </a:r>
            <a:r>
              <a:rPr lang="en-US" dirty="0">
                <a:highlight>
                  <a:srgbClr val="FFFF00"/>
                </a:highlight>
              </a:rPr>
              <a:t>BUT it, again, excludes adjustments required to be reported for federal purposes under IRC section 6225(a)(2).</a:t>
            </a:r>
          </a:p>
          <a:p>
            <a:endParaRPr lang="en-US" dirty="0"/>
          </a:p>
          <a:p>
            <a:pPr lvl="1"/>
            <a:endParaRPr lang="en-US" dirty="0"/>
          </a:p>
        </p:txBody>
      </p:sp>
      <p:sp>
        <p:nvSpPr>
          <p:cNvPr id="4" name="Slide Number Placeholder 3">
            <a:extLst>
              <a:ext uri="{FF2B5EF4-FFF2-40B4-BE49-F238E27FC236}">
                <a16:creationId xmlns:a16="http://schemas.microsoft.com/office/drawing/2014/main" id="{EE4EDBB5-43D1-4EBC-BA48-412FC933BEA0}"/>
              </a:ext>
            </a:extLst>
          </p:cNvPr>
          <p:cNvSpPr>
            <a:spLocks noGrp="1"/>
          </p:cNvSpPr>
          <p:nvPr>
            <p:ph type="sldNum" sz="quarter" idx="12"/>
          </p:nvPr>
        </p:nvSpPr>
        <p:spPr/>
        <p:txBody>
          <a:bodyPr/>
          <a:lstStyle/>
          <a:p>
            <a:fld id="{3ABD3E95-7D9C-4313-92F8-4C3CDE980410}" type="slidenum">
              <a:rPr lang="en-US" smtClean="0"/>
              <a:t>13</a:t>
            </a:fld>
            <a:endParaRPr lang="en-US"/>
          </a:p>
        </p:txBody>
      </p:sp>
    </p:spTree>
    <p:extLst>
      <p:ext uri="{BB962C8B-B14F-4D97-AF65-F5344CB8AC3E}">
        <p14:creationId xmlns:p14="http://schemas.microsoft.com/office/powerpoint/2010/main" val="29783200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5E0C20-6861-4FE4-B2ED-6A9EB4FE173C}"/>
              </a:ext>
            </a:extLst>
          </p:cNvPr>
          <p:cNvSpPr>
            <a:spLocks noGrp="1"/>
          </p:cNvSpPr>
          <p:nvPr>
            <p:ph type="title"/>
          </p:nvPr>
        </p:nvSpPr>
        <p:spPr/>
        <p:txBody>
          <a:bodyPr>
            <a:normAutofit/>
          </a:bodyPr>
          <a:lstStyle/>
          <a:p>
            <a:r>
              <a:rPr lang="en-US" dirty="0"/>
              <a:t>Assumption in the 2019 Model</a:t>
            </a:r>
          </a:p>
        </p:txBody>
      </p:sp>
      <p:sp>
        <p:nvSpPr>
          <p:cNvPr id="3" name="Content Placeholder 2">
            <a:extLst>
              <a:ext uri="{FF2B5EF4-FFF2-40B4-BE49-F238E27FC236}">
                <a16:creationId xmlns:a16="http://schemas.microsoft.com/office/drawing/2014/main" id="{EAB20286-A93B-4916-9DA1-726889599173}"/>
              </a:ext>
            </a:extLst>
          </p:cNvPr>
          <p:cNvSpPr>
            <a:spLocks noGrp="1"/>
          </p:cNvSpPr>
          <p:nvPr>
            <p:ph idx="1"/>
          </p:nvPr>
        </p:nvSpPr>
        <p:spPr/>
        <p:txBody>
          <a:bodyPr>
            <a:normAutofit/>
          </a:bodyPr>
          <a:lstStyle/>
          <a:p>
            <a:r>
              <a:rPr lang="en-US" dirty="0"/>
              <a:t>In general, the overarching assumption in the model was that states would not be required to change other substantive or procedural issues that lie outside the scope—including residency rules, income sourcing rules, or statutes of limitation.</a:t>
            </a:r>
          </a:p>
          <a:p>
            <a:r>
              <a:rPr lang="en-US" dirty="0"/>
              <a:t>The 2019 model specifically assumed that IRC 6225(a)(2) adjustments, those that do not result in an imputed underpayment, whether made as part of an IRS audit or as part of an AAR, would not be “pushed out” but would, instead, be </a:t>
            </a:r>
            <a:r>
              <a:rPr lang="en-US" i="1" dirty="0"/>
              <a:t>allocated out</a:t>
            </a:r>
            <a:r>
              <a:rPr lang="en-US" dirty="0"/>
              <a:t> on the adjustment year K-1s of partners in the same way that any other partnership item would be.</a:t>
            </a:r>
          </a:p>
          <a:p>
            <a:r>
              <a:rPr lang="en-US" dirty="0"/>
              <a:t>If that were true, then partners would simply have a tax-negative amount to include on their tax returns for the adjustment year (along with any other partnership tax items).</a:t>
            </a:r>
          </a:p>
          <a:p>
            <a:pPr marL="0" indent="0">
              <a:buNone/>
            </a:pPr>
            <a:r>
              <a:rPr lang="en-US" dirty="0"/>
              <a:t> </a:t>
            </a:r>
          </a:p>
        </p:txBody>
      </p:sp>
      <p:sp>
        <p:nvSpPr>
          <p:cNvPr id="4" name="Slide Number Placeholder 3">
            <a:extLst>
              <a:ext uri="{FF2B5EF4-FFF2-40B4-BE49-F238E27FC236}">
                <a16:creationId xmlns:a16="http://schemas.microsoft.com/office/drawing/2014/main" id="{4BB9A343-F211-4450-A60A-CCBB70A65D4D}"/>
              </a:ext>
            </a:extLst>
          </p:cNvPr>
          <p:cNvSpPr>
            <a:spLocks noGrp="1"/>
          </p:cNvSpPr>
          <p:nvPr>
            <p:ph type="sldNum" sz="quarter" idx="12"/>
          </p:nvPr>
        </p:nvSpPr>
        <p:spPr/>
        <p:txBody>
          <a:bodyPr/>
          <a:lstStyle/>
          <a:p>
            <a:fld id="{3ABD3E95-7D9C-4313-92F8-4C3CDE980410}" type="slidenum">
              <a:rPr lang="en-US" smtClean="0"/>
              <a:t>14</a:t>
            </a:fld>
            <a:endParaRPr lang="en-US"/>
          </a:p>
        </p:txBody>
      </p:sp>
    </p:spTree>
    <p:extLst>
      <p:ext uri="{BB962C8B-B14F-4D97-AF65-F5344CB8AC3E}">
        <p14:creationId xmlns:p14="http://schemas.microsoft.com/office/powerpoint/2010/main" val="7999361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FC2380-D4D2-442A-86BA-E06E28393882}"/>
              </a:ext>
            </a:extLst>
          </p:cNvPr>
          <p:cNvSpPr>
            <a:spLocks noGrp="1"/>
          </p:cNvSpPr>
          <p:nvPr>
            <p:ph type="title"/>
          </p:nvPr>
        </p:nvSpPr>
        <p:spPr/>
        <p:txBody>
          <a:bodyPr/>
          <a:lstStyle/>
          <a:p>
            <a:r>
              <a:rPr lang="en-US" dirty="0"/>
              <a:t>Federal Treatment of Tax-Negative Adjustments</a:t>
            </a:r>
          </a:p>
        </p:txBody>
      </p:sp>
      <p:sp>
        <p:nvSpPr>
          <p:cNvPr id="3" name="Content Placeholder 2">
            <a:extLst>
              <a:ext uri="{FF2B5EF4-FFF2-40B4-BE49-F238E27FC236}">
                <a16:creationId xmlns:a16="http://schemas.microsoft.com/office/drawing/2014/main" id="{508C06FD-0ACB-47EB-B402-25E49549F155}"/>
              </a:ext>
            </a:extLst>
          </p:cNvPr>
          <p:cNvSpPr>
            <a:spLocks noGrp="1"/>
          </p:cNvSpPr>
          <p:nvPr>
            <p:ph idx="1"/>
          </p:nvPr>
        </p:nvSpPr>
        <p:spPr/>
        <p:txBody>
          <a:bodyPr/>
          <a:lstStyle/>
          <a:p>
            <a:r>
              <a:rPr lang="en-US" dirty="0"/>
              <a:t>Instead of the assumption made in the 2019 model, these IRC 6225(a)(2) adjustments will be pushed out in the same way that the push-out election works for other adjustments. </a:t>
            </a:r>
          </a:p>
          <a:p>
            <a:r>
              <a:rPr lang="en-US" dirty="0"/>
              <a:t>So – in the case of an audit or AAR that results in IRC 6225(a)(2) adjustments, the direct and indirect taxpaying partners will receive, in the adjustment year, Form 8986 – showing their share of the adjustment items and then they will prepare Form 8978 computing their overpayment.</a:t>
            </a:r>
          </a:p>
          <a:p>
            <a:r>
              <a:rPr lang="en-US" dirty="0"/>
              <a:t>The overpaid tax will </a:t>
            </a:r>
            <a:r>
              <a:rPr lang="en-US" i="1" dirty="0"/>
              <a:t>presumably </a:t>
            </a:r>
            <a:r>
              <a:rPr lang="en-US" dirty="0"/>
              <a:t>be taken as a non-refundable credit on the adjustment year return.</a:t>
            </a:r>
          </a:p>
          <a:p>
            <a:r>
              <a:rPr lang="en-US" dirty="0"/>
              <a:t>Then what happens??? </a:t>
            </a:r>
          </a:p>
          <a:p>
            <a:endParaRPr lang="en-US" dirty="0"/>
          </a:p>
        </p:txBody>
      </p:sp>
      <p:sp>
        <p:nvSpPr>
          <p:cNvPr id="4" name="Slide Number Placeholder 3">
            <a:extLst>
              <a:ext uri="{FF2B5EF4-FFF2-40B4-BE49-F238E27FC236}">
                <a16:creationId xmlns:a16="http://schemas.microsoft.com/office/drawing/2014/main" id="{71736918-D168-4F2D-BCF1-307DA3E98F59}"/>
              </a:ext>
            </a:extLst>
          </p:cNvPr>
          <p:cNvSpPr>
            <a:spLocks noGrp="1"/>
          </p:cNvSpPr>
          <p:nvPr>
            <p:ph type="sldNum" sz="quarter" idx="12"/>
          </p:nvPr>
        </p:nvSpPr>
        <p:spPr/>
        <p:txBody>
          <a:bodyPr/>
          <a:lstStyle/>
          <a:p>
            <a:fld id="{3ABD3E95-7D9C-4313-92F8-4C3CDE980410}" type="slidenum">
              <a:rPr lang="en-US" smtClean="0"/>
              <a:t>15</a:t>
            </a:fld>
            <a:endParaRPr lang="en-US"/>
          </a:p>
        </p:txBody>
      </p:sp>
    </p:spTree>
    <p:extLst>
      <p:ext uri="{BB962C8B-B14F-4D97-AF65-F5344CB8AC3E}">
        <p14:creationId xmlns:p14="http://schemas.microsoft.com/office/powerpoint/2010/main" val="32651179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20B0E7-DB81-480E-9D7E-32468D3E0D72}"/>
              </a:ext>
            </a:extLst>
          </p:cNvPr>
          <p:cNvSpPr>
            <a:spLocks noGrp="1"/>
          </p:cNvSpPr>
          <p:nvPr>
            <p:ph type="title"/>
          </p:nvPr>
        </p:nvSpPr>
        <p:spPr/>
        <p:txBody>
          <a:bodyPr/>
          <a:lstStyle/>
          <a:p>
            <a:r>
              <a:rPr lang="en-US" dirty="0"/>
              <a:t>Here’s what the experts say . . . </a:t>
            </a:r>
          </a:p>
        </p:txBody>
      </p:sp>
      <p:sp>
        <p:nvSpPr>
          <p:cNvPr id="3" name="Content Placeholder 2">
            <a:extLst>
              <a:ext uri="{FF2B5EF4-FFF2-40B4-BE49-F238E27FC236}">
                <a16:creationId xmlns:a16="http://schemas.microsoft.com/office/drawing/2014/main" id="{E2A407C8-DB1E-4213-A86D-ACB58C914C2B}"/>
              </a:ext>
            </a:extLst>
          </p:cNvPr>
          <p:cNvSpPr>
            <a:spLocks noGrp="1"/>
          </p:cNvSpPr>
          <p:nvPr>
            <p:ph idx="1"/>
          </p:nvPr>
        </p:nvSpPr>
        <p:spPr/>
        <p:txBody>
          <a:bodyPr/>
          <a:lstStyle/>
          <a:p>
            <a:r>
              <a:rPr lang="en-US" dirty="0"/>
              <a:t>“’To the extent you don’t have an overpayment for the reporting year, it doesn’t seem that you can get back with your reporting-year return any excess amount that was overpaid in 2018 [for example], and it’s not clear from the final regulations what happens to that amount,’ [Greg] Armstrong [of KPMG] said.”</a:t>
            </a:r>
          </a:p>
          <a:p>
            <a:r>
              <a:rPr lang="en-US" dirty="0"/>
              <a:t>“The Clock Is Running Out for Amending Partnership Returns” (an article exploring the CARES Act extension for filing amended returns without an AAR through September 30, 2020), Tax Notes-Federal, Sep. 7, 2020. </a:t>
            </a:r>
          </a:p>
        </p:txBody>
      </p:sp>
      <p:sp>
        <p:nvSpPr>
          <p:cNvPr id="4" name="Slide Number Placeholder 3">
            <a:extLst>
              <a:ext uri="{FF2B5EF4-FFF2-40B4-BE49-F238E27FC236}">
                <a16:creationId xmlns:a16="http://schemas.microsoft.com/office/drawing/2014/main" id="{6E7CA68B-4088-402D-B69F-6B8713812531}"/>
              </a:ext>
            </a:extLst>
          </p:cNvPr>
          <p:cNvSpPr>
            <a:spLocks noGrp="1"/>
          </p:cNvSpPr>
          <p:nvPr>
            <p:ph type="sldNum" sz="quarter" idx="12"/>
          </p:nvPr>
        </p:nvSpPr>
        <p:spPr/>
        <p:txBody>
          <a:bodyPr/>
          <a:lstStyle/>
          <a:p>
            <a:fld id="{3ABD3E95-7D9C-4313-92F8-4C3CDE980410}" type="slidenum">
              <a:rPr lang="en-US" smtClean="0"/>
              <a:t>16</a:t>
            </a:fld>
            <a:endParaRPr lang="en-US"/>
          </a:p>
        </p:txBody>
      </p:sp>
    </p:spTree>
    <p:extLst>
      <p:ext uri="{BB962C8B-B14F-4D97-AF65-F5344CB8AC3E}">
        <p14:creationId xmlns:p14="http://schemas.microsoft.com/office/powerpoint/2010/main" val="28690716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09E0BD-D6E9-4C34-9746-1520588633D3}"/>
              </a:ext>
            </a:extLst>
          </p:cNvPr>
          <p:cNvSpPr>
            <a:spLocks noGrp="1"/>
          </p:cNvSpPr>
          <p:nvPr>
            <p:ph type="title"/>
          </p:nvPr>
        </p:nvSpPr>
        <p:spPr/>
        <p:txBody>
          <a:bodyPr/>
          <a:lstStyle/>
          <a:p>
            <a:r>
              <a:rPr lang="en-US" dirty="0"/>
              <a:t>Here’s what the experts say . . .</a:t>
            </a:r>
          </a:p>
        </p:txBody>
      </p:sp>
      <p:sp>
        <p:nvSpPr>
          <p:cNvPr id="3" name="Content Placeholder 2">
            <a:extLst>
              <a:ext uri="{FF2B5EF4-FFF2-40B4-BE49-F238E27FC236}">
                <a16:creationId xmlns:a16="http://schemas.microsoft.com/office/drawing/2014/main" id="{A47D36DF-3F5F-41BE-80FC-01A304576864}"/>
              </a:ext>
            </a:extLst>
          </p:cNvPr>
          <p:cNvSpPr>
            <a:spLocks noGrp="1"/>
          </p:cNvSpPr>
          <p:nvPr>
            <p:ph idx="1"/>
          </p:nvPr>
        </p:nvSpPr>
        <p:spPr/>
        <p:txBody>
          <a:bodyPr/>
          <a:lstStyle/>
          <a:p>
            <a:r>
              <a:rPr lang="en-US" dirty="0"/>
              <a:t>“Under the BBA . . . the partnership must generally file an AAR. This is not a new procedural rule . . .. What is different, however, is that under </a:t>
            </a:r>
            <a:r>
              <a:rPr lang="en-US" dirty="0" err="1"/>
              <a:t>TEFRA</a:t>
            </a:r>
            <a:r>
              <a:rPr lang="en-US" dirty="0"/>
              <a:t>, if a historic partner had paid too much tax, the partner could receive a refund as a result of an adjustment requested through an AAR. With an AAR filed under the BBA, the historic partners cannot receive refunds. Instead, they receive a nonrefundable credit for the year in which the AAR is filed.” </a:t>
            </a:r>
          </a:p>
          <a:p>
            <a:r>
              <a:rPr lang="en-US" dirty="0"/>
              <a:t>Kate Kraus, “Partnership Administrative Adjustment Requests are Dangerous,” Tax Notes-Federal, Apr. 20, 2020. </a:t>
            </a:r>
          </a:p>
        </p:txBody>
      </p:sp>
      <p:sp>
        <p:nvSpPr>
          <p:cNvPr id="4" name="Slide Number Placeholder 3">
            <a:extLst>
              <a:ext uri="{FF2B5EF4-FFF2-40B4-BE49-F238E27FC236}">
                <a16:creationId xmlns:a16="http://schemas.microsoft.com/office/drawing/2014/main" id="{D1A18DDD-7029-4CF7-9E18-98CCFA574D2D}"/>
              </a:ext>
            </a:extLst>
          </p:cNvPr>
          <p:cNvSpPr>
            <a:spLocks noGrp="1"/>
          </p:cNvSpPr>
          <p:nvPr>
            <p:ph type="sldNum" sz="quarter" idx="12"/>
          </p:nvPr>
        </p:nvSpPr>
        <p:spPr/>
        <p:txBody>
          <a:bodyPr/>
          <a:lstStyle/>
          <a:p>
            <a:fld id="{3ABD3E95-7D9C-4313-92F8-4C3CDE980410}" type="slidenum">
              <a:rPr lang="en-US" smtClean="0"/>
              <a:t>17</a:t>
            </a:fld>
            <a:endParaRPr lang="en-US"/>
          </a:p>
        </p:txBody>
      </p:sp>
    </p:spTree>
    <p:extLst>
      <p:ext uri="{BB962C8B-B14F-4D97-AF65-F5344CB8AC3E}">
        <p14:creationId xmlns:p14="http://schemas.microsoft.com/office/powerpoint/2010/main" val="32699177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E2AD6C-05B1-4936-9B76-32496EBBFE9E}"/>
              </a:ext>
            </a:extLst>
          </p:cNvPr>
          <p:cNvSpPr>
            <a:spLocks noGrp="1"/>
          </p:cNvSpPr>
          <p:nvPr>
            <p:ph type="title"/>
          </p:nvPr>
        </p:nvSpPr>
        <p:spPr/>
        <p:txBody>
          <a:bodyPr/>
          <a:lstStyle/>
          <a:p>
            <a:r>
              <a:rPr lang="en-US" dirty="0"/>
              <a:t>NOTE:</a:t>
            </a:r>
          </a:p>
        </p:txBody>
      </p:sp>
      <p:sp>
        <p:nvSpPr>
          <p:cNvPr id="3" name="Content Placeholder 2">
            <a:extLst>
              <a:ext uri="{FF2B5EF4-FFF2-40B4-BE49-F238E27FC236}">
                <a16:creationId xmlns:a16="http://schemas.microsoft.com/office/drawing/2014/main" id="{B45CF96C-213D-4396-88BC-362564F84C4C}"/>
              </a:ext>
            </a:extLst>
          </p:cNvPr>
          <p:cNvSpPr>
            <a:spLocks noGrp="1"/>
          </p:cNvSpPr>
          <p:nvPr>
            <p:ph idx="1"/>
          </p:nvPr>
        </p:nvSpPr>
        <p:spPr/>
        <p:txBody>
          <a:bodyPr/>
          <a:lstStyle/>
          <a:p>
            <a:r>
              <a:rPr lang="en-US" b="1" dirty="0"/>
              <a:t>Rev. Proc. 2020-23 (Apr. 8, 2020)</a:t>
            </a:r>
          </a:p>
          <a:p>
            <a:r>
              <a:rPr lang="en-US" dirty="0"/>
              <a:t>Will make it easier for partnerships to claim the CARES Act benefits for 2018 and 2019 (particularly changes in the depreciation rules for qualified improvement property). Under Rev. Proc. 2020-23, the partnership does not have to go through the AAR process under the BBA to file refund claims and, instead, the partnership and partners can amend returns for 2018 or 2019. This will also allow partners the full benefit of any tax refund for overpaid taxes in those years.</a:t>
            </a:r>
          </a:p>
        </p:txBody>
      </p:sp>
      <p:sp>
        <p:nvSpPr>
          <p:cNvPr id="4" name="Slide Number Placeholder 3">
            <a:extLst>
              <a:ext uri="{FF2B5EF4-FFF2-40B4-BE49-F238E27FC236}">
                <a16:creationId xmlns:a16="http://schemas.microsoft.com/office/drawing/2014/main" id="{E53DC268-947C-4755-A296-5CE40A750A01}"/>
              </a:ext>
            </a:extLst>
          </p:cNvPr>
          <p:cNvSpPr>
            <a:spLocks noGrp="1"/>
          </p:cNvSpPr>
          <p:nvPr>
            <p:ph type="sldNum" sz="quarter" idx="12"/>
          </p:nvPr>
        </p:nvSpPr>
        <p:spPr/>
        <p:txBody>
          <a:bodyPr/>
          <a:lstStyle/>
          <a:p>
            <a:fld id="{3ABD3E95-7D9C-4313-92F8-4C3CDE980410}" type="slidenum">
              <a:rPr lang="en-US" smtClean="0"/>
              <a:t>18</a:t>
            </a:fld>
            <a:endParaRPr lang="en-US"/>
          </a:p>
        </p:txBody>
      </p:sp>
    </p:spTree>
    <p:extLst>
      <p:ext uri="{BB962C8B-B14F-4D97-AF65-F5344CB8AC3E}">
        <p14:creationId xmlns:p14="http://schemas.microsoft.com/office/powerpoint/2010/main" val="8367284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8ED1F2-1C5A-411A-BD39-990579C5F45F}"/>
              </a:ext>
            </a:extLst>
          </p:cNvPr>
          <p:cNvSpPr>
            <a:spLocks noGrp="1"/>
          </p:cNvSpPr>
          <p:nvPr>
            <p:ph type="title"/>
          </p:nvPr>
        </p:nvSpPr>
        <p:spPr>
          <a:xfrm>
            <a:off x="369277" y="365125"/>
            <a:ext cx="2385955" cy="3063875"/>
          </a:xfrm>
        </p:spPr>
        <p:txBody>
          <a:bodyPr/>
          <a:lstStyle/>
          <a:p>
            <a:r>
              <a:rPr lang="en-US" dirty="0"/>
              <a:t>Potential Fix to Model</a:t>
            </a:r>
          </a:p>
        </p:txBody>
      </p:sp>
      <p:sp>
        <p:nvSpPr>
          <p:cNvPr id="3" name="Content Placeholder 2">
            <a:extLst>
              <a:ext uri="{FF2B5EF4-FFF2-40B4-BE49-F238E27FC236}">
                <a16:creationId xmlns:a16="http://schemas.microsoft.com/office/drawing/2014/main" id="{19D7F6EE-7D65-469F-A304-B2FA7FA70355}"/>
              </a:ext>
            </a:extLst>
          </p:cNvPr>
          <p:cNvSpPr>
            <a:spLocks noGrp="1"/>
          </p:cNvSpPr>
          <p:nvPr>
            <p:ph idx="1"/>
          </p:nvPr>
        </p:nvSpPr>
        <p:spPr>
          <a:xfrm>
            <a:off x="2755233" y="365125"/>
            <a:ext cx="9228220" cy="6492875"/>
          </a:xfrm>
        </p:spPr>
        <p:txBody>
          <a:bodyPr>
            <a:normAutofit fontScale="85000" lnSpcReduction="20000"/>
          </a:bodyPr>
          <a:lstStyle/>
          <a:p>
            <a:pPr marL="0" indent="0">
              <a:buNone/>
            </a:pPr>
            <a:r>
              <a:rPr lang="en-US" dirty="0"/>
              <a:t>SECTION G.  Claims for Refund or Credits of Tax Arising from Final Federal Adjustments Made by the IRS</a:t>
            </a:r>
          </a:p>
          <a:p>
            <a:pPr marL="0" indent="0">
              <a:buNone/>
            </a:pPr>
            <a:r>
              <a:rPr lang="en-US" strike="sngStrike" dirty="0"/>
              <a:t>Except for Final Federal Adjustments required to be reported for federal purposes under IRC section 6225(a)(2), a</a:t>
            </a:r>
            <a:r>
              <a:rPr lang="en-US" dirty="0"/>
              <a:t> </a:t>
            </a:r>
            <a:r>
              <a:rPr lang="en-US" dirty="0" err="1"/>
              <a:t>A</a:t>
            </a:r>
            <a:r>
              <a:rPr lang="en-US" dirty="0"/>
              <a:t> Taxpayer may file a claim for refund or credit of tax arising from Federal Adjustments [</a:t>
            </a:r>
            <a:r>
              <a:rPr lang="en-US" i="1" dirty="0"/>
              <a:t>which means a change to an item or amount determined under the Internal Revenue Code that is used by a Taxpayer to compute [State tax] owed whether that change results from action by the IRS, including a Partnership Level Audit, or the filing of an amended federal return, federal refund claim, or an Administrative Adjustment Request by the Taxpayer</a:t>
            </a:r>
            <a:r>
              <a:rPr lang="en-US" dirty="0"/>
              <a:t>] </a:t>
            </a:r>
            <a:r>
              <a:rPr lang="en-US" strike="sngStrike" dirty="0"/>
              <a:t>made by the IRS</a:t>
            </a:r>
            <a:r>
              <a:rPr lang="en-US" dirty="0"/>
              <a:t> on or before the later of: </a:t>
            </a:r>
          </a:p>
          <a:p>
            <a:pPr marL="0" indent="0">
              <a:buNone/>
            </a:pPr>
            <a:r>
              <a:rPr lang="en-US" dirty="0"/>
              <a:t>	(1) The expiration of the last day for filing a claim for refund or credit of [State] tax pursuant to [citation to State statute setting forth claim for refund requirements], including any extensions; or</a:t>
            </a:r>
          </a:p>
          <a:p>
            <a:pPr marL="0" indent="0">
              <a:buNone/>
            </a:pPr>
            <a:r>
              <a:rPr lang="en-US" dirty="0"/>
              <a:t>	(2) One year from the date a Federal Adjustments Report prescribed in Sections B or C, as applicable, was due to the [State Agency], including any extensions pursuant to Section H.</a:t>
            </a:r>
          </a:p>
          <a:p>
            <a:pPr marL="0" indent="0">
              <a:buNone/>
            </a:pPr>
            <a:r>
              <a:rPr lang="en-US" dirty="0"/>
              <a:t>The Federal Adjustments Report [which includes methods or forms required by [State Tax Agency] for use by a Taxpayer to report Final Federal Adjustments, including an amended [State] tax return, information return, or a uniform multistate report] shall serve as the means for the Taxpayer to report additional tax due, report a claim for refund or credit of tax, and make other adjustments (including to its net operating losses) resulting from adjustments to the Taxpayer’s federal taxable income.</a:t>
            </a:r>
          </a:p>
        </p:txBody>
      </p:sp>
      <p:sp>
        <p:nvSpPr>
          <p:cNvPr id="4" name="Slide Number Placeholder 3">
            <a:extLst>
              <a:ext uri="{FF2B5EF4-FFF2-40B4-BE49-F238E27FC236}">
                <a16:creationId xmlns:a16="http://schemas.microsoft.com/office/drawing/2014/main" id="{394E99FB-F6BA-4E78-A91B-3583E1C17C99}"/>
              </a:ext>
            </a:extLst>
          </p:cNvPr>
          <p:cNvSpPr>
            <a:spLocks noGrp="1"/>
          </p:cNvSpPr>
          <p:nvPr>
            <p:ph type="sldNum" sz="quarter" idx="12"/>
          </p:nvPr>
        </p:nvSpPr>
        <p:spPr/>
        <p:txBody>
          <a:bodyPr/>
          <a:lstStyle/>
          <a:p>
            <a:fld id="{3ABD3E95-7D9C-4313-92F8-4C3CDE980410}" type="slidenum">
              <a:rPr lang="en-US" smtClean="0"/>
              <a:t>19</a:t>
            </a:fld>
            <a:endParaRPr lang="en-US"/>
          </a:p>
        </p:txBody>
      </p:sp>
    </p:spTree>
    <p:extLst>
      <p:ext uri="{BB962C8B-B14F-4D97-AF65-F5344CB8AC3E}">
        <p14:creationId xmlns:p14="http://schemas.microsoft.com/office/powerpoint/2010/main" val="38582130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B6EBE8D-6EFA-415C-970A-0198190DB817}"/>
              </a:ext>
            </a:extLst>
          </p:cNvPr>
          <p:cNvSpPr>
            <a:spLocks noGrp="1"/>
          </p:cNvSpPr>
          <p:nvPr>
            <p:ph type="title"/>
          </p:nvPr>
        </p:nvSpPr>
        <p:spPr>
          <a:xfrm>
            <a:off x="838200" y="1736726"/>
            <a:ext cx="10515600" cy="2852737"/>
          </a:xfrm>
        </p:spPr>
        <p:txBody>
          <a:bodyPr/>
          <a:lstStyle/>
          <a:p>
            <a:r>
              <a:rPr lang="en-US" dirty="0"/>
              <a:t>DISCUSSION DRAFT ONLY</a:t>
            </a:r>
          </a:p>
        </p:txBody>
      </p:sp>
      <p:sp>
        <p:nvSpPr>
          <p:cNvPr id="5" name="Text Placeholder 4">
            <a:extLst>
              <a:ext uri="{FF2B5EF4-FFF2-40B4-BE49-F238E27FC236}">
                <a16:creationId xmlns:a16="http://schemas.microsoft.com/office/drawing/2014/main" id="{3A985F40-9EC0-47F3-A010-90E0F7558C34}"/>
              </a:ext>
            </a:extLst>
          </p:cNvPr>
          <p:cNvSpPr>
            <a:spLocks noGrp="1"/>
          </p:cNvSpPr>
          <p:nvPr>
            <p:ph type="body" idx="1"/>
          </p:nvPr>
        </p:nvSpPr>
        <p:spPr/>
        <p:txBody>
          <a:bodyPr/>
          <a:lstStyle/>
          <a:p>
            <a:r>
              <a:rPr lang="en-US" dirty="0"/>
              <a:t>These slides were prepared by </a:t>
            </a:r>
            <a:r>
              <a:rPr lang="en-US" dirty="0" err="1"/>
              <a:t>MTC</a:t>
            </a:r>
            <a:r>
              <a:rPr lang="en-US" dirty="0"/>
              <a:t> staff are intended to assist in the discussion and deliberation of the </a:t>
            </a:r>
            <a:r>
              <a:rPr lang="en-US" dirty="0" err="1"/>
              <a:t>MTC</a:t>
            </a:r>
            <a:r>
              <a:rPr lang="en-US" dirty="0"/>
              <a:t> uniformity committee and work group only. </a:t>
            </a:r>
          </a:p>
        </p:txBody>
      </p:sp>
      <p:sp>
        <p:nvSpPr>
          <p:cNvPr id="2" name="Slide Number Placeholder 1">
            <a:extLst>
              <a:ext uri="{FF2B5EF4-FFF2-40B4-BE49-F238E27FC236}">
                <a16:creationId xmlns:a16="http://schemas.microsoft.com/office/drawing/2014/main" id="{A77BD3B8-9425-43C2-AFB9-BB853DD1B032}"/>
              </a:ext>
            </a:extLst>
          </p:cNvPr>
          <p:cNvSpPr>
            <a:spLocks noGrp="1"/>
          </p:cNvSpPr>
          <p:nvPr>
            <p:ph type="sldNum" sz="quarter" idx="12"/>
          </p:nvPr>
        </p:nvSpPr>
        <p:spPr/>
        <p:txBody>
          <a:bodyPr/>
          <a:lstStyle/>
          <a:p>
            <a:fld id="{3ABD3E95-7D9C-4313-92F8-4C3CDE980410}" type="slidenum">
              <a:rPr lang="en-US" smtClean="0"/>
              <a:t>2</a:t>
            </a:fld>
            <a:endParaRPr lang="en-US"/>
          </a:p>
        </p:txBody>
      </p:sp>
    </p:spTree>
    <p:extLst>
      <p:ext uri="{BB962C8B-B14F-4D97-AF65-F5344CB8AC3E}">
        <p14:creationId xmlns:p14="http://schemas.microsoft.com/office/powerpoint/2010/main" val="34227854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B4E123-263C-4021-85C6-F25D630BEDF9}"/>
              </a:ext>
            </a:extLst>
          </p:cNvPr>
          <p:cNvSpPr>
            <a:spLocks noGrp="1"/>
          </p:cNvSpPr>
          <p:nvPr>
            <p:ph type="title"/>
          </p:nvPr>
        </p:nvSpPr>
        <p:spPr/>
        <p:txBody>
          <a:bodyPr/>
          <a:lstStyle/>
          <a:p>
            <a:r>
              <a:rPr lang="en-US" dirty="0"/>
              <a:t>Example:</a:t>
            </a:r>
          </a:p>
        </p:txBody>
      </p:sp>
      <p:sp>
        <p:nvSpPr>
          <p:cNvPr id="3" name="Content Placeholder 2">
            <a:extLst>
              <a:ext uri="{FF2B5EF4-FFF2-40B4-BE49-F238E27FC236}">
                <a16:creationId xmlns:a16="http://schemas.microsoft.com/office/drawing/2014/main" id="{27778111-0EFB-4E8E-9B67-1E90AB99AE54}"/>
              </a:ext>
            </a:extLst>
          </p:cNvPr>
          <p:cNvSpPr>
            <a:spLocks noGrp="1"/>
          </p:cNvSpPr>
          <p:nvPr>
            <p:ph idx="1"/>
          </p:nvPr>
        </p:nvSpPr>
        <p:spPr/>
        <p:txBody>
          <a:bodyPr/>
          <a:lstStyle/>
          <a:p>
            <a:r>
              <a:rPr lang="en-US" dirty="0"/>
              <a:t>Assume that Partnership X files an AAR on January 1, 2021 for the year 2019 with an adjustment showing underreported depreciation expense for that year, reducing the net income of the partnership. X then files the appropriate forms with the IRS and the partners to push out the adjustments.</a:t>
            </a:r>
          </a:p>
          <a:p>
            <a:r>
              <a:rPr lang="en-US" dirty="0"/>
              <a:t>X’s partners will then calculate their overpaid tax in 2019 and, for federal purposes, will take a non-refundable tax credit on their 2021 return. </a:t>
            </a:r>
          </a:p>
          <a:p>
            <a:r>
              <a:rPr lang="en-US" dirty="0"/>
              <a:t>For state purposes, X’s partners will file amended state returns (or some similar type of Federal Adjustments Report) and will claim a refund of the related state tax paid. The state can require that the partners attach the federal forms filed by the partnership and provided to the partners as support for the claim.</a:t>
            </a:r>
          </a:p>
          <a:p>
            <a:pPr marL="0" indent="0">
              <a:buNone/>
            </a:pPr>
            <a:endParaRPr lang="en-US" dirty="0"/>
          </a:p>
        </p:txBody>
      </p:sp>
      <p:sp>
        <p:nvSpPr>
          <p:cNvPr id="4" name="Slide Number Placeholder 3">
            <a:extLst>
              <a:ext uri="{FF2B5EF4-FFF2-40B4-BE49-F238E27FC236}">
                <a16:creationId xmlns:a16="http://schemas.microsoft.com/office/drawing/2014/main" id="{7312BD73-3276-4A2A-9B5D-835010BB4D0C}"/>
              </a:ext>
            </a:extLst>
          </p:cNvPr>
          <p:cNvSpPr>
            <a:spLocks noGrp="1"/>
          </p:cNvSpPr>
          <p:nvPr>
            <p:ph type="sldNum" sz="quarter" idx="12"/>
          </p:nvPr>
        </p:nvSpPr>
        <p:spPr/>
        <p:txBody>
          <a:bodyPr/>
          <a:lstStyle/>
          <a:p>
            <a:fld id="{3ABD3E95-7D9C-4313-92F8-4C3CDE980410}" type="slidenum">
              <a:rPr lang="en-US" smtClean="0"/>
              <a:t>20</a:t>
            </a:fld>
            <a:endParaRPr lang="en-US"/>
          </a:p>
        </p:txBody>
      </p:sp>
    </p:spTree>
    <p:extLst>
      <p:ext uri="{BB962C8B-B14F-4D97-AF65-F5344CB8AC3E}">
        <p14:creationId xmlns:p14="http://schemas.microsoft.com/office/powerpoint/2010/main" val="20339157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1AC565-16DE-4F4B-9E07-6837FCAD57CC}"/>
              </a:ext>
            </a:extLst>
          </p:cNvPr>
          <p:cNvSpPr>
            <a:spLocks noGrp="1"/>
          </p:cNvSpPr>
          <p:nvPr>
            <p:ph type="title"/>
          </p:nvPr>
        </p:nvSpPr>
        <p:spPr/>
        <p:txBody>
          <a:bodyPr/>
          <a:lstStyle/>
          <a:p>
            <a:r>
              <a:rPr lang="en-US" dirty="0"/>
              <a:t>Adjustment</a:t>
            </a:r>
          </a:p>
        </p:txBody>
      </p:sp>
      <p:sp>
        <p:nvSpPr>
          <p:cNvPr id="3" name="Content Placeholder 2">
            <a:extLst>
              <a:ext uri="{FF2B5EF4-FFF2-40B4-BE49-F238E27FC236}">
                <a16:creationId xmlns:a16="http://schemas.microsoft.com/office/drawing/2014/main" id="{28463002-93ED-4D8F-A147-3728080E7AFD}"/>
              </a:ext>
            </a:extLst>
          </p:cNvPr>
          <p:cNvSpPr>
            <a:spLocks noGrp="1"/>
          </p:cNvSpPr>
          <p:nvPr>
            <p:ph idx="1"/>
          </p:nvPr>
        </p:nvSpPr>
        <p:spPr/>
        <p:txBody>
          <a:bodyPr>
            <a:normAutofit lnSpcReduction="10000"/>
          </a:bodyPr>
          <a:lstStyle/>
          <a:p>
            <a:r>
              <a:rPr lang="en-US" dirty="0"/>
              <a:t>Can result from an IRS audit or an Administrative Adjustment Request (AAR) filed by the partnership.</a:t>
            </a:r>
          </a:p>
          <a:p>
            <a:r>
              <a:rPr lang="en-US" dirty="0"/>
              <a:t>In general, when the term “adjustment” is used, it typically indicates: </a:t>
            </a:r>
          </a:p>
          <a:p>
            <a:pPr lvl="1"/>
            <a:r>
              <a:rPr lang="en-US" dirty="0"/>
              <a:t>a change in the amount or characterization (or timing, etc.) of an originally reported partnership tax item, </a:t>
            </a:r>
          </a:p>
          <a:p>
            <a:pPr lvl="1"/>
            <a:r>
              <a:rPr lang="en-US" dirty="0"/>
              <a:t>or a change in the amount of items originally allocated to partners, or </a:t>
            </a:r>
          </a:p>
          <a:p>
            <a:pPr lvl="1"/>
            <a:r>
              <a:rPr lang="en-US" dirty="0"/>
              <a:t>a change in the amount or character of a transaction between the partnership and a partner.</a:t>
            </a:r>
          </a:p>
          <a:p>
            <a:r>
              <a:rPr lang="en-US" dirty="0"/>
              <a:t>In other words – changes to the partnership 1065 or K-1s.</a:t>
            </a:r>
          </a:p>
          <a:p>
            <a:r>
              <a:rPr lang="en-US" dirty="0"/>
              <a:t>Bipartisan Budget Act (BBA) distinguishes between adjustments that DO or DO NOT result in imputed underpayments. See IRC 6225(a)(2).</a:t>
            </a:r>
          </a:p>
          <a:p>
            <a:r>
              <a:rPr lang="en-US" dirty="0"/>
              <a:t>A single audit or AAR may contain adjustments that DO or DO NOT result in imputed underpayments.  </a:t>
            </a:r>
          </a:p>
          <a:p>
            <a:endParaRPr lang="en-US" dirty="0"/>
          </a:p>
        </p:txBody>
      </p:sp>
      <p:sp>
        <p:nvSpPr>
          <p:cNvPr id="4" name="Slide Number Placeholder 3">
            <a:extLst>
              <a:ext uri="{FF2B5EF4-FFF2-40B4-BE49-F238E27FC236}">
                <a16:creationId xmlns:a16="http://schemas.microsoft.com/office/drawing/2014/main" id="{C43D74F7-2E6A-463C-9476-01D8BEE2DEC0}"/>
              </a:ext>
            </a:extLst>
          </p:cNvPr>
          <p:cNvSpPr>
            <a:spLocks noGrp="1"/>
          </p:cNvSpPr>
          <p:nvPr>
            <p:ph type="sldNum" sz="quarter" idx="12"/>
          </p:nvPr>
        </p:nvSpPr>
        <p:spPr/>
        <p:txBody>
          <a:bodyPr/>
          <a:lstStyle/>
          <a:p>
            <a:fld id="{3ABD3E95-7D9C-4313-92F8-4C3CDE980410}" type="slidenum">
              <a:rPr lang="en-US" smtClean="0"/>
              <a:t>3</a:t>
            </a:fld>
            <a:endParaRPr lang="en-US"/>
          </a:p>
        </p:txBody>
      </p:sp>
    </p:spTree>
    <p:extLst>
      <p:ext uri="{BB962C8B-B14F-4D97-AF65-F5344CB8AC3E}">
        <p14:creationId xmlns:p14="http://schemas.microsoft.com/office/powerpoint/2010/main" val="37974401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EFC4CA-C6C2-4501-8EF3-32C26390F2DC}"/>
              </a:ext>
            </a:extLst>
          </p:cNvPr>
          <p:cNvSpPr>
            <a:spLocks noGrp="1"/>
          </p:cNvSpPr>
          <p:nvPr>
            <p:ph type="title"/>
          </p:nvPr>
        </p:nvSpPr>
        <p:spPr>
          <a:xfrm>
            <a:off x="280501" y="365125"/>
            <a:ext cx="2915460" cy="3063875"/>
          </a:xfrm>
        </p:spPr>
        <p:txBody>
          <a:bodyPr/>
          <a:lstStyle/>
          <a:p>
            <a:r>
              <a:rPr lang="en-US" dirty="0"/>
              <a:t>“Imputed Underpayment”</a:t>
            </a:r>
          </a:p>
        </p:txBody>
      </p:sp>
      <p:sp>
        <p:nvSpPr>
          <p:cNvPr id="3" name="Content Placeholder 2">
            <a:extLst>
              <a:ext uri="{FF2B5EF4-FFF2-40B4-BE49-F238E27FC236}">
                <a16:creationId xmlns:a16="http://schemas.microsoft.com/office/drawing/2014/main" id="{03DA7FF8-0388-4209-A1EC-D42DF88CDCBF}"/>
              </a:ext>
            </a:extLst>
          </p:cNvPr>
          <p:cNvSpPr>
            <a:spLocks noGrp="1"/>
          </p:cNvSpPr>
          <p:nvPr>
            <p:ph idx="1"/>
          </p:nvPr>
        </p:nvSpPr>
        <p:spPr/>
        <p:txBody>
          <a:bodyPr/>
          <a:lstStyle/>
          <a:p>
            <a:r>
              <a:rPr lang="en-US" dirty="0"/>
              <a:t>Computed as follows (under IRC 6225(b)(1)):</a:t>
            </a:r>
          </a:p>
          <a:p>
            <a:pPr lvl="1"/>
            <a:r>
              <a:rPr lang="en-US" dirty="0"/>
              <a:t>Categorize adjustments the character of the partnership items (e.g. ordinary vs. capital, subject to limitations, etc.);</a:t>
            </a:r>
          </a:p>
          <a:p>
            <a:pPr lvl="1"/>
            <a:r>
              <a:rPr lang="en-US" dirty="0"/>
              <a:t>Sum or net related adjustments in similar categories;</a:t>
            </a:r>
          </a:p>
          <a:p>
            <a:pPr lvl="1"/>
            <a:r>
              <a:rPr lang="en-US" dirty="0"/>
              <a:t>Do </a:t>
            </a:r>
            <a:r>
              <a:rPr lang="en-US" i="1" dirty="0"/>
              <a:t>not</a:t>
            </a:r>
            <a:r>
              <a:rPr lang="en-US" dirty="0"/>
              <a:t> net the tax-negative and tax-positive reallocation adjustments; and</a:t>
            </a:r>
          </a:p>
          <a:p>
            <a:pPr lvl="1"/>
            <a:r>
              <a:rPr lang="en-US" dirty="0"/>
              <a:t>Multiply each category by the highest individual tax rate.</a:t>
            </a:r>
          </a:p>
          <a:p>
            <a:pPr lvl="1"/>
            <a:r>
              <a:rPr lang="en-US" dirty="0"/>
              <a:t>The resulting amount(s) are what the partnership may have to pay.</a:t>
            </a:r>
          </a:p>
          <a:p>
            <a:r>
              <a:rPr lang="en-US" dirty="0"/>
              <a:t>Under IRS regulations:</a:t>
            </a:r>
          </a:p>
          <a:p>
            <a:pPr lvl="1"/>
            <a:r>
              <a:rPr lang="en-US" dirty="0"/>
              <a:t>There can be more than one imputed underpayment per audit or administrative adjustment request (AAR).</a:t>
            </a:r>
          </a:p>
          <a:p>
            <a:pPr lvl="1"/>
            <a:r>
              <a:rPr lang="en-US" dirty="0"/>
              <a:t>Unrelated items may be netted if it will assist in resolving issues.</a:t>
            </a:r>
          </a:p>
          <a:p>
            <a:pPr marL="0" indent="0">
              <a:buNone/>
            </a:pPr>
            <a:r>
              <a:rPr lang="en-US" dirty="0"/>
              <a:t> </a:t>
            </a:r>
          </a:p>
        </p:txBody>
      </p:sp>
      <p:sp>
        <p:nvSpPr>
          <p:cNvPr id="4" name="Slide Number Placeholder 3">
            <a:extLst>
              <a:ext uri="{FF2B5EF4-FFF2-40B4-BE49-F238E27FC236}">
                <a16:creationId xmlns:a16="http://schemas.microsoft.com/office/drawing/2014/main" id="{E53FB95F-4B39-4A62-88DD-8BA9F47E8CC2}"/>
              </a:ext>
            </a:extLst>
          </p:cNvPr>
          <p:cNvSpPr>
            <a:spLocks noGrp="1"/>
          </p:cNvSpPr>
          <p:nvPr>
            <p:ph type="sldNum" sz="quarter" idx="12"/>
          </p:nvPr>
        </p:nvSpPr>
        <p:spPr/>
        <p:txBody>
          <a:bodyPr/>
          <a:lstStyle/>
          <a:p>
            <a:fld id="{3ABD3E95-7D9C-4313-92F8-4C3CDE980410}" type="slidenum">
              <a:rPr lang="en-US" smtClean="0"/>
              <a:t>4</a:t>
            </a:fld>
            <a:endParaRPr lang="en-US"/>
          </a:p>
        </p:txBody>
      </p:sp>
    </p:spTree>
    <p:extLst>
      <p:ext uri="{BB962C8B-B14F-4D97-AF65-F5344CB8AC3E}">
        <p14:creationId xmlns:p14="http://schemas.microsoft.com/office/powerpoint/2010/main" val="35599168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91A932-D19F-4E9C-A680-F0AE09797EC1}"/>
              </a:ext>
            </a:extLst>
          </p:cNvPr>
          <p:cNvSpPr>
            <a:spLocks noGrp="1"/>
          </p:cNvSpPr>
          <p:nvPr>
            <p:ph type="title"/>
          </p:nvPr>
        </p:nvSpPr>
        <p:spPr/>
        <p:txBody>
          <a:bodyPr/>
          <a:lstStyle/>
          <a:p>
            <a:r>
              <a:rPr lang="en-US" dirty="0"/>
              <a:t>Audit Process Generally</a:t>
            </a:r>
          </a:p>
        </p:txBody>
      </p:sp>
      <p:sp>
        <p:nvSpPr>
          <p:cNvPr id="3" name="Content Placeholder 2">
            <a:extLst>
              <a:ext uri="{FF2B5EF4-FFF2-40B4-BE49-F238E27FC236}">
                <a16:creationId xmlns:a16="http://schemas.microsoft.com/office/drawing/2014/main" id="{15F944F4-832E-4428-9F0B-16E8C2A97165}"/>
              </a:ext>
            </a:extLst>
          </p:cNvPr>
          <p:cNvSpPr>
            <a:spLocks noGrp="1"/>
          </p:cNvSpPr>
          <p:nvPr>
            <p:ph idx="1"/>
          </p:nvPr>
        </p:nvSpPr>
        <p:spPr/>
        <p:txBody>
          <a:bodyPr>
            <a:normAutofit/>
          </a:bodyPr>
          <a:lstStyle/>
          <a:p>
            <a:pPr marL="457200" indent="-457200">
              <a:buFont typeface="+mj-lt"/>
              <a:buAutoNum type="arabicPeriod"/>
            </a:pPr>
            <a:r>
              <a:rPr lang="en-US" dirty="0"/>
              <a:t>IRS selects partnership for audit:</a:t>
            </a:r>
          </a:p>
          <a:p>
            <a:pPr lvl="1"/>
            <a:r>
              <a:rPr lang="en-US" dirty="0"/>
              <a:t>Notice of Selection for Examination </a:t>
            </a:r>
          </a:p>
          <a:p>
            <a:pPr lvl="1"/>
            <a:r>
              <a:rPr lang="en-US" dirty="0"/>
              <a:t>Notice of Administrative Proceeding</a:t>
            </a:r>
          </a:p>
          <a:p>
            <a:pPr marL="457200" indent="-457200">
              <a:buFont typeface="+mj-lt"/>
              <a:buAutoNum type="arabicPeriod"/>
            </a:pPr>
            <a:r>
              <a:rPr lang="en-US" dirty="0"/>
              <a:t>IRS determines audit adjustments and computes one or more “imputed underpayments” (tax-positive) under IRC 6225(b) or changes that “do not result in an imputed underpayment” (tax-negative) under IRC 6225(a)(2).</a:t>
            </a:r>
          </a:p>
          <a:p>
            <a:pPr lvl="1"/>
            <a:r>
              <a:rPr lang="en-US" dirty="0"/>
              <a:t>Notice of Preliminary Partnership Exam Changes or “Summary Report”</a:t>
            </a:r>
          </a:p>
          <a:p>
            <a:pPr marL="457200" indent="-457200">
              <a:buFont typeface="+mj-lt"/>
              <a:buAutoNum type="arabicPeriod"/>
            </a:pPr>
            <a:r>
              <a:rPr lang="en-US" dirty="0"/>
              <a:t>PR reviews and may request changes to the Summary Report.</a:t>
            </a:r>
          </a:p>
          <a:p>
            <a:pPr marL="457200" indent="-457200">
              <a:buFont typeface="+mj-lt"/>
              <a:buAutoNum type="arabicPeriod" startAt="4"/>
            </a:pPr>
            <a:r>
              <a:rPr lang="en-US" dirty="0"/>
              <a:t>IRS then issues a Final Summary Report.</a:t>
            </a:r>
          </a:p>
          <a:p>
            <a:pPr lvl="1"/>
            <a:r>
              <a:rPr lang="en-US" dirty="0"/>
              <a:t>BBA 30-Day Letter with final examination adjustments.</a:t>
            </a:r>
          </a:p>
          <a:p>
            <a:pPr marL="457200" indent="-457200">
              <a:buFont typeface="+mj-lt"/>
              <a:buAutoNum type="arabicPeriod" startAt="5"/>
            </a:pPr>
            <a:r>
              <a:rPr lang="en-US" dirty="0"/>
              <a:t>Taxpayer may elect to go through internal appeals process which may result in changes the Summary Report.</a:t>
            </a:r>
          </a:p>
          <a:p>
            <a:endParaRPr lang="en-US" dirty="0"/>
          </a:p>
          <a:p>
            <a:pPr marL="457200" indent="-457200">
              <a:buFont typeface="+mj-lt"/>
              <a:buAutoNum type="arabicPeriod"/>
            </a:pPr>
            <a:endParaRPr lang="en-US" dirty="0"/>
          </a:p>
        </p:txBody>
      </p:sp>
      <p:sp>
        <p:nvSpPr>
          <p:cNvPr id="4" name="Slide Number Placeholder 3">
            <a:extLst>
              <a:ext uri="{FF2B5EF4-FFF2-40B4-BE49-F238E27FC236}">
                <a16:creationId xmlns:a16="http://schemas.microsoft.com/office/drawing/2014/main" id="{4F0D14B4-67A2-4245-A1B0-EFE351944642}"/>
              </a:ext>
            </a:extLst>
          </p:cNvPr>
          <p:cNvSpPr>
            <a:spLocks noGrp="1"/>
          </p:cNvSpPr>
          <p:nvPr>
            <p:ph type="sldNum" sz="quarter" idx="12"/>
          </p:nvPr>
        </p:nvSpPr>
        <p:spPr/>
        <p:txBody>
          <a:bodyPr/>
          <a:lstStyle/>
          <a:p>
            <a:fld id="{3ABD3E95-7D9C-4313-92F8-4C3CDE980410}" type="slidenum">
              <a:rPr lang="en-US" smtClean="0"/>
              <a:t>5</a:t>
            </a:fld>
            <a:endParaRPr lang="en-US"/>
          </a:p>
        </p:txBody>
      </p:sp>
    </p:spTree>
    <p:extLst>
      <p:ext uri="{BB962C8B-B14F-4D97-AF65-F5344CB8AC3E}">
        <p14:creationId xmlns:p14="http://schemas.microsoft.com/office/powerpoint/2010/main" val="30590743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91A932-D19F-4E9C-A680-F0AE09797EC1}"/>
              </a:ext>
            </a:extLst>
          </p:cNvPr>
          <p:cNvSpPr>
            <a:spLocks noGrp="1"/>
          </p:cNvSpPr>
          <p:nvPr>
            <p:ph type="title"/>
          </p:nvPr>
        </p:nvSpPr>
        <p:spPr/>
        <p:txBody>
          <a:bodyPr/>
          <a:lstStyle/>
          <a:p>
            <a:r>
              <a:rPr lang="en-US" dirty="0"/>
              <a:t>Audit Process Generally</a:t>
            </a:r>
          </a:p>
        </p:txBody>
      </p:sp>
      <p:sp>
        <p:nvSpPr>
          <p:cNvPr id="3" name="Content Placeholder 2">
            <a:extLst>
              <a:ext uri="{FF2B5EF4-FFF2-40B4-BE49-F238E27FC236}">
                <a16:creationId xmlns:a16="http://schemas.microsoft.com/office/drawing/2014/main" id="{15F944F4-832E-4428-9F0B-16E8C2A97165}"/>
              </a:ext>
            </a:extLst>
          </p:cNvPr>
          <p:cNvSpPr>
            <a:spLocks noGrp="1"/>
          </p:cNvSpPr>
          <p:nvPr>
            <p:ph idx="1"/>
          </p:nvPr>
        </p:nvSpPr>
        <p:spPr/>
        <p:txBody>
          <a:bodyPr>
            <a:normAutofit/>
          </a:bodyPr>
          <a:lstStyle/>
          <a:p>
            <a:pPr marL="457200" indent="-457200">
              <a:buFont typeface="+mj-lt"/>
              <a:buAutoNum type="arabicPeriod" startAt="6"/>
            </a:pPr>
            <a:r>
              <a:rPr lang="en-US" dirty="0"/>
              <a:t>After any changes from appeal, the IRS issues: </a:t>
            </a:r>
          </a:p>
          <a:p>
            <a:pPr lvl="1"/>
            <a:r>
              <a:rPr lang="en-US" dirty="0"/>
              <a:t>Notice of Proposed Partnership Adjustment (</a:t>
            </a:r>
            <a:r>
              <a:rPr lang="en-US" dirty="0" err="1"/>
              <a:t>NoPPA</a:t>
            </a:r>
            <a:r>
              <a:rPr lang="en-US" dirty="0"/>
              <a:t>) with revised imputed underpayment(s) and other adjustments.</a:t>
            </a:r>
          </a:p>
          <a:p>
            <a:pPr lvl="2"/>
            <a:r>
              <a:rPr lang="en-US" dirty="0"/>
              <a:t>Starts the 270-day modification period.</a:t>
            </a:r>
          </a:p>
          <a:p>
            <a:pPr lvl="2"/>
            <a:r>
              <a:rPr lang="en-US" dirty="0"/>
              <a:t>Partnership may waive the 270-day modification period.</a:t>
            </a:r>
          </a:p>
          <a:p>
            <a:pPr marL="457200" indent="-457200">
              <a:buFont typeface="+mj-lt"/>
              <a:buAutoNum type="arabicPeriod" startAt="6"/>
            </a:pPr>
            <a:r>
              <a:rPr lang="en-US" dirty="0"/>
              <a:t>Partnership may request modifications to the imputed underpayment(s) during 270-day period.</a:t>
            </a:r>
          </a:p>
          <a:p>
            <a:pPr lvl="1"/>
            <a:r>
              <a:rPr lang="en-US" dirty="0"/>
              <a:t>Form 8980 – Partnership Request for Modification of Imputed Underpayments Under IRC 6225(c), including among other things:</a:t>
            </a:r>
          </a:p>
          <a:p>
            <a:pPr lvl="2"/>
            <a:r>
              <a:rPr lang="en-US" dirty="0"/>
              <a:t>Partners amended returns or alternative (pull-in) process—providing similar information—where partners are assessed and pay tax;</a:t>
            </a:r>
          </a:p>
          <a:p>
            <a:pPr lvl="2"/>
            <a:r>
              <a:rPr lang="en-US" dirty="0"/>
              <a:t>Except in the case of reallocation adjustments, all partners need not be included; and</a:t>
            </a:r>
          </a:p>
          <a:p>
            <a:pPr lvl="2"/>
            <a:r>
              <a:rPr lang="en-US" dirty="0"/>
              <a:t>Any included partners must take into account all imputed underpayment adjustments affecting their tax.</a:t>
            </a:r>
          </a:p>
          <a:p>
            <a:endParaRPr lang="en-US" dirty="0"/>
          </a:p>
        </p:txBody>
      </p:sp>
      <p:sp>
        <p:nvSpPr>
          <p:cNvPr id="4" name="Slide Number Placeholder 3">
            <a:extLst>
              <a:ext uri="{FF2B5EF4-FFF2-40B4-BE49-F238E27FC236}">
                <a16:creationId xmlns:a16="http://schemas.microsoft.com/office/drawing/2014/main" id="{98410869-EF3A-4B85-8917-2590160327C2}"/>
              </a:ext>
            </a:extLst>
          </p:cNvPr>
          <p:cNvSpPr>
            <a:spLocks noGrp="1"/>
          </p:cNvSpPr>
          <p:nvPr>
            <p:ph type="sldNum" sz="quarter" idx="12"/>
          </p:nvPr>
        </p:nvSpPr>
        <p:spPr/>
        <p:txBody>
          <a:bodyPr/>
          <a:lstStyle/>
          <a:p>
            <a:fld id="{3ABD3E95-7D9C-4313-92F8-4C3CDE980410}" type="slidenum">
              <a:rPr lang="en-US" smtClean="0"/>
              <a:t>6</a:t>
            </a:fld>
            <a:endParaRPr lang="en-US"/>
          </a:p>
        </p:txBody>
      </p:sp>
    </p:spTree>
    <p:extLst>
      <p:ext uri="{BB962C8B-B14F-4D97-AF65-F5344CB8AC3E}">
        <p14:creationId xmlns:p14="http://schemas.microsoft.com/office/powerpoint/2010/main" val="27628861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91A932-D19F-4E9C-A680-F0AE09797EC1}"/>
              </a:ext>
            </a:extLst>
          </p:cNvPr>
          <p:cNvSpPr>
            <a:spLocks noGrp="1"/>
          </p:cNvSpPr>
          <p:nvPr>
            <p:ph type="title"/>
          </p:nvPr>
        </p:nvSpPr>
        <p:spPr/>
        <p:txBody>
          <a:bodyPr/>
          <a:lstStyle/>
          <a:p>
            <a:r>
              <a:rPr lang="en-US" dirty="0"/>
              <a:t>Audit Process Generally</a:t>
            </a:r>
          </a:p>
        </p:txBody>
      </p:sp>
      <p:sp>
        <p:nvSpPr>
          <p:cNvPr id="3" name="Content Placeholder 2">
            <a:extLst>
              <a:ext uri="{FF2B5EF4-FFF2-40B4-BE49-F238E27FC236}">
                <a16:creationId xmlns:a16="http://schemas.microsoft.com/office/drawing/2014/main" id="{15F944F4-832E-4428-9F0B-16E8C2A97165}"/>
              </a:ext>
            </a:extLst>
          </p:cNvPr>
          <p:cNvSpPr>
            <a:spLocks noGrp="1"/>
          </p:cNvSpPr>
          <p:nvPr>
            <p:ph idx="1"/>
          </p:nvPr>
        </p:nvSpPr>
        <p:spPr/>
        <p:txBody>
          <a:bodyPr>
            <a:normAutofit fontScale="92500"/>
          </a:bodyPr>
          <a:lstStyle/>
          <a:p>
            <a:pPr marL="457200" indent="-457200">
              <a:buFont typeface="+mj-lt"/>
              <a:buAutoNum type="arabicPeriod" startAt="8"/>
            </a:pPr>
            <a:r>
              <a:rPr lang="en-US" dirty="0"/>
              <a:t>IRS determines which modifications to make to the imputed underpayment and issues:</a:t>
            </a:r>
          </a:p>
          <a:p>
            <a:pPr lvl="1"/>
            <a:r>
              <a:rPr lang="en-US" dirty="0"/>
              <a:t>Modification Determination Package</a:t>
            </a:r>
          </a:p>
          <a:p>
            <a:pPr marL="457200" indent="-457200">
              <a:buFont typeface="+mj-lt"/>
              <a:buAutoNum type="arabicPeriod" startAt="8"/>
            </a:pPr>
            <a:r>
              <a:rPr lang="en-US" dirty="0"/>
              <a:t>IRS makes changes to imputed underpayment(s) based on modifications and then provides package showing computation of imputed underpayments as well as any tax-negative adjustments: </a:t>
            </a:r>
          </a:p>
          <a:p>
            <a:pPr lvl="1"/>
            <a:r>
              <a:rPr lang="en-US" dirty="0"/>
              <a:t>Final Partnership Adjustment (</a:t>
            </a:r>
            <a:r>
              <a:rPr lang="en-US" dirty="0" err="1"/>
              <a:t>FPA</a:t>
            </a:r>
            <a:r>
              <a:rPr lang="en-US" dirty="0"/>
              <a:t>) package</a:t>
            </a:r>
          </a:p>
          <a:p>
            <a:pPr marL="457200" indent="-457200">
              <a:buFont typeface="+mj-lt"/>
              <a:buAutoNum type="arabicPeriod" startAt="8"/>
            </a:pPr>
            <a:r>
              <a:rPr lang="en-US" dirty="0"/>
              <a:t>Partnership has 90 days from </a:t>
            </a:r>
            <a:r>
              <a:rPr lang="en-US" dirty="0" err="1"/>
              <a:t>FPA</a:t>
            </a:r>
            <a:r>
              <a:rPr lang="en-US" dirty="0"/>
              <a:t> to petition courts.</a:t>
            </a:r>
          </a:p>
          <a:p>
            <a:pPr marL="457200" indent="-457200">
              <a:buFont typeface="+mj-lt"/>
              <a:buAutoNum type="arabicPeriod" startAt="8"/>
            </a:pPr>
            <a:r>
              <a:rPr lang="en-US" dirty="0"/>
              <a:t>Partnership becomes liable for the imputed underpayment(s) unless it makes a timely push-out election under IRC 6226 within 45 days.</a:t>
            </a:r>
          </a:p>
          <a:p>
            <a:pPr lvl="1"/>
            <a:r>
              <a:rPr lang="en-US" dirty="0"/>
              <a:t>Payment of the imputed underpayment absolves the direct and indirect partners from any liability.</a:t>
            </a:r>
          </a:p>
          <a:p>
            <a:pPr lvl="1"/>
            <a:r>
              <a:rPr lang="en-US" dirty="0">
                <a:highlight>
                  <a:srgbClr val="FFFF00"/>
                </a:highlight>
              </a:rPr>
              <a:t>IRC 6225(a)(2) tax-negative adjustments MUST be pushed out (see 12 below).</a:t>
            </a:r>
          </a:p>
          <a:p>
            <a:endParaRPr lang="en-US" dirty="0"/>
          </a:p>
        </p:txBody>
      </p:sp>
      <p:sp>
        <p:nvSpPr>
          <p:cNvPr id="4" name="Slide Number Placeholder 3">
            <a:extLst>
              <a:ext uri="{FF2B5EF4-FFF2-40B4-BE49-F238E27FC236}">
                <a16:creationId xmlns:a16="http://schemas.microsoft.com/office/drawing/2014/main" id="{D482D131-DD51-4E4A-8A04-03A5FCD3F817}"/>
              </a:ext>
            </a:extLst>
          </p:cNvPr>
          <p:cNvSpPr>
            <a:spLocks noGrp="1"/>
          </p:cNvSpPr>
          <p:nvPr>
            <p:ph type="sldNum" sz="quarter" idx="12"/>
          </p:nvPr>
        </p:nvSpPr>
        <p:spPr/>
        <p:txBody>
          <a:bodyPr/>
          <a:lstStyle/>
          <a:p>
            <a:fld id="{3ABD3E95-7D9C-4313-92F8-4C3CDE980410}" type="slidenum">
              <a:rPr lang="en-US" smtClean="0"/>
              <a:t>7</a:t>
            </a:fld>
            <a:endParaRPr lang="en-US"/>
          </a:p>
        </p:txBody>
      </p:sp>
    </p:spTree>
    <p:extLst>
      <p:ext uri="{BB962C8B-B14F-4D97-AF65-F5344CB8AC3E}">
        <p14:creationId xmlns:p14="http://schemas.microsoft.com/office/powerpoint/2010/main" val="36796455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91A932-D19F-4E9C-A680-F0AE09797EC1}"/>
              </a:ext>
            </a:extLst>
          </p:cNvPr>
          <p:cNvSpPr>
            <a:spLocks noGrp="1"/>
          </p:cNvSpPr>
          <p:nvPr>
            <p:ph type="title"/>
          </p:nvPr>
        </p:nvSpPr>
        <p:spPr/>
        <p:txBody>
          <a:bodyPr/>
          <a:lstStyle/>
          <a:p>
            <a:r>
              <a:rPr lang="en-US" dirty="0"/>
              <a:t>Audit Process Generally</a:t>
            </a:r>
          </a:p>
        </p:txBody>
      </p:sp>
      <p:sp>
        <p:nvSpPr>
          <p:cNvPr id="3" name="Content Placeholder 2">
            <a:extLst>
              <a:ext uri="{FF2B5EF4-FFF2-40B4-BE49-F238E27FC236}">
                <a16:creationId xmlns:a16="http://schemas.microsoft.com/office/drawing/2014/main" id="{15F944F4-832E-4428-9F0B-16E8C2A97165}"/>
              </a:ext>
            </a:extLst>
          </p:cNvPr>
          <p:cNvSpPr>
            <a:spLocks noGrp="1"/>
          </p:cNvSpPr>
          <p:nvPr>
            <p:ph idx="1"/>
          </p:nvPr>
        </p:nvSpPr>
        <p:spPr/>
        <p:txBody>
          <a:bodyPr>
            <a:normAutofit/>
          </a:bodyPr>
          <a:lstStyle/>
          <a:p>
            <a:pPr marL="457200" indent="-457200">
              <a:buFont typeface="+mj-lt"/>
              <a:buAutoNum type="arabicPeriod" startAt="12"/>
            </a:pPr>
            <a:r>
              <a:rPr lang="en-US" dirty="0"/>
              <a:t>If partnership makes the push-out election </a:t>
            </a:r>
            <a:r>
              <a:rPr lang="en-US" dirty="0">
                <a:highlight>
                  <a:srgbClr val="FFFF00"/>
                </a:highlight>
              </a:rPr>
              <a:t>or if there are tax-negative adjustments that do not result in an imputed underpayment (IRC 6225(a)(2))</a:t>
            </a:r>
            <a:r>
              <a:rPr lang="en-US" dirty="0"/>
              <a:t>:</a:t>
            </a:r>
          </a:p>
          <a:p>
            <a:pPr lvl="1"/>
            <a:r>
              <a:rPr lang="en-US" dirty="0"/>
              <a:t>File Form 8988</a:t>
            </a:r>
          </a:p>
          <a:p>
            <a:pPr lvl="1"/>
            <a:r>
              <a:rPr lang="en-US" dirty="0"/>
              <a:t>Provide push-out information to all partners within 60 days of the date the matter becomes final, which is:</a:t>
            </a:r>
          </a:p>
          <a:p>
            <a:pPr lvl="2"/>
            <a:r>
              <a:rPr lang="en-US" dirty="0"/>
              <a:t>The expiration of the 90-day period to petition the courts; or</a:t>
            </a:r>
          </a:p>
          <a:p>
            <a:pPr lvl="2"/>
            <a:r>
              <a:rPr lang="en-US" dirty="0"/>
              <a:t>The date any determination related to the petition becomes final.</a:t>
            </a:r>
          </a:p>
          <a:p>
            <a:pPr lvl="1"/>
            <a:r>
              <a:rPr lang="en-US" dirty="0"/>
              <a:t>Form 8986 (information on adjustments provided to partners)</a:t>
            </a:r>
          </a:p>
          <a:p>
            <a:pPr lvl="1"/>
            <a:r>
              <a:rPr lang="en-US" dirty="0"/>
              <a:t>Form 8985 – a summary of the information provided to the partners along with copies of the Forms 8986 is filed with the IRS</a:t>
            </a:r>
          </a:p>
          <a:p>
            <a:pPr marL="457200" indent="-457200">
              <a:buFont typeface="+mj-lt"/>
              <a:buAutoNum type="arabicPeriod" startAt="12"/>
            </a:pPr>
            <a:r>
              <a:rPr lang="en-US" dirty="0"/>
              <a:t>If the partnership fails to properly push-out adjustments related to imputed underpayments, it will again become liable for the payment of those amounts.</a:t>
            </a:r>
          </a:p>
          <a:p>
            <a:pPr lvl="1"/>
            <a:endParaRPr lang="en-US" dirty="0"/>
          </a:p>
          <a:p>
            <a:pPr lvl="2"/>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A89C8FFF-17B1-4F49-9DE5-0898F6886CE8}"/>
              </a:ext>
            </a:extLst>
          </p:cNvPr>
          <p:cNvSpPr>
            <a:spLocks noGrp="1"/>
          </p:cNvSpPr>
          <p:nvPr>
            <p:ph type="sldNum" sz="quarter" idx="12"/>
          </p:nvPr>
        </p:nvSpPr>
        <p:spPr/>
        <p:txBody>
          <a:bodyPr/>
          <a:lstStyle/>
          <a:p>
            <a:fld id="{3ABD3E95-7D9C-4313-92F8-4C3CDE980410}" type="slidenum">
              <a:rPr lang="en-US" smtClean="0"/>
              <a:t>8</a:t>
            </a:fld>
            <a:endParaRPr lang="en-US"/>
          </a:p>
        </p:txBody>
      </p:sp>
    </p:spTree>
    <p:extLst>
      <p:ext uri="{BB962C8B-B14F-4D97-AF65-F5344CB8AC3E}">
        <p14:creationId xmlns:p14="http://schemas.microsoft.com/office/powerpoint/2010/main" val="39939438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91A932-D19F-4E9C-A680-F0AE09797EC1}"/>
              </a:ext>
            </a:extLst>
          </p:cNvPr>
          <p:cNvSpPr>
            <a:spLocks noGrp="1"/>
          </p:cNvSpPr>
          <p:nvPr>
            <p:ph type="title"/>
          </p:nvPr>
        </p:nvSpPr>
        <p:spPr/>
        <p:txBody>
          <a:bodyPr/>
          <a:lstStyle/>
          <a:p>
            <a:r>
              <a:rPr lang="en-US" dirty="0"/>
              <a:t>Audit Process Generally</a:t>
            </a:r>
          </a:p>
        </p:txBody>
      </p:sp>
      <p:sp>
        <p:nvSpPr>
          <p:cNvPr id="3" name="Content Placeholder 2">
            <a:extLst>
              <a:ext uri="{FF2B5EF4-FFF2-40B4-BE49-F238E27FC236}">
                <a16:creationId xmlns:a16="http://schemas.microsoft.com/office/drawing/2014/main" id="{15F944F4-832E-4428-9F0B-16E8C2A97165}"/>
              </a:ext>
            </a:extLst>
          </p:cNvPr>
          <p:cNvSpPr>
            <a:spLocks noGrp="1"/>
          </p:cNvSpPr>
          <p:nvPr>
            <p:ph idx="1"/>
          </p:nvPr>
        </p:nvSpPr>
        <p:spPr/>
        <p:txBody>
          <a:bodyPr>
            <a:normAutofit fontScale="92500"/>
          </a:bodyPr>
          <a:lstStyle/>
          <a:p>
            <a:pPr marL="457200" indent="-457200">
              <a:buFont typeface="+mj-lt"/>
              <a:buAutoNum type="arabicPeriod" startAt="14"/>
            </a:pPr>
            <a:r>
              <a:rPr lang="en-US" dirty="0"/>
              <a:t>Partner’s obligations in the case of a push-out are:</a:t>
            </a:r>
          </a:p>
          <a:p>
            <a:pPr lvl="1"/>
            <a:r>
              <a:rPr lang="en-US" dirty="0"/>
              <a:t>Taxpaying partners (individuals, corporations, trusts) complete and file:</a:t>
            </a:r>
          </a:p>
          <a:p>
            <a:pPr lvl="2"/>
            <a:r>
              <a:rPr lang="en-US" dirty="0"/>
              <a:t>File Form 8978 to –</a:t>
            </a:r>
          </a:p>
          <a:p>
            <a:pPr lvl="3"/>
            <a:r>
              <a:rPr lang="en-US" dirty="0"/>
              <a:t>Calculate and report additional tax for the reviewed year on the current year’s tax return (“other tax”); and/or</a:t>
            </a:r>
          </a:p>
          <a:p>
            <a:pPr lvl="3"/>
            <a:r>
              <a:rPr lang="en-US" dirty="0">
                <a:highlight>
                  <a:srgbClr val="FFFF00"/>
                </a:highlight>
              </a:rPr>
              <a:t>Calculate and report overpaid tax for the reviewed year as a nonrefundable credit (see additional discussion).</a:t>
            </a:r>
          </a:p>
          <a:p>
            <a:pPr lvl="1"/>
            <a:r>
              <a:rPr lang="en-US" dirty="0"/>
              <a:t>Any direct or indirect passthrough partners</a:t>
            </a:r>
          </a:p>
          <a:p>
            <a:pPr lvl="2"/>
            <a:r>
              <a:rPr lang="en-US" dirty="0"/>
              <a:t>Can pay an amount of imputed underpayment on their shares of the adjustments calculated and reported on the current year’s tax return (1065)</a:t>
            </a:r>
          </a:p>
          <a:p>
            <a:pPr lvl="2"/>
            <a:r>
              <a:rPr lang="en-US" dirty="0"/>
              <a:t>Or, can elect to push out the imputed underpayment adjustments and MUST push out tax-negative IRC 6225(a)(2) adjustments:</a:t>
            </a:r>
          </a:p>
          <a:p>
            <a:pPr lvl="3"/>
            <a:r>
              <a:rPr lang="en-US" dirty="0"/>
              <a:t>Due date of election and for filing all information with partners and the IRS – the extended due date for the audited partnership’s return to be filed in the year that the reviewed year audit adjustments become final, that is: </a:t>
            </a:r>
          </a:p>
          <a:p>
            <a:pPr lvl="4"/>
            <a:r>
              <a:rPr lang="en-US" dirty="0"/>
              <a:t>The year in which 90 days have lapsed since the </a:t>
            </a:r>
            <a:r>
              <a:rPr lang="en-US" dirty="0" err="1"/>
              <a:t>FPA</a:t>
            </a:r>
            <a:r>
              <a:rPr lang="en-US" dirty="0"/>
              <a:t> without any petition filed, or</a:t>
            </a:r>
          </a:p>
          <a:p>
            <a:pPr lvl="4"/>
            <a:r>
              <a:rPr lang="en-US" dirty="0"/>
              <a:t>The date when any determination of the petition becomes final. </a:t>
            </a:r>
          </a:p>
          <a:p>
            <a:pPr lvl="1"/>
            <a:endParaRPr lang="en-US" dirty="0"/>
          </a:p>
          <a:p>
            <a:pPr lvl="2"/>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99700C38-8B63-4353-9EF0-9C136236CC32}"/>
              </a:ext>
            </a:extLst>
          </p:cNvPr>
          <p:cNvSpPr>
            <a:spLocks noGrp="1"/>
          </p:cNvSpPr>
          <p:nvPr>
            <p:ph type="sldNum" sz="quarter" idx="12"/>
          </p:nvPr>
        </p:nvSpPr>
        <p:spPr/>
        <p:txBody>
          <a:bodyPr/>
          <a:lstStyle/>
          <a:p>
            <a:fld id="{3ABD3E95-7D9C-4313-92F8-4C3CDE980410}" type="slidenum">
              <a:rPr lang="en-US" smtClean="0"/>
              <a:t>9</a:t>
            </a:fld>
            <a:endParaRPr lang="en-US"/>
          </a:p>
        </p:txBody>
      </p:sp>
    </p:spTree>
    <p:extLst>
      <p:ext uri="{BB962C8B-B14F-4D97-AF65-F5344CB8AC3E}">
        <p14:creationId xmlns:p14="http://schemas.microsoft.com/office/powerpoint/2010/main" val="5453745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2648</TotalTime>
  <Words>2894</Words>
  <Application>Microsoft Office PowerPoint</Application>
  <PresentationFormat>Widescreen</PresentationFormat>
  <Paragraphs>161</Paragraphs>
  <Slides>20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Franklin Gothic Book</vt:lpstr>
      <vt:lpstr>Franklin Gothic Medium</vt:lpstr>
      <vt:lpstr>Office Theme</vt:lpstr>
      <vt:lpstr>Update on  Federal Centralized Audit Process, Administrative Adjustment Requests, and the MTC Model Partnership/RAR Statute</vt:lpstr>
      <vt:lpstr>DISCUSSION DRAFT ONLY</vt:lpstr>
      <vt:lpstr>Adjustment</vt:lpstr>
      <vt:lpstr>“Imputed Underpayment”</vt:lpstr>
      <vt:lpstr>Audit Process Generally</vt:lpstr>
      <vt:lpstr>Audit Process Generally</vt:lpstr>
      <vt:lpstr>Audit Process Generally</vt:lpstr>
      <vt:lpstr>Audit Process Generally</vt:lpstr>
      <vt:lpstr>Audit Process Generally</vt:lpstr>
      <vt:lpstr>AAR Process Generally</vt:lpstr>
      <vt:lpstr>AAR Process Generally </vt:lpstr>
      <vt:lpstr>NOTE: Reallocation Adjustments</vt:lpstr>
      <vt:lpstr>What the MTC Model Requires</vt:lpstr>
      <vt:lpstr>Assumption in the 2019 Model</vt:lpstr>
      <vt:lpstr>Federal Treatment of Tax-Negative Adjustments</vt:lpstr>
      <vt:lpstr>Here’s what the experts say . . . </vt:lpstr>
      <vt:lpstr>Here’s what the experts say . . .</vt:lpstr>
      <vt:lpstr>NOTE:</vt:lpstr>
      <vt:lpstr>Potential Fix to Model</vt:lpstr>
      <vt:lpstr>Example: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Update on Federal Centralized Audit Process</dc:title>
  <dc:creator>Helen Hecht</dc:creator>
  <cp:lastModifiedBy>Helen Hecht</cp:lastModifiedBy>
  <cp:revision>57</cp:revision>
  <dcterms:created xsi:type="dcterms:W3CDTF">2020-09-05T13:46:46Z</dcterms:created>
  <dcterms:modified xsi:type="dcterms:W3CDTF">2020-09-15T13:53:23Z</dcterms:modified>
</cp:coreProperties>
</file>