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8"/>
  </p:notesMasterIdLst>
  <p:handoutMasterIdLst>
    <p:handoutMasterId r:id="rId29"/>
  </p:handoutMasterIdLst>
  <p:sldIdLst>
    <p:sldId id="256" r:id="rId2"/>
    <p:sldId id="281" r:id="rId3"/>
    <p:sldId id="257" r:id="rId4"/>
    <p:sldId id="258" r:id="rId5"/>
    <p:sldId id="259" r:id="rId6"/>
    <p:sldId id="260" r:id="rId7"/>
    <p:sldId id="261" r:id="rId8"/>
    <p:sldId id="262" r:id="rId9"/>
    <p:sldId id="277" r:id="rId10"/>
    <p:sldId id="263" r:id="rId11"/>
    <p:sldId id="264" r:id="rId12"/>
    <p:sldId id="265" r:id="rId13"/>
    <p:sldId id="266" r:id="rId14"/>
    <p:sldId id="267" r:id="rId15"/>
    <p:sldId id="280" r:id="rId16"/>
    <p:sldId id="278" r:id="rId17"/>
    <p:sldId id="279" r:id="rId18"/>
    <p:sldId id="268" r:id="rId19"/>
    <p:sldId id="269" r:id="rId20"/>
    <p:sldId id="270" r:id="rId21"/>
    <p:sldId id="271" r:id="rId22"/>
    <p:sldId id="272" r:id="rId23"/>
    <p:sldId id="273" r:id="rId24"/>
    <p:sldId id="274" r:id="rId25"/>
    <p:sldId id="275" r:id="rId26"/>
    <p:sldId id="276" r:id="rId27"/>
  </p:sldIdLst>
  <p:sldSz cx="12192000" cy="6858000"/>
  <p:notesSz cx="6950075" cy="9236075"/>
  <p:custDataLst>
    <p:tags r:id="rId3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3" d="100"/>
          <a:sy n="113" d="100"/>
        </p:scale>
        <p:origin x="-168" y="-108"/>
      </p:cViewPr>
      <p:guideLst>
        <p:guide orient="horz" pos="2160"/>
        <p:guide pos="3840"/>
      </p:guideLst>
    </p:cSldViewPr>
  </p:slideViewPr>
  <p:notesTextViewPr>
    <p:cViewPr>
      <p:scale>
        <a:sx n="1" d="1"/>
        <a:sy n="1" d="1"/>
      </p:scale>
      <p:origin x="0" y="0"/>
    </p:cViewPr>
  </p:notesTextViewPr>
  <p:notesViewPr>
    <p:cSldViewPr snapToGrid="0">
      <p:cViewPr varScale="1">
        <p:scale>
          <a:sx n="78" d="100"/>
          <a:sy n="78" d="100"/>
        </p:scale>
        <p:origin x="2355"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microsoft.com/office/2015/10/relationships/revisionInfo" Target="revisionInfo.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58B7667F-42EB-4258-8F22-EB45AE5A95FE}"/>
              </a:ext>
            </a:extLst>
          </p:cNvPr>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a:extLst>
              <a:ext uri="{FF2B5EF4-FFF2-40B4-BE49-F238E27FC236}">
                <a16:creationId xmlns:a16="http://schemas.microsoft.com/office/drawing/2014/main" xmlns="" id="{7F087F90-FFC2-4903-96D8-290450DE07ED}"/>
              </a:ext>
            </a:extLst>
          </p:cNvPr>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C27C5D24-FDDF-4A90-974D-B42DFD3AF891}" type="datetimeFigureOut">
              <a:rPr lang="en-US" smtClean="0"/>
              <a:t>6/8/2017</a:t>
            </a:fld>
            <a:endParaRPr lang="en-US"/>
          </a:p>
        </p:txBody>
      </p:sp>
      <p:sp>
        <p:nvSpPr>
          <p:cNvPr id="4" name="Footer Placeholder 3">
            <a:extLst>
              <a:ext uri="{FF2B5EF4-FFF2-40B4-BE49-F238E27FC236}">
                <a16:creationId xmlns:a16="http://schemas.microsoft.com/office/drawing/2014/main" xmlns="" id="{E864D920-383D-48F0-98E1-7EC9FFF736F1}"/>
              </a:ext>
            </a:extLst>
          </p:cNvPr>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249DAEFB-495D-467E-9B31-0290A3CF3EF3}"/>
              </a:ext>
            </a:extLst>
          </p:cNvPr>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C4DD7474-E766-45C1-96DE-BEDA2135E767}" type="slidenum">
              <a:rPr lang="en-US" smtClean="0"/>
              <a:t>‹#›</a:t>
            </a:fld>
            <a:endParaRPr lang="en-US"/>
          </a:p>
        </p:txBody>
      </p:sp>
    </p:spTree>
    <p:extLst>
      <p:ext uri="{BB962C8B-B14F-4D97-AF65-F5344CB8AC3E}">
        <p14:creationId xmlns:p14="http://schemas.microsoft.com/office/powerpoint/2010/main" val="3278466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AF5058EE-CC7F-4891-BA96-D038D07363D3}" type="datetimeFigureOut">
              <a:rPr lang="en-US" smtClean="0"/>
              <a:t>6/8/2017</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4B543114-521D-436A-B569-9D636BC9A9D7}" type="slidenum">
              <a:rPr lang="en-US" smtClean="0"/>
              <a:t>‹#›</a:t>
            </a:fld>
            <a:endParaRPr lang="en-US"/>
          </a:p>
        </p:txBody>
      </p:sp>
    </p:spTree>
    <p:extLst>
      <p:ext uri="{BB962C8B-B14F-4D97-AF65-F5344CB8AC3E}">
        <p14:creationId xmlns:p14="http://schemas.microsoft.com/office/powerpoint/2010/main" val="2892514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543114-521D-436A-B569-9D636BC9A9D7}" type="slidenum">
              <a:rPr lang="en-US" smtClean="0"/>
              <a:t>1</a:t>
            </a:fld>
            <a:endParaRPr lang="en-US"/>
          </a:p>
        </p:txBody>
      </p:sp>
    </p:spTree>
    <p:extLst>
      <p:ext uri="{BB962C8B-B14F-4D97-AF65-F5344CB8AC3E}">
        <p14:creationId xmlns:p14="http://schemas.microsoft.com/office/powerpoint/2010/main" val="406238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798850-954C-48D2-B0EF-E5E30EAD68EE}" type="datetime1">
              <a:rPr lang="en-US" smtClean="0"/>
              <a:t>6/8/2017</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152857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B5DFC02-E01D-4D8D-80E3-32043C106974}" type="datetime1">
              <a:rPr lang="en-US" smtClean="0"/>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137124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B0FF4A-7A65-43A9-8931-C78172F09AA2}" type="datetime1">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4233739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697AFE-0FDF-418D-BB30-38D9675D031A}" type="datetime1">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3664139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2B570D-03A4-4E63-BAFE-9E786B6FC600}" type="datetime1">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919742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D92E25-EDEF-4C65-9973-2D06D62B2252}" type="datetime1">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3446219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664EB5-296B-4F81-86A1-6EC29A27B75E}" type="datetime1">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2346534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682BB-2C4C-4162-AF25-9B407A0CBC59}" type="datetime1">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12807984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535D30-A84B-4735-8189-BFD360CE53F4}" type="datetime1">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287172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91C081-EC8A-4DCE-8421-99CF440ACE5F}" type="datetime1">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352618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260D54-82B5-4C2F-87BC-7FE123F25F90}" type="datetime1">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1731855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FE715F-19E9-4202-A9F3-410064F4181D}" type="datetime1">
              <a:rPr lang="en-US" smtClean="0"/>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3850116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4FE5DF-EDD0-4556-9CAA-60F18042CE67}" type="datetime1">
              <a:rPr lang="en-US" smtClean="0"/>
              <a:t>6/8/2017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222243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CE9D54-2848-4DFA-BD68-E71753007768}" type="datetime1">
              <a:rPr lang="en-US" smtClean="0"/>
              <a:t>6/8/2017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287878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92A9E1-F937-4909-823B-AA8D100B7925}" type="datetime1">
              <a:rPr lang="en-US" smtClean="0"/>
              <a:t>6/8/2017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921323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EAD1800-6DC3-4142-BABF-13EC861996B4}" type="datetime1">
              <a:rPr lang="en-US" smtClean="0"/>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246627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F61A15B-B71D-44B6-8217-B6A3D6B2285D}" type="datetime1">
              <a:rPr lang="en-US" smtClean="0"/>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03B36-AFDF-4ACB-A929-86278D4E0B1E}" type="slidenum">
              <a:rPr lang="en-US" smtClean="0"/>
              <a:t>‹#›</a:t>
            </a:fld>
            <a:endParaRPr lang="en-US"/>
          </a:p>
        </p:txBody>
      </p:sp>
    </p:spTree>
    <p:extLst>
      <p:ext uri="{BB962C8B-B14F-4D97-AF65-F5344CB8AC3E}">
        <p14:creationId xmlns:p14="http://schemas.microsoft.com/office/powerpoint/2010/main" val="153037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9C89361-4485-4CEF-A5FE-2E50032AB300}" type="datetime1">
              <a:rPr lang="en-US" smtClean="0"/>
              <a:t>6/8/2017</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3F03B36-AFDF-4ACB-A929-86278D4E0B1E}" type="slidenum">
              <a:rPr lang="en-US" smtClean="0"/>
              <a:t>‹#›</a:t>
            </a:fld>
            <a:endParaRPr lang="en-US"/>
          </a:p>
        </p:txBody>
      </p:sp>
    </p:spTree>
    <p:extLst>
      <p:ext uri="{BB962C8B-B14F-4D97-AF65-F5344CB8AC3E}">
        <p14:creationId xmlns:p14="http://schemas.microsoft.com/office/powerpoint/2010/main" val="363251146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651589-95D0-4C5A-B25B-71104584AE59}"/>
              </a:ext>
            </a:extLst>
          </p:cNvPr>
          <p:cNvSpPr>
            <a:spLocks noGrp="1"/>
          </p:cNvSpPr>
          <p:nvPr>
            <p:ph type="ctrTitle"/>
          </p:nvPr>
        </p:nvSpPr>
        <p:spPr>
          <a:xfrm>
            <a:off x="1480009" y="405353"/>
            <a:ext cx="9187992" cy="3265467"/>
          </a:xfrm>
        </p:spPr>
        <p:txBody>
          <a:bodyPr>
            <a:noAutofit/>
          </a:bodyPr>
          <a:lstStyle/>
          <a:p>
            <a:r>
              <a:rPr lang="en-US" sz="4400" b="1" dirty="0"/>
              <a:t>Presentation of Draft Model Uniform Statute and Regulation for Reporting Adjustments to Federal Taxable Income and Federal Partnership Audit for Discussion and Comment </a:t>
            </a:r>
            <a:endParaRPr lang="en-US" sz="4400" dirty="0"/>
          </a:p>
        </p:txBody>
      </p:sp>
      <p:sp>
        <p:nvSpPr>
          <p:cNvPr id="3" name="Subtitle 2">
            <a:extLst>
              <a:ext uri="{FF2B5EF4-FFF2-40B4-BE49-F238E27FC236}">
                <a16:creationId xmlns:a16="http://schemas.microsoft.com/office/drawing/2014/main" xmlns="" id="{F3F2F502-A173-48A4-B2C8-81CEA67D89A1}"/>
              </a:ext>
            </a:extLst>
          </p:cNvPr>
          <p:cNvSpPr>
            <a:spLocks noGrp="1"/>
          </p:cNvSpPr>
          <p:nvPr>
            <p:ph type="subTitle" idx="1"/>
          </p:nvPr>
        </p:nvSpPr>
        <p:spPr>
          <a:xfrm>
            <a:off x="3846135" y="3670819"/>
            <a:ext cx="7046453" cy="2906443"/>
          </a:xfrm>
        </p:spPr>
        <p:txBody>
          <a:bodyPr>
            <a:normAutofit lnSpcReduction="10000"/>
          </a:bodyPr>
          <a:lstStyle/>
          <a:p>
            <a:pPr algn="l"/>
            <a:r>
              <a:rPr lang="en-US" b="1" dirty="0"/>
              <a:t>Presented by Interested Parties: </a:t>
            </a:r>
          </a:p>
          <a:p>
            <a:pPr lvl="1" algn="l">
              <a:spcBef>
                <a:spcPts val="0"/>
              </a:spcBef>
            </a:pPr>
            <a:r>
              <a:rPr lang="en-US" sz="2400" b="1" dirty="0">
                <a:solidFill>
                  <a:schemeClr val="tx1"/>
                </a:solidFill>
              </a:rPr>
              <a:t>ABA Section of Taxation SALT Committee Task Force</a:t>
            </a:r>
          </a:p>
          <a:p>
            <a:pPr lvl="1" algn="l">
              <a:spcBef>
                <a:spcPts val="0"/>
              </a:spcBef>
            </a:pPr>
            <a:r>
              <a:rPr lang="en-US" sz="2400" b="1" dirty="0">
                <a:solidFill>
                  <a:schemeClr val="tx1"/>
                </a:solidFill>
              </a:rPr>
              <a:t>American Institute of CPAs(AICPA)</a:t>
            </a:r>
          </a:p>
          <a:p>
            <a:pPr lvl="1" algn="l">
              <a:spcBef>
                <a:spcPts val="0"/>
              </a:spcBef>
            </a:pPr>
            <a:r>
              <a:rPr lang="en-US" sz="2400" b="1" dirty="0">
                <a:solidFill>
                  <a:schemeClr val="tx1"/>
                </a:solidFill>
              </a:rPr>
              <a:t>Council on State Taxation (COST) </a:t>
            </a:r>
          </a:p>
          <a:p>
            <a:pPr lvl="1" algn="l">
              <a:spcBef>
                <a:spcPts val="0"/>
              </a:spcBef>
            </a:pPr>
            <a:r>
              <a:rPr lang="en-US" sz="2400" b="1" dirty="0">
                <a:solidFill>
                  <a:schemeClr val="tx1"/>
                </a:solidFill>
              </a:rPr>
              <a:t>Institute for Professionals in Taxation (IPT) </a:t>
            </a:r>
          </a:p>
          <a:p>
            <a:pPr lvl="1" algn="l">
              <a:spcBef>
                <a:spcPts val="0"/>
              </a:spcBef>
            </a:pPr>
            <a:r>
              <a:rPr lang="en-US" sz="2400" b="1" dirty="0">
                <a:solidFill>
                  <a:schemeClr val="tx1"/>
                </a:solidFill>
              </a:rPr>
              <a:t>Tax Executives Institute (TEI)</a:t>
            </a:r>
            <a:endParaRPr lang="en-US" sz="2400" dirty="0"/>
          </a:p>
        </p:txBody>
      </p:sp>
    </p:spTree>
    <p:extLst>
      <p:ext uri="{BB962C8B-B14F-4D97-AF65-F5344CB8AC3E}">
        <p14:creationId xmlns:p14="http://schemas.microsoft.com/office/powerpoint/2010/main" val="2690991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150830"/>
            <a:ext cx="10018713" cy="989813"/>
          </a:xfrm>
        </p:spPr>
        <p:txBody>
          <a:bodyPr>
            <a:normAutofit fontScale="90000"/>
          </a:bodyPr>
          <a:lstStyle/>
          <a:p>
            <a:r>
              <a:rPr lang="en-US" dirty="0"/>
              <a:t/>
            </a:r>
            <a:br>
              <a:rPr lang="en-US" dirty="0"/>
            </a:br>
            <a:r>
              <a:rPr lang="en-US" dirty="0"/>
              <a:t>Section C—the Details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1140643"/>
            <a:ext cx="10018713" cy="5401559"/>
          </a:xfrm>
        </p:spPr>
        <p:txBody>
          <a:bodyPr>
            <a:normAutofit lnSpcReduction="10000"/>
          </a:bodyPr>
          <a:lstStyle/>
          <a:p>
            <a:pPr marL="0" indent="0">
              <a:buNone/>
            </a:pPr>
            <a:r>
              <a:rPr lang="en-US" b="1" dirty="0"/>
              <a:t>Reporting Adjustments to Federal Taxable Income – Partnership Level Audits</a:t>
            </a:r>
          </a:p>
          <a:p>
            <a:pPr lvl="0"/>
            <a:r>
              <a:rPr lang="en-US" b="1" dirty="0"/>
              <a:t>Subsection (1): </a:t>
            </a:r>
            <a:r>
              <a:rPr lang="en-US" dirty="0"/>
              <a:t>The Federal Partnership Representative for the federal taxable year at issue in a Partnership Level Audit shall have authority to act on behalf of the Partnership with [State Agency] as the State Partnership Representative unless the Federal Partnership Representative has validly delegated such authority to another person.  Such delegation shall be made by notifying the [State Agency] in writing and shall be deemed accepted by the [State Agency] unless the [State Agency] disapproves of the designation, for reasonable cause, in writing within fifteen (15) days following the Federal Partnership Representative’s mailing of such notice to the [State Agency].  The Partnership and its direct and indirect partners shall be bound by any actions taken under this Section C by the State Partnership Representative.</a:t>
            </a:r>
          </a:p>
          <a:p>
            <a:pPr marL="0" indent="0">
              <a:buNone/>
            </a:pPr>
            <a:endParaRPr lang="en-US" dirty="0"/>
          </a:p>
        </p:txBody>
      </p:sp>
      <p:sp>
        <p:nvSpPr>
          <p:cNvPr id="4" name="Slide Number Placeholder 3">
            <a:extLst>
              <a:ext uri="{FF2B5EF4-FFF2-40B4-BE49-F238E27FC236}">
                <a16:creationId xmlns:a16="http://schemas.microsoft.com/office/drawing/2014/main" xmlns="" id="{55721BBF-05FC-455B-960B-D4F701220536}"/>
              </a:ext>
            </a:extLst>
          </p:cNvPr>
          <p:cNvSpPr>
            <a:spLocks noGrp="1"/>
          </p:cNvSpPr>
          <p:nvPr>
            <p:ph type="sldNum" sz="quarter" idx="12"/>
          </p:nvPr>
        </p:nvSpPr>
        <p:spPr/>
        <p:txBody>
          <a:bodyPr/>
          <a:lstStyle/>
          <a:p>
            <a:fld id="{33F03B36-AFDF-4ACB-A929-86278D4E0B1E}" type="slidenum">
              <a:rPr lang="en-US" smtClean="0"/>
              <a:t>10</a:t>
            </a:fld>
            <a:endParaRPr lang="en-US"/>
          </a:p>
        </p:txBody>
      </p:sp>
    </p:spTree>
    <p:extLst>
      <p:ext uri="{BB962C8B-B14F-4D97-AF65-F5344CB8AC3E}">
        <p14:creationId xmlns:p14="http://schemas.microsoft.com/office/powerpoint/2010/main" val="2401976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160256"/>
            <a:ext cx="10018713" cy="1112363"/>
          </a:xfrm>
        </p:spPr>
        <p:txBody>
          <a:bodyPr>
            <a:normAutofit fontScale="90000"/>
          </a:bodyPr>
          <a:lstStyle/>
          <a:p>
            <a:r>
              <a:rPr lang="en-US" dirty="0"/>
              <a:t/>
            </a:r>
            <a:br>
              <a:rPr lang="en-US" dirty="0"/>
            </a:br>
            <a:r>
              <a:rPr lang="en-US" dirty="0"/>
              <a:t>Section C—the Details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895546"/>
            <a:ext cx="10018713" cy="6165129"/>
          </a:xfrm>
        </p:spPr>
        <p:txBody>
          <a:bodyPr>
            <a:normAutofit/>
          </a:bodyPr>
          <a:lstStyle/>
          <a:p>
            <a:pPr marL="0" indent="0">
              <a:buNone/>
            </a:pPr>
            <a:r>
              <a:rPr lang="en-US" b="1" dirty="0"/>
              <a:t>Reporting Adjustments to Federal Taxable Income – Partnership Level Audits</a:t>
            </a:r>
          </a:p>
          <a:p>
            <a:pPr lvl="0"/>
            <a:r>
              <a:rPr lang="en-US" b="1" dirty="0"/>
              <a:t>Subsection (2): </a:t>
            </a:r>
            <a:r>
              <a:rPr lang="en-US" dirty="0"/>
              <a:t>In the event the adjustments made by the IRS to the federal taxable income of a Partnership subject to a Partnership Level Audit do not result in an Imputed Underpayment to [State], the State Partnership Representative shall file Amended Schedule K-1 Reports using the procedure in subsection C(4)(b).  In addition, a Partnership that has been dissolved or becomes insolvent before or during the prescribed reporting periods provided in subsection C(3) shall be required to use the procedure in subsection C(4)(b). </a:t>
            </a:r>
          </a:p>
          <a:p>
            <a:pPr marL="0" indent="0">
              <a:buNone/>
            </a:pPr>
            <a:endParaRPr lang="en-US" dirty="0"/>
          </a:p>
        </p:txBody>
      </p:sp>
      <p:sp>
        <p:nvSpPr>
          <p:cNvPr id="4" name="Slide Number Placeholder 3">
            <a:extLst>
              <a:ext uri="{FF2B5EF4-FFF2-40B4-BE49-F238E27FC236}">
                <a16:creationId xmlns:a16="http://schemas.microsoft.com/office/drawing/2014/main" xmlns="" id="{675E390C-9059-43A2-975D-56B434F63686}"/>
              </a:ext>
            </a:extLst>
          </p:cNvPr>
          <p:cNvSpPr>
            <a:spLocks noGrp="1"/>
          </p:cNvSpPr>
          <p:nvPr>
            <p:ph type="sldNum" sz="quarter" idx="12"/>
          </p:nvPr>
        </p:nvSpPr>
        <p:spPr/>
        <p:txBody>
          <a:bodyPr/>
          <a:lstStyle/>
          <a:p>
            <a:fld id="{33F03B36-AFDF-4ACB-A929-86278D4E0B1E}" type="slidenum">
              <a:rPr lang="en-US" smtClean="0"/>
              <a:t>11</a:t>
            </a:fld>
            <a:endParaRPr lang="en-US"/>
          </a:p>
        </p:txBody>
      </p:sp>
    </p:spTree>
    <p:extLst>
      <p:ext uri="{BB962C8B-B14F-4D97-AF65-F5344CB8AC3E}">
        <p14:creationId xmlns:p14="http://schemas.microsoft.com/office/powerpoint/2010/main" val="486723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0"/>
            <a:ext cx="10018713" cy="952107"/>
          </a:xfrm>
        </p:spPr>
        <p:txBody>
          <a:bodyPr>
            <a:normAutofit fontScale="90000"/>
          </a:bodyPr>
          <a:lstStyle/>
          <a:p>
            <a:r>
              <a:rPr lang="en-US" dirty="0"/>
              <a:t/>
            </a:r>
            <a:br>
              <a:rPr lang="en-US" dirty="0"/>
            </a:br>
            <a:r>
              <a:rPr lang="en-US" dirty="0"/>
              <a:t>Section C—the Details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342908" y="909688"/>
            <a:ext cx="10018713" cy="5948312"/>
          </a:xfrm>
        </p:spPr>
        <p:txBody>
          <a:bodyPr>
            <a:normAutofit fontScale="92500" lnSpcReduction="20000"/>
          </a:bodyPr>
          <a:lstStyle/>
          <a:p>
            <a:pPr marL="0" indent="0">
              <a:buNone/>
            </a:pPr>
            <a:r>
              <a:rPr lang="en-US" b="1" dirty="0"/>
              <a:t>Reporting Adjustments to Federal Taxable Income – Partnership Level Audits</a:t>
            </a:r>
          </a:p>
          <a:p>
            <a:pPr lvl="0"/>
            <a:r>
              <a:rPr lang="en-US" b="1" dirty="0"/>
              <a:t>Subsection (3):</a:t>
            </a:r>
          </a:p>
          <a:p>
            <a:pPr marL="457200" lvl="1" indent="0">
              <a:buNone/>
            </a:pPr>
            <a:r>
              <a:rPr lang="en-US" dirty="0"/>
              <a:t>(a) In the event the adjustments made by the IRS to the federal taxable income of a Partnership subject to a Partnership Level Audit result in an Imputed Underpayment to [State], the State Partnership Representative shall file a Federal Adjustments Report with the [State Agency] within sixty (60) days of the Final Determination Date.  The Federal Adjustments Report shall indicate the Partnership’s taxable income apportioned to [State]. </a:t>
            </a:r>
          </a:p>
          <a:p>
            <a:pPr marL="457200" lvl="1" indent="0">
              <a:buNone/>
            </a:pPr>
            <a:r>
              <a:rPr lang="en-US" dirty="0"/>
              <a:t> </a:t>
            </a:r>
          </a:p>
          <a:p>
            <a:pPr marL="457200" lvl="1" indent="0">
              <a:buNone/>
            </a:pPr>
            <a:r>
              <a:rPr lang="en-US" dirty="0"/>
              <a:t>(b) At the time the Federal Adjustments Report is filed, the State Partnership Representative must elect to: </a:t>
            </a:r>
          </a:p>
          <a:p>
            <a:pPr marL="457200" lvl="1" indent="0">
              <a:buNone/>
            </a:pPr>
            <a:r>
              <a:rPr lang="en-US" dirty="0"/>
              <a:t> 	(i) pay the Imputed Underpayment of [State] tax on behalf of all partners pursuant to 	subsection C(4)(a); </a:t>
            </a:r>
          </a:p>
          <a:p>
            <a:pPr marL="457200" lvl="1" indent="0">
              <a:buNone/>
            </a:pPr>
            <a:r>
              <a:rPr lang="en-US" dirty="0"/>
              <a:t>	(ii) mail Amended Schedule K-1 Reports to each partner reflecting the partner’s increase in 	taxable income apportioned to the State; or </a:t>
            </a:r>
          </a:p>
          <a:p>
            <a:pPr marL="457200" lvl="1" indent="0">
              <a:spcBef>
                <a:spcPts val="0"/>
              </a:spcBef>
              <a:buNone/>
            </a:pPr>
            <a:r>
              <a:rPr lang="en-US" dirty="0"/>
              <a:t>	(iii) pay the Imputed Underpayment of [State] tax on behalf of all partners that are not 	Resident Partners and mail an Amended Schedule K-1 Report to each Resident Partner 	reflecting the partner’s increase in taxable income apportioned to the State. </a:t>
            </a:r>
          </a:p>
          <a:p>
            <a:pPr marL="457200" lvl="1" indent="0">
              <a:spcBef>
                <a:spcPts val="0"/>
              </a:spcBef>
              <a:buNone/>
            </a:pPr>
            <a:endParaRPr lang="en-US" dirty="0"/>
          </a:p>
          <a:p>
            <a:pPr marL="457200" lvl="1" indent="0">
              <a:spcBef>
                <a:spcPts val="0"/>
              </a:spcBef>
              <a:buNone/>
            </a:pPr>
            <a:r>
              <a:rPr lang="en-US" dirty="0"/>
              <a:t>(c) The election made under subsection C(3)(b) is irrevocable unless the [State Agency], in its discretion, otherwise allows.  </a:t>
            </a:r>
          </a:p>
          <a:p>
            <a:pPr lvl="0"/>
            <a:endParaRPr lang="en-US" dirty="0"/>
          </a:p>
        </p:txBody>
      </p:sp>
      <p:sp>
        <p:nvSpPr>
          <p:cNvPr id="4" name="Slide Number Placeholder 3">
            <a:extLst>
              <a:ext uri="{FF2B5EF4-FFF2-40B4-BE49-F238E27FC236}">
                <a16:creationId xmlns:a16="http://schemas.microsoft.com/office/drawing/2014/main" xmlns="" id="{C7519A9B-D26A-465D-867A-73DE2BC42660}"/>
              </a:ext>
            </a:extLst>
          </p:cNvPr>
          <p:cNvSpPr>
            <a:spLocks noGrp="1"/>
          </p:cNvSpPr>
          <p:nvPr>
            <p:ph type="sldNum" sz="quarter" idx="12"/>
          </p:nvPr>
        </p:nvSpPr>
        <p:spPr/>
        <p:txBody>
          <a:bodyPr/>
          <a:lstStyle/>
          <a:p>
            <a:fld id="{33F03B36-AFDF-4ACB-A929-86278D4E0B1E}" type="slidenum">
              <a:rPr lang="en-US" smtClean="0"/>
              <a:t>12</a:t>
            </a:fld>
            <a:endParaRPr lang="en-US"/>
          </a:p>
        </p:txBody>
      </p:sp>
    </p:spTree>
    <p:extLst>
      <p:ext uri="{BB962C8B-B14F-4D97-AF65-F5344CB8AC3E}">
        <p14:creationId xmlns:p14="http://schemas.microsoft.com/office/powerpoint/2010/main" val="1732427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1"/>
            <a:ext cx="10018713" cy="754144"/>
          </a:xfrm>
        </p:spPr>
        <p:txBody>
          <a:bodyPr>
            <a:normAutofit fontScale="90000"/>
          </a:bodyPr>
          <a:lstStyle/>
          <a:p>
            <a:r>
              <a:rPr lang="en-US" dirty="0"/>
              <a:t/>
            </a:r>
            <a:br>
              <a:rPr lang="en-US" dirty="0"/>
            </a:br>
            <a:r>
              <a:rPr lang="en-US" dirty="0"/>
              <a:t>Section C—the Details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1" y="989815"/>
            <a:ext cx="10018713" cy="5665509"/>
          </a:xfrm>
        </p:spPr>
        <p:txBody>
          <a:bodyPr>
            <a:normAutofit fontScale="77500" lnSpcReduction="20000"/>
          </a:bodyPr>
          <a:lstStyle/>
          <a:p>
            <a:pPr marL="0" indent="0">
              <a:buNone/>
            </a:pPr>
            <a:r>
              <a:rPr lang="en-US" b="1" dirty="0"/>
              <a:t>Reporting Adjustments to Federal Taxable Income – Partnership Level Audits</a:t>
            </a:r>
          </a:p>
          <a:p>
            <a:pPr lvl="0"/>
            <a:r>
              <a:rPr lang="en-US" b="1" dirty="0"/>
              <a:t>Subsection (4):</a:t>
            </a:r>
          </a:p>
          <a:p>
            <a:pPr marL="0" lvl="0" indent="0">
              <a:buNone/>
            </a:pPr>
            <a:r>
              <a:rPr lang="en-US" dirty="0"/>
              <a:t>(a) For Partnerships making an election pursuant to subsection C(3)(b)(</a:t>
            </a:r>
            <a:r>
              <a:rPr lang="en-US" dirty="0" err="1"/>
              <a:t>i</a:t>
            </a:r>
            <a:r>
              <a:rPr lang="en-US" dirty="0"/>
              <a:t>) or that fail to timely make an election pursuant to subsection C(3)(b), the State Partnership Representative shall, within one hundred twenty (120) days of the Final Determination Date, file with the [State Agency] a schedule indicating each partner’s apportioned share of under-reported [State] taxable income and calculate and pay the additional [State] tax owed by the Partnership as follows: </a:t>
            </a:r>
          </a:p>
          <a:p>
            <a:pPr marL="0" indent="0">
              <a:buNone/>
            </a:pPr>
            <a:r>
              <a:rPr lang="en-US" dirty="0"/>
              <a:t> 	(i) the under-reported [State] taxable income [(other than that portion attributable to 	Unrelated Business Taxable Income)] of all [tax-exempt or nontaxable] partners multiplied by 	zero (0) percent; plus </a:t>
            </a:r>
          </a:p>
          <a:p>
            <a:pPr marL="0" lvl="0" indent="0">
              <a:buNone/>
            </a:pPr>
            <a:r>
              <a:rPr lang="en-US" dirty="0"/>
              <a:t>	(ii) the under-reported [State] taxable income of all individual partners, S corporations, trusts, 	estates of deceased partners, disregarded entities that are not owned by a C corporation, or 	entities treated as Partnerships for [State] tax purposes multiplied by the highest [State] 	individual income tax rate; plus </a:t>
            </a:r>
          </a:p>
          <a:p>
            <a:pPr marL="0" lvl="0" indent="0">
              <a:buNone/>
            </a:pPr>
            <a:r>
              <a:rPr lang="en-US" dirty="0"/>
              <a:t>	(iii) the under-reported [State] taxable income of all C corporation partners and disregarded 	entities owned by a C corporation, including other entities taxed as such, [as well as the portion  	of under-reported [State] taxable income attributable to Unrelated Business Taxable Income of 	all [tax-exempt or nontaxable] partners] multiplied by the highest [State] corporate income 		tax rate. </a:t>
            </a:r>
          </a:p>
          <a:p>
            <a:pPr lvl="0"/>
            <a:endParaRPr lang="en-US" dirty="0"/>
          </a:p>
        </p:txBody>
      </p:sp>
      <p:sp>
        <p:nvSpPr>
          <p:cNvPr id="4" name="Slide Number Placeholder 3">
            <a:extLst>
              <a:ext uri="{FF2B5EF4-FFF2-40B4-BE49-F238E27FC236}">
                <a16:creationId xmlns:a16="http://schemas.microsoft.com/office/drawing/2014/main" xmlns="" id="{A3D0C114-1605-4E22-B3AA-82EF27405128}"/>
              </a:ext>
            </a:extLst>
          </p:cNvPr>
          <p:cNvSpPr>
            <a:spLocks noGrp="1"/>
          </p:cNvSpPr>
          <p:nvPr>
            <p:ph type="sldNum" sz="quarter" idx="12"/>
          </p:nvPr>
        </p:nvSpPr>
        <p:spPr/>
        <p:txBody>
          <a:bodyPr/>
          <a:lstStyle/>
          <a:p>
            <a:fld id="{33F03B36-AFDF-4ACB-A929-86278D4E0B1E}" type="slidenum">
              <a:rPr lang="en-US" smtClean="0"/>
              <a:t>13</a:t>
            </a:fld>
            <a:endParaRPr lang="en-US"/>
          </a:p>
        </p:txBody>
      </p:sp>
    </p:spTree>
    <p:extLst>
      <p:ext uri="{BB962C8B-B14F-4D97-AF65-F5344CB8AC3E}">
        <p14:creationId xmlns:p14="http://schemas.microsoft.com/office/powerpoint/2010/main" val="3337919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1"/>
            <a:ext cx="10018713" cy="838986"/>
          </a:xfrm>
        </p:spPr>
        <p:txBody>
          <a:bodyPr>
            <a:normAutofit fontScale="90000"/>
          </a:bodyPr>
          <a:lstStyle/>
          <a:p>
            <a:r>
              <a:rPr lang="en-US" dirty="0"/>
              <a:t/>
            </a:r>
            <a:br>
              <a:rPr lang="en-US" dirty="0"/>
            </a:br>
            <a:r>
              <a:rPr lang="en-US" dirty="0"/>
              <a:t>Section C—the Details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1018095"/>
            <a:ext cx="10018713" cy="5571241"/>
          </a:xfrm>
        </p:spPr>
        <p:txBody>
          <a:bodyPr>
            <a:normAutofit/>
          </a:bodyPr>
          <a:lstStyle/>
          <a:p>
            <a:pPr marL="0" indent="0">
              <a:buNone/>
            </a:pPr>
            <a:r>
              <a:rPr lang="en-US" b="1" dirty="0"/>
              <a:t>Reporting Adjustments to Federal Taxable Income – Partnership Level Audits</a:t>
            </a:r>
          </a:p>
          <a:p>
            <a:pPr lvl="0"/>
            <a:r>
              <a:rPr lang="en-US" b="1" dirty="0"/>
              <a:t>Subsection (4) (cont.):</a:t>
            </a:r>
          </a:p>
          <a:p>
            <a:pPr marL="0" indent="0">
              <a:buNone/>
            </a:pPr>
            <a:r>
              <a:rPr lang="en-US" dirty="0"/>
              <a:t>(b) For Partnerships subject to C(2) or that make  an election pursuant to subsection C(3)(b)(ii), the State Partnership Representative shall, within ninety (90) days of the Final Determination Date, (i) mail Amended Schedule K-1 Reports to each partner reporting each partner’s share of under or over-reported [State] taxable income, and (ii) file with the [State Agency] a schedule indicating each partner’s share of under-or over-reported [State] taxable income.  Each partner furnished an Amended Schedule K-1 Report under this subsection shall file a Federal Adjustments Report and pay any additional tax due within one hundred eighty (180) days of the Final Determination Date.</a:t>
            </a:r>
          </a:p>
          <a:p>
            <a:pPr lvl="0"/>
            <a:endParaRPr lang="en-US" dirty="0"/>
          </a:p>
        </p:txBody>
      </p:sp>
      <p:sp>
        <p:nvSpPr>
          <p:cNvPr id="4" name="Slide Number Placeholder 3">
            <a:extLst>
              <a:ext uri="{FF2B5EF4-FFF2-40B4-BE49-F238E27FC236}">
                <a16:creationId xmlns:a16="http://schemas.microsoft.com/office/drawing/2014/main" xmlns="" id="{E312F7CB-4A23-4001-AFF2-F8BC1428B0FB}"/>
              </a:ext>
            </a:extLst>
          </p:cNvPr>
          <p:cNvSpPr>
            <a:spLocks noGrp="1"/>
          </p:cNvSpPr>
          <p:nvPr>
            <p:ph type="sldNum" sz="quarter" idx="12"/>
          </p:nvPr>
        </p:nvSpPr>
        <p:spPr/>
        <p:txBody>
          <a:bodyPr/>
          <a:lstStyle/>
          <a:p>
            <a:fld id="{33F03B36-AFDF-4ACB-A929-86278D4E0B1E}" type="slidenum">
              <a:rPr lang="en-US" smtClean="0"/>
              <a:t>14</a:t>
            </a:fld>
            <a:endParaRPr lang="en-US"/>
          </a:p>
        </p:txBody>
      </p:sp>
    </p:spTree>
    <p:extLst>
      <p:ext uri="{BB962C8B-B14F-4D97-AF65-F5344CB8AC3E}">
        <p14:creationId xmlns:p14="http://schemas.microsoft.com/office/powerpoint/2010/main" val="3752980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1"/>
            <a:ext cx="10018713" cy="838986"/>
          </a:xfrm>
        </p:spPr>
        <p:txBody>
          <a:bodyPr>
            <a:normAutofit fontScale="90000"/>
          </a:bodyPr>
          <a:lstStyle/>
          <a:p>
            <a:r>
              <a:rPr lang="en-US" dirty="0"/>
              <a:t/>
            </a:r>
            <a:br>
              <a:rPr lang="en-US" dirty="0"/>
            </a:br>
            <a:r>
              <a:rPr lang="en-US" dirty="0"/>
              <a:t>Section C—the Details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1018095"/>
            <a:ext cx="10018713" cy="5571241"/>
          </a:xfrm>
        </p:spPr>
        <p:txBody>
          <a:bodyPr>
            <a:normAutofit lnSpcReduction="10000"/>
          </a:bodyPr>
          <a:lstStyle/>
          <a:p>
            <a:pPr marL="0" indent="0">
              <a:buNone/>
            </a:pPr>
            <a:r>
              <a:rPr lang="en-US" b="1" dirty="0"/>
              <a:t>Reporting Adjustments to Federal Taxable Income – Partnership Level Audits</a:t>
            </a:r>
          </a:p>
          <a:p>
            <a:pPr lvl="0"/>
            <a:r>
              <a:rPr lang="en-US" b="1" dirty="0"/>
              <a:t>Subsection (4) (cont.):</a:t>
            </a:r>
          </a:p>
          <a:p>
            <a:pPr marL="0" indent="0">
              <a:buNone/>
            </a:pPr>
            <a:r>
              <a:rPr lang="en-US" dirty="0"/>
              <a:t>(c) For Partnerships making an election pursuant to subsection C(3)(b)(iii), the State Partnership Representative shall (i) within one hundred twenty (120) days of the Final Determination Date, file with [State Agency] a schedule indicating each partner’s share of under-reported [State] taxable income and calculate and pay the additional [State] tax owed by the partners that are not Resident Partners pursuant to the rules of C(4)(a), and (ii) within ninety (90) days of the Final Determination Date, mail Amended Schedule K-1 Reports to each Resident Partner reporting each partner’s share of under-reported [State] taxable income.  Each Resident Partner furnished an Amended Schedule K-1 Report under this subsection shall file a Federal Adjustments Report and pay any additional tax due within one hundred eighty (180) days of the Final Determination Date. </a:t>
            </a:r>
          </a:p>
          <a:p>
            <a:pPr lvl="0"/>
            <a:endParaRPr lang="en-US" dirty="0"/>
          </a:p>
        </p:txBody>
      </p:sp>
      <p:sp>
        <p:nvSpPr>
          <p:cNvPr id="4" name="Slide Number Placeholder 3">
            <a:extLst>
              <a:ext uri="{FF2B5EF4-FFF2-40B4-BE49-F238E27FC236}">
                <a16:creationId xmlns:a16="http://schemas.microsoft.com/office/drawing/2014/main" xmlns="" id="{A7C9E26D-2757-4BBD-99A0-5DDBA1CA686A}"/>
              </a:ext>
            </a:extLst>
          </p:cNvPr>
          <p:cNvSpPr>
            <a:spLocks noGrp="1"/>
          </p:cNvSpPr>
          <p:nvPr>
            <p:ph type="sldNum" sz="quarter" idx="12"/>
          </p:nvPr>
        </p:nvSpPr>
        <p:spPr/>
        <p:txBody>
          <a:bodyPr/>
          <a:lstStyle/>
          <a:p>
            <a:fld id="{33F03B36-AFDF-4ACB-A929-86278D4E0B1E}" type="slidenum">
              <a:rPr lang="en-US" smtClean="0"/>
              <a:t>15</a:t>
            </a:fld>
            <a:endParaRPr lang="en-US"/>
          </a:p>
        </p:txBody>
      </p:sp>
    </p:spTree>
    <p:extLst>
      <p:ext uri="{BB962C8B-B14F-4D97-AF65-F5344CB8AC3E}">
        <p14:creationId xmlns:p14="http://schemas.microsoft.com/office/powerpoint/2010/main" val="1850433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9625" y="1882802"/>
            <a:ext cx="1627465" cy="9144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IRS Issues Notice of Final Partnership Adjustment (FPA)</a:t>
            </a:r>
          </a:p>
        </p:txBody>
      </p:sp>
      <p:sp>
        <p:nvSpPr>
          <p:cNvPr id="6" name="Rectangle 5"/>
          <p:cNvSpPr/>
          <p:nvPr/>
        </p:nvSpPr>
        <p:spPr>
          <a:xfrm>
            <a:off x="6770249" y="3644053"/>
            <a:ext cx="1828800" cy="59561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Final Determination Date</a:t>
            </a:r>
          </a:p>
        </p:txBody>
      </p:sp>
      <p:sp>
        <p:nvSpPr>
          <p:cNvPr id="9" name="Arrow: Right 8"/>
          <p:cNvSpPr/>
          <p:nvPr/>
        </p:nvSpPr>
        <p:spPr>
          <a:xfrm>
            <a:off x="8811333" y="3699546"/>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60 Days</a:t>
            </a:r>
          </a:p>
        </p:txBody>
      </p:sp>
      <p:sp>
        <p:nvSpPr>
          <p:cNvPr id="10" name="Oval 9"/>
          <p:cNvSpPr/>
          <p:nvPr/>
        </p:nvSpPr>
        <p:spPr>
          <a:xfrm>
            <a:off x="10002025" y="3484662"/>
            <a:ext cx="2023845"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File Federal Adjustments Report &amp; make Election</a:t>
            </a:r>
          </a:p>
        </p:txBody>
      </p:sp>
      <p:sp>
        <p:nvSpPr>
          <p:cNvPr id="11" name="Arrow: Down 10"/>
          <p:cNvSpPr/>
          <p:nvPr/>
        </p:nvSpPr>
        <p:spPr>
          <a:xfrm>
            <a:off x="10358811" y="4766564"/>
            <a:ext cx="1310275" cy="179362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Go to 1, 2 or 3 on next slide</a:t>
            </a:r>
          </a:p>
        </p:txBody>
      </p:sp>
      <p:sp>
        <p:nvSpPr>
          <p:cNvPr id="23" name="Arrow: Right 22"/>
          <p:cNvSpPr/>
          <p:nvPr/>
        </p:nvSpPr>
        <p:spPr>
          <a:xfrm>
            <a:off x="2347851" y="2170096"/>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90 days</a:t>
            </a:r>
          </a:p>
        </p:txBody>
      </p:sp>
      <p:sp>
        <p:nvSpPr>
          <p:cNvPr id="12" name="Arrow: Left-Up 11"/>
          <p:cNvSpPr/>
          <p:nvPr/>
        </p:nvSpPr>
        <p:spPr>
          <a:xfrm rot="10800000">
            <a:off x="3531534" y="1975516"/>
            <a:ext cx="850392" cy="850392"/>
          </a:xfrm>
          <a:prstGeom prst="lef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846742" y="1656391"/>
            <a:ext cx="1544871"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Partnership does not appeal</a:t>
            </a:r>
          </a:p>
        </p:txBody>
      </p:sp>
      <p:sp>
        <p:nvSpPr>
          <p:cNvPr id="25" name="Oval 24"/>
          <p:cNvSpPr/>
          <p:nvPr/>
        </p:nvSpPr>
        <p:spPr>
          <a:xfrm>
            <a:off x="2837055" y="3242346"/>
            <a:ext cx="1544871"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Partnership appeals</a:t>
            </a:r>
          </a:p>
        </p:txBody>
      </p:sp>
      <p:sp>
        <p:nvSpPr>
          <p:cNvPr id="26" name="Arrow: Right 25"/>
          <p:cNvSpPr/>
          <p:nvPr/>
        </p:nvSpPr>
        <p:spPr>
          <a:xfrm rot="2317234">
            <a:off x="6114692" y="2747685"/>
            <a:ext cx="978408"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2110588" y="364792"/>
            <a:ext cx="8812477" cy="461665"/>
          </a:xfrm>
          <a:prstGeom prst="rect">
            <a:avLst/>
          </a:prstGeom>
          <a:noFill/>
        </p:spPr>
        <p:txBody>
          <a:bodyPr wrap="none" rtlCol="0">
            <a:spAutoFit/>
          </a:bodyPr>
          <a:lstStyle/>
          <a:p>
            <a:r>
              <a:rPr lang="en-US" sz="2400" b="1" dirty="0"/>
              <a:t>Flow chart following Federal Partnership Audit Adjustment – Slide 1</a:t>
            </a:r>
          </a:p>
        </p:txBody>
      </p:sp>
      <p:sp>
        <p:nvSpPr>
          <p:cNvPr id="28" name="Arrow: Down 27"/>
          <p:cNvSpPr/>
          <p:nvPr/>
        </p:nvSpPr>
        <p:spPr>
          <a:xfrm>
            <a:off x="3367174" y="4366859"/>
            <a:ext cx="484632" cy="37750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2642532" y="5125673"/>
            <a:ext cx="1803402"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Final Court Decision (appeal rights expired)</a:t>
            </a:r>
          </a:p>
        </p:txBody>
      </p:sp>
      <p:sp>
        <p:nvSpPr>
          <p:cNvPr id="30" name="Arrow: Right 29"/>
          <p:cNvSpPr/>
          <p:nvPr/>
        </p:nvSpPr>
        <p:spPr>
          <a:xfrm rot="19345871">
            <a:off x="4404340" y="4508558"/>
            <a:ext cx="2244277"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1014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p:cNvSpPr/>
          <p:nvPr/>
        </p:nvSpPr>
        <p:spPr>
          <a:xfrm>
            <a:off x="729840" y="2055303"/>
            <a:ext cx="1627465"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1</a:t>
            </a:r>
          </a:p>
          <a:p>
            <a:pPr algn="ctr"/>
            <a:r>
              <a:rPr lang="en-US" sz="1400" dirty="0"/>
              <a:t>Elect to pay for all partners</a:t>
            </a:r>
          </a:p>
        </p:txBody>
      </p:sp>
      <p:sp>
        <p:nvSpPr>
          <p:cNvPr id="14" name="Oval 13"/>
          <p:cNvSpPr/>
          <p:nvPr/>
        </p:nvSpPr>
        <p:spPr>
          <a:xfrm>
            <a:off x="729840" y="3481432"/>
            <a:ext cx="1698771"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2</a:t>
            </a:r>
          </a:p>
          <a:p>
            <a:pPr algn="ctr"/>
            <a:r>
              <a:rPr lang="en-US" sz="1400" dirty="0"/>
              <a:t>Elect to push out to all partners</a:t>
            </a:r>
          </a:p>
        </p:txBody>
      </p:sp>
      <p:sp>
        <p:nvSpPr>
          <p:cNvPr id="15" name="Oval 14"/>
          <p:cNvSpPr/>
          <p:nvPr/>
        </p:nvSpPr>
        <p:spPr>
          <a:xfrm>
            <a:off x="588235" y="4882393"/>
            <a:ext cx="2449585" cy="973123"/>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3</a:t>
            </a:r>
          </a:p>
          <a:p>
            <a:pPr algn="ctr"/>
            <a:r>
              <a:rPr lang="en-US" sz="1400" dirty="0"/>
              <a:t>Elect to push out for Resident partners, pay for others</a:t>
            </a:r>
          </a:p>
        </p:txBody>
      </p:sp>
      <p:sp>
        <p:nvSpPr>
          <p:cNvPr id="17" name="Arrow: Right 16"/>
          <p:cNvSpPr/>
          <p:nvPr/>
        </p:nvSpPr>
        <p:spPr>
          <a:xfrm>
            <a:off x="2835479" y="2270187"/>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60 days</a:t>
            </a:r>
          </a:p>
        </p:txBody>
      </p:sp>
      <p:sp>
        <p:nvSpPr>
          <p:cNvPr id="18" name="Rectangle 17"/>
          <p:cNvSpPr/>
          <p:nvPr/>
        </p:nvSpPr>
        <p:spPr>
          <a:xfrm>
            <a:off x="4731390" y="2055303"/>
            <a:ext cx="1262543" cy="83889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File schedule &amp; Pay Tax to State</a:t>
            </a:r>
          </a:p>
        </p:txBody>
      </p:sp>
      <p:sp>
        <p:nvSpPr>
          <p:cNvPr id="19" name="Arrow: Right 18"/>
          <p:cNvSpPr/>
          <p:nvPr/>
        </p:nvSpPr>
        <p:spPr>
          <a:xfrm>
            <a:off x="2947178" y="3576290"/>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30 days</a:t>
            </a:r>
          </a:p>
        </p:txBody>
      </p:sp>
      <p:sp>
        <p:nvSpPr>
          <p:cNvPr id="20" name="Rectangle 19"/>
          <p:cNvSpPr/>
          <p:nvPr/>
        </p:nvSpPr>
        <p:spPr>
          <a:xfrm>
            <a:off x="4731390" y="3397541"/>
            <a:ext cx="1400961"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Mail Amended Schedule K-1s to partners &amp; State</a:t>
            </a:r>
          </a:p>
        </p:txBody>
      </p:sp>
      <p:sp>
        <p:nvSpPr>
          <p:cNvPr id="21" name="Arrow: Right 20"/>
          <p:cNvSpPr/>
          <p:nvPr/>
        </p:nvSpPr>
        <p:spPr>
          <a:xfrm>
            <a:off x="6816053" y="3530151"/>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90 Days</a:t>
            </a:r>
          </a:p>
        </p:txBody>
      </p:sp>
      <p:sp>
        <p:nvSpPr>
          <p:cNvPr id="22" name="Rectangle 21"/>
          <p:cNvSpPr/>
          <p:nvPr/>
        </p:nvSpPr>
        <p:spPr>
          <a:xfrm>
            <a:off x="8435130" y="3397541"/>
            <a:ext cx="1195431" cy="91859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File Federal Adjustments Report &amp; Pay Tax to State</a:t>
            </a:r>
          </a:p>
        </p:txBody>
      </p:sp>
      <p:sp>
        <p:nvSpPr>
          <p:cNvPr id="24" name="Arrow: Up 23"/>
          <p:cNvSpPr/>
          <p:nvPr/>
        </p:nvSpPr>
        <p:spPr>
          <a:xfrm>
            <a:off x="3288485" y="4751397"/>
            <a:ext cx="2705448" cy="1288676"/>
          </a:xfrm>
          <a:prstGeom prst="upArrow">
            <a:avLst>
              <a:gd name="adj1" fmla="val 50000"/>
              <a:gd name="adj2"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For Resident partners, use 2, for other partners, use 1</a:t>
            </a:r>
          </a:p>
        </p:txBody>
      </p:sp>
      <p:sp>
        <p:nvSpPr>
          <p:cNvPr id="23" name="TextBox 22"/>
          <p:cNvSpPr txBox="1"/>
          <p:nvPr/>
        </p:nvSpPr>
        <p:spPr>
          <a:xfrm>
            <a:off x="1405913" y="299019"/>
            <a:ext cx="8812477" cy="461665"/>
          </a:xfrm>
          <a:prstGeom prst="rect">
            <a:avLst/>
          </a:prstGeom>
          <a:noFill/>
        </p:spPr>
        <p:txBody>
          <a:bodyPr wrap="none" rtlCol="0">
            <a:spAutoFit/>
          </a:bodyPr>
          <a:lstStyle/>
          <a:p>
            <a:r>
              <a:rPr lang="en-US" sz="2400" b="1" dirty="0"/>
              <a:t>Flow chart following Federal Partnership Audit Adjustment – Slide 2</a:t>
            </a:r>
          </a:p>
        </p:txBody>
      </p:sp>
      <p:sp>
        <p:nvSpPr>
          <p:cNvPr id="2" name="Arrow: Down 1"/>
          <p:cNvSpPr/>
          <p:nvPr/>
        </p:nvSpPr>
        <p:spPr>
          <a:xfrm>
            <a:off x="722227" y="918789"/>
            <a:ext cx="1713996"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From previous slide</a:t>
            </a:r>
          </a:p>
        </p:txBody>
      </p:sp>
    </p:spTree>
    <p:extLst>
      <p:ext uri="{BB962C8B-B14F-4D97-AF65-F5344CB8AC3E}">
        <p14:creationId xmlns:p14="http://schemas.microsoft.com/office/powerpoint/2010/main" val="2611619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207391"/>
            <a:ext cx="10018713" cy="772998"/>
          </a:xfrm>
        </p:spPr>
        <p:txBody>
          <a:bodyPr>
            <a:normAutofit fontScale="90000"/>
          </a:bodyPr>
          <a:lstStyle/>
          <a:p>
            <a:r>
              <a:rPr lang="en-US" dirty="0"/>
              <a:t/>
            </a:r>
            <a:br>
              <a:rPr lang="en-US" dirty="0"/>
            </a:br>
            <a:r>
              <a:rPr lang="en-US" dirty="0"/>
              <a:t>Section C—the Details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559725" y="980390"/>
            <a:ext cx="10018713" cy="5674934"/>
          </a:xfrm>
        </p:spPr>
        <p:txBody>
          <a:bodyPr>
            <a:normAutofit/>
          </a:bodyPr>
          <a:lstStyle/>
          <a:p>
            <a:pPr marL="0" indent="0">
              <a:buNone/>
            </a:pPr>
            <a:r>
              <a:rPr lang="en-US" b="1" dirty="0"/>
              <a:t>Reporting Adjustments to Federal Taxable Income – Partnership Level Audits</a:t>
            </a:r>
          </a:p>
          <a:p>
            <a:pPr lvl="0"/>
            <a:r>
              <a:rPr lang="en-US" b="1" dirty="0"/>
              <a:t>Subsection (4) (cont.):</a:t>
            </a:r>
          </a:p>
          <a:p>
            <a:pPr marL="0" indent="0">
              <a:buNone/>
            </a:pPr>
            <a:r>
              <a:rPr lang="en-US" dirty="0"/>
              <a:t>(d) Each partner's share of under-reported [State] taxable income shall be determined as specified in the Partnership agreement in effect for the federal taxable year subject to adjustment.  A partner may not file an amended [State] return or take any similar action to obtain a refund of the tax paid by the Partnership on the partner’s behalf under this subsection, and any such action shall be invalid.</a:t>
            </a:r>
          </a:p>
          <a:p>
            <a:pPr marL="0" indent="0">
              <a:buNone/>
            </a:pPr>
            <a:r>
              <a:rPr lang="en-US" dirty="0"/>
              <a:t>(e) The [State Agency] shall promulgate reasonable regulations as it deems necessary to address special allocations among or between the partners that are affected by the Partnership Level Audit.  </a:t>
            </a:r>
          </a:p>
          <a:p>
            <a:pPr lvl="0"/>
            <a:endParaRPr lang="en-US" dirty="0"/>
          </a:p>
        </p:txBody>
      </p:sp>
      <p:sp>
        <p:nvSpPr>
          <p:cNvPr id="4" name="Slide Number Placeholder 3">
            <a:extLst>
              <a:ext uri="{FF2B5EF4-FFF2-40B4-BE49-F238E27FC236}">
                <a16:creationId xmlns:a16="http://schemas.microsoft.com/office/drawing/2014/main" xmlns="" id="{5E09B0DF-9819-495C-9EFC-3BEA0DBEDBA0}"/>
              </a:ext>
            </a:extLst>
          </p:cNvPr>
          <p:cNvSpPr>
            <a:spLocks noGrp="1"/>
          </p:cNvSpPr>
          <p:nvPr>
            <p:ph type="sldNum" sz="quarter" idx="12"/>
          </p:nvPr>
        </p:nvSpPr>
        <p:spPr/>
        <p:txBody>
          <a:bodyPr/>
          <a:lstStyle/>
          <a:p>
            <a:fld id="{33F03B36-AFDF-4ACB-A929-86278D4E0B1E}" type="slidenum">
              <a:rPr lang="en-US" smtClean="0"/>
              <a:t>18</a:t>
            </a:fld>
            <a:endParaRPr lang="en-US"/>
          </a:p>
        </p:txBody>
      </p:sp>
    </p:spTree>
    <p:extLst>
      <p:ext uri="{BB962C8B-B14F-4D97-AF65-F5344CB8AC3E}">
        <p14:creationId xmlns:p14="http://schemas.microsoft.com/office/powerpoint/2010/main" val="3721082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75415"/>
            <a:ext cx="10018713" cy="961534"/>
          </a:xfrm>
        </p:spPr>
        <p:txBody>
          <a:bodyPr>
            <a:normAutofit fontScale="90000"/>
          </a:bodyPr>
          <a:lstStyle/>
          <a:p>
            <a:r>
              <a:rPr lang="en-US" dirty="0"/>
              <a:t/>
            </a:r>
            <a:br>
              <a:rPr lang="en-US" dirty="0"/>
            </a:br>
            <a:r>
              <a:rPr lang="en-US" dirty="0"/>
              <a:t>Section C—the Details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1036949"/>
            <a:ext cx="10018713" cy="5580667"/>
          </a:xfrm>
        </p:spPr>
        <p:txBody>
          <a:bodyPr>
            <a:normAutofit fontScale="70000" lnSpcReduction="20000"/>
          </a:bodyPr>
          <a:lstStyle/>
          <a:p>
            <a:pPr marL="0" indent="0">
              <a:buNone/>
            </a:pPr>
            <a:r>
              <a:rPr lang="en-US" b="1" dirty="0"/>
              <a:t>Reporting Adjustments to Federal Taxable Income – Partnership Level Audits</a:t>
            </a:r>
          </a:p>
          <a:p>
            <a:pPr lvl="0"/>
            <a:r>
              <a:rPr lang="en-US" b="1" dirty="0"/>
              <a:t>Subsection (5):</a:t>
            </a:r>
          </a:p>
          <a:p>
            <a:pPr marL="457200" lvl="1" indent="0">
              <a:buNone/>
            </a:pPr>
            <a:r>
              <a:rPr lang="en-US" sz="2900" dirty="0">
                <a:effectLst/>
              </a:rPr>
              <a:t>(a) If a partner that is part of a “tiered partnership structure,” as defined in IRC Section 6226(b)(4), receives an Amended Schedule K-1 Report pursuant to subsection C(3)(b)(ii),  subsection C(3)(b)(iii) or subsection C(5)(b)(ii), and is a Partnership, S corporation, or other pass-through entity, such partner shall, with respect to that partner’s share of the adjustment, file a Partnership Adjustment Tracking Report with the [State Agency] that includes such information as the [State Agency] may reasonably require.</a:t>
            </a:r>
          </a:p>
          <a:p>
            <a:pPr marL="457200" lvl="1" indent="0">
              <a:buNone/>
            </a:pPr>
            <a:r>
              <a:rPr lang="en-US" sz="2900" dirty="0">
                <a:effectLst/>
              </a:rPr>
              <a:t> (b) Such partner shall also either (i) calculate the Imputed Underpayment of [State] tax pursuant to the rules of subsection C(4)(a) or (ii) furnish Amended Schedule K-1 Reports pursuant to subsection C(4)(b).</a:t>
            </a:r>
          </a:p>
          <a:p>
            <a:pPr marL="457200" lvl="1" indent="0">
              <a:buNone/>
            </a:pPr>
            <a:r>
              <a:rPr lang="en-US" sz="2900" dirty="0">
                <a:effectLst/>
              </a:rPr>
              <a:t>(c) For purposes of subsection C(5)(a), with respect to a partner’s share of the adjustment, the Partnership Adjustment Tracking Report shall be filed, and the Imputed Underpayment shall be paid or Amended Schedule K-1 Reports mailed, within sixty (60) days of receipt of the Amended Schedule K-1 Report issued pursuant to subsection C(4)(b) or C(4)(c), but not later than the extended federal due date, regardless if the Partnership seeks an extension, for the federal tax return for the taxable year of the Partnership that includes the Final Determination Date.</a:t>
            </a:r>
          </a:p>
        </p:txBody>
      </p:sp>
      <p:sp>
        <p:nvSpPr>
          <p:cNvPr id="4" name="Slide Number Placeholder 3">
            <a:extLst>
              <a:ext uri="{FF2B5EF4-FFF2-40B4-BE49-F238E27FC236}">
                <a16:creationId xmlns:a16="http://schemas.microsoft.com/office/drawing/2014/main" xmlns="" id="{D4E84F0C-949B-4AE6-9627-4D0A63E85898}"/>
              </a:ext>
            </a:extLst>
          </p:cNvPr>
          <p:cNvSpPr>
            <a:spLocks noGrp="1"/>
          </p:cNvSpPr>
          <p:nvPr>
            <p:ph type="sldNum" sz="quarter" idx="12"/>
          </p:nvPr>
        </p:nvSpPr>
        <p:spPr/>
        <p:txBody>
          <a:bodyPr/>
          <a:lstStyle/>
          <a:p>
            <a:fld id="{33F03B36-AFDF-4ACB-A929-86278D4E0B1E}" type="slidenum">
              <a:rPr lang="en-US" smtClean="0"/>
              <a:t>19</a:t>
            </a:fld>
            <a:endParaRPr lang="en-US"/>
          </a:p>
        </p:txBody>
      </p:sp>
    </p:spTree>
    <p:extLst>
      <p:ext uri="{BB962C8B-B14F-4D97-AF65-F5344CB8AC3E}">
        <p14:creationId xmlns:p14="http://schemas.microsoft.com/office/powerpoint/2010/main" val="298429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A34E22-F325-48AD-9226-9D0F9593FD26}"/>
              </a:ext>
            </a:extLst>
          </p:cNvPr>
          <p:cNvSpPr>
            <a:spLocks noGrp="1"/>
          </p:cNvSpPr>
          <p:nvPr>
            <p:ph type="title"/>
          </p:nvPr>
        </p:nvSpPr>
        <p:spPr>
          <a:xfrm>
            <a:off x="1484311" y="685801"/>
            <a:ext cx="10018713" cy="51140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D8A984DF-2509-40F2-B96F-1AA4C69C13F1}"/>
              </a:ext>
            </a:extLst>
          </p:cNvPr>
          <p:cNvSpPr>
            <a:spLocks noGrp="1"/>
          </p:cNvSpPr>
          <p:nvPr>
            <p:ph idx="1"/>
          </p:nvPr>
        </p:nvSpPr>
        <p:spPr>
          <a:xfrm>
            <a:off x="1342908" y="1931708"/>
            <a:ext cx="10018713" cy="3124201"/>
          </a:xfrm>
        </p:spPr>
        <p:txBody>
          <a:bodyPr/>
          <a:lstStyle/>
          <a:p>
            <a:r>
              <a:rPr lang="en-US" b="1" dirty="0"/>
              <a:t>Note</a:t>
            </a:r>
            <a:r>
              <a:rPr lang="en-US" dirty="0"/>
              <a:t>:  This draft has not yet been formally endorsed by the Interested Parties and is meant to be a draft for discussion purposes only.  </a:t>
            </a:r>
          </a:p>
        </p:txBody>
      </p:sp>
      <p:sp>
        <p:nvSpPr>
          <p:cNvPr id="4" name="Slide Number Placeholder 3">
            <a:extLst>
              <a:ext uri="{FF2B5EF4-FFF2-40B4-BE49-F238E27FC236}">
                <a16:creationId xmlns:a16="http://schemas.microsoft.com/office/drawing/2014/main" xmlns="" id="{CA62C450-CD9A-490F-87A6-2E7B87AFCD08}"/>
              </a:ext>
            </a:extLst>
          </p:cNvPr>
          <p:cNvSpPr>
            <a:spLocks noGrp="1"/>
          </p:cNvSpPr>
          <p:nvPr>
            <p:ph type="sldNum" sz="quarter" idx="12"/>
          </p:nvPr>
        </p:nvSpPr>
        <p:spPr/>
        <p:txBody>
          <a:bodyPr/>
          <a:lstStyle/>
          <a:p>
            <a:fld id="{33F03B36-AFDF-4ACB-A929-86278D4E0B1E}" type="slidenum">
              <a:rPr lang="en-US" smtClean="0"/>
              <a:t>2</a:t>
            </a:fld>
            <a:endParaRPr lang="en-US"/>
          </a:p>
        </p:txBody>
      </p:sp>
    </p:spTree>
    <p:extLst>
      <p:ext uri="{BB962C8B-B14F-4D97-AF65-F5344CB8AC3E}">
        <p14:creationId xmlns:p14="http://schemas.microsoft.com/office/powerpoint/2010/main" val="1477994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235671"/>
            <a:ext cx="10018713" cy="1008668"/>
          </a:xfrm>
        </p:spPr>
        <p:txBody>
          <a:bodyPr>
            <a:normAutofit fontScale="90000"/>
          </a:bodyPr>
          <a:lstStyle/>
          <a:p>
            <a:r>
              <a:rPr lang="en-US" dirty="0"/>
              <a:t/>
            </a:r>
            <a:br>
              <a:rPr lang="en-US" dirty="0"/>
            </a:br>
            <a:r>
              <a:rPr lang="en-US" dirty="0"/>
              <a:t>Section C—the Details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740005"/>
            <a:ext cx="10018713" cy="5707929"/>
          </a:xfrm>
        </p:spPr>
        <p:txBody>
          <a:bodyPr>
            <a:normAutofit/>
          </a:bodyPr>
          <a:lstStyle/>
          <a:p>
            <a:pPr marL="0" indent="0">
              <a:buNone/>
            </a:pPr>
            <a:r>
              <a:rPr lang="en-US" b="1" dirty="0"/>
              <a:t>Reporting Adjustments to Federal Taxable Income – Partnership Level Audits</a:t>
            </a:r>
          </a:p>
          <a:p>
            <a:pPr marL="0" indent="0">
              <a:buNone/>
            </a:pPr>
            <a:endParaRPr lang="en-US" b="1" dirty="0"/>
          </a:p>
          <a:p>
            <a:pPr lvl="0"/>
            <a:r>
              <a:rPr lang="en-US" b="1" dirty="0"/>
              <a:t>Subsection (6): </a:t>
            </a:r>
            <a:r>
              <a:rPr lang="en-US" dirty="0"/>
              <a:t>For all purposes of this section C, apportionment of [State] taxable income shall be based on the apportionment factors applicable to the federal taxable year that was subject to adjustment, modified as necessary for any adjustments resulting from a Partnership Level Audit. </a:t>
            </a:r>
          </a:p>
        </p:txBody>
      </p:sp>
      <p:sp>
        <p:nvSpPr>
          <p:cNvPr id="4" name="Slide Number Placeholder 3">
            <a:extLst>
              <a:ext uri="{FF2B5EF4-FFF2-40B4-BE49-F238E27FC236}">
                <a16:creationId xmlns:a16="http://schemas.microsoft.com/office/drawing/2014/main" xmlns="" id="{CD7D1942-7C5A-459C-A895-F1368BEECFC8}"/>
              </a:ext>
            </a:extLst>
          </p:cNvPr>
          <p:cNvSpPr>
            <a:spLocks noGrp="1"/>
          </p:cNvSpPr>
          <p:nvPr>
            <p:ph type="sldNum" sz="quarter" idx="12"/>
          </p:nvPr>
        </p:nvSpPr>
        <p:spPr/>
        <p:txBody>
          <a:bodyPr/>
          <a:lstStyle/>
          <a:p>
            <a:fld id="{33F03B36-AFDF-4ACB-A929-86278D4E0B1E}" type="slidenum">
              <a:rPr lang="en-US" smtClean="0"/>
              <a:t>20</a:t>
            </a:fld>
            <a:endParaRPr lang="en-US"/>
          </a:p>
        </p:txBody>
      </p:sp>
    </p:spTree>
    <p:extLst>
      <p:ext uri="{BB962C8B-B14F-4D97-AF65-F5344CB8AC3E}">
        <p14:creationId xmlns:p14="http://schemas.microsoft.com/office/powerpoint/2010/main" val="291102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1"/>
            <a:ext cx="10018713" cy="1084082"/>
          </a:xfrm>
        </p:spPr>
        <p:txBody>
          <a:bodyPr>
            <a:normAutofit fontScale="90000"/>
          </a:bodyPr>
          <a:lstStyle/>
          <a:p>
            <a:r>
              <a:rPr lang="en-US" dirty="0"/>
              <a:t/>
            </a:r>
            <a:br>
              <a:rPr lang="en-US" dirty="0"/>
            </a:br>
            <a:r>
              <a:rPr lang="en-US" dirty="0"/>
              <a:t>Section D—the Highlights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1866507"/>
            <a:ext cx="10018713" cy="4991493"/>
          </a:xfrm>
        </p:spPr>
        <p:txBody>
          <a:bodyPr>
            <a:normAutofit lnSpcReduction="10000"/>
          </a:bodyPr>
          <a:lstStyle/>
          <a:p>
            <a:pPr marL="0" indent="0">
              <a:buNone/>
            </a:pPr>
            <a:r>
              <a:rPr lang="en-US" b="1" dirty="0"/>
              <a:t>Assessments of Additional [State] Tax, Interest, and Penalties Arising from Adjustments to Federal Taxable Income</a:t>
            </a:r>
            <a:endParaRPr lang="en-US" dirty="0"/>
          </a:p>
          <a:p>
            <a:pPr lvl="0" fontAlgn="base"/>
            <a:r>
              <a:rPr lang="en-US" dirty="0"/>
              <a:t>State agency may issue an assessment within the later of one year or the expiration of the general limitations period where a taxpayer timely files a Federal Adjustment Report</a:t>
            </a:r>
          </a:p>
          <a:p>
            <a:pPr lvl="0" fontAlgn="base"/>
            <a:r>
              <a:rPr lang="en-US" dirty="0"/>
              <a:t>the following statutes apply:</a:t>
            </a:r>
          </a:p>
          <a:p>
            <a:pPr lvl="1" fontAlgn="base"/>
            <a:r>
              <a:rPr lang="en-US" dirty="0"/>
              <a:t>The expiration of the general limitations period</a:t>
            </a:r>
          </a:p>
          <a:p>
            <a:pPr lvl="1" fontAlgn="base"/>
            <a:r>
              <a:rPr lang="en-US" dirty="0"/>
              <a:t>One year following the date the Federal Adjustments Report was filed   </a:t>
            </a:r>
          </a:p>
          <a:p>
            <a:pPr lvl="1" fontAlgn="base"/>
            <a:r>
              <a:rPr lang="en-US" dirty="0"/>
              <a:t>One year following the date on which the IRS, another state, or an organization representing and/or conducting audits for two or more states’ tax agencies, notified the State, in writing or by electronic means, of the federal adjustment </a:t>
            </a:r>
          </a:p>
          <a:p>
            <a:pPr lvl="1" fontAlgn="base"/>
            <a:r>
              <a:rPr lang="en-US" dirty="0"/>
              <a:t>Six years following the Final Determination Date absent fraud</a:t>
            </a:r>
          </a:p>
          <a:p>
            <a:pPr lvl="0" fontAlgn="base"/>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EC97C503-E695-4BA0-8C3F-38CC1364F191}"/>
              </a:ext>
            </a:extLst>
          </p:cNvPr>
          <p:cNvSpPr>
            <a:spLocks noGrp="1"/>
          </p:cNvSpPr>
          <p:nvPr>
            <p:ph type="sldNum" sz="quarter" idx="12"/>
          </p:nvPr>
        </p:nvSpPr>
        <p:spPr/>
        <p:txBody>
          <a:bodyPr/>
          <a:lstStyle/>
          <a:p>
            <a:fld id="{33F03B36-AFDF-4ACB-A929-86278D4E0B1E}" type="slidenum">
              <a:rPr lang="en-US" smtClean="0"/>
              <a:t>21</a:t>
            </a:fld>
            <a:endParaRPr lang="en-US"/>
          </a:p>
        </p:txBody>
      </p:sp>
    </p:spTree>
    <p:extLst>
      <p:ext uri="{BB962C8B-B14F-4D97-AF65-F5344CB8AC3E}">
        <p14:creationId xmlns:p14="http://schemas.microsoft.com/office/powerpoint/2010/main" val="596568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84841"/>
            <a:ext cx="10018713" cy="989815"/>
          </a:xfrm>
        </p:spPr>
        <p:txBody>
          <a:bodyPr>
            <a:normAutofit fontScale="90000"/>
          </a:bodyPr>
          <a:lstStyle/>
          <a:p>
            <a:r>
              <a:rPr lang="en-US" dirty="0"/>
              <a:t/>
            </a:r>
            <a:br>
              <a:rPr lang="en-US" dirty="0"/>
            </a:br>
            <a:r>
              <a:rPr lang="en-US" dirty="0"/>
              <a:t>Section E—the Highlights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1" y="1552247"/>
            <a:ext cx="10677211" cy="4351338"/>
          </a:xfrm>
        </p:spPr>
        <p:txBody>
          <a:bodyPr>
            <a:normAutofit/>
          </a:bodyPr>
          <a:lstStyle/>
          <a:p>
            <a:pPr marL="0" indent="0">
              <a:buNone/>
            </a:pPr>
            <a:r>
              <a:rPr lang="en-US" b="1" dirty="0"/>
              <a:t>Estimated [State] Tax Payments During the Course of a Federal Audit  </a:t>
            </a:r>
            <a:endParaRPr lang="en-US" dirty="0"/>
          </a:p>
          <a:p>
            <a:pPr marL="0" indent="0">
              <a:buNone/>
            </a:pPr>
            <a:endParaRPr lang="en-US" dirty="0"/>
          </a:p>
          <a:p>
            <a:r>
              <a:rPr lang="en-US" dirty="0"/>
              <a:t>Allows a taxpayer to make an estimated payments to a state during a pending IRS audit, where a taxpayer has not yet obtained a final determination, to stop the running of interest</a:t>
            </a:r>
          </a:p>
          <a:p>
            <a:r>
              <a:rPr lang="en-US" dirty="0"/>
              <a:t>Allows estimated payments without having to file amended tax returns</a:t>
            </a:r>
          </a:p>
          <a:p>
            <a:r>
              <a:rPr lang="en-US" dirty="0"/>
              <a:t>Allows a taxpayer to make a claim for refund within one year where the taxpayer’s estimated payments exceeds the state adjustment resulting from a final determination</a:t>
            </a:r>
          </a:p>
          <a:p>
            <a:endParaRPr lang="en-US" dirty="0"/>
          </a:p>
        </p:txBody>
      </p:sp>
      <p:sp>
        <p:nvSpPr>
          <p:cNvPr id="4" name="Slide Number Placeholder 3">
            <a:extLst>
              <a:ext uri="{FF2B5EF4-FFF2-40B4-BE49-F238E27FC236}">
                <a16:creationId xmlns:a16="http://schemas.microsoft.com/office/drawing/2014/main" xmlns="" id="{A024FBD0-42A7-4A82-9846-A5AB8F4EA3E2}"/>
              </a:ext>
            </a:extLst>
          </p:cNvPr>
          <p:cNvSpPr>
            <a:spLocks noGrp="1"/>
          </p:cNvSpPr>
          <p:nvPr>
            <p:ph type="sldNum" sz="quarter" idx="12"/>
          </p:nvPr>
        </p:nvSpPr>
        <p:spPr/>
        <p:txBody>
          <a:bodyPr/>
          <a:lstStyle/>
          <a:p>
            <a:fld id="{33F03B36-AFDF-4ACB-A929-86278D4E0B1E}" type="slidenum">
              <a:rPr lang="en-US" smtClean="0"/>
              <a:t>22</a:t>
            </a:fld>
            <a:endParaRPr lang="en-US"/>
          </a:p>
        </p:txBody>
      </p:sp>
    </p:spTree>
    <p:extLst>
      <p:ext uri="{BB962C8B-B14F-4D97-AF65-F5344CB8AC3E}">
        <p14:creationId xmlns:p14="http://schemas.microsoft.com/office/powerpoint/2010/main" val="575652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65989"/>
            <a:ext cx="10018713" cy="1197204"/>
          </a:xfrm>
        </p:spPr>
        <p:txBody>
          <a:bodyPr>
            <a:normAutofit fontScale="90000"/>
          </a:bodyPr>
          <a:lstStyle/>
          <a:p>
            <a:r>
              <a:rPr lang="en-US" dirty="0"/>
              <a:t/>
            </a:r>
            <a:br>
              <a:rPr lang="en-US" dirty="0"/>
            </a:br>
            <a:r>
              <a:rPr lang="en-US" dirty="0"/>
              <a:t>Section F—the Highlights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1055803"/>
            <a:ext cx="10018713" cy="4735398"/>
          </a:xfrm>
        </p:spPr>
        <p:txBody>
          <a:bodyPr>
            <a:normAutofit/>
          </a:bodyPr>
          <a:lstStyle/>
          <a:p>
            <a:pPr marL="0" indent="0">
              <a:buNone/>
            </a:pPr>
            <a:r>
              <a:rPr lang="en-US" b="1" dirty="0"/>
              <a:t>Claims for Refund or Credits of [State] Tax Arising from Federal Adjustments Made by the IRS</a:t>
            </a:r>
          </a:p>
          <a:p>
            <a:pPr marL="0" indent="0">
              <a:buNone/>
            </a:pPr>
            <a:endParaRPr lang="en-US" dirty="0"/>
          </a:p>
          <a:p>
            <a:r>
              <a:rPr lang="en-US" dirty="0"/>
              <a:t>Clarifies period in which a taxpayer may file a claim for refund</a:t>
            </a:r>
          </a:p>
          <a:p>
            <a:endParaRPr lang="en-US" dirty="0"/>
          </a:p>
          <a:p>
            <a:r>
              <a:rPr lang="en-US" dirty="0"/>
              <a:t>Clarifies that a Federal Adjustment Report will serve as a taxpayer’s claim for refund.</a:t>
            </a:r>
          </a:p>
          <a:p>
            <a:endParaRPr lang="en-US" dirty="0"/>
          </a:p>
        </p:txBody>
      </p:sp>
      <p:sp>
        <p:nvSpPr>
          <p:cNvPr id="4" name="Slide Number Placeholder 3">
            <a:extLst>
              <a:ext uri="{FF2B5EF4-FFF2-40B4-BE49-F238E27FC236}">
                <a16:creationId xmlns:a16="http://schemas.microsoft.com/office/drawing/2014/main" xmlns="" id="{9715B042-5DF7-48DC-AFDB-8D0B84E0804D}"/>
              </a:ext>
            </a:extLst>
          </p:cNvPr>
          <p:cNvSpPr>
            <a:spLocks noGrp="1"/>
          </p:cNvSpPr>
          <p:nvPr>
            <p:ph type="sldNum" sz="quarter" idx="12"/>
          </p:nvPr>
        </p:nvSpPr>
        <p:spPr/>
        <p:txBody>
          <a:bodyPr/>
          <a:lstStyle/>
          <a:p>
            <a:fld id="{33F03B36-AFDF-4ACB-A929-86278D4E0B1E}" type="slidenum">
              <a:rPr lang="en-US" smtClean="0"/>
              <a:t>23</a:t>
            </a:fld>
            <a:endParaRPr lang="en-US"/>
          </a:p>
        </p:txBody>
      </p:sp>
    </p:spTree>
    <p:extLst>
      <p:ext uri="{BB962C8B-B14F-4D97-AF65-F5344CB8AC3E}">
        <p14:creationId xmlns:p14="http://schemas.microsoft.com/office/powerpoint/2010/main" val="3054454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197963"/>
            <a:ext cx="10018713" cy="1093509"/>
          </a:xfrm>
        </p:spPr>
        <p:txBody>
          <a:bodyPr>
            <a:normAutofit fontScale="90000"/>
          </a:bodyPr>
          <a:lstStyle/>
          <a:p>
            <a:r>
              <a:rPr lang="en-US" dirty="0"/>
              <a:t/>
            </a:r>
            <a:br>
              <a:rPr lang="en-US" dirty="0"/>
            </a:br>
            <a:r>
              <a:rPr lang="en-US" dirty="0"/>
              <a:t>Section G—the Highlights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347248" y="1291472"/>
            <a:ext cx="10515600" cy="4977353"/>
          </a:xfrm>
        </p:spPr>
        <p:txBody>
          <a:bodyPr>
            <a:normAutofit/>
          </a:bodyPr>
          <a:lstStyle/>
          <a:p>
            <a:pPr marL="0" indent="0">
              <a:buNone/>
            </a:pPr>
            <a:r>
              <a:rPr lang="en-US" b="1" dirty="0"/>
              <a:t>Scope of Adjustments and Extensions of Time</a:t>
            </a:r>
          </a:p>
          <a:p>
            <a:pPr marL="0" indent="0">
              <a:buNone/>
            </a:pPr>
            <a:endParaRPr lang="en-US" b="1" dirty="0"/>
          </a:p>
          <a:p>
            <a:r>
              <a:rPr lang="en-US" dirty="0"/>
              <a:t>Unless a taxpayer and state taxing agency otherwise agree in writing, state adjustments shall be limited to the adjustments made by the IRS </a:t>
            </a:r>
          </a:p>
          <a:p>
            <a:endParaRPr lang="en-US" dirty="0"/>
          </a:p>
          <a:p>
            <a:r>
              <a:rPr lang="en-US" dirty="0"/>
              <a:t>Taxpayer and State taxing agency may agree in writing to extend the period for adjustments and/or credits</a:t>
            </a:r>
          </a:p>
          <a:p>
            <a:endParaRPr lang="en-US" dirty="0"/>
          </a:p>
        </p:txBody>
      </p:sp>
      <p:sp>
        <p:nvSpPr>
          <p:cNvPr id="4" name="Slide Number Placeholder 3">
            <a:extLst>
              <a:ext uri="{FF2B5EF4-FFF2-40B4-BE49-F238E27FC236}">
                <a16:creationId xmlns:a16="http://schemas.microsoft.com/office/drawing/2014/main" xmlns="" id="{A8E7536B-555E-4EDC-89B2-C3A7100BEC53}"/>
              </a:ext>
            </a:extLst>
          </p:cNvPr>
          <p:cNvSpPr>
            <a:spLocks noGrp="1"/>
          </p:cNvSpPr>
          <p:nvPr>
            <p:ph type="sldNum" sz="quarter" idx="12"/>
          </p:nvPr>
        </p:nvSpPr>
        <p:spPr/>
        <p:txBody>
          <a:bodyPr/>
          <a:lstStyle/>
          <a:p>
            <a:fld id="{33F03B36-AFDF-4ACB-A929-86278D4E0B1E}" type="slidenum">
              <a:rPr lang="en-US" smtClean="0"/>
              <a:t>24</a:t>
            </a:fld>
            <a:endParaRPr lang="en-US"/>
          </a:p>
        </p:txBody>
      </p:sp>
    </p:spTree>
    <p:extLst>
      <p:ext uri="{BB962C8B-B14F-4D97-AF65-F5344CB8AC3E}">
        <p14:creationId xmlns:p14="http://schemas.microsoft.com/office/powerpoint/2010/main" val="3832574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197963"/>
            <a:ext cx="10018713" cy="999241"/>
          </a:xfrm>
        </p:spPr>
        <p:txBody>
          <a:bodyPr>
            <a:normAutofit fontScale="90000"/>
          </a:bodyPr>
          <a:lstStyle/>
          <a:p>
            <a:r>
              <a:rPr lang="en-US" dirty="0"/>
              <a:t/>
            </a:r>
            <a:br>
              <a:rPr lang="en-US" dirty="0"/>
            </a:br>
            <a:r>
              <a:rPr lang="en-US" dirty="0"/>
              <a:t>Section H—the Highlights</a:t>
            </a:r>
            <a:br>
              <a:rPr lang="en-US" dirty="0"/>
            </a:br>
            <a:endParaRPr lang="en-US" dirty="0"/>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371188" y="1667758"/>
            <a:ext cx="10018713" cy="3124201"/>
          </a:xfrm>
        </p:spPr>
        <p:txBody>
          <a:bodyPr>
            <a:normAutofit/>
          </a:bodyPr>
          <a:lstStyle/>
          <a:p>
            <a:pPr marL="0" indent="0">
              <a:buNone/>
            </a:pPr>
            <a:r>
              <a:rPr lang="en-US" b="1" dirty="0"/>
              <a:t>Effective Date </a:t>
            </a:r>
          </a:p>
          <a:p>
            <a:pPr marL="0" indent="0">
              <a:buNone/>
            </a:pPr>
            <a:endParaRPr lang="en-US" dirty="0"/>
          </a:p>
          <a:p>
            <a:r>
              <a:rPr lang="en-US" dirty="0"/>
              <a:t>Prospective effective date encouraged</a:t>
            </a:r>
          </a:p>
        </p:txBody>
      </p:sp>
      <p:sp>
        <p:nvSpPr>
          <p:cNvPr id="4" name="Slide Number Placeholder 3">
            <a:extLst>
              <a:ext uri="{FF2B5EF4-FFF2-40B4-BE49-F238E27FC236}">
                <a16:creationId xmlns:a16="http://schemas.microsoft.com/office/drawing/2014/main" xmlns="" id="{2617101C-0714-455B-9053-CD5EE66DDB1F}"/>
              </a:ext>
            </a:extLst>
          </p:cNvPr>
          <p:cNvSpPr>
            <a:spLocks noGrp="1"/>
          </p:cNvSpPr>
          <p:nvPr>
            <p:ph type="sldNum" sz="quarter" idx="12"/>
          </p:nvPr>
        </p:nvSpPr>
        <p:spPr/>
        <p:txBody>
          <a:bodyPr/>
          <a:lstStyle/>
          <a:p>
            <a:fld id="{33F03B36-AFDF-4ACB-A929-86278D4E0B1E}" type="slidenum">
              <a:rPr lang="en-US" smtClean="0"/>
              <a:t>25</a:t>
            </a:fld>
            <a:endParaRPr lang="en-US"/>
          </a:p>
        </p:txBody>
      </p:sp>
    </p:spTree>
    <p:extLst>
      <p:ext uri="{BB962C8B-B14F-4D97-AF65-F5344CB8AC3E}">
        <p14:creationId xmlns:p14="http://schemas.microsoft.com/office/powerpoint/2010/main" val="1410441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685800"/>
            <a:ext cx="10018713" cy="1227841"/>
          </a:xfrm>
        </p:spPr>
        <p:txBody>
          <a:bodyPr>
            <a:normAutofit fontScale="90000"/>
          </a:bodyPr>
          <a:lstStyle/>
          <a:p>
            <a:r>
              <a:rPr lang="en-US" dirty="0"/>
              <a:t/>
            </a:r>
            <a:br>
              <a:rPr lang="en-US" dirty="0"/>
            </a:br>
            <a:r>
              <a:rPr lang="en-US" dirty="0"/>
              <a:t>Optional Model Regulation (or Inclusion in Model Statute) – the Highlights</a:t>
            </a:r>
            <a:r>
              <a:rPr lang="en-US" dirty="0">
                <a:highlight>
                  <a:srgbClr val="FFFF00"/>
                </a:highlight>
              </a:rPr>
              <a:t/>
            </a:r>
            <a:br>
              <a:rPr lang="en-US" dirty="0">
                <a:highlight>
                  <a:srgbClr val="FFFF00"/>
                </a:highlight>
              </a:rPr>
            </a:br>
            <a:endParaRPr lang="en-US" dirty="0">
              <a:highlight>
                <a:srgbClr val="FFFF00"/>
              </a:highlight>
            </a:endParaRPr>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p:txBody>
          <a:bodyPr>
            <a:normAutofit/>
          </a:bodyPr>
          <a:lstStyle/>
          <a:p>
            <a:pPr marL="0" indent="0">
              <a:buNone/>
            </a:pPr>
            <a:r>
              <a:rPr lang="en-US" b="1" dirty="0"/>
              <a:t>Final Determination Date</a:t>
            </a:r>
          </a:p>
          <a:p>
            <a:pPr marL="0" indent="0">
              <a:buNone/>
            </a:pPr>
            <a:endParaRPr lang="en-US" dirty="0"/>
          </a:p>
          <a:p>
            <a:r>
              <a:rPr lang="en-US" dirty="0"/>
              <a:t>More description and cites to IRC provisions</a:t>
            </a:r>
          </a:p>
          <a:p>
            <a:endParaRPr lang="en-US" dirty="0"/>
          </a:p>
          <a:p>
            <a:r>
              <a:rPr lang="en-US" dirty="0"/>
              <a:t>Examples of Final Determination Date provided</a:t>
            </a:r>
          </a:p>
        </p:txBody>
      </p:sp>
      <p:sp>
        <p:nvSpPr>
          <p:cNvPr id="4" name="Slide Number Placeholder 3">
            <a:extLst>
              <a:ext uri="{FF2B5EF4-FFF2-40B4-BE49-F238E27FC236}">
                <a16:creationId xmlns:a16="http://schemas.microsoft.com/office/drawing/2014/main" xmlns="" id="{3E8509F8-D9C6-40DB-9A6D-1BDB7726D413}"/>
              </a:ext>
            </a:extLst>
          </p:cNvPr>
          <p:cNvSpPr>
            <a:spLocks noGrp="1"/>
          </p:cNvSpPr>
          <p:nvPr>
            <p:ph type="sldNum" sz="quarter" idx="12"/>
          </p:nvPr>
        </p:nvSpPr>
        <p:spPr/>
        <p:txBody>
          <a:bodyPr/>
          <a:lstStyle/>
          <a:p>
            <a:fld id="{33F03B36-AFDF-4ACB-A929-86278D4E0B1E}" type="slidenum">
              <a:rPr lang="en-US" smtClean="0"/>
              <a:t>26</a:t>
            </a:fld>
            <a:endParaRPr lang="en-US"/>
          </a:p>
        </p:txBody>
      </p:sp>
    </p:spTree>
    <p:extLst>
      <p:ext uri="{BB962C8B-B14F-4D97-AF65-F5344CB8AC3E}">
        <p14:creationId xmlns:p14="http://schemas.microsoft.com/office/powerpoint/2010/main" val="939081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BF3B05-C400-484C-9E1F-DA6BE865ED0D}"/>
              </a:ext>
            </a:extLst>
          </p:cNvPr>
          <p:cNvSpPr>
            <a:spLocks noGrp="1"/>
          </p:cNvSpPr>
          <p:nvPr>
            <p:ph type="title"/>
          </p:nvPr>
        </p:nvSpPr>
        <p:spPr>
          <a:xfrm>
            <a:off x="1484311" y="188536"/>
            <a:ext cx="10018713" cy="1187777"/>
          </a:xfrm>
        </p:spPr>
        <p:txBody>
          <a:bodyPr/>
          <a:lstStyle/>
          <a:p>
            <a:r>
              <a:rPr lang="en-US" dirty="0"/>
              <a:t>Overview of Draft	</a:t>
            </a:r>
          </a:p>
        </p:txBody>
      </p:sp>
      <p:sp>
        <p:nvSpPr>
          <p:cNvPr id="3" name="Content Placeholder 2">
            <a:extLst>
              <a:ext uri="{FF2B5EF4-FFF2-40B4-BE49-F238E27FC236}">
                <a16:creationId xmlns:a16="http://schemas.microsoft.com/office/drawing/2014/main" xmlns="" id="{B2BE90AB-2BA8-4C9B-8900-AA1AF0CE29F9}"/>
              </a:ext>
            </a:extLst>
          </p:cNvPr>
          <p:cNvSpPr>
            <a:spLocks noGrp="1"/>
          </p:cNvSpPr>
          <p:nvPr>
            <p:ph idx="1"/>
          </p:nvPr>
        </p:nvSpPr>
        <p:spPr>
          <a:xfrm>
            <a:off x="1484310" y="1743959"/>
            <a:ext cx="10018713" cy="4619134"/>
          </a:xfrm>
        </p:spPr>
        <p:txBody>
          <a:bodyPr>
            <a:normAutofit fontScale="92500" lnSpcReduction="10000"/>
          </a:bodyPr>
          <a:lstStyle/>
          <a:p>
            <a:r>
              <a:rPr lang="en-US" dirty="0"/>
              <a:t>Section A—Definitions</a:t>
            </a:r>
          </a:p>
          <a:p>
            <a:r>
              <a:rPr lang="en-US" dirty="0"/>
              <a:t>Section B—Reporting Adjustments to Federal Taxable Income – General Rule</a:t>
            </a:r>
          </a:p>
          <a:p>
            <a:r>
              <a:rPr lang="en-US" dirty="0"/>
              <a:t>Section C—Reporting Adjustments to Federal Taxable Income – Partnership Level Audits</a:t>
            </a:r>
          </a:p>
          <a:p>
            <a:r>
              <a:rPr lang="en-US" dirty="0"/>
              <a:t>Section D—Assessments of Additional [State] Tax, Interest, and Penalties Arising from Adjustments to Federal Taxable Income</a:t>
            </a:r>
          </a:p>
          <a:p>
            <a:r>
              <a:rPr lang="en-US" dirty="0"/>
              <a:t>Section E—Estimated [State] Tax Payments During the Course of a Federal Audit  </a:t>
            </a:r>
          </a:p>
          <a:p>
            <a:r>
              <a:rPr lang="en-US" dirty="0"/>
              <a:t>Section F—Claims for Refund or Credits of [State] Tax Arising from Federal Adjustments Made by the IRS</a:t>
            </a:r>
          </a:p>
          <a:p>
            <a:r>
              <a:rPr lang="en-US" dirty="0"/>
              <a:t>Section G—Scope of Adjustments and Extensions of Time</a:t>
            </a:r>
          </a:p>
          <a:p>
            <a:r>
              <a:rPr lang="en-US" dirty="0"/>
              <a:t>Section H—Effective Date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AA3E4C71-FD6F-4256-9AE2-C1FD43852A3C}"/>
              </a:ext>
            </a:extLst>
          </p:cNvPr>
          <p:cNvSpPr>
            <a:spLocks noGrp="1"/>
          </p:cNvSpPr>
          <p:nvPr>
            <p:ph type="sldNum" sz="quarter" idx="12"/>
          </p:nvPr>
        </p:nvSpPr>
        <p:spPr/>
        <p:txBody>
          <a:bodyPr/>
          <a:lstStyle/>
          <a:p>
            <a:fld id="{33F03B36-AFDF-4ACB-A929-86278D4E0B1E}" type="slidenum">
              <a:rPr lang="en-US" smtClean="0"/>
              <a:t>3</a:t>
            </a:fld>
            <a:endParaRPr lang="en-US"/>
          </a:p>
        </p:txBody>
      </p:sp>
    </p:spTree>
    <p:extLst>
      <p:ext uri="{BB962C8B-B14F-4D97-AF65-F5344CB8AC3E}">
        <p14:creationId xmlns:p14="http://schemas.microsoft.com/office/powerpoint/2010/main" val="2464679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282804"/>
            <a:ext cx="10018713" cy="970961"/>
          </a:xfrm>
        </p:spPr>
        <p:txBody>
          <a:bodyPr/>
          <a:lstStyle/>
          <a:p>
            <a:r>
              <a:rPr lang="en-US" dirty="0"/>
              <a:t>Section A—Highlights	</a:t>
            </a:r>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1329179"/>
            <a:ext cx="10018713" cy="4462021"/>
          </a:xfrm>
        </p:spPr>
        <p:txBody>
          <a:bodyPr>
            <a:normAutofit/>
          </a:bodyPr>
          <a:lstStyle/>
          <a:p>
            <a:pPr lvl="0" fontAlgn="base"/>
            <a:r>
              <a:rPr lang="en-US" dirty="0"/>
              <a:t>Definitional Changes:</a:t>
            </a:r>
          </a:p>
          <a:p>
            <a:pPr lvl="1" fontAlgn="base"/>
            <a:r>
              <a:rPr lang="en-US" dirty="0"/>
              <a:t>“</a:t>
            </a:r>
            <a:r>
              <a:rPr lang="en-US" b="1" dirty="0"/>
              <a:t>Federal Adjustments Report</a:t>
            </a:r>
            <a:r>
              <a:rPr lang="en-US" dirty="0"/>
              <a:t>” shall mean (1) an amended [State] tax return, (2) the [Multistate Tax Commission’s] model report of federal audit adjustments, or (3) any other method or form authorized by the [State Agency].  The Federal Adjustments Report shall contain information reasonably necessary to provide the [State Agency] with an understanding of the adjustments to the Taxpayer’s federal taxable income and their impact on the Taxpayer’s [State] tax liability.  The Federal Adjustments Report shall constitute the Taxpayer’s method to report additional [State] tax due, request a refund or credit of [State] tax the Taxpayer previously paid, and report any other changes (including adjustments to net operating losses) resulting from adjustments to the Taxpayer’s federal taxable income.</a:t>
            </a:r>
            <a:r>
              <a:rPr lang="en-US" i="1" dirty="0"/>
              <a:t> </a:t>
            </a:r>
            <a:endParaRPr lang="en-US" dirty="0"/>
          </a:p>
          <a:p>
            <a:endParaRPr lang="en-US" dirty="0"/>
          </a:p>
        </p:txBody>
      </p:sp>
      <p:sp>
        <p:nvSpPr>
          <p:cNvPr id="4" name="Slide Number Placeholder 3">
            <a:extLst>
              <a:ext uri="{FF2B5EF4-FFF2-40B4-BE49-F238E27FC236}">
                <a16:creationId xmlns:a16="http://schemas.microsoft.com/office/drawing/2014/main" xmlns="" id="{7006052E-2BF2-4B6F-B4A7-AA28B532F0D3}"/>
              </a:ext>
            </a:extLst>
          </p:cNvPr>
          <p:cNvSpPr>
            <a:spLocks noGrp="1"/>
          </p:cNvSpPr>
          <p:nvPr>
            <p:ph type="sldNum" sz="quarter" idx="12"/>
          </p:nvPr>
        </p:nvSpPr>
        <p:spPr/>
        <p:txBody>
          <a:bodyPr/>
          <a:lstStyle/>
          <a:p>
            <a:fld id="{33F03B36-AFDF-4ACB-A929-86278D4E0B1E}" type="slidenum">
              <a:rPr lang="en-US" smtClean="0"/>
              <a:t>4</a:t>
            </a:fld>
            <a:endParaRPr lang="en-US"/>
          </a:p>
        </p:txBody>
      </p:sp>
    </p:spTree>
    <p:extLst>
      <p:ext uri="{BB962C8B-B14F-4D97-AF65-F5344CB8AC3E}">
        <p14:creationId xmlns:p14="http://schemas.microsoft.com/office/powerpoint/2010/main" val="3580079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216816"/>
            <a:ext cx="10018713" cy="1065229"/>
          </a:xfrm>
        </p:spPr>
        <p:txBody>
          <a:bodyPr/>
          <a:lstStyle/>
          <a:p>
            <a:r>
              <a:rPr lang="en-US" dirty="0"/>
              <a:t>Section A—Highlights	</a:t>
            </a:r>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1121791"/>
            <a:ext cx="10018713" cy="4669410"/>
          </a:xfrm>
        </p:spPr>
        <p:txBody>
          <a:bodyPr>
            <a:normAutofit/>
          </a:bodyPr>
          <a:lstStyle/>
          <a:p>
            <a:pPr lvl="0" fontAlgn="base"/>
            <a:r>
              <a:rPr lang="en-US" dirty="0"/>
              <a:t>Definitional Changes:</a:t>
            </a:r>
          </a:p>
          <a:p>
            <a:pPr lvl="1" fontAlgn="base"/>
            <a:r>
              <a:rPr lang="en-US" dirty="0"/>
              <a:t>(a) “</a:t>
            </a:r>
            <a:r>
              <a:rPr lang="en-US" b="1" dirty="0"/>
              <a:t>Final Determination Date</a:t>
            </a:r>
            <a:r>
              <a:rPr lang="en-US" dirty="0"/>
              <a:t>” shall mean the date on which all adjustments made by the IRS to the federal taxable income of a Taxpayer for the taxable year have become final and all appeal rights under the IRC are exhausted or have been waived.  In the case of a Taxpayer that is a member of a [State combined reporting group and/or State consolidated] group, the Final Determination Date shall be deemed to occur when the adjustments to the federal taxable income of all members of the Taxpayer’s [State combined reporting group and/or State consolidated] group for the taxable year have become final and all appeal rights under the IRC are exhausted for each member of the group.</a:t>
            </a:r>
          </a:p>
          <a:p>
            <a:pPr lvl="1"/>
            <a:r>
              <a:rPr lang="en-US" dirty="0"/>
              <a:t>(b) For bilaterally signed agreements between the IRS and the Taxpayer, the Final Determination Date shall be the date on which the last party signed the agreement.</a:t>
            </a:r>
          </a:p>
          <a:p>
            <a:endParaRPr lang="en-US" dirty="0"/>
          </a:p>
        </p:txBody>
      </p:sp>
      <p:sp>
        <p:nvSpPr>
          <p:cNvPr id="4" name="Slide Number Placeholder 3">
            <a:extLst>
              <a:ext uri="{FF2B5EF4-FFF2-40B4-BE49-F238E27FC236}">
                <a16:creationId xmlns:a16="http://schemas.microsoft.com/office/drawing/2014/main" xmlns="" id="{0CC26262-10D0-4CB9-8887-7424A1F638E2}"/>
              </a:ext>
            </a:extLst>
          </p:cNvPr>
          <p:cNvSpPr>
            <a:spLocks noGrp="1"/>
          </p:cNvSpPr>
          <p:nvPr>
            <p:ph type="sldNum" sz="quarter" idx="12"/>
          </p:nvPr>
        </p:nvSpPr>
        <p:spPr/>
        <p:txBody>
          <a:bodyPr/>
          <a:lstStyle/>
          <a:p>
            <a:fld id="{33F03B36-AFDF-4ACB-A929-86278D4E0B1E}" type="slidenum">
              <a:rPr lang="en-US" smtClean="0"/>
              <a:t>5</a:t>
            </a:fld>
            <a:endParaRPr lang="en-US"/>
          </a:p>
        </p:txBody>
      </p:sp>
    </p:spTree>
    <p:extLst>
      <p:ext uri="{BB962C8B-B14F-4D97-AF65-F5344CB8AC3E}">
        <p14:creationId xmlns:p14="http://schemas.microsoft.com/office/powerpoint/2010/main" val="209958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09" y="91911"/>
            <a:ext cx="10018713" cy="992171"/>
          </a:xfrm>
        </p:spPr>
        <p:txBody>
          <a:bodyPr/>
          <a:lstStyle/>
          <a:p>
            <a:r>
              <a:rPr lang="en-US" dirty="0"/>
              <a:t>Section A—Highlights	</a:t>
            </a:r>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08896" y="1667758"/>
            <a:ext cx="10018713" cy="4403104"/>
          </a:xfrm>
        </p:spPr>
        <p:txBody>
          <a:bodyPr>
            <a:normAutofit/>
          </a:bodyPr>
          <a:lstStyle/>
          <a:p>
            <a:pPr lvl="0" fontAlgn="base"/>
            <a:r>
              <a:rPr lang="en-US" dirty="0"/>
              <a:t>Partnership Definitions:</a:t>
            </a:r>
          </a:p>
          <a:p>
            <a:pPr lvl="1"/>
            <a:r>
              <a:rPr lang="en-US" dirty="0"/>
              <a:t>“</a:t>
            </a:r>
            <a:r>
              <a:rPr lang="en-US" b="1" dirty="0"/>
              <a:t>Federal Partnership Representative</a:t>
            </a:r>
            <a:r>
              <a:rPr lang="en-US" dirty="0"/>
              <a:t>” shall mean the person the Partnership designates, for the taxable year, as the Partnership’s representative pursuant to IRC Section 6223(a). </a:t>
            </a:r>
          </a:p>
          <a:p>
            <a:pPr lvl="1"/>
            <a:r>
              <a:rPr lang="en-US" b="1" dirty="0"/>
              <a:t>“Imputed Underpayment”</a:t>
            </a:r>
            <a:r>
              <a:rPr lang="en-US" dirty="0"/>
              <a:t> shall mean the amount determined by applying the applicable [State] income tax rate, as determined under subsection C(4)(a), to all partnership adjustments made by a Partnership Level Audit properly apportioned to [State].</a:t>
            </a:r>
          </a:p>
          <a:p>
            <a:pPr lvl="1"/>
            <a:r>
              <a:rPr lang="en-US" b="1" dirty="0"/>
              <a:t>“Partnership Adjustment Tracking Report” </a:t>
            </a:r>
            <a:r>
              <a:rPr lang="en-US" dirty="0"/>
              <a:t>shall mean a form prescribed by [State Agency] that conforms with the form promulgated by the IRS, modified by [State Agency] as necessary to allow [State] to identify all of a Partnership’s partners and their allocable share of any federal audit adjustments.</a:t>
            </a:r>
          </a:p>
          <a:p>
            <a:endParaRPr lang="en-US" dirty="0"/>
          </a:p>
          <a:p>
            <a:endParaRPr lang="en-US" dirty="0"/>
          </a:p>
        </p:txBody>
      </p:sp>
      <p:sp>
        <p:nvSpPr>
          <p:cNvPr id="4" name="Slide Number Placeholder 3">
            <a:extLst>
              <a:ext uri="{FF2B5EF4-FFF2-40B4-BE49-F238E27FC236}">
                <a16:creationId xmlns:a16="http://schemas.microsoft.com/office/drawing/2014/main" xmlns="" id="{AB1647C6-E34A-4B40-8A4F-77B3F506D179}"/>
              </a:ext>
            </a:extLst>
          </p:cNvPr>
          <p:cNvSpPr>
            <a:spLocks noGrp="1"/>
          </p:cNvSpPr>
          <p:nvPr>
            <p:ph type="sldNum" sz="quarter" idx="12"/>
          </p:nvPr>
        </p:nvSpPr>
        <p:spPr/>
        <p:txBody>
          <a:bodyPr/>
          <a:lstStyle/>
          <a:p>
            <a:fld id="{33F03B36-AFDF-4ACB-A929-86278D4E0B1E}" type="slidenum">
              <a:rPr lang="en-US" smtClean="0"/>
              <a:t>6</a:t>
            </a:fld>
            <a:endParaRPr lang="en-US"/>
          </a:p>
        </p:txBody>
      </p:sp>
    </p:spTree>
    <p:extLst>
      <p:ext uri="{BB962C8B-B14F-4D97-AF65-F5344CB8AC3E}">
        <p14:creationId xmlns:p14="http://schemas.microsoft.com/office/powerpoint/2010/main" val="3518386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169682"/>
            <a:ext cx="10018713" cy="1084083"/>
          </a:xfrm>
        </p:spPr>
        <p:txBody>
          <a:bodyPr/>
          <a:lstStyle/>
          <a:p>
            <a:r>
              <a:rPr lang="en-US" dirty="0"/>
              <a:t>Section A—Highlights	</a:t>
            </a:r>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895547"/>
            <a:ext cx="10018713" cy="4895654"/>
          </a:xfrm>
        </p:spPr>
        <p:txBody>
          <a:bodyPr>
            <a:normAutofit/>
          </a:bodyPr>
          <a:lstStyle/>
          <a:p>
            <a:pPr lvl="0" fontAlgn="base"/>
            <a:r>
              <a:rPr lang="en-US" dirty="0"/>
              <a:t>Partnership Definitions:</a:t>
            </a:r>
          </a:p>
          <a:p>
            <a:pPr lvl="1" fontAlgn="base"/>
            <a:r>
              <a:rPr lang="en-US" dirty="0"/>
              <a:t>“</a:t>
            </a:r>
            <a:r>
              <a:rPr lang="en-US" b="1" dirty="0"/>
              <a:t>Partnership Level Audit</a:t>
            </a:r>
            <a:r>
              <a:rPr lang="en-US" dirty="0"/>
              <a:t>” shall mean an examination by the IRS that results in adjustments to Partnership-related items at the Partnership level for the tax year pursuant to Subchapter C of Title 26, Subtitle F, Chapter 63 of the IRC for which the Partnership has not made a qualifying election out pursuant to IRC Section 6221(b).</a:t>
            </a:r>
          </a:p>
          <a:p>
            <a:pPr lvl="1" fontAlgn="base"/>
            <a:r>
              <a:rPr lang="en-US" dirty="0"/>
              <a:t>“</a:t>
            </a:r>
            <a:r>
              <a:rPr lang="en-US" b="1" dirty="0"/>
              <a:t>Resident Partner</a:t>
            </a:r>
            <a:r>
              <a:rPr lang="en-US" dirty="0"/>
              <a:t>” shall mean an individual, estate of a deceased individual, or trust that was a partner of the Partnership and considered a resident of [State] for income tax purposes for the Partnership’s taxable year that is subject to a Partnership Level Audit.  </a:t>
            </a:r>
          </a:p>
          <a:p>
            <a:pPr lvl="1"/>
            <a:r>
              <a:rPr lang="en-US" dirty="0"/>
              <a:t>“</a:t>
            </a:r>
            <a:r>
              <a:rPr lang="en-US" b="1" dirty="0"/>
              <a:t>State Partnership Representative</a:t>
            </a:r>
            <a:r>
              <a:rPr lang="en-US" dirty="0"/>
              <a:t>” shall mean the Federal Partnership Representative or the person the Federal Partnership Representative designates for the taxable year to be the Partnership’s representative for [State] tax purposes pursuant to subsection C(1).</a:t>
            </a:r>
          </a:p>
        </p:txBody>
      </p:sp>
      <p:sp>
        <p:nvSpPr>
          <p:cNvPr id="4" name="Slide Number Placeholder 3">
            <a:extLst>
              <a:ext uri="{FF2B5EF4-FFF2-40B4-BE49-F238E27FC236}">
                <a16:creationId xmlns:a16="http://schemas.microsoft.com/office/drawing/2014/main" xmlns="" id="{44065AE1-DA01-4565-B2AA-C8C5AF978731}"/>
              </a:ext>
            </a:extLst>
          </p:cNvPr>
          <p:cNvSpPr>
            <a:spLocks noGrp="1"/>
          </p:cNvSpPr>
          <p:nvPr>
            <p:ph type="sldNum" sz="quarter" idx="12"/>
          </p:nvPr>
        </p:nvSpPr>
        <p:spPr/>
        <p:txBody>
          <a:bodyPr/>
          <a:lstStyle/>
          <a:p>
            <a:fld id="{33F03B36-AFDF-4ACB-A929-86278D4E0B1E}" type="slidenum">
              <a:rPr lang="en-US" smtClean="0"/>
              <a:t>7</a:t>
            </a:fld>
            <a:endParaRPr lang="en-US"/>
          </a:p>
        </p:txBody>
      </p:sp>
    </p:spTree>
    <p:extLst>
      <p:ext uri="{BB962C8B-B14F-4D97-AF65-F5344CB8AC3E}">
        <p14:creationId xmlns:p14="http://schemas.microsoft.com/office/powerpoint/2010/main" val="3666290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5FA08-5EE2-4C0E-8E14-D602DA1C9796}"/>
              </a:ext>
            </a:extLst>
          </p:cNvPr>
          <p:cNvSpPr>
            <a:spLocks noGrp="1"/>
          </p:cNvSpPr>
          <p:nvPr>
            <p:ph type="title"/>
          </p:nvPr>
        </p:nvSpPr>
        <p:spPr>
          <a:xfrm>
            <a:off x="1484311" y="235670"/>
            <a:ext cx="10018713" cy="876693"/>
          </a:xfrm>
        </p:spPr>
        <p:txBody>
          <a:bodyPr/>
          <a:lstStyle/>
          <a:p>
            <a:r>
              <a:rPr lang="en-US" dirty="0"/>
              <a:t>Section B—Highlights	</a:t>
            </a:r>
          </a:p>
        </p:txBody>
      </p:sp>
      <p:sp>
        <p:nvSpPr>
          <p:cNvPr id="3" name="Content Placeholder 2">
            <a:extLst>
              <a:ext uri="{FF2B5EF4-FFF2-40B4-BE49-F238E27FC236}">
                <a16:creationId xmlns:a16="http://schemas.microsoft.com/office/drawing/2014/main" xmlns="" id="{D227A0C4-F2E9-48D1-AD1E-37D3D0A55951}"/>
              </a:ext>
            </a:extLst>
          </p:cNvPr>
          <p:cNvSpPr>
            <a:spLocks noGrp="1"/>
          </p:cNvSpPr>
          <p:nvPr>
            <p:ph idx="1"/>
          </p:nvPr>
        </p:nvSpPr>
        <p:spPr>
          <a:xfrm>
            <a:off x="1484310" y="999241"/>
            <a:ext cx="10018713" cy="5693790"/>
          </a:xfrm>
        </p:spPr>
        <p:txBody>
          <a:bodyPr>
            <a:normAutofit/>
          </a:bodyPr>
          <a:lstStyle/>
          <a:p>
            <a:pPr marL="0" indent="0">
              <a:buNone/>
            </a:pPr>
            <a:r>
              <a:rPr lang="en-US" b="1" dirty="0"/>
              <a:t>Reporting Adjustments to Federal Taxable Income – General Rule</a:t>
            </a:r>
            <a:endParaRPr lang="en-US" dirty="0"/>
          </a:p>
          <a:p>
            <a:r>
              <a:rPr lang="en-US" b="1" u="sng" dirty="0"/>
              <a:t>Except in the case of a Partnership subject to a Partnership Level Audit</a:t>
            </a:r>
            <a:r>
              <a:rPr lang="en-US" dirty="0"/>
              <a:t>, and all direct and indirect partners thereof, a Taxpayer shall notify the [State Agency] of adjustments to its federal taxable income made by the IRS or reported by the Taxpayer on a timely filed amended federal income tax return as follows: * * * </a:t>
            </a:r>
          </a:p>
          <a:p>
            <a:r>
              <a:rPr lang="en-US" dirty="0"/>
              <a:t>Section B provides the general rule for taxpayer’s required to notify a state of a federal change (on audit or otherwise); however, it will not apply in the case of a partnership level audit under new partnership audit provisions.</a:t>
            </a:r>
          </a:p>
          <a:p>
            <a:r>
              <a:rPr lang="en-US" dirty="0"/>
              <a:t>Section B continues to include an optional de </a:t>
            </a:r>
            <a:r>
              <a:rPr lang="en-US" dirty="0" err="1"/>
              <a:t>minimus</a:t>
            </a:r>
            <a:r>
              <a:rPr lang="en-US" dirty="0"/>
              <a:t> provision.  Note this provision will </a:t>
            </a:r>
            <a:r>
              <a:rPr lang="en-US" u="sng" dirty="0"/>
              <a:t>not</a:t>
            </a:r>
            <a:r>
              <a:rPr lang="en-US" dirty="0"/>
              <a:t> apply in the case of a partnership level audit under the new BBA provisions nor shall it apply to the partners of a partnership that was audited under the new partnership audit provisions.</a:t>
            </a:r>
          </a:p>
          <a:p>
            <a:pPr lvl="0" fontAlgn="base"/>
            <a:endParaRPr lang="en-US" dirty="0"/>
          </a:p>
        </p:txBody>
      </p:sp>
      <p:sp>
        <p:nvSpPr>
          <p:cNvPr id="4" name="Slide Number Placeholder 3">
            <a:extLst>
              <a:ext uri="{FF2B5EF4-FFF2-40B4-BE49-F238E27FC236}">
                <a16:creationId xmlns:a16="http://schemas.microsoft.com/office/drawing/2014/main" xmlns="" id="{B78EC0BB-E3BC-4042-B7CA-DF8B230E7D4A}"/>
              </a:ext>
            </a:extLst>
          </p:cNvPr>
          <p:cNvSpPr>
            <a:spLocks noGrp="1"/>
          </p:cNvSpPr>
          <p:nvPr>
            <p:ph type="sldNum" sz="quarter" idx="12"/>
          </p:nvPr>
        </p:nvSpPr>
        <p:spPr/>
        <p:txBody>
          <a:bodyPr/>
          <a:lstStyle/>
          <a:p>
            <a:fld id="{33F03B36-AFDF-4ACB-A929-86278D4E0B1E}" type="slidenum">
              <a:rPr lang="en-US" smtClean="0"/>
              <a:t>8</a:t>
            </a:fld>
            <a:endParaRPr lang="en-US"/>
          </a:p>
        </p:txBody>
      </p:sp>
    </p:spTree>
    <p:extLst>
      <p:ext uri="{BB962C8B-B14F-4D97-AF65-F5344CB8AC3E}">
        <p14:creationId xmlns:p14="http://schemas.microsoft.com/office/powerpoint/2010/main" val="1391532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9625" y="1882802"/>
            <a:ext cx="1627465" cy="9144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IRS Issues Notice of Determination</a:t>
            </a:r>
          </a:p>
        </p:txBody>
      </p:sp>
      <p:sp>
        <p:nvSpPr>
          <p:cNvPr id="6" name="Rectangle 5"/>
          <p:cNvSpPr/>
          <p:nvPr/>
        </p:nvSpPr>
        <p:spPr>
          <a:xfrm>
            <a:off x="6770249" y="3644053"/>
            <a:ext cx="1828800" cy="59561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Final Determination Date</a:t>
            </a:r>
          </a:p>
        </p:txBody>
      </p:sp>
      <p:sp>
        <p:nvSpPr>
          <p:cNvPr id="9" name="Arrow: Right 8"/>
          <p:cNvSpPr/>
          <p:nvPr/>
        </p:nvSpPr>
        <p:spPr>
          <a:xfrm>
            <a:off x="8805644" y="3699546"/>
            <a:ext cx="984097"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180 Days</a:t>
            </a:r>
          </a:p>
        </p:txBody>
      </p:sp>
      <p:sp>
        <p:nvSpPr>
          <p:cNvPr id="10" name="Oval 9"/>
          <p:cNvSpPr/>
          <p:nvPr/>
        </p:nvSpPr>
        <p:spPr>
          <a:xfrm>
            <a:off x="10002025" y="3484662"/>
            <a:ext cx="2023845"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File Federal Adjustments Report </a:t>
            </a:r>
          </a:p>
        </p:txBody>
      </p:sp>
      <p:sp>
        <p:nvSpPr>
          <p:cNvPr id="23" name="Arrow: Right 22"/>
          <p:cNvSpPr/>
          <p:nvPr/>
        </p:nvSpPr>
        <p:spPr>
          <a:xfrm>
            <a:off x="2347851" y="2170096"/>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90 days</a:t>
            </a:r>
          </a:p>
        </p:txBody>
      </p:sp>
      <p:sp>
        <p:nvSpPr>
          <p:cNvPr id="12" name="Arrow: Left-Up 11"/>
          <p:cNvSpPr/>
          <p:nvPr/>
        </p:nvSpPr>
        <p:spPr>
          <a:xfrm rot="10800000">
            <a:off x="3531534" y="1975516"/>
            <a:ext cx="850392" cy="850392"/>
          </a:xfrm>
          <a:prstGeom prst="lef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846742" y="1656391"/>
            <a:ext cx="1544871"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Taxpayer does </a:t>
            </a:r>
            <a:r>
              <a:rPr lang="en-US" sz="1400" dirty="0"/>
              <a:t>not appeal</a:t>
            </a:r>
          </a:p>
        </p:txBody>
      </p:sp>
      <p:sp>
        <p:nvSpPr>
          <p:cNvPr id="25" name="Oval 24"/>
          <p:cNvSpPr/>
          <p:nvPr/>
        </p:nvSpPr>
        <p:spPr>
          <a:xfrm>
            <a:off x="2837055" y="3242346"/>
            <a:ext cx="1544871"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Taxpayer appeals</a:t>
            </a:r>
          </a:p>
        </p:txBody>
      </p:sp>
      <p:sp>
        <p:nvSpPr>
          <p:cNvPr id="26" name="Arrow: Right 25"/>
          <p:cNvSpPr/>
          <p:nvPr/>
        </p:nvSpPr>
        <p:spPr>
          <a:xfrm rot="2317234">
            <a:off x="6114692" y="2747685"/>
            <a:ext cx="978408"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2837055" y="479430"/>
            <a:ext cx="6198172" cy="461665"/>
          </a:xfrm>
          <a:prstGeom prst="rect">
            <a:avLst/>
          </a:prstGeom>
          <a:noFill/>
        </p:spPr>
        <p:txBody>
          <a:bodyPr wrap="none" rtlCol="0">
            <a:spAutoFit/>
          </a:bodyPr>
          <a:lstStyle/>
          <a:p>
            <a:r>
              <a:rPr lang="en-US" sz="2400" b="1" dirty="0"/>
              <a:t>Flow chart following Federal Audit Adjustment </a:t>
            </a:r>
          </a:p>
        </p:txBody>
      </p:sp>
      <p:sp>
        <p:nvSpPr>
          <p:cNvPr id="28" name="Arrow: Down 27"/>
          <p:cNvSpPr/>
          <p:nvPr/>
        </p:nvSpPr>
        <p:spPr>
          <a:xfrm>
            <a:off x="3367174" y="4366859"/>
            <a:ext cx="484632" cy="37750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2642532" y="5125673"/>
            <a:ext cx="1803402"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Final Court Decision (appeal rights expired)</a:t>
            </a:r>
          </a:p>
        </p:txBody>
      </p:sp>
      <p:sp>
        <p:nvSpPr>
          <p:cNvPr id="30" name="Arrow: Right 29"/>
          <p:cNvSpPr/>
          <p:nvPr/>
        </p:nvSpPr>
        <p:spPr>
          <a:xfrm rot="19345871">
            <a:off x="4404340" y="4508558"/>
            <a:ext cx="2244277"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32336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c711f3a0-0032-40f9-a012-1f32d449cc80"/>
  <p:tag name="TPVERSION" val="6"/>
  <p:tag name="TPFULLVERSION" val="7.5.8.4"/>
  <p:tag name="PPTVERSION" val="16"/>
  <p:tag name="TPOS" val="2"/>
  <p:tag name="TPLASTSAVEVERSION" val="6.2 PC"/>
  <p:tag name="MMPROD_UIDATA" val="&lt;database version=&quot;11.0&quot;&gt;&lt;object type=&quot;1&quot; unique_id=&quot;10001&quot;&gt;&lt;object type=&quot;2&quot; unique_id=&quot;39714&quot;&gt;&lt;object type=&quot;3&quot; unique_id=&quot;39715&quot;&gt;&lt;property id=&quot;20148&quot; value=&quot;5&quot;/&gt;&lt;property id=&quot;20300&quot; value=&quot;Slide 1 - &amp;quot;Presentation of Draft Model Uniform Statute and Regulation for Reporting Adjustments to Federal Taxable Income and &quot;/&gt;&lt;property id=&quot;20307&quot; value=&quot;256&quot;/&gt;&lt;/object&gt;&lt;object type=&quot;3&quot; unique_id=&quot;39716&quot;&gt;&lt;property id=&quot;20148&quot; value=&quot;5&quot;/&gt;&lt;property id=&quot;20300&quot; value=&quot;Slide 2&quot;/&gt;&lt;property id=&quot;20307&quot; value=&quot;281&quot;/&gt;&lt;/object&gt;&lt;object type=&quot;3&quot; unique_id=&quot;39717&quot;&gt;&lt;property id=&quot;20148&quot; value=&quot;5&quot;/&gt;&lt;property id=&quot;20300&quot; value=&quot;Slide 3 - &amp;quot;Overview of Draft&amp;amp;#x09;&amp;quot;&quot;/&gt;&lt;property id=&quot;20307&quot; value=&quot;257&quot;/&gt;&lt;/object&gt;&lt;object type=&quot;3&quot; unique_id=&quot;39718&quot;&gt;&lt;property id=&quot;20148&quot; value=&quot;5&quot;/&gt;&lt;property id=&quot;20300&quot; value=&quot;Slide 4 - &amp;quot;Section A—Highlights&amp;amp;#x09;&amp;quot;&quot;/&gt;&lt;property id=&quot;20307&quot; value=&quot;258&quot;/&gt;&lt;/object&gt;&lt;object type=&quot;3&quot; unique_id=&quot;39719&quot;&gt;&lt;property id=&quot;20148&quot; value=&quot;5&quot;/&gt;&lt;property id=&quot;20300&quot; value=&quot;Slide 5 - &amp;quot;Section A—Highlights&amp;amp;#x09;&amp;quot;&quot;/&gt;&lt;property id=&quot;20307&quot; value=&quot;259&quot;/&gt;&lt;/object&gt;&lt;object type=&quot;3&quot; unique_id=&quot;39720&quot;&gt;&lt;property id=&quot;20148&quot; value=&quot;5&quot;/&gt;&lt;property id=&quot;20300&quot; value=&quot;Slide 6 - &amp;quot;Section A—Highlights&amp;amp;#x09;&amp;quot;&quot;/&gt;&lt;property id=&quot;20307&quot; value=&quot;260&quot;/&gt;&lt;/object&gt;&lt;object type=&quot;3&quot; unique_id=&quot;39721&quot;&gt;&lt;property id=&quot;20148&quot; value=&quot;5&quot;/&gt;&lt;property id=&quot;20300&quot; value=&quot;Slide 7 - &amp;quot;Section A—Highlights&amp;amp;#x09;&amp;quot;&quot;/&gt;&lt;property id=&quot;20307&quot; value=&quot;261&quot;/&gt;&lt;/object&gt;&lt;object type=&quot;3&quot; unique_id=&quot;39722&quot;&gt;&lt;property id=&quot;20148&quot; value=&quot;5&quot;/&gt;&lt;property id=&quot;20300&quot; value=&quot;Slide 8 - &amp;quot;Section B—Highlights&amp;amp;#x09;&amp;quot;&quot;/&gt;&lt;property id=&quot;20307&quot; value=&quot;262&quot;/&gt;&lt;/object&gt;&lt;object type=&quot;3&quot; unique_id=&quot;39723&quot;&gt;&lt;property id=&quot;20148&quot; value=&quot;5&quot;/&gt;&lt;property id=&quot;20300&quot; value=&quot;Slide 9&quot;/&gt;&lt;property id=&quot;20307&quot; value=&quot;277&quot;/&gt;&lt;/object&gt;&lt;object type=&quot;3&quot; unique_id=&quot;39724&quot;&gt;&lt;property id=&quot;20148&quot; value=&quot;5&quot;/&gt;&lt;property id=&quot;20300&quot; value=&quot;Slide 10 - &amp;quot; Section C—the Details &amp;quot;&quot;/&gt;&lt;property id=&quot;20307&quot; value=&quot;263&quot;/&gt;&lt;/object&gt;&lt;object type=&quot;3&quot; unique_id=&quot;39725&quot;&gt;&lt;property id=&quot;20148&quot; value=&quot;5&quot;/&gt;&lt;property id=&quot;20300&quot; value=&quot;Slide 11 - &amp;quot; Section C—the Details &amp;quot;&quot;/&gt;&lt;property id=&quot;20307&quot; value=&quot;264&quot;/&gt;&lt;/object&gt;&lt;object type=&quot;3&quot; unique_id=&quot;39726&quot;&gt;&lt;property id=&quot;20148&quot; value=&quot;5&quot;/&gt;&lt;property id=&quot;20300&quot; value=&quot;Slide 12 - &amp;quot; Section C—the Details &amp;quot;&quot;/&gt;&lt;property id=&quot;20307&quot; value=&quot;265&quot;/&gt;&lt;/object&gt;&lt;object type=&quot;3&quot; unique_id=&quot;39727&quot;&gt;&lt;property id=&quot;20148&quot; value=&quot;5&quot;/&gt;&lt;property id=&quot;20300&quot; value=&quot;Slide 13 - &amp;quot; Section C—the Details &amp;quot;&quot;/&gt;&lt;property id=&quot;20307&quot; value=&quot;266&quot;/&gt;&lt;/object&gt;&lt;object type=&quot;3&quot; unique_id=&quot;39728&quot;&gt;&lt;property id=&quot;20148&quot; value=&quot;5&quot;/&gt;&lt;property id=&quot;20300&quot; value=&quot;Slide 14 - &amp;quot; Section C—the Details &amp;quot;&quot;/&gt;&lt;property id=&quot;20307&quot; value=&quot;267&quot;/&gt;&lt;/object&gt;&lt;object type=&quot;3&quot; unique_id=&quot;39729&quot;&gt;&lt;property id=&quot;20148&quot; value=&quot;5&quot;/&gt;&lt;property id=&quot;20300&quot; value=&quot;Slide 15 - &amp;quot; Section C—the Details &amp;quot;&quot;/&gt;&lt;property id=&quot;20307&quot; value=&quot;280&quot;/&gt;&lt;/object&gt;&lt;object type=&quot;3&quot; unique_id=&quot;39730&quot;&gt;&lt;property id=&quot;20148&quot; value=&quot;5&quot;/&gt;&lt;property id=&quot;20300&quot; value=&quot;Slide 16&quot;/&gt;&lt;property id=&quot;20307&quot; value=&quot;278&quot;/&gt;&lt;/object&gt;&lt;object type=&quot;3&quot; unique_id=&quot;39731&quot;&gt;&lt;property id=&quot;20148&quot; value=&quot;5&quot;/&gt;&lt;property id=&quot;20300&quot; value=&quot;Slide 17&quot;/&gt;&lt;property id=&quot;20307&quot; value=&quot;279&quot;/&gt;&lt;/object&gt;&lt;object type=&quot;3&quot; unique_id=&quot;39732&quot;&gt;&lt;property id=&quot;20148&quot; value=&quot;5&quot;/&gt;&lt;property id=&quot;20300&quot; value=&quot;Slide 18 - &amp;quot; Section C—the Details &amp;quot;&quot;/&gt;&lt;property id=&quot;20307&quot; value=&quot;268&quot;/&gt;&lt;/object&gt;&lt;object type=&quot;3&quot; unique_id=&quot;39733&quot;&gt;&lt;property id=&quot;20148&quot; value=&quot;5&quot;/&gt;&lt;property id=&quot;20300&quot; value=&quot;Slide 19 - &amp;quot; Section C—the Details &amp;quot;&quot;/&gt;&lt;property id=&quot;20307&quot; value=&quot;269&quot;/&gt;&lt;/object&gt;&lt;object type=&quot;3&quot; unique_id=&quot;39734&quot;&gt;&lt;property id=&quot;20148&quot; value=&quot;5&quot;/&gt;&lt;property id=&quot;20300&quot; value=&quot;Slide 20 - &amp;quot; Section C—the Details &amp;quot;&quot;/&gt;&lt;property id=&quot;20307&quot; value=&quot;270&quot;/&gt;&lt;/object&gt;&lt;object type=&quot;3&quot; unique_id=&quot;39735&quot;&gt;&lt;property id=&quot;20148&quot; value=&quot;5&quot;/&gt;&lt;property id=&quot;20300&quot; value=&quot;Slide 21 - &amp;quot; Section D—the Highlights &amp;quot;&quot;/&gt;&lt;property id=&quot;20307&quot; value=&quot;271&quot;/&gt;&lt;/object&gt;&lt;object type=&quot;3&quot; unique_id=&quot;39736&quot;&gt;&lt;property id=&quot;20148&quot; value=&quot;5&quot;/&gt;&lt;property id=&quot;20300&quot; value=&quot;Slide 22 - &amp;quot; Section E—the Highlights &amp;quot;&quot;/&gt;&lt;property id=&quot;20307&quot; value=&quot;272&quot;/&gt;&lt;/object&gt;&lt;object type=&quot;3&quot; unique_id=&quot;39737&quot;&gt;&lt;property id=&quot;20148&quot; value=&quot;5&quot;/&gt;&lt;property id=&quot;20300&quot; value=&quot;Slide 23 - &amp;quot; Section F—the Highlights &amp;quot;&quot;/&gt;&lt;property id=&quot;20307&quot; value=&quot;273&quot;/&gt;&lt;/object&gt;&lt;object type=&quot;3&quot; unique_id=&quot;39738&quot;&gt;&lt;property id=&quot;20148&quot; value=&quot;5&quot;/&gt;&lt;property id=&quot;20300&quot; value=&quot;Slide 24 - &amp;quot; Section G—the Highlights &amp;quot;&quot;/&gt;&lt;property id=&quot;20307&quot; value=&quot;274&quot;/&gt;&lt;/object&gt;&lt;object type=&quot;3&quot; unique_id=&quot;39739&quot;&gt;&lt;property id=&quot;20148&quot; value=&quot;5&quot;/&gt;&lt;property id=&quot;20300&quot; value=&quot;Slide 25 - &amp;quot; Section H—the Highlights &amp;quot;&quot;/&gt;&lt;property id=&quot;20307&quot; value=&quot;275&quot;/&gt;&lt;/object&gt;&lt;object type=&quot;3&quot; unique_id=&quot;39740&quot;&gt;&lt;property id=&quot;20148&quot; value=&quot;5&quot;/&gt;&lt;property id=&quot;20300&quot; value=&quot;Slide 26 - &amp;quot; Optional Model Regulation (or Inclusion in Model Statute) – the Highlights &amp;quot;&quot;/&gt;&lt;property id=&quot;20307&quot; value=&quot;276&quot;/&gt;&lt;/object&gt;&lt;/object&gt;&lt;object type=&quot;8&quot; unique_id=&quot;39768&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272</TotalTime>
  <Words>2554</Words>
  <Application>Microsoft Office PowerPoint</Application>
  <PresentationFormat>Custom</PresentationFormat>
  <Paragraphs>181</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Parallax</vt:lpstr>
      <vt:lpstr>Presentation of Draft Model Uniform Statute and Regulation for Reporting Adjustments to Federal Taxable Income and Federal Partnership Audit for Discussion and Comment </vt:lpstr>
      <vt:lpstr>PowerPoint Presentation</vt:lpstr>
      <vt:lpstr>Overview of Draft </vt:lpstr>
      <vt:lpstr>Section A—Highlights </vt:lpstr>
      <vt:lpstr>Section A—Highlights </vt:lpstr>
      <vt:lpstr>Section A—Highlights </vt:lpstr>
      <vt:lpstr>Section A—Highlights </vt:lpstr>
      <vt:lpstr>Section B—Highlights </vt:lpstr>
      <vt:lpstr>PowerPoint Presentation</vt:lpstr>
      <vt:lpstr> Section C—the Details </vt:lpstr>
      <vt:lpstr> Section C—the Details </vt:lpstr>
      <vt:lpstr> Section C—the Details </vt:lpstr>
      <vt:lpstr> Section C—the Details </vt:lpstr>
      <vt:lpstr> Section C—the Details </vt:lpstr>
      <vt:lpstr> Section C—the Details </vt:lpstr>
      <vt:lpstr>PowerPoint Presentation</vt:lpstr>
      <vt:lpstr>PowerPoint Presentation</vt:lpstr>
      <vt:lpstr> Section C—the Details </vt:lpstr>
      <vt:lpstr> Section C—the Details </vt:lpstr>
      <vt:lpstr> Section C—the Details </vt:lpstr>
      <vt:lpstr> Section D—the Highlights </vt:lpstr>
      <vt:lpstr> Section E—the Highlights </vt:lpstr>
      <vt:lpstr> Section F—the Highlights </vt:lpstr>
      <vt:lpstr> Section G—the Highlights </vt:lpstr>
      <vt:lpstr> Section H—the Highlights </vt:lpstr>
      <vt:lpstr> Optional Model Regulation (or Inclusion in Model Statute) – the Highlights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of Draft Model Uniform Statute and Regulation for Reporting Adjustments to Federal Taxable Income and Federal Partnership Audit for Discussion and Comment</dc:title>
  <dc:creator>ndobay</dc:creator>
  <cp:lastModifiedBy>Lila D. Disque</cp:lastModifiedBy>
  <cp:revision>19</cp:revision>
  <cp:lastPrinted>2017-06-06T18:35:06Z</cp:lastPrinted>
  <dcterms:created xsi:type="dcterms:W3CDTF">2017-06-06T16:46:58Z</dcterms:created>
  <dcterms:modified xsi:type="dcterms:W3CDTF">2017-06-08T13:36:12Z</dcterms:modified>
</cp:coreProperties>
</file>