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Override5.xml" ContentType="application/vnd.openxmlformats-officedocument.themeOverrid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Override6.xml" ContentType="application/vnd.openxmlformats-officedocument.themeOverrid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Override7.xml" ContentType="application/vnd.openxmlformats-officedocument.themeOverrid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Override8.xml" ContentType="application/vnd.openxmlformats-officedocument.themeOverrid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Override9.xml" ContentType="application/vnd.openxmlformats-officedocument.themeOverrid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Override10.xml" ContentType="application/vnd.openxmlformats-officedocument.themeOverrid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Override11.xml" ContentType="application/vnd.openxmlformats-officedocument.themeOverrid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3.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4.xml" ContentType="application/vnd.openxmlformats-officedocument.theme+xml"/>
  <Override PartName="/ppt/theme/themeOverride12.xml" ContentType="application/vnd.openxmlformats-officedocument.themeOverrid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theme/themeOverride13.xml" ContentType="application/vnd.openxmlformats-officedocument.themeOverrid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5222" r:id="rId1"/>
    <p:sldMasterId id="2147485234" r:id="rId2"/>
    <p:sldMasterId id="2147485280" r:id="rId3"/>
    <p:sldMasterId id="2147485292" r:id="rId4"/>
    <p:sldMasterId id="2147485884" r:id="rId5"/>
    <p:sldMasterId id="2147485896" r:id="rId6"/>
    <p:sldMasterId id="2147486154" r:id="rId7"/>
    <p:sldMasterId id="2147486260" r:id="rId8"/>
    <p:sldMasterId id="2147486272" r:id="rId9"/>
    <p:sldMasterId id="2147486284" r:id="rId10"/>
    <p:sldMasterId id="2147486296" r:id="rId11"/>
    <p:sldMasterId id="2147486308" r:id="rId12"/>
    <p:sldMasterId id="2147486940" r:id="rId13"/>
    <p:sldMasterId id="2147488084" r:id="rId14"/>
    <p:sldMasterId id="2147501856" r:id="rId15"/>
  </p:sldMasterIdLst>
  <p:notesMasterIdLst>
    <p:notesMasterId r:id="rId56"/>
  </p:notesMasterIdLst>
  <p:handoutMasterIdLst>
    <p:handoutMasterId r:id="rId57"/>
  </p:handoutMasterIdLst>
  <p:sldIdLst>
    <p:sldId id="1728" r:id="rId16"/>
    <p:sldId id="1797" r:id="rId17"/>
    <p:sldId id="369" r:id="rId18"/>
    <p:sldId id="1820" r:id="rId19"/>
    <p:sldId id="1822" r:id="rId20"/>
    <p:sldId id="1821" r:id="rId21"/>
    <p:sldId id="1823" r:id="rId22"/>
    <p:sldId id="1819" r:id="rId23"/>
    <p:sldId id="1665" r:id="rId24"/>
    <p:sldId id="1812" r:id="rId25"/>
    <p:sldId id="1718" r:id="rId26"/>
    <p:sldId id="1719" r:id="rId27"/>
    <p:sldId id="1717" r:id="rId28"/>
    <p:sldId id="1795" r:id="rId29"/>
    <p:sldId id="1799" r:id="rId30"/>
    <p:sldId id="1803" r:id="rId31"/>
    <p:sldId id="1794" r:id="rId32"/>
    <p:sldId id="1798" r:id="rId33"/>
    <p:sldId id="1807" r:id="rId34"/>
    <p:sldId id="1802" r:id="rId35"/>
    <p:sldId id="1809" r:id="rId36"/>
    <p:sldId id="1801" r:id="rId37"/>
    <p:sldId id="1815" r:id="rId38"/>
    <p:sldId id="1817" r:id="rId39"/>
    <p:sldId id="1814" r:id="rId40"/>
    <p:sldId id="1810" r:id="rId41"/>
    <p:sldId id="1824" r:id="rId42"/>
    <p:sldId id="1825" r:id="rId43"/>
    <p:sldId id="1826" r:id="rId44"/>
    <p:sldId id="1827" r:id="rId45"/>
    <p:sldId id="1828" r:id="rId46"/>
    <p:sldId id="1829" r:id="rId47"/>
    <p:sldId id="1830" r:id="rId48"/>
    <p:sldId id="1832" r:id="rId49"/>
    <p:sldId id="1834" r:id="rId50"/>
    <p:sldId id="1833" r:id="rId51"/>
    <p:sldId id="1835" r:id="rId52"/>
    <p:sldId id="1741" r:id="rId53"/>
    <p:sldId id="1816" r:id="rId54"/>
    <p:sldId id="1818" r:id="rId55"/>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5pPr>
    <a:lvl6pPr marL="2286000" algn="l" defTabSz="914400" rtl="0" eaLnBrk="1" latinLnBrk="0" hangingPunct="1">
      <a:defRPr sz="2000" kern="1200">
        <a:solidFill>
          <a:schemeClr val="tx1"/>
        </a:solidFill>
        <a:latin typeface="cmss10" pitchFamily="34" charset="0"/>
        <a:ea typeface="ＭＳ Ｐゴシック" pitchFamily="34" charset="-128"/>
        <a:cs typeface="+mn-cs"/>
      </a:defRPr>
    </a:lvl6pPr>
    <a:lvl7pPr marL="2743200" algn="l" defTabSz="914400" rtl="0" eaLnBrk="1" latinLnBrk="0" hangingPunct="1">
      <a:defRPr sz="2000" kern="1200">
        <a:solidFill>
          <a:schemeClr val="tx1"/>
        </a:solidFill>
        <a:latin typeface="cmss10" pitchFamily="34" charset="0"/>
        <a:ea typeface="ＭＳ Ｐゴシック" pitchFamily="34" charset="-128"/>
        <a:cs typeface="+mn-cs"/>
      </a:defRPr>
    </a:lvl7pPr>
    <a:lvl8pPr marL="3200400" algn="l" defTabSz="914400" rtl="0" eaLnBrk="1" latinLnBrk="0" hangingPunct="1">
      <a:defRPr sz="2000" kern="1200">
        <a:solidFill>
          <a:schemeClr val="tx1"/>
        </a:solidFill>
        <a:latin typeface="cmss10" pitchFamily="34" charset="0"/>
        <a:ea typeface="ＭＳ Ｐゴシック" pitchFamily="34" charset="-128"/>
        <a:cs typeface="+mn-cs"/>
      </a:defRPr>
    </a:lvl8pPr>
    <a:lvl9pPr marL="3657600" algn="l" defTabSz="914400" rtl="0" eaLnBrk="1" latinLnBrk="0" hangingPunct="1">
      <a:defRPr sz="2000" kern="1200">
        <a:solidFill>
          <a:schemeClr val="tx1"/>
        </a:solidFill>
        <a:latin typeface="cmss10"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EFE1E363-1AE4-4003-A6F8-D28DC1B32175}">
          <p14:sldIdLst>
            <p14:sldId id="1728"/>
            <p14:sldId id="1797"/>
            <p14:sldId id="369"/>
            <p14:sldId id="1820"/>
            <p14:sldId id="1822"/>
            <p14:sldId id="1821"/>
            <p14:sldId id="1823"/>
            <p14:sldId id="1819"/>
            <p14:sldId id="1665"/>
            <p14:sldId id="1812"/>
            <p14:sldId id="1718"/>
            <p14:sldId id="1719"/>
            <p14:sldId id="1717"/>
            <p14:sldId id="1795"/>
            <p14:sldId id="1799"/>
            <p14:sldId id="1803"/>
            <p14:sldId id="1794"/>
            <p14:sldId id="1798"/>
            <p14:sldId id="1807"/>
            <p14:sldId id="1802"/>
            <p14:sldId id="1809"/>
            <p14:sldId id="1801"/>
            <p14:sldId id="1815"/>
            <p14:sldId id="1817"/>
            <p14:sldId id="1814"/>
            <p14:sldId id="1810"/>
          </p14:sldIdLst>
        </p14:section>
        <p14:section name="Part 2" id="{9B449A07-A9CB-2842-809C-6A06FEB5866D}">
          <p14:sldIdLst>
            <p14:sldId id="1824"/>
            <p14:sldId id="1825"/>
            <p14:sldId id="1826"/>
            <p14:sldId id="1827"/>
            <p14:sldId id="1828"/>
            <p14:sldId id="1829"/>
            <p14:sldId id="1830"/>
            <p14:sldId id="1832"/>
          </p14:sldIdLst>
        </p14:section>
        <p14:section name="Policies" id="{C2F9014B-C05D-9D47-970F-611FD5FB07A4}">
          <p14:sldIdLst>
            <p14:sldId id="1834"/>
            <p14:sldId id="1833"/>
            <p14:sldId id="1835"/>
          </p14:sldIdLst>
        </p14:section>
        <p14:section name="Extras" id="{3D401956-5CC4-4E05-A66C-E4A128588E6F}">
          <p14:sldIdLst>
            <p14:sldId id="1741"/>
            <p14:sldId id="1816"/>
            <p14:sldId id="1818"/>
          </p14:sldIdLst>
        </p14:section>
      </p14:sectionLst>
    </p:ext>
    <p:ext uri="{EFAFB233-063F-42B5-8137-9DF3F51BA10A}">
      <p15:sldGuideLst xmlns:p15="http://schemas.microsoft.com/office/powerpoint/2012/main">
        <p15:guide id="1" orient="horz" pos="4272">
          <p15:clr>
            <a:srgbClr val="A4A3A4"/>
          </p15:clr>
        </p15:guide>
        <p15:guide id="2" pos="575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500"/>
    <a:srgbClr val="1A476F"/>
    <a:srgbClr val="90353B"/>
    <a:srgbClr val="E5A03B"/>
    <a:srgbClr val="C10534"/>
    <a:srgbClr val="008000"/>
    <a:srgbClr val="212179"/>
    <a:srgbClr val="009900"/>
    <a:srgbClr val="1D7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autoAdjust="0"/>
    <p:restoredTop sz="95575" autoAdjust="0"/>
  </p:normalViewPr>
  <p:slideViewPr>
    <p:cSldViewPr>
      <p:cViewPr varScale="1">
        <p:scale>
          <a:sx n="112" d="100"/>
          <a:sy n="112" d="100"/>
        </p:scale>
        <p:origin x="1272" y="192"/>
      </p:cViewPr>
      <p:guideLst>
        <p:guide orient="horz" pos="4272"/>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0"/>
    </p:cViewPr>
  </p:sorterViewPr>
  <p:notesViewPr>
    <p:cSldViewPr>
      <p:cViewPr varScale="1">
        <p:scale>
          <a:sx n="57" d="100"/>
          <a:sy n="57" d="100"/>
        </p:scale>
        <p:origin x="-25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oleObject" Target="file:////Users/rich/Desktop/Extracurricular/Figure%201%20data%20part%20pap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Figure 1: Percentage of Total Net Business Income by Entity Type, 1980-2015</a:t>
            </a:r>
          </a:p>
        </c:rich>
      </c:tx>
      <c:overlay val="0"/>
    </c:title>
    <c:autoTitleDeleted val="0"/>
    <c:plotArea>
      <c:layout/>
      <c:areaChart>
        <c:grouping val="percentStacked"/>
        <c:varyColors val="0"/>
        <c:ser>
          <c:idx val="1"/>
          <c:order val="0"/>
          <c:tx>
            <c:strRef>
              <c:f>Figure1!$B$2</c:f>
              <c:strCache>
                <c:ptCount val="1"/>
                <c:pt idx="0">
                  <c:v>C Corporations</c:v>
                </c:pt>
              </c:strCache>
            </c:strRef>
          </c:tx>
          <c:spPr>
            <a:solidFill>
              <a:srgbClr val="0070C0"/>
            </a:solidFill>
          </c:spPr>
          <c:cat>
            <c:numRef>
              <c:f>Figure1!$A$3:$A$38</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Figure1!$B$3:$B$38</c:f>
              <c:numCache>
                <c:formatCode>General</c:formatCode>
                <c:ptCount val="36"/>
                <c:pt idx="0">
                  <c:v>0.79261551347993298</c:v>
                </c:pt>
                <c:pt idx="1">
                  <c:v>0.80223368771731129</c:v>
                </c:pt>
                <c:pt idx="2">
                  <c:v>0.7656466329612075</c:v>
                </c:pt>
                <c:pt idx="3">
                  <c:v>0.74468143204278059</c:v>
                </c:pt>
                <c:pt idx="4">
                  <c:v>0.7528935291800154</c:v>
                </c:pt>
                <c:pt idx="5">
                  <c:v>0.75003427976892612</c:v>
                </c:pt>
                <c:pt idx="6">
                  <c:v>0.76255065182818993</c:v>
                </c:pt>
                <c:pt idx="7">
                  <c:v>0.70041616148572561</c:v>
                </c:pt>
                <c:pt idx="8">
                  <c:v>0.67309387628845729</c:v>
                </c:pt>
                <c:pt idx="9">
                  <c:v>0.65043542872939997</c:v>
                </c:pt>
                <c:pt idx="10">
                  <c:v>0.62518306948727775</c:v>
                </c:pt>
                <c:pt idx="11">
                  <c:v>0.60327338783400741</c:v>
                </c:pt>
                <c:pt idx="12">
                  <c:v>0.58231822442829284</c:v>
                </c:pt>
                <c:pt idx="13">
                  <c:v>0.6054588558356524</c:v>
                </c:pt>
                <c:pt idx="14">
                  <c:v>0.59636898808396621</c:v>
                </c:pt>
                <c:pt idx="15">
                  <c:v>0.62941746814173671</c:v>
                </c:pt>
                <c:pt idx="16">
                  <c:v>0.6146538870528373</c:v>
                </c:pt>
                <c:pt idx="17">
                  <c:v>0.61273308987200914</c:v>
                </c:pt>
                <c:pt idx="18">
                  <c:v>0.55552253834975462</c:v>
                </c:pt>
                <c:pt idx="19">
                  <c:v>0.55678410757589336</c:v>
                </c:pt>
                <c:pt idx="20">
                  <c:v>0.536097591287238</c:v>
                </c:pt>
                <c:pt idx="21">
                  <c:v>0.40357114998839072</c:v>
                </c:pt>
                <c:pt idx="22">
                  <c:v>0.37953081913166581</c:v>
                </c:pt>
                <c:pt idx="23">
                  <c:v>0.44941133708582365</c:v>
                </c:pt>
                <c:pt idx="24">
                  <c:v>0.49628460743411451</c:v>
                </c:pt>
                <c:pt idx="25">
                  <c:v>0.58592894317202759</c:v>
                </c:pt>
                <c:pt idx="26">
                  <c:v>0.55162571835788599</c:v>
                </c:pt>
                <c:pt idx="27">
                  <c:v>0.53172866950279307</c:v>
                </c:pt>
                <c:pt idx="28">
                  <c:v>0.41719393811088512</c:v>
                </c:pt>
                <c:pt idx="29">
                  <c:v>0.4295169573184171</c:v>
                </c:pt>
                <c:pt idx="30">
                  <c:v>0.47633884107232505</c:v>
                </c:pt>
                <c:pt idx="31">
                  <c:v>0.45406819079867494</c:v>
                </c:pt>
                <c:pt idx="32">
                  <c:v>0.47243370654069139</c:v>
                </c:pt>
                <c:pt idx="33">
                  <c:v>0.5049940169420073</c:v>
                </c:pt>
                <c:pt idx="34">
                  <c:v>0.52255191376318988</c:v>
                </c:pt>
                <c:pt idx="35">
                  <c:v>0.50114770314994228</c:v>
                </c:pt>
              </c:numCache>
            </c:numRef>
          </c:val>
          <c:extLst>
            <c:ext xmlns:c16="http://schemas.microsoft.com/office/drawing/2014/chart" uri="{C3380CC4-5D6E-409C-BE32-E72D297353CC}">
              <c16:uniqueId val="{00000000-A61A-1E45-971B-1B2296765B14}"/>
            </c:ext>
          </c:extLst>
        </c:ser>
        <c:ser>
          <c:idx val="2"/>
          <c:order val="1"/>
          <c:tx>
            <c:strRef>
              <c:f>Figure1!$C$2</c:f>
              <c:strCache>
                <c:ptCount val="1"/>
                <c:pt idx="0">
                  <c:v>S Corporations</c:v>
                </c:pt>
              </c:strCache>
            </c:strRef>
          </c:tx>
          <c:spPr>
            <a:solidFill>
              <a:srgbClr val="00B050"/>
            </a:solidFill>
          </c:spPr>
          <c:cat>
            <c:numRef>
              <c:f>Figure1!$A$3:$A$38</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Figure1!$C$3:$C$38</c:f>
              <c:numCache>
                <c:formatCode>General</c:formatCode>
                <c:ptCount val="36"/>
                <c:pt idx="0">
                  <c:v>7.9492501384579584E-3</c:v>
                </c:pt>
                <c:pt idx="1">
                  <c:v>7.0865431332295722E-3</c:v>
                </c:pt>
                <c:pt idx="2">
                  <c:v>1.5425381134615593E-2</c:v>
                </c:pt>
                <c:pt idx="3">
                  <c:v>2.062622245096216E-2</c:v>
                </c:pt>
                <c:pt idx="4">
                  <c:v>2.3009400807847143E-2</c:v>
                </c:pt>
                <c:pt idx="5">
                  <c:v>2.452340540817918E-2</c:v>
                </c:pt>
                <c:pt idx="6">
                  <c:v>2.4207965772559917E-2</c:v>
                </c:pt>
                <c:pt idx="7">
                  <c:v>6.9142846145512082E-2</c:v>
                </c:pt>
                <c:pt idx="8">
                  <c:v>7.7201691167898948E-2</c:v>
                </c:pt>
                <c:pt idx="9">
                  <c:v>8.1690717712694552E-2</c:v>
                </c:pt>
                <c:pt idx="10">
                  <c:v>8.2828547679256001E-2</c:v>
                </c:pt>
                <c:pt idx="11">
                  <c:v>8.5480735358757498E-2</c:v>
                </c:pt>
                <c:pt idx="12">
                  <c:v>9.5464873198218891E-2</c:v>
                </c:pt>
                <c:pt idx="13">
                  <c:v>9.0313905191777372E-2</c:v>
                </c:pt>
                <c:pt idx="14">
                  <c:v>0.10862341452240687</c:v>
                </c:pt>
                <c:pt idx="15">
                  <c:v>9.7903454712442231E-2</c:v>
                </c:pt>
                <c:pt idx="16">
                  <c:v>0.10791763741641537</c:v>
                </c:pt>
                <c:pt idx="17">
                  <c:v>0.1166975369901786</c:v>
                </c:pt>
                <c:pt idx="18">
                  <c:v>0.14156514209441565</c:v>
                </c:pt>
                <c:pt idx="19">
                  <c:v>0.13628037761077413</c:v>
                </c:pt>
                <c:pt idx="20">
                  <c:v>0.13499796878382361</c:v>
                </c:pt>
                <c:pt idx="21">
                  <c:v>0.1642805482782724</c:v>
                </c:pt>
                <c:pt idx="22">
                  <c:v>0.16859154465410553</c:v>
                </c:pt>
                <c:pt idx="23">
                  <c:v>0.15783826687734581</c:v>
                </c:pt>
                <c:pt idx="24">
                  <c:v>0.15282790847991162</c:v>
                </c:pt>
                <c:pt idx="25">
                  <c:v>0.12699689810627729</c:v>
                </c:pt>
                <c:pt idx="26">
                  <c:v>0.13010460178975833</c:v>
                </c:pt>
                <c:pt idx="27">
                  <c:v>0.13750767662615404</c:v>
                </c:pt>
                <c:pt idx="28">
                  <c:v>0.17773138196955637</c:v>
                </c:pt>
                <c:pt idx="29">
                  <c:v>0.16764775995646702</c:v>
                </c:pt>
                <c:pt idx="30">
                  <c:v>0.14633951225333106</c:v>
                </c:pt>
                <c:pt idx="31">
                  <c:v>0.16542839183688351</c:v>
                </c:pt>
                <c:pt idx="32">
                  <c:v>0.16109671336428943</c:v>
                </c:pt>
                <c:pt idx="33">
                  <c:v>0.14556451224780384</c:v>
                </c:pt>
                <c:pt idx="34">
                  <c:v>0.12753317452809154</c:v>
                </c:pt>
                <c:pt idx="35">
                  <c:v>0.14527954876848756</c:v>
                </c:pt>
              </c:numCache>
            </c:numRef>
          </c:val>
          <c:extLst>
            <c:ext xmlns:c16="http://schemas.microsoft.com/office/drawing/2014/chart" uri="{C3380CC4-5D6E-409C-BE32-E72D297353CC}">
              <c16:uniqueId val="{00000001-A61A-1E45-971B-1B2296765B14}"/>
            </c:ext>
          </c:extLst>
        </c:ser>
        <c:ser>
          <c:idx val="3"/>
          <c:order val="2"/>
          <c:tx>
            <c:strRef>
              <c:f>Figure1!$D$2</c:f>
              <c:strCache>
                <c:ptCount val="1"/>
                <c:pt idx="0">
                  <c:v>Partnerships</c:v>
                </c:pt>
              </c:strCache>
            </c:strRef>
          </c:tx>
          <c:spPr>
            <a:solidFill>
              <a:srgbClr val="FF0000"/>
            </a:solidFill>
          </c:spPr>
          <c:cat>
            <c:numRef>
              <c:f>Figure1!$A$3:$A$38</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Figure1!$D$3:$D$38</c:f>
              <c:numCache>
                <c:formatCode>General</c:formatCode>
                <c:ptCount val="36"/>
                <c:pt idx="0">
                  <c:v>2.6031326978013497E-2</c:v>
                </c:pt>
                <c:pt idx="1">
                  <c:v>-1.0360019775768682E-2</c:v>
                </c:pt>
                <c:pt idx="2">
                  <c:v>-3.7018504715247126E-2</c:v>
                </c:pt>
                <c:pt idx="3">
                  <c:v>-1.0607204560262281E-2</c:v>
                </c:pt>
                <c:pt idx="4">
                  <c:v>-1.1660248720994422E-2</c:v>
                </c:pt>
                <c:pt idx="5">
                  <c:v>-2.8656280411722638E-2</c:v>
                </c:pt>
                <c:pt idx="6">
                  <c:v>-5.0705530481982883E-2</c:v>
                </c:pt>
                <c:pt idx="7">
                  <c:v>-1.2482656290960082E-2</c:v>
                </c:pt>
                <c:pt idx="8">
                  <c:v>2.5700101029879161E-2</c:v>
                </c:pt>
                <c:pt idx="9">
                  <c:v>2.5721230235417492E-2</c:v>
                </c:pt>
                <c:pt idx="10">
                  <c:v>3.0687173612269841E-2</c:v>
                </c:pt>
                <c:pt idx="11">
                  <c:v>4.0895043125643425E-2</c:v>
                </c:pt>
                <c:pt idx="12">
                  <c:v>7.023917002058705E-2</c:v>
                </c:pt>
                <c:pt idx="13">
                  <c:v>9.0884955376084708E-2</c:v>
                </c:pt>
                <c:pt idx="14">
                  <c:v>9.7375138464681363E-2</c:v>
                </c:pt>
                <c:pt idx="15">
                  <c:v>0.10550880125331058</c:v>
                </c:pt>
                <c:pt idx="16">
                  <c:v>0.12512713617989973</c:v>
                </c:pt>
                <c:pt idx="17">
                  <c:v>0.1282692547165396</c:v>
                </c:pt>
                <c:pt idx="18">
                  <c:v>0.14539366182949554</c:v>
                </c:pt>
                <c:pt idx="19">
                  <c:v>0.16067407034128886</c:v>
                </c:pt>
                <c:pt idx="20">
                  <c:v>0.1829049967611954</c:v>
                </c:pt>
                <c:pt idx="21">
                  <c:v>0.24187320629865697</c:v>
                </c:pt>
                <c:pt idx="22">
                  <c:v>0.2487053710349614</c:v>
                </c:pt>
                <c:pt idx="23">
                  <c:v>0.2226309251497271</c:v>
                </c:pt>
                <c:pt idx="24">
                  <c:v>0.21350418331184992</c:v>
                </c:pt>
                <c:pt idx="25">
                  <c:v>0.19212966926262712</c:v>
                </c:pt>
                <c:pt idx="26">
                  <c:v>0.22460549047433503</c:v>
                </c:pt>
                <c:pt idx="27">
                  <c:v>0.23449255564853222</c:v>
                </c:pt>
                <c:pt idx="28">
                  <c:v>0.25681596077329016</c:v>
                </c:pt>
                <c:pt idx="29">
                  <c:v>0.25219711221876651</c:v>
                </c:pt>
                <c:pt idx="30">
                  <c:v>0.26006407131877007</c:v>
                </c:pt>
                <c:pt idx="31">
                  <c:v>0.255959754453642</c:v>
                </c:pt>
                <c:pt idx="32">
                  <c:v>0.26328065068593676</c:v>
                </c:pt>
                <c:pt idx="33">
                  <c:v>0.25082839944813617</c:v>
                </c:pt>
                <c:pt idx="34">
                  <c:v>0.25381854416720601</c:v>
                </c:pt>
                <c:pt idx="35">
                  <c:v>0.24809486468477496</c:v>
                </c:pt>
              </c:numCache>
            </c:numRef>
          </c:val>
          <c:extLst>
            <c:ext xmlns:c16="http://schemas.microsoft.com/office/drawing/2014/chart" uri="{C3380CC4-5D6E-409C-BE32-E72D297353CC}">
              <c16:uniqueId val="{00000002-A61A-1E45-971B-1B2296765B14}"/>
            </c:ext>
          </c:extLst>
        </c:ser>
        <c:ser>
          <c:idx val="4"/>
          <c:order val="3"/>
          <c:tx>
            <c:strRef>
              <c:f>Figure1!$E$2</c:f>
              <c:strCache>
                <c:ptCount val="1"/>
                <c:pt idx="0">
                  <c:v>Sole Proprietorships</c:v>
                </c:pt>
              </c:strCache>
            </c:strRef>
          </c:tx>
          <c:spPr>
            <a:solidFill>
              <a:srgbClr val="FFC000"/>
            </a:solidFill>
          </c:spPr>
          <c:cat>
            <c:numRef>
              <c:f>Figure1!$A$3:$A$38</c:f>
              <c:numCache>
                <c:formatCode>General</c:formatCode>
                <c:ptCount val="3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numCache>
            </c:numRef>
          </c:cat>
          <c:val>
            <c:numRef>
              <c:f>Figure1!$E$3:$E$38</c:f>
              <c:numCache>
                <c:formatCode>General</c:formatCode>
                <c:ptCount val="36"/>
                <c:pt idx="0">
                  <c:v>0.1734039094035956</c:v>
                </c:pt>
                <c:pt idx="1">
                  <c:v>0.20103978892522786</c:v>
                </c:pt>
                <c:pt idx="2">
                  <c:v>0.25594649061942409</c:v>
                </c:pt>
                <c:pt idx="3">
                  <c:v>0.24529955006651954</c:v>
                </c:pt>
                <c:pt idx="4">
                  <c:v>0.23575731873313185</c:v>
                </c:pt>
                <c:pt idx="5">
                  <c:v>0.25409859523461731</c:v>
                </c:pt>
                <c:pt idx="6">
                  <c:v>0.26394691288123306</c:v>
                </c:pt>
                <c:pt idx="7">
                  <c:v>0.24292364865972235</c:v>
                </c:pt>
                <c:pt idx="8">
                  <c:v>0.22400433151376464</c:v>
                </c:pt>
                <c:pt idx="9">
                  <c:v>0.24215262332248799</c:v>
                </c:pt>
                <c:pt idx="10">
                  <c:v>0.26130120922119643</c:v>
                </c:pt>
                <c:pt idx="11">
                  <c:v>0.27035083368159168</c:v>
                </c:pt>
                <c:pt idx="12">
                  <c:v>0.25197773235290127</c:v>
                </c:pt>
                <c:pt idx="13">
                  <c:v>0.21334228359648552</c:v>
                </c:pt>
                <c:pt idx="14">
                  <c:v>0.1976324589289456</c:v>
                </c:pt>
                <c:pt idx="15">
                  <c:v>0.16717027589251049</c:v>
                </c:pt>
                <c:pt idx="16">
                  <c:v>0.15230133935084764</c:v>
                </c:pt>
                <c:pt idx="17">
                  <c:v>0.14230011842127269</c:v>
                </c:pt>
                <c:pt idx="18">
                  <c:v>0.15751865772633422</c:v>
                </c:pt>
                <c:pt idx="19">
                  <c:v>0.14626144447204364</c:v>
                </c:pt>
                <c:pt idx="20">
                  <c:v>0.14599944316774296</c:v>
                </c:pt>
                <c:pt idx="21">
                  <c:v>0.19027509543467991</c:v>
                </c:pt>
                <c:pt idx="22">
                  <c:v>0.20317226517926723</c:v>
                </c:pt>
                <c:pt idx="23">
                  <c:v>0.17011947088710347</c:v>
                </c:pt>
                <c:pt idx="24">
                  <c:v>0.13738330077412392</c:v>
                </c:pt>
                <c:pt idx="25">
                  <c:v>9.4944489459068027E-2</c:v>
                </c:pt>
                <c:pt idx="26">
                  <c:v>9.3664189378020651E-2</c:v>
                </c:pt>
                <c:pt idx="27">
                  <c:v>9.6271098222520723E-2</c:v>
                </c:pt>
                <c:pt idx="28">
                  <c:v>0.14825871914626834</c:v>
                </c:pt>
                <c:pt idx="29">
                  <c:v>0.15063817050634939</c:v>
                </c:pt>
                <c:pt idx="30">
                  <c:v>0.1172575753555738</c:v>
                </c:pt>
                <c:pt idx="31">
                  <c:v>0.12454366291079952</c:v>
                </c:pt>
                <c:pt idx="32">
                  <c:v>0.10318892940908246</c:v>
                </c:pt>
                <c:pt idx="33">
                  <c:v>9.8613071362052718E-2</c:v>
                </c:pt>
                <c:pt idx="34">
                  <c:v>9.6096367541512615E-2</c:v>
                </c:pt>
                <c:pt idx="35">
                  <c:v>0.10547788339679519</c:v>
                </c:pt>
              </c:numCache>
            </c:numRef>
          </c:val>
          <c:extLst>
            <c:ext xmlns:c16="http://schemas.microsoft.com/office/drawing/2014/chart" uri="{C3380CC4-5D6E-409C-BE32-E72D297353CC}">
              <c16:uniqueId val="{00000003-A61A-1E45-971B-1B2296765B14}"/>
            </c:ext>
          </c:extLst>
        </c:ser>
        <c:dLbls>
          <c:showLegendKey val="0"/>
          <c:showVal val="0"/>
          <c:showCatName val="0"/>
          <c:showSerName val="0"/>
          <c:showPercent val="0"/>
          <c:showBubbleSize val="0"/>
        </c:dLbls>
        <c:axId val="149874944"/>
        <c:axId val="151323008"/>
      </c:areaChart>
      <c:catAx>
        <c:axId val="149874944"/>
        <c:scaling>
          <c:orientation val="minMax"/>
        </c:scaling>
        <c:delete val="0"/>
        <c:axPos val="b"/>
        <c:title>
          <c:tx>
            <c:rich>
              <a:bodyPr/>
              <a:lstStyle/>
              <a:p>
                <a:pPr>
                  <a:defRPr/>
                </a:pPr>
                <a:r>
                  <a:rPr lang="en-US"/>
                  <a:t>Tax Year</a:t>
                </a:r>
              </a:p>
            </c:rich>
          </c:tx>
          <c:overlay val="0"/>
        </c:title>
        <c:numFmt formatCode="General" sourceLinked="1"/>
        <c:majorTickMark val="out"/>
        <c:minorTickMark val="none"/>
        <c:tickLblPos val="nextTo"/>
        <c:crossAx val="151323008"/>
        <c:crosses val="autoZero"/>
        <c:auto val="1"/>
        <c:lblAlgn val="ctr"/>
        <c:lblOffset val="100"/>
        <c:tickLblSkip val="10"/>
        <c:tickMarkSkip val="10"/>
        <c:noMultiLvlLbl val="0"/>
      </c:catAx>
      <c:valAx>
        <c:axId val="151323008"/>
        <c:scaling>
          <c:orientation val="minMax"/>
        </c:scaling>
        <c:delete val="0"/>
        <c:axPos val="l"/>
        <c:majorGridlines/>
        <c:title>
          <c:tx>
            <c:rich>
              <a:bodyPr rot="-5400000" vert="horz"/>
              <a:lstStyle/>
              <a:p>
                <a:pPr>
                  <a:defRPr/>
                </a:pPr>
                <a:r>
                  <a:rPr lang="en-US"/>
                  <a:t>Percentage of Total Business Net Income</a:t>
                </a:r>
              </a:p>
            </c:rich>
          </c:tx>
          <c:overlay val="0"/>
        </c:title>
        <c:numFmt formatCode="0%" sourceLinked="1"/>
        <c:majorTickMark val="out"/>
        <c:minorTickMark val="none"/>
        <c:tickLblPos val="nextTo"/>
        <c:crossAx val="149874944"/>
        <c:crosses val="autoZero"/>
        <c:crossBetween val="midCat"/>
      </c:valAx>
      <c:spPr>
        <a:solidFill>
          <a:srgbClr val="FFC000"/>
        </a:solidFill>
      </c:spPr>
    </c:plotArea>
    <c:legend>
      <c:legendPos val="b"/>
      <c:layout>
        <c:manualLayout>
          <c:xMode val="edge"/>
          <c:yMode val="edge"/>
          <c:x val="0.19259588519177037"/>
          <c:y val="0.88658418563230668"/>
          <c:w val="0.59944712556091773"/>
          <c:h val="9.9566997287485637E-2"/>
        </c:manualLayout>
      </c:layout>
      <c:overlay val="0"/>
    </c:legend>
    <c:plotVisOnly val="1"/>
    <c:dispBlanksAs val="zero"/>
    <c:showDLblsOverMax val="0"/>
  </c:chart>
  <c:txPr>
    <a:bodyPr/>
    <a:lstStyle/>
    <a:p>
      <a:pPr>
        <a:defRPr>
          <a:latin typeface="Garamond"/>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1" y="1"/>
            <a:ext cx="3038145" cy="465743"/>
          </a:xfrm>
          <a:prstGeom prst="rect">
            <a:avLst/>
          </a:prstGeom>
          <a:noFill/>
          <a:ln w="9525">
            <a:noFill/>
            <a:miter lim="800000"/>
            <a:headEnd/>
            <a:tailEnd/>
          </a:ln>
          <a:effectLst/>
        </p:spPr>
        <p:txBody>
          <a:bodyPr vert="horz" wrap="square" lIns="93134" tIns="46567" rIns="93134" bIns="46567" numCol="1" anchor="t" anchorCtr="0" compatLnSpc="1">
            <a:prstTxWarp prst="textNoShape">
              <a:avLst/>
            </a:prstTxWarp>
          </a:bodyPr>
          <a:lstStyle>
            <a:lvl1pPr algn="l" defTabSz="930083" eaLnBrk="0" hangingPunct="0">
              <a:buClrTx/>
              <a:buSzTx/>
              <a:buFontTx/>
              <a:buNone/>
              <a:defRPr sz="1200">
                <a:latin typeface="Arial" charset="0"/>
                <a:ea typeface="MS PGothic" pitchFamily="34" charset="-128"/>
                <a:cs typeface="MS PGothic" pitchFamily="34" charset="-128"/>
              </a:defRPr>
            </a:lvl1pPr>
          </a:lstStyle>
          <a:p>
            <a:pPr>
              <a:defRPr/>
            </a:pPr>
            <a:endParaRPr lang="en-US" dirty="0"/>
          </a:p>
        </p:txBody>
      </p:sp>
      <p:sp>
        <p:nvSpPr>
          <p:cNvPr id="333827" name="Rectangle 3"/>
          <p:cNvSpPr>
            <a:spLocks noGrp="1" noChangeArrowheads="1"/>
          </p:cNvSpPr>
          <p:nvPr>
            <p:ph type="dt" sz="quarter" idx="1"/>
          </p:nvPr>
        </p:nvSpPr>
        <p:spPr bwMode="auto">
          <a:xfrm>
            <a:off x="3972258" y="1"/>
            <a:ext cx="3038144" cy="465743"/>
          </a:xfrm>
          <a:prstGeom prst="rect">
            <a:avLst/>
          </a:prstGeom>
          <a:noFill/>
          <a:ln w="9525">
            <a:noFill/>
            <a:miter lim="800000"/>
            <a:headEnd/>
            <a:tailEnd/>
          </a:ln>
          <a:effectLst/>
        </p:spPr>
        <p:txBody>
          <a:bodyPr vert="horz" wrap="square" lIns="93134" tIns="46567" rIns="93134" bIns="46567" numCol="1" anchor="t" anchorCtr="0" compatLnSpc="1">
            <a:prstTxWarp prst="textNoShape">
              <a:avLst/>
            </a:prstTxWarp>
          </a:bodyPr>
          <a:lstStyle>
            <a:lvl1pPr algn="r" defTabSz="930083" eaLnBrk="0" hangingPunct="0">
              <a:buClrTx/>
              <a:buSzTx/>
              <a:buFontTx/>
              <a:buNone/>
              <a:defRPr sz="1200">
                <a:latin typeface="Arial" charset="0"/>
                <a:ea typeface="MS PGothic" pitchFamily="34" charset="-128"/>
                <a:cs typeface="MS PGothic" pitchFamily="34" charset="-128"/>
              </a:defRPr>
            </a:lvl1pPr>
          </a:lstStyle>
          <a:p>
            <a:pPr>
              <a:defRPr/>
            </a:pPr>
            <a:endParaRPr lang="en-US" dirty="0"/>
          </a:p>
        </p:txBody>
      </p:sp>
      <p:sp>
        <p:nvSpPr>
          <p:cNvPr id="333828" name="Rectangle 4"/>
          <p:cNvSpPr>
            <a:spLocks noGrp="1" noChangeArrowheads="1"/>
          </p:cNvSpPr>
          <p:nvPr>
            <p:ph type="ftr" sz="quarter" idx="2"/>
          </p:nvPr>
        </p:nvSpPr>
        <p:spPr bwMode="auto">
          <a:xfrm>
            <a:off x="1" y="8830658"/>
            <a:ext cx="3038145" cy="465742"/>
          </a:xfrm>
          <a:prstGeom prst="rect">
            <a:avLst/>
          </a:prstGeom>
          <a:noFill/>
          <a:ln w="9525">
            <a:noFill/>
            <a:miter lim="800000"/>
            <a:headEnd/>
            <a:tailEnd/>
          </a:ln>
          <a:effectLst/>
        </p:spPr>
        <p:txBody>
          <a:bodyPr vert="horz" wrap="square" lIns="93134" tIns="46567" rIns="93134" bIns="46567" numCol="1" anchor="b" anchorCtr="0" compatLnSpc="1">
            <a:prstTxWarp prst="textNoShape">
              <a:avLst/>
            </a:prstTxWarp>
          </a:bodyPr>
          <a:lstStyle>
            <a:lvl1pPr algn="l" defTabSz="930083" eaLnBrk="0" hangingPunct="0">
              <a:buClrTx/>
              <a:buSzTx/>
              <a:buFontTx/>
              <a:buNone/>
              <a:defRPr sz="1200">
                <a:latin typeface="Arial" charset="0"/>
                <a:ea typeface="MS PGothic" pitchFamily="34" charset="-128"/>
                <a:cs typeface="MS PGothic" pitchFamily="34" charset="-128"/>
              </a:defRPr>
            </a:lvl1pPr>
          </a:lstStyle>
          <a:p>
            <a:pPr>
              <a:defRPr/>
            </a:pPr>
            <a:endParaRPr lang="en-US" dirty="0"/>
          </a:p>
        </p:txBody>
      </p:sp>
      <p:sp>
        <p:nvSpPr>
          <p:cNvPr id="333829" name="Rectangle 5"/>
          <p:cNvSpPr>
            <a:spLocks noGrp="1" noChangeArrowheads="1"/>
          </p:cNvSpPr>
          <p:nvPr>
            <p:ph type="sldNum" sz="quarter" idx="3"/>
          </p:nvPr>
        </p:nvSpPr>
        <p:spPr bwMode="auto">
          <a:xfrm>
            <a:off x="3972258" y="8830658"/>
            <a:ext cx="3038144" cy="465742"/>
          </a:xfrm>
          <a:prstGeom prst="rect">
            <a:avLst/>
          </a:prstGeom>
          <a:noFill/>
          <a:ln w="9525">
            <a:noFill/>
            <a:miter lim="800000"/>
            <a:headEnd/>
            <a:tailEnd/>
          </a:ln>
          <a:effectLst/>
        </p:spPr>
        <p:txBody>
          <a:bodyPr vert="horz" wrap="square" lIns="93134" tIns="46567" rIns="93134" bIns="46567" numCol="1" anchor="b" anchorCtr="0" compatLnSpc="1">
            <a:prstTxWarp prst="textNoShape">
              <a:avLst/>
            </a:prstTxWarp>
          </a:bodyPr>
          <a:lstStyle>
            <a:lvl1pPr algn="r" defTabSz="928691" eaLnBrk="0" hangingPunct="0">
              <a:defRPr sz="1200">
                <a:latin typeface="Arial" pitchFamily="34" charset="0"/>
              </a:defRPr>
            </a:lvl1pPr>
          </a:lstStyle>
          <a:p>
            <a:fld id="{3B7849E8-54B5-438E-9ED6-2FC8EC922EBF}" type="slidenum">
              <a:rPr lang="en-US"/>
              <a:pPr/>
              <a:t>‹#›</a:t>
            </a:fld>
            <a:endParaRPr lang="en-US" dirty="0"/>
          </a:p>
        </p:txBody>
      </p:sp>
    </p:spTree>
    <p:extLst>
      <p:ext uri="{BB962C8B-B14F-4D97-AF65-F5344CB8AC3E}">
        <p14:creationId xmlns:p14="http://schemas.microsoft.com/office/powerpoint/2010/main" val="181925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3038145" cy="465743"/>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lvl1pPr algn="l" defTabSz="930083" eaLnBrk="0" hangingPunct="0">
              <a:buClrTx/>
              <a:buSzTx/>
              <a:buFontTx/>
              <a:buNone/>
              <a:defRPr sz="1200">
                <a:latin typeface="Chalkboard" charset="0"/>
                <a:ea typeface="MS PGothic" pitchFamily="34" charset="-128"/>
                <a:cs typeface="MS PGothic" pitchFamily="34" charset="-128"/>
              </a:defRPr>
            </a:lvl1pPr>
          </a:lstStyle>
          <a:p>
            <a:pPr>
              <a:defRPr/>
            </a:pPr>
            <a:endParaRPr lang="en-US" dirty="0"/>
          </a:p>
        </p:txBody>
      </p:sp>
      <p:sp>
        <p:nvSpPr>
          <p:cNvPr id="12291" name="Rectangle 3"/>
          <p:cNvSpPr>
            <a:spLocks noGrp="1" noChangeArrowheads="1"/>
          </p:cNvSpPr>
          <p:nvPr>
            <p:ph type="dt" idx="1"/>
          </p:nvPr>
        </p:nvSpPr>
        <p:spPr bwMode="auto">
          <a:xfrm>
            <a:off x="3972258" y="1"/>
            <a:ext cx="3038144" cy="465743"/>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lvl1pPr algn="r" defTabSz="930083" eaLnBrk="0" hangingPunct="0">
              <a:buClrTx/>
              <a:buSzTx/>
              <a:buFontTx/>
              <a:buNone/>
              <a:defRPr sz="1200">
                <a:latin typeface="Chalkboard" charset="0"/>
                <a:ea typeface="MS PGothic" pitchFamily="34" charset="-128"/>
                <a:cs typeface="MS PGothic" pitchFamily="34" charset="-128"/>
              </a:defRPr>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4112" y="4416100"/>
            <a:ext cx="5142177" cy="4182457"/>
          </a:xfrm>
          <a:prstGeom prst="rect">
            <a:avLst/>
          </a:prstGeom>
          <a:noFill/>
          <a:ln w="9525">
            <a:noFill/>
            <a:miter lim="800000"/>
            <a:headEnd/>
            <a:tailEnd/>
          </a:ln>
        </p:spPr>
        <p:txBody>
          <a:bodyPr vert="horz" wrap="square" lIns="93134" tIns="46567" rIns="93134" bIns="465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8830658"/>
            <a:ext cx="3038145" cy="465742"/>
          </a:xfrm>
          <a:prstGeom prst="rect">
            <a:avLst/>
          </a:prstGeom>
          <a:noFill/>
          <a:ln w="9525">
            <a:noFill/>
            <a:miter lim="800000"/>
            <a:headEnd/>
            <a:tailEnd/>
          </a:ln>
        </p:spPr>
        <p:txBody>
          <a:bodyPr vert="horz" wrap="square" lIns="93134" tIns="46567" rIns="93134" bIns="46567" numCol="1" anchor="b" anchorCtr="0" compatLnSpc="1">
            <a:prstTxWarp prst="textNoShape">
              <a:avLst/>
            </a:prstTxWarp>
          </a:bodyPr>
          <a:lstStyle>
            <a:lvl1pPr algn="l" defTabSz="930083" eaLnBrk="0" hangingPunct="0">
              <a:buClrTx/>
              <a:buSzTx/>
              <a:buFontTx/>
              <a:buNone/>
              <a:defRPr sz="1200">
                <a:latin typeface="Chalkboard" charset="0"/>
                <a:ea typeface="MS PGothic" pitchFamily="34" charset="-128"/>
                <a:cs typeface="MS PGothic" pitchFamily="34" charset="-128"/>
              </a:defRPr>
            </a:lvl1pPr>
          </a:lstStyle>
          <a:p>
            <a:pPr>
              <a:defRPr/>
            </a:pPr>
            <a:endParaRPr lang="en-US" dirty="0"/>
          </a:p>
        </p:txBody>
      </p:sp>
      <p:sp>
        <p:nvSpPr>
          <p:cNvPr id="12295" name="Rectangle 7"/>
          <p:cNvSpPr>
            <a:spLocks noGrp="1" noChangeArrowheads="1"/>
          </p:cNvSpPr>
          <p:nvPr>
            <p:ph type="sldNum" sz="quarter" idx="5"/>
          </p:nvPr>
        </p:nvSpPr>
        <p:spPr bwMode="auto">
          <a:xfrm>
            <a:off x="3972258" y="8830658"/>
            <a:ext cx="3038144" cy="465742"/>
          </a:xfrm>
          <a:prstGeom prst="rect">
            <a:avLst/>
          </a:prstGeom>
          <a:noFill/>
          <a:ln w="9525">
            <a:noFill/>
            <a:miter lim="800000"/>
            <a:headEnd/>
            <a:tailEnd/>
          </a:ln>
        </p:spPr>
        <p:txBody>
          <a:bodyPr vert="horz" wrap="square" lIns="93134" tIns="46567" rIns="93134" bIns="46567" numCol="1" anchor="b" anchorCtr="0" compatLnSpc="1">
            <a:prstTxWarp prst="textNoShape">
              <a:avLst/>
            </a:prstTxWarp>
          </a:bodyPr>
          <a:lstStyle>
            <a:lvl1pPr algn="r" defTabSz="928691" eaLnBrk="0" hangingPunct="0">
              <a:defRPr sz="1200">
                <a:latin typeface="Chalkboard" charset="0"/>
              </a:defRPr>
            </a:lvl1pPr>
          </a:lstStyle>
          <a:p>
            <a:fld id="{68B4C614-F939-4A9F-B9B1-8018EA49ECC0}" type="slidenum">
              <a:rPr lang="en-US"/>
              <a:pPr/>
              <a:t>‹#›</a:t>
            </a:fld>
            <a:endParaRPr lang="en-US" dirty="0"/>
          </a:p>
        </p:txBody>
      </p:sp>
    </p:spTree>
    <p:extLst>
      <p:ext uri="{BB962C8B-B14F-4D97-AF65-F5344CB8AC3E}">
        <p14:creationId xmlns:p14="http://schemas.microsoft.com/office/powerpoint/2010/main" val="16923637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1</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66"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2" rIns="93125" bIns="46562"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100">
                <a:latin typeface="Chalkboard" charset="0"/>
              </a:rPr>
              <a:pPr algn="r"/>
              <a:t>11</a:t>
            </a:fld>
            <a:endParaRPr lang="en-US" sz="11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88434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2" rIns="93125" bIns="46562"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100">
                <a:latin typeface="Chalkboard" charset="0"/>
              </a:rPr>
              <a:pPr algn="r"/>
              <a:t>12</a:t>
            </a:fld>
            <a:endParaRPr lang="en-US" sz="11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7655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2" rIns="93125" bIns="46562"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100">
                <a:latin typeface="Chalkboard" charset="0"/>
              </a:rPr>
              <a:pPr algn="r"/>
              <a:t>13</a:t>
            </a:fld>
            <a:endParaRPr lang="en-US" sz="11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182618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14</a:t>
            </a:fld>
            <a:endParaRPr lang="en-US" dirty="0"/>
          </a:p>
        </p:txBody>
      </p:sp>
    </p:spTree>
    <p:extLst>
      <p:ext uri="{BB962C8B-B14F-4D97-AF65-F5344CB8AC3E}">
        <p14:creationId xmlns:p14="http://schemas.microsoft.com/office/powerpoint/2010/main" val="74217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15</a:t>
            </a:fld>
            <a:endParaRPr lang="en-US" dirty="0"/>
          </a:p>
        </p:txBody>
      </p:sp>
    </p:spTree>
    <p:extLst>
      <p:ext uri="{BB962C8B-B14F-4D97-AF65-F5344CB8AC3E}">
        <p14:creationId xmlns:p14="http://schemas.microsoft.com/office/powerpoint/2010/main" val="74217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16</a:t>
            </a:fld>
            <a:endParaRPr lang="en-US" dirty="0"/>
          </a:p>
        </p:txBody>
      </p:sp>
    </p:spTree>
    <p:extLst>
      <p:ext uri="{BB962C8B-B14F-4D97-AF65-F5344CB8AC3E}">
        <p14:creationId xmlns:p14="http://schemas.microsoft.com/office/powerpoint/2010/main" val="7421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17</a:t>
            </a:fld>
            <a:endParaRPr lang="en-US" dirty="0"/>
          </a:p>
        </p:txBody>
      </p:sp>
    </p:spTree>
    <p:extLst>
      <p:ext uri="{BB962C8B-B14F-4D97-AF65-F5344CB8AC3E}">
        <p14:creationId xmlns:p14="http://schemas.microsoft.com/office/powerpoint/2010/main" val="74217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18</a:t>
            </a:fld>
            <a:endParaRPr lang="en-US" dirty="0"/>
          </a:p>
        </p:txBody>
      </p:sp>
    </p:spTree>
    <p:extLst>
      <p:ext uri="{BB962C8B-B14F-4D97-AF65-F5344CB8AC3E}">
        <p14:creationId xmlns:p14="http://schemas.microsoft.com/office/powerpoint/2010/main" val="7421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19</a:t>
            </a:fld>
            <a:endParaRPr lang="en-US" dirty="0"/>
          </a:p>
        </p:txBody>
      </p:sp>
    </p:spTree>
    <p:extLst>
      <p:ext uri="{BB962C8B-B14F-4D97-AF65-F5344CB8AC3E}">
        <p14:creationId xmlns:p14="http://schemas.microsoft.com/office/powerpoint/2010/main" val="74217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2" rIns="93125" bIns="46562"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100">
                <a:latin typeface="Chalkboard" charset="0"/>
              </a:rPr>
              <a:pPr algn="r"/>
              <a:t>20</a:t>
            </a:fld>
            <a:endParaRPr lang="en-US" sz="11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2</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266"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2" rIns="93125" bIns="46562"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100">
                <a:latin typeface="Chalkboard" charset="0"/>
              </a:rPr>
              <a:pPr algn="r"/>
              <a:t>21</a:t>
            </a:fld>
            <a:endParaRPr lang="en-US" sz="11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2" rIns="93125" bIns="46562"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100">
                <a:latin typeface="Chalkboard" charset="0"/>
              </a:rPr>
              <a:pPr algn="r"/>
              <a:t>22</a:t>
            </a:fld>
            <a:endParaRPr lang="en-US" sz="11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592262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592262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592262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26</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27</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29353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28</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17474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29</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18019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30</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50771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4</a:t>
            </a:fld>
            <a:endParaRPr lang="en-US" dirty="0"/>
          </a:p>
        </p:txBody>
      </p:sp>
    </p:spTree>
    <p:extLst>
      <p:ext uri="{BB962C8B-B14F-4D97-AF65-F5344CB8AC3E}">
        <p14:creationId xmlns:p14="http://schemas.microsoft.com/office/powerpoint/2010/main" val="3288380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31</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965669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32</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844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33</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44133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34</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4784260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35</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541092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36</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010746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9"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08" tIns="46553" rIns="93108" bIns="46553"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000">
                <a:latin typeface="Chalkboard" charset="0"/>
              </a:rPr>
              <a:pPr algn="r"/>
              <a:t>37</a:t>
            </a:fld>
            <a:endParaRPr lang="en-US" sz="10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54799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592262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592262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59226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5</a:t>
            </a:fld>
            <a:endParaRPr lang="en-US" dirty="0"/>
          </a:p>
        </p:txBody>
      </p:sp>
    </p:spTree>
    <p:extLst>
      <p:ext uri="{BB962C8B-B14F-4D97-AF65-F5344CB8AC3E}">
        <p14:creationId xmlns:p14="http://schemas.microsoft.com/office/powerpoint/2010/main" val="354972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6</a:t>
            </a:fld>
            <a:endParaRPr lang="en-US" dirty="0"/>
          </a:p>
        </p:txBody>
      </p:sp>
    </p:spTree>
    <p:extLst>
      <p:ext uri="{BB962C8B-B14F-4D97-AF65-F5344CB8AC3E}">
        <p14:creationId xmlns:p14="http://schemas.microsoft.com/office/powerpoint/2010/main" val="2777144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7</a:t>
            </a:fld>
            <a:endParaRPr lang="en-US" dirty="0"/>
          </a:p>
        </p:txBody>
      </p:sp>
    </p:spTree>
    <p:extLst>
      <p:ext uri="{BB962C8B-B14F-4D97-AF65-F5344CB8AC3E}">
        <p14:creationId xmlns:p14="http://schemas.microsoft.com/office/powerpoint/2010/main" val="18244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8</a:t>
            </a:fld>
            <a:endParaRPr lang="en-US" dirty="0"/>
          </a:p>
        </p:txBody>
      </p:sp>
    </p:spTree>
    <p:extLst>
      <p:ext uri="{BB962C8B-B14F-4D97-AF65-F5344CB8AC3E}">
        <p14:creationId xmlns:p14="http://schemas.microsoft.com/office/powerpoint/2010/main" val="2622347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2258" y="8830658"/>
            <a:ext cx="3038144" cy="46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5" tIns="46562" rIns="93125" bIns="46562" anchor="b"/>
          <a:lstStyle>
            <a:lvl1pPr defTabSz="1066800" eaLnBrk="0" hangingPunct="0">
              <a:defRPr sz="2000">
                <a:solidFill>
                  <a:schemeClr val="tx1"/>
                </a:solidFill>
                <a:latin typeface="cmss10" pitchFamily="34" charset="0"/>
                <a:ea typeface="ＭＳ Ｐゴシック" pitchFamily="34" charset="-128"/>
              </a:defRPr>
            </a:lvl1pPr>
            <a:lvl2pPr marL="742950" indent="-285750" defTabSz="1066800" eaLnBrk="0" hangingPunct="0">
              <a:defRPr sz="2000">
                <a:solidFill>
                  <a:schemeClr val="tx1"/>
                </a:solidFill>
                <a:latin typeface="cmss10" pitchFamily="34" charset="0"/>
                <a:ea typeface="ＭＳ Ｐゴシック" pitchFamily="34" charset="-128"/>
              </a:defRPr>
            </a:lvl2pPr>
            <a:lvl3pPr marL="1143000" indent="-228600" defTabSz="1066800" eaLnBrk="0" hangingPunct="0">
              <a:defRPr sz="2000">
                <a:solidFill>
                  <a:schemeClr val="tx1"/>
                </a:solidFill>
                <a:latin typeface="cmss10" pitchFamily="34" charset="0"/>
                <a:ea typeface="ＭＳ Ｐゴシック" pitchFamily="34" charset="-128"/>
              </a:defRPr>
            </a:lvl3pPr>
            <a:lvl4pPr marL="1600200" indent="-228600" defTabSz="1066800" eaLnBrk="0" hangingPunct="0">
              <a:defRPr sz="2000">
                <a:solidFill>
                  <a:schemeClr val="tx1"/>
                </a:solidFill>
                <a:latin typeface="cmss10" pitchFamily="34" charset="0"/>
                <a:ea typeface="ＭＳ Ｐゴシック" pitchFamily="34" charset="-128"/>
              </a:defRPr>
            </a:lvl4pPr>
            <a:lvl5pPr marL="2057400" indent="-228600" defTabSz="1066800" eaLnBrk="0" hangingPunct="0">
              <a:defRPr sz="2000">
                <a:solidFill>
                  <a:schemeClr val="tx1"/>
                </a:solidFill>
                <a:latin typeface="cmss10" pitchFamily="34" charset="0"/>
                <a:ea typeface="ＭＳ Ｐゴシック" pitchFamily="34" charset="-128"/>
              </a:defRPr>
            </a:lvl5pPr>
            <a:lvl6pPr marL="25146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defTabSz="10668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r"/>
            <a:fld id="{7E669395-647A-4C62-A950-5ABDD4C4D587}" type="slidenum">
              <a:rPr lang="en-US" sz="1100">
                <a:latin typeface="Chalkboard" charset="0"/>
              </a:rPr>
              <a:pPr algn="r"/>
              <a:t>9</a:t>
            </a:fld>
            <a:endParaRPr lang="en-US" sz="1100" dirty="0">
              <a:latin typeface="Chalkboard"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49BC43-6573-4DA6-ABD6-1BC4C1A14443}" type="slidenum">
              <a:rPr lang="en-US" smtClean="0"/>
              <a:t>10</a:t>
            </a:fld>
            <a:endParaRPr lang="en-US" dirty="0"/>
          </a:p>
        </p:txBody>
      </p:sp>
    </p:spTree>
    <p:extLst>
      <p:ext uri="{BB962C8B-B14F-4D97-AF65-F5344CB8AC3E}">
        <p14:creationId xmlns:p14="http://schemas.microsoft.com/office/powerpoint/2010/main" val="74217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0.xml"/><Relationship Id="rId1" Type="http://schemas.openxmlformats.org/officeDocument/2006/relationships/themeOverride" Target="../theme/themeOverride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2.xml"/><Relationship Id="rId1" Type="http://schemas.openxmlformats.org/officeDocument/2006/relationships/themeOverride" Target="../theme/themeOverride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4.xml"/><Relationship Id="rId1" Type="http://schemas.openxmlformats.org/officeDocument/2006/relationships/themeOverride" Target="../theme/themeOverride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5.xml"/><Relationship Id="rId1" Type="http://schemas.openxmlformats.org/officeDocument/2006/relationships/themeOverride" Target="../theme/themeOverride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7.xml"/><Relationship Id="rId1" Type="http://schemas.openxmlformats.org/officeDocument/2006/relationships/themeOverride" Target="../theme/themeOverride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hemeOverride" Target="../theme/themeOverride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9.xml"/><Relationship Id="rId1" Type="http://schemas.openxmlformats.org/officeDocument/2006/relationships/themeOverride" Target="../theme/themeOverride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4366583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867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3703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096957522"/>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8786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7230198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6186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8966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85749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6252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537927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242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7284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8083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9189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858275880"/>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65466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970483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05236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1672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22033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8740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2466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975826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990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6237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9966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102313895"/>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5997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7347826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95475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65573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604672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8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8627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783559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267982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13493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3106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6" name="Rectangle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CC5D7C75-740C-4C76-A278-96327C05C5F4}" type="slidenum">
              <a:rPr lang="en-US"/>
              <a:pPr/>
              <a:t>‹#›</a:t>
            </a:fld>
            <a:endParaRPr lang="en-US" dirty="0"/>
          </a:p>
        </p:txBody>
      </p:sp>
    </p:spTree>
    <p:extLst>
      <p:ext uri="{BB962C8B-B14F-4D97-AF65-F5344CB8AC3E}">
        <p14:creationId xmlns:p14="http://schemas.microsoft.com/office/powerpoint/2010/main" val="278249699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381000"/>
            <a:ext cx="4038600" cy="5749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381000"/>
            <a:ext cx="4038600" cy="57499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7" name="Footer Placeholder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8" name="Slide Number Placeholder 6"/>
          <p:cNvSpPr>
            <a:spLocks noGrp="1" noChangeArrowheads="1"/>
          </p:cNvSpPr>
          <p:nvPr>
            <p:ph type="sldNum" sz="quarter" idx="12"/>
          </p:nvPr>
        </p:nvSpPr>
        <p:spPr/>
        <p:txBody>
          <a:bodyPr/>
          <a:lstStyle>
            <a:lvl1pPr>
              <a:defRPr/>
            </a:lvl1pPr>
          </a:lstStyle>
          <a:p>
            <a:fld id="{0A533143-3946-4E9A-B1C4-69FF12016EFA}" type="slidenum">
              <a:rPr lang="en-US"/>
              <a:pPr/>
              <a:t>‹#›</a:t>
            </a:fld>
            <a:endParaRPr lang="en-US" dirty="0"/>
          </a:p>
        </p:txBody>
      </p:sp>
    </p:spTree>
    <p:extLst>
      <p:ext uri="{BB962C8B-B14F-4D97-AF65-F5344CB8AC3E}">
        <p14:creationId xmlns:p14="http://schemas.microsoft.com/office/powerpoint/2010/main" val="6118639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9" name="Rectangle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10" name="Rectangle 6"/>
          <p:cNvSpPr>
            <a:spLocks noGrp="1" noChangeArrowheads="1"/>
          </p:cNvSpPr>
          <p:nvPr>
            <p:ph type="sldNum" sz="quarter" idx="12"/>
          </p:nvPr>
        </p:nvSpPr>
        <p:spPr/>
        <p:txBody>
          <a:bodyPr/>
          <a:lstStyle>
            <a:lvl1pPr>
              <a:defRPr/>
            </a:lvl1pPr>
          </a:lstStyle>
          <a:p>
            <a:fld id="{FA380E63-F494-4069-B06E-52BB58218703}" type="slidenum">
              <a:rPr lang="en-US"/>
              <a:pPr/>
              <a:t>‹#›</a:t>
            </a:fld>
            <a:endParaRPr lang="en-US" dirty="0"/>
          </a:p>
        </p:txBody>
      </p:sp>
    </p:spTree>
    <p:extLst>
      <p:ext uri="{BB962C8B-B14F-4D97-AF65-F5344CB8AC3E}">
        <p14:creationId xmlns:p14="http://schemas.microsoft.com/office/powerpoint/2010/main" val="33815096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4" name="Rectangle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5" name="Rectangle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fld id="{1856F270-2610-49AA-8D39-6971CA952512}" type="slidenum">
              <a:rPr lang="en-US"/>
              <a:pPr/>
              <a:t>‹#›</a:t>
            </a:fld>
            <a:endParaRPr lang="en-US" dirty="0"/>
          </a:p>
        </p:txBody>
      </p:sp>
    </p:spTree>
    <p:extLst>
      <p:ext uri="{BB962C8B-B14F-4D97-AF65-F5344CB8AC3E}">
        <p14:creationId xmlns:p14="http://schemas.microsoft.com/office/powerpoint/2010/main" val="13927438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7" name="Footer Placeholder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8" name="Slide Number Placeholder 6"/>
          <p:cNvSpPr>
            <a:spLocks noGrp="1" noChangeArrowheads="1"/>
          </p:cNvSpPr>
          <p:nvPr>
            <p:ph type="sldNum" sz="quarter" idx="12"/>
          </p:nvPr>
        </p:nvSpPr>
        <p:spPr/>
        <p:txBody>
          <a:bodyPr/>
          <a:lstStyle>
            <a:lvl1pPr>
              <a:defRPr/>
            </a:lvl1pPr>
          </a:lstStyle>
          <a:p>
            <a:fld id="{C13A6CC7-D2C8-44F7-B65C-96EF5A72B21F}" type="slidenum">
              <a:rPr lang="en-US"/>
              <a:pPr/>
              <a:t>‹#›</a:t>
            </a:fld>
            <a:endParaRPr lang="en-US" dirty="0"/>
          </a:p>
        </p:txBody>
      </p:sp>
    </p:spTree>
    <p:extLst>
      <p:ext uri="{BB962C8B-B14F-4D97-AF65-F5344CB8AC3E}">
        <p14:creationId xmlns:p14="http://schemas.microsoft.com/office/powerpoint/2010/main" val="20693839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7" name="Footer Placeholder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8" name="Slide Number Placeholder 6"/>
          <p:cNvSpPr>
            <a:spLocks noGrp="1" noChangeArrowheads="1"/>
          </p:cNvSpPr>
          <p:nvPr>
            <p:ph type="sldNum" sz="quarter" idx="12"/>
          </p:nvPr>
        </p:nvSpPr>
        <p:spPr/>
        <p:txBody>
          <a:bodyPr/>
          <a:lstStyle>
            <a:lvl1pPr>
              <a:defRPr/>
            </a:lvl1pPr>
          </a:lstStyle>
          <a:p>
            <a:fld id="{7574AEE0-0D4F-45A4-A304-09A0F0F45CCC}" type="slidenum">
              <a:rPr lang="en-US"/>
              <a:pPr/>
              <a:t>‹#›</a:t>
            </a:fld>
            <a:endParaRPr lang="en-US" dirty="0"/>
          </a:p>
        </p:txBody>
      </p:sp>
    </p:spTree>
    <p:extLst>
      <p:ext uri="{BB962C8B-B14F-4D97-AF65-F5344CB8AC3E}">
        <p14:creationId xmlns:p14="http://schemas.microsoft.com/office/powerpoint/2010/main" val="3025959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524973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76200"/>
            <a:ext cx="8229600" cy="5749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6" name="Rectangle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EEDCF4BA-78DC-4EF4-926B-FD9A804005DF}" type="slidenum">
              <a:rPr lang="en-US"/>
              <a:pPr/>
              <a:t>‹#›</a:t>
            </a:fld>
            <a:endParaRPr lang="en-US" dirty="0"/>
          </a:p>
        </p:txBody>
      </p:sp>
    </p:spTree>
    <p:extLst>
      <p:ext uri="{BB962C8B-B14F-4D97-AF65-F5344CB8AC3E}">
        <p14:creationId xmlns:p14="http://schemas.microsoft.com/office/powerpoint/2010/main" val="370164084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 name="Vertical Title 1"/>
          <p:cNvSpPr>
            <a:spLocks noGrp="1"/>
          </p:cNvSpPr>
          <p:nvPr>
            <p:ph type="title" orient="vert"/>
          </p:nvPr>
        </p:nvSpPr>
        <p:spPr>
          <a:xfrm>
            <a:off x="6629400" y="274638"/>
            <a:ext cx="2057400" cy="585628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eaLnBrk="1" hangingPunct="1">
              <a:buClrTx/>
              <a:buSzTx/>
              <a:buFontTx/>
              <a:buNone/>
              <a:defRPr sz="1800">
                <a:latin typeface="Symbol" charset="2"/>
                <a:ea typeface="+mn-ea"/>
                <a:cs typeface="+mn-cs"/>
              </a:defRPr>
            </a:lvl1pPr>
          </a:lstStyle>
          <a:p>
            <a:pPr>
              <a:defRPr/>
            </a:pPr>
            <a:endParaRPr lang="en-US" dirty="0"/>
          </a:p>
        </p:txBody>
      </p:sp>
      <p:sp>
        <p:nvSpPr>
          <p:cNvPr id="6" name="Rectangle 5"/>
          <p:cNvSpPr>
            <a:spLocks noGrp="1" noChangeArrowheads="1"/>
          </p:cNvSpPr>
          <p:nvPr>
            <p:ph type="ftr" sz="quarter" idx="11"/>
          </p:nvPr>
        </p:nvSpPr>
        <p:spPr/>
        <p:txBody>
          <a:bodyPr/>
          <a:lstStyle>
            <a:lvl1pPr algn="ctr" eaLnBrk="1" hangingPunct="1">
              <a:buClrTx/>
              <a:buSzTx/>
              <a:buFontTx/>
              <a:buNone/>
              <a:defRPr sz="1800">
                <a:latin typeface="Verdana" charset="0"/>
                <a:ea typeface="+mn-ea"/>
                <a:cs typeface="+mn-cs"/>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fld id="{1DB07FDA-ADB8-45DC-A9A3-B0A9B057C20F}" type="slidenum">
              <a:rPr lang="en-US"/>
              <a:pPr/>
              <a:t>‹#›</a:t>
            </a:fld>
            <a:endParaRPr lang="en-US" dirty="0"/>
          </a:p>
        </p:txBody>
      </p:sp>
    </p:spTree>
    <p:extLst>
      <p:ext uri="{BB962C8B-B14F-4D97-AF65-F5344CB8AC3E}">
        <p14:creationId xmlns:p14="http://schemas.microsoft.com/office/powerpoint/2010/main" val="137455546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546551589"/>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20588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642506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666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8090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938111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152811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236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1795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263563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67633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13554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73544344"/>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3876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26034532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2983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13890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550857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51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6759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402412645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11768938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776300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8871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1417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407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3078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89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5487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1925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82563"/>
            <a:ext cx="2057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82563"/>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486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42317678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8345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79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4956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75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6930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358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96899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5690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4701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050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699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1629762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133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2722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8135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855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667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8904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6989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9742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2918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045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7513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84436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421248736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541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27008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5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8046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86646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99595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546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42300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55440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08101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464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8782871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44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10077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8127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19942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4179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2022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163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6593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19178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18852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6010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06528854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62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677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163282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3238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05974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50264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731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403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600567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6762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9117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213537906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387632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7740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995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6887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170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48473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307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500309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31817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31424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082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8057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230147895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92677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226916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07304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99912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01983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7691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1720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728507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54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5" Type="http://schemas.openxmlformats.org/officeDocument/2006/relationships/slideLayout" Target="../slideLayouts/slideLayout138.xml"/><Relationship Id="rId4" Type="http://schemas.openxmlformats.org/officeDocument/2006/relationships/slideLayout" Target="../slideLayouts/slideLayout137.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1.pn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4.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1.png"/><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5.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latin typeface="Symbol" pitchFamily="18" charset="2"/>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33" r:id="rId1"/>
    <p:sldLayoutId id="2147505491" r:id="rId2"/>
    <p:sldLayoutId id="2147505492" r:id="rId3"/>
    <p:sldLayoutId id="2147505493" r:id="rId4"/>
    <p:sldLayoutId id="2147505494" r:id="rId5"/>
    <p:sldLayoutId id="2147505495" r:id="rId6"/>
    <p:sldLayoutId id="2147505496" r:id="rId7"/>
    <p:sldLayoutId id="2147505497" r:id="rId8"/>
    <p:sldLayoutId id="2147505498" r:id="rId9"/>
    <p:sldLayoutId id="2147505499" r:id="rId10"/>
    <p:sldLayoutId id="2147505500"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5"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18436"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41" r:id="rId1"/>
    <p:sldLayoutId id="2147505583" r:id="rId2"/>
    <p:sldLayoutId id="2147505584" r:id="rId3"/>
    <p:sldLayoutId id="2147505585" r:id="rId4"/>
    <p:sldLayoutId id="2147505586" r:id="rId5"/>
    <p:sldLayoutId id="2147505587" r:id="rId6"/>
    <p:sldLayoutId id="2147505588" r:id="rId7"/>
    <p:sldLayoutId id="2147505589" r:id="rId8"/>
    <p:sldLayoutId id="2147505590" r:id="rId9"/>
    <p:sldLayoutId id="2147505591" r:id="rId10"/>
    <p:sldLayoutId id="214750559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3"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0484"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42" r:id="rId1"/>
    <p:sldLayoutId id="2147505593" r:id="rId2"/>
    <p:sldLayoutId id="2147505594" r:id="rId3"/>
    <p:sldLayoutId id="2147505595" r:id="rId4"/>
    <p:sldLayoutId id="2147505596" r:id="rId5"/>
    <p:sldLayoutId id="2147505597" r:id="rId6"/>
    <p:sldLayoutId id="2147505598" r:id="rId7"/>
    <p:sldLayoutId id="2147505599" r:id="rId8"/>
    <p:sldLayoutId id="2147505600" r:id="rId9"/>
    <p:sldLayoutId id="2147505601" r:id="rId10"/>
    <p:sldLayoutId id="214750560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31"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22532"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43" r:id="rId1"/>
    <p:sldLayoutId id="2147505603" r:id="rId2"/>
    <p:sldLayoutId id="2147505604" r:id="rId3"/>
    <p:sldLayoutId id="2147505605" r:id="rId4"/>
    <p:sldLayoutId id="2147505606" r:id="rId5"/>
    <p:sldLayoutId id="2147505607" r:id="rId6"/>
    <p:sldLayoutId id="2147505608" r:id="rId7"/>
    <p:sldLayoutId id="2147505609" r:id="rId8"/>
    <p:sldLayoutId id="2147505610" r:id="rId9"/>
    <p:sldLayoutId id="2147505611" r:id="rId10"/>
    <p:sldLayoutId id="214750561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4"/>
          <p:cNvSpPr>
            <a:spLocks noGrp="1" noChangeArrowheads="1"/>
          </p:cNvSpPr>
          <p:nvPr>
            <p:ph type="dt" sz="half" idx="2"/>
          </p:nvPr>
        </p:nvSpPr>
        <p:spPr>
          <a:xfrm>
            <a:off x="0" y="6629400"/>
            <a:ext cx="3048000" cy="228600"/>
          </a:xfrm>
          <a:prstGeom prst="rect">
            <a:avLst/>
          </a:prstGeom>
        </p:spPr>
        <p:txBody>
          <a:bodyPr/>
          <a:lstStyle>
            <a:lvl1pPr algn="ctr" eaLnBrk="1" hangingPunct="1">
              <a:buClrTx/>
              <a:buSzTx/>
              <a:buFontTx/>
              <a:buNone/>
              <a:defRPr sz="1800">
                <a:solidFill>
                  <a:prstClr val="black"/>
                </a:solidFill>
                <a:latin typeface="Symbol" charset="2"/>
                <a:ea typeface="+mn-ea"/>
                <a:cs typeface="+mn-cs"/>
              </a:defRPr>
            </a:lvl1pPr>
          </a:lstStyle>
          <a:p>
            <a:pPr>
              <a:defRPr/>
            </a:pPr>
            <a:endParaRPr lang="en-US" dirty="0"/>
          </a:p>
        </p:txBody>
      </p:sp>
      <p:sp>
        <p:nvSpPr>
          <p:cNvPr id="4" name="Rectangle 5"/>
          <p:cNvSpPr>
            <a:spLocks noGrp="1" noChangeArrowheads="1"/>
          </p:cNvSpPr>
          <p:nvPr>
            <p:ph type="ftr" sz="quarter" idx="3"/>
          </p:nvPr>
        </p:nvSpPr>
        <p:spPr>
          <a:xfrm>
            <a:off x="3048000" y="6629400"/>
            <a:ext cx="3352800" cy="228600"/>
          </a:xfrm>
          <a:prstGeom prst="rect">
            <a:avLst/>
          </a:prstGeom>
        </p:spPr>
        <p:txBody>
          <a:bodyPr/>
          <a:lstStyle>
            <a:lvl1pPr algn="ctr" eaLnBrk="1" hangingPunct="1">
              <a:buClrTx/>
              <a:buSzTx/>
              <a:buFontTx/>
              <a:buNone/>
              <a:defRPr sz="1800">
                <a:solidFill>
                  <a:prstClr val="black"/>
                </a:solidFill>
                <a:latin typeface="Verdana" charset="0"/>
                <a:ea typeface="+mn-ea"/>
                <a:cs typeface="+mn-cs"/>
              </a:defRPr>
            </a:lvl1pPr>
          </a:lstStyle>
          <a:p>
            <a:pPr>
              <a:defRPr/>
            </a:pPr>
            <a:endParaRPr lang="en-US" dirty="0"/>
          </a:p>
        </p:txBody>
      </p:sp>
      <p:sp>
        <p:nvSpPr>
          <p:cNvPr id="5" name="Rectangle 6"/>
          <p:cNvSpPr>
            <a:spLocks noGrp="1" noChangeArrowheads="1"/>
          </p:cNvSpPr>
          <p:nvPr>
            <p:ph type="sldNum" sz="quarter" idx="4"/>
          </p:nvPr>
        </p:nvSpPr>
        <p:spPr>
          <a:xfrm>
            <a:off x="6400800" y="6629400"/>
            <a:ext cx="2743200" cy="228600"/>
          </a:xfrm>
          <a:prstGeom prst="rect">
            <a:avLst/>
          </a:prstGeom>
        </p:spPr>
        <p:txBody>
          <a:bodyPr vert="horz" wrap="square" lIns="91440" tIns="45720" rIns="91440" bIns="45720" numCol="1" anchor="t" anchorCtr="0" compatLnSpc="1">
            <a:prstTxWarp prst="textNoShape">
              <a:avLst/>
            </a:prstTxWarp>
          </a:bodyPr>
          <a:lstStyle>
            <a:lvl1pPr algn="ctr">
              <a:defRPr sz="1800">
                <a:solidFill>
                  <a:srgbClr val="000000"/>
                </a:solidFill>
                <a:latin typeface="Symbol" pitchFamily="18" charset="2"/>
              </a:defRPr>
            </a:lvl1pPr>
          </a:lstStyle>
          <a:p>
            <a:fld id="{B797036F-B70F-4B46-9104-267CD096995C}"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505644" r:id="rId1"/>
    <p:sldLayoutId id="2147505645" r:id="rId2"/>
    <p:sldLayoutId id="2147505646" r:id="rId3"/>
    <p:sldLayoutId id="2147505647" r:id="rId4"/>
    <p:sldLayoutId id="2147505648" r:id="rId5"/>
    <p:sldLayoutId id="2147505649" r:id="rId6"/>
    <p:sldLayoutId id="2147505650" r:id="rId7"/>
    <p:sldLayoutId id="2147505651" r:id="rId8"/>
  </p:sldLayoutIdLst>
  <p:hf hdr="0" ftr="0" dt="0"/>
  <p:txStyles>
    <p:titleStyle>
      <a:lvl1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Garamond" charset="0"/>
          <a:ea typeface="Arial" charset="0"/>
          <a:cs typeface="Arial" charset="0"/>
        </a:defRPr>
      </a:lvl6pPr>
      <a:lvl7pPr marL="914400" algn="l" rtl="0" fontAlgn="base">
        <a:spcBef>
          <a:spcPct val="0"/>
        </a:spcBef>
        <a:spcAft>
          <a:spcPct val="0"/>
        </a:spcAft>
        <a:defRPr sz="4400">
          <a:solidFill>
            <a:schemeClr val="tx2"/>
          </a:solidFill>
          <a:latin typeface="Garamond" charset="0"/>
          <a:ea typeface="Arial" charset="0"/>
          <a:cs typeface="Arial" charset="0"/>
        </a:defRPr>
      </a:lvl7pPr>
      <a:lvl8pPr marL="1371600" algn="l" rtl="0" fontAlgn="base">
        <a:spcBef>
          <a:spcPct val="0"/>
        </a:spcBef>
        <a:spcAft>
          <a:spcPct val="0"/>
        </a:spcAft>
        <a:defRPr sz="4400">
          <a:solidFill>
            <a:schemeClr val="tx2"/>
          </a:solidFill>
          <a:latin typeface="Garamond" charset="0"/>
          <a:ea typeface="Arial" charset="0"/>
          <a:cs typeface="Arial" charset="0"/>
        </a:defRPr>
      </a:lvl8pPr>
      <a:lvl9pPr marL="1828800" algn="l" rtl="0" fontAlgn="base">
        <a:spcBef>
          <a:spcPct val="0"/>
        </a:spcBef>
        <a:spcAft>
          <a:spcPct val="0"/>
        </a:spcAft>
        <a:defRPr sz="4400">
          <a:solidFill>
            <a:schemeClr val="tx2"/>
          </a:solidFill>
          <a:latin typeface="Garamond" charset="0"/>
          <a:ea typeface="Arial"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
        <a:defRPr sz="32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ea typeface="Arial" charset="0"/>
          <a:cs typeface="+mn-cs"/>
        </a:defRPr>
      </a:lvl5pPr>
      <a:lvl6pPr marL="2514600" indent="-228600" algn="l" rtl="0" fontAlgn="base">
        <a:spcBef>
          <a:spcPct val="20000"/>
        </a:spcBef>
        <a:spcAft>
          <a:spcPct val="0"/>
        </a:spcAft>
        <a:buClr>
          <a:schemeClr val="tx2"/>
        </a:buClr>
        <a:buSzPct val="80000"/>
        <a:buFont typeface="Wingdings" charset="2"/>
        <a:buChar char="§"/>
        <a:defRPr sz="2000">
          <a:solidFill>
            <a:schemeClr val="tx1"/>
          </a:solidFill>
          <a:latin typeface="+mn-lt"/>
          <a:ea typeface="+mn-ea"/>
          <a:cs typeface="+mn-cs"/>
        </a:defRPr>
      </a:lvl6pPr>
      <a:lvl7pPr marL="2971800" indent="-228600" algn="l" rtl="0" fontAlgn="base">
        <a:spcBef>
          <a:spcPct val="20000"/>
        </a:spcBef>
        <a:spcAft>
          <a:spcPct val="0"/>
        </a:spcAft>
        <a:buClr>
          <a:schemeClr val="tx2"/>
        </a:buClr>
        <a:buSzPct val="80000"/>
        <a:buFont typeface="Wingdings" charset="2"/>
        <a:buChar char="§"/>
        <a:defRPr sz="2000">
          <a:solidFill>
            <a:schemeClr val="tx1"/>
          </a:solidFill>
          <a:latin typeface="+mn-lt"/>
          <a:ea typeface="+mn-ea"/>
          <a:cs typeface="+mn-cs"/>
        </a:defRPr>
      </a:lvl7pPr>
      <a:lvl8pPr marL="3429000" indent="-228600" algn="l" rtl="0" fontAlgn="base">
        <a:spcBef>
          <a:spcPct val="20000"/>
        </a:spcBef>
        <a:spcAft>
          <a:spcPct val="0"/>
        </a:spcAft>
        <a:buClr>
          <a:schemeClr val="tx2"/>
        </a:buClr>
        <a:buSzPct val="80000"/>
        <a:buFont typeface="Wingdings" charset="2"/>
        <a:buChar char="§"/>
        <a:defRPr sz="2000">
          <a:solidFill>
            <a:schemeClr val="tx1"/>
          </a:solidFill>
          <a:latin typeface="+mn-lt"/>
          <a:ea typeface="+mn-ea"/>
          <a:cs typeface="+mn-cs"/>
        </a:defRPr>
      </a:lvl8pPr>
      <a:lvl9pPr marL="3886200" indent="-228600" algn="l" rtl="0" fontAlgn="base">
        <a:spcBef>
          <a:spcPct val="20000"/>
        </a:spcBef>
        <a:spcAft>
          <a:spcPct val="0"/>
        </a:spcAft>
        <a:buClr>
          <a:schemeClr val="tx2"/>
        </a:buClr>
        <a:buSzPct val="80000"/>
        <a:buFont typeface="Wingdings" charset="2"/>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5"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33796"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53" r:id="rId1"/>
    <p:sldLayoutId id="2147505613" r:id="rId2"/>
    <p:sldLayoutId id="2147505614" r:id="rId3"/>
    <p:sldLayoutId id="2147505615" r:id="rId4"/>
    <p:sldLayoutId id="2147505616" r:id="rId5"/>
    <p:sldLayoutId id="2147505617" r:id="rId6"/>
    <p:sldLayoutId id="2147505618" r:id="rId7"/>
    <p:sldLayoutId id="2147505619" r:id="rId8"/>
    <p:sldLayoutId id="2147505620" r:id="rId9"/>
    <p:sldLayoutId id="2147505621" r:id="rId10"/>
    <p:sldLayoutId id="214750562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3"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nchor="ctr"/>
          <a:lstStyle/>
          <a:p>
            <a:pPr algn="ctr"/>
            <a:endParaRPr lang="en-US" sz="1800" dirty="0">
              <a:solidFill>
                <a:srgbClr val="000000"/>
              </a:solidFill>
              <a:latin typeface="Symbol" pitchFamily="18" charset="2"/>
            </a:endParaRPr>
          </a:p>
        </p:txBody>
      </p:sp>
      <p:sp>
        <p:nvSpPr>
          <p:cNvPr id="35844"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54" r:id="rId1"/>
    <p:sldLayoutId id="2147505623" r:id="rId2"/>
    <p:sldLayoutId id="2147505624" r:id="rId3"/>
    <p:sldLayoutId id="2147505625" r:id="rId4"/>
    <p:sldLayoutId id="2147505626" r:id="rId5"/>
    <p:sldLayoutId id="2147505627" r:id="rId6"/>
    <p:sldLayoutId id="2147505628" r:id="rId7"/>
    <p:sldLayoutId id="2147505629" r:id="rId8"/>
    <p:sldLayoutId id="2147505630" r:id="rId9"/>
    <p:sldLayoutId id="2147505631" r:id="rId10"/>
    <p:sldLayoutId id="214750563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pitchFamily="34" charset="-128"/>
          <a:cs typeface="MS PGothic" charset="0"/>
        </a:defRPr>
      </a:lvl1pPr>
      <a:lvl2pPr algn="l" rtl="0" eaLnBrk="0" fontAlgn="base" hangingPunct="0">
        <a:spcBef>
          <a:spcPct val="0"/>
        </a:spcBef>
        <a:spcAft>
          <a:spcPct val="0"/>
        </a:spcAft>
        <a:defRPr sz="3200">
          <a:solidFill>
            <a:schemeClr val="bg1"/>
          </a:solidFill>
          <a:latin typeface="cmss10" pitchFamily="34" charset="0"/>
          <a:ea typeface="ＭＳ Ｐゴシック" pitchFamily="34" charset="-128"/>
          <a:cs typeface="MS PGothic" charset="0"/>
        </a:defRPr>
      </a:lvl2pPr>
      <a:lvl3pPr algn="l" rtl="0" eaLnBrk="0" fontAlgn="base" hangingPunct="0">
        <a:spcBef>
          <a:spcPct val="0"/>
        </a:spcBef>
        <a:spcAft>
          <a:spcPct val="0"/>
        </a:spcAft>
        <a:defRPr sz="3200">
          <a:solidFill>
            <a:schemeClr val="bg1"/>
          </a:solidFill>
          <a:latin typeface="cmss10" pitchFamily="34" charset="0"/>
          <a:ea typeface="ＭＳ Ｐゴシック" pitchFamily="34" charset="-128"/>
          <a:cs typeface="MS PGothic" charset="0"/>
        </a:defRPr>
      </a:lvl3pPr>
      <a:lvl4pPr algn="l" rtl="0" eaLnBrk="0" fontAlgn="base" hangingPunct="0">
        <a:spcBef>
          <a:spcPct val="0"/>
        </a:spcBef>
        <a:spcAft>
          <a:spcPct val="0"/>
        </a:spcAft>
        <a:defRPr sz="3200">
          <a:solidFill>
            <a:schemeClr val="bg1"/>
          </a:solidFill>
          <a:latin typeface="cmss10" pitchFamily="34" charset="0"/>
          <a:ea typeface="ＭＳ Ｐゴシック" pitchFamily="34" charset="-128"/>
          <a:cs typeface="MS PGothic" charset="0"/>
        </a:defRPr>
      </a:lvl4pPr>
      <a:lvl5pPr algn="l" rtl="0" eaLnBrk="0" fontAlgn="base" hangingPunct="0">
        <a:spcBef>
          <a:spcPct val="0"/>
        </a:spcBef>
        <a:spcAft>
          <a:spcPct val="0"/>
        </a:spcAft>
        <a:defRPr sz="3200">
          <a:solidFill>
            <a:schemeClr val="bg1"/>
          </a:solidFill>
          <a:latin typeface="cmss10" pitchFamily="34" charset="0"/>
          <a:ea typeface="ＭＳ Ｐゴシック" pitchFamily="34" charset="-128"/>
          <a:cs typeface="MS PGothic" charset="0"/>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mn-lt"/>
          <a:ea typeface="ＭＳ Ｐゴシック" pitchFamily="34" charset="-128"/>
          <a:cs typeface="ＭＳ Ｐゴシック" pitchFamily="34"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pitchFamily="34"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pitchFamily="34"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pitchFamily="34"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82563"/>
            <a:ext cx="822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8"/>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05501" r:id="rId1"/>
    <p:sldLayoutId id="2147505502" r:id="rId2"/>
    <p:sldLayoutId id="2147505503" r:id="rId3"/>
    <p:sldLayoutId id="2147505504" r:id="rId4"/>
    <p:sldLayoutId id="2147505505" r:id="rId5"/>
    <p:sldLayoutId id="2147505506" r:id="rId6"/>
    <p:sldLayoutId id="2147505507" r:id="rId7"/>
    <p:sldLayoutId id="2147505508" r:id="rId8"/>
    <p:sldLayoutId id="2147505509" r:id="rId9"/>
    <p:sldLayoutId id="2147505510" r:id="rId10"/>
    <p:sldLayoutId id="2147505511" r:id="rId11"/>
  </p:sldLayoutIdLst>
  <p:hf hdr="0" ftr="0" dt="0"/>
  <p:txStyles>
    <p:titleStyle>
      <a:lvl1pPr algn="ctr" rtl="0" eaLnBrk="0" fontAlgn="base" hangingPunct="0">
        <a:spcBef>
          <a:spcPct val="0"/>
        </a:spcBef>
        <a:spcAft>
          <a:spcPct val="0"/>
        </a:spcAft>
        <a:defRPr sz="2000" b="1">
          <a:solidFill>
            <a:srgbClr val="212179"/>
          </a:solidFill>
          <a:latin typeface="+mj-lt"/>
          <a:ea typeface="ＭＳ Ｐゴシック" charset="0"/>
          <a:cs typeface="+mj-cs"/>
        </a:defRPr>
      </a:lvl1pPr>
      <a:lvl2pPr algn="ctr" rtl="0" eaLnBrk="0" fontAlgn="base" hangingPunct="0">
        <a:spcBef>
          <a:spcPct val="0"/>
        </a:spcBef>
        <a:spcAft>
          <a:spcPct val="0"/>
        </a:spcAft>
        <a:defRPr sz="2000" b="1">
          <a:solidFill>
            <a:srgbClr val="212179"/>
          </a:solidFill>
          <a:latin typeface="Arial" charset="0"/>
          <a:ea typeface="ＭＳ Ｐゴシック" charset="0"/>
          <a:cs typeface="Arial" charset="0"/>
        </a:defRPr>
      </a:lvl2pPr>
      <a:lvl3pPr algn="ctr" rtl="0" eaLnBrk="0" fontAlgn="base" hangingPunct="0">
        <a:spcBef>
          <a:spcPct val="0"/>
        </a:spcBef>
        <a:spcAft>
          <a:spcPct val="0"/>
        </a:spcAft>
        <a:defRPr sz="2000" b="1">
          <a:solidFill>
            <a:srgbClr val="212179"/>
          </a:solidFill>
          <a:latin typeface="Arial" charset="0"/>
          <a:ea typeface="ＭＳ Ｐゴシック" charset="0"/>
          <a:cs typeface="Arial" charset="0"/>
        </a:defRPr>
      </a:lvl3pPr>
      <a:lvl4pPr algn="ctr" rtl="0" eaLnBrk="0" fontAlgn="base" hangingPunct="0">
        <a:spcBef>
          <a:spcPct val="0"/>
        </a:spcBef>
        <a:spcAft>
          <a:spcPct val="0"/>
        </a:spcAft>
        <a:defRPr sz="2000" b="1">
          <a:solidFill>
            <a:srgbClr val="212179"/>
          </a:solidFill>
          <a:latin typeface="Arial" charset="0"/>
          <a:ea typeface="ＭＳ Ｐゴシック" charset="0"/>
          <a:cs typeface="Arial" charset="0"/>
        </a:defRPr>
      </a:lvl4pPr>
      <a:lvl5pPr algn="ctr" rtl="0" eaLnBrk="0" fontAlgn="base" hangingPunct="0">
        <a:spcBef>
          <a:spcPct val="0"/>
        </a:spcBef>
        <a:spcAft>
          <a:spcPct val="0"/>
        </a:spcAft>
        <a:defRPr sz="2000" b="1">
          <a:solidFill>
            <a:srgbClr val="212179"/>
          </a:solidFill>
          <a:latin typeface="Arial" charset="0"/>
          <a:ea typeface="ＭＳ Ｐゴシック" charset="0"/>
          <a:cs typeface="Arial" charset="0"/>
        </a:defRPr>
      </a:lvl5pPr>
      <a:lvl6pPr marL="457200" algn="ctr" rtl="0" eaLnBrk="1" fontAlgn="base" hangingPunct="1">
        <a:spcBef>
          <a:spcPct val="0"/>
        </a:spcBef>
        <a:spcAft>
          <a:spcPct val="0"/>
        </a:spcAft>
        <a:defRPr sz="2000" b="1">
          <a:solidFill>
            <a:srgbClr val="212179"/>
          </a:solidFill>
          <a:latin typeface="Arial" charset="0"/>
          <a:cs typeface="Arial" charset="0"/>
        </a:defRPr>
      </a:lvl6pPr>
      <a:lvl7pPr marL="914400" algn="ctr" rtl="0" eaLnBrk="1" fontAlgn="base" hangingPunct="1">
        <a:spcBef>
          <a:spcPct val="0"/>
        </a:spcBef>
        <a:spcAft>
          <a:spcPct val="0"/>
        </a:spcAft>
        <a:defRPr sz="2000" b="1">
          <a:solidFill>
            <a:srgbClr val="212179"/>
          </a:solidFill>
          <a:latin typeface="Arial" charset="0"/>
          <a:cs typeface="Arial" charset="0"/>
        </a:defRPr>
      </a:lvl7pPr>
      <a:lvl8pPr marL="1371600" algn="ctr" rtl="0" eaLnBrk="1" fontAlgn="base" hangingPunct="1">
        <a:spcBef>
          <a:spcPct val="0"/>
        </a:spcBef>
        <a:spcAft>
          <a:spcPct val="0"/>
        </a:spcAft>
        <a:defRPr sz="2000" b="1">
          <a:solidFill>
            <a:srgbClr val="212179"/>
          </a:solidFill>
          <a:latin typeface="Arial" charset="0"/>
          <a:cs typeface="Arial" charset="0"/>
        </a:defRPr>
      </a:lvl8pPr>
      <a:lvl9pPr marL="1828800" algn="ctr" rtl="0" eaLnBrk="1" fontAlgn="base" hangingPunct="1">
        <a:spcBef>
          <a:spcPct val="0"/>
        </a:spcBef>
        <a:spcAft>
          <a:spcPct val="0"/>
        </a:spcAft>
        <a:defRPr sz="2000" b="1">
          <a:solidFill>
            <a:srgbClr val="212179"/>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9"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4100"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34" r:id="rId1"/>
    <p:sldLayoutId id="2147505512" r:id="rId2"/>
    <p:sldLayoutId id="2147505513" r:id="rId3"/>
    <p:sldLayoutId id="2147505514" r:id="rId4"/>
    <p:sldLayoutId id="2147505515" r:id="rId5"/>
    <p:sldLayoutId id="2147505516" r:id="rId6"/>
    <p:sldLayoutId id="2147505517" r:id="rId7"/>
    <p:sldLayoutId id="2147505518" r:id="rId8"/>
    <p:sldLayoutId id="2147505519" r:id="rId9"/>
    <p:sldLayoutId id="2147505520" r:id="rId10"/>
    <p:sldLayoutId id="2147505521"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7"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6148"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35" r:id="rId1"/>
    <p:sldLayoutId id="2147505522" r:id="rId2"/>
    <p:sldLayoutId id="2147505523" r:id="rId3"/>
    <p:sldLayoutId id="2147505524" r:id="rId4"/>
    <p:sldLayoutId id="2147505525" r:id="rId5"/>
    <p:sldLayoutId id="2147505526" r:id="rId6"/>
    <p:sldLayoutId id="2147505527" r:id="rId7"/>
    <p:sldLayoutId id="2147505528" r:id="rId8"/>
    <p:sldLayoutId id="2147505529" r:id="rId9"/>
    <p:sldLayoutId id="2147505530" r:id="rId10"/>
    <p:sldLayoutId id="2147505531" r:id="rId11"/>
    <p:sldLayoutId id="2147505532" r:id="rId12"/>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4"/>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4"/>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4"/>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4"/>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4"/>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4"/>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4"/>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4"/>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4"/>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5"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8196"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36" r:id="rId1"/>
    <p:sldLayoutId id="2147505533" r:id="rId2"/>
    <p:sldLayoutId id="2147505534" r:id="rId3"/>
    <p:sldLayoutId id="2147505535" r:id="rId4"/>
    <p:sldLayoutId id="2147505536" r:id="rId5"/>
    <p:sldLayoutId id="2147505537" r:id="rId6"/>
    <p:sldLayoutId id="2147505538" r:id="rId7"/>
    <p:sldLayoutId id="2147505539" r:id="rId8"/>
    <p:sldLayoutId id="2147505540" r:id="rId9"/>
    <p:sldLayoutId id="2147505541" r:id="rId10"/>
    <p:sldLayoutId id="214750554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3"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10244"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37" r:id="rId1"/>
    <p:sldLayoutId id="2147505543" r:id="rId2"/>
    <p:sldLayoutId id="2147505544" r:id="rId3"/>
    <p:sldLayoutId id="2147505545" r:id="rId4"/>
    <p:sldLayoutId id="2147505546" r:id="rId5"/>
    <p:sldLayoutId id="2147505547" r:id="rId6"/>
    <p:sldLayoutId id="2147505548" r:id="rId7"/>
    <p:sldLayoutId id="2147505549" r:id="rId8"/>
    <p:sldLayoutId id="2147505550" r:id="rId9"/>
    <p:sldLayoutId id="2147505551" r:id="rId10"/>
    <p:sldLayoutId id="214750555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1"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12292"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38" r:id="rId1"/>
    <p:sldLayoutId id="2147505553" r:id="rId2"/>
    <p:sldLayoutId id="2147505554" r:id="rId3"/>
    <p:sldLayoutId id="2147505555" r:id="rId4"/>
    <p:sldLayoutId id="2147505556" r:id="rId5"/>
    <p:sldLayoutId id="2147505557" r:id="rId6"/>
    <p:sldLayoutId id="2147505558" r:id="rId7"/>
    <p:sldLayoutId id="2147505559" r:id="rId8"/>
    <p:sldLayoutId id="2147505560" r:id="rId9"/>
    <p:sldLayoutId id="2147505561" r:id="rId10"/>
    <p:sldLayoutId id="214750556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39"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14340"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39" r:id="rId1"/>
    <p:sldLayoutId id="2147505563" r:id="rId2"/>
    <p:sldLayoutId id="2147505564" r:id="rId3"/>
    <p:sldLayoutId id="2147505565" r:id="rId4"/>
    <p:sldLayoutId id="2147505566" r:id="rId5"/>
    <p:sldLayoutId id="2147505567" r:id="rId6"/>
    <p:sldLayoutId id="2147505568" r:id="rId7"/>
    <p:sldLayoutId id="2147505569" r:id="rId8"/>
    <p:sldLayoutId id="2147505570" r:id="rId9"/>
    <p:sldLayoutId id="2147505571" r:id="rId10"/>
    <p:sldLayoutId id="214750557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87" name="Rectangle 5"/>
          <p:cNvSpPr>
            <a:spLocks noChangeArrowheads="1"/>
          </p:cNvSpPr>
          <p:nvPr/>
        </p:nvSpPr>
        <p:spPr bwMode="auto">
          <a:xfrm>
            <a:off x="0" y="0"/>
            <a:ext cx="9144000" cy="762000"/>
          </a:xfrm>
          <a:prstGeom prst="rect">
            <a:avLst/>
          </a:prstGeom>
          <a:solidFill>
            <a:srgbClr val="2E249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sz="1800" dirty="0">
              <a:solidFill>
                <a:srgbClr val="000000"/>
              </a:solidFill>
              <a:latin typeface="Symbol" pitchFamily="18" charset="2"/>
            </a:endParaRPr>
          </a:p>
        </p:txBody>
      </p:sp>
      <p:sp>
        <p:nvSpPr>
          <p:cNvPr id="16388"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05640" r:id="rId1"/>
    <p:sldLayoutId id="2147505573" r:id="rId2"/>
    <p:sldLayoutId id="2147505574" r:id="rId3"/>
    <p:sldLayoutId id="2147505575" r:id="rId4"/>
    <p:sldLayoutId id="2147505576" r:id="rId5"/>
    <p:sldLayoutId id="2147505577" r:id="rId6"/>
    <p:sldLayoutId id="2147505578" r:id="rId7"/>
    <p:sldLayoutId id="2147505579" r:id="rId8"/>
    <p:sldLayoutId id="2147505580" r:id="rId9"/>
    <p:sldLayoutId id="2147505581" r:id="rId10"/>
    <p:sldLayoutId id="2147505582" r:id="rId11"/>
  </p:sldLayoutIdLst>
  <p:hf hdr="0" ftr="0" dt="0"/>
  <p:txStyles>
    <p:titleStyle>
      <a:lvl1pPr algn="l" rtl="0" eaLnBrk="0" fontAlgn="base" hangingPunct="0">
        <a:spcBef>
          <a:spcPct val="0"/>
        </a:spcBef>
        <a:spcAft>
          <a:spcPct val="0"/>
        </a:spcAft>
        <a:defRPr sz="3200">
          <a:solidFill>
            <a:schemeClr val="bg1"/>
          </a:solidFill>
          <a:latin typeface="+mj-lt"/>
          <a:ea typeface="ＭＳ Ｐゴシック" charset="0"/>
          <a:cs typeface="+mj-cs"/>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4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4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4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4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4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eaLnBrk="1" hangingPunct="1">
              <a:spcBef>
                <a:spcPct val="50000"/>
              </a:spcBef>
            </a:pPr>
            <a:r>
              <a:rPr lang="en-US" sz="3000" dirty="0">
                <a:solidFill>
                  <a:schemeClr val="bg1"/>
                </a:solidFill>
              </a:rPr>
              <a:t>The Rise of Pass-through Businesses</a:t>
            </a:r>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94780027"/>
              </p:ext>
            </p:extLst>
          </p:nvPr>
        </p:nvGraphicFramePr>
        <p:xfrm>
          <a:off x="228600" y="1143000"/>
          <a:ext cx="8267700" cy="5502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01056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Who Owns a Business?</a:t>
            </a:r>
          </a:p>
        </p:txBody>
      </p:sp>
      <p:sp>
        <p:nvSpPr>
          <p:cNvPr id="3" name="Content Placeholder 2"/>
          <p:cNvSpPr>
            <a:spLocks noGrp="1"/>
          </p:cNvSpPr>
          <p:nvPr>
            <p:ph idx="1"/>
          </p:nvPr>
        </p:nvSpPr>
        <p:spPr>
          <a:xfrm>
            <a:off x="381000" y="1143000"/>
            <a:ext cx="8305800" cy="5486400"/>
          </a:xfrm>
        </p:spPr>
        <p:txBody>
          <a:bodyPr>
            <a:noAutofit/>
          </a:bodyPr>
          <a:lstStyle/>
          <a:p>
            <a:pPr marL="0" indent="0">
              <a:buSzPct val="100000"/>
              <a:buNone/>
            </a:pPr>
            <a:r>
              <a:rPr lang="en-US" dirty="0"/>
              <a:t>Partnerships continued</a:t>
            </a:r>
          </a:p>
          <a:p>
            <a:pPr lvl="1">
              <a:buSzPct val="75000"/>
              <a:buFont typeface="Arial" panose="020B0604020202020204" pitchFamily="34" charset="0"/>
              <a:buChar char="•"/>
            </a:pPr>
            <a:r>
              <a:rPr lang="en-US" dirty="0"/>
              <a:t>Partners can be one of many entity types including other partnerships</a:t>
            </a:r>
          </a:p>
          <a:p>
            <a:pPr lvl="1">
              <a:buSzPct val="75000"/>
              <a:buFont typeface="Arial" panose="020B0604020202020204" pitchFamily="34" charset="0"/>
              <a:buChar char="•"/>
            </a:pPr>
            <a:r>
              <a:rPr lang="en-US" dirty="0"/>
              <a:t>Distributions of income need not be pro-rata</a:t>
            </a:r>
          </a:p>
          <a:p>
            <a:pPr lvl="1">
              <a:buSzPct val="75000"/>
              <a:buFont typeface="Arial" panose="020B0604020202020204" pitchFamily="34" charset="0"/>
              <a:buChar char="•"/>
            </a:pPr>
            <a:r>
              <a:rPr lang="en-US" dirty="0"/>
              <a:t>We have K-1s for 97.7% of partnerships</a:t>
            </a:r>
          </a:p>
          <a:p>
            <a:pPr lvl="1">
              <a:buSzPct val="75000"/>
              <a:buFont typeface="Arial" panose="020B0604020202020204" pitchFamily="34" charset="0"/>
              <a:buChar char="•"/>
            </a:pPr>
            <a:r>
              <a:rPr lang="en-US" dirty="0"/>
              <a:t>The K-1s we use account for over 98% of income</a:t>
            </a:r>
          </a:p>
        </p:txBody>
      </p:sp>
    </p:spTree>
    <p:extLst>
      <p:ext uri="{BB962C8B-B14F-4D97-AF65-F5344CB8AC3E}">
        <p14:creationId xmlns:p14="http://schemas.microsoft.com/office/powerpoint/2010/main" val="2817656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eaLnBrk="1" hangingPunct="1">
              <a:spcBef>
                <a:spcPct val="50000"/>
              </a:spcBef>
            </a:pPr>
            <a:r>
              <a:rPr lang="en-US" sz="3000" dirty="0">
                <a:solidFill>
                  <a:schemeClr val="bg1"/>
                </a:solidFill>
              </a:rPr>
              <a:t>Partnerships file a business income tax return…</a:t>
            </a:r>
          </a:p>
        </p:txBody>
      </p:sp>
      <p:sp>
        <p:nvSpPr>
          <p:cNvPr id="2" name="Slide Number Placeholder 1"/>
          <p:cNvSpPr>
            <a:spLocks noGrp="1"/>
          </p:cNvSpPr>
          <p:nvPr>
            <p:ph type="sldNum" sz="quarter" idx="12"/>
          </p:nvPr>
        </p:nvSpPr>
        <p:spPr>
          <a:xfrm>
            <a:off x="6400800" y="6629400"/>
            <a:ext cx="2743200" cy="228600"/>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Symbol" pitchFamily="18" charset="2"/>
                <a:ea typeface="ＭＳ Ｐゴシック" pitchFamily="34" charset="-128"/>
                <a:cs typeface="+mn-cs"/>
              </a:defRPr>
            </a:lvl1pPr>
            <a:lvl2pPr marL="4572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5pPr>
            <a:lvl6pPr marL="2286000" algn="l" defTabSz="914400" rtl="0" eaLnBrk="1" latinLnBrk="0" hangingPunct="1">
              <a:defRPr sz="2000" kern="1200">
                <a:solidFill>
                  <a:schemeClr val="tx1"/>
                </a:solidFill>
                <a:latin typeface="cmss10" pitchFamily="34" charset="0"/>
                <a:ea typeface="ＭＳ Ｐゴシック" pitchFamily="34" charset="-128"/>
                <a:cs typeface="+mn-cs"/>
              </a:defRPr>
            </a:lvl6pPr>
            <a:lvl7pPr marL="2743200" algn="l" defTabSz="914400" rtl="0" eaLnBrk="1" latinLnBrk="0" hangingPunct="1">
              <a:defRPr sz="2000" kern="1200">
                <a:solidFill>
                  <a:schemeClr val="tx1"/>
                </a:solidFill>
                <a:latin typeface="cmss10" pitchFamily="34" charset="0"/>
                <a:ea typeface="ＭＳ Ｐゴシック" pitchFamily="34" charset="-128"/>
                <a:cs typeface="+mn-cs"/>
              </a:defRPr>
            </a:lvl7pPr>
            <a:lvl8pPr marL="3200400" algn="l" defTabSz="914400" rtl="0" eaLnBrk="1" latinLnBrk="0" hangingPunct="1">
              <a:defRPr sz="2000" kern="1200">
                <a:solidFill>
                  <a:schemeClr val="tx1"/>
                </a:solidFill>
                <a:latin typeface="cmss10" pitchFamily="34" charset="0"/>
                <a:ea typeface="ＭＳ Ｐゴシック" pitchFamily="34" charset="-128"/>
                <a:cs typeface="+mn-cs"/>
              </a:defRPr>
            </a:lvl8pPr>
            <a:lvl9pPr marL="3657600" algn="l" defTabSz="914400" rtl="0" eaLnBrk="1" latinLnBrk="0" hangingPunct="1">
              <a:defRPr sz="2000" kern="1200">
                <a:solidFill>
                  <a:schemeClr val="tx1"/>
                </a:solidFill>
                <a:latin typeface="cmss10" pitchFamily="34" charset="0"/>
                <a:ea typeface="ＭＳ Ｐゴシック" pitchFamily="34" charset="-128"/>
                <a:cs typeface="+mn-cs"/>
              </a:defRPr>
            </a:lvl9pPr>
          </a:lstStyle>
          <a:p>
            <a:fld id="{1DB07FDA-ADB8-45DC-A9A3-B0A9B057C20F}" type="slidenum">
              <a:rPr lang="en-US" smtClean="0"/>
              <a:pPr/>
              <a:t>11</a:t>
            </a:fld>
            <a:endParaRPr lang="en-US" dirty="0"/>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92" y="838200"/>
            <a:ext cx="8191500" cy="654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78853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eaLnBrk="1" hangingPunct="1">
              <a:spcBef>
                <a:spcPct val="50000"/>
              </a:spcBef>
            </a:pPr>
            <a:r>
              <a:rPr lang="en-US" sz="3000" dirty="0">
                <a:solidFill>
                  <a:schemeClr val="bg1"/>
                </a:solidFill>
              </a:rPr>
              <a:t>…which lists allocations only by partner type…</a:t>
            </a:r>
          </a:p>
        </p:txBody>
      </p:sp>
      <p:sp>
        <p:nvSpPr>
          <p:cNvPr id="2" name="Slide Number Placeholder 1"/>
          <p:cNvSpPr>
            <a:spLocks noGrp="1"/>
          </p:cNvSpPr>
          <p:nvPr>
            <p:ph type="sldNum" sz="quarter" idx="12"/>
          </p:nvPr>
        </p:nvSpPr>
        <p:spPr>
          <a:xfrm>
            <a:off x="6400800" y="6629400"/>
            <a:ext cx="2743200" cy="228600"/>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Symbol" pitchFamily="18" charset="2"/>
                <a:ea typeface="ＭＳ Ｐゴシック" pitchFamily="34" charset="-128"/>
                <a:cs typeface="+mn-cs"/>
              </a:defRPr>
            </a:lvl1pPr>
            <a:lvl2pPr marL="4572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5pPr>
            <a:lvl6pPr marL="2286000" algn="l" defTabSz="914400" rtl="0" eaLnBrk="1" latinLnBrk="0" hangingPunct="1">
              <a:defRPr sz="2000" kern="1200">
                <a:solidFill>
                  <a:schemeClr val="tx1"/>
                </a:solidFill>
                <a:latin typeface="cmss10" pitchFamily="34" charset="0"/>
                <a:ea typeface="ＭＳ Ｐゴシック" pitchFamily="34" charset="-128"/>
                <a:cs typeface="+mn-cs"/>
              </a:defRPr>
            </a:lvl6pPr>
            <a:lvl7pPr marL="2743200" algn="l" defTabSz="914400" rtl="0" eaLnBrk="1" latinLnBrk="0" hangingPunct="1">
              <a:defRPr sz="2000" kern="1200">
                <a:solidFill>
                  <a:schemeClr val="tx1"/>
                </a:solidFill>
                <a:latin typeface="cmss10" pitchFamily="34" charset="0"/>
                <a:ea typeface="ＭＳ Ｐゴシック" pitchFamily="34" charset="-128"/>
                <a:cs typeface="+mn-cs"/>
              </a:defRPr>
            </a:lvl7pPr>
            <a:lvl8pPr marL="3200400" algn="l" defTabSz="914400" rtl="0" eaLnBrk="1" latinLnBrk="0" hangingPunct="1">
              <a:defRPr sz="2000" kern="1200">
                <a:solidFill>
                  <a:schemeClr val="tx1"/>
                </a:solidFill>
                <a:latin typeface="cmss10" pitchFamily="34" charset="0"/>
                <a:ea typeface="ＭＳ Ｐゴシック" pitchFamily="34" charset="-128"/>
                <a:cs typeface="+mn-cs"/>
              </a:defRPr>
            </a:lvl8pPr>
            <a:lvl9pPr marL="3657600" algn="l" defTabSz="914400" rtl="0" eaLnBrk="1" latinLnBrk="0" hangingPunct="1">
              <a:defRPr sz="2000" kern="1200">
                <a:solidFill>
                  <a:schemeClr val="tx1"/>
                </a:solidFill>
                <a:latin typeface="cmss10" pitchFamily="34" charset="0"/>
                <a:ea typeface="ＭＳ Ｐゴシック" pitchFamily="34" charset="-128"/>
                <a:cs typeface="+mn-cs"/>
              </a:defRPr>
            </a:lvl9pPr>
          </a:lstStyle>
          <a:p>
            <a:fld id="{1DB07FDA-ADB8-45DC-A9A3-B0A9B057C20F}" type="slidenum">
              <a:rPr lang="en-US" smtClean="0"/>
              <a:pPr/>
              <a:t>12</a:t>
            </a:fld>
            <a:endParaRPr lang="en-US" dirty="0"/>
          </a:p>
        </p:txBody>
      </p:sp>
      <p:pic>
        <p:nvPicPr>
          <p:cNvPr id="1136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81" y="1790700"/>
            <a:ext cx="8731091"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54738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eaLnBrk="1" hangingPunct="1">
              <a:spcBef>
                <a:spcPct val="50000"/>
              </a:spcBef>
            </a:pPr>
            <a:r>
              <a:rPr lang="en-US" sz="3000" dirty="0">
                <a:solidFill>
                  <a:schemeClr val="bg1"/>
                </a:solidFill>
              </a:rPr>
              <a:t>…but are reflected in K-1s (issued </a:t>
            </a:r>
            <a:r>
              <a:rPr lang="en-US" sz="3000" i="1" dirty="0">
                <a:solidFill>
                  <a:schemeClr val="bg1"/>
                </a:solidFill>
              </a:rPr>
              <a:t>per partner</a:t>
            </a:r>
            <a:r>
              <a:rPr lang="en-US" sz="3000" dirty="0">
                <a:solidFill>
                  <a:schemeClr val="bg1"/>
                </a:solidFill>
              </a:rPr>
              <a:t>)</a:t>
            </a:r>
          </a:p>
        </p:txBody>
      </p:sp>
      <p:sp>
        <p:nvSpPr>
          <p:cNvPr id="2" name="Slide Number Placeholder 1"/>
          <p:cNvSpPr>
            <a:spLocks noGrp="1"/>
          </p:cNvSpPr>
          <p:nvPr>
            <p:ph type="sldNum" sz="quarter" idx="12"/>
          </p:nvPr>
        </p:nvSpPr>
        <p:spPr>
          <a:xfrm>
            <a:off x="6400800" y="6629400"/>
            <a:ext cx="2743200" cy="228600"/>
          </a:xfrm>
          <a:prstGeom prst="rect">
            <a:avLst/>
          </a:prstGeom>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Symbol" pitchFamily="18" charset="2"/>
                <a:ea typeface="ＭＳ Ｐゴシック" pitchFamily="34" charset="-128"/>
                <a:cs typeface="+mn-cs"/>
              </a:defRPr>
            </a:lvl1pPr>
            <a:lvl2pPr marL="4572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cmss10" pitchFamily="34" charset="0"/>
                <a:ea typeface="ＭＳ Ｐゴシック" pitchFamily="34" charset="-128"/>
                <a:cs typeface="+mn-cs"/>
              </a:defRPr>
            </a:lvl5pPr>
            <a:lvl6pPr marL="2286000" algn="l" defTabSz="914400" rtl="0" eaLnBrk="1" latinLnBrk="0" hangingPunct="1">
              <a:defRPr sz="2000" kern="1200">
                <a:solidFill>
                  <a:schemeClr val="tx1"/>
                </a:solidFill>
                <a:latin typeface="cmss10" pitchFamily="34" charset="0"/>
                <a:ea typeface="ＭＳ Ｐゴシック" pitchFamily="34" charset="-128"/>
                <a:cs typeface="+mn-cs"/>
              </a:defRPr>
            </a:lvl6pPr>
            <a:lvl7pPr marL="2743200" algn="l" defTabSz="914400" rtl="0" eaLnBrk="1" latinLnBrk="0" hangingPunct="1">
              <a:defRPr sz="2000" kern="1200">
                <a:solidFill>
                  <a:schemeClr val="tx1"/>
                </a:solidFill>
                <a:latin typeface="cmss10" pitchFamily="34" charset="0"/>
                <a:ea typeface="ＭＳ Ｐゴシック" pitchFamily="34" charset="-128"/>
                <a:cs typeface="+mn-cs"/>
              </a:defRPr>
            </a:lvl7pPr>
            <a:lvl8pPr marL="3200400" algn="l" defTabSz="914400" rtl="0" eaLnBrk="1" latinLnBrk="0" hangingPunct="1">
              <a:defRPr sz="2000" kern="1200">
                <a:solidFill>
                  <a:schemeClr val="tx1"/>
                </a:solidFill>
                <a:latin typeface="cmss10" pitchFamily="34" charset="0"/>
                <a:ea typeface="ＭＳ Ｐゴシック" pitchFamily="34" charset="-128"/>
                <a:cs typeface="+mn-cs"/>
              </a:defRPr>
            </a:lvl8pPr>
            <a:lvl9pPr marL="3657600" algn="l" defTabSz="914400" rtl="0" eaLnBrk="1" latinLnBrk="0" hangingPunct="1">
              <a:defRPr sz="2000" kern="1200">
                <a:solidFill>
                  <a:schemeClr val="tx1"/>
                </a:solidFill>
                <a:latin typeface="cmss10" pitchFamily="34" charset="0"/>
                <a:ea typeface="ＭＳ Ｐゴシック" pitchFamily="34" charset="-128"/>
                <a:cs typeface="+mn-cs"/>
              </a:defRPr>
            </a:lvl9pPr>
          </a:lstStyle>
          <a:p>
            <a:fld id="{1DB07FDA-ADB8-45DC-A9A3-B0A9B057C20F}" type="slidenum">
              <a:rPr lang="en-US" smtClean="0"/>
              <a:pPr/>
              <a:t>13</a:t>
            </a:fld>
            <a:endParaRPr lang="en-US" dirty="0"/>
          </a:p>
        </p:txBody>
      </p:sp>
      <p:pic>
        <p:nvPicPr>
          <p:cNvPr id="1116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09851"/>
            <a:ext cx="8402186"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48155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Who Owns Partnerships? </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497" y="1600200"/>
            <a:ext cx="898398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05000" y="1295400"/>
            <a:ext cx="5791200" cy="400110"/>
          </a:xfrm>
          <a:prstGeom prst="rect">
            <a:avLst/>
          </a:prstGeom>
          <a:noFill/>
        </p:spPr>
        <p:txBody>
          <a:bodyPr wrap="square" rtlCol="0">
            <a:spAutoFit/>
          </a:bodyPr>
          <a:lstStyle/>
          <a:p>
            <a:pPr algn="ctr"/>
            <a:r>
              <a:rPr lang="en-US" dirty="0"/>
              <a:t>Number of K-1s by Type of Partner</a:t>
            </a:r>
          </a:p>
        </p:txBody>
      </p:sp>
    </p:spTree>
    <p:extLst>
      <p:ext uri="{BB962C8B-B14F-4D97-AF65-F5344CB8AC3E}">
        <p14:creationId xmlns:p14="http://schemas.microsoft.com/office/powerpoint/2010/main" val="73922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Who Owns Partnerships? </a:t>
            </a:r>
          </a:p>
        </p:txBody>
      </p:sp>
      <p:sp>
        <p:nvSpPr>
          <p:cNvPr id="4" name="TextBox 3"/>
          <p:cNvSpPr txBox="1"/>
          <p:nvPr/>
        </p:nvSpPr>
        <p:spPr>
          <a:xfrm>
            <a:off x="1905000" y="1295400"/>
            <a:ext cx="5791200" cy="400110"/>
          </a:xfrm>
          <a:prstGeom prst="rect">
            <a:avLst/>
          </a:prstGeom>
          <a:noFill/>
        </p:spPr>
        <p:txBody>
          <a:bodyPr wrap="square" rtlCol="0">
            <a:spAutoFit/>
          </a:bodyPr>
          <a:lstStyle/>
          <a:p>
            <a:pPr algn="ctr"/>
            <a:r>
              <a:rPr lang="en-US" dirty="0"/>
              <a:t>Income Shares by Type of Partner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31600"/>
            <a:ext cx="905903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809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Calculation of Average Tax Rates</a:t>
            </a:r>
          </a:p>
        </p:txBody>
      </p:sp>
      <p:sp>
        <p:nvSpPr>
          <p:cNvPr id="3" name="Content Placeholder 2"/>
          <p:cNvSpPr>
            <a:spLocks noGrp="1"/>
          </p:cNvSpPr>
          <p:nvPr>
            <p:ph idx="1"/>
          </p:nvPr>
        </p:nvSpPr>
        <p:spPr>
          <a:xfrm>
            <a:off x="381000" y="1143000"/>
            <a:ext cx="8305800" cy="5486400"/>
          </a:xfrm>
        </p:spPr>
        <p:txBody>
          <a:bodyPr>
            <a:normAutofit/>
          </a:bodyPr>
          <a:lstStyle/>
          <a:p>
            <a:pPr marL="0" indent="0">
              <a:buSzPct val="100000"/>
              <a:buNone/>
            </a:pPr>
            <a:r>
              <a:rPr lang="en-US" dirty="0"/>
              <a:t>We calculate tax rates for every business.  These are average rates determined by dividing tax paid by taxable income.</a:t>
            </a:r>
          </a:p>
          <a:p>
            <a:pPr marL="0" indent="0">
              <a:buSzPct val="100000"/>
              <a:buNone/>
            </a:pPr>
            <a:endParaRPr lang="en-US" dirty="0"/>
          </a:p>
          <a:p>
            <a:pPr lvl="1">
              <a:buSzPct val="75000"/>
              <a:buFont typeface="Arial" panose="020B0604020202020204" pitchFamily="34" charset="0"/>
              <a:buChar char="•"/>
            </a:pPr>
            <a:r>
              <a:rPr lang="en-US" dirty="0"/>
              <a:t>For C-corporations, we divide the reported tax paid on the Form 1120 by taxable income.  We also impute the tax from the second layer of tax levied on the owner’s dividends and capital gains.</a:t>
            </a:r>
          </a:p>
          <a:p>
            <a:pPr lvl="1">
              <a:buSzPct val="75000"/>
              <a:buFont typeface="Arial" panose="020B0604020202020204" pitchFamily="34" charset="0"/>
              <a:buChar char="•"/>
            </a:pPr>
            <a:endParaRPr lang="en-US" dirty="0"/>
          </a:p>
          <a:p>
            <a:pPr lvl="1">
              <a:buSzPct val="75000"/>
              <a:buFont typeface="Arial" panose="020B0604020202020204" pitchFamily="34" charset="0"/>
              <a:buChar char="•"/>
            </a:pPr>
            <a:r>
              <a:rPr lang="en-US" dirty="0"/>
              <a:t>For Sole Proprietors, we recalculate what tax would have been due on the Form 1040 if the taxpayer’s Schedule C income was zero and then divide this change in tax due by the amount of Schedule C income.</a:t>
            </a:r>
          </a:p>
          <a:p>
            <a:pPr lvl="1">
              <a:buSzPct val="75000"/>
              <a:buFont typeface="Arial" panose="020B0604020202020204" pitchFamily="34" charset="0"/>
              <a:buChar char="•"/>
            </a:pPr>
            <a:endParaRPr lang="en-US" dirty="0"/>
          </a:p>
          <a:p>
            <a:pPr lvl="1">
              <a:buSzPct val="75000"/>
              <a:buFont typeface="Arial" panose="020B0604020202020204" pitchFamily="34" charset="0"/>
              <a:buChar char="•"/>
            </a:pPr>
            <a:r>
              <a:rPr lang="en-US" dirty="0"/>
              <a:t>S-Corporations and Partnerships require a calculation at the owner level and then an aggregation weighted by the income flows to determine the tax paid on the business’s income.</a:t>
            </a:r>
          </a:p>
          <a:p>
            <a:pPr marL="0" indent="0">
              <a:buNone/>
            </a:pPr>
            <a:endParaRPr lang="en-US" dirty="0"/>
          </a:p>
        </p:txBody>
      </p:sp>
    </p:spTree>
    <p:extLst>
      <p:ext uri="{BB962C8B-B14F-4D97-AF65-F5344CB8AC3E}">
        <p14:creationId xmlns:p14="http://schemas.microsoft.com/office/powerpoint/2010/main" val="124251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Partnership Chains</a:t>
            </a:r>
          </a:p>
        </p:txBody>
      </p:sp>
      <p:sp>
        <p:nvSpPr>
          <p:cNvPr id="3" name="Content Placeholder 2"/>
          <p:cNvSpPr>
            <a:spLocks noGrp="1"/>
          </p:cNvSpPr>
          <p:nvPr>
            <p:ph idx="1"/>
          </p:nvPr>
        </p:nvSpPr>
        <p:spPr>
          <a:xfrm>
            <a:off x="381000" y="1143000"/>
            <a:ext cx="8305800" cy="5486400"/>
          </a:xfrm>
        </p:spPr>
        <p:txBody>
          <a:bodyPr>
            <a:normAutofit/>
          </a:bodyPr>
          <a:lstStyle/>
          <a:p>
            <a:pPr marL="0" indent="0">
              <a:buSzPct val="100000"/>
              <a:buNone/>
            </a:pPr>
            <a:r>
              <a:rPr lang="en-US" dirty="0"/>
              <a:t>Partnerships can be partners in other partnerships.  We use the K-1s to trace income through the chain of partnerships.</a:t>
            </a:r>
          </a:p>
          <a:p>
            <a:pPr lvl="1">
              <a:buSzPct val="75000"/>
              <a:buFont typeface="Arial" panose="020B0604020202020204" pitchFamily="34" charset="0"/>
              <a:buChar char="•"/>
            </a:pPr>
            <a:r>
              <a:rPr lang="en-US" dirty="0"/>
              <a:t>We recursively solve from the non-partnership owner back through the chain to where the business activity occurred.</a:t>
            </a:r>
          </a:p>
        </p:txBody>
      </p:sp>
      <p:sp>
        <p:nvSpPr>
          <p:cNvPr id="4" name="Isosceles Triangle 3"/>
          <p:cNvSpPr/>
          <p:nvPr/>
        </p:nvSpPr>
        <p:spPr>
          <a:xfrm>
            <a:off x="2362200" y="3429000"/>
            <a:ext cx="12954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t>
            </a:r>
          </a:p>
        </p:txBody>
      </p:sp>
      <p:sp>
        <p:nvSpPr>
          <p:cNvPr id="5" name="Isosceles Triangle 4"/>
          <p:cNvSpPr/>
          <p:nvPr/>
        </p:nvSpPr>
        <p:spPr>
          <a:xfrm>
            <a:off x="4953000" y="3429000"/>
            <a:ext cx="12954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a:t>
            </a:r>
          </a:p>
        </p:txBody>
      </p:sp>
      <p:sp>
        <p:nvSpPr>
          <p:cNvPr id="6" name="Isosceles Triangle 5"/>
          <p:cNvSpPr/>
          <p:nvPr/>
        </p:nvSpPr>
        <p:spPr>
          <a:xfrm>
            <a:off x="3657600" y="4953000"/>
            <a:ext cx="12954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a:t>
            </a:r>
          </a:p>
        </p:txBody>
      </p:sp>
      <p:cxnSp>
        <p:nvCxnSpPr>
          <p:cNvPr id="8" name="Straight Arrow Connector 7"/>
          <p:cNvCxnSpPr/>
          <p:nvPr/>
        </p:nvCxnSpPr>
        <p:spPr>
          <a:xfrm flipH="1">
            <a:off x="3733800" y="38481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24200" y="4495800"/>
            <a:ext cx="7620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00600" y="4495800"/>
            <a:ext cx="6858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81200" y="38481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48400" y="38481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124200" y="56388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43500" y="5638800"/>
            <a:ext cx="342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16196" y="3700046"/>
            <a:ext cx="1137619" cy="338554"/>
          </a:xfrm>
          <a:prstGeom prst="rect">
            <a:avLst/>
          </a:prstGeom>
          <a:noFill/>
        </p:spPr>
        <p:txBody>
          <a:bodyPr wrap="none" rtlCol="0">
            <a:spAutoFit/>
          </a:bodyPr>
          <a:lstStyle/>
          <a:p>
            <a:r>
              <a:rPr lang="en-US" sz="1600" dirty="0"/>
              <a:t>1040/1120</a:t>
            </a:r>
          </a:p>
        </p:txBody>
      </p:sp>
      <p:sp>
        <p:nvSpPr>
          <p:cNvPr id="33" name="TextBox 32"/>
          <p:cNvSpPr txBox="1"/>
          <p:nvPr/>
        </p:nvSpPr>
        <p:spPr>
          <a:xfrm>
            <a:off x="5610532" y="5452646"/>
            <a:ext cx="1137619" cy="338554"/>
          </a:xfrm>
          <a:prstGeom prst="rect">
            <a:avLst/>
          </a:prstGeom>
          <a:noFill/>
        </p:spPr>
        <p:txBody>
          <a:bodyPr wrap="none" rtlCol="0">
            <a:spAutoFit/>
          </a:bodyPr>
          <a:lstStyle/>
          <a:p>
            <a:r>
              <a:rPr lang="en-US" sz="1600" dirty="0"/>
              <a:t>1040/1120</a:t>
            </a:r>
          </a:p>
        </p:txBody>
      </p:sp>
      <p:sp>
        <p:nvSpPr>
          <p:cNvPr id="34" name="TextBox 33"/>
          <p:cNvSpPr txBox="1"/>
          <p:nvPr/>
        </p:nvSpPr>
        <p:spPr>
          <a:xfrm>
            <a:off x="1964458" y="5469523"/>
            <a:ext cx="1137619" cy="338554"/>
          </a:xfrm>
          <a:prstGeom prst="rect">
            <a:avLst/>
          </a:prstGeom>
          <a:noFill/>
        </p:spPr>
        <p:txBody>
          <a:bodyPr wrap="none" rtlCol="0">
            <a:spAutoFit/>
          </a:bodyPr>
          <a:lstStyle/>
          <a:p>
            <a:r>
              <a:rPr lang="en-US" sz="1600" dirty="0"/>
              <a:t>1040/1120</a:t>
            </a:r>
          </a:p>
        </p:txBody>
      </p:sp>
      <p:sp>
        <p:nvSpPr>
          <p:cNvPr id="35" name="TextBox 34"/>
          <p:cNvSpPr txBox="1"/>
          <p:nvPr/>
        </p:nvSpPr>
        <p:spPr>
          <a:xfrm>
            <a:off x="823916" y="3673666"/>
            <a:ext cx="1137619" cy="338554"/>
          </a:xfrm>
          <a:prstGeom prst="rect">
            <a:avLst/>
          </a:prstGeom>
          <a:noFill/>
        </p:spPr>
        <p:txBody>
          <a:bodyPr wrap="none" rtlCol="0">
            <a:spAutoFit/>
          </a:bodyPr>
          <a:lstStyle/>
          <a:p>
            <a:r>
              <a:rPr lang="en-US" sz="1600" dirty="0"/>
              <a:t>1040/1120</a:t>
            </a:r>
          </a:p>
        </p:txBody>
      </p:sp>
    </p:spTree>
    <p:extLst>
      <p:ext uri="{BB962C8B-B14F-4D97-AF65-F5344CB8AC3E}">
        <p14:creationId xmlns:p14="http://schemas.microsoft.com/office/powerpoint/2010/main" val="124351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Partnership Chains</a:t>
            </a:r>
          </a:p>
        </p:txBody>
      </p:sp>
      <p:sp>
        <p:nvSpPr>
          <p:cNvPr id="3" name="Content Placeholder 2"/>
          <p:cNvSpPr>
            <a:spLocks noGrp="1"/>
          </p:cNvSpPr>
          <p:nvPr>
            <p:ph idx="1"/>
          </p:nvPr>
        </p:nvSpPr>
        <p:spPr>
          <a:xfrm>
            <a:off x="381000" y="1143000"/>
            <a:ext cx="8305800" cy="5486400"/>
          </a:xfrm>
        </p:spPr>
        <p:txBody>
          <a:bodyPr>
            <a:normAutofit/>
          </a:bodyPr>
          <a:lstStyle/>
          <a:p>
            <a:pPr marL="0" indent="0">
              <a:buSzPct val="100000"/>
              <a:buNone/>
            </a:pPr>
            <a:r>
              <a:rPr lang="en-US" dirty="0"/>
              <a:t>Partnerships can be partners in other partnerships.  We use the K-1s to trace income through the chain of partnerships.</a:t>
            </a:r>
          </a:p>
          <a:p>
            <a:pPr lvl="1">
              <a:buSzPct val="75000"/>
              <a:buFont typeface="Arial" panose="020B0604020202020204" pitchFamily="34" charset="0"/>
              <a:buChar char="•"/>
            </a:pPr>
            <a:r>
              <a:rPr lang="en-US" dirty="0"/>
              <a:t>We recursively solve from the non-partnership owner back through the chain to where the business activity occurred.</a:t>
            </a:r>
          </a:p>
          <a:p>
            <a:pPr lvl="1">
              <a:buSzPct val="75000"/>
              <a:buFont typeface="Arial" panose="020B0604020202020204" pitchFamily="34" charset="0"/>
              <a:buChar char="•"/>
            </a:pPr>
            <a:r>
              <a:rPr lang="en-US" dirty="0"/>
              <a:t>Not all structures are solvable via this method.</a:t>
            </a:r>
          </a:p>
        </p:txBody>
      </p:sp>
      <p:sp>
        <p:nvSpPr>
          <p:cNvPr id="4" name="Isosceles Triangle 3"/>
          <p:cNvSpPr/>
          <p:nvPr/>
        </p:nvSpPr>
        <p:spPr>
          <a:xfrm>
            <a:off x="2362200" y="3429000"/>
            <a:ext cx="12954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
            </a:r>
          </a:p>
        </p:txBody>
      </p:sp>
      <p:sp>
        <p:nvSpPr>
          <p:cNvPr id="5" name="Isosceles Triangle 4"/>
          <p:cNvSpPr/>
          <p:nvPr/>
        </p:nvSpPr>
        <p:spPr>
          <a:xfrm>
            <a:off x="4953000" y="3429000"/>
            <a:ext cx="12954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t>
            </a:r>
          </a:p>
        </p:txBody>
      </p:sp>
      <p:sp>
        <p:nvSpPr>
          <p:cNvPr id="6" name="Isosceles Triangle 5"/>
          <p:cNvSpPr/>
          <p:nvPr/>
        </p:nvSpPr>
        <p:spPr>
          <a:xfrm>
            <a:off x="3657600" y="4953000"/>
            <a:ext cx="12954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t>
            </a:r>
          </a:p>
        </p:txBody>
      </p:sp>
      <p:cxnSp>
        <p:nvCxnSpPr>
          <p:cNvPr id="8" name="Straight Arrow Connector 7"/>
          <p:cNvCxnSpPr/>
          <p:nvPr/>
        </p:nvCxnSpPr>
        <p:spPr>
          <a:xfrm flipH="1">
            <a:off x="3733800" y="3848100"/>
            <a:ext cx="1219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124200" y="4495800"/>
            <a:ext cx="7620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800600" y="4495800"/>
            <a:ext cx="685800" cy="762000"/>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981200" y="38481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48400" y="38481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124200" y="5638800"/>
            <a:ext cx="381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143500" y="5638800"/>
            <a:ext cx="3429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716196" y="3700046"/>
            <a:ext cx="1137619" cy="338554"/>
          </a:xfrm>
          <a:prstGeom prst="rect">
            <a:avLst/>
          </a:prstGeom>
          <a:noFill/>
        </p:spPr>
        <p:txBody>
          <a:bodyPr wrap="none" rtlCol="0">
            <a:spAutoFit/>
          </a:bodyPr>
          <a:lstStyle/>
          <a:p>
            <a:r>
              <a:rPr lang="en-US" sz="1600" dirty="0"/>
              <a:t>1040/1120</a:t>
            </a:r>
          </a:p>
        </p:txBody>
      </p:sp>
      <p:sp>
        <p:nvSpPr>
          <p:cNvPr id="33" name="TextBox 32"/>
          <p:cNvSpPr txBox="1"/>
          <p:nvPr/>
        </p:nvSpPr>
        <p:spPr>
          <a:xfrm>
            <a:off x="5610532" y="5452646"/>
            <a:ext cx="1137619" cy="338554"/>
          </a:xfrm>
          <a:prstGeom prst="rect">
            <a:avLst/>
          </a:prstGeom>
          <a:noFill/>
        </p:spPr>
        <p:txBody>
          <a:bodyPr wrap="none" rtlCol="0">
            <a:spAutoFit/>
          </a:bodyPr>
          <a:lstStyle/>
          <a:p>
            <a:r>
              <a:rPr lang="en-US" sz="1600" dirty="0"/>
              <a:t>1040/1120</a:t>
            </a:r>
          </a:p>
        </p:txBody>
      </p:sp>
      <p:sp>
        <p:nvSpPr>
          <p:cNvPr id="34" name="TextBox 33"/>
          <p:cNvSpPr txBox="1"/>
          <p:nvPr/>
        </p:nvSpPr>
        <p:spPr>
          <a:xfrm>
            <a:off x="1964458" y="5469523"/>
            <a:ext cx="1137619" cy="338554"/>
          </a:xfrm>
          <a:prstGeom prst="rect">
            <a:avLst/>
          </a:prstGeom>
          <a:noFill/>
        </p:spPr>
        <p:txBody>
          <a:bodyPr wrap="none" rtlCol="0">
            <a:spAutoFit/>
          </a:bodyPr>
          <a:lstStyle/>
          <a:p>
            <a:r>
              <a:rPr lang="en-US" sz="1600" dirty="0"/>
              <a:t>1040/1120</a:t>
            </a:r>
          </a:p>
        </p:txBody>
      </p:sp>
      <p:sp>
        <p:nvSpPr>
          <p:cNvPr id="35" name="TextBox 34"/>
          <p:cNvSpPr txBox="1"/>
          <p:nvPr/>
        </p:nvSpPr>
        <p:spPr>
          <a:xfrm>
            <a:off x="823916" y="3673666"/>
            <a:ext cx="1137619" cy="338554"/>
          </a:xfrm>
          <a:prstGeom prst="rect">
            <a:avLst/>
          </a:prstGeom>
          <a:noFill/>
        </p:spPr>
        <p:txBody>
          <a:bodyPr wrap="none" rtlCol="0">
            <a:spAutoFit/>
          </a:bodyPr>
          <a:lstStyle/>
          <a:p>
            <a:r>
              <a:rPr lang="en-US" sz="1600" dirty="0"/>
              <a:t>1040/1120</a:t>
            </a:r>
          </a:p>
        </p:txBody>
      </p:sp>
    </p:spTree>
    <p:extLst>
      <p:ext uri="{BB962C8B-B14F-4D97-AF65-F5344CB8AC3E}">
        <p14:creationId xmlns:p14="http://schemas.microsoft.com/office/powerpoint/2010/main" val="195501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Many Partnerships Are Opaque</a:t>
            </a:r>
          </a:p>
        </p:txBody>
      </p:sp>
      <p:sp>
        <p:nvSpPr>
          <p:cNvPr id="3" name="Content Placeholder 2"/>
          <p:cNvSpPr>
            <a:spLocks noGrp="1"/>
          </p:cNvSpPr>
          <p:nvPr>
            <p:ph idx="1"/>
          </p:nvPr>
        </p:nvSpPr>
        <p:spPr>
          <a:xfrm>
            <a:off x="381000" y="1143000"/>
            <a:ext cx="8305800" cy="5486400"/>
          </a:xfrm>
        </p:spPr>
        <p:txBody>
          <a:bodyPr>
            <a:normAutofit/>
          </a:bodyPr>
          <a:lstStyle/>
          <a:p>
            <a:pPr marL="0" indent="0">
              <a:buSzPct val="100000"/>
              <a:buNone/>
            </a:pPr>
            <a:r>
              <a:rPr lang="en-US" dirty="0"/>
              <a:t>In many cases we can not directly link the business activity of partnership to the ultimate owner.</a:t>
            </a:r>
          </a:p>
          <a:p>
            <a:pPr marL="0" indent="0">
              <a:buSzPct val="100000"/>
              <a:buNone/>
            </a:pPr>
            <a:endParaRPr lang="en-US" dirty="0"/>
          </a:p>
          <a:p>
            <a:pPr lvl="1">
              <a:buSzPct val="75000"/>
              <a:buFont typeface="Arial" panose="020B0604020202020204" pitchFamily="34" charset="0"/>
              <a:buChar char="•"/>
            </a:pPr>
            <a:r>
              <a:rPr lang="en-US" dirty="0"/>
              <a:t>We can not match 2.4 million K-1s to a tax return for the partner.</a:t>
            </a:r>
          </a:p>
          <a:p>
            <a:pPr lvl="2">
              <a:buSzPct val="75000"/>
              <a:buFont typeface="Arial" panose="020B0604020202020204" pitchFamily="34" charset="0"/>
              <a:buChar char="•"/>
            </a:pPr>
            <a:r>
              <a:rPr lang="en-US" dirty="0"/>
              <a:t>These K-1s account for 20% of partnership income.</a:t>
            </a:r>
          </a:p>
          <a:p>
            <a:pPr lvl="2">
              <a:buSzPct val="75000"/>
              <a:buFont typeface="Arial" panose="020B0604020202020204" pitchFamily="34" charset="0"/>
              <a:buChar char="•"/>
            </a:pPr>
            <a:r>
              <a:rPr lang="en-US" dirty="0"/>
              <a:t>We assign a tax rate for all of these partners.</a:t>
            </a:r>
          </a:p>
          <a:p>
            <a:pPr>
              <a:buSzPct val="100000"/>
              <a:buFont typeface="Arial" panose="020B0604020202020204" pitchFamily="34" charset="0"/>
              <a:buChar char="•"/>
            </a:pPr>
            <a:endParaRPr lang="en-US" dirty="0"/>
          </a:p>
          <a:p>
            <a:pPr lvl="1">
              <a:buSzPct val="75000"/>
              <a:buFont typeface="Arial" panose="020B0604020202020204" pitchFamily="34" charset="0"/>
              <a:buChar char="•"/>
            </a:pPr>
            <a:r>
              <a:rPr lang="en-US" dirty="0"/>
              <a:t>And after recursively tracing the income through the chains of partnerships there are 22,417 partnerships out of the 3.6 million that are without definitive linkages between firm and all owners.</a:t>
            </a:r>
          </a:p>
          <a:p>
            <a:pPr lvl="2">
              <a:buSzPct val="75000"/>
              <a:buFont typeface="Arial" panose="020B0604020202020204" pitchFamily="34" charset="0"/>
              <a:buChar char="•"/>
            </a:pPr>
            <a:r>
              <a:rPr lang="en-US" dirty="0"/>
              <a:t>These partnerships issue 9.6 million K-1s (out of 25.5 million).</a:t>
            </a:r>
          </a:p>
          <a:p>
            <a:pPr lvl="2">
              <a:buSzPct val="75000"/>
              <a:buFont typeface="Arial" panose="020B0604020202020204" pitchFamily="34" charset="0"/>
              <a:buChar char="•"/>
            </a:pPr>
            <a:r>
              <a:rPr lang="en-US" dirty="0"/>
              <a:t>They account for approximately $100 billion in income.</a:t>
            </a:r>
          </a:p>
          <a:p>
            <a:pPr lvl="2">
              <a:buSzPct val="75000"/>
              <a:buFont typeface="Arial" panose="020B0604020202020204" pitchFamily="34" charset="0"/>
              <a:buChar char="•"/>
            </a:pPr>
            <a:r>
              <a:rPr lang="en-US" dirty="0"/>
              <a:t>The average tax rate on this income is 8.8%. </a:t>
            </a:r>
          </a:p>
          <a:p>
            <a:pPr lvl="2">
              <a:buSzPct val="75000"/>
              <a:buFont typeface="Wingdings" panose="05000000000000000000" pitchFamily="2" charset="2"/>
              <a:buChar char="Ø"/>
            </a:pPr>
            <a:endParaRPr lang="en-US" dirty="0"/>
          </a:p>
          <a:p>
            <a:endParaRPr lang="en-US" dirty="0"/>
          </a:p>
          <a:p>
            <a:pPr marL="0" indent="0">
              <a:buSzPct val="100000"/>
              <a:buNone/>
            </a:pPr>
            <a:endParaRPr lang="en-US" dirty="0"/>
          </a:p>
          <a:p>
            <a:pPr lvl="2">
              <a:buSzPct val="75000"/>
              <a:buFont typeface="Wingdings" panose="05000000000000000000" pitchFamily="2" charset="2"/>
              <a:buChar char="Ø"/>
            </a:pPr>
            <a:endParaRPr lang="en-US" dirty="0"/>
          </a:p>
        </p:txBody>
      </p:sp>
    </p:spTree>
    <p:extLst>
      <p:ext uri="{BB962C8B-B14F-4D97-AF65-F5344CB8AC3E}">
        <p14:creationId xmlns:p14="http://schemas.microsoft.com/office/powerpoint/2010/main" val="1473487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066800"/>
            <a:ext cx="871220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eaLnBrk="1" hangingPunct="1">
              <a:spcBef>
                <a:spcPct val="50000"/>
              </a:spcBef>
            </a:pPr>
            <a:r>
              <a:rPr lang="en-US" sz="3000" dirty="0">
                <a:solidFill>
                  <a:schemeClr val="bg1"/>
                </a:solidFill>
              </a:rPr>
              <a:t>Pass-through Income and the 1% Income Share</a:t>
            </a:r>
          </a:p>
        </p:txBody>
      </p:sp>
    </p:spTree>
    <p:extLst>
      <p:ext uri="{BB962C8B-B14F-4D97-AF65-F5344CB8AC3E}">
        <p14:creationId xmlns:p14="http://schemas.microsoft.com/office/powerpoint/2010/main" val="16396963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228600"/>
            <a:ext cx="8763000" cy="19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r>
              <a:rPr lang="en-US" sz="1900" u="sng" dirty="0">
                <a:latin typeface="cmss10" charset="0"/>
                <a:ea typeface="ＭＳ Ｐゴシック" charset="0"/>
                <a:cs typeface="ＭＳ Ｐゴシック" charset="0"/>
              </a:rPr>
              <a:t> </a:t>
            </a:r>
            <a:endParaRPr lang="en-US" sz="1900" dirty="0">
              <a:latin typeface="cmss10" charset="0"/>
              <a:ea typeface="ＭＳ Ｐゴシック" charset="0"/>
              <a:cs typeface="ＭＳ Ｐゴシック" charset="0"/>
            </a:endParaRPr>
          </a:p>
          <a:p>
            <a:pPr marL="609600" indent="-376238" eaLnBrk="0" hangingPunct="0">
              <a:buFontTx/>
              <a:buChar char="•"/>
              <a:defRPr/>
            </a:pPr>
            <a:endParaRPr lang="en-US" sz="1900" dirty="0">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lvl="2" eaLnBrk="0" hangingPunct="0">
              <a:spcBef>
                <a:spcPct val="20000"/>
              </a:spcBef>
              <a:buSzPct val="80000"/>
            </a:pPr>
            <a:endParaRPr lang="en-US" sz="1900" kern="0" dirty="0">
              <a:solidFill>
                <a:srgbClr val="000000"/>
              </a:solidFill>
              <a:latin typeface="cmss10"/>
            </a:endParaRPr>
          </a:p>
        </p:txBody>
      </p:sp>
      <p:sp>
        <p:nvSpPr>
          <p:cNvPr id="41986" name="Text Box 7"/>
          <p:cNvSpPr txBox="1">
            <a:spLocks noChangeArrowheads="1"/>
          </p:cNvSpPr>
          <p:nvPr/>
        </p:nvSpPr>
        <p:spPr bwMode="auto">
          <a:xfrm>
            <a:off x="228600" y="118872"/>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Average Tax Rate by Entity Type</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52" y="906380"/>
            <a:ext cx="8968848" cy="578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27637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228600"/>
            <a:ext cx="8763000" cy="19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r>
              <a:rPr lang="en-US" sz="1900" u="sng" dirty="0">
                <a:latin typeface="cmss10" charset="0"/>
                <a:ea typeface="ＭＳ Ｐゴシック" charset="0"/>
                <a:cs typeface="ＭＳ Ｐゴシック" charset="0"/>
              </a:rPr>
              <a:t> </a:t>
            </a:r>
            <a:endParaRPr lang="en-US" sz="1900" dirty="0">
              <a:latin typeface="cmss10" charset="0"/>
              <a:ea typeface="ＭＳ Ｐゴシック" charset="0"/>
              <a:cs typeface="ＭＳ Ｐゴシック" charset="0"/>
            </a:endParaRPr>
          </a:p>
          <a:p>
            <a:pPr marL="609600" indent="-376238" eaLnBrk="0" hangingPunct="0">
              <a:buFontTx/>
              <a:buChar char="•"/>
              <a:defRPr/>
            </a:pPr>
            <a:endParaRPr lang="en-US" sz="1900" dirty="0">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lvl="2" eaLnBrk="0" hangingPunct="0">
              <a:spcBef>
                <a:spcPct val="20000"/>
              </a:spcBef>
              <a:buSzPct val="80000"/>
            </a:pPr>
            <a:endParaRPr lang="en-US" sz="1900" kern="0" dirty="0">
              <a:solidFill>
                <a:srgbClr val="000000"/>
              </a:solidFill>
              <a:latin typeface="cmss10"/>
            </a:endParaRPr>
          </a:p>
        </p:txBody>
      </p:sp>
      <p:sp>
        <p:nvSpPr>
          <p:cNvPr id="41986" name="Text Box 7"/>
          <p:cNvSpPr txBox="1">
            <a:spLocks noChangeArrowheads="1"/>
          </p:cNvSpPr>
          <p:nvPr/>
        </p:nvSpPr>
        <p:spPr bwMode="auto">
          <a:xfrm>
            <a:off x="228600" y="118872"/>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Average Tax Rates on Partnership Income</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6" y="1516163"/>
            <a:ext cx="9015698" cy="4424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14407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228600"/>
            <a:ext cx="8763000" cy="19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r>
              <a:rPr lang="en-US" sz="1900" u="sng" dirty="0">
                <a:latin typeface="cmss10" charset="0"/>
                <a:ea typeface="ＭＳ Ｐゴシック" charset="0"/>
                <a:cs typeface="ＭＳ Ｐゴシック" charset="0"/>
              </a:rPr>
              <a:t> </a:t>
            </a:r>
            <a:endParaRPr lang="en-US" sz="1900" dirty="0">
              <a:latin typeface="cmss10" charset="0"/>
              <a:ea typeface="ＭＳ Ｐゴシック" charset="0"/>
              <a:cs typeface="ＭＳ Ｐゴシック" charset="0"/>
            </a:endParaRPr>
          </a:p>
          <a:p>
            <a:pPr marL="609600" indent="-376238" eaLnBrk="0" hangingPunct="0">
              <a:buFontTx/>
              <a:buChar char="•"/>
              <a:defRPr/>
            </a:pPr>
            <a:endParaRPr lang="en-US" sz="1900" dirty="0">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lvl="2" eaLnBrk="0" hangingPunct="0">
              <a:spcBef>
                <a:spcPct val="20000"/>
              </a:spcBef>
              <a:buSzPct val="80000"/>
            </a:pPr>
            <a:endParaRPr lang="en-US" sz="1900" kern="0" dirty="0">
              <a:solidFill>
                <a:srgbClr val="000000"/>
              </a:solidFill>
              <a:latin typeface="cmss10"/>
            </a:endParaRPr>
          </a:p>
        </p:txBody>
      </p:sp>
      <p:sp>
        <p:nvSpPr>
          <p:cNvPr id="41986" name="Text Box 7"/>
          <p:cNvSpPr txBox="1">
            <a:spLocks noChangeArrowheads="1"/>
          </p:cNvSpPr>
          <p:nvPr/>
        </p:nvSpPr>
        <p:spPr bwMode="auto">
          <a:xfrm>
            <a:off x="228600" y="118872"/>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Partnership Income Type by Partner Type</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 y="1524000"/>
            <a:ext cx="909828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39979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Business Income Shares by AGI</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914400"/>
            <a:ext cx="8029575"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10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Partnership Income Type by Industry</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5863"/>
            <a:ext cx="8989124" cy="439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27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Distribution of Partnership Income by Industry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219198"/>
            <a:ext cx="8998268" cy="4306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5384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228600"/>
            <a:ext cx="8763000"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r>
              <a:rPr lang="en-US" u="sng" dirty="0">
                <a:latin typeface="cmss10" charset="0"/>
                <a:ea typeface="ＭＳ Ｐゴシック" charset="0"/>
                <a:cs typeface="ＭＳ Ｐゴシック" charset="0"/>
              </a:rPr>
              <a:t> </a:t>
            </a:r>
            <a:endParaRPr lang="en-US" dirty="0">
              <a:latin typeface="cmss10" charset="0"/>
              <a:ea typeface="ＭＳ Ｐゴシック" charset="0"/>
              <a:cs typeface="ＭＳ Ｐゴシック" charset="0"/>
            </a:endParaRPr>
          </a:p>
          <a:p>
            <a:pPr marL="609600" indent="-376238" eaLnBrk="0" hangingPunct="0">
              <a:buFontTx/>
              <a:buChar char="•"/>
              <a:defRPr/>
            </a:pPr>
            <a:endParaRPr lang="en-US" dirty="0">
              <a:latin typeface="cmss10" charset="0"/>
              <a:ea typeface="ＭＳ Ｐゴシック" charset="0"/>
              <a:cs typeface="ＭＳ Ｐゴシック" charset="0"/>
            </a:endParaRPr>
          </a:p>
          <a:p>
            <a:pPr marL="233362" eaLnBrk="0" hangingPunct="0">
              <a:buSzPct val="80000"/>
              <a:defRPr/>
            </a:pPr>
            <a:endParaRPr lang="en-US" altLang="ja-JP" dirty="0">
              <a:solidFill>
                <a:srgbClr val="000000"/>
              </a:solidFill>
              <a:latin typeface="cmss10" charset="0"/>
              <a:ea typeface="ＭＳ Ｐゴシック" charset="0"/>
              <a:cs typeface="ＭＳ Ｐゴシック" charset="0"/>
            </a:endParaRPr>
          </a:p>
          <a:p>
            <a:pPr marL="690562" indent="-457200" eaLnBrk="0" hangingPunct="0">
              <a:buSzPct val="100000"/>
              <a:buFont typeface="+mj-lt"/>
              <a:buAutoNum type="arabicPeriod"/>
              <a:defRPr/>
            </a:pPr>
            <a:r>
              <a:rPr lang="en-US" altLang="ja-JP" dirty="0">
                <a:solidFill>
                  <a:srgbClr val="000000"/>
                </a:solidFill>
                <a:latin typeface="cmss10" charset="0"/>
                <a:ea typeface="ＭＳ Ｐゴシック" charset="0"/>
                <a:cs typeface="ＭＳ Ｐゴシック" charset="0"/>
              </a:rPr>
              <a:t>The Rise of Pass-throughs: U.S. business activity is migrating from corporations to pass-throughs.</a:t>
            </a:r>
          </a:p>
          <a:p>
            <a:pPr marL="690562" indent="-457200" eaLnBrk="0" hangingPunct="0">
              <a:buSzPct val="80000"/>
              <a:buFont typeface="+mj-lt"/>
              <a:buAutoNum type="arabicPeriod"/>
              <a:defRPr/>
            </a:pPr>
            <a:endParaRPr lang="en-US" altLang="ja-JP" dirty="0">
              <a:solidFill>
                <a:srgbClr val="000000"/>
              </a:solidFill>
              <a:latin typeface="cmss10" charset="0"/>
              <a:ea typeface="ＭＳ Ｐゴシック" charset="0"/>
              <a:cs typeface="ＭＳ Ｐゴシック" charset="0"/>
            </a:endParaRPr>
          </a:p>
          <a:p>
            <a:pPr marL="690562" indent="-457200" eaLnBrk="0" hangingPunct="0">
              <a:buSzPct val="100000"/>
              <a:buFont typeface="+mj-lt"/>
              <a:buAutoNum type="arabicPeriod"/>
              <a:defRPr/>
            </a:pPr>
            <a:r>
              <a:rPr lang="en-US" altLang="ja-JP" dirty="0">
                <a:solidFill>
                  <a:srgbClr val="000000"/>
                </a:solidFill>
                <a:latin typeface="cmss10" charset="0"/>
                <a:ea typeface="ＭＳ Ｐゴシック" charset="0"/>
                <a:cs typeface="ＭＳ Ｐゴシック" charset="0"/>
              </a:rPr>
              <a:t>Who Owns Partnerships?</a:t>
            </a: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About half of partnership income taxed on individual returns.</a:t>
            </a: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At least 15% to foreign or tax exempt entities with little tax.</a:t>
            </a: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At least 10% to C-corporations.</a:t>
            </a: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Remaining ownership is opaque.</a:t>
            </a:r>
          </a:p>
          <a:p>
            <a:pPr marL="690562" indent="-457200" eaLnBrk="0" hangingPunct="0">
              <a:buSzPct val="100000"/>
              <a:buFont typeface="+mj-lt"/>
              <a:buAutoNum type="arabicPeriod"/>
              <a:defRPr/>
            </a:pPr>
            <a:endParaRPr lang="en-US" altLang="ja-JP" dirty="0">
              <a:solidFill>
                <a:srgbClr val="000000"/>
              </a:solidFill>
              <a:latin typeface="cmss10" charset="0"/>
              <a:ea typeface="ＭＳ Ｐゴシック" charset="0"/>
              <a:cs typeface="ＭＳ Ｐゴシック" charset="0"/>
            </a:endParaRPr>
          </a:p>
          <a:p>
            <a:pPr marL="690562" indent="-457200" eaLnBrk="0" hangingPunct="0">
              <a:buSzPct val="100000"/>
              <a:buFont typeface="+mj-lt"/>
              <a:buAutoNum type="arabicPeriod"/>
              <a:defRPr/>
            </a:pPr>
            <a:r>
              <a:rPr lang="en-US" altLang="ja-JP" dirty="0">
                <a:solidFill>
                  <a:srgbClr val="000000"/>
                </a:solidFill>
                <a:latin typeface="cmss10" charset="0"/>
                <a:ea typeface="ＭＳ Ｐゴシック" charset="0"/>
                <a:cs typeface="ＭＳ Ｐゴシック" charset="0"/>
              </a:rPr>
              <a:t>How Much Tax Do They Pay?</a:t>
            </a: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In 2011 the average tax rate on pass-through income was 19%.</a:t>
            </a:r>
          </a:p>
          <a:p>
            <a:pPr marL="1604962" lvl="2" indent="-457200" eaLnBrk="0" hangingPunct="0">
              <a:buSzPct val="100000"/>
              <a:buFont typeface="Wingdings" panose="05000000000000000000" pitchFamily="2" charset="2"/>
              <a:buChar char="Ø"/>
              <a:defRPr/>
            </a:pPr>
            <a:endParaRPr lang="en-US" altLang="ja-JP" dirty="0">
              <a:solidFill>
                <a:srgbClr val="000000"/>
              </a:solidFill>
              <a:latin typeface="cmss10" charset="0"/>
              <a:ea typeface="ＭＳ Ｐゴシック" charset="0"/>
              <a:cs typeface="ＭＳ Ｐゴシック" charset="0"/>
            </a:endParaRPr>
          </a:p>
          <a:p>
            <a:pPr marL="690562" indent="-457200" eaLnBrk="0" hangingPunct="0">
              <a:buSzPct val="100000"/>
              <a:buFont typeface="+mj-lt"/>
              <a:buAutoNum type="arabicPeriod"/>
              <a:defRPr/>
            </a:pPr>
            <a:r>
              <a:rPr lang="en-US" altLang="ja-JP" dirty="0">
                <a:solidFill>
                  <a:srgbClr val="000000"/>
                </a:solidFill>
                <a:latin typeface="cmss10" charset="0"/>
                <a:ea typeface="ＭＳ Ｐゴシック" charset="0"/>
                <a:cs typeface="ＭＳ Ｐゴシック" charset="0"/>
              </a:rPr>
              <a:t>Implication: The rise of pass-throughs has lowered the average tax rate on business income and as a result tax receipts are lower than they would otherwise be.</a:t>
            </a:r>
          </a:p>
          <a:p>
            <a:pPr marL="1604962" lvl="2" indent="-457200" eaLnBrk="0" hangingPunct="0">
              <a:buSzPct val="100000"/>
              <a:buFont typeface="Wingdings" panose="05000000000000000000" pitchFamily="2" charset="2"/>
              <a:buChar char="Ø"/>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Check Point</a:t>
            </a:r>
          </a:p>
        </p:txBody>
      </p:sp>
    </p:spTree>
    <p:extLst>
      <p:ext uri="{BB962C8B-B14F-4D97-AF65-F5344CB8AC3E}">
        <p14:creationId xmlns:p14="http://schemas.microsoft.com/office/powerpoint/2010/main" val="41383727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r>
              <a:rPr lang="en-US" u="sng" dirty="0">
                <a:latin typeface="cmss10" charset="0"/>
                <a:ea typeface="ＭＳ Ｐゴシック" charset="0"/>
                <a:cs typeface="ＭＳ Ｐゴシック" charset="0"/>
              </a:rPr>
              <a:t> </a:t>
            </a:r>
            <a:endParaRPr lang="en-US" dirty="0">
              <a:latin typeface="cmss10" charset="0"/>
              <a:ea typeface="ＭＳ Ｐゴシック" charset="0"/>
              <a:cs typeface="ＭＳ Ｐゴシック" charset="0"/>
            </a:endParaRPr>
          </a:p>
          <a:p>
            <a:pPr marL="342900" indent="-342900">
              <a:buFont typeface="Arial" panose="020B0604020202020204" pitchFamily="34" charset="0"/>
              <a:buChar char="•"/>
            </a:pPr>
            <a:r>
              <a:rPr lang="en-US" dirty="0"/>
              <a:t>Intertemporal Shift</a:t>
            </a:r>
          </a:p>
          <a:p>
            <a:pPr marL="800100" lvl="1" indent="-342900">
              <a:buFont typeface="Arial" panose="020B0604020202020204" pitchFamily="34" charset="0"/>
              <a:buChar char="•"/>
            </a:pPr>
            <a:r>
              <a:rPr lang="en-US" dirty="0"/>
              <a:t>Capital Gains</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Base Shift</a:t>
            </a:r>
          </a:p>
          <a:p>
            <a:pPr marL="800100" lvl="1" indent="-342900">
              <a:buFont typeface="Arial" panose="020B0604020202020204" pitchFamily="34" charset="0"/>
              <a:buChar char="•"/>
            </a:pPr>
            <a:r>
              <a:rPr lang="en-US" dirty="0"/>
              <a:t>Choice of Entity</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Flavor Shift</a:t>
            </a:r>
          </a:p>
          <a:p>
            <a:pPr marL="800100" lvl="1" indent="-342900">
              <a:buFont typeface="Arial" panose="020B0604020202020204" pitchFamily="34" charset="0"/>
              <a:buChar char="•"/>
            </a:pPr>
            <a:r>
              <a:rPr lang="en-US" dirty="0"/>
              <a:t>Capital vs. Labor</a:t>
            </a:r>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Combination</a:t>
            </a:r>
          </a:p>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Flexibility of Income</a:t>
            </a:r>
          </a:p>
        </p:txBody>
      </p:sp>
    </p:spTree>
    <p:extLst>
      <p:ext uri="{BB962C8B-B14F-4D97-AF65-F5344CB8AC3E}">
        <p14:creationId xmlns:p14="http://schemas.microsoft.com/office/powerpoint/2010/main" val="199336865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anose="020B0604020202020204" pitchFamily="34" charset="0"/>
              <a:buChar char="•"/>
            </a:pPr>
            <a:r>
              <a:rPr lang="en-US" dirty="0"/>
              <a:t>Check-the-Box rules allow Pass-Throughs to choose taxation under the corporate system.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Corporate Taxation is simpler than Partnership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Conversion to C-corporation is largely costless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Conversion to Pass-Through is *not* costless </a:t>
            </a:r>
          </a:p>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Ease of Conversion</a:t>
            </a:r>
          </a:p>
        </p:txBody>
      </p:sp>
    </p:spTree>
    <p:extLst>
      <p:ext uri="{BB962C8B-B14F-4D97-AF65-F5344CB8AC3E}">
        <p14:creationId xmlns:p14="http://schemas.microsoft.com/office/powerpoint/2010/main" val="33960139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439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buSzPct val="75000"/>
            </a:pPr>
            <a:r>
              <a:rPr lang="en-US" altLang="en-US" sz="2400" dirty="0">
                <a:cs typeface="Times New Roman" panose="02020603050405020304" pitchFamily="18" charset="0"/>
              </a:rPr>
              <a:t>Tax wedge between the corporate and individual tax base is:</a:t>
            </a:r>
          </a:p>
          <a:p>
            <a:pPr lvl="1">
              <a:buSzPct val="75000"/>
            </a:pPr>
            <a:endParaRPr lang="en-US" altLang="en-US" sz="2400" dirty="0">
              <a:cs typeface="Times New Roman" panose="02020603050405020304" pitchFamily="18" charset="0"/>
            </a:endParaRPr>
          </a:p>
          <a:p>
            <a:pPr lvl="1" algn="ctr">
              <a:buSzPct val="75000"/>
            </a:pP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W =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Τ</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net </a:t>
            </a:r>
            <a:r>
              <a:rPr lang="en-US" altLang="en-US" sz="2400" baseline="-25000" dirty="0" err="1">
                <a:latin typeface="Cambria Math" panose="02040503050406030204" pitchFamily="18" charset="0"/>
                <a:ea typeface="Cambria Math" panose="02040503050406030204" pitchFamily="18" charset="0"/>
                <a:cs typeface="Times New Roman" panose="02020603050405020304" pitchFamily="18" charset="0"/>
              </a:rPr>
              <a:t>corp</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Τ</a:t>
            </a:r>
            <a:r>
              <a:rPr lang="en-US" altLang="en-US" sz="2400" baseline="-25000" dirty="0" err="1">
                <a:latin typeface="Cambria Math" panose="02040503050406030204" pitchFamily="18" charset="0"/>
                <a:ea typeface="Cambria Math" panose="02040503050406030204" pitchFamily="18" charset="0"/>
                <a:cs typeface="Times New Roman" panose="02020603050405020304" pitchFamily="18" charset="0"/>
              </a:rPr>
              <a:t>ind</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 </a:t>
            </a:r>
          </a:p>
          <a:p>
            <a:pPr lvl="1" algn="ctr">
              <a:buSzPct val="75000"/>
            </a:pPr>
            <a:endPar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endParaRPr>
          </a:p>
          <a:p>
            <a:pPr lvl="1">
              <a:buSzPct val="75000"/>
            </a:pPr>
            <a:r>
              <a:rPr lang="en-US" sz="2400" dirty="0"/>
              <a:t>Where</a:t>
            </a:r>
            <a:r>
              <a:rPr lang="en-US" dirty="0"/>
              <a:t>:</a:t>
            </a:r>
          </a:p>
          <a:p>
            <a:pPr lvl="1">
              <a:buSzPct val="75000"/>
            </a:pPr>
            <a:endParaRPr lang="en-US" dirty="0"/>
          </a:p>
          <a:p>
            <a:pPr marL="112713" lvl="1" algn="ctr">
              <a:buSzPct val="75000"/>
            </a:pP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Τ</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net </a:t>
            </a:r>
            <a:r>
              <a:rPr lang="en-US" altLang="en-US" sz="2400" baseline="-25000" dirty="0" err="1">
                <a:latin typeface="Cambria Math" panose="02040503050406030204" pitchFamily="18" charset="0"/>
                <a:ea typeface="Cambria Math" panose="02040503050406030204" pitchFamily="18" charset="0"/>
                <a:cs typeface="Times New Roman" panose="02020603050405020304" pitchFamily="18" charset="0"/>
              </a:rPr>
              <a:t>corp</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Τ</a:t>
            </a:r>
            <a:r>
              <a:rPr lang="en-US" altLang="en-US" sz="2400" baseline="-25000" dirty="0" err="1">
                <a:latin typeface="Cambria Math" panose="02040503050406030204" pitchFamily="18" charset="0"/>
                <a:ea typeface="Cambria Math" panose="02040503050406030204" pitchFamily="18" charset="0"/>
                <a:cs typeface="Times New Roman" panose="02020603050405020304" pitchFamily="18" charset="0"/>
              </a:rPr>
              <a:t>corp</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(1 –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Τ</a:t>
            </a:r>
            <a:r>
              <a:rPr lang="en-US" altLang="en-US" sz="2400" baseline="-25000" dirty="0" err="1">
                <a:latin typeface="Cambria Math" panose="02040503050406030204" pitchFamily="18" charset="0"/>
                <a:ea typeface="Cambria Math" panose="02040503050406030204" pitchFamily="18" charset="0"/>
                <a:cs typeface="Times New Roman" panose="02020603050405020304" pitchFamily="18" charset="0"/>
              </a:rPr>
              <a:t>corp</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 (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α</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Τ</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div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( 1-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α</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 ·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β</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 · </a:t>
            </a:r>
            <a:r>
              <a:rPr lang="el-GR" altLang="en-US" sz="2400" dirty="0">
                <a:latin typeface="Cambria Math" panose="02040503050406030204" pitchFamily="18" charset="0"/>
                <a:ea typeface="Cambria Math" panose="02040503050406030204" pitchFamily="18" charset="0"/>
                <a:cs typeface="Times New Roman" panose="02020603050405020304" pitchFamily="18" charset="0"/>
              </a:rPr>
              <a:t>Τ</a:t>
            </a:r>
            <a:r>
              <a:rPr lang="en-US" altLang="en-US" sz="2400" baseline="-25000" dirty="0">
                <a:latin typeface="Cambria Math" panose="02040503050406030204" pitchFamily="18" charset="0"/>
                <a:ea typeface="Cambria Math" panose="02040503050406030204" pitchFamily="18" charset="0"/>
                <a:cs typeface="Times New Roman" panose="02020603050405020304" pitchFamily="18" charset="0"/>
              </a:rPr>
              <a:t>cg </a:t>
            </a:r>
            <a:r>
              <a:rPr lang="en-US" altLang="en-US" sz="2400" dirty="0">
                <a:latin typeface="Cambria Math" panose="02040503050406030204" pitchFamily="18" charset="0"/>
                <a:ea typeface="Cambria Math" panose="02040503050406030204" pitchFamily="18" charset="0"/>
                <a:cs typeface="Times New Roman" panose="02020603050405020304" pitchFamily="18" charset="0"/>
              </a:rPr>
              <a:t>)</a:t>
            </a:r>
          </a:p>
          <a:p>
            <a:pPr marL="112713" lvl="1" algn="ctr">
              <a:buSzPct val="75000"/>
            </a:pPr>
            <a:endParaRPr lang="en-US" altLang="en-US" sz="2400" dirty="0">
              <a:latin typeface="Cambria Math" panose="02040503050406030204" pitchFamily="18" charset="0"/>
              <a:ea typeface="Cambria Math" panose="02040503050406030204" pitchFamily="18" charset="0"/>
              <a:cs typeface="Times New Roman" panose="02020603050405020304" pitchFamily="18" charset="0"/>
            </a:endParaRPr>
          </a:p>
          <a:p>
            <a:r>
              <a:rPr lang="en-US" altLang="en-US" baseline="-25000" dirty="0">
                <a:cs typeface="Times New Roman" panose="02020603050405020304" pitchFamily="18" charset="0"/>
              </a:rPr>
              <a:t>	</a:t>
            </a:r>
          </a:p>
          <a:p>
            <a:r>
              <a:rPr lang="en-US" altLang="en-US" baseline="-25000" dirty="0">
                <a:latin typeface="Cambria Math" panose="02040503050406030204" pitchFamily="18" charset="0"/>
                <a:ea typeface="Cambria Math" panose="02040503050406030204" pitchFamily="18" charset="0"/>
                <a:cs typeface="Times New Roman" panose="02020603050405020304" pitchFamily="18" charset="0"/>
              </a:rPr>
              <a:t>	 </a:t>
            </a:r>
            <a:r>
              <a:rPr lang="el-GR" altLang="en-US" sz="2200" dirty="0">
                <a:latin typeface="Cambria Math" panose="02040503050406030204" pitchFamily="18" charset="0"/>
                <a:ea typeface="Cambria Math" panose="02040503050406030204" pitchFamily="18" charset="0"/>
                <a:cs typeface="Times New Roman" panose="02020603050405020304" pitchFamily="18" charset="0"/>
              </a:rPr>
              <a:t>α</a:t>
            </a:r>
            <a:r>
              <a:rPr lang="en-US" altLang="en-US" sz="22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200" dirty="0">
                <a:cs typeface="Times New Roman" panose="02020603050405020304" pitchFamily="18" charset="0"/>
              </a:rPr>
              <a:t>= share of corporate income paid out as dividends</a:t>
            </a:r>
          </a:p>
          <a:p>
            <a:endParaRPr lang="en-US" altLang="en-US" sz="2200" dirty="0">
              <a:cs typeface="Times New Roman" panose="02020603050405020304" pitchFamily="18" charset="0"/>
            </a:endParaRPr>
          </a:p>
          <a:p>
            <a:r>
              <a:rPr lang="en-US" altLang="en-US" sz="2200" dirty="0">
                <a:latin typeface="Cambria Math" panose="02040503050406030204" pitchFamily="18" charset="0"/>
                <a:ea typeface="Cambria Math" panose="02040503050406030204" pitchFamily="18" charset="0"/>
                <a:cs typeface="Times New Roman" panose="02020603050405020304" pitchFamily="18" charset="0"/>
              </a:rPr>
              <a:t>	 </a:t>
            </a:r>
            <a:r>
              <a:rPr lang="el-GR" altLang="en-US" sz="2200" dirty="0">
                <a:latin typeface="Cambria Math" panose="02040503050406030204" pitchFamily="18" charset="0"/>
                <a:ea typeface="Cambria Math" panose="02040503050406030204" pitchFamily="18" charset="0"/>
                <a:cs typeface="Times New Roman" panose="02020603050405020304" pitchFamily="18" charset="0"/>
              </a:rPr>
              <a:t>β</a:t>
            </a:r>
            <a:r>
              <a:rPr lang="en-US" altLang="en-US" sz="22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2200" dirty="0">
                <a:cs typeface="Times New Roman" panose="02020603050405020304" pitchFamily="18" charset="0"/>
              </a:rPr>
              <a:t>= a measure of the benefits of capital gains deferral</a:t>
            </a:r>
            <a:endParaRPr lang="el-GR" altLang="en-US" sz="2200" dirty="0">
              <a:cs typeface="Times New Roman" panose="02020603050405020304" pitchFamily="18" charset="0"/>
            </a:endParaRPr>
          </a:p>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Tax Rate Comparison of Business Types</a:t>
            </a:r>
          </a:p>
        </p:txBody>
      </p:sp>
    </p:spTree>
    <p:extLst>
      <p:ext uri="{BB962C8B-B14F-4D97-AF65-F5344CB8AC3E}">
        <p14:creationId xmlns:p14="http://schemas.microsoft.com/office/powerpoint/2010/main" val="36871585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C-Corporation? </a:t>
            </a:r>
          </a:p>
        </p:txBody>
      </p:sp>
      <p:sp>
        <p:nvSpPr>
          <p:cNvPr id="3" name="Content Placeholder 2"/>
          <p:cNvSpPr>
            <a:spLocks noGrp="1"/>
          </p:cNvSpPr>
          <p:nvPr>
            <p:ph idx="1"/>
          </p:nvPr>
        </p:nvSpPr>
        <p:spPr>
          <a:xfrm>
            <a:off x="838200" y="1143000"/>
            <a:ext cx="7471086" cy="5181600"/>
          </a:xfrm>
        </p:spPr>
        <p:txBody>
          <a:bodyPr/>
          <a:lstStyle/>
          <a:p>
            <a:pPr marL="0" indent="0">
              <a:buSzPct val="100000"/>
              <a:buNone/>
            </a:pPr>
            <a:r>
              <a:rPr lang="en-US" sz="2600" dirty="0"/>
              <a:t>A Firm’s choice of business structure is likely a function of both tax and non-tax concerns.</a:t>
            </a:r>
          </a:p>
          <a:p>
            <a:pPr marL="0" indent="0">
              <a:buSzPct val="100000"/>
              <a:buNone/>
            </a:pPr>
            <a:endParaRPr lang="en-US" sz="2200" dirty="0"/>
          </a:p>
          <a:p>
            <a:pPr marL="0" indent="0">
              <a:buSzPct val="100000"/>
              <a:buNone/>
            </a:pPr>
            <a:r>
              <a:rPr lang="en-US" sz="2200" dirty="0"/>
              <a:t>C-Corporations: </a:t>
            </a:r>
          </a:p>
          <a:p>
            <a:pPr lvl="1">
              <a:buSzPct val="100000"/>
              <a:buFont typeface="Arial" panose="020B0604020202020204" pitchFamily="34" charset="0"/>
              <a:buChar char="•"/>
            </a:pPr>
            <a:r>
              <a:rPr lang="en-US" sz="2200" dirty="0"/>
              <a:t>Double Taxation</a:t>
            </a:r>
          </a:p>
          <a:p>
            <a:pPr lvl="1">
              <a:buSzPct val="100000"/>
              <a:buFont typeface="Arial" panose="020B0604020202020204" pitchFamily="34" charset="0"/>
              <a:buChar char="•"/>
            </a:pPr>
            <a:r>
              <a:rPr lang="en-US" sz="2200" dirty="0"/>
              <a:t>Limited liability</a:t>
            </a:r>
          </a:p>
          <a:p>
            <a:pPr lvl="1">
              <a:buSzPct val="100000"/>
              <a:buFont typeface="Arial" panose="020B0604020202020204" pitchFamily="34" charset="0"/>
              <a:buChar char="•"/>
            </a:pPr>
            <a:r>
              <a:rPr lang="en-US" sz="2200" dirty="0"/>
              <a:t>“Broad access to Capital Markets”</a:t>
            </a:r>
          </a:p>
          <a:p>
            <a:pPr lvl="1">
              <a:buSzPct val="100000"/>
              <a:buFont typeface="Arial" panose="020B0604020202020204" pitchFamily="34" charset="0"/>
              <a:buChar char="•"/>
            </a:pPr>
            <a:r>
              <a:rPr lang="en-US" sz="2200" dirty="0"/>
              <a:t>Deferral</a:t>
            </a:r>
          </a:p>
          <a:p>
            <a:pPr lvl="1">
              <a:buSzPct val="100000"/>
              <a:buFont typeface="Arial" panose="020B0604020202020204" pitchFamily="34" charset="0"/>
              <a:buChar char="•"/>
            </a:pPr>
            <a:r>
              <a:rPr lang="en-US" sz="2200" dirty="0"/>
              <a:t>Pre-1986 the Preferred Mechanism for Tax Avoiders</a:t>
            </a:r>
          </a:p>
          <a:p>
            <a:pPr marL="457200" indent="-457200">
              <a:buSzPct val="100000"/>
              <a:buFont typeface="Arial" panose="020B0604020202020204" pitchFamily="34" charset="0"/>
              <a:buChar char="•"/>
            </a:pPr>
            <a:endParaRPr lang="en-US" dirty="0"/>
          </a:p>
          <a:p>
            <a:pPr lvl="1">
              <a:buSzPct val="75000"/>
            </a:pPr>
            <a:endParaRPr lang="en-US" dirty="0"/>
          </a:p>
          <a:p>
            <a:pPr marL="801688" lvl="3" indent="-344488">
              <a:buFont typeface="Arial" panose="020B0604020202020204" pitchFamily="34" charset="0"/>
              <a:buChar char="•"/>
            </a:pPr>
            <a:endParaRPr lang="en-US" sz="2600" dirty="0"/>
          </a:p>
          <a:p>
            <a:pPr marL="0" lvl="2"/>
            <a:endParaRPr lang="en-US" sz="2200" dirty="0"/>
          </a:p>
          <a:p>
            <a:pPr marL="0" lvl="1" indent="457200">
              <a:buFont typeface="Arial" panose="020B0604020202020204" pitchFamily="34" charset="0"/>
              <a:buChar char="•"/>
            </a:pPr>
            <a:endParaRPr lang="en-US" sz="2600" dirty="0"/>
          </a:p>
          <a:p>
            <a:pPr marL="800100" lvl="1" indent="-342900">
              <a:buFont typeface="Arial" panose="020B0604020202020204" pitchFamily="34" charset="0"/>
              <a:buChar char="•"/>
            </a:pPr>
            <a:endParaRPr lang="en-US" sz="2200" dirty="0"/>
          </a:p>
        </p:txBody>
      </p:sp>
      <p:sp>
        <p:nvSpPr>
          <p:cNvPr id="4" name="Slide Number Placeholder 3"/>
          <p:cNvSpPr>
            <a:spLocks noGrp="1"/>
          </p:cNvSpPr>
          <p:nvPr>
            <p:ph type="sldNum" sz="quarter" idx="12"/>
          </p:nvPr>
        </p:nvSpPr>
        <p:spPr>
          <a:xfrm>
            <a:off x="6943725" y="6138379"/>
            <a:ext cx="2057400" cy="365125"/>
          </a:xfrm>
          <a:prstGeom prst="rect">
            <a:avLst/>
          </a:prstGeom>
        </p:spPr>
        <p:txBody>
          <a:bodyPr vert="horz" lIns="91440" tIns="45720" rIns="91440" bIns="45720" rtlCol="0" anchor="ctr"/>
          <a:lstStyle>
            <a:defPPr>
              <a:defRPr lang="en-US"/>
            </a:defPPr>
            <a:lvl1pPr marL="0" algn="r" defTabSz="1219170" rtl="0" eaLnBrk="1" latinLnBrk="0" hangingPunct="1">
              <a:defRPr sz="1000" b="1"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68EE525B-90CE-4B14-91B6-1BFA233CFAA5}" type="slidenum">
              <a:rPr lang="en-US" smtClean="0"/>
              <a:pPr/>
              <a:t>3</a:t>
            </a:fld>
            <a:endParaRPr lang="en-US"/>
          </a:p>
        </p:txBody>
      </p:sp>
    </p:spTree>
    <p:extLst>
      <p:ext uri="{BB962C8B-B14F-4D97-AF65-F5344CB8AC3E}">
        <p14:creationId xmlns:p14="http://schemas.microsoft.com/office/powerpoint/2010/main" val="594597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Tax Rate Comparison of Business Types</a:t>
            </a:r>
          </a:p>
        </p:txBody>
      </p:sp>
      <p:graphicFrame>
        <p:nvGraphicFramePr>
          <p:cNvPr id="4" name="Content Placeholder 6">
            <a:extLst>
              <a:ext uri="{FF2B5EF4-FFF2-40B4-BE49-F238E27FC236}">
                <a16:creationId xmlns:a16="http://schemas.microsoft.com/office/drawing/2014/main" id="{02BDBE4A-18A1-044F-B104-0067B3FAD511}"/>
              </a:ext>
            </a:extLst>
          </p:cNvPr>
          <p:cNvGraphicFramePr>
            <a:graphicFrameLocks/>
          </p:cNvGraphicFramePr>
          <p:nvPr>
            <p:extLst>
              <p:ext uri="{D42A27DB-BD31-4B8C-83A1-F6EECF244321}">
                <p14:modId xmlns:p14="http://schemas.microsoft.com/office/powerpoint/2010/main" val="2956805827"/>
              </p:ext>
            </p:extLst>
          </p:nvPr>
        </p:nvGraphicFramePr>
        <p:xfrm>
          <a:off x="609600" y="1066799"/>
          <a:ext cx="7696200" cy="4813412"/>
        </p:xfrm>
        <a:graphic>
          <a:graphicData uri="http://schemas.openxmlformats.org/drawingml/2006/table">
            <a:tbl>
              <a:tblPr>
                <a:tableStyleId>{5C22544A-7EE6-4342-B048-85BDC9FD1C3A}</a:tableStyleId>
              </a:tblPr>
              <a:tblGrid>
                <a:gridCol w="2043526">
                  <a:extLst>
                    <a:ext uri="{9D8B030D-6E8A-4147-A177-3AD203B41FA5}">
                      <a16:colId xmlns:a16="http://schemas.microsoft.com/office/drawing/2014/main" val="934817393"/>
                    </a:ext>
                  </a:extLst>
                </a:gridCol>
                <a:gridCol w="1099439">
                  <a:extLst>
                    <a:ext uri="{9D8B030D-6E8A-4147-A177-3AD203B41FA5}">
                      <a16:colId xmlns:a16="http://schemas.microsoft.com/office/drawing/2014/main" val="1690552638"/>
                    </a:ext>
                  </a:extLst>
                </a:gridCol>
                <a:gridCol w="1099439">
                  <a:extLst>
                    <a:ext uri="{9D8B030D-6E8A-4147-A177-3AD203B41FA5}">
                      <a16:colId xmlns:a16="http://schemas.microsoft.com/office/drawing/2014/main" val="4289385845"/>
                    </a:ext>
                  </a:extLst>
                </a:gridCol>
                <a:gridCol w="1099439">
                  <a:extLst>
                    <a:ext uri="{9D8B030D-6E8A-4147-A177-3AD203B41FA5}">
                      <a16:colId xmlns:a16="http://schemas.microsoft.com/office/drawing/2014/main" val="2975253196"/>
                    </a:ext>
                  </a:extLst>
                </a:gridCol>
                <a:gridCol w="1099439">
                  <a:extLst>
                    <a:ext uri="{9D8B030D-6E8A-4147-A177-3AD203B41FA5}">
                      <a16:colId xmlns:a16="http://schemas.microsoft.com/office/drawing/2014/main" val="144665053"/>
                    </a:ext>
                  </a:extLst>
                </a:gridCol>
                <a:gridCol w="1254918">
                  <a:extLst>
                    <a:ext uri="{9D8B030D-6E8A-4147-A177-3AD203B41FA5}">
                      <a16:colId xmlns:a16="http://schemas.microsoft.com/office/drawing/2014/main" val="919539077"/>
                    </a:ext>
                  </a:extLst>
                </a:gridCol>
              </a:tblGrid>
              <a:tr h="490167">
                <a:tc gridSpan="3">
                  <a:txBody>
                    <a:bodyPr/>
                    <a:lstStyle/>
                    <a:p>
                      <a:pPr algn="l" fontAlgn="b"/>
                      <a:r>
                        <a:rPr lang="en-US" sz="1500" b="1" u="none" strike="noStrike" dirty="0">
                          <a:effectLst/>
                        </a:rPr>
                        <a:t>Table 1: Top Statutory Tax Rates in 2017 and 2018</a:t>
                      </a:r>
                      <a:endParaRPr lang="en-US" sz="1500" b="1" i="0" u="none" strike="noStrike" dirty="0">
                        <a:solidFill>
                          <a:srgbClr val="000000"/>
                        </a:solidFill>
                        <a:effectLst/>
                        <a:latin typeface="Calibri" panose="020F0502020204030204" pitchFamily="34" charset="0"/>
                      </a:endParaRPr>
                    </a:p>
                  </a:txBody>
                  <a:tcPr marL="6131" marR="6131" marT="6131" marB="0" anchor="b"/>
                </a:tc>
                <a:tc hMerge="1">
                  <a:txBody>
                    <a:bodyPr/>
                    <a:lstStyle/>
                    <a:p>
                      <a:endParaRPr lang="en-US"/>
                    </a:p>
                  </a:txBody>
                  <a:tcPr/>
                </a:tc>
                <a:tc hMerge="1">
                  <a:txBody>
                    <a:bodyPr/>
                    <a:lstStyle/>
                    <a:p>
                      <a:endParaRPr lang="en-US"/>
                    </a:p>
                  </a:txBody>
                  <a:tcPr/>
                </a:tc>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6131" marR="6131" marT="6131" marB="0" anchor="b"/>
                </a:tc>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6131" marR="6131" marT="6131" marB="0" anchor="b"/>
                </a:tc>
                <a:tc>
                  <a:txBody>
                    <a:bodyPr/>
                    <a:lstStyle/>
                    <a:p>
                      <a:pPr algn="l" fontAlgn="b"/>
                      <a:r>
                        <a:rPr lang="en-US" sz="700" u="none" strike="noStrike">
                          <a:effectLst/>
                        </a:rPr>
                        <a:t> </a:t>
                      </a:r>
                      <a:endParaRPr lang="en-US" sz="700" b="1"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3792294876"/>
                  </a:ext>
                </a:extLst>
              </a:tr>
              <a:tr h="199958">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0% Retained</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3240805697"/>
                  </a:ext>
                </a:extLst>
              </a:tr>
              <a:tr h="199958">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2017</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2018</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91591519"/>
                  </a:ext>
                </a:extLst>
              </a:tr>
              <a:tr h="393827">
                <a:tc>
                  <a:txBody>
                    <a:bodyPr/>
                    <a:lstStyle/>
                    <a:p>
                      <a:pPr algn="l" fontAlgn="b"/>
                      <a:r>
                        <a:rPr lang="en-US" sz="1400" u="none" strike="noStrike" dirty="0">
                          <a:effectLst/>
                        </a:rPr>
                        <a:t>Type of Tax</a:t>
                      </a:r>
                      <a:endParaRPr lang="en-US" sz="1400" b="1" i="0" u="none" strike="noStrike" dirty="0">
                        <a:solidFill>
                          <a:srgbClr val="000000"/>
                        </a:solidFill>
                        <a:effectLst/>
                        <a:latin typeface="Calibri" panose="020F0502020204030204" pitchFamily="34" charset="0"/>
                      </a:endParaRPr>
                    </a:p>
                  </a:txBody>
                  <a:tcPr marL="6131" marR="6131" marT="6131" marB="0" anchor="b"/>
                </a:tc>
                <a:tc>
                  <a:txBody>
                    <a:bodyPr/>
                    <a:lstStyle/>
                    <a:p>
                      <a:pPr algn="l" fontAlgn="b"/>
                      <a:r>
                        <a:rPr lang="en-US" sz="1000" u="none" strike="noStrike" dirty="0">
                          <a:effectLst/>
                        </a:rPr>
                        <a:t>C-corporation</a:t>
                      </a:r>
                      <a:endParaRPr lang="en-US" sz="1000" b="0" i="0" u="none" strike="noStrike" dirty="0">
                        <a:solidFill>
                          <a:srgbClr val="000000"/>
                        </a:solidFill>
                        <a:effectLst/>
                        <a:latin typeface="Calibri" panose="020F0502020204030204" pitchFamily="34" charset="0"/>
                      </a:endParaRPr>
                    </a:p>
                  </a:txBody>
                  <a:tcPr marL="6131" marR="6131" marT="6131" marB="0" anchor="b"/>
                </a:tc>
                <a:tc>
                  <a:txBody>
                    <a:bodyPr/>
                    <a:lstStyle/>
                    <a:p>
                      <a:pPr algn="l" fontAlgn="b"/>
                      <a:r>
                        <a:rPr lang="en-US" sz="1000" u="none" strike="noStrike" dirty="0">
                          <a:effectLst/>
                        </a:rPr>
                        <a:t>Pass-through</a:t>
                      </a:r>
                      <a:endParaRPr lang="en-US" sz="1000" b="0" i="0" u="none" strike="noStrike" dirty="0">
                        <a:solidFill>
                          <a:srgbClr val="000000"/>
                        </a:solidFill>
                        <a:effectLst/>
                        <a:latin typeface="Calibri" panose="020F0502020204030204" pitchFamily="34" charset="0"/>
                      </a:endParaRPr>
                    </a:p>
                  </a:txBody>
                  <a:tcPr marL="6131" marR="6131" marT="6131" marB="0" anchor="b"/>
                </a:tc>
                <a:tc>
                  <a:txBody>
                    <a:bodyPr/>
                    <a:lstStyle/>
                    <a:p>
                      <a:pPr algn="l" fontAlgn="b"/>
                      <a:r>
                        <a:rPr lang="en-US" sz="1000" u="none" strike="noStrike" dirty="0">
                          <a:effectLst/>
                        </a:rPr>
                        <a:t>C-corporation</a:t>
                      </a:r>
                      <a:endParaRPr lang="en-US" sz="1000" b="0" i="0" u="none" strike="noStrike" dirty="0">
                        <a:solidFill>
                          <a:srgbClr val="000000"/>
                        </a:solidFill>
                        <a:effectLst/>
                        <a:latin typeface="Calibri" panose="020F0502020204030204" pitchFamily="34" charset="0"/>
                      </a:endParaRPr>
                    </a:p>
                  </a:txBody>
                  <a:tcPr marL="6131" marR="6131" marT="6131" marB="0" anchor="b"/>
                </a:tc>
                <a:tc>
                  <a:txBody>
                    <a:bodyPr/>
                    <a:lstStyle/>
                    <a:p>
                      <a:pPr algn="l" fontAlgn="b"/>
                      <a:r>
                        <a:rPr lang="en-US" sz="1000" u="none" strike="noStrike" dirty="0">
                          <a:effectLst/>
                        </a:rPr>
                        <a:t>Pass-through</a:t>
                      </a:r>
                      <a:endParaRPr lang="en-US" sz="1000" b="0" i="0" u="none" strike="noStrike" dirty="0">
                        <a:solidFill>
                          <a:srgbClr val="000000"/>
                        </a:solidFill>
                        <a:effectLst/>
                        <a:latin typeface="Calibri" panose="020F0502020204030204" pitchFamily="34" charset="0"/>
                      </a:endParaRPr>
                    </a:p>
                  </a:txBody>
                  <a:tcPr marL="6131" marR="6131" marT="6131" marB="0" anchor="b"/>
                </a:tc>
                <a:tc>
                  <a:txBody>
                    <a:bodyPr/>
                    <a:lstStyle/>
                    <a:p>
                      <a:pPr algn="l" fontAlgn="b"/>
                      <a:r>
                        <a:rPr lang="en-US" sz="1000" u="none" strike="noStrike" dirty="0">
                          <a:effectLst/>
                        </a:rPr>
                        <a:t>with 20% Deduction</a:t>
                      </a:r>
                      <a:endParaRPr lang="en-US" sz="1000" b="0" i="0" u="none" strike="noStrike" dirty="0">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2399666642"/>
                  </a:ext>
                </a:extLst>
              </a:tr>
              <a:tr h="232204">
                <a:tc>
                  <a:txBody>
                    <a:bodyPr/>
                    <a:lstStyle/>
                    <a:p>
                      <a:pPr algn="l" fontAlgn="b"/>
                      <a:r>
                        <a:rPr lang="en-US" sz="1400" u="none" strike="noStrike" dirty="0">
                          <a:effectLst/>
                        </a:rPr>
                        <a:t>Entity Tax</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35.0%</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0.0%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21.0%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0.0%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0.0%</a:t>
                      </a:r>
                      <a:endParaRPr lang="en-US" sz="12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3887597506"/>
                  </a:ext>
                </a:extLst>
              </a:tr>
              <a:tr h="232204">
                <a:tc>
                  <a:txBody>
                    <a:bodyPr/>
                    <a:lstStyle/>
                    <a:p>
                      <a:pPr algn="l" fontAlgn="b"/>
                      <a:r>
                        <a:rPr lang="en-US" sz="1400" u="none" strike="noStrike" dirty="0">
                          <a:effectLst/>
                        </a:rPr>
                        <a:t>Individual Tax</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20.0%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39.6%</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20.0%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37.0%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29.6%</a:t>
                      </a:r>
                      <a:endParaRPr lang="en-US" sz="12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2582002940"/>
                  </a:ext>
                </a:extLst>
              </a:tr>
              <a:tr h="457921">
                <a:tc>
                  <a:txBody>
                    <a:bodyPr/>
                    <a:lstStyle/>
                    <a:p>
                      <a:pPr algn="l" fontAlgn="b"/>
                      <a:r>
                        <a:rPr lang="en-US" sz="1400" u="none" strike="noStrike" dirty="0">
                          <a:effectLst/>
                        </a:rPr>
                        <a:t>Net Investment Income Tax</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3.8%</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3.8%</a:t>
                      </a:r>
                      <a:endParaRPr lang="en-US" sz="12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2035505161"/>
                  </a:ext>
                </a:extLst>
              </a:tr>
              <a:tr h="232204">
                <a:tc>
                  <a:txBody>
                    <a:bodyPr/>
                    <a:lstStyle/>
                    <a:p>
                      <a:pPr algn="l" fontAlgn="b"/>
                      <a:r>
                        <a:rPr lang="en-US" sz="1400" u="none" strike="noStrike" dirty="0">
                          <a:effectLst/>
                        </a:rPr>
                        <a:t>Net Rate</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50.5%</a:t>
                      </a:r>
                      <a:endParaRPr lang="en-US" sz="1200" b="1"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43.4%</a:t>
                      </a:r>
                      <a:endParaRPr lang="en-US" sz="1200" b="1"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39.8%</a:t>
                      </a:r>
                      <a:endParaRPr lang="en-US" sz="1200" b="1"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40.8%</a:t>
                      </a:r>
                      <a:endParaRPr lang="en-US" sz="1200" b="1"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33.4%</a:t>
                      </a:r>
                      <a:endParaRPr lang="en-US" sz="1200" b="1" i="0" u="none" strike="noStrike" dirty="0">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4043636473"/>
                  </a:ext>
                </a:extLst>
              </a:tr>
              <a:tr h="232204">
                <a:tc>
                  <a:txBody>
                    <a:bodyPr/>
                    <a:lstStyle/>
                    <a:p>
                      <a:pPr algn="l" fontAlgn="b"/>
                      <a:r>
                        <a:rPr lang="en-US" sz="1400" u="none" strike="noStrike" dirty="0">
                          <a:effectLst/>
                        </a:rPr>
                        <a:t>Rate Differential</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l" fontAlgn="b"/>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solidFill>
                            <a:srgbClr val="C5093B"/>
                          </a:solidFill>
                          <a:effectLst/>
                        </a:rPr>
                        <a:t>7.1</a:t>
                      </a:r>
                      <a:endParaRPr lang="en-US" sz="1200" b="1" i="1" u="none" strike="noStrike" dirty="0">
                        <a:solidFill>
                          <a:srgbClr val="C5093B"/>
                        </a:solidFill>
                        <a:effectLst/>
                        <a:latin typeface="Calibri" panose="020F0502020204030204" pitchFamily="34" charset="0"/>
                      </a:endParaRPr>
                    </a:p>
                  </a:txBody>
                  <a:tcPr marL="6131" marR="6131" marT="6131" marB="0" anchor="b"/>
                </a:tc>
                <a:tc>
                  <a:txBody>
                    <a:bodyPr/>
                    <a:lstStyle/>
                    <a:p>
                      <a:pPr algn="l" fontAlgn="b"/>
                      <a:endParaRPr lang="en-US" sz="1200" b="1" i="1" u="none" strike="noStrike" dirty="0">
                        <a:solidFill>
                          <a:srgbClr val="C5093B"/>
                        </a:solidFill>
                        <a:effectLst/>
                        <a:latin typeface="Calibri" panose="020F0502020204030204" pitchFamily="34" charset="0"/>
                      </a:endParaRPr>
                    </a:p>
                  </a:txBody>
                  <a:tcPr marL="6131" marR="6131" marT="6131" marB="0" anchor="b"/>
                </a:tc>
                <a:tc>
                  <a:txBody>
                    <a:bodyPr/>
                    <a:lstStyle/>
                    <a:p>
                      <a:pPr algn="r" fontAlgn="b"/>
                      <a:r>
                        <a:rPr lang="en-US" sz="1200" u="none" strike="noStrike" dirty="0">
                          <a:solidFill>
                            <a:srgbClr val="C5093B"/>
                          </a:solidFill>
                          <a:effectLst/>
                        </a:rPr>
                        <a:t>-1.0</a:t>
                      </a:r>
                      <a:endParaRPr lang="en-US" sz="1200" b="1" i="1" u="none" strike="noStrike" dirty="0">
                        <a:solidFill>
                          <a:srgbClr val="C5093B"/>
                        </a:solidFill>
                        <a:effectLst/>
                        <a:latin typeface="Calibri" panose="020F0502020204030204" pitchFamily="34" charset="0"/>
                      </a:endParaRPr>
                    </a:p>
                  </a:txBody>
                  <a:tcPr marL="6131" marR="6131" marT="6131" marB="0" anchor="b"/>
                </a:tc>
                <a:tc>
                  <a:txBody>
                    <a:bodyPr/>
                    <a:lstStyle/>
                    <a:p>
                      <a:pPr algn="r" fontAlgn="b"/>
                      <a:r>
                        <a:rPr lang="en-US" sz="1200" u="none" strike="noStrike" dirty="0">
                          <a:solidFill>
                            <a:srgbClr val="C5093B"/>
                          </a:solidFill>
                          <a:effectLst/>
                        </a:rPr>
                        <a:t>6.4</a:t>
                      </a:r>
                      <a:endParaRPr lang="en-US" sz="1200" b="1" i="1" u="none" strike="noStrike" dirty="0">
                        <a:solidFill>
                          <a:srgbClr val="C5093B"/>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3621674158"/>
                  </a:ext>
                </a:extLst>
              </a:tr>
              <a:tr h="523824">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100% Retained</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2209511217"/>
                  </a:ext>
                </a:extLst>
              </a:tr>
              <a:tr h="232204">
                <a:tc>
                  <a:txBody>
                    <a:bodyPr/>
                    <a:lstStyle/>
                    <a:p>
                      <a:pPr algn="l" fontAlgn="b"/>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2017</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 </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1200" u="none" strike="noStrike" dirty="0">
                          <a:effectLst/>
                        </a:rPr>
                        <a:t>2018</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tc>
                  <a:txBody>
                    <a:bodyPr/>
                    <a:lstStyle/>
                    <a:p>
                      <a:pPr algn="ctr"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2591667055"/>
                  </a:ext>
                </a:extLst>
              </a:tr>
              <a:tr h="232204">
                <a:tc>
                  <a:txBody>
                    <a:bodyPr/>
                    <a:lstStyle/>
                    <a:p>
                      <a:pPr algn="l" fontAlgn="b"/>
                      <a:r>
                        <a:rPr lang="en-US" sz="1400" u="none" strike="noStrike" dirty="0">
                          <a:effectLst/>
                        </a:rPr>
                        <a:t>Entity Tax</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35.0%</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0.0%</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21.0%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0.0%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0.0%</a:t>
                      </a:r>
                      <a:endParaRPr lang="en-US" sz="12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1271615753"/>
                  </a:ext>
                </a:extLst>
              </a:tr>
              <a:tr h="232204">
                <a:tc>
                  <a:txBody>
                    <a:bodyPr/>
                    <a:lstStyle/>
                    <a:p>
                      <a:pPr algn="l" fontAlgn="b"/>
                      <a:r>
                        <a:rPr lang="en-US" sz="1400" u="none" strike="noStrike" dirty="0">
                          <a:effectLst/>
                        </a:rPr>
                        <a:t>Individual Tax</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0.0%</a:t>
                      </a:r>
                      <a:endParaRPr lang="en-US" sz="1200" b="0" i="1"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39.6%</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0.0%</a:t>
                      </a:r>
                      <a:endParaRPr lang="en-US" sz="1200" b="0" i="1"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37.0%</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29.6%</a:t>
                      </a:r>
                      <a:endParaRPr lang="en-US" sz="12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1322701335"/>
                  </a:ext>
                </a:extLst>
              </a:tr>
              <a:tr h="457921">
                <a:tc>
                  <a:txBody>
                    <a:bodyPr/>
                    <a:lstStyle/>
                    <a:p>
                      <a:pPr algn="l" fontAlgn="b"/>
                      <a:r>
                        <a:rPr lang="en-US" sz="1400" u="none" strike="noStrike" dirty="0">
                          <a:effectLst/>
                        </a:rPr>
                        <a:t>Net Investment Income Tax</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0.0%</a:t>
                      </a:r>
                      <a:endParaRPr lang="en-US" sz="1200" b="0" i="1"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3.8%</a:t>
                      </a:r>
                      <a:endParaRPr lang="en-US" sz="12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0.0%</a:t>
                      </a:r>
                      <a:endParaRPr lang="en-US" sz="1200" b="0" i="1"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3.8%</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3.8%</a:t>
                      </a:r>
                      <a:endParaRPr lang="en-US" sz="1200" b="0"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3914779549"/>
                  </a:ext>
                </a:extLst>
              </a:tr>
              <a:tr h="232204">
                <a:tc>
                  <a:txBody>
                    <a:bodyPr/>
                    <a:lstStyle/>
                    <a:p>
                      <a:pPr algn="l" fontAlgn="b"/>
                      <a:r>
                        <a:rPr lang="en-US" sz="1400" u="none" strike="noStrike" dirty="0">
                          <a:effectLst/>
                        </a:rPr>
                        <a:t>Net Rate</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35.0%</a:t>
                      </a:r>
                      <a:endParaRPr lang="en-US" sz="1200" b="1"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43.4%</a:t>
                      </a:r>
                      <a:endParaRPr lang="en-US" sz="1200" b="1"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21.0%</a:t>
                      </a:r>
                      <a:endParaRPr lang="en-US" sz="1200" b="1"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effectLst/>
                        </a:rPr>
                        <a:t>40.8%</a:t>
                      </a:r>
                      <a:endParaRPr lang="en-US" sz="1200" b="1" i="0" u="none" strike="noStrike" dirty="0">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a:effectLst/>
                        </a:rPr>
                        <a:t>33.4%</a:t>
                      </a:r>
                      <a:endParaRPr lang="en-US" sz="1200" b="1" i="0" u="none" strike="noStrike">
                        <a:solidFill>
                          <a:srgbClr val="000000"/>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4227248799"/>
                  </a:ext>
                </a:extLst>
              </a:tr>
              <a:tr h="232204">
                <a:tc>
                  <a:txBody>
                    <a:bodyPr/>
                    <a:lstStyle/>
                    <a:p>
                      <a:pPr algn="l" fontAlgn="b"/>
                      <a:r>
                        <a:rPr lang="en-US" sz="1400" u="none" strike="noStrike" dirty="0">
                          <a:effectLst/>
                        </a:rPr>
                        <a:t>Rate Differential</a:t>
                      </a:r>
                      <a:endParaRPr lang="en-US" sz="1400" b="0" i="0" u="none" strike="noStrike" dirty="0">
                        <a:solidFill>
                          <a:srgbClr val="000000"/>
                        </a:solidFill>
                        <a:effectLst/>
                        <a:latin typeface="Calibri" panose="020F0502020204030204" pitchFamily="34" charset="0"/>
                      </a:endParaRPr>
                    </a:p>
                  </a:txBody>
                  <a:tcPr marL="6131" marR="6131" marT="6131" marB="0" anchor="b"/>
                </a:tc>
                <a:tc>
                  <a:txBody>
                    <a:bodyPr/>
                    <a:lstStyle/>
                    <a:p>
                      <a:pPr algn="l" fontAlgn="b"/>
                      <a:r>
                        <a:rPr lang="en-US" sz="1200" u="none" strike="noStrike">
                          <a:effectLst/>
                        </a:rPr>
                        <a:t> </a:t>
                      </a:r>
                      <a:endParaRPr lang="en-US" sz="1200" b="0" i="0" u="none" strike="noStrike">
                        <a:solidFill>
                          <a:srgbClr val="000000"/>
                        </a:solidFill>
                        <a:effectLst/>
                        <a:latin typeface="Calibri" panose="020F0502020204030204" pitchFamily="34" charset="0"/>
                      </a:endParaRPr>
                    </a:p>
                  </a:txBody>
                  <a:tcPr marL="6131" marR="6131" marT="6131" marB="0" anchor="b"/>
                </a:tc>
                <a:tc>
                  <a:txBody>
                    <a:bodyPr/>
                    <a:lstStyle/>
                    <a:p>
                      <a:pPr algn="r" fontAlgn="b"/>
                      <a:r>
                        <a:rPr lang="en-US" sz="1200" u="none" strike="noStrike" dirty="0">
                          <a:solidFill>
                            <a:srgbClr val="C5093B"/>
                          </a:solidFill>
                          <a:effectLst/>
                        </a:rPr>
                        <a:t>-8.4</a:t>
                      </a:r>
                      <a:endParaRPr lang="en-US" sz="1200" b="1" i="1" u="none" strike="noStrike" dirty="0">
                        <a:solidFill>
                          <a:srgbClr val="C5093B"/>
                        </a:solidFill>
                        <a:effectLst/>
                        <a:latin typeface="Calibri" panose="020F0502020204030204" pitchFamily="34" charset="0"/>
                      </a:endParaRPr>
                    </a:p>
                  </a:txBody>
                  <a:tcPr marL="6131" marR="6131" marT="6131" marB="0" anchor="b"/>
                </a:tc>
                <a:tc>
                  <a:txBody>
                    <a:bodyPr/>
                    <a:lstStyle/>
                    <a:p>
                      <a:pPr algn="l" fontAlgn="b"/>
                      <a:r>
                        <a:rPr lang="en-US" sz="1200" u="none" strike="noStrike" dirty="0">
                          <a:solidFill>
                            <a:srgbClr val="C5093B"/>
                          </a:solidFill>
                          <a:effectLst/>
                        </a:rPr>
                        <a:t> </a:t>
                      </a:r>
                      <a:endParaRPr lang="en-US" sz="1200" b="1" i="1" u="none" strike="noStrike" dirty="0">
                        <a:solidFill>
                          <a:srgbClr val="C5093B"/>
                        </a:solidFill>
                        <a:effectLst/>
                        <a:latin typeface="Calibri" panose="020F0502020204030204" pitchFamily="34" charset="0"/>
                      </a:endParaRPr>
                    </a:p>
                  </a:txBody>
                  <a:tcPr marL="6131" marR="6131" marT="6131" marB="0" anchor="b"/>
                </a:tc>
                <a:tc>
                  <a:txBody>
                    <a:bodyPr/>
                    <a:lstStyle/>
                    <a:p>
                      <a:pPr algn="r" fontAlgn="b"/>
                      <a:r>
                        <a:rPr lang="en-US" sz="1200" u="none" strike="noStrike" dirty="0">
                          <a:solidFill>
                            <a:srgbClr val="C5093B"/>
                          </a:solidFill>
                          <a:effectLst/>
                        </a:rPr>
                        <a:t>-19.8</a:t>
                      </a:r>
                      <a:endParaRPr lang="en-US" sz="1200" b="1" i="1" u="none" strike="noStrike" dirty="0">
                        <a:solidFill>
                          <a:srgbClr val="C5093B"/>
                        </a:solidFill>
                        <a:effectLst/>
                        <a:latin typeface="Calibri" panose="020F0502020204030204" pitchFamily="34" charset="0"/>
                      </a:endParaRPr>
                    </a:p>
                  </a:txBody>
                  <a:tcPr marL="6131" marR="6131" marT="6131" marB="0" anchor="b"/>
                </a:tc>
                <a:tc>
                  <a:txBody>
                    <a:bodyPr/>
                    <a:lstStyle/>
                    <a:p>
                      <a:pPr algn="r" fontAlgn="b"/>
                      <a:r>
                        <a:rPr lang="en-US" sz="1200" u="none" strike="noStrike" dirty="0">
                          <a:solidFill>
                            <a:srgbClr val="C5093B"/>
                          </a:solidFill>
                          <a:effectLst/>
                        </a:rPr>
                        <a:t>-12.4</a:t>
                      </a:r>
                      <a:endParaRPr lang="en-US" sz="1200" b="1" i="1" u="none" strike="noStrike" dirty="0">
                        <a:solidFill>
                          <a:srgbClr val="C5093B"/>
                        </a:solidFill>
                        <a:effectLst/>
                        <a:latin typeface="Calibri" panose="020F0502020204030204" pitchFamily="34" charset="0"/>
                      </a:endParaRPr>
                    </a:p>
                  </a:txBody>
                  <a:tcPr marL="6131" marR="6131" marT="6131" marB="0" anchor="b"/>
                </a:tc>
                <a:extLst>
                  <a:ext uri="{0D108BD9-81ED-4DB2-BD59-A6C34878D82A}">
                    <a16:rowId xmlns:a16="http://schemas.microsoft.com/office/drawing/2014/main" val="706298539"/>
                  </a:ext>
                </a:extLst>
              </a:tr>
            </a:tbl>
          </a:graphicData>
        </a:graphic>
      </p:graphicFrame>
    </p:spTree>
    <p:extLst>
      <p:ext uri="{BB962C8B-B14F-4D97-AF65-F5344CB8AC3E}">
        <p14:creationId xmlns:p14="http://schemas.microsoft.com/office/powerpoint/2010/main" val="249940796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Tax Rate Comparison 52% Retained</a:t>
            </a:r>
          </a:p>
        </p:txBody>
      </p:sp>
      <p:pic>
        <p:nvPicPr>
          <p:cNvPr id="5" name="Content Placeholder 5">
            <a:extLst>
              <a:ext uri="{FF2B5EF4-FFF2-40B4-BE49-F238E27FC236}">
                <a16:creationId xmlns:a16="http://schemas.microsoft.com/office/drawing/2014/main" id="{E554B437-63E8-2745-9CD7-55CF6B4DE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95" y="1330325"/>
            <a:ext cx="7897668" cy="3927475"/>
          </a:xfrm>
          <a:prstGeom prst="rect">
            <a:avLst/>
          </a:prstGeom>
        </p:spPr>
      </p:pic>
    </p:spTree>
    <p:extLst>
      <p:ext uri="{BB962C8B-B14F-4D97-AF65-F5344CB8AC3E}">
        <p14:creationId xmlns:p14="http://schemas.microsoft.com/office/powerpoint/2010/main" val="56243458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Tax Rate Comparison 52% Retained</a:t>
            </a:r>
          </a:p>
        </p:txBody>
      </p:sp>
      <p:pic>
        <p:nvPicPr>
          <p:cNvPr id="6" name="Content Placeholder 2">
            <a:extLst>
              <a:ext uri="{FF2B5EF4-FFF2-40B4-BE49-F238E27FC236}">
                <a16:creationId xmlns:a16="http://schemas.microsoft.com/office/drawing/2014/main" id="{C6C8E9E9-A999-B045-9E5C-67B6056D8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1357093"/>
            <a:ext cx="7589520" cy="3748307"/>
          </a:xfrm>
          <a:prstGeom prst="rect">
            <a:avLst/>
          </a:prstGeom>
        </p:spPr>
      </p:pic>
    </p:spTree>
    <p:extLst>
      <p:ext uri="{BB962C8B-B14F-4D97-AF65-F5344CB8AC3E}">
        <p14:creationId xmlns:p14="http://schemas.microsoft.com/office/powerpoint/2010/main" val="27365259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Tax Rate Comparison 52% Retained</a:t>
            </a:r>
          </a:p>
        </p:txBody>
      </p:sp>
      <p:pic>
        <p:nvPicPr>
          <p:cNvPr id="5" name="Content Placeholder 4">
            <a:extLst>
              <a:ext uri="{FF2B5EF4-FFF2-40B4-BE49-F238E27FC236}">
                <a16:creationId xmlns:a16="http://schemas.microsoft.com/office/drawing/2014/main" id="{AE38730C-EFE6-6440-93DA-7A994E2424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 y="1330324"/>
            <a:ext cx="7589520" cy="3851276"/>
          </a:xfrm>
          <a:prstGeom prst="rect">
            <a:avLst/>
          </a:prstGeom>
        </p:spPr>
      </p:pic>
    </p:spTree>
    <p:extLst>
      <p:ext uri="{BB962C8B-B14F-4D97-AF65-F5344CB8AC3E}">
        <p14:creationId xmlns:p14="http://schemas.microsoft.com/office/powerpoint/2010/main" val="413783222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228600" y="1143000"/>
            <a:ext cx="8763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r>
              <a:rPr lang="en-US" u="sng" dirty="0">
                <a:latin typeface="cmss10" charset="0"/>
                <a:ea typeface="ＭＳ Ｐゴシック" charset="0"/>
                <a:cs typeface="ＭＳ Ｐゴシック" charset="0"/>
              </a:rPr>
              <a:t> </a:t>
            </a:r>
            <a:endParaRPr lang="en-US" dirty="0">
              <a:latin typeface="cmss10" charset="0"/>
              <a:ea typeface="ＭＳ Ｐゴシック" charset="0"/>
              <a:cs typeface="ＭＳ Ｐゴシック" charset="0"/>
            </a:endParaRP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Not Everyone Optimizes Their Tax Position</a:t>
            </a:r>
          </a:p>
          <a:p>
            <a:pPr marL="1490662" lvl="2" indent="-342900" eaLnBrk="0" hangingPunct="0">
              <a:buSzPct val="100000"/>
              <a:buFont typeface="Arial" panose="020B0604020202020204" pitchFamily="34" charset="0"/>
              <a:buChar char="•"/>
              <a:defRPr/>
            </a:pPr>
            <a:endParaRPr lang="en-US" altLang="ja-JP" dirty="0">
              <a:solidFill>
                <a:srgbClr val="000000"/>
              </a:solidFill>
              <a:latin typeface="cmss10" charset="0"/>
              <a:ea typeface="ＭＳ Ｐゴシック" charset="0"/>
              <a:cs typeface="ＭＳ Ｐゴシック" charset="0"/>
            </a:endParaRPr>
          </a:p>
          <a:p>
            <a:pPr marL="1490662" lvl="2" indent="-342900" eaLnBrk="0" hangingPunct="0">
              <a:buSzPct val="100000"/>
              <a:buFont typeface="Arial" panose="020B0604020202020204" pitchFamily="34" charset="0"/>
              <a:buChar char="•"/>
              <a:defRPr/>
            </a:pPr>
            <a:endParaRPr lang="en-US" altLang="ja-JP" dirty="0">
              <a:solidFill>
                <a:srgbClr val="000000"/>
              </a:solidFill>
              <a:latin typeface="cmss10" charset="0"/>
              <a:ea typeface="ＭＳ Ｐゴシック" charset="0"/>
              <a:cs typeface="ＭＳ Ｐゴシック" charset="0"/>
            </a:endParaRP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77% of Beneficiaries had AGI &gt; $500K</a:t>
            </a:r>
          </a:p>
          <a:p>
            <a:pPr marL="1490662" lvl="2" indent="-342900" eaLnBrk="0" hangingPunct="0">
              <a:buSzPct val="100000"/>
              <a:buFont typeface="Arial" panose="020B0604020202020204" pitchFamily="34" charset="0"/>
              <a:buChar char="•"/>
              <a:defRPr/>
            </a:pPr>
            <a:endParaRPr lang="en-US" altLang="ja-JP" dirty="0">
              <a:solidFill>
                <a:srgbClr val="000000"/>
              </a:solidFill>
              <a:latin typeface="cmss10" charset="0"/>
              <a:ea typeface="ＭＳ Ｐゴシック" charset="0"/>
              <a:cs typeface="ＭＳ Ｐゴシック" charset="0"/>
            </a:endParaRPr>
          </a:p>
          <a:p>
            <a:pPr marL="1490662" lvl="2" indent="-342900" eaLnBrk="0" hangingPunct="0">
              <a:buSzPct val="100000"/>
              <a:buFont typeface="Arial" panose="020B0604020202020204" pitchFamily="34" charset="0"/>
              <a:buChar char="•"/>
              <a:defRPr/>
            </a:pPr>
            <a:endParaRPr lang="en-US" altLang="ja-JP" dirty="0">
              <a:solidFill>
                <a:srgbClr val="000000"/>
              </a:solidFill>
              <a:latin typeface="cmss10" charset="0"/>
              <a:ea typeface="ＭＳ Ｐゴシック" charset="0"/>
              <a:cs typeface="ＭＳ Ｐゴシック" charset="0"/>
            </a:endParaRPr>
          </a:p>
          <a:p>
            <a:pPr marL="1490662" lvl="2" indent="-342900" eaLnBrk="0" hangingPunct="0">
              <a:buSzPct val="100000"/>
              <a:buFont typeface="Arial" panose="020B0604020202020204" pitchFamily="34" charset="0"/>
              <a:buChar char="•"/>
              <a:defRPr/>
            </a:pPr>
            <a:r>
              <a:rPr lang="en-US" altLang="ja-JP" dirty="0">
                <a:solidFill>
                  <a:srgbClr val="000000"/>
                </a:solidFill>
                <a:latin typeface="cmss10" charset="0"/>
                <a:ea typeface="ＭＳ Ｐゴシック" charset="0"/>
                <a:cs typeface="ＭＳ Ｐゴシック" charset="0"/>
              </a:rPr>
              <a:t> 17.5% of Ordinary Pass-Through Business</a:t>
            </a:r>
          </a:p>
          <a:p>
            <a:pPr marL="1490662" lvl="2" indent="-342900" eaLnBrk="0" hangingPunct="0">
              <a:buSzPct val="100000"/>
              <a:buFont typeface="Arial" panose="020B0604020202020204" pitchFamily="34" charset="0"/>
              <a:buChar char="•"/>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524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Observations from TCJA</a:t>
            </a:r>
          </a:p>
        </p:txBody>
      </p:sp>
    </p:spTree>
    <p:extLst>
      <p:ext uri="{BB962C8B-B14F-4D97-AF65-F5344CB8AC3E}">
        <p14:creationId xmlns:p14="http://schemas.microsoft.com/office/powerpoint/2010/main" val="9240986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1143000"/>
            <a:ext cx="8763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257300" lvl="2" indent="-342900">
              <a:buFont typeface="Arial" panose="020B0604020202020204" pitchFamily="34" charset="0"/>
              <a:buChar char="•"/>
            </a:pPr>
            <a:r>
              <a:rPr lang="en-US" dirty="0"/>
              <a:t>SECA/NIIT Conformity</a:t>
            </a:r>
          </a:p>
          <a:p>
            <a:pPr marL="342900"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Wealth Taxation</a:t>
            </a:r>
          </a:p>
          <a:p>
            <a:pPr marL="1714500" lvl="3" indent="-342900">
              <a:buFont typeface="Arial" panose="020B0604020202020204" pitchFamily="34" charset="0"/>
              <a:buChar char="•"/>
            </a:pPr>
            <a:r>
              <a:rPr lang="en-US" dirty="0"/>
              <a:t>Mark-to-Market</a:t>
            </a:r>
          </a:p>
          <a:p>
            <a:pPr marL="1714500" lvl="3" indent="-342900">
              <a:buFont typeface="Arial" panose="020B0604020202020204" pitchFamily="34" charset="0"/>
              <a:buChar char="•"/>
            </a:pPr>
            <a:r>
              <a:rPr lang="en-US" dirty="0"/>
              <a:t>Treatment at Death</a:t>
            </a:r>
          </a:p>
          <a:p>
            <a:pPr marL="1714500" lvl="3" indent="-342900">
              <a:buFont typeface="Arial" panose="020B0604020202020204" pitchFamily="34" charset="0"/>
              <a:buChar char="•"/>
            </a:pPr>
            <a:r>
              <a:rPr lang="en-US" dirty="0"/>
              <a:t>Centimillionaire Tax</a:t>
            </a:r>
          </a:p>
          <a:p>
            <a:endParaRPr lang="en-US" dirty="0"/>
          </a:p>
          <a:p>
            <a:pPr marL="800100" lvl="1"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1986" name="Text Box 7"/>
          <p:cNvSpPr txBox="1">
            <a:spLocks noChangeArrowheads="1"/>
          </p:cNvSpPr>
          <p:nvPr/>
        </p:nvSpPr>
        <p:spPr bwMode="auto">
          <a:xfrm>
            <a:off x="228600" y="1143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Pass-Through Policies on the Hill</a:t>
            </a:r>
          </a:p>
        </p:txBody>
      </p:sp>
    </p:spTree>
    <p:extLst>
      <p:ext uri="{BB962C8B-B14F-4D97-AF65-F5344CB8AC3E}">
        <p14:creationId xmlns:p14="http://schemas.microsoft.com/office/powerpoint/2010/main" val="16669326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228600" y="1143000"/>
            <a:ext cx="87630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endParaRPr lang="en-US" dirty="0">
              <a:latin typeface="cmss10" charset="0"/>
              <a:ea typeface="ＭＳ Ｐゴシック" charset="0"/>
              <a:cs typeface="ＭＳ Ｐゴシック" charset="0"/>
            </a:endParaRPr>
          </a:p>
          <a:p>
            <a:pPr marL="1257300" lvl="2" indent="-342900">
              <a:buFont typeface="Arial" panose="020B0604020202020204" pitchFamily="34" charset="0"/>
              <a:buChar char="•"/>
            </a:pPr>
            <a:r>
              <a:rPr lang="en-US" dirty="0"/>
              <a:t>Proposed by Obama (restrictively)</a:t>
            </a:r>
          </a:p>
          <a:p>
            <a:pPr marL="342900"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Internal to OTA since 2007ish</a:t>
            </a:r>
          </a:p>
          <a:p>
            <a:pPr marL="342900"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Keys:</a:t>
            </a:r>
          </a:p>
          <a:p>
            <a:pPr marL="1714500" lvl="3" indent="-342900">
              <a:buFont typeface="Arial" panose="020B0604020202020204" pitchFamily="34" charset="0"/>
              <a:buChar char="•"/>
            </a:pPr>
            <a:r>
              <a:rPr lang="en-US" dirty="0"/>
              <a:t>Reasonable Compensation (Gingrich-Edwards)</a:t>
            </a:r>
          </a:p>
          <a:p>
            <a:pPr marL="1714500" lvl="3" indent="-342900">
              <a:buFont typeface="Arial" panose="020B0604020202020204" pitchFamily="34" charset="0"/>
              <a:buChar char="•"/>
            </a:pPr>
            <a:r>
              <a:rPr lang="en-US" dirty="0"/>
              <a:t>Active/Passive designation for NIIT</a:t>
            </a:r>
          </a:p>
          <a:p>
            <a:pPr marL="342900"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Loophole </a:t>
            </a:r>
          </a:p>
          <a:p>
            <a:pPr marL="1257300" lvl="2" indent="-342900">
              <a:buFont typeface="Arial" panose="020B0604020202020204" pitchFamily="34" charset="0"/>
              <a:buChar char="•"/>
            </a:pPr>
            <a:r>
              <a:rPr lang="en-US" dirty="0"/>
              <a:t>Confuses Capital/Labor </a:t>
            </a:r>
          </a:p>
          <a:p>
            <a:pPr marL="342900"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‘Hurts’ Small Business</a:t>
            </a:r>
          </a:p>
          <a:p>
            <a:pPr marL="1257300" lvl="2" indent="-342900">
              <a:buFont typeface="Arial" panose="020B0604020202020204" pitchFamily="34" charset="0"/>
              <a:buChar char="•"/>
            </a:pPr>
            <a:r>
              <a:rPr lang="en-US" dirty="0"/>
              <a:t>Not necessarily general revenue</a:t>
            </a:r>
          </a:p>
          <a:p>
            <a:pPr marL="1490662" lvl="2" indent="-342900" eaLnBrk="0" hangingPunct="0">
              <a:buSzPct val="100000"/>
              <a:buFont typeface="Arial" panose="020B0604020202020204" pitchFamily="34" charset="0"/>
              <a:buChar char="•"/>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524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SECA Conformity</a:t>
            </a:r>
          </a:p>
        </p:txBody>
      </p:sp>
    </p:spTree>
    <p:extLst>
      <p:ext uri="{BB962C8B-B14F-4D97-AF65-F5344CB8AC3E}">
        <p14:creationId xmlns:p14="http://schemas.microsoft.com/office/powerpoint/2010/main" val="208053967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228600" y="1143000"/>
            <a:ext cx="8763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endParaRPr lang="en-US" dirty="0">
              <a:latin typeface="cmss10" charset="0"/>
              <a:ea typeface="ＭＳ Ｐゴシック" charset="0"/>
              <a:cs typeface="ＭＳ Ｐゴシック" charset="0"/>
            </a:endParaRPr>
          </a:p>
          <a:p>
            <a:pPr marL="1257300" lvl="2" indent="-342900">
              <a:buFont typeface="Arial" panose="020B0604020202020204" pitchFamily="34" charset="0"/>
              <a:buChar char="•"/>
            </a:pPr>
            <a:r>
              <a:rPr lang="en-US" dirty="0"/>
              <a:t>“Minimum Tax” on Wealthiest</a:t>
            </a:r>
          </a:p>
          <a:p>
            <a:pPr marL="342900" indent="-342900">
              <a:buFont typeface="Arial" panose="020B0604020202020204" pitchFamily="34" charset="0"/>
              <a:buChar char="•"/>
            </a:pPr>
            <a:endParaRPr lang="en-US" dirty="0"/>
          </a:p>
          <a:p>
            <a:pPr marL="1257300" lvl="2" indent="-342900">
              <a:buFont typeface="Arial" panose="020B0604020202020204" pitchFamily="34" charset="0"/>
              <a:buChar char="•"/>
            </a:pPr>
            <a:r>
              <a:rPr lang="en-US" dirty="0"/>
              <a:t>20% Effective Tax Rate	</a:t>
            </a:r>
          </a:p>
          <a:p>
            <a:pPr marL="1714500" lvl="3" indent="-342900">
              <a:buFont typeface="Arial" panose="020B0604020202020204" pitchFamily="34" charset="0"/>
              <a:buChar char="•"/>
            </a:pPr>
            <a:r>
              <a:rPr lang="en-US" dirty="0"/>
              <a:t>Includes unrealized gains</a:t>
            </a:r>
          </a:p>
          <a:p>
            <a:endParaRPr lang="en-US" dirty="0"/>
          </a:p>
          <a:p>
            <a:pPr marL="1257300" lvl="2" indent="-342900">
              <a:buFont typeface="Arial" panose="020B0604020202020204" pitchFamily="34" charset="0"/>
              <a:buChar char="•"/>
            </a:pPr>
            <a:r>
              <a:rPr lang="en-US" dirty="0"/>
              <a:t>Not subject to Tax if “Illiquid”</a:t>
            </a:r>
          </a:p>
          <a:p>
            <a:pPr marL="1714500" lvl="3" indent="-342900">
              <a:buFont typeface="Arial" panose="020B0604020202020204" pitchFamily="34" charset="0"/>
              <a:buChar char="•"/>
            </a:pPr>
            <a:r>
              <a:rPr lang="en-US" dirty="0"/>
              <a:t>i.e. Private Wealth is 80% of wealth</a:t>
            </a:r>
          </a:p>
          <a:p>
            <a:pPr marL="1714500" lvl="3" indent="-342900">
              <a:buFont typeface="Arial" panose="020B0604020202020204" pitchFamily="34" charset="0"/>
              <a:buChar char="•"/>
            </a:pPr>
            <a:r>
              <a:rPr lang="en-US" dirty="0"/>
              <a:t>More Pass-Throughs?</a:t>
            </a:r>
          </a:p>
          <a:p>
            <a:pPr marL="1714500" lvl="3" indent="-342900">
              <a:buFont typeface="Arial" panose="020B0604020202020204" pitchFamily="34" charset="0"/>
              <a:buChar char="•"/>
            </a:pPr>
            <a:endParaRPr lang="en-US" dirty="0"/>
          </a:p>
          <a:p>
            <a:pPr marL="1147762" lvl="2" eaLnBrk="0" hangingPunct="0">
              <a:buSzPct val="100000"/>
              <a:defRPr/>
            </a:pPr>
            <a:endParaRPr lang="en-US" altLang="ja-JP" dirty="0">
              <a:solidFill>
                <a:srgbClr val="000000"/>
              </a:solidFill>
              <a:latin typeface="cmss10" charset="0"/>
              <a:ea typeface="ＭＳ Ｐゴシック" charset="0"/>
              <a:cs typeface="ＭＳ Ｐゴシック" charset="0"/>
            </a:endParaRPr>
          </a:p>
        </p:txBody>
      </p:sp>
      <p:sp>
        <p:nvSpPr>
          <p:cNvPr id="41986" name="Text Box 7"/>
          <p:cNvSpPr txBox="1">
            <a:spLocks noChangeArrowheads="1"/>
          </p:cNvSpPr>
          <p:nvPr/>
        </p:nvSpPr>
        <p:spPr bwMode="auto">
          <a:xfrm>
            <a:off x="228600" y="152400"/>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Centimillionaire Tax</a:t>
            </a:r>
          </a:p>
        </p:txBody>
      </p:sp>
    </p:spTree>
    <p:extLst>
      <p:ext uri="{BB962C8B-B14F-4D97-AF65-F5344CB8AC3E}">
        <p14:creationId xmlns:p14="http://schemas.microsoft.com/office/powerpoint/2010/main" val="427875464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Tax on Partnership Income by Industry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55207" cy="5517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716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Partnership Income Tax Rates by Industry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76339"/>
            <a:ext cx="9072944" cy="4370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76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Why Pass-through Business?</a:t>
            </a:r>
          </a:p>
        </p:txBody>
      </p:sp>
      <p:sp>
        <p:nvSpPr>
          <p:cNvPr id="3" name="Content Placeholder 2"/>
          <p:cNvSpPr>
            <a:spLocks noGrp="1"/>
          </p:cNvSpPr>
          <p:nvPr>
            <p:ph idx="1"/>
          </p:nvPr>
        </p:nvSpPr>
        <p:spPr>
          <a:xfrm>
            <a:off x="381000" y="1143000"/>
            <a:ext cx="8305800" cy="5486400"/>
          </a:xfrm>
        </p:spPr>
        <p:txBody>
          <a:bodyPr>
            <a:noAutofit/>
          </a:bodyPr>
          <a:lstStyle/>
          <a:p>
            <a:pPr marL="457200" indent="-457200">
              <a:buSzPct val="100000"/>
              <a:buAutoNum type="arabicParenR"/>
            </a:pPr>
            <a:r>
              <a:rPr lang="en-US" dirty="0"/>
              <a:t>Sole Proprietorships  </a:t>
            </a:r>
          </a:p>
          <a:p>
            <a:pPr marL="857250" lvl="1" indent="-457200">
              <a:buSzPct val="100000"/>
              <a:buFont typeface="Arial" panose="020B0604020202020204" pitchFamily="34" charset="0"/>
              <a:buChar char="•"/>
            </a:pPr>
            <a:r>
              <a:rPr lang="en-US" dirty="0"/>
              <a:t>Single Layer of Tax but must include Self-Employment Contribution Act  (SECA) taxes</a:t>
            </a:r>
          </a:p>
          <a:p>
            <a:pPr marL="857250" lvl="1" indent="-457200">
              <a:buSzPct val="100000"/>
              <a:buFont typeface="Arial" panose="020B0604020202020204" pitchFamily="34" charset="0"/>
              <a:buChar char="•"/>
            </a:pPr>
            <a:r>
              <a:rPr lang="en-US" dirty="0"/>
              <a:t>Filed on 1040 Schedule C</a:t>
            </a:r>
          </a:p>
          <a:p>
            <a:pPr marL="457200" indent="-457200">
              <a:buSzPct val="100000"/>
              <a:buAutoNum type="arabicParenR"/>
            </a:pPr>
            <a:endParaRPr lang="en-US" dirty="0"/>
          </a:p>
          <a:p>
            <a:pPr marL="457200" indent="-457200">
              <a:buSzPct val="100000"/>
              <a:buAutoNum type="arabicParenR"/>
            </a:pPr>
            <a:r>
              <a:rPr lang="en-US" dirty="0"/>
              <a:t>S-Corporations (“subchapter S entities”) </a:t>
            </a:r>
          </a:p>
          <a:p>
            <a:pPr marL="857250" lvl="1" indent="-457200">
              <a:buSzPct val="100000"/>
              <a:buFont typeface="Arial" panose="020B0604020202020204" pitchFamily="34" charset="0"/>
              <a:buChar char="•"/>
            </a:pPr>
            <a:r>
              <a:rPr lang="en-US" dirty="0"/>
              <a:t>Limited Liability</a:t>
            </a:r>
          </a:p>
          <a:p>
            <a:pPr marL="857250" lvl="1" indent="-457200">
              <a:buSzPct val="100000"/>
              <a:buFont typeface="Arial" panose="020B0604020202020204" pitchFamily="34" charset="0"/>
              <a:buChar char="•"/>
            </a:pPr>
            <a:r>
              <a:rPr lang="en-US" dirty="0"/>
              <a:t>Subject to Closely Held Rules</a:t>
            </a:r>
          </a:p>
          <a:p>
            <a:pPr marL="857250" lvl="1" indent="-457200">
              <a:buSzPct val="100000"/>
              <a:buFont typeface="Arial" panose="020B0604020202020204" pitchFamily="34" charset="0"/>
              <a:buChar char="•"/>
            </a:pPr>
            <a:r>
              <a:rPr lang="en-US" dirty="0"/>
              <a:t>Some income avoids SECA taxes</a:t>
            </a:r>
          </a:p>
          <a:p>
            <a:pPr marL="400050" lvl="1" indent="0">
              <a:buSzPct val="100000"/>
              <a:buNone/>
            </a:pPr>
            <a:endParaRPr lang="en-US" dirty="0"/>
          </a:p>
          <a:p>
            <a:pPr marL="457200" indent="-457200">
              <a:buSzPct val="100000"/>
              <a:buAutoNum type="arabicParenR"/>
            </a:pPr>
            <a:r>
              <a:rPr lang="en-US" dirty="0"/>
              <a:t>Partnerships</a:t>
            </a:r>
          </a:p>
          <a:p>
            <a:pPr marL="857250" lvl="1" indent="-457200">
              <a:buSzPct val="100000"/>
              <a:buFont typeface="Arial" panose="020B0604020202020204" pitchFamily="34" charset="0"/>
              <a:buChar char="•"/>
            </a:pPr>
            <a:r>
              <a:rPr lang="en-US" dirty="0"/>
              <a:t>Limited Liability</a:t>
            </a:r>
          </a:p>
          <a:p>
            <a:pPr marL="857250" lvl="1" indent="-457200">
              <a:buSzPct val="100000"/>
              <a:buFont typeface="Arial" panose="020B0604020202020204" pitchFamily="34" charset="0"/>
              <a:buChar char="•"/>
            </a:pPr>
            <a:r>
              <a:rPr lang="en-US" dirty="0"/>
              <a:t>Some income avoids SECA taxes</a:t>
            </a:r>
          </a:p>
          <a:p>
            <a:pPr marL="857250" lvl="1" indent="-457200">
              <a:buSzPct val="100000"/>
              <a:buFont typeface="Arial" panose="020B0604020202020204" pitchFamily="34" charset="0"/>
              <a:buChar char="•"/>
            </a:pPr>
            <a:r>
              <a:rPr lang="en-US" dirty="0"/>
              <a:t>Flexibility in Distribution/Form</a:t>
            </a:r>
          </a:p>
          <a:p>
            <a:pPr marL="857250" lvl="1" indent="-457200">
              <a:buSzPct val="100000"/>
              <a:buFont typeface="Arial" panose="020B0604020202020204" pitchFamily="34" charset="0"/>
              <a:buChar char="•"/>
            </a:pPr>
            <a:endParaRPr lang="en-US" dirty="0"/>
          </a:p>
          <a:p>
            <a:pPr marL="857250" lvl="1"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3214557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dirty="0"/>
              <a:t>Gains and Losses by Tax Rate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13974"/>
            <a:ext cx="8764810" cy="431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407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Why Pass-through Business?</a:t>
            </a:r>
          </a:p>
        </p:txBody>
      </p:sp>
      <p:sp>
        <p:nvSpPr>
          <p:cNvPr id="3" name="Content Placeholder 2"/>
          <p:cNvSpPr>
            <a:spLocks noGrp="1"/>
          </p:cNvSpPr>
          <p:nvPr>
            <p:ph idx="1"/>
          </p:nvPr>
        </p:nvSpPr>
        <p:spPr>
          <a:xfrm>
            <a:off x="381000" y="1143000"/>
            <a:ext cx="8305800" cy="5486400"/>
          </a:xfrm>
        </p:spPr>
        <p:txBody>
          <a:bodyPr>
            <a:noAutofit/>
          </a:bodyPr>
          <a:lstStyle/>
          <a:p>
            <a:pPr marL="400050" lvl="1" indent="0">
              <a:buSzPct val="100000"/>
              <a:buNone/>
            </a:pPr>
            <a:r>
              <a:rPr lang="en-US" dirty="0"/>
              <a:t>Sole Props</a:t>
            </a:r>
          </a:p>
          <a:p>
            <a:pPr marL="857250" lvl="1" indent="-457200">
              <a:buSzPct val="100000"/>
              <a:buFont typeface="Arial" panose="020B0604020202020204" pitchFamily="34" charset="0"/>
              <a:buChar char="•"/>
            </a:pPr>
            <a:r>
              <a:rPr lang="en-US" dirty="0"/>
              <a:t>‘Single Operator’</a:t>
            </a:r>
          </a:p>
          <a:p>
            <a:pPr marL="857250" lvl="1" indent="-457200">
              <a:buSzPct val="100000"/>
              <a:buFont typeface="Arial" panose="020B0604020202020204" pitchFamily="34" charset="0"/>
              <a:buChar char="•"/>
            </a:pPr>
            <a:r>
              <a:rPr lang="en-US" dirty="0"/>
              <a:t>Simplest Form</a:t>
            </a:r>
          </a:p>
          <a:p>
            <a:pPr marL="857250" lvl="1" indent="-457200">
              <a:buSzPct val="100000"/>
              <a:buFont typeface="Arial" panose="020B0604020202020204" pitchFamily="34" charset="0"/>
              <a:buChar char="•"/>
            </a:pPr>
            <a:r>
              <a:rPr lang="en-US" dirty="0"/>
              <a:t>‘Out of Garage’ or Gig Worker</a:t>
            </a:r>
          </a:p>
          <a:p>
            <a:pPr marL="857250" lvl="1" indent="-457200">
              <a:buSzPct val="100000"/>
              <a:buFont typeface="Arial" panose="020B0604020202020204" pitchFamily="34" charset="0"/>
              <a:buChar char="•"/>
            </a:pPr>
            <a:endParaRPr lang="en-US" dirty="0"/>
          </a:p>
          <a:p>
            <a:pPr marL="857250" lvl="1" indent="-457200">
              <a:buSzPct val="100000"/>
              <a:buFont typeface="Arial" panose="020B0604020202020204" pitchFamily="34" charset="0"/>
              <a:buChar char="•"/>
            </a:pPr>
            <a:r>
              <a:rPr lang="en-US" dirty="0"/>
              <a:t>Receive Direct Payments or 1099s (information Returns)</a:t>
            </a:r>
          </a:p>
          <a:p>
            <a:pPr marL="857250" lvl="1" indent="-457200">
              <a:buSzPct val="100000"/>
              <a:buFont typeface="Arial" panose="020B0604020202020204" pitchFamily="34" charset="0"/>
              <a:buChar char="•"/>
            </a:pPr>
            <a:r>
              <a:rPr lang="en-US" dirty="0"/>
              <a:t>Report Earnings on 1040 Schedule C</a:t>
            </a:r>
          </a:p>
          <a:p>
            <a:pPr marL="857250" lvl="1" indent="-457200">
              <a:buSzPct val="100000"/>
              <a:buFont typeface="Arial" panose="020B0604020202020204" pitchFamily="34" charset="0"/>
              <a:buChar char="•"/>
            </a:pPr>
            <a:r>
              <a:rPr lang="en-US" dirty="0"/>
              <a:t>Fill out Schedule SE</a:t>
            </a:r>
          </a:p>
          <a:p>
            <a:pPr marL="857250" lvl="1"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42082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Why Pass-through Business?</a:t>
            </a:r>
          </a:p>
        </p:txBody>
      </p:sp>
      <p:sp>
        <p:nvSpPr>
          <p:cNvPr id="3" name="Content Placeholder 2"/>
          <p:cNvSpPr>
            <a:spLocks noGrp="1"/>
          </p:cNvSpPr>
          <p:nvPr>
            <p:ph idx="1"/>
          </p:nvPr>
        </p:nvSpPr>
        <p:spPr>
          <a:xfrm>
            <a:off x="381000" y="1143000"/>
            <a:ext cx="8305800" cy="5486400"/>
          </a:xfrm>
        </p:spPr>
        <p:txBody>
          <a:bodyPr>
            <a:noAutofit/>
          </a:bodyPr>
          <a:lstStyle/>
          <a:p>
            <a:pPr marL="0" indent="0">
              <a:buSzPct val="100000"/>
              <a:buNone/>
            </a:pPr>
            <a:r>
              <a:rPr lang="en-US" dirty="0"/>
              <a:t>S-Corporation </a:t>
            </a:r>
          </a:p>
          <a:p>
            <a:pPr marL="857250" lvl="1" indent="-457200">
              <a:buSzPct val="100000"/>
              <a:buFont typeface="Arial" panose="020B0604020202020204" pitchFamily="34" charset="0"/>
              <a:buChar char="•"/>
            </a:pPr>
            <a:r>
              <a:rPr lang="en-US" dirty="0"/>
              <a:t>Individual Shareholders only (certain trusts/estates)</a:t>
            </a:r>
          </a:p>
          <a:p>
            <a:pPr marL="857250" lvl="1" indent="-457200">
              <a:buSzPct val="100000"/>
              <a:buFont typeface="Arial" panose="020B0604020202020204" pitchFamily="34" charset="0"/>
              <a:buChar char="•"/>
            </a:pPr>
            <a:r>
              <a:rPr lang="en-US" dirty="0"/>
              <a:t>‘100’ or less Shareholders</a:t>
            </a:r>
          </a:p>
          <a:p>
            <a:pPr marL="857250" lvl="1" indent="-457200">
              <a:buSzPct val="100000"/>
              <a:buFont typeface="Arial" panose="020B0604020202020204" pitchFamily="34" charset="0"/>
              <a:buChar char="•"/>
            </a:pPr>
            <a:r>
              <a:rPr lang="en-US" dirty="0"/>
              <a:t>One Class of Stock (Pro Rata)</a:t>
            </a:r>
          </a:p>
          <a:p>
            <a:pPr marL="857250" lvl="1" indent="-457200">
              <a:buSzPct val="100000"/>
              <a:buFont typeface="Arial" panose="020B0604020202020204" pitchFamily="34" charset="0"/>
              <a:buChar char="•"/>
            </a:pPr>
            <a:endParaRPr lang="en-US" dirty="0"/>
          </a:p>
          <a:p>
            <a:pPr marL="857250" lvl="1" indent="-457200">
              <a:buSzPct val="100000"/>
              <a:buFont typeface="Arial" panose="020B0604020202020204" pitchFamily="34" charset="0"/>
              <a:buChar char="•"/>
            </a:pPr>
            <a:r>
              <a:rPr lang="en-US" dirty="0"/>
              <a:t>Income Retains Flavor</a:t>
            </a:r>
          </a:p>
          <a:p>
            <a:pPr marL="857250" lvl="1" indent="-457200">
              <a:buSzPct val="100000"/>
              <a:buFont typeface="Arial" panose="020B0604020202020204" pitchFamily="34" charset="0"/>
              <a:buChar char="•"/>
            </a:pPr>
            <a:r>
              <a:rPr lang="en-US" dirty="0"/>
              <a:t>The Reasonable Compensation Problem</a:t>
            </a:r>
          </a:p>
          <a:p>
            <a:pPr marL="1257300" lvl="2" indent="-457200">
              <a:buSzPct val="100000"/>
              <a:buFont typeface="Arial" panose="020B0604020202020204" pitchFamily="34" charset="0"/>
              <a:buChar char="•"/>
            </a:pPr>
            <a:r>
              <a:rPr lang="en-US" dirty="0"/>
              <a:t>Owner-Shareholders are required to pay Wages</a:t>
            </a:r>
          </a:p>
          <a:p>
            <a:pPr marL="1257300" lvl="2" indent="-457200">
              <a:buSzPct val="100000"/>
              <a:buFont typeface="Arial" panose="020B0604020202020204" pitchFamily="34" charset="0"/>
              <a:buChar char="•"/>
            </a:pPr>
            <a:r>
              <a:rPr lang="en-US" dirty="0"/>
              <a:t>Remaining Earnings are not subject to SECA</a:t>
            </a:r>
          </a:p>
          <a:p>
            <a:pPr marL="1257300" lvl="2" indent="-457200">
              <a:buSzPct val="100000"/>
              <a:buFont typeface="Arial" panose="020B0604020202020204" pitchFamily="34" charset="0"/>
              <a:buChar char="•"/>
            </a:pPr>
            <a:r>
              <a:rPr lang="en-US" dirty="0"/>
              <a:t>No Strict Rule on ‘How Much’</a:t>
            </a:r>
          </a:p>
        </p:txBody>
      </p:sp>
    </p:spTree>
    <p:extLst>
      <p:ext uri="{BB962C8B-B14F-4D97-AF65-F5344CB8AC3E}">
        <p14:creationId xmlns:p14="http://schemas.microsoft.com/office/powerpoint/2010/main" val="396410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Why Pass-through Business?</a:t>
            </a:r>
          </a:p>
        </p:txBody>
      </p:sp>
      <p:sp>
        <p:nvSpPr>
          <p:cNvPr id="3" name="Content Placeholder 2"/>
          <p:cNvSpPr>
            <a:spLocks noGrp="1"/>
          </p:cNvSpPr>
          <p:nvPr>
            <p:ph idx="1"/>
          </p:nvPr>
        </p:nvSpPr>
        <p:spPr>
          <a:xfrm>
            <a:off x="381000" y="1143000"/>
            <a:ext cx="8305800" cy="5486400"/>
          </a:xfrm>
        </p:spPr>
        <p:txBody>
          <a:bodyPr>
            <a:noAutofit/>
          </a:bodyPr>
          <a:lstStyle/>
          <a:p>
            <a:pPr marL="400050" lvl="1" indent="0">
              <a:buSzPct val="100000"/>
              <a:buNone/>
            </a:pPr>
            <a:r>
              <a:rPr lang="en-US" dirty="0"/>
              <a:t>Partnership</a:t>
            </a:r>
          </a:p>
          <a:p>
            <a:pPr marL="857250" lvl="1" indent="-457200">
              <a:buSzPct val="100000"/>
              <a:buFont typeface="Arial" panose="020B0604020202020204" pitchFamily="34" charset="0"/>
              <a:buChar char="•"/>
            </a:pPr>
            <a:r>
              <a:rPr lang="en-US" dirty="0"/>
              <a:t>Must have one ‘taxable’ partner</a:t>
            </a:r>
          </a:p>
          <a:p>
            <a:pPr marL="857250" lvl="1" indent="-457200">
              <a:buSzPct val="100000"/>
              <a:buFont typeface="Arial" panose="020B0604020202020204" pitchFamily="34" charset="0"/>
              <a:buChar char="•"/>
            </a:pPr>
            <a:r>
              <a:rPr lang="en-US" dirty="0"/>
              <a:t>Most Complicated  Form</a:t>
            </a:r>
          </a:p>
          <a:p>
            <a:pPr marL="857250" lvl="1" indent="-457200">
              <a:buSzPct val="100000"/>
              <a:buFont typeface="Arial" panose="020B0604020202020204" pitchFamily="34" charset="0"/>
              <a:buChar char="•"/>
            </a:pPr>
            <a:r>
              <a:rPr lang="en-US" dirty="0"/>
              <a:t>Sophisticated Filers</a:t>
            </a:r>
          </a:p>
          <a:p>
            <a:pPr marL="857250" lvl="1" indent="-457200">
              <a:buSzPct val="100000"/>
              <a:buFont typeface="Arial" panose="020B0604020202020204" pitchFamily="34" charset="0"/>
              <a:buChar char="•"/>
            </a:pPr>
            <a:endParaRPr lang="en-US" dirty="0"/>
          </a:p>
          <a:p>
            <a:pPr marL="857250" lvl="1" indent="-457200">
              <a:buSzPct val="100000"/>
              <a:buFont typeface="Arial" panose="020B0604020202020204" pitchFamily="34" charset="0"/>
              <a:buChar char="•"/>
            </a:pPr>
            <a:r>
              <a:rPr lang="en-US" dirty="0"/>
              <a:t>Partners Receive Payments via K-1 (information Return)</a:t>
            </a:r>
          </a:p>
          <a:p>
            <a:pPr marL="857250" lvl="1" indent="-457200">
              <a:buSzPct val="100000"/>
              <a:buFont typeface="Arial" panose="020B0604020202020204" pitchFamily="34" charset="0"/>
              <a:buChar char="•"/>
            </a:pPr>
            <a:r>
              <a:rPr lang="en-US" dirty="0"/>
              <a:t>Report Earnings on 1040 Schedule E (individual)</a:t>
            </a:r>
          </a:p>
          <a:p>
            <a:pPr marL="857250" lvl="1" indent="-457200">
              <a:buSzPct val="100000"/>
              <a:buFont typeface="Arial" panose="020B0604020202020204" pitchFamily="34" charset="0"/>
              <a:buChar char="•"/>
            </a:pPr>
            <a:r>
              <a:rPr lang="en-US" dirty="0"/>
              <a:t>Fill out Schedule SE (individual)</a:t>
            </a:r>
          </a:p>
          <a:p>
            <a:pPr marL="857250" lvl="1" indent="-457200">
              <a:buSzPct val="100000"/>
              <a:buFont typeface="Arial" panose="020B0604020202020204" pitchFamily="34" charset="0"/>
              <a:buChar char="•"/>
            </a:pPr>
            <a:r>
              <a:rPr lang="en-US" dirty="0"/>
              <a:t>Fill out 1120 (corporate)</a:t>
            </a:r>
          </a:p>
          <a:p>
            <a:pPr marL="857250" lvl="1" indent="-457200">
              <a:buSzPct val="100000"/>
              <a:buFont typeface="Arial" panose="020B0604020202020204" pitchFamily="34" charset="0"/>
              <a:buChar char="•"/>
            </a:pPr>
            <a:r>
              <a:rPr lang="en-US" dirty="0"/>
              <a:t>Income retains ‘flavor’</a:t>
            </a:r>
          </a:p>
          <a:p>
            <a:pPr marL="857250" lvl="1" indent="-457200">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9030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9924"/>
            <a:ext cx="8763000" cy="533400"/>
          </a:xfrm>
        </p:spPr>
        <p:txBody>
          <a:bodyPr>
            <a:noAutofit/>
          </a:bodyPr>
          <a:lstStyle/>
          <a:p>
            <a:pPr algn="ctr"/>
            <a:r>
              <a:rPr lang="en-US" sz="3000" dirty="0"/>
              <a:t>Who Owns a Business? </a:t>
            </a:r>
          </a:p>
        </p:txBody>
      </p:sp>
      <p:sp>
        <p:nvSpPr>
          <p:cNvPr id="3" name="Content Placeholder 2"/>
          <p:cNvSpPr>
            <a:spLocks noGrp="1"/>
          </p:cNvSpPr>
          <p:nvPr>
            <p:ph idx="1"/>
          </p:nvPr>
        </p:nvSpPr>
        <p:spPr>
          <a:xfrm>
            <a:off x="381000" y="1143000"/>
            <a:ext cx="8305800" cy="5486400"/>
          </a:xfrm>
        </p:spPr>
        <p:txBody>
          <a:bodyPr>
            <a:noAutofit/>
          </a:bodyPr>
          <a:lstStyle/>
          <a:p>
            <a:pPr marL="0" indent="0">
              <a:buSzPct val="100000"/>
              <a:buNone/>
            </a:pPr>
            <a:r>
              <a:rPr lang="en-US" dirty="0">
                <a:solidFill>
                  <a:srgbClr val="FF0000"/>
                </a:solidFill>
              </a:rPr>
              <a:t>C-Corporation</a:t>
            </a:r>
          </a:p>
          <a:p>
            <a:pPr>
              <a:buSzPct val="100000"/>
              <a:buFont typeface="Arial" panose="020B0604020202020204" pitchFamily="34" charset="0"/>
              <a:buChar char="•"/>
            </a:pPr>
            <a:r>
              <a:rPr lang="en-US" dirty="0"/>
              <a:t>“Everyone”- Mutual Funds, Trusts, Pensions, </a:t>
            </a:r>
            <a:r>
              <a:rPr lang="en-US" dirty="0" err="1"/>
              <a:t>etc</a:t>
            </a:r>
            <a:r>
              <a:rPr lang="en-US" dirty="0"/>
              <a:t> </a:t>
            </a:r>
          </a:p>
          <a:p>
            <a:pPr>
              <a:buSzPct val="100000"/>
              <a:buFont typeface="Arial" panose="020B0604020202020204" pitchFamily="34" charset="0"/>
              <a:buChar char="•"/>
            </a:pPr>
            <a:r>
              <a:rPr lang="en-US" dirty="0"/>
              <a:t>$1031.0B net income</a:t>
            </a:r>
          </a:p>
          <a:p>
            <a:pPr marL="0" indent="0">
              <a:buSzPct val="100000"/>
              <a:buNone/>
            </a:pPr>
            <a:r>
              <a:rPr lang="en-US" dirty="0">
                <a:solidFill>
                  <a:srgbClr val="FF0000"/>
                </a:solidFill>
              </a:rPr>
              <a:t>Sole Proprietors</a:t>
            </a:r>
          </a:p>
          <a:p>
            <a:pPr>
              <a:buSzPct val="100000"/>
              <a:buFont typeface="Arial" panose="020B0604020202020204" pitchFamily="34" charset="0"/>
              <a:buChar char="•"/>
            </a:pPr>
            <a:r>
              <a:rPr lang="en-US" dirty="0"/>
              <a:t>In 2011, 23.4 million returns that filed a schedule C </a:t>
            </a:r>
          </a:p>
          <a:p>
            <a:pPr>
              <a:buSzPct val="100000"/>
              <a:buFont typeface="Arial" panose="020B0604020202020204" pitchFamily="34" charset="0"/>
              <a:buChar char="•"/>
            </a:pPr>
            <a:r>
              <a:rPr lang="en-US" dirty="0"/>
              <a:t>$282.6B net income</a:t>
            </a:r>
          </a:p>
          <a:p>
            <a:pPr marL="0" indent="0">
              <a:buSzPct val="100000"/>
              <a:buNone/>
            </a:pPr>
            <a:r>
              <a:rPr lang="en-US" dirty="0">
                <a:solidFill>
                  <a:srgbClr val="FF0000"/>
                </a:solidFill>
              </a:rPr>
              <a:t>S-Corporations</a:t>
            </a:r>
          </a:p>
          <a:p>
            <a:pPr>
              <a:buSzPct val="100000"/>
              <a:buFont typeface="Arial" panose="020B0604020202020204" pitchFamily="34" charset="0"/>
              <a:buChar char="•"/>
            </a:pPr>
            <a:r>
              <a:rPr lang="en-US" dirty="0"/>
              <a:t>7.2 million K-1 net incomes from the 4.5 million S-corps to 4.8 million individuals</a:t>
            </a:r>
          </a:p>
          <a:p>
            <a:pPr>
              <a:buSzPct val="100000"/>
              <a:buFont typeface="Arial" panose="020B0604020202020204" pitchFamily="34" charset="0"/>
              <a:buChar char="•"/>
            </a:pPr>
            <a:r>
              <a:rPr lang="en-US" dirty="0"/>
              <a:t>$375.4B net income</a:t>
            </a:r>
          </a:p>
          <a:p>
            <a:pPr marL="0" indent="0">
              <a:buSzPct val="100000"/>
              <a:buNone/>
            </a:pPr>
            <a:r>
              <a:rPr lang="en-US" dirty="0">
                <a:solidFill>
                  <a:srgbClr val="FF0000"/>
                </a:solidFill>
              </a:rPr>
              <a:t>Partnership</a:t>
            </a:r>
            <a:r>
              <a:rPr lang="en-US" dirty="0"/>
              <a:t> </a:t>
            </a:r>
          </a:p>
          <a:p>
            <a:pPr>
              <a:buSzPct val="100000"/>
              <a:buFont typeface="Arial" panose="020B0604020202020204" pitchFamily="34" charset="0"/>
              <a:buChar char="•"/>
            </a:pPr>
            <a:r>
              <a:rPr lang="en-US" dirty="0"/>
              <a:t>25.5 million K-1s from the 3.6 million Partnerships</a:t>
            </a:r>
          </a:p>
          <a:p>
            <a:pPr>
              <a:buSzPct val="100000"/>
              <a:buFont typeface="Arial" panose="020B0604020202020204" pitchFamily="34" charset="0"/>
              <a:buChar char="•"/>
            </a:pPr>
            <a:r>
              <a:rPr lang="en-US" dirty="0"/>
              <a:t>$580.9B net income</a:t>
            </a:r>
          </a:p>
          <a:p>
            <a:pPr>
              <a:buSzPct val="100000"/>
              <a:buFont typeface="Arial" panose="020B0604020202020204" pitchFamily="34" charset="0"/>
              <a:buChar char="•"/>
            </a:pPr>
            <a:endParaRPr lang="en-US" dirty="0"/>
          </a:p>
          <a:p>
            <a:pPr>
              <a:buSzPct val="100000"/>
              <a:buFont typeface="Arial" panose="020B0604020202020204" pitchFamily="34" charset="0"/>
              <a:buChar char="•"/>
            </a:pPr>
            <a:endParaRPr lang="en-US" dirty="0"/>
          </a:p>
        </p:txBody>
      </p:sp>
    </p:spTree>
    <p:extLst>
      <p:ext uri="{BB962C8B-B14F-4D97-AF65-F5344CB8AC3E}">
        <p14:creationId xmlns:p14="http://schemas.microsoft.com/office/powerpoint/2010/main" val="111969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304800" y="228600"/>
            <a:ext cx="8763000" cy="19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376238" eaLnBrk="0" hangingPunct="0">
              <a:defRPr/>
            </a:pPr>
            <a:r>
              <a:rPr lang="en-US" sz="1900" u="sng" dirty="0">
                <a:latin typeface="cmss10" charset="0"/>
                <a:ea typeface="ＭＳ Ｐゴシック" charset="0"/>
                <a:cs typeface="ＭＳ Ｐゴシック" charset="0"/>
              </a:rPr>
              <a:t> </a:t>
            </a:r>
            <a:endParaRPr lang="en-US" sz="1900" dirty="0">
              <a:latin typeface="cmss10" charset="0"/>
              <a:ea typeface="ＭＳ Ｐゴシック" charset="0"/>
              <a:cs typeface="ＭＳ Ｐゴシック" charset="0"/>
            </a:endParaRPr>
          </a:p>
          <a:p>
            <a:pPr marL="609600" indent="-376238" eaLnBrk="0" hangingPunct="0">
              <a:buFontTx/>
              <a:buChar char="•"/>
              <a:defRPr/>
            </a:pPr>
            <a:endParaRPr lang="en-US" sz="1900" dirty="0">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marL="609600" indent="-376238" eaLnBrk="0" hangingPunct="0">
              <a:buSzPct val="80000"/>
              <a:buFontTx/>
              <a:buBlip>
                <a:blip r:embed="rId3"/>
              </a:buBlip>
              <a:defRPr/>
            </a:pPr>
            <a:endParaRPr lang="en-US" altLang="ja-JP" sz="1900" dirty="0">
              <a:solidFill>
                <a:srgbClr val="000000"/>
              </a:solidFill>
              <a:latin typeface="cmss10" charset="0"/>
              <a:ea typeface="ＭＳ Ｐゴシック" charset="0"/>
              <a:cs typeface="ＭＳ Ｐゴシック" charset="0"/>
            </a:endParaRPr>
          </a:p>
          <a:p>
            <a:pPr lvl="2" eaLnBrk="0" hangingPunct="0">
              <a:spcBef>
                <a:spcPct val="20000"/>
              </a:spcBef>
              <a:buSzPct val="80000"/>
            </a:pPr>
            <a:endParaRPr lang="en-US" sz="1900" kern="0" dirty="0">
              <a:solidFill>
                <a:srgbClr val="000000"/>
              </a:solidFill>
              <a:latin typeface="cmss10"/>
            </a:endParaRPr>
          </a:p>
        </p:txBody>
      </p:sp>
      <p:sp>
        <p:nvSpPr>
          <p:cNvPr id="41986" name="Text Box 7"/>
          <p:cNvSpPr txBox="1">
            <a:spLocks noChangeArrowheads="1"/>
          </p:cNvSpPr>
          <p:nvPr/>
        </p:nvSpPr>
        <p:spPr bwMode="auto">
          <a:xfrm>
            <a:off x="228600" y="118872"/>
            <a:ext cx="8915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000">
                <a:solidFill>
                  <a:schemeClr val="tx1"/>
                </a:solidFill>
                <a:latin typeface="cmss10" pitchFamily="34" charset="0"/>
                <a:ea typeface="ＭＳ Ｐゴシック" pitchFamily="34" charset="-128"/>
              </a:defRPr>
            </a:lvl1pPr>
            <a:lvl2pPr marL="742950" indent="-285750" eaLnBrk="0" hangingPunct="0">
              <a:defRPr sz="2000">
                <a:solidFill>
                  <a:schemeClr val="tx1"/>
                </a:solidFill>
                <a:latin typeface="cmss10" pitchFamily="34" charset="0"/>
                <a:ea typeface="ＭＳ Ｐゴシック" pitchFamily="34" charset="-128"/>
              </a:defRPr>
            </a:lvl2pPr>
            <a:lvl3pPr marL="1143000" indent="-228600" eaLnBrk="0" hangingPunct="0">
              <a:defRPr sz="2000">
                <a:solidFill>
                  <a:schemeClr val="tx1"/>
                </a:solidFill>
                <a:latin typeface="cmss10" pitchFamily="34" charset="0"/>
                <a:ea typeface="ＭＳ Ｐゴシック" pitchFamily="34" charset="-128"/>
              </a:defRPr>
            </a:lvl3pPr>
            <a:lvl4pPr marL="1600200" indent="-228600" eaLnBrk="0" hangingPunct="0">
              <a:defRPr sz="2000">
                <a:solidFill>
                  <a:schemeClr val="tx1"/>
                </a:solidFill>
                <a:latin typeface="cmss10" pitchFamily="34" charset="0"/>
                <a:ea typeface="ＭＳ Ｐゴシック" pitchFamily="34" charset="-128"/>
              </a:defRPr>
            </a:lvl4pPr>
            <a:lvl5pPr marL="2057400" indent="-228600" eaLnBrk="0" hangingPunct="0">
              <a:defRPr sz="2000">
                <a:solidFill>
                  <a:schemeClr val="tx1"/>
                </a:solidFill>
                <a:latin typeface="cmss10" pitchFamily="34"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cmss10" pitchFamily="34" charset="0"/>
                <a:ea typeface="ＭＳ Ｐゴシック" pitchFamily="34" charset="-128"/>
              </a:defRPr>
            </a:lvl9pPr>
          </a:lstStyle>
          <a:p>
            <a:pPr algn="ctr" eaLnBrk="1" hangingPunct="1">
              <a:spcBef>
                <a:spcPct val="50000"/>
              </a:spcBef>
            </a:pPr>
            <a:r>
              <a:rPr lang="en-US" sz="3000" dirty="0">
                <a:solidFill>
                  <a:schemeClr val="bg1"/>
                </a:solidFill>
              </a:rPr>
              <a:t>Business Participation Rates by AGI Percentile</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06085"/>
            <a:ext cx="8808264" cy="536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377133"/>
      </p:ext>
    </p:extLst>
  </p:cSld>
  <p:clrMapOvr>
    <a:masterClrMapping/>
  </p:clrMapOvr>
  <p:transition/>
</p:sld>
</file>

<file path=ppt/theme/theme1.xml><?xml version="1.0" encoding="utf-8"?>
<a:theme xmlns:a="http://schemas.openxmlformats.org/drawingml/2006/main" name="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Level">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11_Level">
      <a:majorFont>
        <a:latin typeface=""/>
        <a:ea typeface=""/>
        <a:cs typeface=""/>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Symbol" charset="2"/>
            <a:ea typeface="MS PGothic" pitchFamily="34" charset="-128"/>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Symbol" charset="2"/>
            <a:ea typeface="MS PGothic" pitchFamily="34" charset="-128"/>
            <a:cs typeface="Arial"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eamer Slides - Figures and Tables">
  <a:themeElements>
    <a:clrScheme name="Beamer Slides - Figures and Tabl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Figures and Tab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Figures and Tabl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Figures and Tabl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Figures and Tabl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Figures and Tabl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Figures and Tabl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Figures and Tabl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Figures and Tabl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Figures and Tabl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Figures and Tabl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Figures and Tabl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Figures and Tabl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Figures and Tabl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Figures and Tabl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0</TotalTime>
  <Words>1468</Words>
  <Application>Microsoft Macintosh PowerPoint</Application>
  <PresentationFormat>On-screen Show (4:3)</PresentationFormat>
  <Paragraphs>387</Paragraphs>
  <Slides>40</Slides>
  <Notes>39</Notes>
  <HiddenSlides>0</HiddenSlides>
  <MMClips>0</MMClips>
  <ScaleCrop>false</ScaleCrop>
  <HeadingPairs>
    <vt:vector size="6" baseType="variant">
      <vt:variant>
        <vt:lpstr>Fonts Used</vt:lpstr>
      </vt:variant>
      <vt:variant>
        <vt:i4>9</vt:i4>
      </vt:variant>
      <vt:variant>
        <vt:lpstr>Theme</vt:lpstr>
      </vt:variant>
      <vt:variant>
        <vt:i4>15</vt:i4>
      </vt:variant>
      <vt:variant>
        <vt:lpstr>Slide Titles</vt:lpstr>
      </vt:variant>
      <vt:variant>
        <vt:i4>40</vt:i4>
      </vt:variant>
    </vt:vector>
  </HeadingPairs>
  <TitlesOfParts>
    <vt:vector size="64" baseType="lpstr">
      <vt:lpstr>Arial</vt:lpstr>
      <vt:lpstr>Calibri</vt:lpstr>
      <vt:lpstr>Cambria Math</vt:lpstr>
      <vt:lpstr>Chalkboard</vt:lpstr>
      <vt:lpstr>cmss10</vt:lpstr>
      <vt:lpstr>Garamond</vt:lpstr>
      <vt:lpstr>Symbol</vt:lpstr>
      <vt:lpstr>Verdana</vt:lpstr>
      <vt:lpstr>Wingdings</vt:lpstr>
      <vt:lpstr>Beamer Slides - Title and Outlines</vt:lpstr>
      <vt:lpstr>Beamer Slides - Figures and Tables</vt:lpstr>
      <vt:lpstr>1_Beamer Slides - Title and Outlines</vt:lpstr>
      <vt:lpstr>2_Beamer Slides - Title and Outlines</vt:lpstr>
      <vt:lpstr>3_Beamer Slides - Title and Outlines</vt:lpstr>
      <vt:lpstr>4_Beamer Slides - Title and Outlines</vt:lpstr>
      <vt:lpstr>5_Beamer Slides - Title and Outlines</vt:lpstr>
      <vt:lpstr>6_Beamer Slides - Title and Outlines</vt:lpstr>
      <vt:lpstr>7_Beamer Slides - Title and Outlines</vt:lpstr>
      <vt:lpstr>8_Beamer Slides - Title and Outlines</vt:lpstr>
      <vt:lpstr>9_Beamer Slides - Title and Outlines</vt:lpstr>
      <vt:lpstr>10_Beamer Slides - Title and Outlines</vt:lpstr>
      <vt:lpstr>11_Level</vt:lpstr>
      <vt:lpstr>4_Beamer Template</vt:lpstr>
      <vt:lpstr>2_Beamer Template</vt:lpstr>
      <vt:lpstr>PowerPoint Presentation</vt:lpstr>
      <vt:lpstr>PowerPoint Presentation</vt:lpstr>
      <vt:lpstr>Why C-Corporation? </vt:lpstr>
      <vt:lpstr>Why Pass-through Business?</vt:lpstr>
      <vt:lpstr>Why Pass-through Business?</vt:lpstr>
      <vt:lpstr>Why Pass-through Business?</vt:lpstr>
      <vt:lpstr>Why Pass-through Business?</vt:lpstr>
      <vt:lpstr>Who Owns a Business? </vt:lpstr>
      <vt:lpstr>PowerPoint Presentation</vt:lpstr>
      <vt:lpstr>Who Owns a Business?</vt:lpstr>
      <vt:lpstr>PowerPoint Presentation</vt:lpstr>
      <vt:lpstr>PowerPoint Presentation</vt:lpstr>
      <vt:lpstr>PowerPoint Presentation</vt:lpstr>
      <vt:lpstr>Who Owns Partnerships? </vt:lpstr>
      <vt:lpstr>Who Owns Partnerships? </vt:lpstr>
      <vt:lpstr>Calculation of Average Tax Rates</vt:lpstr>
      <vt:lpstr>Partnership Chains</vt:lpstr>
      <vt:lpstr>Partnership Chains</vt:lpstr>
      <vt:lpstr>Many Partnerships Are Opaque</vt:lpstr>
      <vt:lpstr>PowerPoint Presentation</vt:lpstr>
      <vt:lpstr>PowerPoint Presentation</vt:lpstr>
      <vt:lpstr>PowerPoint Presentation</vt:lpstr>
      <vt:lpstr>Business Income Shares by AGI</vt:lpstr>
      <vt:lpstr>Partnership Income Type by Industry</vt:lpstr>
      <vt:lpstr>Distribution of Partnership Income by Industry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 on Partnership Income by Industry</vt:lpstr>
      <vt:lpstr>Partnership Income Tax Rates by Industry</vt:lpstr>
      <vt:lpstr>Gains and Losses by Tax 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2015-05-14T20:44:45Z</dcterms:created>
  <dcterms:modified xsi:type="dcterms:W3CDTF">2022-04-18T15:56:14Z</dcterms:modified>
</cp:coreProperties>
</file>