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74" r:id="rId2"/>
    <p:sldId id="275" r:id="rId3"/>
    <p:sldId id="256" r:id="rId4"/>
    <p:sldId id="257" r:id="rId5"/>
    <p:sldId id="285" r:id="rId6"/>
    <p:sldId id="276" r:id="rId7"/>
    <p:sldId id="258" r:id="rId8"/>
    <p:sldId id="261" r:id="rId9"/>
    <p:sldId id="262" r:id="rId10"/>
    <p:sldId id="277" r:id="rId11"/>
    <p:sldId id="263" r:id="rId12"/>
    <p:sldId id="278" r:id="rId13"/>
    <p:sldId id="264" r:id="rId14"/>
    <p:sldId id="265" r:id="rId15"/>
    <p:sldId id="279" r:id="rId16"/>
    <p:sldId id="266" r:id="rId17"/>
    <p:sldId id="267" r:id="rId18"/>
    <p:sldId id="280" r:id="rId19"/>
    <p:sldId id="268" r:id="rId20"/>
    <p:sldId id="269" r:id="rId21"/>
    <p:sldId id="281" r:id="rId22"/>
    <p:sldId id="270" r:id="rId23"/>
    <p:sldId id="282" r:id="rId24"/>
    <p:sldId id="283" r:id="rId25"/>
    <p:sldId id="271" r:id="rId26"/>
    <p:sldId id="272" r:id="rId27"/>
    <p:sldId id="284" r:id="rId28"/>
    <p:sldId id="2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62" autoAdjust="0"/>
    <p:restoredTop sz="94660"/>
  </p:normalViewPr>
  <p:slideViewPr>
    <p:cSldViewPr>
      <p:cViewPr varScale="1">
        <p:scale>
          <a:sx n="107" d="100"/>
          <a:sy n="107" d="100"/>
        </p:scale>
        <p:origin x="-163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7DA471-1B6A-430D-A4C8-9ACCEB7C0E1B}" type="datetimeFigureOut">
              <a:rPr lang="en-US" smtClean="0"/>
              <a:t>4/20/2017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67CD19-C60C-4336-B0D5-20FA5399AF5B}" type="slidenum">
              <a:rPr lang="en-US" smtClean="0"/>
              <a:t>‹#›</a:t>
            </a:fld>
            <a:endParaRPr lang="en-US"/>
          </a:p>
        </p:txBody>
      </p:sp>
    </p:spTree>
    <p:extLst>
      <p:ext uri="{BB962C8B-B14F-4D97-AF65-F5344CB8AC3E}">
        <p14:creationId xmlns:p14="http://schemas.microsoft.com/office/powerpoint/2010/main" val="1350815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7CD19-C60C-4336-B0D5-20FA5399AF5B}" type="slidenum">
              <a:rPr lang="en-US" smtClean="0"/>
              <a:t>3</a:t>
            </a:fld>
            <a:endParaRPr lang="en-US"/>
          </a:p>
        </p:txBody>
      </p:sp>
    </p:spTree>
    <p:extLst>
      <p:ext uri="{BB962C8B-B14F-4D97-AF65-F5344CB8AC3E}">
        <p14:creationId xmlns:p14="http://schemas.microsoft.com/office/powerpoint/2010/main" val="116039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67CD19-C60C-4336-B0D5-20FA5399AF5B}" type="slidenum">
              <a:rPr lang="en-US" smtClean="0"/>
              <a:t>11</a:t>
            </a:fld>
            <a:endParaRPr lang="en-US"/>
          </a:p>
        </p:txBody>
      </p:sp>
    </p:spTree>
    <p:extLst>
      <p:ext uri="{BB962C8B-B14F-4D97-AF65-F5344CB8AC3E}">
        <p14:creationId xmlns:p14="http://schemas.microsoft.com/office/powerpoint/2010/main" val="172817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0C7907-9A85-41D8-AEEC-193624C719E6}"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96615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A02CE4-0599-4025-8FC1-1ACF85FCAA98}"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392508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272319-6629-4871-A991-33314D837198}"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182126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F09BF-897F-4B7A-A23C-7AC51738E405}"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39325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36570-BA88-4BFE-9C75-4B4068AB91BE}"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4254089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FF470-9869-4519-8A46-25CD87FD8939}"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341415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ADC29-1955-4E9B-8FDE-B82FC2F78E4E}" type="datetime1">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259383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64BE5-8960-4264-A37E-82DA5A5D16D2}" type="datetime1">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276206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B91FF-F7ED-4C66-9216-7B24FA631AD8}" type="datetime1">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1881877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707B9-726E-4D1E-AF3D-A96AD63F9610}"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14623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B6318-B167-4C42-8B05-D943A0B0C2CA}"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BB3E1A-F057-49B9-9263-7A4DFE16698D}" type="slidenum">
              <a:rPr lang="en-US" smtClean="0"/>
              <a:t>‹#›</a:t>
            </a:fld>
            <a:endParaRPr lang="en-US"/>
          </a:p>
        </p:txBody>
      </p:sp>
    </p:spTree>
    <p:extLst>
      <p:ext uri="{BB962C8B-B14F-4D97-AF65-F5344CB8AC3E}">
        <p14:creationId xmlns:p14="http://schemas.microsoft.com/office/powerpoint/2010/main" val="365299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D67FB-17D0-494E-B5AC-5738A37BAAA5}" type="datetime1">
              <a:rPr lang="en-US" smtClean="0"/>
              <a:t>4/20/2017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B3E1A-F057-49B9-9263-7A4DFE16698D}" type="slidenum">
              <a:rPr lang="en-US" smtClean="0"/>
              <a:t>‹#›</a:t>
            </a:fld>
            <a:endParaRPr lang="en-US"/>
          </a:p>
        </p:txBody>
      </p:sp>
    </p:spTree>
    <p:extLst>
      <p:ext uri="{BB962C8B-B14F-4D97-AF65-F5344CB8AC3E}">
        <p14:creationId xmlns:p14="http://schemas.microsoft.com/office/powerpoint/2010/main" val="342310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6.jpeg"/><Relationship Id="rId18" Type="http://schemas.openxmlformats.org/officeDocument/2006/relationships/slide" Target="slide8.xml"/><Relationship Id="rId26" Type="http://schemas.openxmlformats.org/officeDocument/2006/relationships/image" Target="../media/image13.png"/><Relationship Id="rId39" Type="http://schemas.openxmlformats.org/officeDocument/2006/relationships/slide" Target="slide26.xml"/><Relationship Id="rId21" Type="http://schemas.openxmlformats.org/officeDocument/2006/relationships/slide" Target="slide6.xml"/><Relationship Id="rId34" Type="http://schemas.openxmlformats.org/officeDocument/2006/relationships/slide" Target="slide19.xml"/><Relationship Id="rId42" Type="http://schemas.openxmlformats.org/officeDocument/2006/relationships/slide" Target="slide10.xml"/><Relationship Id="rId47" Type="http://schemas.openxmlformats.org/officeDocument/2006/relationships/slide" Target="slide21.xml"/><Relationship Id="rId50" Type="http://schemas.openxmlformats.org/officeDocument/2006/relationships/slide" Target="slide18.xml"/><Relationship Id="rId7" Type="http://schemas.openxmlformats.org/officeDocument/2006/relationships/image" Target="../media/image3.jpeg"/><Relationship Id="rId2" Type="http://schemas.openxmlformats.org/officeDocument/2006/relationships/notesSlide" Target="../notesSlides/notesSlide1.xml"/><Relationship Id="rId16" Type="http://schemas.openxmlformats.org/officeDocument/2006/relationships/slide" Target="slide4.xml"/><Relationship Id="rId29" Type="http://schemas.microsoft.com/office/2007/relationships/hdphoto" Target="../media/hdphoto2.wdp"/><Relationship Id="rId11" Type="http://schemas.openxmlformats.org/officeDocument/2006/relationships/image" Target="../media/image5.jpeg"/><Relationship Id="rId24" Type="http://schemas.openxmlformats.org/officeDocument/2006/relationships/image" Target="../media/image12.jpeg"/><Relationship Id="rId32" Type="http://schemas.microsoft.com/office/2007/relationships/hdphoto" Target="../media/hdphoto3.wdp"/><Relationship Id="rId37" Type="http://schemas.openxmlformats.org/officeDocument/2006/relationships/image" Target="../media/image17.jpeg"/><Relationship Id="rId40" Type="http://schemas.openxmlformats.org/officeDocument/2006/relationships/image" Target="../media/image18.png"/><Relationship Id="rId45" Type="http://schemas.openxmlformats.org/officeDocument/2006/relationships/image" Target="../media/image21.jpeg"/><Relationship Id="rId5" Type="http://schemas.microsoft.com/office/2007/relationships/hdphoto" Target="../media/hdphoto1.wdp"/><Relationship Id="rId15" Type="http://schemas.openxmlformats.org/officeDocument/2006/relationships/image" Target="../media/image7.jpeg"/><Relationship Id="rId23" Type="http://schemas.openxmlformats.org/officeDocument/2006/relationships/slide" Target="slide7.xml"/><Relationship Id="rId28" Type="http://schemas.openxmlformats.org/officeDocument/2006/relationships/image" Target="../media/image14.png"/><Relationship Id="rId36" Type="http://schemas.openxmlformats.org/officeDocument/2006/relationships/image" Target="../media/image16.gif"/><Relationship Id="rId49" Type="http://schemas.openxmlformats.org/officeDocument/2006/relationships/slide" Target="slide24.xml"/><Relationship Id="rId10" Type="http://schemas.openxmlformats.org/officeDocument/2006/relationships/slide" Target="slide22.xml"/><Relationship Id="rId19" Type="http://schemas.openxmlformats.org/officeDocument/2006/relationships/image" Target="../media/image9.jpeg"/><Relationship Id="rId31" Type="http://schemas.openxmlformats.org/officeDocument/2006/relationships/image" Target="../media/image15.png"/><Relationship Id="rId44" Type="http://schemas.openxmlformats.org/officeDocument/2006/relationships/slide" Target="slide12.xml"/><Relationship Id="rId4" Type="http://schemas.openxmlformats.org/officeDocument/2006/relationships/image" Target="../media/image2.png"/><Relationship Id="rId9" Type="http://schemas.openxmlformats.org/officeDocument/2006/relationships/image" Target="../media/image4.jpeg"/><Relationship Id="rId14" Type="http://schemas.openxmlformats.org/officeDocument/2006/relationships/slide" Target="slide5.xml"/><Relationship Id="rId22" Type="http://schemas.openxmlformats.org/officeDocument/2006/relationships/image" Target="../media/image11.png"/><Relationship Id="rId27" Type="http://schemas.openxmlformats.org/officeDocument/2006/relationships/slide" Target="slide11.xml"/><Relationship Id="rId30" Type="http://schemas.openxmlformats.org/officeDocument/2006/relationships/slide" Target="slide17.xml"/><Relationship Id="rId35" Type="http://schemas.openxmlformats.org/officeDocument/2006/relationships/slide" Target="slide25.xml"/><Relationship Id="rId43" Type="http://schemas.openxmlformats.org/officeDocument/2006/relationships/image" Target="../media/image20.png"/><Relationship Id="rId48" Type="http://schemas.openxmlformats.org/officeDocument/2006/relationships/slide" Target="slide28.xml"/><Relationship Id="rId8" Type="http://schemas.openxmlformats.org/officeDocument/2006/relationships/slide" Target="slide20.xml"/><Relationship Id="rId51" Type="http://schemas.openxmlformats.org/officeDocument/2006/relationships/image" Target="../media/image22.png"/><Relationship Id="rId3" Type="http://schemas.openxmlformats.org/officeDocument/2006/relationships/slide" Target="slide23.xml"/><Relationship Id="rId12" Type="http://schemas.openxmlformats.org/officeDocument/2006/relationships/slide" Target="slide13.xml"/><Relationship Id="rId17" Type="http://schemas.openxmlformats.org/officeDocument/2006/relationships/image" Target="../media/image8.png"/><Relationship Id="rId25" Type="http://schemas.openxmlformats.org/officeDocument/2006/relationships/slide" Target="slide14.xml"/><Relationship Id="rId33" Type="http://schemas.openxmlformats.org/officeDocument/2006/relationships/slide" Target="slide9.xml"/><Relationship Id="rId38" Type="http://schemas.openxmlformats.org/officeDocument/2006/relationships/slide" Target="slide27.xml"/><Relationship Id="rId46" Type="http://schemas.openxmlformats.org/officeDocument/2006/relationships/slide" Target="slide15.xml"/><Relationship Id="rId20" Type="http://schemas.openxmlformats.org/officeDocument/2006/relationships/image" Target="../media/image10.jpeg"/><Relationship Id="rId41"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143000"/>
            <a:ext cx="8229600" cy="2457450"/>
          </a:xfrm>
        </p:spPr>
        <p:txBody>
          <a:bodyPr>
            <a:normAutofit fontScale="90000"/>
          </a:bodyPr>
          <a:lstStyle/>
          <a:p>
            <a:r>
              <a:rPr lang="en-US" sz="3200" b="1" dirty="0" smtClean="0"/>
              <a:t>Interactive Slides Illustrating</a:t>
            </a:r>
            <a:br>
              <a:rPr lang="en-US" sz="3200" b="1" dirty="0" smtClean="0"/>
            </a:br>
            <a:r>
              <a:rPr lang="en-US" sz="3200" b="1" dirty="0" smtClean="0"/>
              <a:t>Basic Federal Partnership Audit Process &amp; Major Effects Under </a:t>
            </a:r>
            <a:r>
              <a:rPr lang="en-US" sz="3200" b="1" i="1" dirty="0" smtClean="0"/>
              <a:t>Existing </a:t>
            </a:r>
            <a:r>
              <a:rPr lang="en-US" sz="3200" b="1" dirty="0" smtClean="0"/>
              <a:t>State Law Including</a:t>
            </a:r>
            <a:br>
              <a:rPr lang="en-US" sz="3200" b="1" dirty="0" smtClean="0"/>
            </a:br>
            <a:r>
              <a:rPr lang="en-US" sz="3200" b="1" dirty="0" smtClean="0"/>
              <a:t>Important Issues Not Addressed</a:t>
            </a:r>
            <a:endParaRPr lang="en-US" sz="3200" b="1" dirty="0"/>
          </a:p>
        </p:txBody>
      </p:sp>
      <p:sp>
        <p:nvSpPr>
          <p:cNvPr id="5" name="Subtitle 4"/>
          <p:cNvSpPr>
            <a:spLocks noGrp="1"/>
          </p:cNvSpPr>
          <p:nvPr>
            <p:ph type="subTitle" idx="1"/>
          </p:nvPr>
        </p:nvSpPr>
        <p:spPr>
          <a:xfrm>
            <a:off x="685800" y="3886200"/>
            <a:ext cx="7696200" cy="1752600"/>
          </a:xfrm>
        </p:spPr>
        <p:txBody>
          <a:bodyPr>
            <a:normAutofit/>
          </a:bodyPr>
          <a:lstStyle/>
          <a:p>
            <a:r>
              <a:rPr lang="en-US" sz="2000" dirty="0" smtClean="0">
                <a:solidFill>
                  <a:srgbClr val="C00000"/>
                </a:solidFill>
              </a:rPr>
              <a:t>Prepared by MTC Staff – April 2017</a:t>
            </a:r>
          </a:p>
          <a:p>
            <a:r>
              <a:rPr lang="en-US" sz="2000" dirty="0" smtClean="0">
                <a:solidFill>
                  <a:srgbClr val="C00000"/>
                </a:solidFill>
              </a:rPr>
              <a:t>Based on Proposed IRS Regulations</a:t>
            </a:r>
          </a:p>
          <a:p>
            <a:r>
              <a:rPr lang="en-US" sz="1600" dirty="0" smtClean="0">
                <a:solidFill>
                  <a:srgbClr val="C00000"/>
                </a:solidFill>
              </a:rPr>
              <a:t>(For Review and Discussion Purposes Only)</a:t>
            </a:r>
            <a:endParaRPr lang="en-US" sz="1600" dirty="0">
              <a:solidFill>
                <a:srgbClr val="C00000"/>
              </a:solidFill>
            </a:endParaRPr>
          </a:p>
          <a:p>
            <a:endParaRPr lang="en-US" sz="2400" dirty="0">
              <a:solidFill>
                <a:srgbClr val="C00000"/>
              </a:solidFill>
            </a:endParaRPr>
          </a:p>
        </p:txBody>
      </p:sp>
    </p:spTree>
    <p:extLst>
      <p:ext uri="{BB962C8B-B14F-4D97-AF65-F5344CB8AC3E}">
        <p14:creationId xmlns:p14="http://schemas.microsoft.com/office/powerpoint/2010/main" val="121451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p:txBody>
          <a:bodyPr>
            <a:normAutofit fontScale="92500"/>
          </a:bodyPr>
          <a:lstStyle/>
          <a:p>
            <a:r>
              <a:rPr lang="en-US" dirty="0" smtClean="0"/>
              <a:t>Final audit report reviewed by PR –</a:t>
            </a:r>
          </a:p>
          <a:p>
            <a:pPr lvl="1"/>
            <a:r>
              <a:rPr lang="en-US" dirty="0" smtClean="0"/>
              <a:t>As </a:t>
            </a:r>
            <a:r>
              <a:rPr lang="en-US" dirty="0"/>
              <a:t>part of </a:t>
            </a:r>
            <a:r>
              <a:rPr lang="en-US" dirty="0" smtClean="0"/>
              <a:t>the audit </a:t>
            </a:r>
            <a:r>
              <a:rPr lang="en-US" dirty="0"/>
              <a:t>process, the IRS </a:t>
            </a:r>
            <a:r>
              <a:rPr lang="en-US" dirty="0" smtClean="0"/>
              <a:t>will provide the proposed adjustments to the PR and may </a:t>
            </a:r>
            <a:r>
              <a:rPr lang="en-US" dirty="0"/>
              <a:t>agree to review certain information prior to the issuance of the </a:t>
            </a:r>
            <a:r>
              <a:rPr lang="en-US" dirty="0" smtClean="0"/>
              <a:t>notice of proposed partnership adjustment (PPA) </a:t>
            </a:r>
            <a:r>
              <a:rPr lang="en-US" dirty="0"/>
              <a:t>in an effort to resolve issues in an expedited fashion </a:t>
            </a:r>
            <a:endParaRPr lang="en-US" dirty="0" smtClean="0"/>
          </a:p>
          <a:p>
            <a:pPr lvl="1"/>
            <a:r>
              <a:rPr lang="en-US" dirty="0" smtClean="0"/>
              <a:t>However</a:t>
            </a:r>
            <a:r>
              <a:rPr lang="en-US" dirty="0"/>
              <a:t>, once the </a:t>
            </a:r>
            <a:r>
              <a:rPr lang="en-US" dirty="0" smtClean="0"/>
              <a:t>PPA </a:t>
            </a:r>
            <a:r>
              <a:rPr lang="en-US" dirty="0"/>
              <a:t>is issued, the modification procedures </a:t>
            </a:r>
            <a:r>
              <a:rPr lang="en-US" dirty="0" smtClean="0"/>
              <a:t>(discussed next) are </a:t>
            </a:r>
            <a:r>
              <a:rPr lang="en-US" dirty="0"/>
              <a:t>the partnership’s only formal route to request changes to an imputed underpayment set forth in the </a:t>
            </a:r>
            <a:r>
              <a:rPr lang="en-US" dirty="0" smtClean="0"/>
              <a:t>PPA</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1637"/>
            <a:ext cx="4572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4" name="Slide Number Placeholder 3"/>
          <p:cNvSpPr>
            <a:spLocks noGrp="1"/>
          </p:cNvSpPr>
          <p:nvPr>
            <p:ph type="sldNum" sz="quarter" idx="12"/>
          </p:nvPr>
        </p:nvSpPr>
        <p:spPr/>
        <p:txBody>
          <a:bodyPr/>
          <a:lstStyle/>
          <a:p>
            <a:fld id="{D8BB3E1A-F057-49B9-9263-7A4DFE16698D}" type="slidenum">
              <a:rPr lang="en-US" smtClean="0"/>
              <a:t>10</a:t>
            </a:fld>
            <a:endParaRPr lang="en-US"/>
          </a:p>
        </p:txBody>
      </p:sp>
    </p:spTree>
    <p:extLst>
      <p:ext uri="{BB962C8B-B14F-4D97-AF65-F5344CB8AC3E}">
        <p14:creationId xmlns:p14="http://schemas.microsoft.com/office/powerpoint/2010/main" val="64960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Phase I: Partnership Audit</a:t>
            </a:r>
            <a:endParaRPr lang="en-US" dirty="0"/>
          </a:p>
        </p:txBody>
      </p:sp>
      <p:sp>
        <p:nvSpPr>
          <p:cNvPr id="3" name="Content Placeholder 2"/>
          <p:cNvSpPr>
            <a:spLocks noGrp="1"/>
          </p:cNvSpPr>
          <p:nvPr>
            <p:ph idx="1"/>
          </p:nvPr>
        </p:nvSpPr>
        <p:spPr>
          <a:xfrm>
            <a:off x="609600" y="1600200"/>
            <a:ext cx="8077200" cy="4800600"/>
          </a:xfrm>
        </p:spPr>
        <p:txBody>
          <a:bodyPr/>
          <a:lstStyle/>
          <a:p>
            <a:r>
              <a:rPr lang="en-US" dirty="0" smtClean="0"/>
              <a:t>IRS will issue a notice of proposed partnership adjustment (PPA) computed, generally, as follows:</a:t>
            </a:r>
          </a:p>
          <a:p>
            <a:pPr lvl="1"/>
            <a:r>
              <a:rPr lang="en-US" dirty="0" smtClean="0"/>
              <a:t>Net adjustments to partnership items having a positive affect on tax due PLUS</a:t>
            </a:r>
          </a:p>
          <a:p>
            <a:pPr lvl="1"/>
            <a:r>
              <a:rPr lang="en-US" dirty="0" smtClean="0"/>
              <a:t>Positive re-allocations to partners (not net of negative re-allocations) TIMES</a:t>
            </a:r>
          </a:p>
          <a:p>
            <a:pPr lvl="1"/>
            <a:r>
              <a:rPr lang="en-US" dirty="0" smtClean="0"/>
              <a:t>Highest tax rate</a:t>
            </a:r>
          </a:p>
          <a:p>
            <a:pPr marL="457200" lvl="1" indent="0">
              <a:buNone/>
            </a:pPr>
            <a:endParaRPr lang="en-US" dirty="0"/>
          </a:p>
        </p:txBody>
      </p:sp>
      <p:sp>
        <p:nvSpPr>
          <p:cNvPr id="7" name="TextBox 6"/>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 y="152400"/>
            <a:ext cx="1768475"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8BB3E1A-F057-49B9-9263-7A4DFE16698D}" type="slidenum">
              <a:rPr lang="en-US" smtClean="0"/>
              <a:t>11</a:t>
            </a:fld>
            <a:endParaRPr lang="en-US"/>
          </a:p>
        </p:txBody>
      </p:sp>
    </p:spTree>
    <p:extLst>
      <p:ext uri="{BB962C8B-B14F-4D97-AF65-F5344CB8AC3E}">
        <p14:creationId xmlns:p14="http://schemas.microsoft.com/office/powerpoint/2010/main" val="238865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Modification Period</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a:t>The IRS provides a 270-day modification period </a:t>
            </a:r>
            <a:r>
              <a:rPr lang="en-US" dirty="0" smtClean="0"/>
              <a:t>–</a:t>
            </a:r>
          </a:p>
          <a:p>
            <a:pPr lvl="1"/>
            <a:r>
              <a:rPr lang="en-US" dirty="0" smtClean="0"/>
              <a:t>Period may be extended by IRS</a:t>
            </a:r>
          </a:p>
          <a:p>
            <a:pPr lvl="1"/>
            <a:r>
              <a:rPr lang="en-US" dirty="0" smtClean="0"/>
              <a:t>Purpose of the period is to allow the PR to obtain all information necessary for any modifications to the PPA</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5407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4" name="Slide Number Placeholder 3"/>
          <p:cNvSpPr>
            <a:spLocks noGrp="1"/>
          </p:cNvSpPr>
          <p:nvPr>
            <p:ph type="sldNum" sz="quarter" idx="12"/>
          </p:nvPr>
        </p:nvSpPr>
        <p:spPr/>
        <p:txBody>
          <a:bodyPr/>
          <a:lstStyle/>
          <a:p>
            <a:fld id="{D8BB3E1A-F057-49B9-9263-7A4DFE16698D}" type="slidenum">
              <a:rPr lang="en-US" smtClean="0"/>
              <a:t>12</a:t>
            </a:fld>
            <a:endParaRPr lang="en-US"/>
          </a:p>
        </p:txBody>
      </p:sp>
    </p:spTree>
    <p:extLst>
      <p:ext uri="{BB962C8B-B14F-4D97-AF65-F5344CB8AC3E}">
        <p14:creationId xmlns:p14="http://schemas.microsoft.com/office/powerpoint/2010/main" val="3470814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12065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Phase II: Modification Period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Partners may choose to “pay up” –</a:t>
            </a:r>
          </a:p>
          <a:p>
            <a:pPr lvl="1"/>
            <a:r>
              <a:rPr lang="en-US" dirty="0" smtClean="0"/>
              <a:t>By amending their reviewed (audit) year returns, as well as subsequent returns affected by adjustments, and pay the tax on the adjustments </a:t>
            </a:r>
            <a:r>
              <a:rPr lang="en-US" i="1" dirty="0" smtClean="0"/>
              <a:t>if SOL is still open</a:t>
            </a:r>
          </a:p>
          <a:p>
            <a:pPr lvl="1"/>
            <a:r>
              <a:rPr lang="en-US" dirty="0" smtClean="0"/>
              <a:t>If SOL is not open – </a:t>
            </a:r>
          </a:p>
          <a:p>
            <a:pPr lvl="2"/>
            <a:r>
              <a:rPr lang="en-US" dirty="0" smtClean="0"/>
              <a:t>A partner may extend the SOL and file an amended return</a:t>
            </a:r>
          </a:p>
          <a:p>
            <a:pPr lvl="2"/>
            <a:r>
              <a:rPr lang="en-US" dirty="0" smtClean="0"/>
              <a:t>A partner may enter into a closing agreement and pay, without filing an amended returns</a:t>
            </a:r>
          </a:p>
          <a:p>
            <a:pPr lvl="1"/>
            <a:r>
              <a:rPr lang="en-US" dirty="0" smtClean="0"/>
              <a:t>No requirement for all partners to amend – BUT – if there is to be a modification of the partnership liability for a re-allocation adjustment – then all partners affected by that re-allocation must file</a:t>
            </a:r>
          </a:p>
          <a:p>
            <a:pPr lvl="1"/>
            <a:r>
              <a:rPr lang="en-US" dirty="0"/>
              <a:t>It does not appear partners can challenge the adjustments if they file amended returns</a:t>
            </a:r>
          </a:p>
          <a:p>
            <a:pPr lvl="1"/>
            <a:endParaRPr lang="en-US" dirty="0" smtClean="0"/>
          </a:p>
          <a:p>
            <a:endParaRPr lang="en-US" dirty="0"/>
          </a:p>
        </p:txBody>
      </p:sp>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152400"/>
            <a:ext cx="1241425" cy="82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8BB3E1A-F057-49B9-9263-7A4DFE16698D}" type="slidenum">
              <a:rPr lang="en-US" smtClean="0"/>
              <a:t>13</a:t>
            </a:fld>
            <a:endParaRPr lang="en-US"/>
          </a:p>
        </p:txBody>
      </p:sp>
    </p:spTree>
    <p:extLst>
      <p:ext uri="{BB962C8B-B14F-4D97-AF65-F5344CB8AC3E}">
        <p14:creationId xmlns:p14="http://schemas.microsoft.com/office/powerpoint/2010/main" val="573701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Modification Period</a:t>
            </a:r>
            <a:endParaRPr lang="en-US" dirty="0"/>
          </a:p>
        </p:txBody>
      </p:sp>
      <p:sp>
        <p:nvSpPr>
          <p:cNvPr id="3" name="Content Placeholder 2"/>
          <p:cNvSpPr>
            <a:spLocks noGrp="1"/>
          </p:cNvSpPr>
          <p:nvPr>
            <p:ph idx="1"/>
          </p:nvPr>
        </p:nvSpPr>
        <p:spPr/>
        <p:txBody>
          <a:bodyPr>
            <a:normAutofit/>
          </a:bodyPr>
          <a:lstStyle/>
          <a:p>
            <a:r>
              <a:rPr lang="en-US" dirty="0" smtClean="0"/>
              <a:t>State effects under existing law if amended federal returns are filed -</a:t>
            </a:r>
          </a:p>
          <a:p>
            <a:pPr lvl="1"/>
            <a:r>
              <a:rPr lang="en-US" dirty="0"/>
              <a:t>If </a:t>
            </a:r>
            <a:r>
              <a:rPr lang="en-US" dirty="0" smtClean="0"/>
              <a:t>partners file amended federal returns – </a:t>
            </a:r>
            <a:r>
              <a:rPr lang="en-US" dirty="0"/>
              <a:t>state amended returns will also be required</a:t>
            </a:r>
          </a:p>
          <a:p>
            <a:pPr lvl="2"/>
            <a:r>
              <a:rPr lang="en-US" dirty="0" smtClean="0"/>
              <a:t>But there </a:t>
            </a:r>
            <a:r>
              <a:rPr lang="en-US" dirty="0"/>
              <a:t>will </a:t>
            </a:r>
            <a:r>
              <a:rPr lang="en-US" u="sng" dirty="0"/>
              <a:t>not</a:t>
            </a:r>
            <a:r>
              <a:rPr lang="en-US" dirty="0"/>
              <a:t> be an amended </a:t>
            </a:r>
            <a:r>
              <a:rPr lang="en-US" dirty="0" smtClean="0"/>
              <a:t>federal partnership </a:t>
            </a:r>
            <a:r>
              <a:rPr lang="en-US" dirty="0"/>
              <a:t>return (1065) or an amended K-1 – instead – the partners would base their federal amended returns on the PPA and supporting audit adjustment </a:t>
            </a:r>
            <a:r>
              <a:rPr lang="en-US" dirty="0" smtClean="0"/>
              <a:t>information</a:t>
            </a:r>
          </a:p>
          <a:p>
            <a:pPr lvl="1"/>
            <a:r>
              <a:rPr lang="en-US" dirty="0" smtClean="0"/>
              <a:t>There may be no requirement to file an amended composite return</a:t>
            </a:r>
          </a:p>
          <a:p>
            <a:pPr marL="914400" lvl="2" indent="0">
              <a:buNone/>
            </a:pPr>
            <a:endParaRPr lang="en-US" dirty="0" smtClean="0"/>
          </a:p>
          <a:p>
            <a:pPr lvl="1"/>
            <a:endParaRPr lang="en-US" dirty="0" smtClean="0"/>
          </a:p>
        </p:txBody>
      </p:sp>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381000"/>
            <a:ext cx="1298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8BB3E1A-F057-49B9-9263-7A4DFE16698D}" type="slidenum">
              <a:rPr lang="en-US" smtClean="0"/>
              <a:t>14</a:t>
            </a:fld>
            <a:endParaRPr lang="en-US"/>
          </a:p>
        </p:txBody>
      </p:sp>
    </p:spTree>
    <p:extLst>
      <p:ext uri="{BB962C8B-B14F-4D97-AF65-F5344CB8AC3E}">
        <p14:creationId xmlns:p14="http://schemas.microsoft.com/office/powerpoint/2010/main" val="974312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Modification Period</a:t>
            </a:r>
            <a:endParaRPr lang="en-US" dirty="0"/>
          </a:p>
        </p:txBody>
      </p:sp>
      <p:sp>
        <p:nvSpPr>
          <p:cNvPr id="3" name="Content Placeholder 2"/>
          <p:cNvSpPr>
            <a:spLocks noGrp="1"/>
          </p:cNvSpPr>
          <p:nvPr>
            <p:ph idx="1"/>
          </p:nvPr>
        </p:nvSpPr>
        <p:spPr/>
        <p:txBody>
          <a:bodyPr>
            <a:normAutofit lnSpcReduction="10000"/>
          </a:bodyPr>
          <a:lstStyle/>
          <a:p>
            <a:r>
              <a:rPr lang="en-US" dirty="0" smtClean="0"/>
              <a:t>Important issues not addressed under existing state law – Amended Returns Filed – </a:t>
            </a:r>
          </a:p>
          <a:p>
            <a:pPr lvl="1"/>
            <a:r>
              <a:rPr lang="en-US" dirty="0" smtClean="0"/>
              <a:t>What happens if a composite return was filed originally and a partner wants to amend</a:t>
            </a:r>
          </a:p>
          <a:p>
            <a:pPr lvl="1"/>
            <a:r>
              <a:rPr lang="en-US" dirty="0" smtClean="0"/>
              <a:t>Some </a:t>
            </a:r>
            <a:r>
              <a:rPr lang="en-US" dirty="0"/>
              <a:t>partners may file amended returns reducing tax owed (for example – where there are re-allocated amounts</a:t>
            </a:r>
            <a:r>
              <a:rPr lang="en-US" dirty="0" smtClean="0"/>
              <a:t>) – resulting in refunds which may or may not be allowed</a:t>
            </a:r>
            <a:endParaRPr lang="en-US" dirty="0"/>
          </a:p>
          <a:p>
            <a:pPr lvl="1"/>
            <a:r>
              <a:rPr lang="en-US" dirty="0"/>
              <a:t>States may also want a closing-agreement procedure, similar to the IRS</a:t>
            </a:r>
          </a:p>
          <a:p>
            <a:endParaRPr lang="en-US" dirty="0" smtClean="0"/>
          </a:p>
          <a:p>
            <a:pPr lvl="1"/>
            <a:endParaRPr lang="en-US" dirty="0"/>
          </a:p>
        </p:txBody>
      </p:sp>
      <p:pic>
        <p:nvPicPr>
          <p:cNvPr id="4" name="Picture 20" descr="C:\Users\HEH.MTC\AppData\Local\Microsoft\Windows\INetCache\IE\ILIYK5CI\red-question-mar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554" y="609600"/>
            <a:ext cx="589246" cy="5892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4" action="ppaction://hlinksldjump"/>
              </a:rPr>
              <a:t>BACK TO HOME PAGE</a:t>
            </a:r>
            <a:endParaRPr lang="en-US" b="1" dirty="0"/>
          </a:p>
        </p:txBody>
      </p:sp>
      <p:sp>
        <p:nvSpPr>
          <p:cNvPr id="6" name="Slide Number Placeholder 5"/>
          <p:cNvSpPr>
            <a:spLocks noGrp="1"/>
          </p:cNvSpPr>
          <p:nvPr>
            <p:ph type="sldNum" sz="quarter" idx="12"/>
          </p:nvPr>
        </p:nvSpPr>
        <p:spPr/>
        <p:txBody>
          <a:bodyPr/>
          <a:lstStyle/>
          <a:p>
            <a:fld id="{D8BB3E1A-F057-49B9-9263-7A4DFE16698D}" type="slidenum">
              <a:rPr lang="en-US" smtClean="0"/>
              <a:t>15</a:t>
            </a:fld>
            <a:endParaRPr lang="en-US"/>
          </a:p>
        </p:txBody>
      </p:sp>
    </p:spTree>
    <p:extLst>
      <p:ext uri="{BB962C8B-B14F-4D97-AF65-F5344CB8AC3E}">
        <p14:creationId xmlns:p14="http://schemas.microsoft.com/office/powerpoint/2010/main" val="1914078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II: Modification Period</a:t>
            </a:r>
            <a:endParaRPr lang="en-US" dirty="0"/>
          </a:p>
        </p:txBody>
      </p:sp>
      <p:sp>
        <p:nvSpPr>
          <p:cNvPr id="3" name="Content Placeholder 2"/>
          <p:cNvSpPr>
            <a:spLocks noGrp="1"/>
          </p:cNvSpPr>
          <p:nvPr>
            <p:ph idx="1"/>
          </p:nvPr>
        </p:nvSpPr>
        <p:spPr/>
        <p:txBody>
          <a:bodyPr>
            <a:normAutofit fontScale="92500"/>
          </a:bodyPr>
          <a:lstStyle/>
          <a:p>
            <a:r>
              <a:rPr lang="en-US" dirty="0" smtClean="0"/>
              <a:t>IRS will modify the PPA based primarily on two kinds of information provided by the PR:</a:t>
            </a:r>
          </a:p>
          <a:p>
            <a:pPr lvl="1"/>
            <a:r>
              <a:rPr lang="en-US" dirty="0" smtClean="0"/>
              <a:t>Information that one or more partners have filed amended returns, taken all adjustments into account for all affected years (which may include years subsequent to the reviewed year) and have paid the tax due</a:t>
            </a:r>
          </a:p>
          <a:p>
            <a:pPr lvl="2"/>
            <a:r>
              <a:rPr lang="en-US" dirty="0" smtClean="0"/>
              <a:t>If the adjustments are re-allocations of partnership items, all affected partners must have filed amended returns</a:t>
            </a:r>
          </a:p>
          <a:p>
            <a:pPr lvl="1"/>
            <a:r>
              <a:rPr lang="en-US" dirty="0" smtClean="0"/>
              <a:t>Information on partner tax rates or tax exempt status</a:t>
            </a:r>
          </a:p>
          <a:p>
            <a:pPr marL="0" indent="0">
              <a:buNone/>
            </a:pPr>
            <a:endParaRPr lang="en-US" dirty="0" smtClean="0"/>
          </a:p>
        </p:txBody>
      </p:sp>
      <p:sp>
        <p:nvSpPr>
          <p:cNvPr id="4" name="TextBox 3"/>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76213"/>
            <a:ext cx="11271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8BB3E1A-F057-49B9-9263-7A4DFE16698D}" type="slidenum">
              <a:rPr lang="en-US" smtClean="0"/>
              <a:t>16</a:t>
            </a:fld>
            <a:endParaRPr lang="en-US"/>
          </a:p>
        </p:txBody>
      </p:sp>
    </p:spTree>
    <p:extLst>
      <p:ext uri="{BB962C8B-B14F-4D97-AF65-F5344CB8AC3E}">
        <p14:creationId xmlns:p14="http://schemas.microsoft.com/office/powerpoint/2010/main" val="593149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sp>
        <p:nvSpPr>
          <p:cNvPr id="3" name="Content Placeholder 2"/>
          <p:cNvSpPr>
            <a:spLocks noGrp="1"/>
          </p:cNvSpPr>
          <p:nvPr>
            <p:ph idx="1"/>
          </p:nvPr>
        </p:nvSpPr>
        <p:spPr/>
        <p:txBody>
          <a:bodyPr>
            <a:normAutofit/>
          </a:bodyPr>
          <a:lstStyle/>
          <a:p>
            <a:r>
              <a:rPr lang="en-US" dirty="0" smtClean="0"/>
              <a:t>The IRS will issue a modified final partnership adjustment (FPA) to the partnership –</a:t>
            </a:r>
          </a:p>
          <a:p>
            <a:pPr lvl="1"/>
            <a:r>
              <a:rPr lang="en-US" dirty="0" smtClean="0"/>
              <a:t>The FPA is computed in a similar fashion to the proposed partnership adjustment</a:t>
            </a:r>
          </a:p>
          <a:p>
            <a:pPr lvl="1"/>
            <a:r>
              <a:rPr lang="en-US" dirty="0" smtClean="0"/>
              <a:t>This FPA is the partnership-level liability that would have to be paid if the partnership does not “push out” the adjustments to the partners</a:t>
            </a:r>
            <a:endParaRPr lang="en-US" dirty="0"/>
          </a:p>
        </p:txBody>
      </p:sp>
      <p:sp>
        <p:nvSpPr>
          <p:cNvPr id="7" name="TextBox 6"/>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59375"/>
            <a:ext cx="176847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38813"/>
            <a:ext cx="15367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8BB3E1A-F057-49B9-9263-7A4DFE16698D}" type="slidenum">
              <a:rPr lang="en-US" smtClean="0"/>
              <a:t>17</a:t>
            </a:fld>
            <a:endParaRPr lang="en-US"/>
          </a:p>
        </p:txBody>
      </p:sp>
    </p:spTree>
    <p:extLst>
      <p:ext uri="{BB962C8B-B14F-4D97-AF65-F5344CB8AC3E}">
        <p14:creationId xmlns:p14="http://schemas.microsoft.com/office/powerpoint/2010/main" val="1880097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sp>
        <p:nvSpPr>
          <p:cNvPr id="3" name="Content Placeholder 2"/>
          <p:cNvSpPr>
            <a:spLocks noGrp="1"/>
          </p:cNvSpPr>
          <p:nvPr>
            <p:ph idx="1"/>
          </p:nvPr>
        </p:nvSpPr>
        <p:spPr/>
        <p:txBody>
          <a:bodyPr>
            <a:normAutofit/>
          </a:bodyPr>
          <a:lstStyle/>
          <a:p>
            <a:r>
              <a:rPr lang="en-US" dirty="0" smtClean="0"/>
              <a:t>Important issues not addressed under existing state law – Modifications –</a:t>
            </a:r>
          </a:p>
          <a:p>
            <a:pPr lvl="1"/>
            <a:r>
              <a:rPr lang="en-US" dirty="0" smtClean="0"/>
              <a:t>The modifications made by the IRS will </a:t>
            </a:r>
            <a:r>
              <a:rPr lang="en-US" u="sng" dirty="0" smtClean="0"/>
              <a:t>not</a:t>
            </a:r>
            <a:r>
              <a:rPr lang="en-US" dirty="0" smtClean="0"/>
              <a:t> take into effect whether or not partners filed amended </a:t>
            </a:r>
            <a:r>
              <a:rPr lang="en-US" i="1" dirty="0" smtClean="0"/>
              <a:t>state </a:t>
            </a:r>
            <a:r>
              <a:rPr lang="en-US" dirty="0" smtClean="0"/>
              <a:t>returns and paid </a:t>
            </a:r>
            <a:r>
              <a:rPr lang="en-US" i="1" dirty="0" smtClean="0"/>
              <a:t>state </a:t>
            </a:r>
            <a:r>
              <a:rPr lang="en-US" dirty="0" smtClean="0"/>
              <a:t>tax, or proved that partners had lower </a:t>
            </a:r>
            <a:r>
              <a:rPr lang="en-US" i="1" dirty="0" smtClean="0"/>
              <a:t>state </a:t>
            </a:r>
            <a:r>
              <a:rPr lang="en-US" dirty="0" smtClean="0"/>
              <a:t>rates or are exempt from </a:t>
            </a:r>
            <a:r>
              <a:rPr lang="en-US" i="1" dirty="0" smtClean="0"/>
              <a:t>state </a:t>
            </a:r>
            <a:r>
              <a:rPr lang="en-US" dirty="0" smtClean="0"/>
              <a:t>taxes</a:t>
            </a:r>
          </a:p>
          <a:p>
            <a:pPr lvl="1"/>
            <a:r>
              <a:rPr lang="en-US" dirty="0" smtClean="0"/>
              <a:t>Therefore – the partnership may not be entitled to modification at the state level</a:t>
            </a:r>
            <a:endParaRPr lang="en-US"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967412"/>
            <a:ext cx="592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4" name="Slide Number Placeholder 3"/>
          <p:cNvSpPr>
            <a:spLocks noGrp="1"/>
          </p:cNvSpPr>
          <p:nvPr>
            <p:ph type="sldNum" sz="quarter" idx="12"/>
          </p:nvPr>
        </p:nvSpPr>
        <p:spPr/>
        <p:txBody>
          <a:bodyPr/>
          <a:lstStyle/>
          <a:p>
            <a:fld id="{D8BB3E1A-F057-49B9-9263-7A4DFE16698D}" type="slidenum">
              <a:rPr lang="en-US" smtClean="0"/>
              <a:t>18</a:t>
            </a:fld>
            <a:endParaRPr lang="en-US"/>
          </a:p>
        </p:txBody>
      </p:sp>
    </p:spTree>
    <p:extLst>
      <p:ext uri="{BB962C8B-B14F-4D97-AF65-F5344CB8AC3E}">
        <p14:creationId xmlns:p14="http://schemas.microsoft.com/office/powerpoint/2010/main" val="287291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this point, the PR has several decisions to make:</a:t>
            </a:r>
          </a:p>
          <a:p>
            <a:pPr lvl="1"/>
            <a:r>
              <a:rPr lang="en-US" dirty="0" smtClean="0"/>
              <a:t>Whether to pay the FPA without contesting it</a:t>
            </a:r>
          </a:p>
          <a:p>
            <a:pPr lvl="1"/>
            <a:r>
              <a:rPr lang="en-US" dirty="0" smtClean="0"/>
              <a:t>Whether to elect to push-out the adjustments without contesting them</a:t>
            </a:r>
          </a:p>
          <a:p>
            <a:pPr lvl="1"/>
            <a:r>
              <a:rPr lang="en-US" dirty="0" smtClean="0"/>
              <a:t>Whether to contest the FPA (or some part) without electing to push out adjustments</a:t>
            </a:r>
          </a:p>
          <a:p>
            <a:pPr lvl="1"/>
            <a:r>
              <a:rPr lang="en-US" dirty="0" smtClean="0"/>
              <a:t>Whether to contest the FPA (or some part) </a:t>
            </a:r>
            <a:r>
              <a:rPr lang="en-US" i="1" dirty="0" smtClean="0"/>
              <a:t>and</a:t>
            </a:r>
            <a:r>
              <a:rPr lang="en-US" dirty="0" smtClean="0"/>
              <a:t> push out the adjustments</a:t>
            </a:r>
            <a:endParaRPr lang="en-US" dirty="0"/>
          </a:p>
        </p:txBody>
      </p:sp>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sp>
        <p:nvSpPr>
          <p:cNvPr id="7"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91199"/>
            <a:ext cx="46355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BB3E1A-F057-49B9-9263-7A4DFE16698D}" type="slidenum">
              <a:rPr lang="en-US" smtClean="0"/>
              <a:t>19</a:t>
            </a:fld>
            <a:endParaRPr lang="en-US"/>
          </a:p>
        </p:txBody>
      </p:sp>
    </p:spTree>
    <p:extLst>
      <p:ext uri="{BB962C8B-B14F-4D97-AF65-F5344CB8AC3E}">
        <p14:creationId xmlns:p14="http://schemas.microsoft.com/office/powerpoint/2010/main" val="316329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&amp; Instructions</a:t>
            </a:r>
            <a:endParaRPr lang="en-US" dirty="0"/>
          </a:p>
        </p:txBody>
      </p:sp>
      <p:sp>
        <p:nvSpPr>
          <p:cNvPr id="3" name="Content Placeholder 2"/>
          <p:cNvSpPr>
            <a:spLocks noGrp="1"/>
          </p:cNvSpPr>
          <p:nvPr>
            <p:ph idx="1"/>
          </p:nvPr>
        </p:nvSpPr>
        <p:spPr/>
        <p:txBody>
          <a:bodyPr>
            <a:normAutofit fontScale="85000" lnSpcReduction="20000"/>
          </a:bodyPr>
          <a:lstStyle/>
          <a:p>
            <a:r>
              <a:rPr lang="en-US" sz="2600" b="1" dirty="0" smtClean="0">
                <a:solidFill>
                  <a:srgbClr val="C00000"/>
                </a:solidFill>
              </a:rPr>
              <a:t>YOU MUST BE IN SLIDE SHOW MODE TO USE INTERACTIVE FEATURES OF THIS SLIDE DECK</a:t>
            </a:r>
            <a:br>
              <a:rPr lang="en-US" sz="2600" b="1" dirty="0" smtClean="0">
                <a:solidFill>
                  <a:srgbClr val="C00000"/>
                </a:solidFill>
              </a:rPr>
            </a:br>
            <a:endParaRPr lang="en-US" sz="2600" b="1" dirty="0" smtClean="0">
              <a:solidFill>
                <a:srgbClr val="C00000"/>
              </a:solidFill>
            </a:endParaRPr>
          </a:p>
          <a:p>
            <a:pPr lvl="2"/>
            <a:r>
              <a:rPr lang="en-US" dirty="0" smtClean="0"/>
              <a:t>In </a:t>
            </a:r>
            <a:r>
              <a:rPr lang="en-US" dirty="0" err="1" smtClean="0"/>
              <a:t>Powerpoint</a:t>
            </a:r>
            <a:r>
              <a:rPr lang="en-US" dirty="0" smtClean="0"/>
              <a:t>, activate slide show mode by going to the “Slide Show” tab on the main menu</a:t>
            </a:r>
          </a:p>
          <a:p>
            <a:pPr lvl="2"/>
            <a:r>
              <a:rPr lang="en-US" dirty="0" smtClean="0"/>
              <a:t>Select “From Current Slide”</a:t>
            </a:r>
          </a:p>
          <a:p>
            <a:pPr lvl="2"/>
            <a:r>
              <a:rPr lang="en-US" dirty="0" smtClean="0"/>
              <a:t>In the slide show, page forward to the slide following this one</a:t>
            </a:r>
          </a:p>
          <a:p>
            <a:pPr lvl="2"/>
            <a:r>
              <a:rPr lang="en-US" dirty="0" smtClean="0"/>
              <a:t>Click on any icon on that page to go to the slide that provides more detail (a random click will take you to the next slide in the deck)</a:t>
            </a:r>
          </a:p>
          <a:p>
            <a:pPr lvl="2"/>
            <a:r>
              <a:rPr lang="en-US" dirty="0" smtClean="0"/>
              <a:t>Click “back to home page” on any slide to return </a:t>
            </a:r>
          </a:p>
          <a:p>
            <a:pPr lvl="2"/>
            <a:r>
              <a:rPr lang="en-US" dirty="0" smtClean="0"/>
              <a:t>(You can also scroll through the slides)</a:t>
            </a:r>
            <a:br>
              <a:rPr lang="en-US" dirty="0" smtClean="0"/>
            </a:br>
            <a:endParaRPr lang="en-US" dirty="0" smtClean="0"/>
          </a:p>
          <a:p>
            <a:r>
              <a:rPr lang="en-US" dirty="0" smtClean="0"/>
              <a:t>The         icons represent important issues, in the process, not addressed under existing state law</a:t>
            </a:r>
            <a:endParaRPr lang="en-US" dirty="0"/>
          </a:p>
        </p:txBody>
      </p:sp>
      <p:pic>
        <p:nvPicPr>
          <p:cNvPr id="4" name="Picture 20" descr="C:\Users\HEH.MTC\AppData\Local\Microsoft\Windows\INetCache\IE\ILIYK5CI\red-question-mar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9530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D8BB3E1A-F057-49B9-9263-7A4DFE16698D}" type="slidenum">
              <a:rPr lang="en-US" smtClean="0"/>
              <a:t>2</a:t>
            </a:fld>
            <a:endParaRPr lang="en-US"/>
          </a:p>
        </p:txBody>
      </p:sp>
    </p:spTree>
    <p:extLst>
      <p:ext uri="{BB962C8B-B14F-4D97-AF65-F5344CB8AC3E}">
        <p14:creationId xmlns:p14="http://schemas.microsoft.com/office/powerpoint/2010/main" val="1484279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Partnership pays –</a:t>
            </a:r>
          </a:p>
          <a:p>
            <a:pPr lvl="1"/>
            <a:r>
              <a:rPr lang="en-US" dirty="0" smtClean="0"/>
              <a:t>If the PR decides not to elect to push out the adjustments, the partnership will have to pay the FPA</a:t>
            </a:r>
          </a:p>
          <a:p>
            <a:pPr lvl="1"/>
            <a:r>
              <a:rPr lang="en-US" dirty="0" smtClean="0"/>
              <a:t>Practitioners and taxpayers worry that it is not clear how this tax should be viewed – whether it is, in effect, tax owed by some or all of the taxable partners but paid by the partnership </a:t>
            </a:r>
          </a:p>
        </p:txBody>
      </p:sp>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sp>
        <p:nvSpPr>
          <p:cNvPr id="7"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49950"/>
            <a:ext cx="1616075"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BB3E1A-F057-49B9-9263-7A4DFE16698D}" type="slidenum">
              <a:rPr lang="en-US" smtClean="0"/>
              <a:t>20</a:t>
            </a:fld>
            <a:endParaRPr lang="en-US"/>
          </a:p>
        </p:txBody>
      </p:sp>
    </p:spTree>
    <p:extLst>
      <p:ext uri="{BB962C8B-B14F-4D97-AF65-F5344CB8AC3E}">
        <p14:creationId xmlns:p14="http://schemas.microsoft.com/office/powerpoint/2010/main" val="3165519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Important issues not addressed under existing state </a:t>
            </a:r>
            <a:r>
              <a:rPr lang="en-US" dirty="0" smtClean="0"/>
              <a:t>law – Partnership Pays –</a:t>
            </a:r>
          </a:p>
          <a:p>
            <a:pPr lvl="1"/>
            <a:r>
              <a:rPr lang="en-US" dirty="0" smtClean="0"/>
              <a:t>If states are also going to allow the partnership to pay the liability they will have to be able to compute that liability (with appropriate modifications for state purposes)</a:t>
            </a:r>
          </a:p>
          <a:p>
            <a:pPr lvl="1"/>
            <a:r>
              <a:rPr lang="en-US" dirty="0" smtClean="0"/>
              <a:t>Also states will have to be able to apportion the liability</a:t>
            </a:r>
          </a:p>
          <a:p>
            <a:pPr lvl="1"/>
            <a:r>
              <a:rPr lang="en-US" dirty="0" smtClean="0"/>
              <a:t>States would need to clarify what the payment constitutes—whether it is a payment on behalf of some or all partners for their state taxes, etc.</a:t>
            </a:r>
          </a:p>
          <a:p>
            <a:pPr lvl="1"/>
            <a:endParaRPr lang="en-US" dirty="0"/>
          </a:p>
          <a:p>
            <a:pPr marL="0" indent="0">
              <a:buNone/>
            </a:pPr>
            <a:endParaRPr lang="en-US" dirty="0"/>
          </a:p>
        </p:txBody>
      </p:sp>
      <p:sp>
        <p:nvSpPr>
          <p:cNvPr id="5"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967413"/>
            <a:ext cx="592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2" name="Slide Number Placeholder 1"/>
          <p:cNvSpPr>
            <a:spLocks noGrp="1"/>
          </p:cNvSpPr>
          <p:nvPr>
            <p:ph type="sldNum" sz="quarter" idx="12"/>
          </p:nvPr>
        </p:nvSpPr>
        <p:spPr/>
        <p:txBody>
          <a:bodyPr/>
          <a:lstStyle/>
          <a:p>
            <a:fld id="{D8BB3E1A-F057-49B9-9263-7A4DFE16698D}" type="slidenum">
              <a:rPr lang="en-US" smtClean="0"/>
              <a:t>21</a:t>
            </a:fld>
            <a:endParaRPr lang="en-US"/>
          </a:p>
        </p:txBody>
      </p:sp>
    </p:spTree>
    <p:extLst>
      <p:ext uri="{BB962C8B-B14F-4D97-AF65-F5344CB8AC3E}">
        <p14:creationId xmlns:p14="http://schemas.microsoft.com/office/powerpoint/2010/main" val="3681750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Partnership elects to push out adjustments – </a:t>
            </a:r>
          </a:p>
          <a:p>
            <a:pPr lvl="1"/>
            <a:r>
              <a:rPr lang="en-US" dirty="0" smtClean="0"/>
              <a:t>If the PR elects to have the partnership push out the adjustments to the reviewed-year partners, then the partnership will have to provide the affected partners (and the IRS) information returns – </a:t>
            </a:r>
          </a:p>
          <a:p>
            <a:pPr lvl="2"/>
            <a:r>
              <a:rPr lang="en-US" dirty="0"/>
              <a:t>C</a:t>
            </a:r>
            <a:r>
              <a:rPr lang="en-US" dirty="0" smtClean="0"/>
              <a:t>ontaining necessary information to compute the tax for all affected years (including years subsequent to the reviewed year, if necessary) </a:t>
            </a:r>
          </a:p>
          <a:p>
            <a:pPr lvl="2"/>
            <a:r>
              <a:rPr lang="en-US" dirty="0"/>
              <a:t>S</a:t>
            </a:r>
            <a:r>
              <a:rPr lang="en-US" dirty="0" smtClean="0"/>
              <a:t>o that it can be reported and paid on their current (adjustment) year returns</a:t>
            </a:r>
          </a:p>
          <a:p>
            <a:pPr lvl="1"/>
            <a:r>
              <a:rPr lang="en-US" dirty="0" smtClean="0"/>
              <a:t>Partnership is then relieved of liability</a:t>
            </a:r>
          </a:p>
        </p:txBody>
      </p:sp>
      <p:sp>
        <p:nvSpPr>
          <p:cNvPr id="9" name="TextBox 8"/>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sp>
        <p:nvSpPr>
          <p:cNvPr id="11"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486400"/>
            <a:ext cx="11699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BB3E1A-F057-49B9-9263-7A4DFE16698D}" type="slidenum">
              <a:rPr lang="en-US" smtClean="0"/>
              <a:t>22</a:t>
            </a:fld>
            <a:endParaRPr lang="en-US"/>
          </a:p>
        </p:txBody>
      </p:sp>
    </p:spTree>
    <p:extLst>
      <p:ext uri="{BB962C8B-B14F-4D97-AF65-F5344CB8AC3E}">
        <p14:creationId xmlns:p14="http://schemas.microsoft.com/office/powerpoint/2010/main" val="2208815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State effects under existing </a:t>
            </a:r>
            <a:r>
              <a:rPr lang="en-US" dirty="0" smtClean="0"/>
              <a:t>law, depending on how federal adjustments are required to be reported –</a:t>
            </a:r>
          </a:p>
          <a:p>
            <a:pPr lvl="1"/>
            <a:r>
              <a:rPr lang="en-US" dirty="0" smtClean="0"/>
              <a:t>It is possible that at least some states would include the pushed-out adjustments in computing state tax owed for resident partners in the adjustment year (under their conformity statutes)</a:t>
            </a:r>
            <a:endParaRPr lang="en-US" dirty="0"/>
          </a:p>
          <a:p>
            <a:pPr lvl="2"/>
            <a:r>
              <a:rPr lang="en-US" dirty="0" smtClean="0"/>
              <a:t>In that case, would a state into which a partner had moved since the reviewed year tax the adjustments?</a:t>
            </a:r>
          </a:p>
          <a:p>
            <a:pPr marL="0" indent="0">
              <a:buNone/>
            </a:pPr>
            <a:endParaRPr lang="en-US" dirty="0"/>
          </a:p>
        </p:txBody>
      </p:sp>
      <p:sp>
        <p:nvSpPr>
          <p:cNvPr id="6"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275" y="5168207"/>
            <a:ext cx="1584325" cy="123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2" name="Slide Number Placeholder 1"/>
          <p:cNvSpPr>
            <a:spLocks noGrp="1"/>
          </p:cNvSpPr>
          <p:nvPr>
            <p:ph type="sldNum" sz="quarter" idx="12"/>
          </p:nvPr>
        </p:nvSpPr>
        <p:spPr/>
        <p:txBody>
          <a:bodyPr/>
          <a:lstStyle/>
          <a:p>
            <a:fld id="{D8BB3E1A-F057-49B9-9263-7A4DFE16698D}" type="slidenum">
              <a:rPr lang="en-US" smtClean="0"/>
              <a:t>23</a:t>
            </a:fld>
            <a:endParaRPr lang="en-US"/>
          </a:p>
        </p:txBody>
      </p:sp>
    </p:spTree>
    <p:extLst>
      <p:ext uri="{BB962C8B-B14F-4D97-AF65-F5344CB8AC3E}">
        <p14:creationId xmlns:p14="http://schemas.microsoft.com/office/powerpoint/2010/main" val="2154967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t>Important issues not addressed under existing state law </a:t>
            </a:r>
            <a:r>
              <a:rPr lang="en-US" dirty="0" smtClean="0"/>
              <a:t>– Push-Out –</a:t>
            </a:r>
          </a:p>
          <a:p>
            <a:pPr marL="742950" lvl="2" indent="-342900"/>
            <a:r>
              <a:rPr lang="en-US" dirty="0" smtClean="0"/>
              <a:t>If states allow the same kind of push-out treatment, they will need the partnership to provide additional information to the partners</a:t>
            </a:r>
          </a:p>
          <a:p>
            <a:pPr marL="1200150" lvl="3" indent="-342900"/>
            <a:r>
              <a:rPr lang="en-US" dirty="0" smtClean="0"/>
              <a:t>Nonresident partners will need apportionment information for the reviewed year</a:t>
            </a:r>
          </a:p>
          <a:p>
            <a:pPr marL="1200150" lvl="3" indent="-342900"/>
            <a:r>
              <a:rPr lang="en-US" dirty="0" smtClean="0"/>
              <a:t>If partners are not affected (because they filed amended federal returns or for some other reason) states will need this information so as to verify that the push-out for state purposes is proper</a:t>
            </a:r>
            <a:endParaRPr lang="en-US" dirty="0"/>
          </a:p>
          <a:p>
            <a:endParaRPr lang="en-US" dirty="0"/>
          </a:p>
        </p:txBody>
      </p:sp>
      <p:sp>
        <p:nvSpPr>
          <p:cNvPr id="4"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5967413"/>
            <a:ext cx="592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2" name="Slide Number Placeholder 1"/>
          <p:cNvSpPr>
            <a:spLocks noGrp="1"/>
          </p:cNvSpPr>
          <p:nvPr>
            <p:ph type="sldNum" sz="quarter" idx="12"/>
          </p:nvPr>
        </p:nvSpPr>
        <p:spPr/>
        <p:txBody>
          <a:bodyPr/>
          <a:lstStyle/>
          <a:p>
            <a:fld id="{D8BB3E1A-F057-49B9-9263-7A4DFE16698D}" type="slidenum">
              <a:rPr lang="en-US" smtClean="0"/>
              <a:t>24</a:t>
            </a:fld>
            <a:endParaRPr lang="en-US"/>
          </a:p>
        </p:txBody>
      </p:sp>
    </p:spTree>
    <p:extLst>
      <p:ext uri="{BB962C8B-B14F-4D97-AF65-F5344CB8AC3E}">
        <p14:creationId xmlns:p14="http://schemas.microsoft.com/office/powerpoint/2010/main" val="371948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PR contests the FPA adjustments –</a:t>
            </a:r>
          </a:p>
          <a:p>
            <a:pPr lvl="1"/>
            <a:r>
              <a:rPr lang="en-US" dirty="0" smtClean="0"/>
              <a:t>PR may contest the adjustment whether or not the push-out election is made</a:t>
            </a:r>
          </a:p>
          <a:p>
            <a:pPr lvl="1"/>
            <a:r>
              <a:rPr lang="en-US" dirty="0" smtClean="0"/>
              <a:t>Partnership must pay the FPA as a deposit in order to contest any adjustments, but can defer pushing out those adjustments until there is a final determination</a:t>
            </a:r>
          </a:p>
          <a:p>
            <a:pPr lvl="1"/>
            <a:r>
              <a:rPr lang="en-US" dirty="0"/>
              <a:t>P</a:t>
            </a:r>
            <a:r>
              <a:rPr lang="en-US" dirty="0" smtClean="0"/>
              <a:t>artnership and all affected partners will be represented by the PR who will make all decisions (presumably, assisted by counsel)</a:t>
            </a:r>
          </a:p>
          <a:p>
            <a:pPr lvl="1"/>
            <a:r>
              <a:rPr lang="en-US" dirty="0" smtClean="0"/>
              <a:t>A final determination occurs when the matter is resolved without the option for further appeal</a:t>
            </a:r>
            <a:endParaRPr lang="en-US" dirty="0"/>
          </a:p>
        </p:txBody>
      </p:sp>
      <p:sp>
        <p:nvSpPr>
          <p:cNvPr id="4" name="TextBox 3"/>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sp>
        <p:nvSpPr>
          <p:cNvPr id="7"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73763"/>
            <a:ext cx="12795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BB3E1A-F057-49B9-9263-7A4DFE16698D}" type="slidenum">
              <a:rPr lang="en-US" smtClean="0"/>
              <a:t>25</a:t>
            </a:fld>
            <a:endParaRPr lang="en-US"/>
          </a:p>
        </p:txBody>
      </p:sp>
    </p:spTree>
    <p:extLst>
      <p:ext uri="{BB962C8B-B14F-4D97-AF65-F5344CB8AC3E}">
        <p14:creationId xmlns:p14="http://schemas.microsoft.com/office/powerpoint/2010/main" val="3064779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Important issues not addressed under existing state law – PR Contests FPA –</a:t>
            </a:r>
          </a:p>
          <a:p>
            <a:pPr lvl="1"/>
            <a:r>
              <a:rPr lang="en-US" dirty="0" smtClean="0"/>
              <a:t>Will the state also require some sort of deposit in order to protect its interest</a:t>
            </a:r>
          </a:p>
          <a:p>
            <a:pPr lvl="1"/>
            <a:r>
              <a:rPr lang="en-US" dirty="0" smtClean="0"/>
              <a:t>Can the partnership contest the state-level liability if it does not contest the federal liability</a:t>
            </a:r>
            <a:endParaRPr lang="en-US" dirty="0"/>
          </a:p>
        </p:txBody>
      </p:sp>
      <p:sp>
        <p:nvSpPr>
          <p:cNvPr id="4" name="TextBox 3"/>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sp>
        <p:nvSpPr>
          <p:cNvPr id="7"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5967413"/>
            <a:ext cx="592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BB3E1A-F057-49B9-9263-7A4DFE16698D}" type="slidenum">
              <a:rPr lang="en-US" smtClean="0"/>
              <a:t>26</a:t>
            </a:fld>
            <a:endParaRPr lang="en-US"/>
          </a:p>
        </p:txBody>
      </p:sp>
    </p:spTree>
    <p:extLst>
      <p:ext uri="{BB962C8B-B14F-4D97-AF65-F5344CB8AC3E}">
        <p14:creationId xmlns:p14="http://schemas.microsoft.com/office/powerpoint/2010/main" val="1919815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Related federal issues –</a:t>
            </a:r>
          </a:p>
          <a:p>
            <a:pPr lvl="1"/>
            <a:r>
              <a:rPr lang="en-US" dirty="0" smtClean="0"/>
              <a:t>In addition to the tax – the IRS will assess penalties and interest and require payment of those amounts</a:t>
            </a:r>
          </a:p>
          <a:p>
            <a:pPr lvl="1"/>
            <a:r>
              <a:rPr lang="en-US" dirty="0" smtClean="0"/>
              <a:t>The IRS will also limit the issues that can be raised by the partnership in contesting the FPA or any adjustments</a:t>
            </a:r>
          </a:p>
          <a:p>
            <a:pPr lvl="1"/>
            <a:r>
              <a:rPr lang="en-US" dirty="0" smtClean="0"/>
              <a:t>Presumably, a final determination may affect intervening years	</a:t>
            </a:r>
            <a:endParaRPr lang="en-US" dirty="0"/>
          </a:p>
        </p:txBody>
      </p:sp>
      <p:sp>
        <p:nvSpPr>
          <p:cNvPr id="4"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135687"/>
            <a:ext cx="1006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2" name="Slide Number Placeholder 1"/>
          <p:cNvSpPr>
            <a:spLocks noGrp="1"/>
          </p:cNvSpPr>
          <p:nvPr>
            <p:ph type="sldNum" sz="quarter" idx="12"/>
          </p:nvPr>
        </p:nvSpPr>
        <p:spPr/>
        <p:txBody>
          <a:bodyPr/>
          <a:lstStyle/>
          <a:p>
            <a:fld id="{D8BB3E1A-F057-49B9-9263-7A4DFE16698D}" type="slidenum">
              <a:rPr lang="en-US" smtClean="0"/>
              <a:t>27</a:t>
            </a:fld>
            <a:endParaRPr lang="en-US"/>
          </a:p>
        </p:txBody>
      </p:sp>
    </p:spTree>
    <p:extLst>
      <p:ext uri="{BB962C8B-B14F-4D97-AF65-F5344CB8AC3E}">
        <p14:creationId xmlns:p14="http://schemas.microsoft.com/office/powerpoint/2010/main" val="4181860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Important issues not addressed under existing state law – Related Issues –</a:t>
            </a:r>
          </a:p>
          <a:p>
            <a:pPr lvl="1"/>
            <a:r>
              <a:rPr lang="en-US" dirty="0" smtClean="0"/>
              <a:t>How will of penalties and interest be calculated</a:t>
            </a:r>
          </a:p>
          <a:p>
            <a:pPr lvl="2"/>
            <a:r>
              <a:rPr lang="en-US" dirty="0" smtClean="0"/>
              <a:t>If the state allows the partnership to pay the liability</a:t>
            </a:r>
          </a:p>
          <a:p>
            <a:pPr lvl="2"/>
            <a:r>
              <a:rPr lang="en-US" dirty="0" smtClean="0"/>
              <a:t>If the state follows the push out and reporting of adjustments on adjustment year returns</a:t>
            </a:r>
          </a:p>
          <a:p>
            <a:pPr lvl="1"/>
            <a:r>
              <a:rPr lang="en-US" dirty="0" smtClean="0"/>
              <a:t>How will </a:t>
            </a:r>
            <a:r>
              <a:rPr lang="en-US" dirty="0"/>
              <a:t>s</a:t>
            </a:r>
            <a:r>
              <a:rPr lang="en-US" dirty="0" smtClean="0"/>
              <a:t>tatute of limitations apply </a:t>
            </a:r>
          </a:p>
          <a:p>
            <a:pPr lvl="1"/>
            <a:r>
              <a:rPr lang="en-US" dirty="0" smtClean="0"/>
              <a:t>What is the affect on composite returns filed in the reviewed year</a:t>
            </a:r>
            <a:endParaRPr lang="en-US" dirty="0"/>
          </a:p>
        </p:txBody>
      </p:sp>
      <p:sp>
        <p:nvSpPr>
          <p:cNvPr id="4" name="TextBox 3"/>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sp>
        <p:nvSpPr>
          <p:cNvPr id="7" name="Title 1"/>
          <p:cNvSpPr>
            <a:spLocks noGrp="1"/>
          </p:cNvSpPr>
          <p:nvPr>
            <p:ph type="title"/>
          </p:nvPr>
        </p:nvSpPr>
        <p:spPr>
          <a:xfrm>
            <a:off x="304800" y="274638"/>
            <a:ext cx="8610600" cy="1143000"/>
          </a:xfrm>
        </p:spPr>
        <p:txBody>
          <a:bodyPr>
            <a:normAutofit fontScale="90000"/>
          </a:bodyPr>
          <a:lstStyle/>
          <a:p>
            <a:r>
              <a:rPr lang="en-US" dirty="0" smtClean="0"/>
              <a:t>Phase III: Partnership Pays or Pushes Out</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3" y="5967413"/>
            <a:ext cx="592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D8BB3E1A-F057-49B9-9263-7A4DFE16698D}" type="slidenum">
              <a:rPr lang="en-US" smtClean="0"/>
              <a:t>28</a:t>
            </a:fld>
            <a:endParaRPr lang="en-US"/>
          </a:p>
        </p:txBody>
      </p:sp>
    </p:spTree>
    <p:extLst>
      <p:ext uri="{BB962C8B-B14F-4D97-AF65-F5344CB8AC3E}">
        <p14:creationId xmlns:p14="http://schemas.microsoft.com/office/powerpoint/2010/main" val="3391674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6">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4800"/>
                    </a14:imgEffect>
                    <a14:imgEffect>
                      <a14:saturation sat="8000"/>
                    </a14:imgEffect>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562600" y="4466280"/>
            <a:ext cx="824606" cy="63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descr="C:\Users\HEH.MTC\AppData\Local\Microsoft\Windows\INetCache\IE\T31DWRFO\3842006065_aa9e505c3f[1].jpg">
            <a:hlinkClick r:id="rId6" action="ppaction://hlinksldjump"/>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96" t="2342" r="5483" b="1245"/>
          <a:stretch/>
        </p:blipFill>
        <p:spPr bwMode="auto">
          <a:xfrm>
            <a:off x="304800" y="2057400"/>
            <a:ext cx="1126549" cy="1200081"/>
          </a:xfrm>
          <a:prstGeom prst="rect">
            <a:avLst/>
          </a:prstGeom>
          <a:noFill/>
          <a:extLst>
            <a:ext uri="{909E8E84-426E-40DD-AFC4-6F175D3DCCD1}">
              <a14:hiddenFill xmlns:a14="http://schemas.microsoft.com/office/drawing/2010/main">
                <a:solidFill>
                  <a:srgbClr val="FFFFFF"/>
                </a:solidFill>
              </a14:hiddenFill>
            </a:ext>
          </a:extLst>
        </p:spPr>
      </p:pic>
      <p:sp>
        <p:nvSpPr>
          <p:cNvPr id="64" name="Isosceles Triangle 63">
            <a:hlinkClick r:id="rId8" action="ppaction://hlinksldjump"/>
          </p:cNvPr>
          <p:cNvSpPr/>
          <p:nvPr/>
        </p:nvSpPr>
        <p:spPr>
          <a:xfrm>
            <a:off x="2667000" y="4384833"/>
            <a:ext cx="1160981" cy="5681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C:\Users\HEH.MTC\AppData\Local\Microsoft\Windows\INetCache\IE\NHH3HCFL\feature_enterprisesocial_OfficeClipArt-600x399[1].jp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18812" y="4640861"/>
            <a:ext cx="457356" cy="2889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C:\Users\HEH.MTC\AppData\Local\Microsoft\Windows\INetCache\IE\ILIYK5CI\5126490870_99e5e73ef9[1].jpg">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4863" y="4876800"/>
            <a:ext cx="1061537" cy="10657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HEH.MTC\AppData\Local\Microsoft\Windows\INetCache\IE\ILIYK5CI\5126490870_99e5e73ef9[1].jpg">
            <a:hlinkClick r:id="rId12"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0413" y="2443577"/>
            <a:ext cx="1209187" cy="12140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EH.MTC\AppData\Local\Microsoft\Windows\INetCache\IE\NHH3HCFL\feature_enterprisesocial_OfficeClipArt-600x399[1].jp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00400" y="2057400"/>
            <a:ext cx="1467088" cy="975613"/>
          </a:xfrm>
          <a:prstGeom prst="rect">
            <a:avLst/>
          </a:prstGeom>
          <a:noFill/>
          <a:extLst>
            <a:ext uri="{909E8E84-426E-40DD-AFC4-6F175D3DCCD1}">
              <a14:hiddenFill xmlns:a14="http://schemas.microsoft.com/office/drawing/2010/main">
                <a:solidFill>
                  <a:srgbClr val="FFFFFF"/>
                </a:solidFill>
              </a14:hiddenFill>
            </a:ext>
          </a:extLst>
        </p:spPr>
      </p:pic>
      <p:sp>
        <p:nvSpPr>
          <p:cNvPr id="4" name="Isosceles Triangle 3">
            <a:hlinkClick r:id="rId14" action="ppaction://hlinksldjump"/>
          </p:cNvPr>
          <p:cNvSpPr/>
          <p:nvPr/>
        </p:nvSpPr>
        <p:spPr>
          <a:xfrm>
            <a:off x="1436893" y="196937"/>
            <a:ext cx="1382507" cy="7962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HEH.MTC\AppData\Local\Microsoft\Windows\INetCache\IE\NHH3HCFL\feature_enterprisesocial_OfficeClipArt-600x399[1].jpg">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55835" y="548217"/>
            <a:ext cx="544624" cy="404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RS Logo">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8293" y="381000"/>
            <a:ext cx="833233" cy="2856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86401" y="30061"/>
            <a:ext cx="1441636" cy="1646339"/>
          </a:xfrm>
          <a:prstGeom prst="rect">
            <a:avLst/>
          </a:prstGeom>
        </p:spPr>
      </p:pic>
      <p:pic>
        <p:nvPicPr>
          <p:cNvPr id="8" name="Picture 7">
            <a:hlinkClick r:id="rId18"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868609" y="301417"/>
            <a:ext cx="1254662" cy="1432817"/>
          </a:xfrm>
          <a:prstGeom prst="rect">
            <a:avLst/>
          </a:prstGeom>
        </p:spPr>
      </p:pic>
      <p:pic>
        <p:nvPicPr>
          <p:cNvPr id="1030" name="Picture 6" descr="C:\Users\HEH.MTC\AppData\Local\Microsoft\Windows\INetCache\IE\C7IYWDC3\business-man-vector[1].png">
            <a:hlinkClick r:id="rId21" action="ppaction://hlinksldjump"/>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124200" y="152400"/>
            <a:ext cx="462885" cy="9720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EH.MTC\AppData\Local\Microsoft\Windows\INetCache\IE\T31DWRFO\graphic_showing_a_pen_and_paper_writing_a_report_0515-0909-2722-3528_SMU[1].jpg">
            <a:hlinkClick r:id="rId23" action="ppaction://hlinksldjump"/>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14800" y="105903"/>
            <a:ext cx="732297" cy="73229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HEH.MTC\AppData\Local\Microsoft\Windows\INetCache\IE\C7IYWDC3\USAStates[1].png">
            <a:hlinkClick r:id="rId25" action="ppaction://hlinksldjump"/>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752600" y="2732733"/>
            <a:ext cx="1302200" cy="100106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786602" y="2185492"/>
            <a:ext cx="1766901" cy="1219200"/>
            <a:chOff x="539686" y="3429000"/>
            <a:chExt cx="5169027" cy="3185413"/>
          </a:xfrm>
        </p:grpSpPr>
        <p:pic>
          <p:nvPicPr>
            <p:cNvPr id="1036" name="Picture 12" descr="C:\Users\HEH.MTC\AppData\Local\Microsoft\Windows\INetCache\IE\C7IYWDC3\Rfc1394-Notice-Blank[1].png">
              <a:hlinkClick r:id="rId27" action="ppaction://hlinksldjump"/>
            </p:cNvPr>
            <p:cNvPicPr>
              <a:picLocks noChangeAspect="1" noChangeArrowheads="1"/>
            </p:cNvPicPr>
            <p:nvPr/>
          </p:nvPicPr>
          <p:blipFill>
            <a:blip r:embed="rId28" cstate="print">
              <a:duotone>
                <a:prstClr val="black"/>
                <a:srgbClr val="D9C3A5">
                  <a:tint val="50000"/>
                  <a:satMod val="180000"/>
                </a:srgbClr>
              </a:duotone>
              <a:extLst>
                <a:ext uri="{BEBA8EAE-BF5A-486C-A8C5-ECC9F3942E4B}">
                  <a14:imgProps xmlns:a14="http://schemas.microsoft.com/office/drawing/2010/main">
                    <a14:imgLayer r:embed="rId29">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39686" y="3429000"/>
              <a:ext cx="5169027" cy="3185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14401" y="4663180"/>
              <a:ext cx="4419599" cy="1951233"/>
            </a:xfrm>
            <a:prstGeom prst="rect">
              <a:avLst/>
            </a:prstGeom>
            <a:noFill/>
          </p:spPr>
          <p:txBody>
            <a:bodyPr wrap="square" rtlCol="0">
              <a:spAutoFit/>
            </a:bodyPr>
            <a:lstStyle/>
            <a:p>
              <a:pPr algn="ctr"/>
              <a:r>
                <a:rPr lang="en-US" sz="1400" b="1" dirty="0" smtClean="0">
                  <a:solidFill>
                    <a:srgbClr val="0070C0"/>
                  </a:solidFill>
                  <a:hlinkClick r:id="rId27" action="ppaction://hlinksldjump"/>
                </a:rPr>
                <a:t>Proposed Partnership Adjustment</a:t>
              </a:r>
              <a:endParaRPr lang="en-US" sz="1400" b="1" dirty="0">
                <a:solidFill>
                  <a:srgbClr val="0070C0"/>
                </a:solidFill>
              </a:endParaRPr>
            </a:p>
          </p:txBody>
        </p:sp>
      </p:grpSp>
      <p:pic>
        <p:nvPicPr>
          <p:cNvPr id="24" name="Picture 12" descr="C:\Users\HEH.MTC\AppData\Local\Microsoft\Windows\INetCache\IE\C7IYWDC3\Rfc1394-Notice-Blank[1].png">
            <a:hlinkClick r:id="rId30" action="ppaction://hlinksldjump"/>
          </p:cNvPr>
          <p:cNvPicPr>
            <a:picLocks noChangeAspect="1" noChangeArrowheads="1"/>
          </p:cNvPicPr>
          <p:nvPr/>
        </p:nvPicPr>
        <p:blipFill>
          <a:blip r:embed="rId31" cstate="print">
            <a:duotone>
              <a:prstClr val="black"/>
              <a:srgbClr val="D9C3A5">
                <a:tint val="50000"/>
                <a:satMod val="180000"/>
              </a:srgbClr>
            </a:duotone>
            <a:extLst>
              <a:ext uri="{BEBA8EAE-BF5A-486C-A8C5-ECC9F3942E4B}">
                <a14:imgProps xmlns:a14="http://schemas.microsoft.com/office/drawing/2010/main">
                  <a14:imgLayer r:embed="rId32">
                    <a14:imgEffect>
                      <a14:colorTemperature colorTemp="112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2400" y="4724400"/>
            <a:ext cx="1766903" cy="131973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80487" y="5282133"/>
            <a:ext cx="1510730" cy="523220"/>
          </a:xfrm>
          <a:prstGeom prst="rect">
            <a:avLst/>
          </a:prstGeom>
          <a:noFill/>
        </p:spPr>
        <p:txBody>
          <a:bodyPr wrap="square" rtlCol="0">
            <a:spAutoFit/>
          </a:bodyPr>
          <a:lstStyle/>
          <a:p>
            <a:pPr algn="ctr"/>
            <a:r>
              <a:rPr lang="en-US" sz="1400" b="1" dirty="0" smtClean="0">
                <a:solidFill>
                  <a:srgbClr val="FF0000"/>
                </a:solidFill>
                <a:hlinkClick r:id="rId30" action="ppaction://hlinksldjump"/>
              </a:rPr>
              <a:t>Final Partnership Adjustment</a:t>
            </a:r>
            <a:endParaRPr lang="en-US" sz="1400" b="1" dirty="0">
              <a:solidFill>
                <a:srgbClr val="FF0000"/>
              </a:solidFill>
            </a:endParaRPr>
          </a:p>
        </p:txBody>
      </p:sp>
      <p:cxnSp>
        <p:nvCxnSpPr>
          <p:cNvPr id="12" name="Straight Arrow Connector 11"/>
          <p:cNvCxnSpPr/>
          <p:nvPr/>
        </p:nvCxnSpPr>
        <p:spPr>
          <a:xfrm flipV="1">
            <a:off x="1172213" y="533400"/>
            <a:ext cx="580387" cy="3341"/>
          </a:xfrm>
          <a:prstGeom prst="straightConnector1">
            <a:avLst/>
          </a:prstGeom>
          <a:ln w="158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63913" y="533400"/>
            <a:ext cx="660287" cy="3341"/>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505200" y="472052"/>
            <a:ext cx="527715" cy="166377"/>
          </a:xfrm>
          <a:prstGeom prst="straightConnector1">
            <a:avLst/>
          </a:prstGeom>
          <a:ln w="158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67" name="Picture 19" descr="C:\Users\HEH.MTC\AppData\Local\Microsoft\Windows\INetCache\IE\T31DWRFO\3842006065_aa9e505c3f[1].jpg">
            <a:hlinkClick r:id="rId33" action="ppaction://hlinksldjump"/>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596" t="2342" r="5483" b="1245"/>
          <a:stretch/>
        </p:blipFill>
        <p:spPr bwMode="auto">
          <a:xfrm>
            <a:off x="7865051" y="304800"/>
            <a:ext cx="1126549" cy="120008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IRS Logo">
            <a:hlinkClick r:id="rId33"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69595" y="838200"/>
            <a:ext cx="833233" cy="285681"/>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p:cNvCxnSpPr/>
          <p:nvPr/>
        </p:nvCxnSpPr>
        <p:spPr>
          <a:xfrm flipH="1">
            <a:off x="7468214" y="2721851"/>
            <a:ext cx="717997"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7" idx="2"/>
          </p:cNvCxnSpPr>
          <p:nvPr/>
        </p:nvCxnSpPr>
        <p:spPr>
          <a:xfrm>
            <a:off x="8428326" y="1504881"/>
            <a:ext cx="0" cy="7811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4" name="Picture 4" descr="IRS Logo">
            <a:hlinkClick r:id="rId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2621249"/>
            <a:ext cx="833233" cy="285681"/>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a:off x="990600" y="3257481"/>
            <a:ext cx="0" cy="144968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7" name="Picture 6" descr="C:\Users\HEH.MTC\AppData\Local\Microsoft\Windows\INetCache\IE\C7IYWDC3\business-man-vector[1].png">
            <a:hlinkClick r:id="rId34" action="ppaction://hlinksldjump"/>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75341" y="5422163"/>
            <a:ext cx="462885" cy="97205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HEH.MTC\AppData\Local\Microsoft\Windows\INetCache\IE\ILIYK5CI\law-clip-art-5[1].gif">
            <a:hlinkClick r:id="rId35" action="ppaction://hlinksldjump"/>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11631" b="11631"/>
          <a:stretch/>
        </p:blipFill>
        <p:spPr bwMode="auto">
          <a:xfrm>
            <a:off x="6796087" y="4937848"/>
            <a:ext cx="1281113" cy="88431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HEH.MTC\AppData\Local\Microsoft\Windows\INetCache\IE\NHH3HCFL\feature_enterprisesocial_OfficeClipArt-600x399[1].jpg">
            <a:hlinkClick r:id="rId10" action="ppaction://hlinksldjump"/>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314618" y="4640861"/>
            <a:ext cx="1171783" cy="77923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IRS Logo">
            <a:hlinkClick r:id="rId38"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52989" y="4362519"/>
            <a:ext cx="1005211" cy="344645"/>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p:cNvCxnSpPr/>
          <p:nvPr/>
        </p:nvCxnSpPr>
        <p:spPr>
          <a:xfrm>
            <a:off x="1855835" y="5460737"/>
            <a:ext cx="811165" cy="10186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7" idx="3"/>
          </p:cNvCxnSpPr>
          <p:nvPr/>
        </p:nvCxnSpPr>
        <p:spPr>
          <a:xfrm flipV="1">
            <a:off x="3038226" y="4902479"/>
            <a:ext cx="730831" cy="1005713"/>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044" name="Picture 20" descr="C:\Users\HEH.MTC\AppData\Local\Microsoft\Windows\INetCache\IE\ILIYK5CI\red-question-mark[1].png">
            <a:hlinkClick r:id="rId39" action="ppaction://hlinksldjump"/>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7487954" y="5582954"/>
            <a:ext cx="589246" cy="589246"/>
          </a:xfrm>
          <a:prstGeom prst="rect">
            <a:avLst/>
          </a:prstGeom>
          <a:noFill/>
          <a:extLst>
            <a:ext uri="{909E8E84-426E-40DD-AFC4-6F175D3DCCD1}">
              <a14:hiddenFill xmlns:a14="http://schemas.microsoft.com/office/drawing/2010/main">
                <a:solidFill>
                  <a:srgbClr val="FFFFFF"/>
                </a:solidFill>
              </a14:hiddenFill>
            </a:ext>
          </a:extLst>
        </p:spPr>
      </p:pic>
      <p:cxnSp>
        <p:nvCxnSpPr>
          <p:cNvPr id="104" name="Straight Arrow Connector 103"/>
          <p:cNvCxnSpPr>
            <a:endCxn id="39" idx="1"/>
          </p:cNvCxnSpPr>
          <p:nvPr/>
        </p:nvCxnSpPr>
        <p:spPr>
          <a:xfrm flipV="1">
            <a:off x="7123271" y="981041"/>
            <a:ext cx="646324" cy="214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34" idx="3"/>
          </p:cNvCxnSpPr>
          <p:nvPr/>
        </p:nvCxnSpPr>
        <p:spPr>
          <a:xfrm>
            <a:off x="4272464" y="4414446"/>
            <a:ext cx="3042736" cy="2606"/>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1320914" y="2452865"/>
            <a:ext cx="1717312" cy="0"/>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4" idx="3"/>
          </p:cNvCxnSpPr>
          <p:nvPr/>
        </p:nvCxnSpPr>
        <p:spPr>
          <a:xfrm rot="16200000" flipH="1">
            <a:off x="3715170" y="-593852"/>
            <a:ext cx="131286" cy="3305333"/>
          </a:xfrm>
          <a:prstGeom prst="bentConnector2">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823606" y="2710968"/>
            <a:ext cx="763480" cy="3203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2794056" y="2764089"/>
            <a:ext cx="1196919" cy="38575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7" idx="3"/>
          </p:cNvCxnSpPr>
          <p:nvPr/>
        </p:nvCxnSpPr>
        <p:spPr>
          <a:xfrm flipV="1">
            <a:off x="3038226" y="5195425"/>
            <a:ext cx="1276391" cy="712767"/>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14961" y="1563469"/>
            <a:ext cx="5538439" cy="646331"/>
          </a:xfrm>
          <a:prstGeom prst="rect">
            <a:avLst/>
          </a:prstGeom>
          <a:noFill/>
        </p:spPr>
        <p:txBody>
          <a:bodyPr wrap="none" lIns="91440" tIns="45720" rIns="91440" bIns="45720">
            <a:spAutoFit/>
          </a:bodyPr>
          <a:lstStyle/>
          <a:p>
            <a:pPr algn="ctr"/>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Phase I – Partnership Audit</a:t>
            </a:r>
            <a:endParaRPr lang="en-US" sz="3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34" name="Picture 10" descr="C:\Users\HEH.MTC\AppData\Local\Microsoft\Windows\INetCache\IE\C7IYWDC3\envelope-payment-due-notice-letter-5139935[1].jpg">
            <a:hlinkClick r:id="rId8" action="ppaction://hlinksldjump"/>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410804" y="4062601"/>
            <a:ext cx="861660" cy="703689"/>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304800" y="3505200"/>
            <a:ext cx="6112571" cy="646331"/>
          </a:xfrm>
          <a:prstGeom prst="rect">
            <a:avLst/>
          </a:prstGeom>
          <a:noFill/>
        </p:spPr>
        <p:txBody>
          <a:bodyPr wrap="none" lIns="91440" tIns="45720" rIns="91440" bIns="45720">
            <a:spAutoFit/>
          </a:bodyPr>
          <a:lstStyle/>
          <a:p>
            <a:pPr algn="ctr"/>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Phase II – Modification Period</a:t>
            </a:r>
            <a:endParaRPr lang="en-US" sz="3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87" name="Rectangle 86"/>
          <p:cNvSpPr/>
          <p:nvPr/>
        </p:nvSpPr>
        <p:spPr>
          <a:xfrm>
            <a:off x="326696" y="6211669"/>
            <a:ext cx="8474051" cy="646331"/>
          </a:xfrm>
          <a:prstGeom prst="rect">
            <a:avLst/>
          </a:prstGeom>
          <a:noFill/>
        </p:spPr>
        <p:txBody>
          <a:bodyPr wrap="none" lIns="91440" tIns="45720" rIns="91440" bIns="45720">
            <a:spAutoFit/>
          </a:bodyPr>
          <a:lstStyle/>
          <a:p>
            <a:pPr algn="ctr"/>
            <a:r>
              <a:rPr lang="en-US" sz="3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Phase III – Partnership Pays or Pushes Out</a:t>
            </a:r>
            <a:endParaRPr lang="en-US" sz="36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1027" name="Picture 3">
            <a:hlinkClick r:id="rId42" action="ppaction://hlinksldjump"/>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262302" y="2310111"/>
            <a:ext cx="4572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1" name="Straight Arrow Connector 110"/>
          <p:cNvCxnSpPr/>
          <p:nvPr/>
        </p:nvCxnSpPr>
        <p:spPr>
          <a:xfrm flipV="1">
            <a:off x="8262302" y="1563470"/>
            <a:ext cx="0" cy="651064"/>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27" name="Picture 4" descr="C:\Users\HEH.MTC\AppData\Local\Microsoft\Windows\INetCache\IE\ILIYK5CI\calendar[1].jpg">
            <a:hlinkClick r:id="rId44" action="ppaction://hlinksldjump"/>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876800" y="2180046"/>
            <a:ext cx="853145" cy="639859"/>
          </a:xfrm>
          <a:prstGeom prst="rect">
            <a:avLst/>
          </a:prstGeom>
          <a:noFill/>
          <a:extLst>
            <a:ext uri="{909E8E84-426E-40DD-AFC4-6F175D3DCCD1}">
              <a14:hiddenFill xmlns:a14="http://schemas.microsoft.com/office/drawing/2010/main">
                <a:solidFill>
                  <a:srgbClr val="FFFFFF"/>
                </a:solidFill>
              </a14:hiddenFill>
            </a:ext>
          </a:extLst>
        </p:spPr>
      </p:pic>
      <p:cxnSp>
        <p:nvCxnSpPr>
          <p:cNvPr id="113" name="Straight Arrow Connector 112"/>
          <p:cNvCxnSpPr/>
          <p:nvPr/>
        </p:nvCxnSpPr>
        <p:spPr>
          <a:xfrm flipH="1" flipV="1">
            <a:off x="5638800" y="2545206"/>
            <a:ext cx="275890" cy="19799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31" name="Straight Arrow Connector 1030"/>
          <p:cNvCxnSpPr/>
          <p:nvPr/>
        </p:nvCxnSpPr>
        <p:spPr>
          <a:xfrm flipH="1">
            <a:off x="4450556" y="2621249"/>
            <a:ext cx="427111" cy="1986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53" name="Picture 20" descr="C:\Users\HEH.MTC\AppData\Local\Microsoft\Windows\INetCache\IE\ILIYK5CI\red-question-mark[1].png">
            <a:hlinkClick r:id="rId46" action="ppaction://hlinksldjump"/>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752600" y="1720865"/>
            <a:ext cx="589246" cy="58924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0" descr="C:\Users\HEH.MTC\AppData\Local\Microsoft\Windows\INetCache\IE\ILIYK5CI\red-question-mark[1].png">
            <a:hlinkClick r:id="rId47" action="ppaction://hlinksldjump"/>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847097" y="4038600"/>
            <a:ext cx="589246" cy="589246"/>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20" descr="C:\Users\HEH.MTC\AppData\Local\Microsoft\Windows\INetCache\IE\ILIYK5CI\red-question-mark[1].png">
            <a:hlinkClick r:id="rId48" action="ppaction://hlinksldjump"/>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8458200" y="4724400"/>
            <a:ext cx="589246" cy="589246"/>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0" descr="C:\Users\HEH.MTC\AppData\Local\Microsoft\Windows\INetCache\IE\ILIYK5CI\red-question-mark[1].png">
            <a:hlinkClick r:id="rId49" action="ppaction://hlinksldjump"/>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344954" y="4668554"/>
            <a:ext cx="589246" cy="589246"/>
          </a:xfrm>
          <a:prstGeom prst="rect">
            <a:avLst/>
          </a:prstGeom>
          <a:noFill/>
          <a:extLst>
            <a:ext uri="{909E8E84-426E-40DD-AFC4-6F175D3DCCD1}">
              <a14:hiddenFill xmlns:a14="http://schemas.microsoft.com/office/drawing/2010/main">
                <a:solidFill>
                  <a:srgbClr val="FFFFFF"/>
                </a:solidFill>
              </a14:hiddenFill>
            </a:ext>
          </a:extLst>
        </p:spPr>
      </p:pic>
      <p:cxnSp>
        <p:nvCxnSpPr>
          <p:cNvPr id="186" name="Straight Arrow Connector 185"/>
          <p:cNvCxnSpPr/>
          <p:nvPr/>
        </p:nvCxnSpPr>
        <p:spPr>
          <a:xfrm flipV="1">
            <a:off x="5486400" y="4534841"/>
            <a:ext cx="1828800" cy="341959"/>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82" name="Straight Connector 1081"/>
          <p:cNvCxnSpPr/>
          <p:nvPr/>
        </p:nvCxnSpPr>
        <p:spPr>
          <a:xfrm>
            <a:off x="3054800" y="6172200"/>
            <a:ext cx="4077043"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84" name="Straight Arrow Connector 1083"/>
          <p:cNvCxnSpPr/>
          <p:nvPr/>
        </p:nvCxnSpPr>
        <p:spPr>
          <a:xfrm flipH="1" flipV="1">
            <a:off x="7103504" y="5562600"/>
            <a:ext cx="1" cy="631620"/>
          </a:xfrm>
          <a:prstGeom prst="straightConnector1">
            <a:avLst/>
          </a:prstGeom>
          <a:ln w="19050">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7180237" y="4772386"/>
            <a:ext cx="557722" cy="327788"/>
          </a:xfrm>
          <a:prstGeom prst="straightConnector1">
            <a:avLst/>
          </a:prstGeom>
          <a:ln w="15875">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pic>
        <p:nvPicPr>
          <p:cNvPr id="133" name="Picture 7">
            <a:hlinkClick r:id="rId50" action="ppaction://hlinksldjump"/>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998663" y="4748213"/>
            <a:ext cx="592137"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339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p:txBody>
          <a:bodyPr>
            <a:normAutofit/>
          </a:bodyPr>
          <a:lstStyle/>
          <a:p>
            <a:r>
              <a:rPr lang="en-US" dirty="0" smtClean="0"/>
              <a:t>IRS audits at partnership level –</a:t>
            </a:r>
          </a:p>
          <a:p>
            <a:pPr lvl="1"/>
            <a:r>
              <a:rPr lang="en-US" dirty="0" smtClean="0"/>
              <a:t>Large partnerships with more than 100 partners or non-taxpayer partners </a:t>
            </a:r>
          </a:p>
          <a:p>
            <a:pPr lvl="1"/>
            <a:r>
              <a:rPr lang="en-US" dirty="0" smtClean="0"/>
              <a:t>Small partnerships not electing out</a:t>
            </a:r>
          </a:p>
          <a:p>
            <a:pPr lvl="1"/>
            <a:r>
              <a:rPr lang="en-US" dirty="0" smtClean="0"/>
              <a:t>For the typical audit year (“reviewed year”) which will be 2-3 years in the past when the audit begins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04850"/>
            <a:ext cx="8350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198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4" name="Slide Number Placeholder 3"/>
          <p:cNvSpPr>
            <a:spLocks noGrp="1"/>
          </p:cNvSpPr>
          <p:nvPr>
            <p:ph type="sldNum" sz="quarter" idx="12"/>
          </p:nvPr>
        </p:nvSpPr>
        <p:spPr/>
        <p:txBody>
          <a:bodyPr/>
          <a:lstStyle/>
          <a:p>
            <a:fld id="{D8BB3E1A-F057-49B9-9263-7A4DFE16698D}" type="slidenum">
              <a:rPr lang="en-US" smtClean="0"/>
              <a:t>4</a:t>
            </a:fld>
            <a:endParaRPr lang="en-US" dirty="0"/>
          </a:p>
        </p:txBody>
      </p:sp>
    </p:spTree>
    <p:extLst>
      <p:ext uri="{BB962C8B-B14F-4D97-AF65-F5344CB8AC3E}">
        <p14:creationId xmlns:p14="http://schemas.microsoft.com/office/powerpoint/2010/main" val="2973139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p:txBody>
          <a:bodyPr>
            <a:normAutofit/>
          </a:bodyPr>
          <a:lstStyle/>
          <a:p>
            <a:r>
              <a:rPr lang="en-US" dirty="0" smtClean="0"/>
              <a:t>The partnership audit may affect all partners including both direct and indirect taxpayer-partners</a:t>
            </a:r>
          </a:p>
          <a:p>
            <a:pPr marL="342900" lvl="1" indent="-342900">
              <a:buFont typeface="Arial" panose="020B0604020202020204" pitchFamily="34" charset="0"/>
              <a:buChar char="•"/>
            </a:pPr>
            <a:r>
              <a:rPr lang="en-US" sz="3200" dirty="0"/>
              <a:t>The audit will </a:t>
            </a:r>
            <a:r>
              <a:rPr lang="en-US" sz="3200" dirty="0" smtClean="0"/>
              <a:t>broadly encompass </a:t>
            </a:r>
            <a:r>
              <a:rPr lang="en-US" sz="3200" dirty="0"/>
              <a:t>all issues affected by the reporting of partnership </a:t>
            </a:r>
            <a:r>
              <a:rPr lang="en-US" sz="3200" dirty="0" smtClean="0"/>
              <a:t>items of income and transactions</a:t>
            </a:r>
          </a:p>
          <a:p>
            <a:r>
              <a:rPr lang="en-US" dirty="0" smtClean="0"/>
              <a:t>Every </a:t>
            </a:r>
            <a:r>
              <a:rPr lang="en-US" dirty="0"/>
              <a:t>partnership must designate a partnership representative (PR</a:t>
            </a:r>
            <a:r>
              <a:rPr lang="en-US" dirty="0" smtClean="0"/>
              <a:t>)</a:t>
            </a:r>
            <a:endParaRPr lang="en-US" dirty="0"/>
          </a:p>
          <a:p>
            <a:pPr marL="457200" lvl="1"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1408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4" name="Slide Number Placeholder 3"/>
          <p:cNvSpPr>
            <a:spLocks noGrp="1"/>
          </p:cNvSpPr>
          <p:nvPr>
            <p:ph type="sldNum" sz="quarter" idx="12"/>
          </p:nvPr>
        </p:nvSpPr>
        <p:spPr/>
        <p:txBody>
          <a:bodyPr/>
          <a:lstStyle/>
          <a:p>
            <a:fld id="{D8BB3E1A-F057-49B9-9263-7A4DFE16698D}" type="slidenum">
              <a:rPr lang="en-US" smtClean="0"/>
              <a:t>5</a:t>
            </a:fld>
            <a:endParaRPr lang="en-US"/>
          </a:p>
        </p:txBody>
      </p:sp>
    </p:spTree>
    <p:extLst>
      <p:ext uri="{BB962C8B-B14F-4D97-AF65-F5344CB8AC3E}">
        <p14:creationId xmlns:p14="http://schemas.microsoft.com/office/powerpoint/2010/main" val="1159345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p:txBody>
          <a:bodyPr/>
          <a:lstStyle/>
          <a:p>
            <a:r>
              <a:rPr lang="en-US" dirty="0"/>
              <a:t>The IRS will do the audit through the partnership representative (PR) and the partnership’s accountants/practitioners, etc.</a:t>
            </a:r>
          </a:p>
          <a:p>
            <a:pPr lvl="1"/>
            <a:r>
              <a:rPr lang="en-US" dirty="0" smtClean="0"/>
              <a:t>Does </a:t>
            </a:r>
            <a:r>
              <a:rPr lang="en-US" dirty="0"/>
              <a:t>not need to be an individual or a partner</a:t>
            </a:r>
          </a:p>
          <a:p>
            <a:pPr lvl="1"/>
            <a:r>
              <a:rPr lang="en-US" dirty="0"/>
              <a:t>Must be a U.S. person</a:t>
            </a:r>
          </a:p>
          <a:p>
            <a:pPr lvl="1"/>
            <a:r>
              <a:rPr lang="en-US" dirty="0"/>
              <a:t>If the partnership does not have a qualified PR, the IRS may appoint one</a:t>
            </a:r>
          </a:p>
          <a:p>
            <a:pPr marL="457200" lvl="1" indent="0">
              <a:buNone/>
            </a:pPr>
            <a:endParaRPr lang="en-US" dirty="0"/>
          </a:p>
          <a:p>
            <a:pPr marL="457200" lvl="1" indent="0">
              <a:buNone/>
            </a:pP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000"/>
            <a:ext cx="4572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3" action="ppaction://hlinksldjump"/>
              </a:rPr>
              <a:t>BACK TO HOME PAGE</a:t>
            </a:r>
            <a:endParaRPr lang="en-US" b="1" dirty="0"/>
          </a:p>
        </p:txBody>
      </p:sp>
      <p:sp>
        <p:nvSpPr>
          <p:cNvPr id="4" name="Slide Number Placeholder 3"/>
          <p:cNvSpPr>
            <a:spLocks noGrp="1"/>
          </p:cNvSpPr>
          <p:nvPr>
            <p:ph type="sldNum" sz="quarter" idx="12"/>
          </p:nvPr>
        </p:nvSpPr>
        <p:spPr/>
        <p:txBody>
          <a:bodyPr/>
          <a:lstStyle/>
          <a:p>
            <a:fld id="{D8BB3E1A-F057-49B9-9263-7A4DFE16698D}" type="slidenum">
              <a:rPr lang="en-US" smtClean="0"/>
              <a:t>6</a:t>
            </a:fld>
            <a:endParaRPr lang="en-US"/>
          </a:p>
        </p:txBody>
      </p:sp>
    </p:spTree>
    <p:extLst>
      <p:ext uri="{BB962C8B-B14F-4D97-AF65-F5344CB8AC3E}">
        <p14:creationId xmlns:p14="http://schemas.microsoft.com/office/powerpoint/2010/main" val="12661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p:txBody>
          <a:bodyPr>
            <a:normAutofit/>
          </a:bodyPr>
          <a:lstStyle/>
          <a:p>
            <a:r>
              <a:rPr lang="en-US" dirty="0" smtClean="0"/>
              <a:t>Role of the PR is governed by federal law and the partnership agreement –</a:t>
            </a:r>
          </a:p>
          <a:p>
            <a:pPr lvl="1"/>
            <a:r>
              <a:rPr lang="en-US" dirty="0" smtClean="0"/>
              <a:t>Under federal law –PR will make binding decisions for the partners and the partnership with respect to the audit</a:t>
            </a:r>
          </a:p>
          <a:p>
            <a:pPr lvl="1"/>
            <a:r>
              <a:rPr lang="en-US" dirty="0" smtClean="0"/>
              <a:t>Under the partnership agreement - </a:t>
            </a:r>
            <a:r>
              <a:rPr lang="en-US" dirty="0"/>
              <a:t>t</a:t>
            </a:r>
            <a:r>
              <a:rPr lang="en-US" dirty="0" smtClean="0"/>
              <a:t>he partners may direct the PR’s decisions but the agreement cannot conflict with the PR role under federal law</a:t>
            </a:r>
            <a:endParaRPr lang="en-US" dirty="0"/>
          </a:p>
        </p:txBody>
      </p:sp>
      <p:sp>
        <p:nvSpPr>
          <p:cNvPr id="4" name="TextBox 3"/>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1013"/>
            <a:ext cx="73183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D8BB3E1A-F057-49B9-9263-7A4DFE16698D}" type="slidenum">
              <a:rPr lang="en-US" smtClean="0"/>
              <a:t>7</a:t>
            </a:fld>
            <a:endParaRPr lang="en-US"/>
          </a:p>
        </p:txBody>
      </p:sp>
    </p:spTree>
    <p:extLst>
      <p:ext uri="{BB962C8B-B14F-4D97-AF65-F5344CB8AC3E}">
        <p14:creationId xmlns:p14="http://schemas.microsoft.com/office/powerpoint/2010/main" val="899849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a:xfrm>
            <a:off x="457200" y="1676400"/>
            <a:ext cx="8229600" cy="4800600"/>
          </a:xfrm>
        </p:spPr>
        <p:txBody>
          <a:bodyPr/>
          <a:lstStyle/>
          <a:p>
            <a:r>
              <a:rPr lang="en-US" dirty="0" smtClean="0"/>
              <a:t>General scope of the federal audit –</a:t>
            </a:r>
          </a:p>
          <a:p>
            <a:pPr lvl="1"/>
            <a:r>
              <a:rPr lang="en-US" dirty="0"/>
              <a:t>The audit will cover the partnership return (1065) and the allocation of partnership items made on the </a:t>
            </a:r>
            <a:r>
              <a:rPr lang="en-US" dirty="0" smtClean="0"/>
              <a:t>K-1s to all partners (but not allocations at upper or lower partnership tiers)</a:t>
            </a:r>
            <a:endParaRPr lang="en-US" dirty="0"/>
          </a:p>
          <a:p>
            <a:pPr lvl="1"/>
            <a:r>
              <a:rPr lang="en-US" dirty="0" smtClean="0"/>
              <a:t>The IRS will typically be auditing one year – but the adjustments may affect subsequent years as well and these effects will be taken into account</a:t>
            </a:r>
          </a:p>
        </p:txBody>
      </p:sp>
      <p:sp>
        <p:nvSpPr>
          <p:cNvPr id="8" name="TextBox 7"/>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6398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8BB3E1A-F057-49B9-9263-7A4DFE16698D}" type="slidenum">
              <a:rPr lang="en-US" smtClean="0"/>
              <a:t>8</a:t>
            </a:fld>
            <a:endParaRPr lang="en-US"/>
          </a:p>
        </p:txBody>
      </p:sp>
    </p:spTree>
    <p:extLst>
      <p:ext uri="{BB962C8B-B14F-4D97-AF65-F5344CB8AC3E}">
        <p14:creationId xmlns:p14="http://schemas.microsoft.com/office/powerpoint/2010/main" val="378563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I: Partnership Audit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Under proposed regulations, adjustments will be determined and imputed underpayments will be calculated as follows:</a:t>
            </a:r>
          </a:p>
          <a:p>
            <a:pPr lvl="1"/>
            <a:r>
              <a:rPr lang="en-US" dirty="0" smtClean="0"/>
              <a:t>Related adjustments will be grouped</a:t>
            </a:r>
          </a:p>
          <a:p>
            <a:pPr lvl="1"/>
            <a:r>
              <a:rPr lang="en-US" dirty="0" smtClean="0"/>
              <a:t>Adjustments within groupings will be netted</a:t>
            </a:r>
          </a:p>
          <a:p>
            <a:pPr lvl="1"/>
            <a:r>
              <a:rPr lang="en-US" dirty="0" smtClean="0"/>
              <a:t>Netted adjustments will form the basis for two types of imputed underpayments of concern to states –</a:t>
            </a:r>
          </a:p>
          <a:p>
            <a:pPr lvl="2"/>
            <a:r>
              <a:rPr lang="en-US" dirty="0" smtClean="0"/>
              <a:t>General imputed underpayment (affecting all partners) – of which there will be only one</a:t>
            </a:r>
          </a:p>
          <a:p>
            <a:pPr lvl="2"/>
            <a:r>
              <a:rPr lang="en-US" dirty="0" smtClean="0"/>
              <a:t>Specific imputed adjustments (affecting only some partners) – of which there could be more than one</a:t>
            </a:r>
            <a:endParaRPr lang="en-US" dirty="0"/>
          </a:p>
        </p:txBody>
      </p:sp>
      <p:sp>
        <p:nvSpPr>
          <p:cNvPr id="5" name="TextBox 4"/>
          <p:cNvSpPr txBox="1"/>
          <p:nvPr/>
        </p:nvSpPr>
        <p:spPr>
          <a:xfrm>
            <a:off x="6096000" y="6248400"/>
            <a:ext cx="2286000" cy="369332"/>
          </a:xfrm>
          <a:prstGeom prst="rect">
            <a:avLst/>
          </a:prstGeom>
          <a:noFill/>
        </p:spPr>
        <p:txBody>
          <a:bodyPr wrap="square" rtlCol="0">
            <a:spAutoFit/>
          </a:bodyPr>
          <a:lstStyle/>
          <a:p>
            <a:r>
              <a:rPr lang="en-US" b="1" dirty="0" smtClean="0">
                <a:hlinkClick r:id="rId2" action="ppaction://hlinksldjump"/>
              </a:rPr>
              <a:t>BACK TO HOME PAGE</a:t>
            </a:r>
            <a:endParaRPr lang="en-US"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21920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D8BB3E1A-F057-49B9-9263-7A4DFE16698D}" type="slidenum">
              <a:rPr lang="en-US" smtClean="0"/>
              <a:t>9</a:t>
            </a:fld>
            <a:endParaRPr lang="en-US"/>
          </a:p>
        </p:txBody>
      </p:sp>
    </p:spTree>
    <p:extLst>
      <p:ext uri="{BB962C8B-B14F-4D97-AF65-F5344CB8AC3E}">
        <p14:creationId xmlns:p14="http://schemas.microsoft.com/office/powerpoint/2010/main" val="4196118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2006</Words>
  <Application>Microsoft Office PowerPoint</Application>
  <PresentationFormat>On-screen Show (4:3)</PresentationFormat>
  <Paragraphs>197</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Interactive Slides Illustrating Basic Federal Partnership Audit Process &amp; Major Effects Under Existing State Law Including Important Issues Not Addressed</vt:lpstr>
      <vt:lpstr>Information &amp; Instructions</vt:lpstr>
      <vt:lpstr>PowerPoint Presentation</vt:lpstr>
      <vt:lpstr>Phase I: Partnership Audit</vt:lpstr>
      <vt:lpstr>Phase I: Partnership Audit</vt:lpstr>
      <vt:lpstr>Phase I: Partnership Audit</vt:lpstr>
      <vt:lpstr>Phase I: Partnership Audit</vt:lpstr>
      <vt:lpstr>Phase I: Partnership Audit</vt:lpstr>
      <vt:lpstr>Phase I: Partnership Audit</vt:lpstr>
      <vt:lpstr>Phase I: Partnership Audit</vt:lpstr>
      <vt:lpstr>Phase I: Partnership Audit</vt:lpstr>
      <vt:lpstr>Phase II: Modification Period</vt:lpstr>
      <vt:lpstr>Phase II: Modification Period</vt:lpstr>
      <vt:lpstr>Phase II: Modification Period</vt:lpstr>
      <vt:lpstr>Phase II: Modification Period</vt:lpstr>
      <vt:lpstr>Phase II: Modification Period</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lpstr>Phase III: Partnership Pays or Pushes Out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Hecht</dc:creator>
  <cp:lastModifiedBy>Lila D. Disque</cp:lastModifiedBy>
  <cp:revision>62</cp:revision>
  <dcterms:created xsi:type="dcterms:W3CDTF">2017-04-17T19:46:10Z</dcterms:created>
  <dcterms:modified xsi:type="dcterms:W3CDTF">2017-04-20T14:40:57Z</dcterms:modified>
</cp:coreProperties>
</file>