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58" r:id="rId6"/>
    <p:sldId id="265" r:id="rId7"/>
    <p:sldId id="272" r:id="rId8"/>
    <p:sldId id="259" r:id="rId9"/>
    <p:sldId id="267" r:id="rId10"/>
    <p:sldId id="270" r:id="rId11"/>
    <p:sldId id="273" r:id="rId12"/>
    <p:sldId id="271" r:id="rId13"/>
    <p:sldId id="268" r:id="rId14"/>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a D. Disque" initials="LDD" lastIdx="2" clrIdx="0">
    <p:extLst>
      <p:ext uri="{19B8F6BF-5375-455C-9EA6-DF929625EA0E}">
        <p15:presenceInfo xmlns:p15="http://schemas.microsoft.com/office/powerpoint/2012/main" userId="S::LDD@mtc.gov::52bcf8c2-3b55-4308-ab8d-73e859b5e9fe" providerId="AD"/>
      </p:ext>
    </p:extLst>
  </p:cmAuthor>
  <p:cmAuthor id="2" name="Nancy L. Prosser" initials="NLP" lastIdx="5" clrIdx="1">
    <p:extLst>
      <p:ext uri="{19B8F6BF-5375-455C-9EA6-DF929625EA0E}">
        <p15:presenceInfo xmlns:p15="http://schemas.microsoft.com/office/powerpoint/2012/main" userId="S::NLP@mtc.gov::f0a96bee-58cf-44a1-8fce-b533dcd7acf2" providerId="AD"/>
      </p:ext>
    </p:extLst>
  </p:cmAuthor>
  <p:cmAuthor id="3" name="Hecht" initials="HH" lastIdx="3" clrIdx="2">
    <p:extLst>
      <p:ext uri="{19B8F6BF-5375-455C-9EA6-DF929625EA0E}">
        <p15:presenceInfo xmlns:p15="http://schemas.microsoft.com/office/powerpoint/2012/main" userId="Hec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065" autoAdjust="0"/>
  </p:normalViewPr>
  <p:slideViewPr>
    <p:cSldViewPr snapToGrid="0">
      <p:cViewPr varScale="1">
        <p:scale>
          <a:sx n="108" d="100"/>
          <a:sy n="108" d="100"/>
        </p:scale>
        <p:origin x="6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L. Prosser" userId="f0a96bee-58cf-44a1-8fce-b533dcd7acf2" providerId="ADAL" clId="{14366725-D2C2-4711-B16E-26B9F53E407D}"/>
    <pc:docChg chg="custSel modSld">
      <pc:chgData name="Nancy L. Prosser" userId="f0a96bee-58cf-44a1-8fce-b533dcd7acf2" providerId="ADAL" clId="{14366725-D2C2-4711-B16E-26B9F53E407D}" dt="2023-02-01T19:44:43.891" v="247" actId="11"/>
      <pc:docMkLst>
        <pc:docMk/>
      </pc:docMkLst>
      <pc:sldChg chg="modSp mod">
        <pc:chgData name="Nancy L. Prosser" userId="f0a96bee-58cf-44a1-8fce-b533dcd7acf2" providerId="ADAL" clId="{14366725-D2C2-4711-B16E-26B9F53E407D}" dt="2023-02-01T16:09:36.945" v="212" actId="20577"/>
        <pc:sldMkLst>
          <pc:docMk/>
          <pc:sldMk cId="1411069402" sldId="267"/>
        </pc:sldMkLst>
        <pc:spChg chg="mod">
          <ac:chgData name="Nancy L. Prosser" userId="f0a96bee-58cf-44a1-8fce-b533dcd7acf2" providerId="ADAL" clId="{14366725-D2C2-4711-B16E-26B9F53E407D}" dt="2023-02-01T16:09:36.945" v="212" actId="20577"/>
          <ac:spMkLst>
            <pc:docMk/>
            <pc:sldMk cId="1411069402" sldId="267"/>
            <ac:spMk id="3" creationId="{B370882E-7786-45D2-91AF-646B7D428B02}"/>
          </ac:spMkLst>
        </pc:spChg>
      </pc:sldChg>
      <pc:sldChg chg="modSp mod">
        <pc:chgData name="Nancy L. Prosser" userId="f0a96bee-58cf-44a1-8fce-b533dcd7acf2" providerId="ADAL" clId="{14366725-D2C2-4711-B16E-26B9F53E407D}" dt="2023-02-01T19:41:41.361" v="246" actId="313"/>
        <pc:sldMkLst>
          <pc:docMk/>
          <pc:sldMk cId="1059924497" sldId="270"/>
        </pc:sldMkLst>
        <pc:spChg chg="mod">
          <ac:chgData name="Nancy L. Prosser" userId="f0a96bee-58cf-44a1-8fce-b533dcd7acf2" providerId="ADAL" clId="{14366725-D2C2-4711-B16E-26B9F53E407D}" dt="2023-02-01T19:41:41.361" v="246" actId="313"/>
          <ac:spMkLst>
            <pc:docMk/>
            <pc:sldMk cId="1059924497" sldId="270"/>
            <ac:spMk id="3" creationId="{B370882E-7786-45D2-91AF-646B7D428B02}"/>
          </ac:spMkLst>
        </pc:spChg>
      </pc:sldChg>
      <pc:sldChg chg="modSp mod">
        <pc:chgData name="Nancy L. Prosser" userId="f0a96bee-58cf-44a1-8fce-b533dcd7acf2" providerId="ADAL" clId="{14366725-D2C2-4711-B16E-26B9F53E407D}" dt="2023-02-01T16:12:43.653" v="234" actId="20577"/>
        <pc:sldMkLst>
          <pc:docMk/>
          <pc:sldMk cId="1976813337" sldId="271"/>
        </pc:sldMkLst>
        <pc:spChg chg="mod">
          <ac:chgData name="Nancy L. Prosser" userId="f0a96bee-58cf-44a1-8fce-b533dcd7acf2" providerId="ADAL" clId="{14366725-D2C2-4711-B16E-26B9F53E407D}" dt="2023-02-01T16:12:43.653" v="234" actId="20577"/>
          <ac:spMkLst>
            <pc:docMk/>
            <pc:sldMk cId="1976813337" sldId="271"/>
            <ac:spMk id="3" creationId="{B370882E-7786-45D2-91AF-646B7D428B02}"/>
          </ac:spMkLst>
        </pc:spChg>
      </pc:sldChg>
      <pc:sldChg chg="modSp mod">
        <pc:chgData name="Nancy L. Prosser" userId="f0a96bee-58cf-44a1-8fce-b533dcd7acf2" providerId="ADAL" clId="{14366725-D2C2-4711-B16E-26B9F53E407D}" dt="2023-02-01T19:36:24.135" v="242" actId="20577"/>
        <pc:sldMkLst>
          <pc:docMk/>
          <pc:sldMk cId="1146312936" sldId="272"/>
        </pc:sldMkLst>
        <pc:spChg chg="mod">
          <ac:chgData name="Nancy L. Prosser" userId="f0a96bee-58cf-44a1-8fce-b533dcd7acf2" providerId="ADAL" clId="{14366725-D2C2-4711-B16E-26B9F53E407D}" dt="2023-02-01T19:36:24.135" v="242" actId="20577"/>
          <ac:spMkLst>
            <pc:docMk/>
            <pc:sldMk cId="1146312936" sldId="272"/>
            <ac:spMk id="3" creationId="{B370882E-7786-45D2-91AF-646B7D428B02}"/>
          </ac:spMkLst>
        </pc:spChg>
      </pc:sldChg>
      <pc:sldChg chg="modSp mod">
        <pc:chgData name="Nancy L. Prosser" userId="f0a96bee-58cf-44a1-8fce-b533dcd7acf2" providerId="ADAL" clId="{14366725-D2C2-4711-B16E-26B9F53E407D}" dt="2023-02-01T19:44:43.891" v="247" actId="11"/>
        <pc:sldMkLst>
          <pc:docMk/>
          <pc:sldMk cId="1195524307" sldId="273"/>
        </pc:sldMkLst>
        <pc:spChg chg="mod">
          <ac:chgData name="Nancy L. Prosser" userId="f0a96bee-58cf-44a1-8fce-b533dcd7acf2" providerId="ADAL" clId="{14366725-D2C2-4711-B16E-26B9F53E407D}" dt="2023-02-01T19:44:43.891" v="247" actId="11"/>
          <ac:spMkLst>
            <pc:docMk/>
            <pc:sldMk cId="1195524307" sldId="273"/>
            <ac:spMk id="3" creationId="{B370882E-7786-45D2-91AF-646B7D428B0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2/1/2023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2/1/2023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2/1/2023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2/1/2023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2/1/2023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2/1/2023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2/1/2023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rcram@mtc.gov" TargetMode="External"/><Relationship Id="rId3" Type="http://schemas.openxmlformats.org/officeDocument/2006/relationships/hyperlink" Target="mailto:nprosser@mtc.gov" TargetMode="External"/><Relationship Id="rId7" Type="http://schemas.openxmlformats.org/officeDocument/2006/relationships/hyperlink" Target="mailto:ldisque@mtc.gov" TargetMode="Externa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hyperlink" Target="mailto:jstosberg@mtc.gov" TargetMode="External"/><Relationship Id="rId5" Type="http://schemas.openxmlformats.org/officeDocument/2006/relationships/hyperlink" Target="mailto:jwhite@mtc.gov" TargetMode="External"/><Relationship Id="rId4" Type="http://schemas.openxmlformats.org/officeDocument/2006/relationships/hyperlink" Target="mailto:hhecht@mtc.gov"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159229" y="2080644"/>
            <a:ext cx="5519956" cy="2146111"/>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dirty="0"/>
              <a:t>Sales Tax on Digital Goods &amp; Services Uniformity Project</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159229" y="4353885"/>
            <a:ext cx="4555222" cy="1107347"/>
          </a:xfrm>
        </p:spPr>
        <p:txBody>
          <a:bodyPr>
            <a:noAutofit/>
          </a:bodyPr>
          <a:lstStyle/>
          <a:p>
            <a:r>
              <a:rPr lang="en-US" sz="2400" dirty="0"/>
              <a:t>MTC Staff status Report</a:t>
            </a:r>
          </a:p>
          <a:p>
            <a:r>
              <a:rPr lang="en-US" sz="2400" dirty="0"/>
              <a:t>February 2, 2023</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2"/>
          <a:stretch>
            <a:fillRect/>
          </a:stretch>
        </p:blipFill>
        <p:spPr>
          <a:xfrm>
            <a:off x="898039" y="2490291"/>
            <a:ext cx="3053422" cy="1541978"/>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FFF92715-4FC0-47B4-ABA9-308D6C881BB4}"/>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MTC Digital Products Project Staff</a:t>
            </a:r>
          </a:p>
        </p:txBody>
      </p:sp>
      <p:sp>
        <p:nvSpPr>
          <p:cNvPr id="5" name="Content Placeholder 4">
            <a:extLst>
              <a:ext uri="{FF2B5EF4-FFF2-40B4-BE49-F238E27FC236}">
                <a16:creationId xmlns:a16="http://schemas.microsoft.com/office/drawing/2014/main" id="{36BB8559-FA35-4B98-856D-816016C0F5B8}"/>
              </a:ext>
            </a:extLst>
          </p:cNvPr>
          <p:cNvSpPr>
            <a:spLocks noGrp="1"/>
          </p:cNvSpPr>
          <p:nvPr>
            <p:ph idx="1"/>
          </p:nvPr>
        </p:nvSpPr>
        <p:spPr>
          <a:xfrm>
            <a:off x="4534935" y="1005840"/>
            <a:ext cx="6725899" cy="5183204"/>
          </a:xfrm>
        </p:spPr>
        <p:txBody>
          <a:bodyPr>
            <a:normAutofit/>
          </a:bodyPr>
          <a:lstStyle/>
          <a:p>
            <a:pPr marL="274320"/>
            <a:r>
              <a:rPr lang="en-US" sz="2000" dirty="0"/>
              <a:t>Nancy Prosser, General Counsel – </a:t>
            </a:r>
            <a:r>
              <a:rPr lang="en-US" sz="2000" dirty="0">
                <a:hlinkClick r:id="rId3"/>
              </a:rPr>
              <a:t>nprosser@mtc.gov</a:t>
            </a:r>
            <a:endParaRPr lang="en-US" sz="2000" dirty="0"/>
          </a:p>
          <a:p>
            <a:pPr marL="274320"/>
            <a:r>
              <a:rPr lang="en-US" sz="2000" dirty="0"/>
              <a:t>Helen Hecht, Uniformity Counsel – </a:t>
            </a:r>
            <a:r>
              <a:rPr lang="en-US" sz="2000" dirty="0">
                <a:hlinkClick r:id="rId4"/>
              </a:rPr>
              <a:t>hhecht@mtc.gov</a:t>
            </a:r>
            <a:endParaRPr lang="en-US" sz="2000" dirty="0"/>
          </a:p>
          <a:p>
            <a:pPr marL="274320"/>
            <a:r>
              <a:rPr lang="en-US" sz="2000" dirty="0"/>
              <a:t>Jonathan White, MTC Counsel – </a:t>
            </a:r>
            <a:r>
              <a:rPr lang="en-US" sz="2000" dirty="0">
                <a:hlinkClick r:id="rId5"/>
              </a:rPr>
              <a:t>jwhite@mtc.gov</a:t>
            </a:r>
            <a:endParaRPr lang="en-US" sz="2000" dirty="0"/>
          </a:p>
          <a:p>
            <a:pPr marL="274320"/>
            <a:r>
              <a:rPr lang="en-US" sz="2000" dirty="0"/>
              <a:t>Jenn Stosberg, MTC Counsel – </a:t>
            </a:r>
            <a:r>
              <a:rPr lang="en-US" sz="2000" dirty="0">
                <a:hlinkClick r:id="rId6"/>
              </a:rPr>
              <a:t>jstosberg@mtc.gov</a:t>
            </a:r>
            <a:endParaRPr lang="en-US" sz="2000" dirty="0"/>
          </a:p>
          <a:p>
            <a:pPr marL="274320"/>
            <a:r>
              <a:rPr lang="en-US" sz="2000" dirty="0"/>
              <a:t>Lila Disque, Deputy General Counsel – </a:t>
            </a:r>
            <a:r>
              <a:rPr lang="en-US" sz="2000" dirty="0">
                <a:hlinkClick r:id="rId7"/>
              </a:rPr>
              <a:t>ldisque@mtc.gov</a:t>
            </a:r>
            <a:endParaRPr lang="en-US" sz="2000" dirty="0"/>
          </a:p>
          <a:p>
            <a:pPr marL="274320"/>
            <a:r>
              <a:rPr lang="en-US" sz="2000" dirty="0"/>
              <a:t>Richard Cram, National Nexus Director – </a:t>
            </a:r>
            <a:r>
              <a:rPr lang="en-US" sz="2000" dirty="0">
                <a:hlinkClick r:id="rId8"/>
              </a:rPr>
              <a:t>rcram@mtc.gov</a:t>
            </a:r>
            <a:endParaRPr lang="en-US" sz="2000" dirty="0"/>
          </a:p>
          <a:p>
            <a:pPr marL="274320" lvl="1"/>
            <a:endParaRPr lang="en-US" sz="1700" dirty="0"/>
          </a:p>
        </p:txBody>
      </p:sp>
    </p:spTree>
    <p:custDataLst>
      <p:tags r:id="rId1"/>
    </p:custDataLst>
    <p:extLst>
      <p:ext uri="{BB962C8B-B14F-4D97-AF65-F5344CB8AC3E}">
        <p14:creationId xmlns:p14="http://schemas.microsoft.com/office/powerpoint/2010/main" val="2247595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21453" y="702157"/>
            <a:ext cx="10889355" cy="614916"/>
          </a:xfrm>
        </p:spPr>
        <p:txBody>
          <a:bodyPr>
            <a:normAutofit fontScale="90000"/>
          </a:bodyPr>
          <a:lstStyle/>
          <a:p>
            <a:pPr algn="ctr"/>
            <a:r>
              <a:rPr lang="en-US" dirty="0"/>
              <a:t>Recap of Previous Meetings and discussion of “digital product”</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581192" y="1607419"/>
            <a:ext cx="11029615" cy="4548425"/>
          </a:xfrm>
        </p:spPr>
        <p:txBody>
          <a:bodyPr>
            <a:normAutofit/>
          </a:bodyPr>
          <a:lstStyle/>
          <a:p>
            <a:r>
              <a:rPr lang="en-US" sz="2400" dirty="0"/>
              <a:t>Oct. 27, 2022 Work Group (WG) Meeting – WG requests staff to focus on types of digital items in the marketplace and definitions. Research begins in Nov.</a:t>
            </a:r>
          </a:p>
          <a:p>
            <a:r>
              <a:rPr lang="en-US" sz="2400" dirty="0"/>
              <a:t>Dec. 8, 2022 WG Meeting – WG member Ray Langenberg (TX) proposes an initial and revised definition for the term “digital product” for purposes other than taxability. Staff adds related research to the outline and a suggested revision.</a:t>
            </a:r>
          </a:p>
          <a:p>
            <a:r>
              <a:rPr lang="en-US" sz="2400" dirty="0"/>
              <a:t>Jan. 5, 2023 WG Meeting – Continued discussion of Ray’s further revision of a definition of “digital product” for purposes other than taxability, with staff input. Concerns expressed that the definition is too broad for use in taxing digital products. WG Chair Gil Brewer reiterates the definition under consideration is not intended for taxability purposes.    </a:t>
            </a:r>
          </a:p>
        </p:txBody>
      </p:sp>
    </p:spTree>
    <p:custDataLst>
      <p:tags r:id="rId1"/>
    </p:custDataLst>
    <p:extLst>
      <p:ext uri="{BB962C8B-B14F-4D97-AF65-F5344CB8AC3E}">
        <p14:creationId xmlns:p14="http://schemas.microsoft.com/office/powerpoint/2010/main" val="3017230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FFF92715-4FC0-47B4-ABA9-308D6C881BB4}"/>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This slide is from the Nov. 2022 UC Staff Report:</a:t>
            </a:r>
            <a:br>
              <a:rPr lang="en-US" dirty="0">
                <a:solidFill>
                  <a:srgbClr val="FFFEFF"/>
                </a:solidFill>
              </a:rPr>
            </a:br>
            <a:r>
              <a:rPr lang="en-US" dirty="0">
                <a:solidFill>
                  <a:srgbClr val="FFFEFF"/>
                </a:solidFill>
              </a:rPr>
              <a:t>Next Steps until April 2022 Uniformity committee meeting</a:t>
            </a:r>
          </a:p>
        </p:txBody>
      </p:sp>
      <p:sp>
        <p:nvSpPr>
          <p:cNvPr id="5" name="Content Placeholder 4">
            <a:extLst>
              <a:ext uri="{FF2B5EF4-FFF2-40B4-BE49-F238E27FC236}">
                <a16:creationId xmlns:a16="http://schemas.microsoft.com/office/drawing/2014/main" id="{36BB8559-FA35-4B98-856D-816016C0F5B8}"/>
              </a:ext>
            </a:extLst>
          </p:cNvPr>
          <p:cNvSpPr>
            <a:spLocks noGrp="1"/>
          </p:cNvSpPr>
          <p:nvPr>
            <p:ph idx="1"/>
          </p:nvPr>
        </p:nvSpPr>
        <p:spPr>
          <a:xfrm>
            <a:off x="4534935" y="693019"/>
            <a:ext cx="6725899" cy="5496025"/>
          </a:xfrm>
        </p:spPr>
        <p:txBody>
          <a:bodyPr>
            <a:normAutofit/>
          </a:bodyPr>
          <a:lstStyle/>
          <a:p>
            <a:r>
              <a:rPr lang="en-US" sz="2000" dirty="0"/>
              <a:t>More stakeholder discussions</a:t>
            </a:r>
          </a:p>
          <a:p>
            <a:pPr lvl="1"/>
            <a:r>
              <a:rPr lang="en-US" sz="2000" dirty="0"/>
              <a:t>Summary of stakeholder concerns and input</a:t>
            </a:r>
          </a:p>
          <a:p>
            <a:r>
              <a:rPr lang="en-US" sz="2000" b="1" dirty="0">
                <a:highlight>
                  <a:srgbClr val="FFFF00"/>
                </a:highlight>
              </a:rPr>
              <a:t>State administrator discussions</a:t>
            </a:r>
          </a:p>
          <a:p>
            <a:pPr lvl="1"/>
            <a:r>
              <a:rPr lang="en-US" sz="2000" b="1" dirty="0">
                <a:highlight>
                  <a:srgbClr val="FFFF00"/>
                </a:highlight>
              </a:rPr>
              <a:t>Summary of experience taxing digital goods &amp; services</a:t>
            </a:r>
          </a:p>
          <a:p>
            <a:r>
              <a:rPr lang="en-US" sz="2000" b="1" dirty="0">
                <a:highlight>
                  <a:srgbClr val="FFFF00"/>
                </a:highlight>
              </a:rPr>
              <a:t>Survey of the market</a:t>
            </a:r>
          </a:p>
          <a:p>
            <a:pPr lvl="1"/>
            <a:r>
              <a:rPr lang="en-US" sz="2000" b="1" dirty="0">
                <a:highlight>
                  <a:srgbClr val="FFFF00"/>
                </a:highlight>
              </a:rPr>
              <a:t>Tracking products and their evolution</a:t>
            </a:r>
          </a:p>
          <a:p>
            <a:pPr lvl="1"/>
            <a:r>
              <a:rPr lang="en-US" sz="2000" b="1" dirty="0">
                <a:highlight>
                  <a:srgbClr val="FFFF00"/>
                </a:highlight>
              </a:rPr>
              <a:t>Noting ways in which products may be defined</a:t>
            </a:r>
          </a:p>
          <a:p>
            <a:r>
              <a:rPr lang="en-US" sz="2000" dirty="0"/>
              <a:t>Summary of analysis and policy considerations</a:t>
            </a:r>
          </a:p>
          <a:p>
            <a:r>
              <a:rPr lang="en-US" sz="2000" dirty="0"/>
              <a:t>Distillation of the issues and prioritization of those issues </a:t>
            </a:r>
          </a:p>
          <a:p>
            <a:r>
              <a:rPr lang="en-US" sz="2000" dirty="0"/>
              <a:t>Outline of a whitepaper and continued development of information and resources on project page</a:t>
            </a:r>
          </a:p>
        </p:txBody>
      </p:sp>
    </p:spTree>
    <p:custDataLst>
      <p:tags r:id="rId1"/>
    </p:custDataLst>
    <p:extLst>
      <p:ext uri="{BB962C8B-B14F-4D97-AF65-F5344CB8AC3E}">
        <p14:creationId xmlns:p14="http://schemas.microsoft.com/office/powerpoint/2010/main" val="1486240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Staff Mindset</a:t>
            </a:r>
            <a:br>
              <a:rPr lang="en-US" dirty="0">
                <a:solidFill>
                  <a:srgbClr val="FFFEFF"/>
                </a:solidFill>
              </a:rPr>
            </a:br>
            <a:endParaRPr lang="en-US"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763397"/>
            <a:ext cx="6725899" cy="5410899"/>
          </a:xfrm>
        </p:spPr>
        <p:txBody>
          <a:bodyPr>
            <a:noAutofit/>
          </a:bodyPr>
          <a:lstStyle/>
          <a:p>
            <a:pPr marL="342900" indent="-342900">
              <a:buFont typeface="+mj-lt"/>
              <a:buAutoNum type="arabicPeriod"/>
            </a:pPr>
            <a:r>
              <a:rPr lang="en-US" sz="2400" dirty="0"/>
              <a:t>We are not focused on whether something is taxable or not, but we cannot divorce ourselves completely from any discussion of taxability in terms of pros and cons of different approaches to how taxes are imposed and administered.</a:t>
            </a:r>
          </a:p>
          <a:p>
            <a:pPr marL="342900" indent="-342900">
              <a:buFont typeface="+mj-lt"/>
              <a:buAutoNum type="arabicPeriod"/>
            </a:pPr>
            <a:r>
              <a:rPr lang="en-US" sz="2400" dirty="0"/>
              <a:t>The work group members and uniformity committee members make the ultimate decisions. </a:t>
            </a:r>
          </a:p>
          <a:p>
            <a:pPr marL="342900" indent="-342900">
              <a:buFont typeface="+mj-lt"/>
              <a:buAutoNum type="arabicPeriod"/>
            </a:pPr>
            <a:r>
              <a:rPr lang="en-US" sz="2400" dirty="0"/>
              <a:t>We are mindful that states already have multiple ways of addressing digital products; we are not intending to single out any state as right or wrong.  </a:t>
            </a:r>
          </a:p>
          <a:p>
            <a:pPr marL="342900" indent="-342900">
              <a:buFont typeface="+mj-lt"/>
              <a:buAutoNum type="arabicPeriod"/>
            </a:pPr>
            <a:endParaRPr lang="en-US" sz="1600" dirty="0">
              <a:highlight>
                <a:srgbClr val="FFFF00"/>
              </a:highlight>
            </a:endParaRPr>
          </a:p>
        </p:txBody>
      </p:sp>
    </p:spTree>
    <p:custDataLst>
      <p:tags r:id="rId1"/>
    </p:custDataLst>
    <p:extLst>
      <p:ext uri="{BB962C8B-B14F-4D97-AF65-F5344CB8AC3E}">
        <p14:creationId xmlns:p14="http://schemas.microsoft.com/office/powerpoint/2010/main" val="1146312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Focus of Staff Activities</a:t>
            </a:r>
            <a:br>
              <a:rPr lang="en-US" dirty="0">
                <a:solidFill>
                  <a:srgbClr val="FFFEFF"/>
                </a:solidFill>
              </a:rPr>
            </a:br>
            <a:r>
              <a:rPr lang="en-US" dirty="0">
                <a:solidFill>
                  <a:srgbClr val="FFFEFF"/>
                </a:solidFill>
              </a:rPr>
              <a:t>in January</a:t>
            </a:r>
            <a:br>
              <a:rPr lang="en-US" dirty="0">
                <a:solidFill>
                  <a:srgbClr val="FFFEFF"/>
                </a:solidFill>
              </a:rPr>
            </a:br>
            <a:endParaRPr lang="en-US"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763397"/>
            <a:ext cx="6725899" cy="5410899"/>
          </a:xfrm>
        </p:spPr>
        <p:txBody>
          <a:bodyPr>
            <a:noAutofit/>
          </a:bodyPr>
          <a:lstStyle/>
          <a:p>
            <a:pPr marL="342900" indent="-342900">
              <a:buFont typeface="+mj-lt"/>
              <a:buAutoNum type="arabicPeriod"/>
            </a:pPr>
            <a:r>
              <a:rPr lang="en-US" sz="2400" dirty="0"/>
              <a:t>Review state treatment of digital products: Staff is compiling info – will request verification from the states. </a:t>
            </a:r>
          </a:p>
          <a:p>
            <a:pPr marL="342900" indent="-342900">
              <a:buFont typeface="+mj-lt"/>
              <a:buAutoNum type="arabicPeriod"/>
            </a:pPr>
            <a:r>
              <a:rPr lang="en-US" sz="2400" dirty="0"/>
              <a:t>Interviews about digital products with reps from Amazon, Avalara, Yetter Tax Consulting,  Eversheds Sutherland, and the Consumer Technology Association. </a:t>
            </a:r>
          </a:p>
          <a:p>
            <a:pPr marL="342900" indent="-342900">
              <a:buFont typeface="+mj-lt"/>
              <a:buAutoNum type="arabicPeriod"/>
            </a:pPr>
            <a:endParaRPr lang="en-US" sz="1600" dirty="0">
              <a:highlight>
                <a:srgbClr val="FFFF00"/>
              </a:highlight>
            </a:endParaRPr>
          </a:p>
        </p:txBody>
      </p:sp>
    </p:spTree>
    <p:custDataLst>
      <p:tags r:id="rId1"/>
    </p:custDataLst>
    <p:extLst>
      <p:ext uri="{BB962C8B-B14F-4D97-AF65-F5344CB8AC3E}">
        <p14:creationId xmlns:p14="http://schemas.microsoft.com/office/powerpoint/2010/main" val="405541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January Interview Questions</a:t>
            </a: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702643"/>
            <a:ext cx="6725899" cy="5948414"/>
          </a:xfrm>
        </p:spPr>
        <p:txBody>
          <a:bodyPr>
            <a:normAutofit/>
          </a:bodyPr>
          <a:lstStyle/>
          <a:p>
            <a:pPr marL="342900" indent="-342900">
              <a:buAutoNum type="arabicPeriod"/>
            </a:pPr>
            <a:r>
              <a:rPr lang="en-US" dirty="0"/>
              <a:t>What falls within the scope of the term “digital products?” Within that scope, what do you think the work group should focus on? </a:t>
            </a:r>
          </a:p>
          <a:p>
            <a:pPr marL="342900" indent="-342900">
              <a:buAutoNum type="arabicPeriod"/>
            </a:pPr>
            <a:r>
              <a:rPr lang="en-US" dirty="0"/>
              <a:t>What is the context in which you / your company / your clients deal with digital products?</a:t>
            </a:r>
          </a:p>
          <a:p>
            <a:pPr marL="342900" indent="-342900">
              <a:buAutoNum type="arabicPeriod"/>
            </a:pPr>
            <a:r>
              <a:rPr lang="en-US" dirty="0"/>
              <a:t>What types of digital products do you / your company / your clients deal with?</a:t>
            </a:r>
          </a:p>
          <a:p>
            <a:pPr marL="342900" indent="-342900">
              <a:buAutoNum type="arabicPeriod"/>
            </a:pPr>
            <a:r>
              <a:rPr lang="en-US" dirty="0"/>
              <a:t>What are the biggest challenges you see with digital products?</a:t>
            </a:r>
          </a:p>
          <a:p>
            <a:pPr marL="342900" indent="-342900">
              <a:buAutoNum type="arabicPeriod"/>
            </a:pPr>
            <a:r>
              <a:rPr lang="en-US" dirty="0"/>
              <a:t>What would you like the working group to know about the types of digital products that are in the marketplace now, or may be in the future, and ways this project could help address people’s understanding of what they are and how to tax them?</a:t>
            </a:r>
          </a:p>
          <a:p>
            <a:pPr marL="342900" indent="-342900">
              <a:buAutoNum type="arabicPeriod"/>
            </a:pPr>
            <a:r>
              <a:rPr lang="en-US" dirty="0"/>
              <a:t>Is there any aspect of the project the work group is missing?</a:t>
            </a:r>
          </a:p>
          <a:p>
            <a:pPr marL="0" indent="0">
              <a:buNone/>
            </a:pPr>
            <a:r>
              <a:rPr lang="en-US" dirty="0"/>
              <a:t> </a:t>
            </a:r>
          </a:p>
        </p:txBody>
      </p:sp>
    </p:spTree>
    <p:custDataLst>
      <p:tags r:id="rId1"/>
    </p:custDataLst>
    <p:extLst>
      <p:ext uri="{BB962C8B-B14F-4D97-AF65-F5344CB8AC3E}">
        <p14:creationId xmlns:p14="http://schemas.microsoft.com/office/powerpoint/2010/main" val="141106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A few Preliminary Takeaways from Stakeholder discussions</a:t>
            </a:r>
            <a:br>
              <a:rPr lang="en-US" dirty="0">
                <a:solidFill>
                  <a:srgbClr val="FFFEFF"/>
                </a:solidFill>
              </a:rPr>
            </a:br>
            <a:br>
              <a:rPr lang="en-US" dirty="0">
                <a:solidFill>
                  <a:srgbClr val="FFFEFF"/>
                </a:solidFill>
              </a:rPr>
            </a:br>
            <a:r>
              <a:rPr lang="en-US" sz="1200" dirty="0">
                <a:solidFill>
                  <a:srgbClr val="FFFEFF"/>
                </a:solidFill>
              </a:rPr>
              <a:t>(in no particular order</a:t>
            </a:r>
            <a:br>
              <a:rPr lang="en-US" sz="1200" dirty="0">
                <a:solidFill>
                  <a:srgbClr val="FFFEFF"/>
                </a:solidFill>
              </a:rPr>
            </a:br>
            <a:r>
              <a:rPr lang="en-US" sz="1200" dirty="0">
                <a:solidFill>
                  <a:srgbClr val="FFFEFF"/>
                </a:solidFill>
              </a:rPr>
              <a:t>and with no particular emphasis)</a:t>
            </a: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1637054"/>
            <a:ext cx="6725899" cy="5701482"/>
          </a:xfrm>
        </p:spPr>
        <p:txBody>
          <a:bodyPr>
            <a:normAutofit fontScale="92500" lnSpcReduction="10000"/>
          </a:bodyPr>
          <a:lstStyle/>
          <a:p>
            <a:endParaRPr lang="en-US" dirty="0"/>
          </a:p>
          <a:p>
            <a:pPr marL="342900" indent="-342900">
              <a:buFont typeface="+mj-lt"/>
              <a:buAutoNum type="arabicPeriod"/>
            </a:pPr>
            <a:r>
              <a:rPr lang="en-US" dirty="0"/>
              <a:t>A broad approach to definitions, even for purposes that don’t relate to taxability, is not helpful because a growing number of items have software or digital aspects. An incremental approach is best. SST is not sufficient, but going too broad means too much is covered to be useful.</a:t>
            </a:r>
          </a:p>
          <a:p>
            <a:pPr marL="342900" indent="-342900">
              <a:buFont typeface="+mj-lt"/>
              <a:buAutoNum type="arabicPeriod"/>
            </a:pPr>
            <a:r>
              <a:rPr lang="en-US" dirty="0"/>
              <a:t>Working towards definitions and clarity is important. Sellers want certainty. Some states are trying to “shoehorn” items into TPP or other statutory definitions, such as software, when updated statutes are needed. But, software itself is so longstanding in statutes that it might be best to leave that as is.</a:t>
            </a:r>
          </a:p>
          <a:p>
            <a:pPr marL="342900" indent="-342900">
              <a:buFont typeface="+mj-lt"/>
              <a:buAutoNum type="arabicPeriod"/>
            </a:pPr>
            <a:r>
              <a:rPr lang="en-US" dirty="0"/>
              <a:t>Washington state is a good model for how to tax digital items given the broad definitions and clear guidance. SST states are also helpful.</a:t>
            </a:r>
          </a:p>
          <a:p>
            <a:pPr marL="342900" indent="-342900">
              <a:buFont typeface="+mj-lt"/>
              <a:buAutoNum type="arabicPeriod"/>
            </a:pPr>
            <a:r>
              <a:rPr lang="en-US" dirty="0"/>
              <a:t>VAT-parallel definitions may be helpful since many sellers are international. VATs often tax “electronically supplied services,” which are similar to “digital automated services” in WA. These services require little or limited human effort and are delivered electronically or via the internet.</a:t>
            </a:r>
          </a:p>
          <a:p>
            <a:pPr marL="342900" indent="-342900">
              <a:buFont typeface="+mj-lt"/>
              <a:buAutoNum type="arabicPeriod"/>
            </a:pPr>
            <a:r>
              <a:rPr lang="en-US" dirty="0"/>
              <a:t>Be mindful that telecom taxes and related regulations are distinct in existing law and should be respected, even though the lines are blurred. </a:t>
            </a:r>
          </a:p>
          <a:p>
            <a:endParaRPr lang="en-US" dirty="0"/>
          </a:p>
          <a:p>
            <a:endParaRPr lang="en-US" dirty="0"/>
          </a:p>
          <a:p>
            <a:endParaRPr lang="en-US" dirty="0"/>
          </a:p>
          <a:p>
            <a:endParaRPr lang="en-US" dirty="0"/>
          </a:p>
          <a:p>
            <a:endParaRPr lang="en-US" dirty="0"/>
          </a:p>
        </p:txBody>
      </p:sp>
    </p:spTree>
    <p:custDataLst>
      <p:tags r:id="rId1"/>
    </p:custDataLst>
    <p:extLst>
      <p:ext uri="{BB962C8B-B14F-4D97-AF65-F5344CB8AC3E}">
        <p14:creationId xmlns:p14="http://schemas.microsoft.com/office/powerpoint/2010/main" val="1059924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Some Pain Points</a:t>
            </a: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1426128"/>
            <a:ext cx="6725899" cy="5792922"/>
          </a:xfrm>
        </p:spPr>
        <p:txBody>
          <a:bodyPr>
            <a:normAutofit fontScale="85000" lnSpcReduction="10000"/>
          </a:bodyPr>
          <a:lstStyle/>
          <a:p>
            <a:endParaRPr lang="en-US" dirty="0"/>
          </a:p>
          <a:p>
            <a:pPr marL="342900" indent="-342900">
              <a:buFont typeface="+mj-lt"/>
              <a:buAutoNum type="arabicPeriod"/>
            </a:pPr>
            <a:r>
              <a:rPr lang="en-US" dirty="0"/>
              <a:t>Need more research on any of the “-aaS” products. There is more out there than SaaS, IaaS, and PaaS. The distinctions between even these three categories are challenging.</a:t>
            </a:r>
          </a:p>
          <a:p>
            <a:pPr marL="342900" indent="-342900">
              <a:buFont typeface="+mj-lt"/>
              <a:buAutoNum type="arabicPeriod"/>
            </a:pPr>
            <a:r>
              <a:rPr lang="en-US" dirty="0"/>
              <a:t>Bundling rules – SST rule (all is taxable unless seller can break it out from books and records) only applies if telecom is one of the items in the bundle.</a:t>
            </a:r>
          </a:p>
          <a:p>
            <a:pPr marL="342900" indent="-342900">
              <a:buFont typeface="+mj-lt"/>
              <a:buAutoNum type="arabicPeriod"/>
            </a:pPr>
            <a:r>
              <a:rPr lang="en-US" dirty="0"/>
              <a:t>Digital storage charges – sourcing issues based on types of storage and applicable laws.</a:t>
            </a:r>
          </a:p>
          <a:p>
            <a:pPr marL="342900" indent="-342900">
              <a:buFont typeface="+mj-lt"/>
              <a:buAutoNum type="arabicPeriod"/>
            </a:pPr>
            <a:r>
              <a:rPr lang="en-US" dirty="0"/>
              <a:t>B2B digital services are the most complicated to categorize and source.</a:t>
            </a:r>
          </a:p>
          <a:p>
            <a:pPr marL="342900" indent="-342900">
              <a:buFont typeface="+mj-lt"/>
              <a:buAutoNum type="arabicPeriod"/>
            </a:pPr>
            <a:r>
              <a:rPr lang="en-US" dirty="0"/>
              <a:t>Software definitions are out of date; consider software a subcategory of digital automated services.</a:t>
            </a:r>
          </a:p>
          <a:p>
            <a:pPr marL="342900" indent="-342900">
              <a:buFont typeface="+mj-lt"/>
              <a:buAutoNum type="arabicPeriod"/>
            </a:pPr>
            <a:r>
              <a:rPr lang="en-US" dirty="0"/>
              <a:t>Sales of enhanced features on an otherwise free platform - States should consider not the exact item purchased but the why behind the consumer purchase. Another example of the true object test.</a:t>
            </a:r>
          </a:p>
          <a:p>
            <a:pPr marL="342900" indent="-342900">
              <a:buFont typeface="+mj-lt"/>
              <a:buAutoNum type="arabicPeriod"/>
            </a:pPr>
            <a:r>
              <a:rPr lang="en-US" dirty="0"/>
              <a:t>State definitions of TPP that include anything perceptible to the senses have been used to turn a digital item into TPP. TPP should mean anything you can pick up, even with a forklift.</a:t>
            </a:r>
          </a:p>
          <a:p>
            <a:pPr marL="342900" indent="-342900">
              <a:buFont typeface="+mj-lt"/>
              <a:buAutoNum type="arabicPeriod"/>
            </a:pPr>
            <a:r>
              <a:rPr lang="en-US" dirty="0"/>
              <a:t>The word token means different things depending on the context, but states are not attuned to the difference. Tokens can be purchased or won, used within a virtual universe or exchanged for items outside that universe.</a:t>
            </a:r>
          </a:p>
          <a:p>
            <a:pPr lvl="1"/>
            <a:endParaRPr lang="en-US" dirty="0"/>
          </a:p>
          <a:p>
            <a:endParaRPr lang="en-US" dirty="0"/>
          </a:p>
          <a:p>
            <a:endParaRPr lang="en-US" dirty="0"/>
          </a:p>
          <a:p>
            <a:endParaRPr lang="en-US" dirty="0"/>
          </a:p>
          <a:p>
            <a:endParaRPr lang="en-US" dirty="0"/>
          </a:p>
          <a:p>
            <a:endParaRPr lang="en-US" dirty="0"/>
          </a:p>
        </p:txBody>
      </p:sp>
    </p:spTree>
    <p:custDataLst>
      <p:tags r:id="rId1"/>
    </p:custDataLst>
    <p:extLst>
      <p:ext uri="{BB962C8B-B14F-4D97-AF65-F5344CB8AC3E}">
        <p14:creationId xmlns:p14="http://schemas.microsoft.com/office/powerpoint/2010/main" val="1195524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Guidance Needed from the Work Group members</a:t>
            </a: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763397"/>
            <a:ext cx="6725899" cy="5410899"/>
          </a:xfrm>
        </p:spPr>
        <p:txBody>
          <a:bodyPr>
            <a:noAutofit/>
          </a:bodyPr>
          <a:lstStyle/>
          <a:p>
            <a:pPr marL="342900" indent="-342900">
              <a:buFont typeface="+mj-lt"/>
              <a:buAutoNum type="arabicPeriod"/>
            </a:pPr>
            <a:r>
              <a:rPr lang="en-US" sz="2000" u="sng" dirty="0"/>
              <a:t>Goals and overall focus for the project</a:t>
            </a:r>
            <a:r>
              <a:rPr lang="en-US" sz="2000" dirty="0"/>
              <a:t>: Should we consider revisions to the outline to emphasize this project is not about imposing tax on digital products, but instead to help promote uniformity and clarity for policy and decisionmakers? </a:t>
            </a:r>
          </a:p>
          <a:p>
            <a:pPr marL="342900" indent="-342900">
              <a:buFont typeface="+mj-lt"/>
              <a:buAutoNum type="arabicPeriod"/>
            </a:pPr>
            <a:r>
              <a:rPr lang="en-US" sz="2000" u="sng" dirty="0"/>
              <a:t>Definition(s) of digital products:</a:t>
            </a:r>
            <a:r>
              <a:rPr lang="en-US" sz="2000" dirty="0"/>
              <a:t> Go broad, or work on something beyond SST using specified buckets or other ways to draw the lines for clarity?</a:t>
            </a:r>
          </a:p>
          <a:p>
            <a:endParaRPr lang="en-US" sz="1800" dirty="0"/>
          </a:p>
        </p:txBody>
      </p:sp>
    </p:spTree>
    <p:custDataLst>
      <p:tags r:id="rId1"/>
    </p:custDataLst>
    <p:extLst>
      <p:ext uri="{BB962C8B-B14F-4D97-AF65-F5344CB8AC3E}">
        <p14:creationId xmlns:p14="http://schemas.microsoft.com/office/powerpoint/2010/main" val="19768133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{A0F34DF7-2C7D-45DD-8C44-89A48ADF5BAD}tf33552983_win32</Template>
  <TotalTime>1798</TotalTime>
  <Words>1142</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Franklin Gothic Book</vt:lpstr>
      <vt:lpstr>Franklin Gothic Demi</vt:lpstr>
      <vt:lpstr>Wingdings 2</vt:lpstr>
      <vt:lpstr>DividendVTI</vt:lpstr>
      <vt:lpstr>      Sales Tax on Digital Goods &amp; Services Uniformity Project</vt:lpstr>
      <vt:lpstr>Recap of Previous Meetings and discussion of “digital product”</vt:lpstr>
      <vt:lpstr>This slide is from the Nov. 2022 UC Staff Report: Next Steps until April 2022 Uniformity committee meeting</vt:lpstr>
      <vt:lpstr>Staff Mindset </vt:lpstr>
      <vt:lpstr>Focus of Staff Activities in January </vt:lpstr>
      <vt:lpstr>January Interview Questions</vt:lpstr>
      <vt:lpstr>A few Preliminary Takeaways from Stakeholder discussions  (in no particular order and with no particular emphasis)</vt:lpstr>
      <vt:lpstr>Some Pain Points</vt:lpstr>
      <vt:lpstr>Guidance Needed from the Work Group members</vt:lpstr>
      <vt:lpstr>MTC Digital Products Project Staff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Tax on Digital Goods WhitePaper</dc:title>
  <dc:creator>Hecht</dc:creator>
  <cp:lastModifiedBy>Nancy L. Prosser</cp:lastModifiedBy>
  <cp:revision>12</cp:revision>
  <dcterms:created xsi:type="dcterms:W3CDTF">2021-11-02T14:40:59Z</dcterms:created>
  <dcterms:modified xsi:type="dcterms:W3CDTF">2023-02-01T19:44:53Z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ArticulateGUID">
    <vt:lpwstr>3EADFD55-4C10-4BC8-BAA0-9C3B0E89CD20</vt:lpwstr>
  </property>
  <property fmtid="{D5CDD505-2E9C-101B-9397-08002B2CF9AE}" pid="4" name="ArticulatePath">
    <vt:lpwstr>Digital Report - Uniformity Meeting - November 2021</vt:lpwstr>
  </property>
</Properties>
</file>