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2"/>
  </p:notesMasterIdLst>
  <p:handoutMasterIdLst>
    <p:handoutMasterId r:id="rId13"/>
  </p:handoutMasterIdLst>
  <p:sldIdLst>
    <p:sldId id="256" r:id="rId2"/>
    <p:sldId id="419" r:id="rId3"/>
    <p:sldId id="405" r:id="rId4"/>
    <p:sldId id="418" r:id="rId5"/>
    <p:sldId id="407" r:id="rId6"/>
    <p:sldId id="416" r:id="rId7"/>
    <p:sldId id="417" r:id="rId8"/>
    <p:sldId id="401" r:id="rId9"/>
    <p:sldId id="406" r:id="rId10"/>
    <p:sldId id="3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922216"/>
    <a:srgbClr val="A32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383" autoAdjust="0"/>
  </p:normalViewPr>
  <p:slideViewPr>
    <p:cSldViewPr snapToGrid="0">
      <p:cViewPr varScale="1">
        <p:scale>
          <a:sx n="109" d="100"/>
          <a:sy n="109" d="100"/>
        </p:scale>
        <p:origin x="53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264" y="-6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7/26/2022</a:t>
            </a:fld>
            <a:endParaRPr lang="en-US" dirty="0"/>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dirty="0"/>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09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508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28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682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114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974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671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2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60130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pic>
        <p:nvPicPr>
          <p:cNvPr id="8" name="Picture 7">
            <a:extLst>
              <a:ext uri="{FF2B5EF4-FFF2-40B4-BE49-F238E27FC236}">
                <a16:creationId xmlns:a16="http://schemas.microsoft.com/office/drawing/2014/main" id="{76B360A1-A4AD-40D5-B289-15237F86AF6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218981" y="906277"/>
            <a:ext cx="1754038" cy="885702"/>
          </a:xfrm>
          <a:prstGeom prst="rect">
            <a:avLst/>
          </a:prstGeom>
        </p:spPr>
      </p:pic>
    </p:spTree>
    <p:extLst>
      <p:ext uri="{BB962C8B-B14F-4D97-AF65-F5344CB8AC3E}">
        <p14:creationId xmlns:p14="http://schemas.microsoft.com/office/powerpoint/2010/main" val="77144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FC3-EEA2-4B91-8DD2-5CBFBA3C2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9709CE-70DC-4929-BCEF-88F8ED1DD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352AC-68BC-42F8-B48D-89ADB130EA3C}"/>
              </a:ext>
            </a:extLst>
          </p:cNvPr>
          <p:cNvSpPr>
            <a:spLocks noGrp="1"/>
          </p:cNvSpPr>
          <p:nvPr>
            <p:ph type="dt" sz="half" idx="10"/>
          </p:nvPr>
        </p:nvSpPr>
        <p:spPr>
          <a:xfrm>
            <a:off x="614995" y="6356350"/>
            <a:ext cx="2966405" cy="365125"/>
          </a:xfrm>
          <a:prstGeom prst="rect">
            <a:avLst/>
          </a:prstGeom>
        </p:spPr>
        <p:txBody>
          <a:bodyPr/>
          <a:lstStyle/>
          <a:p>
            <a:fld id="{6181EA85-CA22-49D9-8533-9B8372B1A153}" type="datetime1">
              <a:rPr lang="en-US" smtClean="0"/>
              <a:t>7/26/2022</a:t>
            </a:fld>
            <a:endParaRPr lang="en-US" dirty="0"/>
          </a:p>
        </p:txBody>
      </p:sp>
      <p:sp>
        <p:nvSpPr>
          <p:cNvPr id="6" name="Slide Number Placeholder 5">
            <a:extLst>
              <a:ext uri="{FF2B5EF4-FFF2-40B4-BE49-F238E27FC236}">
                <a16:creationId xmlns:a16="http://schemas.microsoft.com/office/drawing/2014/main" id="{33B8F65B-90C7-4330-A0BC-F01F283884FD}"/>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24591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453AB-97D4-4323-9EC6-AB1628A81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B9D40-25C9-4495-88A2-E3D4827F4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895FC-9313-4342-97C6-B4D80D743FAA}"/>
              </a:ext>
            </a:extLst>
          </p:cNvPr>
          <p:cNvSpPr>
            <a:spLocks noGrp="1"/>
          </p:cNvSpPr>
          <p:nvPr>
            <p:ph type="dt" sz="half" idx="10"/>
          </p:nvPr>
        </p:nvSpPr>
        <p:spPr>
          <a:xfrm>
            <a:off x="614995" y="6356350"/>
            <a:ext cx="2966405" cy="365125"/>
          </a:xfrm>
          <a:prstGeom prst="rect">
            <a:avLst/>
          </a:prstGeom>
        </p:spPr>
        <p:txBody>
          <a:bodyPr/>
          <a:lstStyle/>
          <a:p>
            <a:fld id="{3506E5FB-AD4A-4A82-947F-EE8776985A53}" type="datetime1">
              <a:rPr lang="en-US" smtClean="0"/>
              <a:t>7/26/2022</a:t>
            </a:fld>
            <a:endParaRPr lang="en-US" dirty="0"/>
          </a:p>
        </p:txBody>
      </p:sp>
      <p:sp>
        <p:nvSpPr>
          <p:cNvPr id="6" name="Slide Number Placeholder 5">
            <a:extLst>
              <a:ext uri="{FF2B5EF4-FFF2-40B4-BE49-F238E27FC236}">
                <a16:creationId xmlns:a16="http://schemas.microsoft.com/office/drawing/2014/main" id="{FB4CD9E2-B507-4886-BA3F-25A531AA7CB6}"/>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351641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dirty="0"/>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p:nvPr>
        </p:nvSpPr>
        <p:spPr>
          <a:xfrm>
            <a:off x="1" y="1"/>
            <a:ext cx="7306654" cy="564022"/>
          </a:xfrm>
          <a:prstGeom prst="rect">
            <a:avLst/>
          </a:prstGeom>
          <a:solidFill>
            <a:srgbClr val="7F1D13"/>
          </a:solid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dirty="0"/>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08019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02E7-C769-4AA6-B0D7-2796E22657D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AF8DC4C-8A93-49B0-B224-E4CC3AAFE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8DD4B-8720-4A73-A0DB-06A0C7856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E2C04-7074-45C8-AB4D-F4D382A8B467}"/>
              </a:ext>
            </a:extLst>
          </p:cNvPr>
          <p:cNvSpPr>
            <a:spLocks noGrp="1"/>
          </p:cNvSpPr>
          <p:nvPr>
            <p:ph type="dt" sz="half" idx="10"/>
          </p:nvPr>
        </p:nvSpPr>
        <p:spPr>
          <a:xfrm>
            <a:off x="614995" y="6356350"/>
            <a:ext cx="2966405" cy="365125"/>
          </a:xfrm>
          <a:prstGeom prst="rect">
            <a:avLst/>
          </a:prstGeom>
        </p:spPr>
        <p:txBody>
          <a:bodyPr/>
          <a:lstStyle/>
          <a:p>
            <a:fld id="{EF6B3A19-26B2-463A-A991-26E860A4C4CF}" type="datetime1">
              <a:rPr lang="en-US" smtClean="0"/>
              <a:t>7/26/2022</a:t>
            </a:fld>
            <a:endParaRPr lang="en-US" dirty="0"/>
          </a:p>
        </p:txBody>
      </p:sp>
      <p:sp>
        <p:nvSpPr>
          <p:cNvPr id="7" name="Slide Number Placeholder 6">
            <a:extLst>
              <a:ext uri="{FF2B5EF4-FFF2-40B4-BE49-F238E27FC236}">
                <a16:creationId xmlns:a16="http://schemas.microsoft.com/office/drawing/2014/main" id="{49F09B45-887E-40EF-80D3-CC6251FB83EB}"/>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24368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83C-A2E0-4FE2-8809-4AE9EF6EE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713E7-E12B-4A59-A6D2-D0ABE07FF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F1FE4-0BE7-4351-B12E-745502D9A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35D4E-FC05-44C4-A4EF-EDFD0914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10A98-21C4-449C-902C-A6353AB24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4145F-EACF-42BC-878E-41C291F39476}"/>
              </a:ext>
            </a:extLst>
          </p:cNvPr>
          <p:cNvSpPr>
            <a:spLocks noGrp="1"/>
          </p:cNvSpPr>
          <p:nvPr>
            <p:ph type="dt" sz="half" idx="10"/>
          </p:nvPr>
        </p:nvSpPr>
        <p:spPr>
          <a:xfrm>
            <a:off x="614995" y="6356350"/>
            <a:ext cx="2966405" cy="365125"/>
          </a:xfrm>
          <a:prstGeom prst="rect">
            <a:avLst/>
          </a:prstGeom>
        </p:spPr>
        <p:txBody>
          <a:bodyPr/>
          <a:lstStyle/>
          <a:p>
            <a:fld id="{FAD951C8-1A95-41F2-8C8C-C24E44C6EF35}" type="datetime1">
              <a:rPr lang="en-US" smtClean="0"/>
              <a:t>7/26/2022</a:t>
            </a:fld>
            <a:endParaRPr lang="en-US" dirty="0"/>
          </a:p>
        </p:txBody>
      </p:sp>
      <p:sp>
        <p:nvSpPr>
          <p:cNvPr id="8" name="Footer Placeholder 7">
            <a:extLst>
              <a:ext uri="{FF2B5EF4-FFF2-40B4-BE49-F238E27FC236}">
                <a16:creationId xmlns:a16="http://schemas.microsoft.com/office/drawing/2014/main" id="{B42A7FE8-213D-4B94-BAAF-082DA743A7DC}"/>
              </a:ext>
            </a:extLst>
          </p:cNvPr>
          <p:cNvSpPr>
            <a:spLocks noGrp="1"/>
          </p:cNvSpPr>
          <p:nvPr>
            <p:ph type="ftr" sz="quarter" idx="11"/>
          </p:nvPr>
        </p:nvSpPr>
        <p:spPr>
          <a:xfrm>
            <a:off x="3746611" y="6356350"/>
            <a:ext cx="4717657" cy="365125"/>
          </a:xfrm>
          <a:prstGeom prst="rect">
            <a:avLst/>
          </a:prstGeom>
        </p:spPr>
        <p:txBody>
          <a:bodyPr/>
          <a:lstStyle/>
          <a:p>
            <a:r>
              <a:rPr lang="en-US" dirty="0"/>
              <a:t>Multistate Tax Commission - Copyright 2022 - All Rights Reserved</a:t>
            </a:r>
          </a:p>
        </p:txBody>
      </p:sp>
      <p:sp>
        <p:nvSpPr>
          <p:cNvPr id="9" name="Slide Number Placeholder 8">
            <a:extLst>
              <a:ext uri="{FF2B5EF4-FFF2-40B4-BE49-F238E27FC236}">
                <a16:creationId xmlns:a16="http://schemas.microsoft.com/office/drawing/2014/main" id="{1CFB43A2-9092-4A57-AFC6-03DFC465F268}"/>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230562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5467-A6C0-4FD3-BF04-8F7F0297A85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E78ECD-0E49-46A3-8B3C-401A659ABAC8}"/>
              </a:ext>
            </a:extLst>
          </p:cNvPr>
          <p:cNvSpPr>
            <a:spLocks noGrp="1"/>
          </p:cNvSpPr>
          <p:nvPr>
            <p:ph type="sldNum" sz="quarter" idx="12"/>
          </p:nvPr>
        </p:nvSpPr>
        <p:spPr/>
        <p:txBody>
          <a:bodyPr/>
          <a:lstStyle/>
          <a:p>
            <a:fld id="{596BA77D-E0F3-4B80-A65E-88527CDE7779}" type="slidenum">
              <a:rPr lang="en-US" smtClean="0"/>
              <a:t>‹#›</a:t>
            </a:fld>
            <a:endParaRPr lang="en-US" dirty="0"/>
          </a:p>
        </p:txBody>
      </p:sp>
      <p:pic>
        <p:nvPicPr>
          <p:cNvPr id="6" name="Picture 5">
            <a:extLst>
              <a:ext uri="{FF2B5EF4-FFF2-40B4-BE49-F238E27FC236}">
                <a16:creationId xmlns:a16="http://schemas.microsoft.com/office/drawing/2014/main" id="{9474C10A-B180-46B0-97E1-33A8487DA6E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7324" y="6345787"/>
            <a:ext cx="993464" cy="501650"/>
          </a:xfrm>
          <a:prstGeom prst="rect">
            <a:avLst/>
          </a:prstGeom>
        </p:spPr>
      </p:pic>
    </p:spTree>
    <p:extLst>
      <p:ext uri="{BB962C8B-B14F-4D97-AF65-F5344CB8AC3E}">
        <p14:creationId xmlns:p14="http://schemas.microsoft.com/office/powerpoint/2010/main" val="32066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B1C78-9389-49F4-AC9A-B929F9D99AFC}"/>
              </a:ext>
            </a:extLst>
          </p:cNvPr>
          <p:cNvSpPr>
            <a:spLocks noGrp="1"/>
          </p:cNvSpPr>
          <p:nvPr>
            <p:ph type="sldNum" sz="quarter" idx="12"/>
          </p:nvPr>
        </p:nvSpPr>
        <p:spPr/>
        <p:txBody>
          <a:bodyPr/>
          <a:lstStyle/>
          <a:p>
            <a:fld id="{596BA77D-E0F3-4B80-A65E-88527CDE7779}" type="slidenum">
              <a:rPr lang="en-US" smtClean="0"/>
              <a:t>‹#›</a:t>
            </a:fld>
            <a:endParaRPr lang="en-US" dirty="0"/>
          </a:p>
        </p:txBody>
      </p:sp>
      <p:pic>
        <p:nvPicPr>
          <p:cNvPr id="5" name="Picture 4">
            <a:extLst>
              <a:ext uri="{FF2B5EF4-FFF2-40B4-BE49-F238E27FC236}">
                <a16:creationId xmlns:a16="http://schemas.microsoft.com/office/drawing/2014/main" id="{8D142B72-8640-419D-8551-D2E56C74D53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4355" y="6356350"/>
            <a:ext cx="993464" cy="501650"/>
          </a:xfrm>
          <a:prstGeom prst="rect">
            <a:avLst/>
          </a:prstGeom>
        </p:spPr>
      </p:pic>
    </p:spTree>
    <p:extLst>
      <p:ext uri="{BB962C8B-B14F-4D97-AF65-F5344CB8AC3E}">
        <p14:creationId xmlns:p14="http://schemas.microsoft.com/office/powerpoint/2010/main" val="12937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48-D0D7-44EE-9499-B19AF572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3D697-7BB4-4E1E-AE73-498D89158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4F00A-D199-4C6B-982C-A49FAEEA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A9F1F5-16CF-4A38-9245-B0156721D7FE}"/>
              </a:ext>
            </a:extLst>
          </p:cNvPr>
          <p:cNvSpPr>
            <a:spLocks noGrp="1"/>
          </p:cNvSpPr>
          <p:nvPr>
            <p:ph type="sldNum" sz="quarter" idx="12"/>
          </p:nvPr>
        </p:nvSpPr>
        <p:spPr/>
        <p:txBody>
          <a:bodyPr/>
          <a:lstStyle/>
          <a:p>
            <a:fld id="{596BA77D-E0F3-4B80-A65E-88527CDE7779}" type="slidenum">
              <a:rPr lang="en-US" smtClean="0"/>
              <a:t>‹#›</a:t>
            </a:fld>
            <a:endParaRPr lang="en-US" dirty="0"/>
          </a:p>
        </p:txBody>
      </p:sp>
      <p:pic>
        <p:nvPicPr>
          <p:cNvPr id="8" name="Picture 7">
            <a:extLst>
              <a:ext uri="{FF2B5EF4-FFF2-40B4-BE49-F238E27FC236}">
                <a16:creationId xmlns:a16="http://schemas.microsoft.com/office/drawing/2014/main" id="{864DA549-1002-4D68-ABB0-03895AD7292D}"/>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72830" y="6356350"/>
            <a:ext cx="929362" cy="469282"/>
          </a:xfrm>
          <a:prstGeom prst="rect">
            <a:avLst/>
          </a:prstGeom>
        </p:spPr>
      </p:pic>
    </p:spTree>
    <p:extLst>
      <p:ext uri="{BB962C8B-B14F-4D97-AF65-F5344CB8AC3E}">
        <p14:creationId xmlns:p14="http://schemas.microsoft.com/office/powerpoint/2010/main" val="10631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99C-3999-4D70-A4C3-372F57D5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E7235-430F-4473-A7C3-7869C832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CE7D5E0-0248-4394-BCA2-147E8BD0B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5D34C-3B72-4D6D-BA96-0C55D06FB741}"/>
              </a:ext>
            </a:extLst>
          </p:cNvPr>
          <p:cNvSpPr>
            <a:spLocks noGrp="1"/>
          </p:cNvSpPr>
          <p:nvPr>
            <p:ph type="dt" sz="half" idx="10"/>
          </p:nvPr>
        </p:nvSpPr>
        <p:spPr>
          <a:xfrm>
            <a:off x="614995" y="6356350"/>
            <a:ext cx="2966405" cy="365125"/>
          </a:xfrm>
          <a:prstGeom prst="rect">
            <a:avLst/>
          </a:prstGeom>
        </p:spPr>
        <p:txBody>
          <a:bodyPr/>
          <a:lstStyle/>
          <a:p>
            <a:fld id="{5179DB71-F826-4175-B3CA-36553CD10AC3}" type="datetime1">
              <a:rPr lang="en-US" smtClean="0"/>
              <a:t>7/26/2022</a:t>
            </a:fld>
            <a:endParaRPr lang="en-US" dirty="0"/>
          </a:p>
        </p:txBody>
      </p:sp>
      <p:sp>
        <p:nvSpPr>
          <p:cNvPr id="7" name="Slide Number Placeholder 6">
            <a:extLst>
              <a:ext uri="{FF2B5EF4-FFF2-40B4-BE49-F238E27FC236}">
                <a16:creationId xmlns:a16="http://schemas.microsoft.com/office/drawing/2014/main" id="{6B8962B3-1D06-45B7-8778-0248770B03AD}"/>
              </a:ext>
            </a:extLst>
          </p:cNvPr>
          <p:cNvSpPr>
            <a:spLocks noGrp="1"/>
          </p:cNvSpPr>
          <p:nvPr>
            <p:ph type="sldNum" sz="quarter" idx="12"/>
          </p:nvPr>
        </p:nvSpPr>
        <p:spPr/>
        <p:txBody>
          <a:bodyPr/>
          <a:lstStyle/>
          <a:p>
            <a:fld id="{596BA77D-E0F3-4B80-A65E-88527CDE7779}" type="slidenum">
              <a:rPr lang="en-US" smtClean="0"/>
              <a:t>‹#›</a:t>
            </a:fld>
            <a:endParaRPr lang="en-US" dirty="0"/>
          </a:p>
        </p:txBody>
      </p:sp>
    </p:spTree>
    <p:extLst>
      <p:ext uri="{BB962C8B-B14F-4D97-AF65-F5344CB8AC3E}">
        <p14:creationId xmlns:p14="http://schemas.microsoft.com/office/powerpoint/2010/main" val="832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D2855-F6B4-428F-BAC7-1CA1EC509190}"/>
              </a:ext>
            </a:extLst>
          </p:cNvPr>
          <p:cNvSpPr>
            <a:spLocks noGrp="1"/>
          </p:cNvSpPr>
          <p:nvPr>
            <p:ph type="title"/>
          </p:nvPr>
        </p:nvSpPr>
        <p:spPr>
          <a:xfrm>
            <a:off x="1" y="1"/>
            <a:ext cx="7306654" cy="564022"/>
          </a:xfrm>
          <a:prstGeom prst="rect">
            <a:avLst/>
          </a:prstGeom>
          <a:solidFill>
            <a:schemeClr val="tx1">
              <a:lumMod val="65000"/>
              <a:lumOff val="35000"/>
            </a:schemeClr>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AFDEF5-FB68-49B5-8F80-8D2A508EB817}"/>
              </a:ext>
            </a:extLst>
          </p:cNvPr>
          <p:cNvSpPr>
            <a:spLocks noGrp="1"/>
          </p:cNvSpPr>
          <p:nvPr>
            <p:ph type="body" idx="1"/>
          </p:nvPr>
        </p:nvSpPr>
        <p:spPr>
          <a:xfrm>
            <a:off x="1026367" y="922790"/>
            <a:ext cx="10067731" cy="53186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B731C7-5EA4-4FD0-847F-4B9EA9AEFD48}"/>
              </a:ext>
            </a:extLst>
          </p:cNvPr>
          <p:cNvSpPr>
            <a:spLocks noGrp="1"/>
          </p:cNvSpPr>
          <p:nvPr>
            <p:ph type="sldNum" sz="quarter" idx="4"/>
          </p:nvPr>
        </p:nvSpPr>
        <p:spPr>
          <a:xfrm>
            <a:off x="8610599" y="6356350"/>
            <a:ext cx="2966405" cy="365125"/>
          </a:xfrm>
          <a:prstGeom prst="rect">
            <a:avLst/>
          </a:prstGeom>
        </p:spPr>
        <p:txBody>
          <a:bodyPr vert="horz" lIns="91440" tIns="45720" rIns="91440" bIns="45720" rtlCol="0" anchor="ctr"/>
          <a:lstStyle>
            <a:lvl1pPr algn="r">
              <a:defRPr sz="1400">
                <a:solidFill>
                  <a:schemeClr val="tx1"/>
                </a:solidFill>
              </a:defRPr>
            </a:lvl1pPr>
          </a:lstStyle>
          <a:p>
            <a:fld id="{596BA77D-E0F3-4B80-A65E-88527CDE7779}" type="slidenum">
              <a:rPr lang="en-US" smtClean="0"/>
              <a:pPr/>
              <a:t>‹#›</a:t>
            </a:fld>
            <a:endParaRPr lang="en-US" dirty="0"/>
          </a:p>
        </p:txBody>
      </p:sp>
      <p:sp>
        <p:nvSpPr>
          <p:cNvPr id="8" name="TextBox 7">
            <a:extLst>
              <a:ext uri="{FF2B5EF4-FFF2-40B4-BE49-F238E27FC236}">
                <a16:creationId xmlns:a16="http://schemas.microsoft.com/office/drawing/2014/main" id="{F3C11039-8C74-4814-916E-01C7908FA903}"/>
              </a:ext>
            </a:extLst>
          </p:cNvPr>
          <p:cNvSpPr txBox="1"/>
          <p:nvPr userDrawn="1"/>
        </p:nvSpPr>
        <p:spPr>
          <a:xfrm>
            <a:off x="4522763" y="6487155"/>
            <a:ext cx="3754040" cy="261610"/>
          </a:xfrm>
          <a:prstGeom prst="rect">
            <a:avLst/>
          </a:prstGeom>
          <a:noFill/>
        </p:spPr>
        <p:txBody>
          <a:bodyPr wrap="square" rtlCol="0">
            <a:spAutoFit/>
          </a:bodyPr>
          <a:lstStyle/>
          <a:p>
            <a:r>
              <a:rPr lang="en-US" sz="1100" dirty="0"/>
              <a:t>MTC Uniformity Committee – August 2, 2022</a:t>
            </a:r>
          </a:p>
        </p:txBody>
      </p:sp>
    </p:spTree>
    <p:extLst>
      <p:ext uri="{BB962C8B-B14F-4D97-AF65-F5344CB8AC3E}">
        <p14:creationId xmlns:p14="http://schemas.microsoft.com/office/powerpoint/2010/main" val="79915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2800" b="1" kern="1200">
          <a:solidFill>
            <a:schemeClr val="bg1"/>
          </a:solidFill>
          <a:latin typeface="Baskerville Old Face" panose="02020602080505020303" pitchFamily="18" charset="0"/>
          <a:ea typeface="Ebrima" panose="02000000000000000000" pitchFamily="2" charset="0"/>
          <a:cs typeface="Ebrima" panose="02000000000000000000" pitchFamily="2" charset="0"/>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ax.ny.gov/pdf/bus/ct/Apportionment-all-July-202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legislature.mi.gov/documents/2021-2022/publicact/pdf/2022-PA-0148.pdf" TargetMode="External"/><Relationship Id="rId5" Type="http://schemas.openxmlformats.org/officeDocument/2006/relationships/hyperlink" Target="https://www.tax.ny.gov/pdf/bus/ct/parts-1-through-3-spring-2022.pdf" TargetMode="External"/><Relationship Id="rId4" Type="http://schemas.openxmlformats.org/officeDocument/2006/relationships/hyperlink" Target="https://legislature.vermont.gov/bill/status/2022/H.7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solidFill>
              <a:srgbClr val="A32619"/>
            </a:solidFill>
          </a:ln>
        </p:spPr>
        <p:txBody>
          <a:bodyPr>
            <a:normAutofit/>
          </a:bodyPr>
          <a:lstStyle/>
          <a:p>
            <a:r>
              <a:rPr lang="en-US" altLang="en-US" sz="2400" dirty="0"/>
              <a:t>Uniformity Committee</a:t>
            </a:r>
            <a:br>
              <a:rPr lang="en-US" altLang="en-US" sz="3600" dirty="0"/>
            </a:br>
            <a:r>
              <a:rPr lang="en-US" altLang="en-US" sz="4000" dirty="0"/>
              <a:t>Developments report</a:t>
            </a:r>
            <a:br>
              <a:rPr lang="en-US" altLang="en-US" sz="3600" dirty="0"/>
            </a:br>
            <a:r>
              <a:rPr lang="en-US" altLang="en-US" sz="2000" dirty="0"/>
              <a:t>August 2, 2022</a:t>
            </a:r>
            <a:endParaRPr lang="en-US" altLang="en-US" sz="3600" dirty="0"/>
          </a:p>
        </p:txBody>
      </p:sp>
      <p:pic>
        <p:nvPicPr>
          <p:cNvPr id="1026" name="Picture 2">
            <a:extLst>
              <a:ext uri="{FF2B5EF4-FFF2-40B4-BE49-F238E27FC236}">
                <a16:creationId xmlns:a16="http://schemas.microsoft.com/office/drawing/2014/main" id="{C87FEF2E-6A1E-5EA3-AA37-42DE6A43081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1079" y="3613638"/>
            <a:ext cx="12036136"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54A4-519B-4DAC-9F88-809A7FFBB954}"/>
              </a:ext>
            </a:extLst>
          </p:cNvPr>
          <p:cNvSpPr>
            <a:spLocks noGrp="1"/>
          </p:cNvSpPr>
          <p:nvPr>
            <p:ph type="title"/>
          </p:nvPr>
        </p:nvSpPr>
        <p:spPr/>
        <p:txBody>
          <a:bodyPr/>
          <a:lstStyle/>
          <a:p>
            <a:r>
              <a:rPr lang="en-US" dirty="0"/>
              <a:t>The End</a:t>
            </a:r>
          </a:p>
        </p:txBody>
      </p:sp>
      <p:sp>
        <p:nvSpPr>
          <p:cNvPr id="3" name="Slide Number Placeholder 2">
            <a:extLst>
              <a:ext uri="{FF2B5EF4-FFF2-40B4-BE49-F238E27FC236}">
                <a16:creationId xmlns:a16="http://schemas.microsoft.com/office/drawing/2014/main" id="{FD955B30-B290-47AD-A768-385CE49026A5}"/>
              </a:ext>
            </a:extLst>
          </p:cNvPr>
          <p:cNvSpPr>
            <a:spLocks noGrp="1"/>
          </p:cNvSpPr>
          <p:nvPr>
            <p:ph type="sldNum" sz="quarter" idx="12"/>
          </p:nvPr>
        </p:nvSpPr>
        <p:spPr/>
        <p:txBody>
          <a:bodyPr/>
          <a:lstStyle/>
          <a:p>
            <a:fld id="{596BA77D-E0F3-4B80-A65E-88527CDE7779}" type="slidenum">
              <a:rPr lang="en-US" smtClean="0"/>
              <a:t>10</a:t>
            </a:fld>
            <a:endParaRPr lang="en-US" dirty="0"/>
          </a:p>
        </p:txBody>
      </p:sp>
      <p:sp>
        <p:nvSpPr>
          <p:cNvPr id="4" name="Content Placeholder 3">
            <a:extLst>
              <a:ext uri="{FF2B5EF4-FFF2-40B4-BE49-F238E27FC236}">
                <a16:creationId xmlns:a16="http://schemas.microsoft.com/office/drawing/2014/main" id="{14F76470-99FF-4621-9739-84CF79AACDF7}"/>
              </a:ext>
            </a:extLst>
          </p:cNvPr>
          <p:cNvSpPr>
            <a:spLocks noGrp="1"/>
          </p:cNvSpPr>
          <p:nvPr>
            <p:ph sz="quarter" idx="13"/>
          </p:nvPr>
        </p:nvSpPr>
        <p:spPr>
          <a:xfrm>
            <a:off x="838200" y="3429000"/>
            <a:ext cx="10515600" cy="515937"/>
          </a:xfrm>
        </p:spPr>
        <p:txBody>
          <a:bodyPr/>
          <a:lstStyle/>
          <a:p>
            <a:r>
              <a:rPr lang="en-US" dirty="0"/>
              <a:t>Thanks</a:t>
            </a:r>
          </a:p>
        </p:txBody>
      </p:sp>
    </p:spTree>
    <p:extLst>
      <p:ext uri="{BB962C8B-B14F-4D97-AF65-F5344CB8AC3E}">
        <p14:creationId xmlns:p14="http://schemas.microsoft.com/office/powerpoint/2010/main" val="101703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1097280" y="1230923"/>
            <a:ext cx="10046970" cy="5307989"/>
          </a:xfrm>
        </p:spPr>
        <p:txBody>
          <a:bodyPr>
            <a:normAutofit/>
          </a:bodyPr>
          <a:lstStyle/>
          <a:p>
            <a:pPr lvl="1">
              <a:spcAft>
                <a:spcPts val="1200"/>
              </a:spcAft>
            </a:pPr>
            <a:r>
              <a:rPr lang="en-US" sz="2000" b="1" dirty="0"/>
              <a:t>Multistate Tax Commission Eyes Update For Model Laws, Regulations</a:t>
            </a:r>
            <a:br>
              <a:rPr lang="en-US" sz="2000" b="1" dirty="0"/>
            </a:br>
            <a:r>
              <a:rPr lang="en-US" sz="1800" dirty="0"/>
              <a:t>Michael J. Bologna, Bloomberg Daily Tax Report, April 18, 2022.</a:t>
            </a:r>
            <a:r>
              <a:rPr lang="en-US" sz="2000" dirty="0"/>
              <a:t> </a:t>
            </a:r>
          </a:p>
          <a:p>
            <a:pPr lvl="1">
              <a:spcAft>
                <a:spcPts val="1200"/>
              </a:spcAft>
            </a:pPr>
            <a:r>
              <a:rPr lang="en-US" sz="2000" b="1" dirty="0"/>
              <a:t>Tax Commission Eyes Universal Power of Attorney For State Filing</a:t>
            </a:r>
            <a:br>
              <a:rPr lang="en-US" sz="2000" dirty="0"/>
            </a:br>
            <a:r>
              <a:rPr lang="en-US" sz="1800" dirty="0"/>
              <a:t>Michael J. Bologna, Bloomberg Daily Tax Report, April 20, 2022. </a:t>
            </a:r>
            <a:endParaRPr lang="en-US" sz="2000" dirty="0"/>
          </a:p>
          <a:p>
            <a:pPr lvl="1">
              <a:spcAft>
                <a:spcPts val="1200"/>
              </a:spcAft>
            </a:pPr>
            <a:r>
              <a:rPr lang="en-US" sz="2000" b="1" dirty="0"/>
              <a:t>Tax Commission Pushes for Model Rule on Investment Partnerships </a:t>
            </a:r>
            <a:br>
              <a:rPr lang="en-US" sz="2000" dirty="0"/>
            </a:br>
            <a:r>
              <a:rPr lang="en-US" sz="1800" dirty="0"/>
              <a:t>Michael J. Bologna, Bloomberg Daily Tax Report, April 20, 2022. </a:t>
            </a:r>
            <a:endParaRPr lang="en-US" sz="2000" dirty="0"/>
          </a:p>
          <a:p>
            <a:pPr lvl="1">
              <a:spcAft>
                <a:spcPts val="1200"/>
              </a:spcAft>
            </a:pPr>
            <a:r>
              <a:rPr lang="en-US" sz="2000" b="1" dirty="0"/>
              <a:t>Multistate Group Wades Through Complex Digital Tax Policies </a:t>
            </a:r>
            <a:br>
              <a:rPr lang="en-US" sz="2000" b="1" dirty="0"/>
            </a:br>
            <a:r>
              <a:rPr lang="en-US" sz="1800" dirty="0"/>
              <a:t>Michael J. Bologna, Bloomberg Daily Tax Report, April 22, 2022.</a:t>
            </a:r>
          </a:p>
          <a:p>
            <a:pPr lvl="1">
              <a:spcAft>
                <a:spcPts val="1200"/>
              </a:spcAft>
            </a:pPr>
            <a:r>
              <a:rPr lang="en-US" sz="2000" b="1" dirty="0"/>
              <a:t>MTC to Draft Model Rule on Investment Partnership Income</a:t>
            </a:r>
            <a:br>
              <a:rPr lang="en-US" sz="2000" b="1" dirty="0"/>
            </a:br>
            <a:r>
              <a:rPr lang="en-US" sz="1800" dirty="0"/>
              <a:t>Amy Hamilton, Tax Notes State, April 22, 2022.</a:t>
            </a:r>
            <a:endParaRPr lang="en-US" sz="1600" dirty="0"/>
          </a:p>
          <a:p>
            <a:pPr lvl="1"/>
            <a:endParaRPr lang="en-US" sz="1800" dirty="0"/>
          </a:p>
          <a:p>
            <a:pPr lvl="1"/>
            <a:endParaRPr lang="en-US" sz="1800" dirty="0"/>
          </a:p>
          <a:p>
            <a:pPr lvl="1"/>
            <a:endParaRPr lang="en-US" sz="1800" dirty="0"/>
          </a:p>
          <a:p>
            <a:pPr indent="-182880"/>
            <a:endParaRPr lang="en-US" sz="2200" dirty="0"/>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2</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Uniformity in the News - General</a:t>
            </a:r>
          </a:p>
        </p:txBody>
      </p:sp>
    </p:spTree>
    <p:extLst>
      <p:ext uri="{BB962C8B-B14F-4D97-AF65-F5344CB8AC3E}">
        <p14:creationId xmlns:p14="http://schemas.microsoft.com/office/powerpoint/2010/main" val="370208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1097280" y="1213338"/>
            <a:ext cx="10046970" cy="5325574"/>
          </a:xfrm>
        </p:spPr>
        <p:txBody>
          <a:bodyPr>
            <a:normAutofit/>
          </a:bodyPr>
          <a:lstStyle/>
          <a:p>
            <a:pPr lvl="1">
              <a:spcAft>
                <a:spcPts val="1200"/>
              </a:spcAft>
            </a:pPr>
            <a:r>
              <a:rPr lang="en-US" sz="2000" b="1" dirty="0"/>
              <a:t>States Should Clarify Investment Partnership Rules, MTC Says</a:t>
            </a:r>
            <a:br>
              <a:rPr lang="en-US" sz="2000" dirty="0"/>
            </a:br>
            <a:r>
              <a:rPr lang="en-US" sz="1800" dirty="0"/>
              <a:t>Maria Koklanaris, Law360 State &amp; Local Tax, May 9, 2022.</a:t>
            </a:r>
          </a:p>
          <a:p>
            <a:pPr lvl="1">
              <a:spcAft>
                <a:spcPts val="1200"/>
              </a:spcAft>
            </a:pPr>
            <a:r>
              <a:rPr lang="en-US" sz="2000" b="1" dirty="0"/>
              <a:t>State Tax Treatment of Partnerships? It’s All About Sourcing </a:t>
            </a:r>
            <a:br>
              <a:rPr lang="en-US" sz="2000" dirty="0"/>
            </a:br>
            <a:r>
              <a:rPr lang="en-US" sz="1800" dirty="0"/>
              <a:t>Michael J. Bologna, Bloomberg Daily Tax Report, May 14, 2022.</a:t>
            </a:r>
          </a:p>
          <a:p>
            <a:pPr lvl="1">
              <a:spcAft>
                <a:spcPts val="1200"/>
              </a:spcAft>
            </a:pPr>
            <a:r>
              <a:rPr lang="en-US" sz="2000" b="1" dirty="0"/>
              <a:t>MTC Welcomes Input on Investment Partnership White Paper, Official Says </a:t>
            </a:r>
            <a:br>
              <a:rPr lang="en-US" sz="2000" dirty="0"/>
            </a:br>
            <a:r>
              <a:rPr lang="en-US" sz="1800" dirty="0"/>
              <a:t>Amy Hodges, Tax Notes State, May 23, 2022.</a:t>
            </a:r>
          </a:p>
          <a:p>
            <a:pPr lvl="1">
              <a:spcAft>
                <a:spcPts val="1200"/>
              </a:spcAft>
            </a:pPr>
            <a:r>
              <a:rPr lang="en-US" sz="2000" b="1" dirty="0"/>
              <a:t>States Float Model Law on Taxing Investment Partnerships</a:t>
            </a:r>
            <a:br>
              <a:rPr lang="en-US" sz="2000" dirty="0"/>
            </a:br>
            <a:r>
              <a:rPr lang="en-US" sz="1800" dirty="0"/>
              <a:t>Michael J. Bologna, Bloomberg Daily Tax Report, June 9, 2022.</a:t>
            </a:r>
          </a:p>
          <a:p>
            <a:pPr lvl="1">
              <a:spcAft>
                <a:spcPts val="1200"/>
              </a:spcAft>
            </a:pPr>
            <a:r>
              <a:rPr lang="en-US" sz="2000" b="1" dirty="0"/>
              <a:t>MTC Draft Law Outlines Investment Partnership Tax Rules </a:t>
            </a:r>
            <a:br>
              <a:rPr lang="en-US" sz="2000" b="1" dirty="0"/>
            </a:br>
            <a:r>
              <a:rPr lang="en-US" sz="1800" dirty="0"/>
              <a:t>Paul Williams, Law360 State &amp; Local Tax, June 13, 2022.</a:t>
            </a:r>
          </a:p>
          <a:p>
            <a:pPr lvl="1"/>
            <a:endParaRPr lang="en-US" sz="1800" dirty="0"/>
          </a:p>
          <a:p>
            <a:pPr lvl="1"/>
            <a:endParaRPr lang="en-US" sz="1800" dirty="0"/>
          </a:p>
          <a:p>
            <a:pPr lvl="1"/>
            <a:endParaRPr lang="en-US" sz="1800" dirty="0"/>
          </a:p>
          <a:p>
            <a:pPr lvl="1"/>
            <a:endParaRPr lang="en-US" sz="1800" dirty="0"/>
          </a:p>
          <a:p>
            <a:pPr indent="-182880"/>
            <a:endParaRPr lang="en-US" sz="2200" dirty="0"/>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3</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Uniformity in the News - General</a:t>
            </a:r>
          </a:p>
        </p:txBody>
      </p:sp>
    </p:spTree>
    <p:extLst>
      <p:ext uri="{BB962C8B-B14F-4D97-AF65-F5344CB8AC3E}">
        <p14:creationId xmlns:p14="http://schemas.microsoft.com/office/powerpoint/2010/main" val="355562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1097280" y="1222130"/>
            <a:ext cx="10046970" cy="5424855"/>
          </a:xfrm>
        </p:spPr>
        <p:txBody>
          <a:bodyPr>
            <a:normAutofit/>
          </a:bodyPr>
          <a:lstStyle/>
          <a:p>
            <a:pPr lvl="1">
              <a:spcAft>
                <a:spcPts val="1200"/>
              </a:spcAft>
            </a:pPr>
            <a:r>
              <a:rPr lang="en-US" sz="2000" b="1" dirty="0"/>
              <a:t>MTC Sets Up Ongoing Review of Market-Based Sourcing Models </a:t>
            </a:r>
            <a:br>
              <a:rPr lang="en-US" sz="2000" b="1" dirty="0"/>
            </a:br>
            <a:r>
              <a:rPr lang="en-US" sz="1800" dirty="0"/>
              <a:t>Amy Hamilton, Tax Notes State, June 20, 2022</a:t>
            </a:r>
            <a:r>
              <a:rPr lang="en-US" sz="1600" dirty="0"/>
              <a:t>.</a:t>
            </a:r>
          </a:p>
          <a:p>
            <a:pPr lvl="1">
              <a:spcAft>
                <a:spcPts val="1200"/>
              </a:spcAft>
            </a:pPr>
            <a:r>
              <a:rPr lang="en-US" sz="2000" b="1" dirty="0"/>
              <a:t>The Cross-Border Tax Peaks and Valleys of Working From Anywhere</a:t>
            </a:r>
            <a:br>
              <a:rPr lang="en-US" sz="2000" b="1" dirty="0"/>
            </a:br>
            <a:r>
              <a:rPr lang="en-US" sz="2000" dirty="0"/>
              <a:t>(Discussing state tax on mobile and remote employees.)</a:t>
            </a:r>
            <a:br>
              <a:rPr lang="en-US" sz="2000" b="1" dirty="0"/>
            </a:br>
            <a:r>
              <a:rPr lang="en-US" sz="1800" dirty="0"/>
              <a:t>Sarah </a:t>
            </a:r>
            <a:r>
              <a:rPr lang="en-US" sz="1800" dirty="0" err="1"/>
              <a:t>Shannonhouse</a:t>
            </a:r>
            <a:r>
              <a:rPr lang="en-US" sz="1800" dirty="0"/>
              <a:t> and Eileen </a:t>
            </a:r>
            <a:r>
              <a:rPr lang="en-US" sz="1800" dirty="0" err="1"/>
              <a:t>Sherr</a:t>
            </a:r>
            <a:r>
              <a:rPr lang="en-US" sz="1800" dirty="0"/>
              <a:t>, Bloomberg Tax Insights &amp; Commentary, July 7, 2022.  </a:t>
            </a:r>
          </a:p>
          <a:p>
            <a:pPr lvl="1">
              <a:spcAft>
                <a:spcPts val="1200"/>
              </a:spcAft>
            </a:pPr>
            <a:r>
              <a:rPr lang="en-US" sz="2000" b="1" dirty="0"/>
              <a:t>States Urged to Issue Guidance on Internet Biz Tax Shield </a:t>
            </a:r>
            <a:br>
              <a:rPr lang="en-US" sz="2000" dirty="0"/>
            </a:br>
            <a:r>
              <a:rPr lang="en-US" sz="2000" dirty="0"/>
              <a:t>(Covering a panel at </a:t>
            </a:r>
            <a:r>
              <a:rPr lang="en-US" sz="2000" dirty="0" err="1"/>
              <a:t>SEATA</a:t>
            </a:r>
            <a:r>
              <a:rPr lang="en-US" sz="2000" dirty="0"/>
              <a:t> discussing guidance on </a:t>
            </a:r>
            <a:r>
              <a:rPr lang="en-US" sz="2000" dirty="0" err="1"/>
              <a:t>P.L</a:t>
            </a:r>
            <a:r>
              <a:rPr lang="en-US" sz="2000" dirty="0"/>
              <a:t>. 86-272.) </a:t>
            </a:r>
            <a:br>
              <a:rPr lang="en-US" sz="2000" dirty="0"/>
            </a:br>
            <a:r>
              <a:rPr lang="en-US" sz="1800" dirty="0"/>
              <a:t>Maria Koklanaris, Law360 State and Local Tax, July 12, 2022. </a:t>
            </a:r>
          </a:p>
          <a:p>
            <a:pPr lvl="1">
              <a:spcAft>
                <a:spcPts val="1200"/>
              </a:spcAft>
            </a:pPr>
            <a:r>
              <a:rPr lang="en-US" sz="2000" b="1" dirty="0"/>
              <a:t>Wayfair’s Impact Four Years Later, and What’s Still to Come</a:t>
            </a:r>
            <a:br>
              <a:rPr lang="en-US" b="1" dirty="0"/>
            </a:br>
            <a:r>
              <a:rPr lang="en-US" sz="1800" dirty="0"/>
              <a:t>Scott Peterson, Bloomberg Tax Insights &amp; Commentary, July 13, 2022. </a:t>
            </a:r>
            <a:endParaRPr lang="en-US" sz="1600" dirty="0"/>
          </a:p>
          <a:p>
            <a:pPr lvl="1">
              <a:spcAft>
                <a:spcPts val="1200"/>
              </a:spcAft>
            </a:pPr>
            <a:r>
              <a:rPr lang="en-US" sz="2000" b="1" dirty="0"/>
              <a:t>State and Local Tax Policy to Watch in the 2nd Half of 2022</a:t>
            </a:r>
            <a:r>
              <a:rPr lang="en-US" sz="2000" dirty="0"/>
              <a:t> </a:t>
            </a:r>
            <a:br>
              <a:rPr lang="en-US" sz="2000" dirty="0"/>
            </a:br>
            <a:r>
              <a:rPr lang="en-US" sz="2000" dirty="0"/>
              <a:t>(Reporting on the partnership and digital products projects.)</a:t>
            </a:r>
            <a:br>
              <a:rPr lang="en-US" sz="2000" dirty="0"/>
            </a:br>
            <a:r>
              <a:rPr lang="en-US" sz="2000" dirty="0"/>
              <a:t>Paul Williams, Law360 State &amp; Local Tax, Jul 18, 2022. </a:t>
            </a:r>
            <a:br>
              <a:rPr lang="en-US" sz="2000" dirty="0"/>
            </a:br>
            <a:endParaRPr lang="en-US" sz="1800" dirty="0"/>
          </a:p>
          <a:p>
            <a:pPr lvl="1"/>
            <a:endParaRPr lang="en-US" sz="1800" dirty="0"/>
          </a:p>
          <a:p>
            <a:pPr indent="-182880"/>
            <a:endParaRPr lang="en-US" sz="2200" dirty="0"/>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4</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Uniformity in the News - General</a:t>
            </a:r>
          </a:p>
        </p:txBody>
      </p:sp>
    </p:spTree>
    <p:extLst>
      <p:ext uri="{BB962C8B-B14F-4D97-AF65-F5344CB8AC3E}">
        <p14:creationId xmlns:p14="http://schemas.microsoft.com/office/powerpoint/2010/main" val="264135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644310" y="1230922"/>
            <a:ext cx="10946552" cy="5329897"/>
          </a:xfrm>
        </p:spPr>
        <p:txBody>
          <a:bodyPr>
            <a:normAutofit/>
          </a:bodyPr>
          <a:lstStyle/>
          <a:p>
            <a:pPr indent="-182880">
              <a:spcBef>
                <a:spcPts val="0"/>
              </a:spcBef>
              <a:spcAft>
                <a:spcPts val="0"/>
              </a:spcAft>
            </a:pPr>
            <a:r>
              <a:rPr lang="en-US" sz="2400" b="1" dirty="0"/>
              <a:t>Down the Rabbit Hole: Sales Taxation of Digital Business Inputs</a:t>
            </a:r>
          </a:p>
          <a:p>
            <a:pPr indent="-182880">
              <a:spcBef>
                <a:spcPts val="0"/>
              </a:spcBef>
              <a:spcAft>
                <a:spcPts val="0"/>
              </a:spcAft>
            </a:pPr>
            <a:r>
              <a:rPr lang="en-US" sz="1600" dirty="0"/>
              <a:t>Council On State Taxation, Karl A. Frieden, Fredrick J. "Fred" Nicely And Priya D. Nair, Tax Notes State, July 18, 2022, p. 265. </a:t>
            </a:r>
          </a:p>
          <a:p>
            <a:pPr indent="-182880">
              <a:spcBef>
                <a:spcPts val="0"/>
              </a:spcBef>
              <a:spcAft>
                <a:spcPts val="0"/>
              </a:spcAft>
            </a:pPr>
            <a:endParaRPr lang="en-US" sz="2000" dirty="0"/>
          </a:p>
          <a:p>
            <a:pPr marL="502920" lvl="1" indent="0">
              <a:spcBef>
                <a:spcPts val="0"/>
              </a:spcBef>
              <a:spcAft>
                <a:spcPts val="0"/>
              </a:spcAft>
              <a:buNone/>
            </a:pPr>
            <a:r>
              <a:rPr lang="en-US" sz="2000" dirty="0"/>
              <a:t>This article advocates for more B-to-B sales tax exemptions, and it notes:</a:t>
            </a:r>
          </a:p>
          <a:p>
            <a:pPr lvl="1">
              <a:spcBef>
                <a:spcPts val="0"/>
              </a:spcBef>
              <a:spcAft>
                <a:spcPts val="0"/>
              </a:spcAft>
            </a:pPr>
            <a:endParaRPr lang="en-US" sz="2000" dirty="0"/>
          </a:p>
          <a:p>
            <a:pPr marL="960120" lvl="2" indent="0">
              <a:spcBef>
                <a:spcPts val="0"/>
              </a:spcBef>
              <a:spcAft>
                <a:spcPts val="0"/>
              </a:spcAft>
              <a:buNone/>
            </a:pPr>
            <a:r>
              <a:rPr lang="en-US" sz="1600" dirty="0"/>
              <a:t>“The Multistate Tax Commission recently initiated a project, through its Uniformity Committee, to write a white paper on digital products taxation.  . . .</a:t>
            </a:r>
          </a:p>
          <a:p>
            <a:pPr marL="960120" lvl="2" indent="0">
              <a:spcBef>
                <a:spcPts val="0"/>
              </a:spcBef>
              <a:spcAft>
                <a:spcPts val="0"/>
              </a:spcAft>
              <a:buNone/>
            </a:pPr>
            <a:endParaRPr lang="en-US" sz="1600" dirty="0"/>
          </a:p>
          <a:p>
            <a:pPr marL="960120" lvl="2" indent="0">
              <a:spcBef>
                <a:spcPts val="0"/>
              </a:spcBef>
              <a:spcAft>
                <a:spcPts val="0"/>
              </a:spcAft>
              <a:buNone/>
            </a:pPr>
            <a:r>
              <a:rPr lang="en-US" sz="1600" dirty="0"/>
              <a:t>One of the states that the MTC has highlighted thus far both in public presentations and in its initial commentary is Washington. After reviewing the Washington model, the MTC commented: ‘Washington state is a good model among the states as to how to tax digital items given the broad definitions and clear guidance.’”</a:t>
            </a:r>
          </a:p>
          <a:p>
            <a:pPr marL="960120" lvl="2" indent="0">
              <a:spcBef>
                <a:spcPts val="0"/>
              </a:spcBef>
              <a:spcAft>
                <a:spcPts val="0"/>
              </a:spcAft>
              <a:buNone/>
            </a:pPr>
            <a:endParaRPr lang="en-US" sz="1600" dirty="0">
              <a:highlight>
                <a:srgbClr val="FFFF00"/>
              </a:highlight>
            </a:endParaRPr>
          </a:p>
          <a:p>
            <a:pPr marL="502920" lvl="1" indent="0">
              <a:spcBef>
                <a:spcPts val="0"/>
              </a:spcBef>
              <a:spcAft>
                <a:spcPts val="0"/>
              </a:spcAft>
              <a:buNone/>
            </a:pPr>
            <a:r>
              <a:rPr lang="en-US" sz="2000" dirty="0"/>
              <a:t>Actually, that wasn’t the </a:t>
            </a:r>
            <a:r>
              <a:rPr lang="en-US" sz="2000" i="1" dirty="0" err="1"/>
              <a:t>MTC’s</a:t>
            </a:r>
            <a:r>
              <a:rPr lang="en-US" sz="2000" i="1" dirty="0"/>
              <a:t> comment </a:t>
            </a:r>
            <a:r>
              <a:rPr lang="en-US" sz="2000" dirty="0"/>
              <a:t>after reviewing the Washington model. That’s what a</a:t>
            </a:r>
            <a:r>
              <a:rPr lang="en-US" sz="2000" i="1" dirty="0"/>
              <a:t> number of stakeholders told us</a:t>
            </a:r>
            <a:r>
              <a:rPr lang="en-US" sz="2000" dirty="0"/>
              <a:t> in our interviews with them. </a:t>
            </a:r>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5</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Commentary on Uniformity</a:t>
            </a:r>
          </a:p>
        </p:txBody>
      </p:sp>
    </p:spTree>
    <p:extLst>
      <p:ext uri="{BB962C8B-B14F-4D97-AF65-F5344CB8AC3E}">
        <p14:creationId xmlns:p14="http://schemas.microsoft.com/office/powerpoint/2010/main" val="131200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644310" y="1222130"/>
            <a:ext cx="10946552" cy="5338689"/>
          </a:xfrm>
        </p:spPr>
        <p:txBody>
          <a:bodyPr>
            <a:normAutofit/>
          </a:bodyPr>
          <a:lstStyle/>
          <a:p>
            <a:pPr indent="-182880">
              <a:spcBef>
                <a:spcPts val="0"/>
              </a:spcBef>
              <a:spcAft>
                <a:spcPts val="0"/>
              </a:spcAft>
            </a:pPr>
            <a:r>
              <a:rPr lang="en-US" sz="2400" b="1" dirty="0"/>
              <a:t>MTC Amicus Briefs Should Stick to Uniformity Issues</a:t>
            </a:r>
          </a:p>
          <a:p>
            <a:pPr indent="-182880">
              <a:spcBef>
                <a:spcPts val="0"/>
              </a:spcBef>
              <a:spcAft>
                <a:spcPts val="0"/>
              </a:spcAft>
            </a:pPr>
            <a:r>
              <a:rPr lang="en-US" sz="1600" dirty="0"/>
              <a:t>Steven N.J. Wlodychak, Tax Notes State, June 13, 2022, p. 1105.</a:t>
            </a:r>
          </a:p>
          <a:p>
            <a:pPr indent="-182880">
              <a:spcBef>
                <a:spcPts val="0"/>
              </a:spcBef>
              <a:spcAft>
                <a:spcPts val="0"/>
              </a:spcAft>
            </a:pPr>
            <a:endParaRPr lang="en-US" sz="2400" dirty="0"/>
          </a:p>
          <a:p>
            <a:pPr marL="502920" lvl="1" indent="0">
              <a:spcBef>
                <a:spcPts val="0"/>
              </a:spcBef>
              <a:spcAft>
                <a:spcPts val="0"/>
              </a:spcAft>
              <a:buNone/>
            </a:pPr>
            <a:r>
              <a:rPr lang="en-US" sz="2000" dirty="0"/>
              <a:t>“The constitutional analysis that the MTC offered in its brief is certainly one reasonable view — </a:t>
            </a:r>
            <a:br>
              <a:rPr lang="en-US" sz="2000" dirty="0"/>
            </a:br>
            <a:r>
              <a:rPr lang="en-US" sz="2000" dirty="0"/>
              <a:t>and in fact the one adopted by the supreme judicial court in its opinion. But that is beside the point (and by no means am I implying that I agree). If, however, the </a:t>
            </a:r>
            <a:r>
              <a:rPr lang="en-US" sz="2000" dirty="0" err="1"/>
              <a:t>MTC’s</a:t>
            </a:r>
            <a:r>
              <a:rPr lang="en-US" sz="2000" dirty="0"/>
              <a:t> primary mission is to promote uniform multistate taxation in order to avoid duplicative taxation, it should not be offering up briefs that contradict its own stated goals.”</a:t>
            </a:r>
          </a:p>
          <a:p>
            <a:pPr marL="502920" lvl="1" indent="0">
              <a:spcBef>
                <a:spcPts val="0"/>
              </a:spcBef>
              <a:spcAft>
                <a:spcPts val="0"/>
              </a:spcAft>
              <a:buNone/>
            </a:pPr>
            <a:endParaRPr lang="en-US" sz="1400" dirty="0"/>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6</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Commentary on Uniformity</a:t>
            </a:r>
          </a:p>
        </p:txBody>
      </p:sp>
    </p:spTree>
    <p:extLst>
      <p:ext uri="{BB962C8B-B14F-4D97-AF65-F5344CB8AC3E}">
        <p14:creationId xmlns:p14="http://schemas.microsoft.com/office/powerpoint/2010/main" val="366573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644310" y="1248508"/>
            <a:ext cx="10946552" cy="5312312"/>
          </a:xfrm>
        </p:spPr>
        <p:txBody>
          <a:bodyPr>
            <a:normAutofit/>
          </a:bodyPr>
          <a:lstStyle/>
          <a:p>
            <a:pPr indent="-182880">
              <a:spcBef>
                <a:spcPts val="0"/>
              </a:spcBef>
              <a:spcAft>
                <a:spcPts val="0"/>
              </a:spcAft>
            </a:pPr>
            <a:r>
              <a:rPr lang="en-US" sz="2400" dirty="0"/>
              <a:t>MTC Executive Director on Amicus Briefs: ‘We’ll Stick to Helping Courts</a:t>
            </a:r>
            <a:br>
              <a:rPr lang="en-US" sz="2400" dirty="0"/>
            </a:br>
            <a:r>
              <a:rPr lang="en-US" sz="1600" dirty="0"/>
              <a:t>Greg Matson, Tax Notes State, July 4, 2022, p. 81.</a:t>
            </a:r>
          </a:p>
          <a:p>
            <a:pPr indent="-182880">
              <a:spcBef>
                <a:spcPts val="0"/>
              </a:spcBef>
              <a:spcAft>
                <a:spcPts val="0"/>
              </a:spcAft>
            </a:pPr>
            <a:endParaRPr lang="en-US" sz="2400" dirty="0"/>
          </a:p>
          <a:p>
            <a:pPr marL="502920" lvl="1" indent="0">
              <a:spcBef>
                <a:spcPts val="0"/>
              </a:spcBef>
              <a:spcAft>
                <a:spcPts val="0"/>
              </a:spcAft>
              <a:buNone/>
            </a:pPr>
            <a:r>
              <a:rPr lang="en-US" sz="2000" dirty="0"/>
              <a:t>“During its more than 50-year history, the MTC has filed over 100 amicus briefs on behalf of states. Relatively few involved uniformity issues, as such, but all advocated for protection of the state taxing authority granted under our country’s federal system of government. In doing so, we have drawn on our many years of experience and presented relevant information, caselaw, and analysis to help courts properly construe the law — in particular the due process and dormant commerce clause doctrine as they relate to multistate income, franchise, sales, and use tax matters. This is a key facet of our mission.”</a:t>
            </a:r>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7</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Commentary on Uniformity</a:t>
            </a:r>
          </a:p>
        </p:txBody>
      </p:sp>
    </p:spTree>
    <p:extLst>
      <p:ext uri="{BB962C8B-B14F-4D97-AF65-F5344CB8AC3E}">
        <p14:creationId xmlns:p14="http://schemas.microsoft.com/office/powerpoint/2010/main" val="169630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992811" y="1090246"/>
            <a:ext cx="10067731" cy="5368610"/>
          </a:xfrm>
        </p:spPr>
        <p:txBody>
          <a:bodyPr>
            <a:normAutofit/>
          </a:bodyPr>
          <a:lstStyle/>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t>SALT Discrimination Under the ‘Affirmative’ Commerce Clause</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Maria M. Todorova, Eric S. </a:t>
            </a:r>
            <a:r>
              <a:rPr lang="en-US" sz="1600" dirty="0" err="1"/>
              <a:t>Tresh</a:t>
            </a:r>
            <a:r>
              <a:rPr lang="en-US" sz="1600" dirty="0"/>
              <a:t>, Fahad H. </a:t>
            </a:r>
            <a:r>
              <a:rPr lang="en-US" sz="1600" dirty="0" err="1"/>
              <a:t>Mithavayani</a:t>
            </a:r>
            <a:r>
              <a:rPr lang="en-US" sz="1600" dirty="0"/>
              <a:t>, Tax Notes State, July 25, 2022, p. 383. </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Speaking about federal laws addressing discrimination, and using the 4-R Act, over which there has been much litigation in federal courts (through the lifting of the Tax Injunction Act), as an example:</a:t>
            </a:r>
          </a:p>
          <a:p>
            <a:pPr marL="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p>
            <a:pPr lvl="1">
              <a:spcBef>
                <a:spcPts val="0"/>
              </a:spcBef>
              <a:spcAft>
                <a:spcPts val="0"/>
              </a:spcAft>
              <a:buNone/>
              <a:defRPr/>
            </a:pPr>
            <a:r>
              <a:rPr lang="en-US" sz="2000" dirty="0"/>
              <a:t>    </a:t>
            </a:r>
            <a:r>
              <a:rPr lang="en-US" sz="1800" dirty="0"/>
              <a:t>“A determination of the proper “comparison class” — that is, how discrimination is measured — is a threshold issue in assessing whether a challenged tax is discriminatory under various federal statutes enacted under the commerce clause. For decades, this issue had divided courts determining discrimination under the provisions of the 4-R Act into two camps: the functional approach — that is, the comparison class includes all commercial and industrial taxpayers — and the competitive approach — that is, the comparison class includes only railroads’ competitors. The issue finally reached the </a:t>
            </a:r>
            <a:r>
              <a:rPr lang="en-US" sz="1800" i="1" dirty="0"/>
              <a:t>Supreme Court in 2015 in CSX v. Alabama</a:t>
            </a:r>
            <a:r>
              <a:rPr lang="en-US" sz="1800" dirty="0"/>
              <a:t>; however, the Court did not resolve the conflict and potentially created more questions.”</a:t>
            </a:r>
            <a:endParaRPr lang="en-US" sz="2000" dirty="0"/>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8</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Imposing Federal “Uniformity”</a:t>
            </a:r>
          </a:p>
        </p:txBody>
      </p:sp>
    </p:spTree>
    <p:extLst>
      <p:ext uri="{BB962C8B-B14F-4D97-AF65-F5344CB8AC3E}">
        <p14:creationId xmlns:p14="http://schemas.microsoft.com/office/powerpoint/2010/main" val="361302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E8877A-3A25-4F90-A4AC-3883CCB90665}"/>
              </a:ext>
            </a:extLst>
          </p:cNvPr>
          <p:cNvSpPr>
            <a:spLocks noGrp="1"/>
          </p:cNvSpPr>
          <p:nvPr>
            <p:ph idx="1"/>
          </p:nvPr>
        </p:nvSpPr>
        <p:spPr>
          <a:xfrm>
            <a:off x="981777" y="1222130"/>
            <a:ext cx="10482514" cy="5338689"/>
          </a:xfrm>
        </p:spPr>
        <p:txBody>
          <a:bodyPr>
            <a:normAutofit/>
          </a:bodyPr>
          <a:lstStyle/>
          <a:p>
            <a:pPr lvl="1"/>
            <a:r>
              <a:rPr lang="en-US" sz="1800" b="1" dirty="0"/>
              <a:t>New York </a:t>
            </a:r>
            <a:r>
              <a:rPr lang="en-US" sz="1800" dirty="0"/>
              <a:t>– Revising its rule for sourcing services sold to passive investment customers “based on rules adopted by other states and the Multistate Tax Commission.” See proposed regulations, here: </a:t>
            </a:r>
            <a:r>
              <a:rPr lang="en-US" sz="1800" dirty="0">
                <a:hlinkClick r:id="rId3"/>
              </a:rPr>
              <a:t>https://www.tax.ny.gov/pdf/bus/ct/Apportionment-all-July-2022.pdf</a:t>
            </a:r>
            <a:r>
              <a:rPr lang="en-US" sz="1800" dirty="0"/>
              <a:t>. </a:t>
            </a:r>
          </a:p>
          <a:p>
            <a:pPr lvl="1"/>
            <a:r>
              <a:rPr lang="en-US" sz="1800" b="1" dirty="0"/>
              <a:t>Vermont </a:t>
            </a:r>
            <a:r>
              <a:rPr lang="en-US" sz="1800" dirty="0"/>
              <a:t>– Enacted law to assess state tax on federal centralized partnership audit assessments following the MTC model. See here: </a:t>
            </a:r>
            <a:r>
              <a:rPr lang="en-US" sz="1800" dirty="0">
                <a:hlinkClick r:id="rId4"/>
              </a:rPr>
              <a:t>https://legislature.vermont.gov/bill/status/2022/H.738</a:t>
            </a:r>
            <a:r>
              <a:rPr lang="en-US" sz="1800" dirty="0"/>
              <a:t>. </a:t>
            </a:r>
          </a:p>
          <a:p>
            <a:pPr lvl="1"/>
            <a:r>
              <a:rPr lang="en-US" sz="1800" b="1" dirty="0"/>
              <a:t>New York</a:t>
            </a:r>
            <a:r>
              <a:rPr lang="en-US" sz="1800" dirty="0"/>
              <a:t> – Issued new regulatory provisions to address the application of </a:t>
            </a:r>
            <a:r>
              <a:rPr lang="en-US" sz="1800" dirty="0" err="1"/>
              <a:t>P.L</a:t>
            </a:r>
            <a:r>
              <a:rPr lang="en-US" sz="1800" dirty="0"/>
              <a:t>. 86-272 to Internet-based activities largely based on the MTC model statement. See here: </a:t>
            </a:r>
            <a:r>
              <a:rPr lang="en-US" sz="1800" dirty="0">
                <a:hlinkClick r:id="rId5"/>
              </a:rPr>
              <a:t>https://www.tax.ny.gov/pdf/bus/ct/parts-1-through-3-spring-2022.pdf</a:t>
            </a:r>
            <a:r>
              <a:rPr lang="en-US" sz="1800" dirty="0"/>
              <a:t>. </a:t>
            </a:r>
          </a:p>
          <a:p>
            <a:pPr lvl="1"/>
            <a:r>
              <a:rPr lang="en-US" sz="1800" b="1" dirty="0"/>
              <a:t>Michigan</a:t>
            </a:r>
            <a:r>
              <a:rPr lang="en-US" sz="1800" dirty="0"/>
              <a:t> – Enacted law to assess state tax on federal centralized partnership audit assessments following the MTC model. See here: </a:t>
            </a:r>
            <a:r>
              <a:rPr lang="en-US" sz="1800" dirty="0">
                <a:hlinkClick r:id="rId6"/>
              </a:rPr>
              <a:t>http://www.legislature.mi.gov/documents/2021-2022/publicact/pdf/2022-PA-0148.pdf</a:t>
            </a:r>
            <a:r>
              <a:rPr lang="en-US" sz="1800" dirty="0"/>
              <a:t>. </a:t>
            </a:r>
          </a:p>
          <a:p>
            <a:pPr lvl="1"/>
            <a:endParaRPr lang="en-US" sz="1600" dirty="0"/>
          </a:p>
        </p:txBody>
      </p:sp>
      <p:sp>
        <p:nvSpPr>
          <p:cNvPr id="3" name="Slide Number Placeholder 2">
            <a:extLst>
              <a:ext uri="{FF2B5EF4-FFF2-40B4-BE49-F238E27FC236}">
                <a16:creationId xmlns:a16="http://schemas.microsoft.com/office/drawing/2014/main" id="{14B64B9C-EEDF-439E-973E-0C8A1EE08447}"/>
              </a:ext>
            </a:extLst>
          </p:cNvPr>
          <p:cNvSpPr>
            <a:spLocks noGrp="1"/>
          </p:cNvSpPr>
          <p:nvPr>
            <p:ph type="sldNum" sz="quarter" idx="12"/>
          </p:nvPr>
        </p:nvSpPr>
        <p:spPr/>
        <p:txBody>
          <a:bodyPr/>
          <a:lstStyle/>
          <a:p>
            <a:fld id="{596BA77D-E0F3-4B80-A65E-88527CDE7779}" type="slidenum">
              <a:rPr lang="en-US" smtClean="0"/>
              <a:t>9</a:t>
            </a:fld>
            <a:endParaRPr lang="en-US" dirty="0"/>
          </a:p>
        </p:txBody>
      </p:sp>
      <p:sp>
        <p:nvSpPr>
          <p:cNvPr id="4" name="Title 3">
            <a:extLst>
              <a:ext uri="{FF2B5EF4-FFF2-40B4-BE49-F238E27FC236}">
                <a16:creationId xmlns:a16="http://schemas.microsoft.com/office/drawing/2014/main" id="{D0879F08-896E-466B-9A91-C706C7B10183}"/>
              </a:ext>
            </a:extLst>
          </p:cNvPr>
          <p:cNvSpPr>
            <a:spLocks noGrp="1"/>
          </p:cNvSpPr>
          <p:nvPr>
            <p:ph type="title"/>
          </p:nvPr>
        </p:nvSpPr>
        <p:spPr>
          <a:xfrm>
            <a:off x="0" y="0"/>
            <a:ext cx="12191999" cy="891629"/>
          </a:xfrm>
        </p:spPr>
        <p:txBody>
          <a:bodyPr>
            <a:normAutofit/>
          </a:bodyPr>
          <a:lstStyle/>
          <a:p>
            <a:r>
              <a:rPr lang="en-US" sz="3600" dirty="0"/>
              <a:t>Adoption of MTC Models</a:t>
            </a:r>
          </a:p>
        </p:txBody>
      </p:sp>
    </p:spTree>
    <p:extLst>
      <p:ext uri="{BB962C8B-B14F-4D97-AF65-F5344CB8AC3E}">
        <p14:creationId xmlns:p14="http://schemas.microsoft.com/office/powerpoint/2010/main" val="21172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Baskerville Old Face</vt:lpstr>
      <vt:lpstr>Calibri</vt:lpstr>
      <vt:lpstr>Office Theme</vt:lpstr>
      <vt:lpstr>Uniformity Committee Developments report August 2, 2022</vt:lpstr>
      <vt:lpstr>Uniformity in the News - General</vt:lpstr>
      <vt:lpstr>Uniformity in the News - General</vt:lpstr>
      <vt:lpstr>Uniformity in the News - General</vt:lpstr>
      <vt:lpstr>Commentary on Uniformity</vt:lpstr>
      <vt:lpstr>Commentary on Uniformity</vt:lpstr>
      <vt:lpstr>Commentary on Uniformity</vt:lpstr>
      <vt:lpstr>Imposing Federal “Uniformity”</vt:lpstr>
      <vt:lpstr>Adoption of MTC Models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2022-03-30T19:21:22Z</dcterms:created>
  <dcterms:modified xsi:type="dcterms:W3CDTF">2022-07-26T19:47:56Z</dcterms:modified>
</cp:coreProperties>
</file>