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notesMasterIdLst>
    <p:notesMasterId r:id="rId24"/>
  </p:notesMasterIdLst>
  <p:sldIdLst>
    <p:sldId id="257" r:id="rId5"/>
    <p:sldId id="258" r:id="rId6"/>
    <p:sldId id="274" r:id="rId7"/>
    <p:sldId id="275" r:id="rId8"/>
    <p:sldId id="284" r:id="rId9"/>
    <p:sldId id="278" r:id="rId10"/>
    <p:sldId id="279" r:id="rId11"/>
    <p:sldId id="276" r:id="rId12"/>
    <p:sldId id="285" r:id="rId13"/>
    <p:sldId id="277" r:id="rId14"/>
    <p:sldId id="293" r:id="rId15"/>
    <p:sldId id="287" r:id="rId16"/>
    <p:sldId id="286" r:id="rId17"/>
    <p:sldId id="288" r:id="rId18"/>
    <p:sldId id="289" r:id="rId19"/>
    <p:sldId id="291" r:id="rId20"/>
    <p:sldId id="290" r:id="rId21"/>
    <p:sldId id="292" r:id="rId22"/>
    <p:sldId id="294" r:id="rId23"/>
  </p:sldIdLst>
  <p:sldSz cx="12192000" cy="6858000"/>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la D. Disque" initials="LDD" lastIdx="2" clrIdx="0">
    <p:extLst>
      <p:ext uri="{19B8F6BF-5375-455C-9EA6-DF929625EA0E}">
        <p15:presenceInfo xmlns:p15="http://schemas.microsoft.com/office/powerpoint/2012/main" userId="S::LDD@mtc.gov::52bcf8c2-3b55-4308-ab8d-73e859b5e9fe" providerId="AD"/>
      </p:ext>
    </p:extLst>
  </p:cmAuthor>
  <p:cmAuthor id="2" name="Nancy L. Prosser" initials="NLP" lastIdx="5" clrIdx="1">
    <p:extLst>
      <p:ext uri="{19B8F6BF-5375-455C-9EA6-DF929625EA0E}">
        <p15:presenceInfo xmlns:p15="http://schemas.microsoft.com/office/powerpoint/2012/main" userId="S::NLP@mtc.gov::f0a96bee-58cf-44a1-8fce-b533dcd7acf2" providerId="AD"/>
      </p:ext>
    </p:extLst>
  </p:cmAuthor>
  <p:cmAuthor id="3" name="Hecht" initials="HH" lastIdx="3" clrIdx="2">
    <p:extLst>
      <p:ext uri="{19B8F6BF-5375-455C-9EA6-DF929625EA0E}">
        <p15:presenceInfo xmlns:p15="http://schemas.microsoft.com/office/powerpoint/2012/main" userId="Hech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50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DF43D0-D640-425B-A3EA-A5159418269E}" v="358" dt="2023-01-17T13:40:45.6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37" autoAdjust="0"/>
    <p:restoredTop sz="94619" autoAdjust="0"/>
  </p:normalViewPr>
  <p:slideViewPr>
    <p:cSldViewPr snapToGrid="0">
      <p:cViewPr varScale="1">
        <p:scale>
          <a:sx n="91" d="100"/>
          <a:sy n="91" d="100"/>
        </p:scale>
        <p:origin x="11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A28D54-CBAB-49FD-862B-BA143422F6C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6DA670C-30F3-4D88-9A46-E04CD6467401}">
      <dgm:prSet phldrT="[Text]" custT="1"/>
      <dgm:spPr/>
      <dgm:t>
        <a:bodyPr/>
        <a:lstStyle/>
        <a:p>
          <a:pPr>
            <a:lnSpc>
              <a:spcPct val="130000"/>
            </a:lnSpc>
            <a:spcAft>
              <a:spcPts val="600"/>
            </a:spcAft>
          </a:pPr>
          <a:r>
            <a:rPr lang="en-US" sz="1500" b="1" dirty="0"/>
            <a:t>Comprehensive Issue Outline – Ongoing</a:t>
          </a:r>
          <a:br>
            <a:rPr lang="en-US" sz="1500" dirty="0"/>
          </a:br>
          <a:r>
            <a:rPr lang="en-US" sz="1400" dirty="0"/>
            <a:t>– Nexus and Jurisdiction </a:t>
          </a:r>
          <a:br>
            <a:rPr lang="en-US" sz="1400" dirty="0"/>
          </a:br>
          <a:r>
            <a:rPr lang="en-US" sz="1400" dirty="0"/>
            <a:t>– Tax Base – Federal Conformity</a:t>
          </a:r>
          <a:br>
            <a:rPr lang="en-US" sz="1400" dirty="0"/>
          </a:br>
          <a:r>
            <a:rPr lang="en-US" sz="1400" dirty="0"/>
            <a:t>– Sourcing – Entity Level, Blended, Partner Level</a:t>
          </a:r>
          <a:br>
            <a:rPr lang="en-US" sz="1400" dirty="0"/>
          </a:br>
          <a:r>
            <a:rPr lang="en-US" sz="1400" dirty="0"/>
            <a:t>– Gain on Sale of Interest </a:t>
          </a:r>
          <a:br>
            <a:rPr lang="en-US" sz="1400" dirty="0"/>
          </a:br>
          <a:r>
            <a:rPr lang="en-US" sz="1400" dirty="0"/>
            <a:t>– Administrative and Enforcement</a:t>
          </a:r>
        </a:p>
      </dgm:t>
    </dgm:pt>
    <dgm:pt modelId="{026D0385-CF2D-42DE-83B4-BE341A03CA61}" type="parTrans" cxnId="{32C25A95-A285-4D2E-A34D-3892AA635791}">
      <dgm:prSet/>
      <dgm:spPr/>
      <dgm:t>
        <a:bodyPr/>
        <a:lstStyle/>
        <a:p>
          <a:endParaRPr lang="en-US"/>
        </a:p>
      </dgm:t>
    </dgm:pt>
    <dgm:pt modelId="{DF429F6D-9A10-4CF6-99EB-DEB3ED502087}" type="sibTrans" cxnId="{32C25A95-A285-4D2E-A34D-3892AA635791}">
      <dgm:prSet/>
      <dgm:spPr/>
      <dgm:t>
        <a:bodyPr/>
        <a:lstStyle/>
        <a:p>
          <a:endParaRPr lang="en-US"/>
        </a:p>
      </dgm:t>
    </dgm:pt>
    <dgm:pt modelId="{1317A233-E08F-463C-9FDA-B84959D4F902}">
      <dgm:prSet phldrT="[Text]" custT="1"/>
      <dgm:spPr/>
      <dgm:t>
        <a:bodyPr/>
        <a:lstStyle/>
        <a:p>
          <a:pPr>
            <a:lnSpc>
              <a:spcPct val="130000"/>
            </a:lnSpc>
          </a:pPr>
          <a:r>
            <a:rPr lang="en-US" sz="1500" b="1" dirty="0"/>
            <a:t>Investment Partnerships </a:t>
          </a:r>
          <a:br>
            <a:rPr lang="en-US" sz="1400" dirty="0"/>
          </a:br>
          <a:r>
            <a:rPr lang="en-US" sz="1400" dirty="0"/>
            <a:t>– White Paper </a:t>
          </a:r>
          <a:br>
            <a:rPr lang="en-US" sz="1400" dirty="0"/>
          </a:br>
          <a:r>
            <a:rPr lang="en-US" sz="1400" dirty="0"/>
            <a:t>– Draft Model </a:t>
          </a:r>
          <a:br>
            <a:rPr lang="en-US" sz="1400" dirty="0"/>
          </a:br>
          <a:r>
            <a:rPr lang="en-US" sz="1400" dirty="0"/>
            <a:t>– Awaiting Comments</a:t>
          </a:r>
        </a:p>
      </dgm:t>
    </dgm:pt>
    <dgm:pt modelId="{54EDD79F-E9DA-43BA-A49F-25D4AD2C55CC}" type="parTrans" cxnId="{07D8DADA-09EF-4AB9-8C16-6162602C020B}">
      <dgm:prSet/>
      <dgm:spPr/>
      <dgm:t>
        <a:bodyPr/>
        <a:lstStyle/>
        <a:p>
          <a:endParaRPr lang="en-US"/>
        </a:p>
      </dgm:t>
    </dgm:pt>
    <dgm:pt modelId="{56F2B47F-0F5F-40C1-A272-F91A6F82EEF8}" type="sibTrans" cxnId="{07D8DADA-09EF-4AB9-8C16-6162602C020B}">
      <dgm:prSet/>
      <dgm:spPr/>
      <dgm:t>
        <a:bodyPr/>
        <a:lstStyle/>
        <a:p>
          <a:endParaRPr lang="en-US"/>
        </a:p>
      </dgm:t>
    </dgm:pt>
    <dgm:pt modelId="{8EA0E7A1-3C0F-434B-960F-A508EA5DA7BD}">
      <dgm:prSet phldrT="[Text]" custT="1"/>
      <dgm:spPr/>
      <dgm:t>
        <a:bodyPr/>
        <a:lstStyle/>
        <a:p>
          <a:pPr>
            <a:lnSpc>
              <a:spcPct val="130000"/>
            </a:lnSpc>
          </a:pPr>
          <a:r>
            <a:rPr lang="en-US" sz="1500" b="1" dirty="0"/>
            <a:t>Address General Sourcing Issues </a:t>
          </a:r>
          <a:br>
            <a:rPr lang="en-US" sz="1400" dirty="0"/>
          </a:br>
          <a:r>
            <a:rPr lang="en-US" sz="1400" dirty="0"/>
            <a:t>– Request for Specific Examples </a:t>
          </a:r>
          <a:br>
            <a:rPr lang="en-US" sz="1400" dirty="0"/>
          </a:br>
          <a:r>
            <a:rPr lang="en-US" sz="1400" dirty="0"/>
            <a:t>– Proposed General Sourcing Principles</a:t>
          </a:r>
        </a:p>
        <a:p>
          <a:pPr>
            <a:lnSpc>
              <a:spcPct val="90000"/>
            </a:lnSpc>
          </a:pPr>
          <a:endParaRPr lang="en-US" sz="1600" dirty="0"/>
        </a:p>
      </dgm:t>
    </dgm:pt>
    <dgm:pt modelId="{D986820C-2D47-4DCD-B1A0-2E0CC0563ACA}" type="parTrans" cxnId="{474BBC21-F9DD-4948-A00B-3E8491060C3F}">
      <dgm:prSet/>
      <dgm:spPr/>
      <dgm:t>
        <a:bodyPr/>
        <a:lstStyle/>
        <a:p>
          <a:endParaRPr lang="en-US"/>
        </a:p>
      </dgm:t>
    </dgm:pt>
    <dgm:pt modelId="{0A974D5A-07BC-4945-8BEE-F42C87EB800C}" type="sibTrans" cxnId="{474BBC21-F9DD-4948-A00B-3E8491060C3F}">
      <dgm:prSet/>
      <dgm:spPr/>
      <dgm:t>
        <a:bodyPr/>
        <a:lstStyle/>
        <a:p>
          <a:endParaRPr lang="en-US"/>
        </a:p>
      </dgm:t>
    </dgm:pt>
    <dgm:pt modelId="{0A776F8D-61DB-49ED-9776-6FD5E3AA60DA}" type="pres">
      <dgm:prSet presAssocID="{F0A28D54-CBAB-49FD-862B-BA143422F6CD}" presName="outerComposite" presStyleCnt="0">
        <dgm:presLayoutVars>
          <dgm:chMax val="5"/>
          <dgm:dir/>
          <dgm:resizeHandles val="exact"/>
        </dgm:presLayoutVars>
      </dgm:prSet>
      <dgm:spPr/>
    </dgm:pt>
    <dgm:pt modelId="{F41E7AF8-AA5F-4EBF-BE30-145800859112}" type="pres">
      <dgm:prSet presAssocID="{F0A28D54-CBAB-49FD-862B-BA143422F6CD}" presName="dummyMaxCanvas" presStyleCnt="0">
        <dgm:presLayoutVars/>
      </dgm:prSet>
      <dgm:spPr/>
    </dgm:pt>
    <dgm:pt modelId="{8C5E2C19-0F80-4D67-9A90-F7B465D90909}" type="pres">
      <dgm:prSet presAssocID="{F0A28D54-CBAB-49FD-862B-BA143422F6CD}" presName="ThreeNodes_1" presStyleLbl="node1" presStyleIdx="0" presStyleCnt="3" custScaleX="117647" custScaleY="129237" custLinFactNeighborX="-4933" custLinFactNeighborY="-1256">
        <dgm:presLayoutVars>
          <dgm:bulletEnabled val="1"/>
        </dgm:presLayoutVars>
      </dgm:prSet>
      <dgm:spPr/>
    </dgm:pt>
    <dgm:pt modelId="{C7D776D2-136D-4599-BCFA-5BF4E834208D}" type="pres">
      <dgm:prSet presAssocID="{F0A28D54-CBAB-49FD-862B-BA143422F6CD}" presName="ThreeNodes_2" presStyleLbl="node1" presStyleIdx="1" presStyleCnt="3" custScaleX="112916" custScaleY="99498" custLinFactNeighborX="-7864" custLinFactNeighborY="9094">
        <dgm:presLayoutVars>
          <dgm:bulletEnabled val="1"/>
        </dgm:presLayoutVars>
      </dgm:prSet>
      <dgm:spPr/>
    </dgm:pt>
    <dgm:pt modelId="{C2E8BE1C-E359-4A63-807F-4553F426E42D}" type="pres">
      <dgm:prSet presAssocID="{F0A28D54-CBAB-49FD-862B-BA143422F6CD}" presName="ThreeNodes_3" presStyleLbl="node1" presStyleIdx="2" presStyleCnt="3" custScaleX="108944" custScaleY="80886" custLinFactNeighborX="-10792" custLinFactNeighborY="-2166">
        <dgm:presLayoutVars>
          <dgm:bulletEnabled val="1"/>
        </dgm:presLayoutVars>
      </dgm:prSet>
      <dgm:spPr/>
    </dgm:pt>
    <dgm:pt modelId="{36660F00-7020-495D-BD18-479073D54F52}" type="pres">
      <dgm:prSet presAssocID="{F0A28D54-CBAB-49FD-862B-BA143422F6CD}" presName="ThreeConn_1-2" presStyleLbl="fgAccFollowNode1" presStyleIdx="0" presStyleCnt="2" custLinFactNeighborX="6071" custLinFactNeighborY="11561">
        <dgm:presLayoutVars>
          <dgm:bulletEnabled val="1"/>
        </dgm:presLayoutVars>
      </dgm:prSet>
      <dgm:spPr/>
    </dgm:pt>
    <dgm:pt modelId="{37566354-FB41-4A48-8BB8-3681AD890FFD}" type="pres">
      <dgm:prSet presAssocID="{F0A28D54-CBAB-49FD-862B-BA143422F6CD}" presName="ThreeConn_2-3" presStyleLbl="fgAccFollowNode1" presStyleIdx="1" presStyleCnt="2" custLinFactNeighborX="3036" custLinFactNeighborY="6071">
        <dgm:presLayoutVars>
          <dgm:bulletEnabled val="1"/>
        </dgm:presLayoutVars>
      </dgm:prSet>
      <dgm:spPr/>
    </dgm:pt>
    <dgm:pt modelId="{A33CB912-0113-44E6-AB52-6C5EFF1830DF}" type="pres">
      <dgm:prSet presAssocID="{F0A28D54-CBAB-49FD-862B-BA143422F6CD}" presName="ThreeNodes_1_text" presStyleLbl="node1" presStyleIdx="2" presStyleCnt="3">
        <dgm:presLayoutVars>
          <dgm:bulletEnabled val="1"/>
        </dgm:presLayoutVars>
      </dgm:prSet>
      <dgm:spPr/>
    </dgm:pt>
    <dgm:pt modelId="{2DC9D5DF-4D82-4B18-8DDD-F312F1C9B3CB}" type="pres">
      <dgm:prSet presAssocID="{F0A28D54-CBAB-49FD-862B-BA143422F6CD}" presName="ThreeNodes_2_text" presStyleLbl="node1" presStyleIdx="2" presStyleCnt="3">
        <dgm:presLayoutVars>
          <dgm:bulletEnabled val="1"/>
        </dgm:presLayoutVars>
      </dgm:prSet>
      <dgm:spPr/>
    </dgm:pt>
    <dgm:pt modelId="{F1244DC0-19DE-4591-98FF-9307C8B1D973}" type="pres">
      <dgm:prSet presAssocID="{F0A28D54-CBAB-49FD-862B-BA143422F6CD}" presName="ThreeNodes_3_text" presStyleLbl="node1" presStyleIdx="2" presStyleCnt="3">
        <dgm:presLayoutVars>
          <dgm:bulletEnabled val="1"/>
        </dgm:presLayoutVars>
      </dgm:prSet>
      <dgm:spPr/>
    </dgm:pt>
  </dgm:ptLst>
  <dgm:cxnLst>
    <dgm:cxn modelId="{5E5D0302-9BFD-4C7C-B350-32B46C4AC755}" type="presOf" srcId="{1317A233-E08F-463C-9FDA-B84959D4F902}" destId="{C7D776D2-136D-4599-BCFA-5BF4E834208D}" srcOrd="0" destOrd="0" presId="urn:microsoft.com/office/officeart/2005/8/layout/vProcess5"/>
    <dgm:cxn modelId="{53C55811-9D38-4F9A-8029-431BCF895DDB}" type="presOf" srcId="{56F2B47F-0F5F-40C1-A272-F91A6F82EEF8}" destId="{37566354-FB41-4A48-8BB8-3681AD890FFD}" srcOrd="0" destOrd="0" presId="urn:microsoft.com/office/officeart/2005/8/layout/vProcess5"/>
    <dgm:cxn modelId="{474BBC21-F9DD-4948-A00B-3E8491060C3F}" srcId="{F0A28D54-CBAB-49FD-862B-BA143422F6CD}" destId="{8EA0E7A1-3C0F-434B-960F-A508EA5DA7BD}" srcOrd="2" destOrd="0" parTransId="{D986820C-2D47-4DCD-B1A0-2E0CC0563ACA}" sibTransId="{0A974D5A-07BC-4945-8BEE-F42C87EB800C}"/>
    <dgm:cxn modelId="{6703B764-EB61-4F60-95FB-B0D867A9EA00}" type="presOf" srcId="{E6DA670C-30F3-4D88-9A46-E04CD6467401}" destId="{A33CB912-0113-44E6-AB52-6C5EFF1830DF}" srcOrd="1" destOrd="0" presId="urn:microsoft.com/office/officeart/2005/8/layout/vProcess5"/>
    <dgm:cxn modelId="{D7AAF64F-8587-456B-9368-BBB233B92A25}" type="presOf" srcId="{F0A28D54-CBAB-49FD-862B-BA143422F6CD}" destId="{0A776F8D-61DB-49ED-9776-6FD5E3AA60DA}" srcOrd="0" destOrd="0" presId="urn:microsoft.com/office/officeart/2005/8/layout/vProcess5"/>
    <dgm:cxn modelId="{6AA98879-FAA1-416B-82DF-4E4A60E88A4C}" type="presOf" srcId="{8EA0E7A1-3C0F-434B-960F-A508EA5DA7BD}" destId="{F1244DC0-19DE-4591-98FF-9307C8B1D973}" srcOrd="1" destOrd="0" presId="urn:microsoft.com/office/officeart/2005/8/layout/vProcess5"/>
    <dgm:cxn modelId="{B038317F-BB4A-4C60-B600-18C914D5482F}" type="presOf" srcId="{E6DA670C-30F3-4D88-9A46-E04CD6467401}" destId="{8C5E2C19-0F80-4D67-9A90-F7B465D90909}" srcOrd="0" destOrd="0" presId="urn:microsoft.com/office/officeart/2005/8/layout/vProcess5"/>
    <dgm:cxn modelId="{165ACC88-60C2-4B15-AF7A-23F05C34394C}" type="presOf" srcId="{DF429F6D-9A10-4CF6-99EB-DEB3ED502087}" destId="{36660F00-7020-495D-BD18-479073D54F52}" srcOrd="0" destOrd="0" presId="urn:microsoft.com/office/officeart/2005/8/layout/vProcess5"/>
    <dgm:cxn modelId="{32C25A95-A285-4D2E-A34D-3892AA635791}" srcId="{F0A28D54-CBAB-49FD-862B-BA143422F6CD}" destId="{E6DA670C-30F3-4D88-9A46-E04CD6467401}" srcOrd="0" destOrd="0" parTransId="{026D0385-CF2D-42DE-83B4-BE341A03CA61}" sibTransId="{DF429F6D-9A10-4CF6-99EB-DEB3ED502087}"/>
    <dgm:cxn modelId="{C199BF98-2ED6-4220-BE99-5EC6E788949B}" type="presOf" srcId="{8EA0E7A1-3C0F-434B-960F-A508EA5DA7BD}" destId="{C2E8BE1C-E359-4A63-807F-4553F426E42D}" srcOrd="0" destOrd="0" presId="urn:microsoft.com/office/officeart/2005/8/layout/vProcess5"/>
    <dgm:cxn modelId="{FEF6E5B5-5FA7-45F9-A491-BD914DEADCC6}" type="presOf" srcId="{1317A233-E08F-463C-9FDA-B84959D4F902}" destId="{2DC9D5DF-4D82-4B18-8DDD-F312F1C9B3CB}" srcOrd="1" destOrd="0" presId="urn:microsoft.com/office/officeart/2005/8/layout/vProcess5"/>
    <dgm:cxn modelId="{07D8DADA-09EF-4AB9-8C16-6162602C020B}" srcId="{F0A28D54-CBAB-49FD-862B-BA143422F6CD}" destId="{1317A233-E08F-463C-9FDA-B84959D4F902}" srcOrd="1" destOrd="0" parTransId="{54EDD79F-E9DA-43BA-A49F-25D4AD2C55CC}" sibTransId="{56F2B47F-0F5F-40C1-A272-F91A6F82EEF8}"/>
    <dgm:cxn modelId="{464A8F59-BB02-4F01-9313-34AD1668CCAC}" type="presParOf" srcId="{0A776F8D-61DB-49ED-9776-6FD5E3AA60DA}" destId="{F41E7AF8-AA5F-4EBF-BE30-145800859112}" srcOrd="0" destOrd="0" presId="urn:microsoft.com/office/officeart/2005/8/layout/vProcess5"/>
    <dgm:cxn modelId="{2ACFA882-AF30-4B36-966E-F8097E491141}" type="presParOf" srcId="{0A776F8D-61DB-49ED-9776-6FD5E3AA60DA}" destId="{8C5E2C19-0F80-4D67-9A90-F7B465D90909}" srcOrd="1" destOrd="0" presId="urn:microsoft.com/office/officeart/2005/8/layout/vProcess5"/>
    <dgm:cxn modelId="{0CE873CF-1768-407C-9BE0-3B03FE6CB46A}" type="presParOf" srcId="{0A776F8D-61DB-49ED-9776-6FD5E3AA60DA}" destId="{C7D776D2-136D-4599-BCFA-5BF4E834208D}" srcOrd="2" destOrd="0" presId="urn:microsoft.com/office/officeart/2005/8/layout/vProcess5"/>
    <dgm:cxn modelId="{D63CD631-ECC1-489B-B4D8-D6D5520B9C3C}" type="presParOf" srcId="{0A776F8D-61DB-49ED-9776-6FD5E3AA60DA}" destId="{C2E8BE1C-E359-4A63-807F-4553F426E42D}" srcOrd="3" destOrd="0" presId="urn:microsoft.com/office/officeart/2005/8/layout/vProcess5"/>
    <dgm:cxn modelId="{7404B070-B255-4374-A823-6218F0F281B4}" type="presParOf" srcId="{0A776F8D-61DB-49ED-9776-6FD5E3AA60DA}" destId="{36660F00-7020-495D-BD18-479073D54F52}" srcOrd="4" destOrd="0" presId="urn:microsoft.com/office/officeart/2005/8/layout/vProcess5"/>
    <dgm:cxn modelId="{87C687CB-45C3-47FC-9601-373003CB6C68}" type="presParOf" srcId="{0A776F8D-61DB-49ED-9776-6FD5E3AA60DA}" destId="{37566354-FB41-4A48-8BB8-3681AD890FFD}" srcOrd="5" destOrd="0" presId="urn:microsoft.com/office/officeart/2005/8/layout/vProcess5"/>
    <dgm:cxn modelId="{44D067BA-A679-4789-A314-7135A5AD947F}" type="presParOf" srcId="{0A776F8D-61DB-49ED-9776-6FD5E3AA60DA}" destId="{A33CB912-0113-44E6-AB52-6C5EFF1830DF}" srcOrd="6" destOrd="0" presId="urn:microsoft.com/office/officeart/2005/8/layout/vProcess5"/>
    <dgm:cxn modelId="{A6FF87F9-E1F8-4D8A-9DA3-A723E8D05D70}" type="presParOf" srcId="{0A776F8D-61DB-49ED-9776-6FD5E3AA60DA}" destId="{2DC9D5DF-4D82-4B18-8DDD-F312F1C9B3CB}" srcOrd="7" destOrd="0" presId="urn:microsoft.com/office/officeart/2005/8/layout/vProcess5"/>
    <dgm:cxn modelId="{0F0E3249-8F26-4A3B-B553-24E879AE6DDD}" type="presParOf" srcId="{0A776F8D-61DB-49ED-9776-6FD5E3AA60DA}" destId="{F1244DC0-19DE-4591-98FF-9307C8B1D973}"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5E2C19-0F80-4D67-9A90-F7B465D90909}">
      <dsp:nvSpPr>
        <dsp:cNvPr id="0" name=""/>
        <dsp:cNvSpPr/>
      </dsp:nvSpPr>
      <dsp:spPr>
        <a:xfrm>
          <a:off x="-342321" y="-114501"/>
          <a:ext cx="6058145" cy="202453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130000"/>
            </a:lnSpc>
            <a:spcBef>
              <a:spcPct val="0"/>
            </a:spcBef>
            <a:spcAft>
              <a:spcPts val="600"/>
            </a:spcAft>
            <a:buNone/>
          </a:pPr>
          <a:r>
            <a:rPr lang="en-US" sz="1500" b="1" kern="1200" dirty="0"/>
            <a:t>Comprehensive Issue Outline – Ongoing</a:t>
          </a:r>
          <a:br>
            <a:rPr lang="en-US" sz="1500" kern="1200" dirty="0"/>
          </a:br>
          <a:r>
            <a:rPr lang="en-US" sz="1400" kern="1200" dirty="0"/>
            <a:t>– Nexus and Jurisdiction </a:t>
          </a:r>
          <a:br>
            <a:rPr lang="en-US" sz="1400" kern="1200" dirty="0"/>
          </a:br>
          <a:r>
            <a:rPr lang="en-US" sz="1400" kern="1200" dirty="0"/>
            <a:t>– Tax Base – Federal Conformity</a:t>
          </a:r>
          <a:br>
            <a:rPr lang="en-US" sz="1400" kern="1200" dirty="0"/>
          </a:br>
          <a:r>
            <a:rPr lang="en-US" sz="1400" kern="1200" dirty="0"/>
            <a:t>– Sourcing – Entity Level, Blended, Partner Level</a:t>
          </a:r>
          <a:br>
            <a:rPr lang="en-US" sz="1400" kern="1200" dirty="0"/>
          </a:br>
          <a:r>
            <a:rPr lang="en-US" sz="1400" kern="1200" dirty="0"/>
            <a:t>– Gain on Sale of Interest </a:t>
          </a:r>
          <a:br>
            <a:rPr lang="en-US" sz="1400" kern="1200" dirty="0"/>
          </a:br>
          <a:r>
            <a:rPr lang="en-US" sz="1400" kern="1200" dirty="0"/>
            <a:t>– Administrative and Enforcement</a:t>
          </a:r>
        </a:p>
      </dsp:txBody>
      <dsp:txXfrm>
        <a:off x="-283024" y="-55204"/>
        <a:ext cx="4058792" cy="1905945"/>
      </dsp:txXfrm>
    </dsp:sp>
    <dsp:sp modelId="{C7D776D2-136D-4599-BCFA-5BF4E834208D}">
      <dsp:nvSpPr>
        <dsp:cNvPr id="0" name=""/>
        <dsp:cNvSpPr/>
      </dsp:nvSpPr>
      <dsp:spPr>
        <a:xfrm>
          <a:off x="0" y="2088515"/>
          <a:ext cx="5814526" cy="1558668"/>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130000"/>
            </a:lnSpc>
            <a:spcBef>
              <a:spcPct val="0"/>
            </a:spcBef>
            <a:spcAft>
              <a:spcPct val="35000"/>
            </a:spcAft>
            <a:buNone/>
          </a:pPr>
          <a:r>
            <a:rPr lang="en-US" sz="1500" b="1" kern="1200" dirty="0"/>
            <a:t>Investment Partnerships </a:t>
          </a:r>
          <a:br>
            <a:rPr lang="en-US" sz="1400" kern="1200" dirty="0"/>
          </a:br>
          <a:r>
            <a:rPr lang="en-US" sz="1400" kern="1200" dirty="0"/>
            <a:t>– White Paper </a:t>
          </a:r>
          <a:br>
            <a:rPr lang="en-US" sz="1400" kern="1200" dirty="0"/>
          </a:br>
          <a:r>
            <a:rPr lang="en-US" sz="1400" kern="1200" dirty="0"/>
            <a:t>– Draft Model </a:t>
          </a:r>
          <a:br>
            <a:rPr lang="en-US" sz="1400" kern="1200" dirty="0"/>
          </a:br>
          <a:r>
            <a:rPr lang="en-US" sz="1400" kern="1200" dirty="0"/>
            <a:t>– Awaiting Comments</a:t>
          </a:r>
        </a:p>
      </dsp:txBody>
      <dsp:txXfrm>
        <a:off x="45652" y="2134167"/>
        <a:ext cx="4060413" cy="1467364"/>
      </dsp:txXfrm>
    </dsp:sp>
    <dsp:sp modelId="{C2E8BE1C-E359-4A63-807F-4553F426E42D}">
      <dsp:nvSpPr>
        <dsp:cNvPr id="0" name=""/>
        <dsp:cNvSpPr/>
      </dsp:nvSpPr>
      <dsp:spPr>
        <a:xfrm>
          <a:off x="234752" y="3885525"/>
          <a:ext cx="5609991" cy="126710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130000"/>
            </a:lnSpc>
            <a:spcBef>
              <a:spcPct val="0"/>
            </a:spcBef>
            <a:spcAft>
              <a:spcPct val="35000"/>
            </a:spcAft>
            <a:buNone/>
          </a:pPr>
          <a:r>
            <a:rPr lang="en-US" sz="1500" b="1" kern="1200" dirty="0"/>
            <a:t>Address General Sourcing Issues </a:t>
          </a:r>
          <a:br>
            <a:rPr lang="en-US" sz="1400" kern="1200" dirty="0"/>
          </a:br>
          <a:r>
            <a:rPr lang="en-US" sz="1400" kern="1200" dirty="0"/>
            <a:t>– Request for Specific Examples </a:t>
          </a:r>
          <a:br>
            <a:rPr lang="en-US" sz="1400" kern="1200" dirty="0"/>
          </a:br>
          <a:r>
            <a:rPr lang="en-US" sz="1400" kern="1200" dirty="0"/>
            <a:t>– Proposed General Sourcing Principles</a:t>
          </a:r>
        </a:p>
        <a:p>
          <a:pPr marL="0" lvl="0" indent="0" algn="l" defTabSz="666750">
            <a:lnSpc>
              <a:spcPct val="90000"/>
            </a:lnSpc>
            <a:spcBef>
              <a:spcPct val="0"/>
            </a:spcBef>
            <a:spcAft>
              <a:spcPct val="35000"/>
            </a:spcAft>
            <a:buNone/>
          </a:pPr>
          <a:endParaRPr lang="en-US" sz="1600" kern="1200" dirty="0"/>
        </a:p>
      </dsp:txBody>
      <dsp:txXfrm>
        <a:off x="271864" y="3922637"/>
        <a:ext cx="3931450" cy="1192881"/>
      </dsp:txXfrm>
    </dsp:sp>
    <dsp:sp modelId="{36660F00-7020-495D-BD18-479073D54F52}">
      <dsp:nvSpPr>
        <dsp:cNvPr id="0" name=""/>
        <dsp:cNvSpPr/>
      </dsp:nvSpPr>
      <dsp:spPr>
        <a:xfrm>
          <a:off x="4305037" y="1420174"/>
          <a:ext cx="1018245" cy="1018245"/>
        </a:xfrm>
        <a:prstGeom prst="downArrow">
          <a:avLst>
            <a:gd name="adj1" fmla="val 55000"/>
            <a:gd name="adj2" fmla="val 45000"/>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534142" y="1420174"/>
        <a:ext cx="560035" cy="766229"/>
      </dsp:txXfrm>
    </dsp:sp>
    <dsp:sp modelId="{37566354-FB41-4A48-8BB8-3681AD890FFD}">
      <dsp:nvSpPr>
        <dsp:cNvPr id="0" name=""/>
        <dsp:cNvSpPr/>
      </dsp:nvSpPr>
      <dsp:spPr>
        <a:xfrm>
          <a:off x="4728494" y="3181450"/>
          <a:ext cx="1018245" cy="1018245"/>
        </a:xfrm>
        <a:prstGeom prst="downArrow">
          <a:avLst>
            <a:gd name="adj1" fmla="val 55000"/>
            <a:gd name="adj2" fmla="val 45000"/>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957599" y="3181450"/>
        <a:ext cx="560035" cy="76622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2409B4-FD36-4519-B202-F29E96F748AD}" type="datetimeFigureOut">
              <a:rPr lang="en-US" smtClean="0"/>
              <a:t>1/17/2023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494C42-5034-4A46-9B78-EE3919A245F5}" type="slidenum">
              <a:rPr lang="en-US" smtClean="0"/>
              <a:t>‹#›</a:t>
            </a:fld>
            <a:endParaRPr lang="en-US"/>
          </a:p>
        </p:txBody>
      </p:sp>
    </p:spTree>
    <p:extLst>
      <p:ext uri="{BB962C8B-B14F-4D97-AF65-F5344CB8AC3E}">
        <p14:creationId xmlns:p14="http://schemas.microsoft.com/office/powerpoint/2010/main" val="1370683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6215E3FE-2A52-4BFD-866F-7468E077B710}" type="datetime1">
              <a:rPr lang="en-US" smtClean="0"/>
              <a:t>1/17/2023</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ECF3C1-CD21-49DD-B007-0E3BB43F67F8}" type="datetime1">
              <a:rPr lang="en-US" smtClean="0"/>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51A75AEC-37D3-4D1C-B3F1-20813135198E}" type="datetime1">
              <a:rPr lang="en-US" smtClean="0"/>
              <a:t>1/17/2023</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F56EA5F0-CC34-482B-B7D7-9B41821823C8}" type="datetime1">
              <a:rPr lang="en-US" smtClean="0"/>
              <a:t>1/17/2023</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F35DAB7C-C874-4098-B6FA-7A7D41D46054}" type="datetime1">
              <a:rPr lang="en-US" smtClean="0"/>
              <a:t>1/17/2023</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CED2E2-1542-4766-B14D-910888DE2F40}" type="datetime1">
              <a:rPr lang="en-US" smtClean="0"/>
              <a:t>1/17/2023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139CAA-DE3D-430A-BBEB-611F0ABD547B}" type="datetime1">
              <a:rPr lang="en-US" smtClean="0"/>
              <a:t>1/17/2023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13BBB6-D452-44CA-BE48-69C7636B069C}" type="datetime1">
              <a:rPr lang="en-US" smtClean="0"/>
              <a:t>1/17/2023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9A268C-8FB5-4886-8264-FC595AF8391B}" type="datetime1">
              <a:rPr lang="en-US" smtClean="0"/>
              <a:t>1/17/2023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C277F93F-B245-4FE5-8EF7-CE30EA2F06A3}" type="datetime1">
              <a:rPr lang="en-US" smtClean="0"/>
              <a:t>1/17/2023</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1505B9-AE01-4BC3-856D-BB132BF34314}" type="datetime1">
              <a:rPr lang="en-US" smtClean="0"/>
              <a:t>1/17/2023</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064E5414-ECEC-412A-94F2-109BABC55DD1}" type="datetime1">
              <a:rPr lang="en-US" smtClean="0"/>
              <a:t>1/17/2023</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4308049" y="2080644"/>
            <a:ext cx="7673419" cy="1721187"/>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4400" cap="none" dirty="0"/>
              <a:t>State Taxation of Partnerships – </a:t>
            </a:r>
            <a:br>
              <a:rPr lang="en-US" sz="4400" cap="none" dirty="0"/>
            </a:br>
            <a:r>
              <a:rPr lang="en-US" sz="4400" cap="none" dirty="0"/>
              <a:t>Report to the Work Group</a:t>
            </a:r>
            <a:endParaRPr lang="en-US" sz="4400"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4308049" y="3909268"/>
            <a:ext cx="5829685" cy="637565"/>
          </a:xfrm>
        </p:spPr>
        <p:txBody>
          <a:bodyPr>
            <a:noAutofit/>
          </a:bodyPr>
          <a:lstStyle/>
          <a:p>
            <a:r>
              <a:rPr lang="en-US" sz="2400" dirty="0"/>
              <a:t>January 18, 2023</a:t>
            </a:r>
          </a:p>
        </p:txBody>
      </p:sp>
      <p:sp>
        <p:nvSpPr>
          <p:cNvPr id="31" name="Rectangle 30">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32">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34">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a:extLst>
              <a:ext uri="{FF2B5EF4-FFF2-40B4-BE49-F238E27FC236}">
                <a16:creationId xmlns:a16="http://schemas.microsoft.com/office/drawing/2014/main" id="{49F09600-EAFC-4C54-94E9-659BE7BEF5B3}"/>
              </a:ext>
            </a:extLst>
          </p:cNvPr>
          <p:cNvPicPr>
            <a:picLocks noChangeAspect="1"/>
          </p:cNvPicPr>
          <p:nvPr/>
        </p:nvPicPr>
        <p:blipFill>
          <a:blip r:embed="rId3"/>
          <a:stretch>
            <a:fillRect/>
          </a:stretch>
        </p:blipFill>
        <p:spPr>
          <a:xfrm>
            <a:off x="898039" y="2490291"/>
            <a:ext cx="3053422" cy="1541978"/>
          </a:xfrm>
          <a:prstGeom prst="rect">
            <a:avLst/>
          </a:prstGeom>
        </p:spPr>
      </p:pic>
      <p:sp>
        <p:nvSpPr>
          <p:cNvPr id="5" name="Slide Number Placeholder 4">
            <a:extLst>
              <a:ext uri="{FF2B5EF4-FFF2-40B4-BE49-F238E27FC236}">
                <a16:creationId xmlns:a16="http://schemas.microsoft.com/office/drawing/2014/main" id="{29069105-5D7C-96CF-7BD9-C260AB9E37CA}"/>
              </a:ext>
            </a:extLst>
          </p:cNvPr>
          <p:cNvSpPr>
            <a:spLocks noGrp="1"/>
          </p:cNvSpPr>
          <p:nvPr>
            <p:ph type="sldNum" sz="quarter" idx="12"/>
          </p:nvPr>
        </p:nvSpPr>
        <p:spPr/>
        <p:txBody>
          <a:bodyPr/>
          <a:lstStyle/>
          <a:p>
            <a:fld id="{3A98EE3D-8CD1-4C3F-BD1C-C98C9596463C}" type="slidenum">
              <a:rPr lang="en-US" smtClean="0"/>
              <a:t>1</a:t>
            </a:fld>
            <a:endParaRPr lang="en-US" dirty="0"/>
          </a:p>
        </p:txBody>
      </p:sp>
    </p:spTree>
    <p:custDataLst>
      <p:tags r:id="rId1"/>
    </p:custDataLst>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771148" y="1037967"/>
            <a:ext cx="3054091" cy="4709131"/>
          </a:xfrm>
        </p:spPr>
        <p:txBody>
          <a:bodyPr anchor="ctr">
            <a:normAutofit/>
          </a:bodyPr>
          <a:lstStyle/>
          <a:p>
            <a:r>
              <a:rPr lang="en-US" sz="2000" dirty="0">
                <a:solidFill>
                  <a:srgbClr val="FFFEFF"/>
                </a:solidFill>
              </a:rPr>
              <a:t>IT Appears There is General Agreement as to Application of These Principles as Follows:</a:t>
            </a:r>
          </a:p>
        </p:txBody>
      </p:sp>
      <p:sp>
        <p:nvSpPr>
          <p:cNvPr id="3" name="Content Placeholder 2">
            <a:extLst>
              <a:ext uri="{FF2B5EF4-FFF2-40B4-BE49-F238E27FC236}">
                <a16:creationId xmlns:a16="http://schemas.microsoft.com/office/drawing/2014/main" id="{9E994DE5-8BCD-41B4-AD7F-E27F4AA8548B}"/>
              </a:ext>
            </a:extLst>
          </p:cNvPr>
          <p:cNvSpPr>
            <a:spLocks noGrp="1"/>
          </p:cNvSpPr>
          <p:nvPr>
            <p:ph idx="1"/>
          </p:nvPr>
        </p:nvSpPr>
        <p:spPr>
          <a:xfrm>
            <a:off x="4344977" y="464874"/>
            <a:ext cx="7542223" cy="6068006"/>
          </a:xfrm>
        </p:spPr>
        <p:txBody>
          <a:bodyPr>
            <a:normAutofit/>
          </a:bodyPr>
          <a:lstStyle/>
          <a:p>
            <a:pPr>
              <a:lnSpc>
                <a:spcPct val="90000"/>
              </a:lnSpc>
              <a:spcBef>
                <a:spcPts val="600"/>
              </a:spcBef>
              <a:spcAft>
                <a:spcPts val="1200"/>
              </a:spcAft>
            </a:pPr>
            <a:r>
              <a:rPr lang="en-US" sz="2000" dirty="0">
                <a:solidFill>
                  <a:schemeClr val="tx1"/>
                </a:solidFill>
              </a:rPr>
              <a:t>For purposes of state sourcing, it does not matter whether the partner is general, limited, active, passive, majority, or minority. </a:t>
            </a:r>
          </a:p>
          <a:p>
            <a:pPr>
              <a:lnSpc>
                <a:spcPct val="90000"/>
              </a:lnSpc>
              <a:spcBef>
                <a:spcPts val="600"/>
              </a:spcBef>
              <a:spcAft>
                <a:spcPts val="1200"/>
              </a:spcAft>
            </a:pPr>
            <a:r>
              <a:rPr lang="en-US" sz="2000" dirty="0">
                <a:solidFill>
                  <a:schemeClr val="tx1"/>
                </a:solidFill>
              </a:rPr>
              <a:t>The proper characterization of partnership items or income under Subchapter K should be taken into account when applying state sourcing rules. </a:t>
            </a:r>
          </a:p>
          <a:p>
            <a:pPr>
              <a:lnSpc>
                <a:spcPct val="90000"/>
              </a:lnSpc>
              <a:spcBef>
                <a:spcPts val="600"/>
              </a:spcBef>
              <a:spcAft>
                <a:spcPts val="1200"/>
              </a:spcAft>
            </a:pPr>
            <a:r>
              <a:rPr lang="en-US" sz="2000" dirty="0">
                <a:solidFill>
                  <a:schemeClr val="tx1"/>
                </a:solidFill>
              </a:rPr>
              <a:t>Sourcing will be determined based on the activities of the partnership that earned or incurred the income or expense.</a:t>
            </a:r>
          </a:p>
          <a:p>
            <a:pPr>
              <a:lnSpc>
                <a:spcPct val="90000"/>
              </a:lnSpc>
              <a:spcBef>
                <a:spcPts val="600"/>
              </a:spcBef>
              <a:spcAft>
                <a:spcPts val="1200"/>
              </a:spcAft>
            </a:pPr>
            <a:r>
              <a:rPr lang="en-US" sz="2000" dirty="0">
                <a:solidFill>
                  <a:schemeClr val="tx1"/>
                </a:solidFill>
              </a:rPr>
              <a:t>Items are not simply “re-sourced” when they pass through tiered partners. </a:t>
            </a:r>
          </a:p>
          <a:p>
            <a:pPr>
              <a:lnSpc>
                <a:spcPct val="90000"/>
              </a:lnSpc>
              <a:spcBef>
                <a:spcPts val="600"/>
              </a:spcBef>
              <a:spcAft>
                <a:spcPts val="1200"/>
              </a:spcAft>
            </a:pPr>
            <a:r>
              <a:rPr lang="en-US" sz="2000" dirty="0">
                <a:solidFill>
                  <a:schemeClr val="tx1"/>
                </a:solidFill>
              </a:rPr>
              <a:t>Only if the partner is also separately engaging in a trade or business, may the activities of that partner be considered in the sourcing of partnership income or items.</a:t>
            </a:r>
          </a:p>
          <a:p>
            <a:pPr>
              <a:lnSpc>
                <a:spcPct val="90000"/>
              </a:lnSpc>
              <a:spcBef>
                <a:spcPts val="600"/>
              </a:spcBef>
              <a:spcAft>
                <a:spcPts val="1200"/>
              </a:spcAft>
            </a:pPr>
            <a:r>
              <a:rPr lang="en-US" sz="2000" dirty="0">
                <a:solidFill>
                  <a:schemeClr val="tx1"/>
                </a:solidFill>
              </a:rPr>
              <a:t>If the partnership is not a bona fide partnership or the partner is not a bona fide partner, then the rules applicable to partnerships may be disregarded in determining the sourcing of partnership items. </a:t>
            </a:r>
          </a:p>
        </p:txBody>
      </p:sp>
      <p:sp>
        <p:nvSpPr>
          <p:cNvPr id="4" name="Slide Number Placeholder 3">
            <a:extLst>
              <a:ext uri="{FF2B5EF4-FFF2-40B4-BE49-F238E27FC236}">
                <a16:creationId xmlns:a16="http://schemas.microsoft.com/office/drawing/2014/main" id="{DF08D312-64C6-7E5B-1224-AAFC732057D4}"/>
              </a:ext>
            </a:extLst>
          </p:cNvPr>
          <p:cNvSpPr>
            <a:spLocks noGrp="1"/>
          </p:cNvSpPr>
          <p:nvPr>
            <p:ph type="sldNum" sz="quarter" idx="12"/>
          </p:nvPr>
        </p:nvSpPr>
        <p:spPr/>
        <p:txBody>
          <a:bodyPr/>
          <a:lstStyle/>
          <a:p>
            <a:fld id="{3A98EE3D-8CD1-4C3F-BD1C-C98C9596463C}" type="slidenum">
              <a:rPr lang="en-US" smtClean="0"/>
              <a:t>10</a:t>
            </a:fld>
            <a:endParaRPr lang="en-US" dirty="0"/>
          </a:p>
        </p:txBody>
      </p:sp>
    </p:spTree>
    <p:custDataLst>
      <p:tags r:id="rId1"/>
    </p:custDataLst>
    <p:extLst>
      <p:ext uri="{BB962C8B-B14F-4D97-AF65-F5344CB8AC3E}">
        <p14:creationId xmlns:p14="http://schemas.microsoft.com/office/powerpoint/2010/main" val="3179142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771148" y="1037967"/>
            <a:ext cx="3054091" cy="4709131"/>
          </a:xfrm>
        </p:spPr>
        <p:txBody>
          <a:bodyPr anchor="ctr">
            <a:normAutofit/>
          </a:bodyPr>
          <a:lstStyle/>
          <a:p>
            <a:r>
              <a:rPr lang="en-US" sz="2000" dirty="0">
                <a:solidFill>
                  <a:srgbClr val="FFFEFF"/>
                </a:solidFill>
              </a:rPr>
              <a:t>Sourcing Questions – Default Rule and Item Exceptions</a:t>
            </a:r>
          </a:p>
        </p:txBody>
      </p:sp>
      <p:sp>
        <p:nvSpPr>
          <p:cNvPr id="3" name="Content Placeholder 2">
            <a:extLst>
              <a:ext uri="{FF2B5EF4-FFF2-40B4-BE49-F238E27FC236}">
                <a16:creationId xmlns:a16="http://schemas.microsoft.com/office/drawing/2014/main" id="{9E994DE5-8BCD-41B4-AD7F-E27F4AA8548B}"/>
              </a:ext>
            </a:extLst>
          </p:cNvPr>
          <p:cNvSpPr>
            <a:spLocks noGrp="1"/>
          </p:cNvSpPr>
          <p:nvPr>
            <p:ph idx="1"/>
          </p:nvPr>
        </p:nvSpPr>
        <p:spPr>
          <a:xfrm>
            <a:off x="4293642" y="424071"/>
            <a:ext cx="7451824" cy="5936922"/>
          </a:xfrm>
        </p:spPr>
        <p:txBody>
          <a:bodyPr>
            <a:normAutofit/>
          </a:bodyPr>
          <a:lstStyle/>
          <a:p>
            <a:pPr>
              <a:lnSpc>
                <a:spcPct val="90000"/>
              </a:lnSpc>
              <a:spcBef>
                <a:spcPts val="1200"/>
              </a:spcBef>
              <a:spcAft>
                <a:spcPts val="1200"/>
              </a:spcAft>
            </a:pPr>
            <a:r>
              <a:rPr lang="en-US" sz="2000" u="sng" dirty="0">
                <a:solidFill>
                  <a:schemeClr val="tx1"/>
                </a:solidFill>
              </a:rPr>
              <a:t>Default Rule</a:t>
            </a:r>
            <a:r>
              <a:rPr lang="en-US" sz="2000" dirty="0">
                <a:solidFill>
                  <a:schemeClr val="tx1"/>
                </a:solidFill>
              </a:rPr>
              <a:t>: Should state sourcing of income or items, like federal sourcing, generally be a characteristic that is determined based the activities of the recognizing partnership and passed through to partners? What about corporate partners?</a:t>
            </a:r>
          </a:p>
          <a:p>
            <a:pPr>
              <a:lnSpc>
                <a:spcPct val="90000"/>
              </a:lnSpc>
              <a:spcBef>
                <a:spcPts val="1200"/>
              </a:spcBef>
              <a:spcAft>
                <a:spcPts val="1200"/>
              </a:spcAft>
            </a:pPr>
            <a:r>
              <a:rPr lang="en-US" sz="2000" u="sng" dirty="0">
                <a:solidFill>
                  <a:schemeClr val="tx1"/>
                </a:solidFill>
              </a:rPr>
              <a:t>Guaranteed Payments</a:t>
            </a:r>
            <a:r>
              <a:rPr lang="en-US" sz="2000" dirty="0">
                <a:solidFill>
                  <a:schemeClr val="tx1"/>
                </a:solidFill>
              </a:rPr>
              <a:t>: Are guaranteed payments for services done by partners sourced to the partner’s location?</a:t>
            </a:r>
          </a:p>
          <a:p>
            <a:pPr>
              <a:lnSpc>
                <a:spcPct val="90000"/>
              </a:lnSpc>
              <a:spcBef>
                <a:spcPts val="1200"/>
              </a:spcBef>
              <a:spcAft>
                <a:spcPts val="1200"/>
              </a:spcAft>
            </a:pPr>
            <a:r>
              <a:rPr lang="en-US" sz="2000" u="sng" dirty="0">
                <a:solidFill>
                  <a:schemeClr val="tx1"/>
                </a:solidFill>
              </a:rPr>
              <a:t>Built-In Gain or Loss</a:t>
            </a:r>
            <a:r>
              <a:rPr lang="en-US" sz="2000" dirty="0">
                <a:solidFill>
                  <a:schemeClr val="tx1"/>
                </a:solidFill>
              </a:rPr>
              <a:t>: Does the treatment of built-in gain/loss affect sourcing of related items? </a:t>
            </a:r>
          </a:p>
          <a:p>
            <a:pPr>
              <a:lnSpc>
                <a:spcPct val="90000"/>
              </a:lnSpc>
              <a:spcBef>
                <a:spcPts val="600"/>
              </a:spcBef>
              <a:spcAft>
                <a:spcPts val="1200"/>
              </a:spcAft>
            </a:pPr>
            <a:r>
              <a:rPr lang="en-US" sz="2000" u="sng" dirty="0">
                <a:solidFill>
                  <a:schemeClr val="tx1"/>
                </a:solidFill>
              </a:rPr>
              <a:t>Loss Issues</a:t>
            </a:r>
            <a:r>
              <a:rPr lang="en-US" sz="2000" dirty="0">
                <a:solidFill>
                  <a:schemeClr val="tx1"/>
                </a:solidFill>
              </a:rPr>
              <a:t>: Are any conflicts created by the federal treatment of losses and the state sourcing of partner-ship gain/loss as applied to individual and corporate partners? </a:t>
            </a:r>
          </a:p>
          <a:p>
            <a:pPr>
              <a:lnSpc>
                <a:spcPct val="90000"/>
              </a:lnSpc>
              <a:spcBef>
                <a:spcPts val="600"/>
              </a:spcBef>
              <a:spcAft>
                <a:spcPts val="1200"/>
              </a:spcAft>
            </a:pPr>
            <a:r>
              <a:rPr lang="en-US" sz="2000" u="sng" dirty="0">
                <a:solidFill>
                  <a:schemeClr val="tx1"/>
                </a:solidFill>
              </a:rPr>
              <a:t>Special Allocations</a:t>
            </a:r>
            <a:r>
              <a:rPr lang="en-US" sz="2000" dirty="0">
                <a:solidFill>
                  <a:schemeClr val="tx1"/>
                </a:solidFill>
              </a:rPr>
              <a:t>: Do special allocations of partnership income or items affect state souring?</a:t>
            </a:r>
          </a:p>
        </p:txBody>
      </p:sp>
      <p:sp>
        <p:nvSpPr>
          <p:cNvPr id="4" name="Slide Number Placeholder 3">
            <a:extLst>
              <a:ext uri="{FF2B5EF4-FFF2-40B4-BE49-F238E27FC236}">
                <a16:creationId xmlns:a16="http://schemas.microsoft.com/office/drawing/2014/main" id="{5807E836-75AB-DBF7-06E5-6BA4BF63A657}"/>
              </a:ext>
            </a:extLst>
          </p:cNvPr>
          <p:cNvSpPr>
            <a:spLocks noGrp="1"/>
          </p:cNvSpPr>
          <p:nvPr>
            <p:ph type="sldNum" sz="quarter" idx="12"/>
          </p:nvPr>
        </p:nvSpPr>
        <p:spPr/>
        <p:txBody>
          <a:bodyPr/>
          <a:lstStyle/>
          <a:p>
            <a:fld id="{3A98EE3D-8CD1-4C3F-BD1C-C98C9596463C}" type="slidenum">
              <a:rPr lang="en-US" smtClean="0"/>
              <a:t>11</a:t>
            </a:fld>
            <a:endParaRPr lang="en-US" dirty="0"/>
          </a:p>
        </p:txBody>
      </p:sp>
    </p:spTree>
    <p:custDataLst>
      <p:tags r:id="rId1"/>
    </p:custDataLst>
    <p:extLst>
      <p:ext uri="{BB962C8B-B14F-4D97-AF65-F5344CB8AC3E}">
        <p14:creationId xmlns:p14="http://schemas.microsoft.com/office/powerpoint/2010/main" val="1821071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771148" y="1037967"/>
            <a:ext cx="3054091" cy="4709131"/>
          </a:xfrm>
        </p:spPr>
        <p:txBody>
          <a:bodyPr anchor="ctr">
            <a:normAutofit/>
          </a:bodyPr>
          <a:lstStyle/>
          <a:p>
            <a:r>
              <a:rPr lang="en-US" sz="2000" dirty="0">
                <a:solidFill>
                  <a:srgbClr val="FFFEFF"/>
                </a:solidFill>
              </a:rPr>
              <a:t>Sourcing Questions – Exceptions for related and Tiered Partnerships</a:t>
            </a:r>
          </a:p>
        </p:txBody>
      </p:sp>
      <p:sp>
        <p:nvSpPr>
          <p:cNvPr id="3" name="Content Placeholder 2">
            <a:extLst>
              <a:ext uri="{FF2B5EF4-FFF2-40B4-BE49-F238E27FC236}">
                <a16:creationId xmlns:a16="http://schemas.microsoft.com/office/drawing/2014/main" id="{9E994DE5-8BCD-41B4-AD7F-E27F4AA8548B}"/>
              </a:ext>
            </a:extLst>
          </p:cNvPr>
          <p:cNvSpPr>
            <a:spLocks noGrp="1"/>
          </p:cNvSpPr>
          <p:nvPr>
            <p:ph idx="1"/>
          </p:nvPr>
        </p:nvSpPr>
        <p:spPr>
          <a:xfrm>
            <a:off x="4378961" y="453643"/>
            <a:ext cx="6881874" cy="5936922"/>
          </a:xfrm>
        </p:spPr>
        <p:txBody>
          <a:bodyPr>
            <a:normAutofit/>
          </a:bodyPr>
          <a:lstStyle/>
          <a:p>
            <a:pPr>
              <a:lnSpc>
                <a:spcPct val="90000"/>
              </a:lnSpc>
              <a:spcBef>
                <a:spcPts val="600"/>
              </a:spcBef>
              <a:spcAft>
                <a:spcPts val="1200"/>
              </a:spcAft>
            </a:pPr>
            <a:r>
              <a:rPr lang="en-US" sz="2000" u="sng" dirty="0">
                <a:solidFill>
                  <a:schemeClr val="tx1"/>
                </a:solidFill>
              </a:rPr>
              <a:t>Related Partnerships</a:t>
            </a:r>
            <a:r>
              <a:rPr lang="en-US" sz="2000" dirty="0">
                <a:solidFill>
                  <a:schemeClr val="tx1"/>
                </a:solidFill>
              </a:rPr>
              <a:t>: Can and should income of separate partnerships be combined for state sourcing purposes and if so, how?</a:t>
            </a:r>
          </a:p>
          <a:p>
            <a:pPr>
              <a:lnSpc>
                <a:spcPct val="90000"/>
              </a:lnSpc>
              <a:spcBef>
                <a:spcPts val="600"/>
              </a:spcBef>
              <a:spcAft>
                <a:spcPts val="1200"/>
              </a:spcAft>
            </a:pPr>
            <a:r>
              <a:rPr lang="en-US" sz="2000" u="sng" dirty="0">
                <a:solidFill>
                  <a:schemeClr val="tx1"/>
                </a:solidFill>
              </a:rPr>
              <a:t>Tiered Partnerships</a:t>
            </a:r>
            <a:r>
              <a:rPr lang="en-US" sz="2000" dirty="0">
                <a:solidFill>
                  <a:schemeClr val="tx1"/>
                </a:solidFill>
              </a:rPr>
              <a:t>: If state sourcing of income and items is generally determined at the partnership level, is that sourcing affected when the income and items pass through a tiered structure engaged in the same business, and if so, how?</a:t>
            </a:r>
          </a:p>
        </p:txBody>
      </p:sp>
      <p:sp>
        <p:nvSpPr>
          <p:cNvPr id="4" name="Slide Number Placeholder 3">
            <a:extLst>
              <a:ext uri="{FF2B5EF4-FFF2-40B4-BE49-F238E27FC236}">
                <a16:creationId xmlns:a16="http://schemas.microsoft.com/office/drawing/2014/main" id="{5807E836-75AB-DBF7-06E5-6BA4BF63A657}"/>
              </a:ext>
            </a:extLst>
          </p:cNvPr>
          <p:cNvSpPr>
            <a:spLocks noGrp="1"/>
          </p:cNvSpPr>
          <p:nvPr>
            <p:ph type="sldNum" sz="quarter" idx="12"/>
          </p:nvPr>
        </p:nvSpPr>
        <p:spPr/>
        <p:txBody>
          <a:bodyPr/>
          <a:lstStyle/>
          <a:p>
            <a:fld id="{3A98EE3D-8CD1-4C3F-BD1C-C98C9596463C}" type="slidenum">
              <a:rPr lang="en-US" smtClean="0"/>
              <a:t>12</a:t>
            </a:fld>
            <a:endParaRPr lang="en-US" dirty="0"/>
          </a:p>
        </p:txBody>
      </p:sp>
    </p:spTree>
    <p:custDataLst>
      <p:tags r:id="rId1"/>
    </p:custDataLst>
    <p:extLst>
      <p:ext uri="{BB962C8B-B14F-4D97-AF65-F5344CB8AC3E}">
        <p14:creationId xmlns:p14="http://schemas.microsoft.com/office/powerpoint/2010/main" val="3938894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A651-C113-B3B8-8B2E-B0B8A0E0EB63}"/>
              </a:ext>
            </a:extLst>
          </p:cNvPr>
          <p:cNvSpPr>
            <a:spLocks noGrp="1"/>
          </p:cNvSpPr>
          <p:nvPr>
            <p:ph type="title"/>
          </p:nvPr>
        </p:nvSpPr>
        <p:spPr>
          <a:xfrm>
            <a:off x="581192" y="702156"/>
            <a:ext cx="11029616" cy="1443414"/>
          </a:xfrm>
        </p:spPr>
        <p:txBody>
          <a:bodyPr>
            <a:noAutofit/>
          </a:bodyPr>
          <a:lstStyle/>
          <a:p>
            <a:r>
              <a:rPr lang="en-US" sz="2400" u="sng" cap="none" dirty="0"/>
              <a:t>Default Rule</a:t>
            </a:r>
            <a:r>
              <a:rPr lang="en-US" sz="2400" cap="none" dirty="0"/>
              <a:t>: Should state sourcing of income or items, like federal sourcing, be a characteristic that is determined based the activities of the recognizing partnership and passed through to partners? What about corporate partners?</a:t>
            </a:r>
          </a:p>
        </p:txBody>
      </p:sp>
      <p:sp>
        <p:nvSpPr>
          <p:cNvPr id="3" name="Content Placeholder 2">
            <a:extLst>
              <a:ext uri="{FF2B5EF4-FFF2-40B4-BE49-F238E27FC236}">
                <a16:creationId xmlns:a16="http://schemas.microsoft.com/office/drawing/2014/main" id="{D9281B23-E3B1-E955-8855-8B7B6B19E60C}"/>
              </a:ext>
            </a:extLst>
          </p:cNvPr>
          <p:cNvSpPr>
            <a:spLocks noGrp="1"/>
          </p:cNvSpPr>
          <p:nvPr>
            <p:ph idx="1"/>
          </p:nvPr>
        </p:nvSpPr>
        <p:spPr>
          <a:xfrm>
            <a:off x="581192" y="1971041"/>
            <a:ext cx="11029615" cy="4622706"/>
          </a:xfrm>
        </p:spPr>
        <p:txBody>
          <a:bodyPr>
            <a:normAutofit/>
          </a:bodyPr>
          <a:lstStyle/>
          <a:p>
            <a:pPr>
              <a:lnSpc>
                <a:spcPct val="90000"/>
              </a:lnSpc>
            </a:pPr>
            <a:r>
              <a:rPr lang="en-US" sz="2400" dirty="0"/>
              <a:t>In general, yes. </a:t>
            </a:r>
          </a:p>
          <a:p>
            <a:pPr>
              <a:lnSpc>
                <a:spcPct val="90000"/>
              </a:lnSpc>
            </a:pPr>
            <a:r>
              <a:rPr lang="en-US" sz="2400" dirty="0"/>
              <a:t>Principal exception – corporate partners where the income is apportionable to both the partnership and the corporate partner. </a:t>
            </a:r>
          </a:p>
          <a:p>
            <a:pPr>
              <a:lnSpc>
                <a:spcPct val="90000"/>
              </a:lnSpc>
            </a:pPr>
            <a:r>
              <a:rPr lang="en-US" sz="2400" dirty="0"/>
              <a:t>Other item exceptions to be considered separately.</a:t>
            </a:r>
          </a:p>
          <a:p>
            <a:pPr>
              <a:lnSpc>
                <a:spcPct val="90000"/>
              </a:lnSpc>
            </a:pPr>
            <a:r>
              <a:rPr lang="en-US" sz="2400" dirty="0"/>
              <a:t>Related and tiered partnership issues to be considered separately.</a:t>
            </a:r>
          </a:p>
          <a:p>
            <a:pPr>
              <a:lnSpc>
                <a:spcPct val="90000"/>
              </a:lnSpc>
            </a:pPr>
            <a:r>
              <a:rPr lang="en-US" sz="2400" dirty="0"/>
              <a:t>Other?</a:t>
            </a:r>
          </a:p>
          <a:p>
            <a:endParaRPr lang="en-US" dirty="0"/>
          </a:p>
        </p:txBody>
      </p:sp>
      <p:sp>
        <p:nvSpPr>
          <p:cNvPr id="4" name="Slide Number Placeholder 3">
            <a:extLst>
              <a:ext uri="{FF2B5EF4-FFF2-40B4-BE49-F238E27FC236}">
                <a16:creationId xmlns:a16="http://schemas.microsoft.com/office/drawing/2014/main" id="{C88EA199-9077-F2CB-13AF-7C83FDA633DD}"/>
              </a:ext>
            </a:extLst>
          </p:cNvPr>
          <p:cNvSpPr>
            <a:spLocks noGrp="1"/>
          </p:cNvSpPr>
          <p:nvPr>
            <p:ph type="sldNum" sz="quarter" idx="12"/>
          </p:nvPr>
        </p:nvSpPr>
        <p:spPr/>
        <p:txBody>
          <a:bodyPr/>
          <a:lstStyle/>
          <a:p>
            <a:fld id="{3A98EE3D-8CD1-4C3F-BD1C-C98C9596463C}" type="slidenum">
              <a:rPr lang="en-US" smtClean="0"/>
              <a:t>13</a:t>
            </a:fld>
            <a:endParaRPr lang="en-US" dirty="0"/>
          </a:p>
        </p:txBody>
      </p:sp>
    </p:spTree>
    <p:extLst>
      <p:ext uri="{BB962C8B-B14F-4D97-AF65-F5344CB8AC3E}">
        <p14:creationId xmlns:p14="http://schemas.microsoft.com/office/powerpoint/2010/main" val="3845233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4DA71-8B07-5FA1-C9CE-78BF6F183C22}"/>
              </a:ext>
            </a:extLst>
          </p:cNvPr>
          <p:cNvSpPr>
            <a:spLocks noGrp="1"/>
          </p:cNvSpPr>
          <p:nvPr>
            <p:ph type="title"/>
          </p:nvPr>
        </p:nvSpPr>
        <p:spPr>
          <a:xfrm>
            <a:off x="581192" y="702156"/>
            <a:ext cx="11029616" cy="723972"/>
          </a:xfrm>
        </p:spPr>
        <p:txBody>
          <a:bodyPr/>
          <a:lstStyle/>
          <a:p>
            <a:r>
              <a:rPr lang="en-US" dirty="0"/>
              <a:t>Examples of Default Rule - Individuals:</a:t>
            </a:r>
          </a:p>
        </p:txBody>
      </p:sp>
      <p:sp>
        <p:nvSpPr>
          <p:cNvPr id="3" name="Content Placeholder 2">
            <a:extLst>
              <a:ext uri="{FF2B5EF4-FFF2-40B4-BE49-F238E27FC236}">
                <a16:creationId xmlns:a16="http://schemas.microsoft.com/office/drawing/2014/main" id="{B7501F19-13AC-EB58-32E2-FE0C83994BA4}"/>
              </a:ext>
            </a:extLst>
          </p:cNvPr>
          <p:cNvSpPr>
            <a:spLocks noGrp="1"/>
          </p:cNvSpPr>
          <p:nvPr>
            <p:ph idx="1"/>
          </p:nvPr>
        </p:nvSpPr>
        <p:spPr>
          <a:xfrm>
            <a:off x="581192" y="1677798"/>
            <a:ext cx="11029615" cy="4297552"/>
          </a:xfrm>
        </p:spPr>
        <p:txBody>
          <a:bodyPr>
            <a:normAutofit/>
          </a:bodyPr>
          <a:lstStyle/>
          <a:p>
            <a:pPr>
              <a:lnSpc>
                <a:spcPct val="90000"/>
              </a:lnSpc>
              <a:spcBef>
                <a:spcPts val="1200"/>
              </a:spcBef>
            </a:pPr>
            <a:r>
              <a:rPr lang="en-US" sz="2000" dirty="0"/>
              <a:t>Example 1: Smith, a resident of State A, is a partner in PS1 (not an investment partnership). PS1 has net income apportioned to State B under that state’s rules at the partnership level. </a:t>
            </a:r>
          </a:p>
          <a:p>
            <a:pPr>
              <a:lnSpc>
                <a:spcPct val="90000"/>
              </a:lnSpc>
              <a:spcBef>
                <a:spcPts val="1200"/>
              </a:spcBef>
              <a:spcAft>
                <a:spcPts val="0"/>
              </a:spcAft>
            </a:pPr>
            <a:r>
              <a:rPr lang="en-US" sz="2000" dirty="0"/>
              <a:t>Result : Smith’s share of this partnership income is sourced to State B.</a:t>
            </a:r>
          </a:p>
          <a:p>
            <a:pPr lvl="1">
              <a:lnSpc>
                <a:spcPct val="90000"/>
              </a:lnSpc>
              <a:spcBef>
                <a:spcPts val="1200"/>
              </a:spcBef>
              <a:spcAft>
                <a:spcPts val="0"/>
              </a:spcAft>
            </a:pPr>
            <a:r>
              <a:rPr lang="en-US" sz="1800" dirty="0"/>
              <a:t>It does not matter if Smith is a minority partner or a passive/limited partner. </a:t>
            </a:r>
          </a:p>
          <a:p>
            <a:pPr lvl="1">
              <a:lnSpc>
                <a:spcPct val="90000"/>
              </a:lnSpc>
              <a:spcBef>
                <a:spcPts val="1200"/>
              </a:spcBef>
              <a:spcAft>
                <a:spcPts val="0"/>
              </a:spcAft>
            </a:pPr>
            <a:r>
              <a:rPr lang="en-US" sz="1800" dirty="0"/>
              <a:t>Assuming Smith is subject to tax in State A on 100% of the partnership income, State A may provide a credit for tax paid in State B.  </a:t>
            </a:r>
          </a:p>
          <a:p>
            <a:pPr>
              <a:lnSpc>
                <a:spcPct val="90000"/>
              </a:lnSpc>
              <a:spcBef>
                <a:spcPts val="1200"/>
              </a:spcBef>
            </a:pPr>
            <a:endParaRPr lang="en-US" sz="2000" dirty="0"/>
          </a:p>
          <a:p>
            <a:pPr>
              <a:lnSpc>
                <a:spcPct val="90000"/>
              </a:lnSpc>
              <a:spcBef>
                <a:spcPts val="1200"/>
              </a:spcBef>
            </a:pPr>
            <a:r>
              <a:rPr lang="en-US" sz="2000" dirty="0"/>
              <a:t>Example2 : Same as Example 1 except PS1 has an item of </a:t>
            </a:r>
            <a:r>
              <a:rPr lang="en-US" sz="2000" dirty="0" err="1"/>
              <a:t>nonapportionable</a:t>
            </a:r>
            <a:r>
              <a:rPr lang="en-US" sz="2000" dirty="0"/>
              <a:t> income which would be properly sourced at the partnership level to State D. </a:t>
            </a:r>
          </a:p>
          <a:p>
            <a:pPr>
              <a:lnSpc>
                <a:spcPct val="90000"/>
              </a:lnSpc>
              <a:spcBef>
                <a:spcPts val="1200"/>
              </a:spcBef>
            </a:pPr>
            <a:r>
              <a:rPr lang="en-US" sz="2000" dirty="0"/>
              <a:t>Result: Smith’s share of this income is sourced to State D.</a:t>
            </a:r>
          </a:p>
        </p:txBody>
      </p:sp>
      <p:sp>
        <p:nvSpPr>
          <p:cNvPr id="4" name="Slide Number Placeholder 3">
            <a:extLst>
              <a:ext uri="{FF2B5EF4-FFF2-40B4-BE49-F238E27FC236}">
                <a16:creationId xmlns:a16="http://schemas.microsoft.com/office/drawing/2014/main" id="{2943744F-9C4B-E684-EB47-452D95E0A3C3}"/>
              </a:ext>
            </a:extLst>
          </p:cNvPr>
          <p:cNvSpPr>
            <a:spLocks noGrp="1"/>
          </p:cNvSpPr>
          <p:nvPr>
            <p:ph type="sldNum" sz="quarter" idx="12"/>
          </p:nvPr>
        </p:nvSpPr>
        <p:spPr/>
        <p:txBody>
          <a:bodyPr/>
          <a:lstStyle/>
          <a:p>
            <a:fld id="{3A98EE3D-8CD1-4C3F-BD1C-C98C9596463C}" type="slidenum">
              <a:rPr lang="en-US" smtClean="0"/>
              <a:t>14</a:t>
            </a:fld>
            <a:endParaRPr lang="en-US" dirty="0"/>
          </a:p>
        </p:txBody>
      </p:sp>
    </p:spTree>
    <p:extLst>
      <p:ext uri="{BB962C8B-B14F-4D97-AF65-F5344CB8AC3E}">
        <p14:creationId xmlns:p14="http://schemas.microsoft.com/office/powerpoint/2010/main" val="2369504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4DA71-8B07-5FA1-C9CE-78BF6F183C22}"/>
              </a:ext>
            </a:extLst>
          </p:cNvPr>
          <p:cNvSpPr>
            <a:spLocks noGrp="1"/>
          </p:cNvSpPr>
          <p:nvPr>
            <p:ph type="title"/>
          </p:nvPr>
        </p:nvSpPr>
        <p:spPr>
          <a:xfrm>
            <a:off x="581192" y="702156"/>
            <a:ext cx="11029616" cy="723972"/>
          </a:xfrm>
        </p:spPr>
        <p:txBody>
          <a:bodyPr/>
          <a:lstStyle/>
          <a:p>
            <a:r>
              <a:rPr lang="en-US" dirty="0"/>
              <a:t>Examples of Default Rule - Corporations:</a:t>
            </a:r>
          </a:p>
        </p:txBody>
      </p:sp>
      <p:sp>
        <p:nvSpPr>
          <p:cNvPr id="3" name="Content Placeholder 2">
            <a:extLst>
              <a:ext uri="{FF2B5EF4-FFF2-40B4-BE49-F238E27FC236}">
                <a16:creationId xmlns:a16="http://schemas.microsoft.com/office/drawing/2014/main" id="{B7501F19-13AC-EB58-32E2-FE0C83994BA4}"/>
              </a:ext>
            </a:extLst>
          </p:cNvPr>
          <p:cNvSpPr>
            <a:spLocks noGrp="1"/>
          </p:cNvSpPr>
          <p:nvPr>
            <p:ph idx="1"/>
          </p:nvPr>
        </p:nvSpPr>
        <p:spPr>
          <a:xfrm>
            <a:off x="581192" y="1677798"/>
            <a:ext cx="11029615" cy="3585082"/>
          </a:xfrm>
        </p:spPr>
        <p:txBody>
          <a:bodyPr>
            <a:normAutofit/>
          </a:bodyPr>
          <a:lstStyle/>
          <a:p>
            <a:pPr>
              <a:lnSpc>
                <a:spcPct val="90000"/>
              </a:lnSpc>
              <a:spcBef>
                <a:spcPts val="600"/>
              </a:spcBef>
              <a:spcAft>
                <a:spcPts val="1200"/>
              </a:spcAft>
            </a:pPr>
            <a:r>
              <a:rPr lang="en-US" sz="2000" dirty="0"/>
              <a:t>Example 1: Corp is a partner in PS1 (not an investment partnership). Corp’s share of PS1 income is </a:t>
            </a:r>
            <a:r>
              <a:rPr lang="en-US" sz="2000" dirty="0" err="1"/>
              <a:t>nonapportionable</a:t>
            </a:r>
            <a:r>
              <a:rPr lang="en-US" sz="2000" dirty="0"/>
              <a:t> to Corp. </a:t>
            </a:r>
          </a:p>
          <a:p>
            <a:pPr>
              <a:lnSpc>
                <a:spcPct val="90000"/>
              </a:lnSpc>
              <a:spcBef>
                <a:spcPts val="600"/>
              </a:spcBef>
            </a:pPr>
            <a:r>
              <a:rPr lang="en-US" sz="2000" dirty="0"/>
              <a:t>Result: Corp would source its share of that income based on application of the sourcing rules at the partnership level. </a:t>
            </a:r>
          </a:p>
          <a:p>
            <a:pPr lvl="1">
              <a:lnSpc>
                <a:spcPct val="90000"/>
              </a:lnSpc>
              <a:spcBef>
                <a:spcPts val="600"/>
              </a:spcBef>
            </a:pPr>
            <a:r>
              <a:rPr lang="en-US" sz="1800" dirty="0"/>
              <a:t>So if PS1 would properly apportion the income to State A, Corp would source its share of the income to State A. </a:t>
            </a:r>
          </a:p>
          <a:p>
            <a:pPr lvl="1">
              <a:lnSpc>
                <a:spcPct val="90000"/>
              </a:lnSpc>
              <a:spcBef>
                <a:spcPts val="600"/>
              </a:spcBef>
              <a:spcAft>
                <a:spcPts val="0"/>
              </a:spcAft>
            </a:pPr>
            <a:r>
              <a:rPr lang="en-US" sz="1800" dirty="0"/>
              <a:t>If PS2 would properly allocate an item of income to State B, Corp would source its share of that item of income to State B. </a:t>
            </a:r>
          </a:p>
          <a:p>
            <a:pPr>
              <a:lnSpc>
                <a:spcPct val="90000"/>
              </a:lnSpc>
              <a:spcBef>
                <a:spcPts val="600"/>
              </a:spcBef>
              <a:spcAft>
                <a:spcPts val="1200"/>
              </a:spcAft>
            </a:pPr>
            <a:endParaRPr lang="en-US" sz="1800" dirty="0"/>
          </a:p>
        </p:txBody>
      </p:sp>
      <p:sp>
        <p:nvSpPr>
          <p:cNvPr id="4" name="Slide Number Placeholder 3">
            <a:extLst>
              <a:ext uri="{FF2B5EF4-FFF2-40B4-BE49-F238E27FC236}">
                <a16:creationId xmlns:a16="http://schemas.microsoft.com/office/drawing/2014/main" id="{FD617DBD-93AB-BD8C-DB47-A05DDACD2201}"/>
              </a:ext>
            </a:extLst>
          </p:cNvPr>
          <p:cNvSpPr>
            <a:spLocks noGrp="1"/>
          </p:cNvSpPr>
          <p:nvPr>
            <p:ph type="sldNum" sz="quarter" idx="12"/>
          </p:nvPr>
        </p:nvSpPr>
        <p:spPr/>
        <p:txBody>
          <a:bodyPr/>
          <a:lstStyle/>
          <a:p>
            <a:fld id="{3A98EE3D-8CD1-4C3F-BD1C-C98C9596463C}" type="slidenum">
              <a:rPr lang="en-US" smtClean="0"/>
              <a:t>15</a:t>
            </a:fld>
            <a:endParaRPr lang="en-US" dirty="0"/>
          </a:p>
        </p:txBody>
      </p:sp>
    </p:spTree>
    <p:extLst>
      <p:ext uri="{BB962C8B-B14F-4D97-AF65-F5344CB8AC3E}">
        <p14:creationId xmlns:p14="http://schemas.microsoft.com/office/powerpoint/2010/main" val="3858884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4DA71-8B07-5FA1-C9CE-78BF6F183C22}"/>
              </a:ext>
            </a:extLst>
          </p:cNvPr>
          <p:cNvSpPr>
            <a:spLocks noGrp="1"/>
          </p:cNvSpPr>
          <p:nvPr>
            <p:ph type="title"/>
          </p:nvPr>
        </p:nvSpPr>
        <p:spPr>
          <a:xfrm>
            <a:off x="581192" y="702156"/>
            <a:ext cx="11029616" cy="723972"/>
          </a:xfrm>
        </p:spPr>
        <p:txBody>
          <a:bodyPr/>
          <a:lstStyle/>
          <a:p>
            <a:r>
              <a:rPr lang="en-US" dirty="0"/>
              <a:t>Examples of Default Rule &amp; Exception - Corporations:</a:t>
            </a:r>
          </a:p>
        </p:txBody>
      </p:sp>
      <p:sp>
        <p:nvSpPr>
          <p:cNvPr id="3" name="Content Placeholder 2">
            <a:extLst>
              <a:ext uri="{FF2B5EF4-FFF2-40B4-BE49-F238E27FC236}">
                <a16:creationId xmlns:a16="http://schemas.microsoft.com/office/drawing/2014/main" id="{B7501F19-13AC-EB58-32E2-FE0C83994BA4}"/>
              </a:ext>
            </a:extLst>
          </p:cNvPr>
          <p:cNvSpPr>
            <a:spLocks noGrp="1"/>
          </p:cNvSpPr>
          <p:nvPr>
            <p:ph idx="1"/>
          </p:nvPr>
        </p:nvSpPr>
        <p:spPr>
          <a:xfrm>
            <a:off x="581192" y="1677798"/>
            <a:ext cx="11029615" cy="4651882"/>
          </a:xfrm>
        </p:spPr>
        <p:txBody>
          <a:bodyPr>
            <a:normAutofit/>
          </a:bodyPr>
          <a:lstStyle/>
          <a:p>
            <a:pPr>
              <a:lnSpc>
                <a:spcPct val="90000"/>
              </a:lnSpc>
              <a:spcBef>
                <a:spcPts val="600"/>
              </a:spcBef>
              <a:spcAft>
                <a:spcPts val="1200"/>
              </a:spcAft>
            </a:pPr>
            <a:r>
              <a:rPr lang="en-US" sz="2000" dirty="0"/>
              <a:t>Example 2: Corp is a partner in PS1 (not an investment partnership). Corp’s share of PS1 income is generally apportionable to Corp. PS1 has an item of income which is </a:t>
            </a:r>
            <a:r>
              <a:rPr lang="en-US" sz="2000" dirty="0" err="1"/>
              <a:t>nonapportionable</a:t>
            </a:r>
            <a:r>
              <a:rPr lang="en-US" sz="2000" dirty="0"/>
              <a:t> at the partnership level and which would be properly sourced to State B.</a:t>
            </a:r>
          </a:p>
          <a:p>
            <a:pPr>
              <a:lnSpc>
                <a:spcPct val="90000"/>
              </a:lnSpc>
              <a:spcBef>
                <a:spcPts val="600"/>
              </a:spcBef>
              <a:spcAft>
                <a:spcPts val="1200"/>
              </a:spcAft>
            </a:pPr>
            <a:r>
              <a:rPr lang="en-US" sz="2000" dirty="0"/>
              <a:t>Result: Corp would source its share of the item of income to State B. – In essence – the determination that an item of income is </a:t>
            </a:r>
            <a:r>
              <a:rPr lang="en-US" sz="2000" dirty="0" err="1"/>
              <a:t>nonapportionable</a:t>
            </a:r>
            <a:r>
              <a:rPr lang="en-US" sz="2000" dirty="0"/>
              <a:t> to the partnership flows through.</a:t>
            </a:r>
          </a:p>
          <a:p>
            <a:pPr>
              <a:lnSpc>
                <a:spcPct val="90000"/>
              </a:lnSpc>
              <a:spcBef>
                <a:spcPts val="600"/>
              </a:spcBef>
              <a:spcAft>
                <a:spcPts val="1200"/>
              </a:spcAft>
            </a:pPr>
            <a:endParaRPr lang="en-US" sz="2000" dirty="0"/>
          </a:p>
          <a:p>
            <a:pPr>
              <a:lnSpc>
                <a:spcPct val="90000"/>
              </a:lnSpc>
              <a:spcBef>
                <a:spcPts val="600"/>
              </a:spcBef>
              <a:spcAft>
                <a:spcPts val="1200"/>
              </a:spcAft>
            </a:pPr>
            <a:r>
              <a:rPr lang="en-US" sz="2000" dirty="0"/>
              <a:t>Example 3: Corp is a partner in PS1 (not an investment partnership). Corp’s share of PS1 income is apportionable to Corp. PS1’s income is also apportionable at the partnership level.</a:t>
            </a:r>
          </a:p>
          <a:p>
            <a:pPr>
              <a:lnSpc>
                <a:spcPct val="90000"/>
              </a:lnSpc>
              <a:spcBef>
                <a:spcPts val="600"/>
              </a:spcBef>
              <a:spcAft>
                <a:spcPts val="1200"/>
              </a:spcAft>
            </a:pPr>
            <a:r>
              <a:rPr lang="en-US" sz="2000" dirty="0"/>
              <a:t>Result: Corp would use blended apportionment, including its share of PS1 income in apportionable income and a share of PS1’s factors in its apportionment factors.</a:t>
            </a:r>
          </a:p>
          <a:p>
            <a:endParaRPr lang="en-US" sz="1800" dirty="0"/>
          </a:p>
        </p:txBody>
      </p:sp>
      <p:sp>
        <p:nvSpPr>
          <p:cNvPr id="4" name="Slide Number Placeholder 3">
            <a:extLst>
              <a:ext uri="{FF2B5EF4-FFF2-40B4-BE49-F238E27FC236}">
                <a16:creationId xmlns:a16="http://schemas.microsoft.com/office/drawing/2014/main" id="{FE42B505-E4A8-7062-C8F5-EAD07BC75298}"/>
              </a:ext>
            </a:extLst>
          </p:cNvPr>
          <p:cNvSpPr>
            <a:spLocks noGrp="1"/>
          </p:cNvSpPr>
          <p:nvPr>
            <p:ph type="sldNum" sz="quarter" idx="12"/>
          </p:nvPr>
        </p:nvSpPr>
        <p:spPr/>
        <p:txBody>
          <a:bodyPr/>
          <a:lstStyle/>
          <a:p>
            <a:fld id="{3A98EE3D-8CD1-4C3F-BD1C-C98C9596463C}" type="slidenum">
              <a:rPr lang="en-US" smtClean="0"/>
              <a:t>16</a:t>
            </a:fld>
            <a:endParaRPr lang="en-US" dirty="0"/>
          </a:p>
        </p:txBody>
      </p:sp>
    </p:spTree>
    <p:extLst>
      <p:ext uri="{BB962C8B-B14F-4D97-AF65-F5344CB8AC3E}">
        <p14:creationId xmlns:p14="http://schemas.microsoft.com/office/powerpoint/2010/main" val="845850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A68A8-AB75-974E-C959-5347DDB790C1}"/>
              </a:ext>
            </a:extLst>
          </p:cNvPr>
          <p:cNvSpPr>
            <a:spLocks noGrp="1"/>
          </p:cNvSpPr>
          <p:nvPr>
            <p:ph type="title"/>
          </p:nvPr>
        </p:nvSpPr>
        <p:spPr>
          <a:xfrm>
            <a:off x="575894" y="729658"/>
            <a:ext cx="11029616" cy="645103"/>
          </a:xfrm>
        </p:spPr>
        <p:txBody>
          <a:bodyPr/>
          <a:lstStyle/>
          <a:p>
            <a:r>
              <a:rPr lang="en-US" dirty="0"/>
              <a:t>Default Rule</a:t>
            </a:r>
          </a:p>
        </p:txBody>
      </p:sp>
      <p:sp>
        <p:nvSpPr>
          <p:cNvPr id="3" name="Rectangle 2">
            <a:extLst>
              <a:ext uri="{FF2B5EF4-FFF2-40B4-BE49-F238E27FC236}">
                <a16:creationId xmlns:a16="http://schemas.microsoft.com/office/drawing/2014/main" id="{719C0BB5-9A48-DC60-1D19-2ADD8B38F922}"/>
              </a:ext>
            </a:extLst>
          </p:cNvPr>
          <p:cNvSpPr/>
          <p:nvPr/>
        </p:nvSpPr>
        <p:spPr>
          <a:xfrm>
            <a:off x="3221668" y="1579758"/>
            <a:ext cx="2058098" cy="6451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Is the partner an individual?</a:t>
            </a:r>
          </a:p>
        </p:txBody>
      </p:sp>
      <p:sp>
        <p:nvSpPr>
          <p:cNvPr id="4" name="Rectangle 3">
            <a:extLst>
              <a:ext uri="{FF2B5EF4-FFF2-40B4-BE49-F238E27FC236}">
                <a16:creationId xmlns:a16="http://schemas.microsoft.com/office/drawing/2014/main" id="{3B6EA420-2BB2-9EDB-A8B3-77A25ACBADBE}"/>
              </a:ext>
            </a:extLst>
          </p:cNvPr>
          <p:cNvSpPr/>
          <p:nvPr/>
        </p:nvSpPr>
        <p:spPr>
          <a:xfrm>
            <a:off x="693491" y="1579759"/>
            <a:ext cx="2058098" cy="6451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 general exceptions apply?</a:t>
            </a:r>
          </a:p>
        </p:txBody>
      </p:sp>
      <p:sp>
        <p:nvSpPr>
          <p:cNvPr id="5" name="Rectangle 4">
            <a:extLst>
              <a:ext uri="{FF2B5EF4-FFF2-40B4-BE49-F238E27FC236}">
                <a16:creationId xmlns:a16="http://schemas.microsoft.com/office/drawing/2014/main" id="{0D0F1FFF-5863-2266-D06E-A42F0348D846}"/>
              </a:ext>
            </a:extLst>
          </p:cNvPr>
          <p:cNvSpPr/>
          <p:nvPr/>
        </p:nvSpPr>
        <p:spPr>
          <a:xfrm>
            <a:off x="5827552" y="4204560"/>
            <a:ext cx="2519493" cy="9402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Is partnership income apportionable at partnership level? </a:t>
            </a:r>
          </a:p>
        </p:txBody>
      </p:sp>
      <p:sp>
        <p:nvSpPr>
          <p:cNvPr id="6" name="Rectangle 5">
            <a:extLst>
              <a:ext uri="{FF2B5EF4-FFF2-40B4-BE49-F238E27FC236}">
                <a16:creationId xmlns:a16="http://schemas.microsoft.com/office/drawing/2014/main" id="{C74BCC9C-D36E-C00A-AB25-C0C78F0635BD}"/>
              </a:ext>
            </a:extLst>
          </p:cNvPr>
          <p:cNvSpPr/>
          <p:nvPr/>
        </p:nvSpPr>
        <p:spPr>
          <a:xfrm>
            <a:off x="5827552" y="2750905"/>
            <a:ext cx="2519493" cy="9402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Is partnership income apportionable at corporate level?</a:t>
            </a:r>
          </a:p>
        </p:txBody>
      </p:sp>
      <p:sp>
        <p:nvSpPr>
          <p:cNvPr id="8" name="Rectangle 7">
            <a:extLst>
              <a:ext uri="{FF2B5EF4-FFF2-40B4-BE49-F238E27FC236}">
                <a16:creationId xmlns:a16="http://schemas.microsoft.com/office/drawing/2014/main" id="{5E345686-FC61-8D6E-85B0-CA6ABAA6E7C6}"/>
              </a:ext>
            </a:extLst>
          </p:cNvPr>
          <p:cNvSpPr/>
          <p:nvPr/>
        </p:nvSpPr>
        <p:spPr>
          <a:xfrm>
            <a:off x="3221668" y="2898478"/>
            <a:ext cx="2058098" cy="6451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Is the partner a corporation?</a:t>
            </a:r>
          </a:p>
        </p:txBody>
      </p:sp>
      <p:sp>
        <p:nvSpPr>
          <p:cNvPr id="9" name="Rectangle 8">
            <a:extLst>
              <a:ext uri="{FF2B5EF4-FFF2-40B4-BE49-F238E27FC236}">
                <a16:creationId xmlns:a16="http://schemas.microsoft.com/office/drawing/2014/main" id="{EAE454B9-A578-8CA9-D222-D795C1A9307F}"/>
              </a:ext>
            </a:extLst>
          </p:cNvPr>
          <p:cNvSpPr/>
          <p:nvPr/>
        </p:nvSpPr>
        <p:spPr>
          <a:xfrm>
            <a:off x="9378893" y="4214245"/>
            <a:ext cx="2345462" cy="9402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Source using partnership level sourcing.</a:t>
            </a:r>
          </a:p>
        </p:txBody>
      </p:sp>
      <p:sp>
        <p:nvSpPr>
          <p:cNvPr id="10" name="Rectangle 9">
            <a:extLst>
              <a:ext uri="{FF2B5EF4-FFF2-40B4-BE49-F238E27FC236}">
                <a16:creationId xmlns:a16="http://schemas.microsoft.com/office/drawing/2014/main" id="{3DA60252-81FC-FDC8-E60E-5D155ACE9220}"/>
              </a:ext>
            </a:extLst>
          </p:cNvPr>
          <p:cNvSpPr/>
          <p:nvPr/>
        </p:nvSpPr>
        <p:spPr>
          <a:xfrm>
            <a:off x="5827552" y="5658216"/>
            <a:ext cx="2519493" cy="8013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Source using blended apportionment.</a:t>
            </a:r>
          </a:p>
        </p:txBody>
      </p:sp>
      <p:cxnSp>
        <p:nvCxnSpPr>
          <p:cNvPr id="14" name="Straight Arrow Connector 13">
            <a:extLst>
              <a:ext uri="{FF2B5EF4-FFF2-40B4-BE49-F238E27FC236}">
                <a16:creationId xmlns:a16="http://schemas.microsoft.com/office/drawing/2014/main" id="{7DE6E4BA-7CB5-F5F3-D708-3F387D26137A}"/>
              </a:ext>
            </a:extLst>
          </p:cNvPr>
          <p:cNvCxnSpPr>
            <a:stCxn id="4" idx="2"/>
          </p:cNvCxnSpPr>
          <p:nvPr/>
        </p:nvCxnSpPr>
        <p:spPr>
          <a:xfrm>
            <a:off x="1722540" y="2224862"/>
            <a:ext cx="0" cy="29199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676507D2-DDE1-136A-303A-65C1E3710C91}"/>
              </a:ext>
            </a:extLst>
          </p:cNvPr>
          <p:cNvSpPr/>
          <p:nvPr/>
        </p:nvSpPr>
        <p:spPr>
          <a:xfrm>
            <a:off x="693492" y="5171274"/>
            <a:ext cx="2058098" cy="1288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See rules for exceptions including related partnerships</a:t>
            </a:r>
          </a:p>
        </p:txBody>
      </p:sp>
      <p:cxnSp>
        <p:nvCxnSpPr>
          <p:cNvPr id="17" name="Straight Arrow Connector 16">
            <a:extLst>
              <a:ext uri="{FF2B5EF4-FFF2-40B4-BE49-F238E27FC236}">
                <a16:creationId xmlns:a16="http://schemas.microsoft.com/office/drawing/2014/main" id="{5875C06B-EA7E-45D9-F2B9-B62214D2A4E2}"/>
              </a:ext>
            </a:extLst>
          </p:cNvPr>
          <p:cNvCxnSpPr>
            <a:stCxn id="4" idx="3"/>
            <a:endCxn id="3" idx="1"/>
          </p:cNvCxnSpPr>
          <p:nvPr/>
        </p:nvCxnSpPr>
        <p:spPr>
          <a:xfrm flipV="1">
            <a:off x="2751589" y="1902310"/>
            <a:ext cx="47007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698B5843-13A9-0D7E-7893-0F50D6142792}"/>
              </a:ext>
            </a:extLst>
          </p:cNvPr>
          <p:cNvSpPr txBox="1"/>
          <p:nvPr/>
        </p:nvSpPr>
        <p:spPr>
          <a:xfrm>
            <a:off x="1761688" y="3137483"/>
            <a:ext cx="559769" cy="369332"/>
          </a:xfrm>
          <a:prstGeom prst="rect">
            <a:avLst/>
          </a:prstGeom>
          <a:noFill/>
        </p:spPr>
        <p:txBody>
          <a:bodyPr wrap="none" rtlCol="0">
            <a:spAutoFit/>
          </a:bodyPr>
          <a:lstStyle/>
          <a:p>
            <a:r>
              <a:rPr lang="en-US" dirty="0"/>
              <a:t>YES</a:t>
            </a:r>
          </a:p>
        </p:txBody>
      </p:sp>
      <p:sp>
        <p:nvSpPr>
          <p:cNvPr id="19" name="TextBox 18">
            <a:extLst>
              <a:ext uri="{FF2B5EF4-FFF2-40B4-BE49-F238E27FC236}">
                <a16:creationId xmlns:a16="http://schemas.microsoft.com/office/drawing/2014/main" id="{442E261F-30E4-1DB5-7862-382C675405F8}"/>
              </a:ext>
            </a:extLst>
          </p:cNvPr>
          <p:cNvSpPr txBox="1"/>
          <p:nvPr/>
        </p:nvSpPr>
        <p:spPr>
          <a:xfrm>
            <a:off x="2734811" y="1545409"/>
            <a:ext cx="482824" cy="369332"/>
          </a:xfrm>
          <a:prstGeom prst="rect">
            <a:avLst/>
          </a:prstGeom>
          <a:noFill/>
        </p:spPr>
        <p:txBody>
          <a:bodyPr wrap="none" rtlCol="0">
            <a:spAutoFit/>
          </a:bodyPr>
          <a:lstStyle/>
          <a:p>
            <a:r>
              <a:rPr lang="en-US" dirty="0"/>
              <a:t>NO</a:t>
            </a:r>
          </a:p>
        </p:txBody>
      </p:sp>
      <p:sp>
        <p:nvSpPr>
          <p:cNvPr id="20" name="TextBox 19">
            <a:extLst>
              <a:ext uri="{FF2B5EF4-FFF2-40B4-BE49-F238E27FC236}">
                <a16:creationId xmlns:a16="http://schemas.microsoft.com/office/drawing/2014/main" id="{316E4A7B-7CB1-C8D0-FA72-EE50BD64864D}"/>
              </a:ext>
            </a:extLst>
          </p:cNvPr>
          <p:cNvSpPr txBox="1"/>
          <p:nvPr/>
        </p:nvSpPr>
        <p:spPr>
          <a:xfrm>
            <a:off x="6510459" y="1508835"/>
            <a:ext cx="559769" cy="369332"/>
          </a:xfrm>
          <a:prstGeom prst="rect">
            <a:avLst/>
          </a:prstGeom>
          <a:noFill/>
        </p:spPr>
        <p:txBody>
          <a:bodyPr wrap="none" rtlCol="0">
            <a:spAutoFit/>
          </a:bodyPr>
          <a:lstStyle/>
          <a:p>
            <a:r>
              <a:rPr lang="en-US" dirty="0"/>
              <a:t>YES</a:t>
            </a:r>
          </a:p>
        </p:txBody>
      </p:sp>
      <p:cxnSp>
        <p:nvCxnSpPr>
          <p:cNvPr id="22" name="Straight Arrow Connector 21">
            <a:extLst>
              <a:ext uri="{FF2B5EF4-FFF2-40B4-BE49-F238E27FC236}">
                <a16:creationId xmlns:a16="http://schemas.microsoft.com/office/drawing/2014/main" id="{15497147-99F7-4830-1973-12DA608996C3}"/>
              </a:ext>
            </a:extLst>
          </p:cNvPr>
          <p:cNvCxnSpPr>
            <a:cxnSpLocks/>
            <a:endCxn id="9" idx="0"/>
          </p:cNvCxnSpPr>
          <p:nvPr/>
        </p:nvCxnSpPr>
        <p:spPr>
          <a:xfrm>
            <a:off x="10510542" y="1861389"/>
            <a:ext cx="41082" cy="2352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A83A1F1-BF65-8230-7585-37AEFE1E1047}"/>
              </a:ext>
            </a:extLst>
          </p:cNvPr>
          <p:cNvCxnSpPr>
            <a:cxnSpLocks/>
            <a:stCxn id="3" idx="3"/>
          </p:cNvCxnSpPr>
          <p:nvPr/>
        </p:nvCxnSpPr>
        <p:spPr>
          <a:xfrm flipV="1">
            <a:off x="5279766" y="1878167"/>
            <a:ext cx="5230776" cy="24143"/>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DB3FC393-8018-B726-BB1E-DD7F0215BFA0}"/>
              </a:ext>
            </a:extLst>
          </p:cNvPr>
          <p:cNvCxnSpPr>
            <a:cxnSpLocks/>
            <a:stCxn id="8" idx="2"/>
            <a:endCxn id="57" idx="0"/>
          </p:cNvCxnSpPr>
          <p:nvPr/>
        </p:nvCxnSpPr>
        <p:spPr>
          <a:xfrm>
            <a:off x="4250717" y="3543581"/>
            <a:ext cx="1664" cy="16378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E2CC3285-72F8-A2C0-8956-2315B161B7F6}"/>
              </a:ext>
            </a:extLst>
          </p:cNvPr>
          <p:cNvSpPr txBox="1"/>
          <p:nvPr/>
        </p:nvSpPr>
        <p:spPr>
          <a:xfrm>
            <a:off x="4349593" y="4215236"/>
            <a:ext cx="482824" cy="369332"/>
          </a:xfrm>
          <a:prstGeom prst="rect">
            <a:avLst/>
          </a:prstGeom>
          <a:noFill/>
        </p:spPr>
        <p:txBody>
          <a:bodyPr wrap="none" rtlCol="0">
            <a:spAutoFit/>
          </a:bodyPr>
          <a:lstStyle/>
          <a:p>
            <a:r>
              <a:rPr lang="en-US" dirty="0"/>
              <a:t>NO</a:t>
            </a:r>
          </a:p>
        </p:txBody>
      </p:sp>
      <p:cxnSp>
        <p:nvCxnSpPr>
          <p:cNvPr id="31" name="Straight Arrow Connector 30">
            <a:extLst>
              <a:ext uri="{FF2B5EF4-FFF2-40B4-BE49-F238E27FC236}">
                <a16:creationId xmlns:a16="http://schemas.microsoft.com/office/drawing/2014/main" id="{A5804854-1FA4-C311-A380-A0E5C4453ACF}"/>
              </a:ext>
            </a:extLst>
          </p:cNvPr>
          <p:cNvCxnSpPr>
            <a:stCxn id="8" idx="3"/>
            <a:endCxn id="6" idx="1"/>
          </p:cNvCxnSpPr>
          <p:nvPr/>
        </p:nvCxnSpPr>
        <p:spPr>
          <a:xfrm>
            <a:off x="5279766" y="3221030"/>
            <a:ext cx="54778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53AF49E5-F838-A04C-9A66-C31015A24093}"/>
              </a:ext>
            </a:extLst>
          </p:cNvPr>
          <p:cNvSpPr txBox="1"/>
          <p:nvPr/>
        </p:nvSpPr>
        <p:spPr>
          <a:xfrm>
            <a:off x="5270285" y="2860862"/>
            <a:ext cx="559769" cy="369332"/>
          </a:xfrm>
          <a:prstGeom prst="rect">
            <a:avLst/>
          </a:prstGeom>
          <a:noFill/>
        </p:spPr>
        <p:txBody>
          <a:bodyPr wrap="none" rtlCol="0">
            <a:spAutoFit/>
          </a:bodyPr>
          <a:lstStyle/>
          <a:p>
            <a:r>
              <a:rPr lang="en-US" dirty="0"/>
              <a:t>YES</a:t>
            </a:r>
          </a:p>
        </p:txBody>
      </p:sp>
      <p:cxnSp>
        <p:nvCxnSpPr>
          <p:cNvPr id="34" name="Straight Connector 33">
            <a:extLst>
              <a:ext uri="{FF2B5EF4-FFF2-40B4-BE49-F238E27FC236}">
                <a16:creationId xmlns:a16="http://schemas.microsoft.com/office/drawing/2014/main" id="{B777DFE9-F42D-FDE2-077D-DB7E039F0A85}"/>
              </a:ext>
            </a:extLst>
          </p:cNvPr>
          <p:cNvCxnSpPr>
            <a:cxnSpLocks/>
            <a:stCxn id="6" idx="3"/>
          </p:cNvCxnSpPr>
          <p:nvPr/>
        </p:nvCxnSpPr>
        <p:spPr>
          <a:xfrm flipV="1">
            <a:off x="8347045" y="3221030"/>
            <a:ext cx="2163497" cy="1"/>
          </a:xfrm>
          <a:prstGeom prst="line">
            <a:avLst/>
          </a:prstGeom>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25D5186B-D526-459F-C7C4-7D38BEE29EA8}"/>
              </a:ext>
            </a:extLst>
          </p:cNvPr>
          <p:cNvSpPr txBox="1"/>
          <p:nvPr/>
        </p:nvSpPr>
        <p:spPr>
          <a:xfrm>
            <a:off x="9055317" y="2831542"/>
            <a:ext cx="482824" cy="369332"/>
          </a:xfrm>
          <a:prstGeom prst="rect">
            <a:avLst/>
          </a:prstGeom>
          <a:noFill/>
        </p:spPr>
        <p:txBody>
          <a:bodyPr wrap="none" rtlCol="0">
            <a:spAutoFit/>
          </a:bodyPr>
          <a:lstStyle/>
          <a:p>
            <a:r>
              <a:rPr lang="en-US" dirty="0"/>
              <a:t>NO</a:t>
            </a:r>
          </a:p>
        </p:txBody>
      </p:sp>
      <p:cxnSp>
        <p:nvCxnSpPr>
          <p:cNvPr id="37" name="Straight Arrow Connector 36">
            <a:extLst>
              <a:ext uri="{FF2B5EF4-FFF2-40B4-BE49-F238E27FC236}">
                <a16:creationId xmlns:a16="http://schemas.microsoft.com/office/drawing/2014/main" id="{A5B67A43-4526-1C19-64D7-D1ED1D32D64D}"/>
              </a:ext>
            </a:extLst>
          </p:cNvPr>
          <p:cNvCxnSpPr>
            <a:cxnSpLocks/>
            <a:stCxn id="6" idx="2"/>
            <a:endCxn id="5" idx="0"/>
          </p:cNvCxnSpPr>
          <p:nvPr/>
        </p:nvCxnSpPr>
        <p:spPr>
          <a:xfrm>
            <a:off x="7087299" y="3691156"/>
            <a:ext cx="0" cy="5134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9BC5DBA3-7731-D068-F04A-D7693D4A5C98}"/>
              </a:ext>
            </a:extLst>
          </p:cNvPr>
          <p:cNvCxnSpPr>
            <a:cxnSpLocks/>
            <a:stCxn id="5" idx="2"/>
            <a:endCxn id="10" idx="0"/>
          </p:cNvCxnSpPr>
          <p:nvPr/>
        </p:nvCxnSpPr>
        <p:spPr>
          <a:xfrm>
            <a:off x="7087299" y="5144811"/>
            <a:ext cx="0" cy="5134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1B3A376D-A3E9-E1E6-4248-67B260378C97}"/>
              </a:ext>
            </a:extLst>
          </p:cNvPr>
          <p:cNvSpPr txBox="1"/>
          <p:nvPr/>
        </p:nvSpPr>
        <p:spPr>
          <a:xfrm>
            <a:off x="8621557" y="4265425"/>
            <a:ext cx="482824" cy="369332"/>
          </a:xfrm>
          <a:prstGeom prst="rect">
            <a:avLst/>
          </a:prstGeom>
          <a:noFill/>
        </p:spPr>
        <p:txBody>
          <a:bodyPr wrap="none" rtlCol="0">
            <a:spAutoFit/>
          </a:bodyPr>
          <a:lstStyle/>
          <a:p>
            <a:r>
              <a:rPr lang="en-US" dirty="0"/>
              <a:t>NO</a:t>
            </a:r>
          </a:p>
        </p:txBody>
      </p:sp>
      <p:cxnSp>
        <p:nvCxnSpPr>
          <p:cNvPr id="47" name="Straight Arrow Connector 46">
            <a:extLst>
              <a:ext uri="{FF2B5EF4-FFF2-40B4-BE49-F238E27FC236}">
                <a16:creationId xmlns:a16="http://schemas.microsoft.com/office/drawing/2014/main" id="{713B42AF-4978-28AD-AD80-BD02C4E2206C}"/>
              </a:ext>
            </a:extLst>
          </p:cNvPr>
          <p:cNvCxnSpPr>
            <a:stCxn id="5" idx="3"/>
            <a:endCxn id="9" idx="1"/>
          </p:cNvCxnSpPr>
          <p:nvPr/>
        </p:nvCxnSpPr>
        <p:spPr>
          <a:xfrm>
            <a:off x="8347045" y="4674686"/>
            <a:ext cx="1031848" cy="96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BCF0F27D-90C3-6E97-ABC7-EC74A05B529A}"/>
              </a:ext>
            </a:extLst>
          </p:cNvPr>
          <p:cNvSpPr txBox="1"/>
          <p:nvPr/>
        </p:nvSpPr>
        <p:spPr>
          <a:xfrm>
            <a:off x="7082309" y="3716540"/>
            <a:ext cx="559769" cy="369332"/>
          </a:xfrm>
          <a:prstGeom prst="rect">
            <a:avLst/>
          </a:prstGeom>
          <a:noFill/>
        </p:spPr>
        <p:txBody>
          <a:bodyPr wrap="none" rtlCol="0">
            <a:spAutoFit/>
          </a:bodyPr>
          <a:lstStyle/>
          <a:p>
            <a:r>
              <a:rPr lang="en-US" dirty="0"/>
              <a:t>YES</a:t>
            </a:r>
          </a:p>
        </p:txBody>
      </p:sp>
      <p:sp>
        <p:nvSpPr>
          <p:cNvPr id="49" name="TextBox 48">
            <a:extLst>
              <a:ext uri="{FF2B5EF4-FFF2-40B4-BE49-F238E27FC236}">
                <a16:creationId xmlns:a16="http://schemas.microsoft.com/office/drawing/2014/main" id="{48950D32-651F-E08C-630C-75ECA74A4266}"/>
              </a:ext>
            </a:extLst>
          </p:cNvPr>
          <p:cNvSpPr txBox="1"/>
          <p:nvPr/>
        </p:nvSpPr>
        <p:spPr>
          <a:xfrm>
            <a:off x="7065531" y="5226560"/>
            <a:ext cx="559769" cy="369332"/>
          </a:xfrm>
          <a:prstGeom prst="rect">
            <a:avLst/>
          </a:prstGeom>
          <a:noFill/>
        </p:spPr>
        <p:txBody>
          <a:bodyPr wrap="none" rtlCol="0">
            <a:spAutoFit/>
          </a:bodyPr>
          <a:lstStyle/>
          <a:p>
            <a:r>
              <a:rPr lang="en-US" dirty="0"/>
              <a:t>YES</a:t>
            </a:r>
          </a:p>
        </p:txBody>
      </p:sp>
      <p:cxnSp>
        <p:nvCxnSpPr>
          <p:cNvPr id="52" name="Straight Arrow Connector 51">
            <a:extLst>
              <a:ext uri="{FF2B5EF4-FFF2-40B4-BE49-F238E27FC236}">
                <a16:creationId xmlns:a16="http://schemas.microsoft.com/office/drawing/2014/main" id="{49C8B935-CA55-18F8-D023-FB476DCA2603}"/>
              </a:ext>
            </a:extLst>
          </p:cNvPr>
          <p:cNvCxnSpPr>
            <a:stCxn id="3" idx="2"/>
            <a:endCxn id="8" idx="0"/>
          </p:cNvCxnSpPr>
          <p:nvPr/>
        </p:nvCxnSpPr>
        <p:spPr>
          <a:xfrm>
            <a:off x="4250717" y="2224861"/>
            <a:ext cx="0" cy="6736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68792BFF-BB7A-5D4F-CDF3-C68B211B6A8A}"/>
              </a:ext>
            </a:extLst>
          </p:cNvPr>
          <p:cNvSpPr txBox="1"/>
          <p:nvPr/>
        </p:nvSpPr>
        <p:spPr>
          <a:xfrm>
            <a:off x="4298579" y="2368892"/>
            <a:ext cx="482824" cy="369332"/>
          </a:xfrm>
          <a:prstGeom prst="rect">
            <a:avLst/>
          </a:prstGeom>
          <a:noFill/>
        </p:spPr>
        <p:txBody>
          <a:bodyPr wrap="none" rtlCol="0">
            <a:spAutoFit/>
          </a:bodyPr>
          <a:lstStyle/>
          <a:p>
            <a:r>
              <a:rPr lang="en-US" dirty="0"/>
              <a:t>NO</a:t>
            </a:r>
          </a:p>
        </p:txBody>
      </p:sp>
      <p:sp>
        <p:nvSpPr>
          <p:cNvPr id="54" name="Slide Number Placeholder 53">
            <a:extLst>
              <a:ext uri="{FF2B5EF4-FFF2-40B4-BE49-F238E27FC236}">
                <a16:creationId xmlns:a16="http://schemas.microsoft.com/office/drawing/2014/main" id="{4300D254-02B1-3B6F-D329-AF7DDC8B37FF}"/>
              </a:ext>
            </a:extLst>
          </p:cNvPr>
          <p:cNvSpPr>
            <a:spLocks noGrp="1"/>
          </p:cNvSpPr>
          <p:nvPr>
            <p:ph type="sldNum" sz="quarter" idx="12"/>
          </p:nvPr>
        </p:nvSpPr>
        <p:spPr/>
        <p:txBody>
          <a:bodyPr/>
          <a:lstStyle/>
          <a:p>
            <a:fld id="{3A98EE3D-8CD1-4C3F-BD1C-C98C9596463C}" type="slidenum">
              <a:rPr lang="en-US" smtClean="0"/>
              <a:t>17</a:t>
            </a:fld>
            <a:endParaRPr lang="en-US" dirty="0"/>
          </a:p>
        </p:txBody>
      </p:sp>
      <p:sp>
        <p:nvSpPr>
          <p:cNvPr id="57" name="Rectangle 56">
            <a:extLst>
              <a:ext uri="{FF2B5EF4-FFF2-40B4-BE49-F238E27FC236}">
                <a16:creationId xmlns:a16="http://schemas.microsoft.com/office/drawing/2014/main" id="{59B9A65C-7A55-3DA4-025C-2440CB6E2FE0}"/>
              </a:ext>
            </a:extLst>
          </p:cNvPr>
          <p:cNvSpPr/>
          <p:nvPr/>
        </p:nvSpPr>
        <p:spPr>
          <a:xfrm>
            <a:off x="3223332" y="5181434"/>
            <a:ext cx="2058098" cy="9402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See rules for tiered partners.</a:t>
            </a:r>
          </a:p>
        </p:txBody>
      </p:sp>
    </p:spTree>
    <p:extLst>
      <p:ext uri="{BB962C8B-B14F-4D97-AF65-F5344CB8AC3E}">
        <p14:creationId xmlns:p14="http://schemas.microsoft.com/office/powerpoint/2010/main" val="254882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67F9B-8A0A-D41F-C6BB-93BD67B42CD7}"/>
              </a:ext>
            </a:extLst>
          </p:cNvPr>
          <p:cNvSpPr>
            <a:spLocks noGrp="1"/>
          </p:cNvSpPr>
          <p:nvPr>
            <p:ph type="title"/>
          </p:nvPr>
        </p:nvSpPr>
        <p:spPr/>
        <p:txBody>
          <a:bodyPr>
            <a:normAutofit/>
          </a:bodyPr>
          <a:lstStyle/>
          <a:p>
            <a:r>
              <a:rPr lang="en-US" sz="3600" dirty="0"/>
              <a:t>NEXT STEPS:</a:t>
            </a:r>
          </a:p>
        </p:txBody>
      </p:sp>
      <p:sp>
        <p:nvSpPr>
          <p:cNvPr id="3" name="Content Placeholder 2">
            <a:extLst>
              <a:ext uri="{FF2B5EF4-FFF2-40B4-BE49-F238E27FC236}">
                <a16:creationId xmlns:a16="http://schemas.microsoft.com/office/drawing/2014/main" id="{03EAAD45-DB9B-82C5-E228-EAA3CF32DE26}"/>
              </a:ext>
            </a:extLst>
          </p:cNvPr>
          <p:cNvSpPr>
            <a:spLocks noGrp="1"/>
          </p:cNvSpPr>
          <p:nvPr>
            <p:ph idx="1"/>
          </p:nvPr>
        </p:nvSpPr>
        <p:spPr/>
        <p:txBody>
          <a:bodyPr>
            <a:normAutofit/>
          </a:bodyPr>
          <a:lstStyle/>
          <a:p>
            <a:pPr>
              <a:lnSpc>
                <a:spcPct val="90000"/>
              </a:lnSpc>
              <a:spcBef>
                <a:spcPts val="600"/>
              </a:spcBef>
              <a:spcAft>
                <a:spcPts val="1200"/>
              </a:spcAft>
            </a:pPr>
            <a:r>
              <a:rPr lang="en-US" sz="2400" dirty="0"/>
              <a:t>February meeting – turn to the next issues – sourcing of guaranteed payments and sourcing of built-in gain and loss.</a:t>
            </a:r>
          </a:p>
          <a:p>
            <a:pPr>
              <a:lnSpc>
                <a:spcPct val="90000"/>
              </a:lnSpc>
              <a:spcBef>
                <a:spcPts val="600"/>
              </a:spcBef>
              <a:spcAft>
                <a:spcPts val="1200"/>
              </a:spcAft>
            </a:pPr>
            <a:r>
              <a:rPr lang="en-US" sz="2400" dirty="0"/>
              <a:t>March meeting – consider other possible general exceptions to default rule.</a:t>
            </a:r>
          </a:p>
          <a:p>
            <a:pPr>
              <a:lnSpc>
                <a:spcPct val="90000"/>
              </a:lnSpc>
              <a:spcBef>
                <a:spcPts val="600"/>
              </a:spcBef>
              <a:spcAft>
                <a:spcPts val="1200"/>
              </a:spcAft>
            </a:pPr>
            <a:r>
              <a:rPr lang="en-US" sz="2400" dirty="0"/>
              <a:t>April in-person meetings (Long Beach, CA) – begin discussion of related and tiered partnerships. </a:t>
            </a:r>
          </a:p>
        </p:txBody>
      </p:sp>
      <p:sp>
        <p:nvSpPr>
          <p:cNvPr id="4" name="Text Placeholder 3">
            <a:extLst>
              <a:ext uri="{FF2B5EF4-FFF2-40B4-BE49-F238E27FC236}">
                <a16:creationId xmlns:a16="http://schemas.microsoft.com/office/drawing/2014/main" id="{62D84A50-8642-7256-565D-EC9F282CDCCD}"/>
              </a:ext>
            </a:extLst>
          </p:cNvPr>
          <p:cNvSpPr>
            <a:spLocks noGrp="1"/>
          </p:cNvSpPr>
          <p:nvPr>
            <p:ph type="body" sz="half" idx="2"/>
          </p:nvPr>
        </p:nvSpPr>
        <p:spPr/>
        <p:txBody>
          <a:bodyPr/>
          <a:lstStyle/>
          <a:p>
            <a:r>
              <a:rPr lang="en-US" dirty="0"/>
              <a:t>. </a:t>
            </a:r>
          </a:p>
        </p:txBody>
      </p:sp>
      <p:sp>
        <p:nvSpPr>
          <p:cNvPr id="5" name="Slide Number Placeholder 4">
            <a:extLst>
              <a:ext uri="{FF2B5EF4-FFF2-40B4-BE49-F238E27FC236}">
                <a16:creationId xmlns:a16="http://schemas.microsoft.com/office/drawing/2014/main" id="{22AFC48B-2219-4E1F-EDE7-5A6A97D445BE}"/>
              </a:ext>
            </a:extLst>
          </p:cNvPr>
          <p:cNvSpPr>
            <a:spLocks noGrp="1"/>
          </p:cNvSpPr>
          <p:nvPr>
            <p:ph type="sldNum" sz="quarter" idx="12"/>
          </p:nvPr>
        </p:nvSpPr>
        <p:spPr/>
        <p:txBody>
          <a:bodyPr/>
          <a:lstStyle/>
          <a:p>
            <a:fld id="{3A98EE3D-8CD1-4C3F-BD1C-C98C9596463C}" type="slidenum">
              <a:rPr lang="en-US" smtClean="0"/>
              <a:pPr/>
              <a:t>18</a:t>
            </a:fld>
            <a:endParaRPr lang="en-US" dirty="0"/>
          </a:p>
        </p:txBody>
      </p:sp>
    </p:spTree>
    <p:extLst>
      <p:ext uri="{BB962C8B-B14F-4D97-AF65-F5344CB8AC3E}">
        <p14:creationId xmlns:p14="http://schemas.microsoft.com/office/powerpoint/2010/main" val="1097327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4F354CC-52A4-8BF2-DB0A-5DF6D4189D0D}"/>
              </a:ext>
            </a:extLst>
          </p:cNvPr>
          <p:cNvSpPr>
            <a:spLocks noGrp="1"/>
          </p:cNvSpPr>
          <p:nvPr>
            <p:ph type="title"/>
          </p:nvPr>
        </p:nvSpPr>
        <p:spPr/>
        <p:txBody>
          <a:bodyPr/>
          <a:lstStyle/>
          <a:p>
            <a:r>
              <a:rPr lang="en-US" dirty="0"/>
              <a:t>Questions - comments</a:t>
            </a:r>
          </a:p>
        </p:txBody>
      </p:sp>
      <p:sp>
        <p:nvSpPr>
          <p:cNvPr id="4" name="Slide Number Placeholder 3">
            <a:extLst>
              <a:ext uri="{FF2B5EF4-FFF2-40B4-BE49-F238E27FC236}">
                <a16:creationId xmlns:a16="http://schemas.microsoft.com/office/drawing/2014/main" id="{3784A9AA-1C79-07F8-6F84-3DFBCA03DD56}"/>
              </a:ext>
            </a:extLst>
          </p:cNvPr>
          <p:cNvSpPr>
            <a:spLocks noGrp="1"/>
          </p:cNvSpPr>
          <p:nvPr>
            <p:ph type="sldNum" sz="quarter" idx="12"/>
          </p:nvPr>
        </p:nvSpPr>
        <p:spPr/>
        <p:txBody>
          <a:bodyPr/>
          <a:lstStyle/>
          <a:p>
            <a:fld id="{3A98EE3D-8CD1-4C3F-BD1C-C98C9596463C}" type="slidenum">
              <a:rPr lang="en-US" smtClean="0"/>
              <a:t>19</a:t>
            </a:fld>
            <a:endParaRPr lang="en-US" dirty="0"/>
          </a:p>
        </p:txBody>
      </p:sp>
    </p:spTree>
    <p:extLst>
      <p:ext uri="{BB962C8B-B14F-4D97-AF65-F5344CB8AC3E}">
        <p14:creationId xmlns:p14="http://schemas.microsoft.com/office/powerpoint/2010/main" val="816522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771148" y="1037967"/>
            <a:ext cx="3054091" cy="4709131"/>
          </a:xfrm>
        </p:spPr>
        <p:txBody>
          <a:bodyPr anchor="ctr">
            <a:normAutofit/>
          </a:bodyPr>
          <a:lstStyle/>
          <a:p>
            <a:r>
              <a:rPr lang="en-US" dirty="0">
                <a:solidFill>
                  <a:srgbClr val="FFFEFF"/>
                </a:solidFill>
              </a:rPr>
              <a:t>General Approach</a:t>
            </a:r>
          </a:p>
        </p:txBody>
      </p:sp>
      <p:sp>
        <p:nvSpPr>
          <p:cNvPr id="3" name="Content Placeholder 2">
            <a:extLst>
              <a:ext uri="{FF2B5EF4-FFF2-40B4-BE49-F238E27FC236}">
                <a16:creationId xmlns:a16="http://schemas.microsoft.com/office/drawing/2014/main" id="{9E994DE5-8BCD-41B4-AD7F-E27F4AA8548B}"/>
              </a:ext>
            </a:extLst>
          </p:cNvPr>
          <p:cNvSpPr>
            <a:spLocks noGrp="1"/>
          </p:cNvSpPr>
          <p:nvPr>
            <p:ph idx="1"/>
          </p:nvPr>
        </p:nvSpPr>
        <p:spPr>
          <a:xfrm>
            <a:off x="4241830" y="597643"/>
            <a:ext cx="7503635" cy="5792922"/>
          </a:xfrm>
        </p:spPr>
        <p:txBody>
          <a:bodyPr>
            <a:normAutofit/>
          </a:bodyPr>
          <a:lstStyle/>
          <a:p>
            <a:pPr marL="742950" indent="-514350">
              <a:lnSpc>
                <a:spcPct val="90000"/>
              </a:lnSpc>
              <a:spcBef>
                <a:spcPts val="1200"/>
              </a:spcBef>
              <a:spcAft>
                <a:spcPts val="1200"/>
              </a:spcAft>
              <a:buFont typeface="+mj-lt"/>
              <a:buAutoNum type="arabicPeriod"/>
            </a:pPr>
            <a:r>
              <a:rPr lang="en-US" sz="2000" dirty="0"/>
              <a:t>Identify and generally describe a comprehensive list of potential issues. </a:t>
            </a:r>
          </a:p>
          <a:p>
            <a:pPr marL="742950" indent="-514350">
              <a:lnSpc>
                <a:spcPct val="90000"/>
              </a:lnSpc>
              <a:spcBef>
                <a:spcPts val="1200"/>
              </a:spcBef>
              <a:spcAft>
                <a:spcPts val="1200"/>
              </a:spcAft>
              <a:buFont typeface="+mj-lt"/>
              <a:buAutoNum type="arabicPeriod"/>
            </a:pPr>
            <a:r>
              <a:rPr lang="en-US" sz="2000" dirty="0"/>
              <a:t>Note the important relationships between those issues. </a:t>
            </a:r>
          </a:p>
          <a:p>
            <a:pPr marL="742950" indent="-514350">
              <a:lnSpc>
                <a:spcPct val="90000"/>
              </a:lnSpc>
              <a:spcBef>
                <a:spcPts val="1200"/>
              </a:spcBef>
              <a:spcAft>
                <a:spcPts val="1200"/>
              </a:spcAft>
              <a:buFont typeface="+mj-lt"/>
              <a:buAutoNum type="arabicPeriod"/>
            </a:pPr>
            <a:r>
              <a:rPr lang="en-US" sz="2000" dirty="0"/>
              <a:t>Select a particular issue and develop generally recommended practices or positions.</a:t>
            </a:r>
          </a:p>
          <a:p>
            <a:pPr marL="742950" indent="-514350">
              <a:lnSpc>
                <a:spcPct val="90000"/>
              </a:lnSpc>
              <a:spcBef>
                <a:spcPts val="1200"/>
              </a:spcBef>
              <a:spcAft>
                <a:spcPts val="1200"/>
              </a:spcAft>
              <a:buFont typeface="+mj-lt"/>
              <a:buAutoNum type="arabicPeriod"/>
            </a:pPr>
            <a:r>
              <a:rPr lang="en-US" sz="2000" dirty="0"/>
              <a:t>Repeat step 3 until all major issues have been addressed and reconcile any differences.</a:t>
            </a:r>
          </a:p>
          <a:p>
            <a:pPr marL="742950" indent="-514350">
              <a:lnSpc>
                <a:spcPct val="90000"/>
              </a:lnSpc>
              <a:spcBef>
                <a:spcPts val="1200"/>
              </a:spcBef>
              <a:spcAft>
                <a:spcPts val="1200"/>
              </a:spcAft>
              <a:buFont typeface="+mj-lt"/>
              <a:buAutoNum type="arabicPeriod"/>
            </a:pPr>
            <a:r>
              <a:rPr lang="en-US" sz="2000" dirty="0"/>
              <a:t>Agree on overall set of recommended practices/ positions for all issues.</a:t>
            </a:r>
          </a:p>
          <a:p>
            <a:pPr marL="742950" indent="-514350">
              <a:lnSpc>
                <a:spcPct val="90000"/>
              </a:lnSpc>
              <a:spcBef>
                <a:spcPts val="1200"/>
              </a:spcBef>
              <a:spcAft>
                <a:spcPts val="1200"/>
              </a:spcAft>
              <a:buFont typeface="+mj-lt"/>
              <a:buAutoNum type="arabicPeriod"/>
            </a:pPr>
            <a:r>
              <a:rPr lang="en-US" sz="2000" dirty="0"/>
              <a:t>Begin creating draft models, etc., to carry out the recommended practices/positions.</a:t>
            </a:r>
          </a:p>
          <a:p>
            <a:endParaRPr lang="en-US" sz="2000" dirty="0">
              <a:solidFill>
                <a:schemeClr val="tx1"/>
              </a:solidFill>
            </a:endParaRPr>
          </a:p>
        </p:txBody>
      </p:sp>
      <p:sp>
        <p:nvSpPr>
          <p:cNvPr id="4" name="Slide Number Placeholder 3">
            <a:extLst>
              <a:ext uri="{FF2B5EF4-FFF2-40B4-BE49-F238E27FC236}">
                <a16:creationId xmlns:a16="http://schemas.microsoft.com/office/drawing/2014/main" id="{85EF0A6A-3B41-FEC1-F01F-5C2F10E6E262}"/>
              </a:ext>
            </a:extLst>
          </p:cNvPr>
          <p:cNvSpPr>
            <a:spLocks noGrp="1"/>
          </p:cNvSpPr>
          <p:nvPr>
            <p:ph type="sldNum" sz="quarter" idx="12"/>
          </p:nvPr>
        </p:nvSpPr>
        <p:spPr/>
        <p:txBody>
          <a:bodyPr/>
          <a:lstStyle/>
          <a:p>
            <a:fld id="{3A98EE3D-8CD1-4C3F-BD1C-C98C9596463C}" type="slidenum">
              <a:rPr lang="en-US" smtClean="0"/>
              <a:t>2</a:t>
            </a:fld>
            <a:endParaRPr lang="en-US" dirty="0"/>
          </a:p>
        </p:txBody>
      </p:sp>
    </p:spTree>
    <p:custDataLst>
      <p:tags r:id="rId1"/>
    </p:custDataLst>
    <p:extLst>
      <p:ext uri="{BB962C8B-B14F-4D97-AF65-F5344CB8AC3E}">
        <p14:creationId xmlns:p14="http://schemas.microsoft.com/office/powerpoint/2010/main" val="3017230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F92989FB-1024-49B7-BDF1-B3CE27D486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581192" y="1073230"/>
            <a:ext cx="3219127" cy="4711539"/>
          </a:xfrm>
        </p:spPr>
        <p:txBody>
          <a:bodyPr anchor="ctr">
            <a:normAutofit/>
          </a:bodyPr>
          <a:lstStyle/>
          <a:p>
            <a:pPr algn="ctr"/>
            <a:r>
              <a:rPr lang="en-US" dirty="0">
                <a:solidFill>
                  <a:schemeClr val="bg1">
                    <a:lumMod val="85000"/>
                    <a:lumOff val="15000"/>
                  </a:schemeClr>
                </a:solidFill>
              </a:rPr>
              <a:t>Project </a:t>
            </a:r>
            <a:br>
              <a:rPr lang="en-US" dirty="0">
                <a:solidFill>
                  <a:schemeClr val="bg1">
                    <a:lumMod val="85000"/>
                    <a:lumOff val="15000"/>
                  </a:schemeClr>
                </a:solidFill>
              </a:rPr>
            </a:br>
            <a:r>
              <a:rPr lang="en-US" dirty="0">
                <a:solidFill>
                  <a:schemeClr val="bg1">
                    <a:lumMod val="85000"/>
                    <a:lumOff val="15000"/>
                  </a:schemeClr>
                </a:solidFill>
              </a:rPr>
              <a:t>timeline &amp; Status</a:t>
            </a:r>
          </a:p>
        </p:txBody>
      </p:sp>
      <p:sp>
        <p:nvSpPr>
          <p:cNvPr id="23" name="Rectangle 22">
            <a:extLst>
              <a:ext uri="{FF2B5EF4-FFF2-40B4-BE49-F238E27FC236}">
                <a16:creationId xmlns:a16="http://schemas.microsoft.com/office/drawing/2014/main" id="{DFEE959E-BF10-4204-9556-D1707088D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4">
            <a:extLst>
              <a:ext uri="{FF2B5EF4-FFF2-40B4-BE49-F238E27FC236}">
                <a16:creationId xmlns:a16="http://schemas.microsoft.com/office/drawing/2014/main" id="{DDD17B6A-CB37-4005-9681-A20AFCDC7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6">
            <a:extLst>
              <a:ext uri="{FF2B5EF4-FFF2-40B4-BE49-F238E27FC236}">
                <a16:creationId xmlns:a16="http://schemas.microsoft.com/office/drawing/2014/main" id="{3B7BBDE9-DAED-40B0-A640-503C918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7BC7EA7B-802E-41F4-8926-C4475287A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601200"/>
            <a:ext cx="7498616" cy="579959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7" name="Content Placeholder 6">
            <a:extLst>
              <a:ext uri="{FF2B5EF4-FFF2-40B4-BE49-F238E27FC236}">
                <a16:creationId xmlns:a16="http://schemas.microsoft.com/office/drawing/2014/main" id="{3A7AAB38-923D-DD29-8EA0-318829BB421D}"/>
              </a:ext>
            </a:extLst>
          </p:cNvPr>
          <p:cNvGraphicFramePr>
            <a:graphicFrameLocks noGrp="1"/>
          </p:cNvGraphicFramePr>
          <p:nvPr>
            <p:ph idx="1"/>
            <p:extLst>
              <p:ext uri="{D42A27DB-BD31-4B8C-83A1-F6EECF244321}">
                <p14:modId xmlns:p14="http://schemas.microsoft.com/office/powerpoint/2010/main" val="2626218892"/>
              </p:ext>
            </p:extLst>
          </p:nvPr>
        </p:nvGraphicFramePr>
        <p:xfrm>
          <a:off x="5327007" y="864066"/>
          <a:ext cx="6058149" cy="52217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5F6E77A4-336E-FA0B-9048-6F0C6C7FAE81}"/>
              </a:ext>
            </a:extLst>
          </p:cNvPr>
          <p:cNvSpPr>
            <a:spLocks noGrp="1"/>
          </p:cNvSpPr>
          <p:nvPr>
            <p:ph type="sldNum" sz="quarter" idx="12"/>
          </p:nvPr>
        </p:nvSpPr>
        <p:spPr/>
        <p:txBody>
          <a:bodyPr/>
          <a:lstStyle/>
          <a:p>
            <a:fld id="{3A98EE3D-8CD1-4C3F-BD1C-C98C9596463C}" type="slidenum">
              <a:rPr lang="en-US" smtClean="0"/>
              <a:t>3</a:t>
            </a:fld>
            <a:endParaRPr lang="en-US" dirty="0"/>
          </a:p>
        </p:txBody>
      </p:sp>
    </p:spTree>
    <p:custDataLst>
      <p:tags r:id="rId1"/>
    </p:custDataLst>
    <p:extLst>
      <p:ext uri="{BB962C8B-B14F-4D97-AF65-F5344CB8AC3E}">
        <p14:creationId xmlns:p14="http://schemas.microsoft.com/office/powerpoint/2010/main" val="382811706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E1220-D0E2-A7E3-FFFD-3CE3BA44EA48}"/>
              </a:ext>
            </a:extLst>
          </p:cNvPr>
          <p:cNvSpPr>
            <a:spLocks noGrp="1"/>
          </p:cNvSpPr>
          <p:nvPr>
            <p:ph type="title"/>
          </p:nvPr>
        </p:nvSpPr>
        <p:spPr>
          <a:xfrm>
            <a:off x="119270" y="702156"/>
            <a:ext cx="1750170" cy="1299364"/>
          </a:xfrm>
        </p:spPr>
        <p:txBody>
          <a:bodyPr>
            <a:normAutofit/>
          </a:bodyPr>
          <a:lstStyle/>
          <a:p>
            <a:r>
              <a:rPr lang="en-US" sz="1800" dirty="0"/>
              <a:t>Draft </a:t>
            </a:r>
            <a:br>
              <a:rPr lang="en-US" sz="1800" dirty="0"/>
            </a:br>
            <a:r>
              <a:rPr lang="en-US" sz="1800" dirty="0"/>
              <a:t>Investment Partnership Model</a:t>
            </a:r>
          </a:p>
        </p:txBody>
      </p:sp>
      <p:pic>
        <p:nvPicPr>
          <p:cNvPr id="4" name="Content Placeholder 3">
            <a:extLst>
              <a:ext uri="{FF2B5EF4-FFF2-40B4-BE49-F238E27FC236}">
                <a16:creationId xmlns:a16="http://schemas.microsoft.com/office/drawing/2014/main" id="{5CF1A074-C4EE-8976-9330-F5F0D6BED76F}"/>
              </a:ext>
            </a:extLst>
          </p:cNvPr>
          <p:cNvPicPr>
            <a:picLocks noGrp="1" noChangeAspect="1"/>
          </p:cNvPicPr>
          <p:nvPr>
            <p:ph idx="1"/>
          </p:nvPr>
        </p:nvPicPr>
        <p:blipFill>
          <a:blip r:embed="rId2">
            <a:biLevel thresh="50000"/>
          </a:blip>
          <a:stretch>
            <a:fillRect/>
          </a:stretch>
        </p:blipFill>
        <p:spPr>
          <a:xfrm>
            <a:off x="1869440" y="610646"/>
            <a:ext cx="10158809" cy="6247354"/>
          </a:xfrm>
          <a:prstGeom prst="rect">
            <a:avLst/>
          </a:prstGeom>
        </p:spPr>
      </p:pic>
      <p:sp>
        <p:nvSpPr>
          <p:cNvPr id="3" name="Slide Number Placeholder 2">
            <a:extLst>
              <a:ext uri="{FF2B5EF4-FFF2-40B4-BE49-F238E27FC236}">
                <a16:creationId xmlns:a16="http://schemas.microsoft.com/office/drawing/2014/main" id="{78B6279E-947E-CC7D-FA5B-1070478C5625}"/>
              </a:ext>
            </a:extLst>
          </p:cNvPr>
          <p:cNvSpPr>
            <a:spLocks noGrp="1"/>
          </p:cNvSpPr>
          <p:nvPr>
            <p:ph type="sldNum" sz="quarter" idx="12"/>
          </p:nvPr>
        </p:nvSpPr>
        <p:spPr/>
        <p:txBody>
          <a:bodyPr/>
          <a:lstStyle/>
          <a:p>
            <a:fld id="{3A98EE3D-8CD1-4C3F-BD1C-C98C9596463C}" type="slidenum">
              <a:rPr lang="en-US" smtClean="0"/>
              <a:t>4</a:t>
            </a:fld>
            <a:endParaRPr lang="en-US" dirty="0"/>
          </a:p>
        </p:txBody>
      </p:sp>
    </p:spTree>
    <p:extLst>
      <p:ext uri="{BB962C8B-B14F-4D97-AF65-F5344CB8AC3E}">
        <p14:creationId xmlns:p14="http://schemas.microsoft.com/office/powerpoint/2010/main" val="1603529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ADF77-17B4-CF1F-35A6-264BFF466135}"/>
              </a:ext>
            </a:extLst>
          </p:cNvPr>
          <p:cNvSpPr>
            <a:spLocks noGrp="1"/>
          </p:cNvSpPr>
          <p:nvPr>
            <p:ph type="title"/>
          </p:nvPr>
        </p:nvSpPr>
        <p:spPr>
          <a:xfrm>
            <a:off x="375920" y="702157"/>
            <a:ext cx="11234888" cy="635250"/>
          </a:xfrm>
        </p:spPr>
        <p:txBody>
          <a:bodyPr/>
          <a:lstStyle/>
          <a:p>
            <a:r>
              <a:rPr lang="en-US" dirty="0"/>
              <a:t>Changes to Issue Outline</a:t>
            </a:r>
          </a:p>
        </p:txBody>
      </p:sp>
      <p:grpSp>
        <p:nvGrpSpPr>
          <p:cNvPr id="4" name="Group 3">
            <a:extLst>
              <a:ext uri="{FF2B5EF4-FFF2-40B4-BE49-F238E27FC236}">
                <a16:creationId xmlns:a16="http://schemas.microsoft.com/office/drawing/2014/main" id="{FBFDDF93-751C-FD5B-35BD-340B37D4DB20}"/>
              </a:ext>
            </a:extLst>
          </p:cNvPr>
          <p:cNvGrpSpPr/>
          <p:nvPr/>
        </p:nvGrpSpPr>
        <p:grpSpPr>
          <a:xfrm>
            <a:off x="251671" y="1417739"/>
            <a:ext cx="11744586" cy="5226342"/>
            <a:chOff x="413022" y="637563"/>
            <a:chExt cx="11671652" cy="4986237"/>
          </a:xfrm>
        </p:grpSpPr>
        <p:sp>
          <p:nvSpPr>
            <p:cNvPr id="5" name="TextBox 4">
              <a:extLst>
                <a:ext uri="{FF2B5EF4-FFF2-40B4-BE49-F238E27FC236}">
                  <a16:creationId xmlns:a16="http://schemas.microsoft.com/office/drawing/2014/main" id="{467937FD-2F28-EFB1-75BA-FCE2B809D81C}"/>
                </a:ext>
              </a:extLst>
            </p:cNvPr>
            <p:cNvSpPr txBox="1"/>
            <p:nvPr/>
          </p:nvSpPr>
          <p:spPr>
            <a:xfrm>
              <a:off x="413022" y="1001949"/>
              <a:ext cx="2607013" cy="646331"/>
            </a:xfrm>
            <a:prstGeom prst="rect">
              <a:avLst/>
            </a:prstGeom>
            <a:noFill/>
          </p:spPr>
          <p:txBody>
            <a:bodyPr wrap="square" rtlCol="0">
              <a:spAutoFit/>
            </a:bodyPr>
            <a:lstStyle/>
            <a:p>
              <a:r>
                <a:rPr lang="en-US" dirty="0"/>
                <a:t>Does a legal entity </a:t>
              </a:r>
              <a:br>
                <a:rPr lang="en-US" dirty="0"/>
              </a:br>
              <a:r>
                <a:rPr lang="en-US" dirty="0"/>
                <a:t>of any type exist?</a:t>
              </a:r>
            </a:p>
          </p:txBody>
        </p:sp>
        <p:sp>
          <p:nvSpPr>
            <p:cNvPr id="6" name="Arrow: Right 5">
              <a:extLst>
                <a:ext uri="{FF2B5EF4-FFF2-40B4-BE49-F238E27FC236}">
                  <a16:creationId xmlns:a16="http://schemas.microsoft.com/office/drawing/2014/main" id="{51268DD4-18F7-6070-BECA-8E7D40C35B6F}"/>
                </a:ext>
              </a:extLst>
            </p:cNvPr>
            <p:cNvSpPr/>
            <p:nvPr/>
          </p:nvSpPr>
          <p:spPr>
            <a:xfrm rot="10800000">
              <a:off x="2635539" y="1307604"/>
              <a:ext cx="6135738" cy="3155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4AFE317-EBFD-961C-D162-00EBDC619128}"/>
                </a:ext>
              </a:extLst>
            </p:cNvPr>
            <p:cNvSpPr txBox="1"/>
            <p:nvPr/>
          </p:nvSpPr>
          <p:spPr>
            <a:xfrm>
              <a:off x="8771279" y="1261011"/>
              <a:ext cx="2146870" cy="369332"/>
            </a:xfrm>
            <a:prstGeom prst="rect">
              <a:avLst/>
            </a:prstGeom>
            <a:noFill/>
          </p:spPr>
          <p:txBody>
            <a:bodyPr wrap="none" rtlCol="0">
              <a:spAutoFit/>
            </a:bodyPr>
            <a:lstStyle/>
            <a:p>
              <a:r>
                <a:rPr lang="en-US" dirty="0"/>
                <a:t>Individual State Laws</a:t>
              </a:r>
            </a:p>
          </p:txBody>
        </p:sp>
        <p:sp>
          <p:nvSpPr>
            <p:cNvPr id="8" name="TextBox 7">
              <a:extLst>
                <a:ext uri="{FF2B5EF4-FFF2-40B4-BE49-F238E27FC236}">
                  <a16:creationId xmlns:a16="http://schemas.microsoft.com/office/drawing/2014/main" id="{F6AC0AC8-35D3-8DED-B3B8-20369F996751}"/>
                </a:ext>
              </a:extLst>
            </p:cNvPr>
            <p:cNvSpPr txBox="1"/>
            <p:nvPr/>
          </p:nvSpPr>
          <p:spPr>
            <a:xfrm>
              <a:off x="788563" y="1627464"/>
              <a:ext cx="2656818" cy="646331"/>
            </a:xfrm>
            <a:prstGeom prst="rect">
              <a:avLst/>
            </a:prstGeom>
            <a:noFill/>
          </p:spPr>
          <p:txBody>
            <a:bodyPr wrap="none" rtlCol="0">
              <a:spAutoFit/>
            </a:bodyPr>
            <a:lstStyle/>
            <a:p>
              <a:r>
                <a:rPr lang="en-US" dirty="0"/>
                <a:t>Is the entity a partnership </a:t>
              </a:r>
              <a:br>
                <a:rPr lang="en-US" dirty="0"/>
              </a:br>
              <a:r>
                <a:rPr lang="en-US" dirty="0"/>
                <a:t>for tax purposes?</a:t>
              </a:r>
            </a:p>
          </p:txBody>
        </p:sp>
        <p:sp>
          <p:nvSpPr>
            <p:cNvPr id="9" name="TextBox 8">
              <a:extLst>
                <a:ext uri="{FF2B5EF4-FFF2-40B4-BE49-F238E27FC236}">
                  <a16:creationId xmlns:a16="http://schemas.microsoft.com/office/drawing/2014/main" id="{A7284A7F-0CB2-2BBF-D498-AC6BD1100F7E}"/>
                </a:ext>
              </a:extLst>
            </p:cNvPr>
            <p:cNvSpPr txBox="1"/>
            <p:nvPr/>
          </p:nvSpPr>
          <p:spPr>
            <a:xfrm>
              <a:off x="8771279" y="1875959"/>
              <a:ext cx="2159887" cy="369332"/>
            </a:xfrm>
            <a:prstGeom prst="rect">
              <a:avLst/>
            </a:prstGeom>
            <a:noFill/>
          </p:spPr>
          <p:txBody>
            <a:bodyPr wrap="none" rtlCol="0">
              <a:spAutoFit/>
            </a:bodyPr>
            <a:lstStyle/>
            <a:p>
              <a:r>
                <a:rPr lang="en-US" dirty="0"/>
                <a:t>Check-the-Box Rules</a:t>
              </a:r>
            </a:p>
          </p:txBody>
        </p:sp>
        <p:sp>
          <p:nvSpPr>
            <p:cNvPr id="10" name="Arrow: Right 9">
              <a:extLst>
                <a:ext uri="{FF2B5EF4-FFF2-40B4-BE49-F238E27FC236}">
                  <a16:creationId xmlns:a16="http://schemas.microsoft.com/office/drawing/2014/main" id="{699D7157-A40B-11B7-5A6A-970113AA6BE6}"/>
                </a:ext>
              </a:extLst>
            </p:cNvPr>
            <p:cNvSpPr/>
            <p:nvPr/>
          </p:nvSpPr>
          <p:spPr>
            <a:xfrm rot="10800000">
              <a:off x="3445381" y="1921397"/>
              <a:ext cx="5325895" cy="3155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65177A5-0AAE-76F9-FB0C-D1DB965935D2}"/>
                </a:ext>
              </a:extLst>
            </p:cNvPr>
            <p:cNvSpPr txBox="1"/>
            <p:nvPr/>
          </p:nvSpPr>
          <p:spPr>
            <a:xfrm>
              <a:off x="1234578" y="2283204"/>
              <a:ext cx="2911182" cy="646331"/>
            </a:xfrm>
            <a:prstGeom prst="rect">
              <a:avLst/>
            </a:prstGeom>
            <a:noFill/>
          </p:spPr>
          <p:txBody>
            <a:bodyPr wrap="none" rtlCol="0">
              <a:spAutoFit/>
            </a:bodyPr>
            <a:lstStyle/>
            <a:p>
              <a:r>
                <a:rPr lang="en-US" dirty="0"/>
                <a:t>How are partnership income </a:t>
              </a:r>
              <a:br>
                <a:rPr lang="en-US" dirty="0"/>
              </a:br>
              <a:r>
                <a:rPr lang="en-US" dirty="0"/>
                <a:t>and items characterized?</a:t>
              </a:r>
            </a:p>
          </p:txBody>
        </p:sp>
        <p:sp>
          <p:nvSpPr>
            <p:cNvPr id="12" name="Arrow: Right 11">
              <a:extLst>
                <a:ext uri="{FF2B5EF4-FFF2-40B4-BE49-F238E27FC236}">
                  <a16:creationId xmlns:a16="http://schemas.microsoft.com/office/drawing/2014/main" id="{0E0969AF-3817-7FA4-A1AC-3FBC46C90327}"/>
                </a:ext>
              </a:extLst>
            </p:cNvPr>
            <p:cNvSpPr/>
            <p:nvPr/>
          </p:nvSpPr>
          <p:spPr>
            <a:xfrm rot="10800000">
              <a:off x="4428380" y="2577137"/>
              <a:ext cx="4342894" cy="3155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20405423-015A-8F3A-D35D-EF7D495D604B}"/>
                </a:ext>
              </a:extLst>
            </p:cNvPr>
            <p:cNvSpPr txBox="1"/>
            <p:nvPr/>
          </p:nvSpPr>
          <p:spPr>
            <a:xfrm>
              <a:off x="8771279" y="2526786"/>
              <a:ext cx="3116879" cy="369332"/>
            </a:xfrm>
            <a:prstGeom prst="rect">
              <a:avLst/>
            </a:prstGeom>
            <a:noFill/>
          </p:spPr>
          <p:txBody>
            <a:bodyPr wrap="none" rtlCol="0">
              <a:spAutoFit/>
            </a:bodyPr>
            <a:lstStyle/>
            <a:p>
              <a:r>
                <a:rPr lang="en-US" dirty="0"/>
                <a:t>Substantive Rules - Individuals</a:t>
              </a:r>
            </a:p>
          </p:txBody>
        </p:sp>
        <p:sp>
          <p:nvSpPr>
            <p:cNvPr id="14" name="TextBox 13">
              <a:extLst>
                <a:ext uri="{FF2B5EF4-FFF2-40B4-BE49-F238E27FC236}">
                  <a16:creationId xmlns:a16="http://schemas.microsoft.com/office/drawing/2014/main" id="{CBBAB6A9-8638-827A-B0F7-84A45BC45D19}"/>
                </a:ext>
              </a:extLst>
            </p:cNvPr>
            <p:cNvSpPr txBox="1"/>
            <p:nvPr/>
          </p:nvSpPr>
          <p:spPr>
            <a:xfrm>
              <a:off x="1723412" y="2946608"/>
              <a:ext cx="2704971" cy="646331"/>
            </a:xfrm>
            <a:prstGeom prst="rect">
              <a:avLst/>
            </a:prstGeom>
            <a:noFill/>
          </p:spPr>
          <p:txBody>
            <a:bodyPr wrap="none" rtlCol="0">
              <a:spAutoFit/>
            </a:bodyPr>
            <a:lstStyle/>
            <a:p>
              <a:r>
                <a:rPr lang="en-US" dirty="0"/>
                <a:t>How are partnership </a:t>
              </a:r>
              <a:br>
                <a:rPr lang="en-US" dirty="0"/>
              </a:br>
              <a:r>
                <a:rPr lang="en-US" dirty="0"/>
                <a:t>income and items divided?</a:t>
              </a:r>
            </a:p>
          </p:txBody>
        </p:sp>
        <p:sp>
          <p:nvSpPr>
            <p:cNvPr id="15" name="TextBox 14">
              <a:extLst>
                <a:ext uri="{FF2B5EF4-FFF2-40B4-BE49-F238E27FC236}">
                  <a16:creationId xmlns:a16="http://schemas.microsoft.com/office/drawing/2014/main" id="{CE0755A3-ED66-6B9E-DD95-6DF719566FF3}"/>
                </a:ext>
              </a:extLst>
            </p:cNvPr>
            <p:cNvSpPr txBox="1"/>
            <p:nvPr/>
          </p:nvSpPr>
          <p:spPr>
            <a:xfrm>
              <a:off x="2164359" y="3582099"/>
              <a:ext cx="4776451" cy="616638"/>
            </a:xfrm>
            <a:prstGeom prst="rect">
              <a:avLst/>
            </a:prstGeom>
            <a:noFill/>
          </p:spPr>
          <p:txBody>
            <a:bodyPr wrap="square" rtlCol="0">
              <a:spAutoFit/>
            </a:bodyPr>
            <a:lstStyle/>
            <a:p>
              <a:r>
                <a:rPr lang="en-US" dirty="0"/>
                <a:t>How are contributions, distributions, and other</a:t>
              </a:r>
              <a:br>
                <a:rPr lang="en-US" dirty="0"/>
              </a:br>
              <a:r>
                <a:rPr lang="en-US" dirty="0"/>
                <a:t>partner/partnership exchanges treated?</a:t>
              </a:r>
            </a:p>
          </p:txBody>
        </p:sp>
        <p:sp>
          <p:nvSpPr>
            <p:cNvPr id="16" name="Arrow: Right 15">
              <a:extLst>
                <a:ext uri="{FF2B5EF4-FFF2-40B4-BE49-F238E27FC236}">
                  <a16:creationId xmlns:a16="http://schemas.microsoft.com/office/drawing/2014/main" id="{57EF000C-87E9-B705-8D4B-26FDD31A41E2}"/>
                </a:ext>
              </a:extLst>
            </p:cNvPr>
            <p:cNvSpPr/>
            <p:nvPr/>
          </p:nvSpPr>
          <p:spPr>
            <a:xfrm rot="10800000">
              <a:off x="5201269" y="3232872"/>
              <a:ext cx="3570005" cy="3155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BB15D619-2C25-6628-9025-7B5D13AAB9F8}"/>
                </a:ext>
              </a:extLst>
            </p:cNvPr>
            <p:cNvSpPr txBox="1"/>
            <p:nvPr/>
          </p:nvSpPr>
          <p:spPr>
            <a:xfrm>
              <a:off x="8771279" y="3187308"/>
              <a:ext cx="1428276" cy="369332"/>
            </a:xfrm>
            <a:prstGeom prst="rect">
              <a:avLst/>
            </a:prstGeom>
            <a:noFill/>
          </p:spPr>
          <p:txBody>
            <a:bodyPr wrap="none" rtlCol="0">
              <a:spAutoFit/>
            </a:bodyPr>
            <a:lstStyle/>
            <a:p>
              <a:r>
                <a:rPr lang="en-US" dirty="0"/>
                <a:t>Subchapter K</a:t>
              </a:r>
            </a:p>
          </p:txBody>
        </p:sp>
        <p:sp>
          <p:nvSpPr>
            <p:cNvPr id="18" name="Arrow: Right 17">
              <a:extLst>
                <a:ext uri="{FF2B5EF4-FFF2-40B4-BE49-F238E27FC236}">
                  <a16:creationId xmlns:a16="http://schemas.microsoft.com/office/drawing/2014/main" id="{7BE142EC-7EEB-89B4-590D-0CF3CA1927F5}"/>
                </a:ext>
              </a:extLst>
            </p:cNvPr>
            <p:cNvSpPr/>
            <p:nvPr/>
          </p:nvSpPr>
          <p:spPr>
            <a:xfrm rot="10800000">
              <a:off x="6705708" y="3871830"/>
              <a:ext cx="2064449" cy="3155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DE698FB-005F-E61F-2EEE-B5DECD02F22E}"/>
                </a:ext>
              </a:extLst>
            </p:cNvPr>
            <p:cNvSpPr txBox="1"/>
            <p:nvPr/>
          </p:nvSpPr>
          <p:spPr>
            <a:xfrm>
              <a:off x="8771279" y="3834783"/>
              <a:ext cx="1428276" cy="369332"/>
            </a:xfrm>
            <a:prstGeom prst="rect">
              <a:avLst/>
            </a:prstGeom>
            <a:noFill/>
          </p:spPr>
          <p:txBody>
            <a:bodyPr wrap="none" rtlCol="0">
              <a:spAutoFit/>
            </a:bodyPr>
            <a:lstStyle/>
            <a:p>
              <a:r>
                <a:rPr lang="en-US" dirty="0"/>
                <a:t>Subchapter K</a:t>
              </a:r>
            </a:p>
          </p:txBody>
        </p:sp>
        <p:sp>
          <p:nvSpPr>
            <p:cNvPr id="20" name="TextBox 19">
              <a:extLst>
                <a:ext uri="{FF2B5EF4-FFF2-40B4-BE49-F238E27FC236}">
                  <a16:creationId xmlns:a16="http://schemas.microsoft.com/office/drawing/2014/main" id="{A0CB3AE7-183C-EB9A-0DEC-A93A8F892A96}"/>
                </a:ext>
              </a:extLst>
            </p:cNvPr>
            <p:cNvSpPr txBox="1"/>
            <p:nvPr/>
          </p:nvSpPr>
          <p:spPr>
            <a:xfrm>
              <a:off x="2635540" y="4237839"/>
              <a:ext cx="4986441" cy="646331"/>
            </a:xfrm>
            <a:prstGeom prst="rect">
              <a:avLst/>
            </a:prstGeom>
            <a:noFill/>
          </p:spPr>
          <p:txBody>
            <a:bodyPr wrap="square" rtlCol="0">
              <a:spAutoFit/>
            </a:bodyPr>
            <a:lstStyle/>
            <a:p>
              <a:r>
                <a:rPr lang="en-US" dirty="0"/>
                <a:t>How do individual partners compute their taxes taking into account partnership-related items?</a:t>
              </a:r>
            </a:p>
          </p:txBody>
        </p:sp>
        <p:sp>
          <p:nvSpPr>
            <p:cNvPr id="21" name="Arrow: Right 20">
              <a:extLst>
                <a:ext uri="{FF2B5EF4-FFF2-40B4-BE49-F238E27FC236}">
                  <a16:creationId xmlns:a16="http://schemas.microsoft.com/office/drawing/2014/main" id="{9E2BE168-8A25-0A3B-7E0F-7DEDF0893652}"/>
                </a:ext>
              </a:extLst>
            </p:cNvPr>
            <p:cNvSpPr/>
            <p:nvPr/>
          </p:nvSpPr>
          <p:spPr>
            <a:xfrm rot="10800000">
              <a:off x="7523559" y="4552608"/>
              <a:ext cx="1246600" cy="3155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00257A9F-4DF8-3769-27CC-5D68E4436886}"/>
                </a:ext>
              </a:extLst>
            </p:cNvPr>
            <p:cNvSpPr txBox="1"/>
            <p:nvPr/>
          </p:nvSpPr>
          <p:spPr>
            <a:xfrm>
              <a:off x="8771279" y="4514838"/>
              <a:ext cx="3014287" cy="369332"/>
            </a:xfrm>
            <a:prstGeom prst="rect">
              <a:avLst/>
            </a:prstGeom>
            <a:noFill/>
          </p:spPr>
          <p:txBody>
            <a:bodyPr wrap="none" rtlCol="0">
              <a:spAutoFit/>
            </a:bodyPr>
            <a:lstStyle/>
            <a:p>
              <a:r>
                <a:rPr lang="en-US" dirty="0"/>
                <a:t>Substantive Rules - Individuals</a:t>
              </a:r>
            </a:p>
          </p:txBody>
        </p:sp>
        <p:sp>
          <p:nvSpPr>
            <p:cNvPr id="23" name="TextBox 22">
              <a:extLst>
                <a:ext uri="{FF2B5EF4-FFF2-40B4-BE49-F238E27FC236}">
                  <a16:creationId xmlns:a16="http://schemas.microsoft.com/office/drawing/2014/main" id="{F208FD17-D378-108F-2B91-8337B50DB379}"/>
                </a:ext>
              </a:extLst>
            </p:cNvPr>
            <p:cNvSpPr txBox="1"/>
            <p:nvPr/>
          </p:nvSpPr>
          <p:spPr>
            <a:xfrm>
              <a:off x="2997665" y="4977469"/>
              <a:ext cx="4986441" cy="646331"/>
            </a:xfrm>
            <a:prstGeom prst="rect">
              <a:avLst/>
            </a:prstGeom>
            <a:noFill/>
          </p:spPr>
          <p:txBody>
            <a:bodyPr wrap="square" rtlCol="0">
              <a:spAutoFit/>
            </a:bodyPr>
            <a:lstStyle/>
            <a:p>
              <a:r>
                <a:rPr lang="en-US" dirty="0"/>
                <a:t>How do corporate partners compute their taxes taking into account partnership-related items?</a:t>
              </a:r>
            </a:p>
          </p:txBody>
        </p:sp>
        <p:sp>
          <p:nvSpPr>
            <p:cNvPr id="24" name="Arrow: Right 23">
              <a:extLst>
                <a:ext uri="{FF2B5EF4-FFF2-40B4-BE49-F238E27FC236}">
                  <a16:creationId xmlns:a16="http://schemas.microsoft.com/office/drawing/2014/main" id="{B58F864A-992E-1CD1-0904-7F3481D8C0E5}"/>
                </a:ext>
              </a:extLst>
            </p:cNvPr>
            <p:cNvSpPr/>
            <p:nvPr/>
          </p:nvSpPr>
          <p:spPr>
            <a:xfrm rot="10800000">
              <a:off x="8179857" y="5258681"/>
              <a:ext cx="590299" cy="3155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E7DCB9C-6AFA-5263-3CF2-7AC5B1F6D711}"/>
                </a:ext>
              </a:extLst>
            </p:cNvPr>
            <p:cNvSpPr txBox="1"/>
            <p:nvPr/>
          </p:nvSpPr>
          <p:spPr>
            <a:xfrm>
              <a:off x="8772677" y="5220912"/>
              <a:ext cx="3311997" cy="369332"/>
            </a:xfrm>
            <a:prstGeom prst="rect">
              <a:avLst/>
            </a:prstGeom>
            <a:noFill/>
          </p:spPr>
          <p:txBody>
            <a:bodyPr wrap="none" rtlCol="0">
              <a:spAutoFit/>
            </a:bodyPr>
            <a:lstStyle/>
            <a:p>
              <a:r>
                <a:rPr lang="en-US" dirty="0"/>
                <a:t>Substantive Rules - Corporations</a:t>
              </a:r>
            </a:p>
          </p:txBody>
        </p:sp>
        <p:sp>
          <p:nvSpPr>
            <p:cNvPr id="26" name="TextBox 25">
              <a:extLst>
                <a:ext uri="{FF2B5EF4-FFF2-40B4-BE49-F238E27FC236}">
                  <a16:creationId xmlns:a16="http://schemas.microsoft.com/office/drawing/2014/main" id="{F8607039-11C3-1899-2EB5-9307E15B592A}"/>
                </a:ext>
              </a:extLst>
            </p:cNvPr>
            <p:cNvSpPr txBox="1"/>
            <p:nvPr/>
          </p:nvSpPr>
          <p:spPr>
            <a:xfrm>
              <a:off x="3582098" y="637563"/>
              <a:ext cx="4246174" cy="352364"/>
            </a:xfrm>
            <a:prstGeom prst="rect">
              <a:avLst/>
            </a:prstGeom>
            <a:noFill/>
          </p:spPr>
          <p:txBody>
            <a:bodyPr wrap="none" rtlCol="0">
              <a:spAutoFit/>
            </a:bodyPr>
            <a:lstStyle/>
            <a:p>
              <a:r>
                <a:rPr lang="en-US" b="1" dirty="0"/>
                <a:t>Federal Conformity – Partnership Taxation</a:t>
              </a:r>
            </a:p>
          </p:txBody>
        </p:sp>
      </p:grpSp>
      <p:sp>
        <p:nvSpPr>
          <p:cNvPr id="27" name="Slide Number Placeholder 26">
            <a:extLst>
              <a:ext uri="{FF2B5EF4-FFF2-40B4-BE49-F238E27FC236}">
                <a16:creationId xmlns:a16="http://schemas.microsoft.com/office/drawing/2014/main" id="{56793086-F217-B71E-1544-7B857A8FB456}"/>
              </a:ext>
            </a:extLst>
          </p:cNvPr>
          <p:cNvSpPr>
            <a:spLocks noGrp="1"/>
          </p:cNvSpPr>
          <p:nvPr>
            <p:ph type="sldNum" sz="quarter" idx="12"/>
          </p:nvPr>
        </p:nvSpPr>
        <p:spPr/>
        <p:txBody>
          <a:bodyPr/>
          <a:lstStyle/>
          <a:p>
            <a:fld id="{3A98EE3D-8CD1-4C3F-BD1C-C98C9596463C}" type="slidenum">
              <a:rPr lang="en-US" smtClean="0"/>
              <a:t>5</a:t>
            </a:fld>
            <a:endParaRPr lang="en-US" dirty="0"/>
          </a:p>
        </p:txBody>
      </p:sp>
    </p:spTree>
    <p:extLst>
      <p:ext uri="{BB962C8B-B14F-4D97-AF65-F5344CB8AC3E}">
        <p14:creationId xmlns:p14="http://schemas.microsoft.com/office/powerpoint/2010/main" val="1089302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52643-A0BA-19E8-097A-50D0C1572FD6}"/>
              </a:ext>
            </a:extLst>
          </p:cNvPr>
          <p:cNvSpPr>
            <a:spLocks noGrp="1"/>
          </p:cNvSpPr>
          <p:nvPr>
            <p:ph type="title"/>
          </p:nvPr>
        </p:nvSpPr>
        <p:spPr>
          <a:xfrm>
            <a:off x="581192" y="702156"/>
            <a:ext cx="11029616" cy="778774"/>
          </a:xfrm>
        </p:spPr>
        <p:txBody>
          <a:bodyPr/>
          <a:lstStyle/>
          <a:p>
            <a:r>
              <a:rPr lang="en-US" dirty="0"/>
              <a:t>federal Principles – Partnership is a Conduit</a:t>
            </a:r>
          </a:p>
        </p:txBody>
      </p:sp>
      <p:sp>
        <p:nvSpPr>
          <p:cNvPr id="3" name="Content Placeholder 2">
            <a:extLst>
              <a:ext uri="{FF2B5EF4-FFF2-40B4-BE49-F238E27FC236}">
                <a16:creationId xmlns:a16="http://schemas.microsoft.com/office/drawing/2014/main" id="{33FDC27E-F811-4B13-1EAC-0BB13BBDD585}"/>
              </a:ext>
            </a:extLst>
          </p:cNvPr>
          <p:cNvSpPr>
            <a:spLocks noGrp="1"/>
          </p:cNvSpPr>
          <p:nvPr>
            <p:ph idx="1"/>
          </p:nvPr>
        </p:nvSpPr>
        <p:spPr>
          <a:xfrm>
            <a:off x="426721" y="1726363"/>
            <a:ext cx="10444479" cy="4880113"/>
          </a:xfrm>
        </p:spPr>
        <p:txBody>
          <a:bodyPr anchor="t">
            <a:normAutofit/>
          </a:bodyPr>
          <a:lstStyle/>
          <a:p>
            <a:pPr lvl="1">
              <a:spcBef>
                <a:spcPts val="600"/>
              </a:spcBef>
              <a:spcAft>
                <a:spcPts val="1800"/>
              </a:spcAft>
            </a:pPr>
            <a:r>
              <a:rPr lang="en-US" sz="2000" dirty="0"/>
              <a:t>Liability for tax on partnership income is attributed to “persons carrying on business as partners.” IRC §701 This liability for tax applies to limited, passive, and minority partners. </a:t>
            </a:r>
          </a:p>
          <a:p>
            <a:pPr lvl="1">
              <a:spcBef>
                <a:spcPts val="600"/>
              </a:spcBef>
              <a:spcAft>
                <a:spcPts val="1800"/>
              </a:spcAft>
            </a:pPr>
            <a:r>
              <a:rPr lang="en-US" sz="2000" dirty="0"/>
              <a:t>Partnerships act primarily as “conduits” for tax items which are properly valued and characterized based on the partnership’s actions undertaken to earn or incur those items. IRC §702 and 703. </a:t>
            </a:r>
          </a:p>
          <a:p>
            <a:pPr lvl="1">
              <a:spcBef>
                <a:spcPts val="600"/>
              </a:spcBef>
              <a:spcAft>
                <a:spcPts val="1800"/>
              </a:spcAft>
            </a:pPr>
            <a:r>
              <a:rPr lang="en-US" sz="2000" dirty="0"/>
              <a:t>This conduit principle applies to tiered partnerships by maintaining the character of items as they flow through upper tiers.</a:t>
            </a:r>
          </a:p>
          <a:p>
            <a:pPr lvl="1">
              <a:spcBef>
                <a:spcPts val="600"/>
              </a:spcBef>
              <a:spcAft>
                <a:spcPts val="1800"/>
              </a:spcAft>
            </a:pPr>
            <a:r>
              <a:rPr lang="en-US" sz="2000" dirty="0"/>
              <a:t>This “conduit” principle is applied to sourcing of domestic versus foreign income. See IRC § 875 and 26 CFR § 1.863-3. </a:t>
            </a:r>
          </a:p>
        </p:txBody>
      </p:sp>
      <p:sp>
        <p:nvSpPr>
          <p:cNvPr id="4" name="Slide Number Placeholder 3">
            <a:extLst>
              <a:ext uri="{FF2B5EF4-FFF2-40B4-BE49-F238E27FC236}">
                <a16:creationId xmlns:a16="http://schemas.microsoft.com/office/drawing/2014/main" id="{A7443563-C995-0748-CFBD-7BC39567B48A}"/>
              </a:ext>
            </a:extLst>
          </p:cNvPr>
          <p:cNvSpPr>
            <a:spLocks noGrp="1"/>
          </p:cNvSpPr>
          <p:nvPr>
            <p:ph type="sldNum" sz="quarter" idx="12"/>
          </p:nvPr>
        </p:nvSpPr>
        <p:spPr/>
        <p:txBody>
          <a:bodyPr/>
          <a:lstStyle/>
          <a:p>
            <a:fld id="{3A98EE3D-8CD1-4C3F-BD1C-C98C9596463C}" type="slidenum">
              <a:rPr lang="en-US" smtClean="0"/>
              <a:t>6</a:t>
            </a:fld>
            <a:endParaRPr lang="en-US" dirty="0"/>
          </a:p>
        </p:txBody>
      </p:sp>
    </p:spTree>
    <p:extLst>
      <p:ext uri="{BB962C8B-B14F-4D97-AF65-F5344CB8AC3E}">
        <p14:creationId xmlns:p14="http://schemas.microsoft.com/office/powerpoint/2010/main" val="1185604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52643-A0BA-19E8-097A-50D0C1572FD6}"/>
              </a:ext>
            </a:extLst>
          </p:cNvPr>
          <p:cNvSpPr>
            <a:spLocks noGrp="1"/>
          </p:cNvSpPr>
          <p:nvPr>
            <p:ph type="title"/>
          </p:nvPr>
        </p:nvSpPr>
        <p:spPr>
          <a:xfrm>
            <a:off x="581192" y="702156"/>
            <a:ext cx="11029616" cy="778774"/>
          </a:xfrm>
        </p:spPr>
        <p:txBody>
          <a:bodyPr/>
          <a:lstStyle/>
          <a:p>
            <a:r>
              <a:rPr lang="en-US" dirty="0"/>
              <a:t>Federal Principle – Flexibility</a:t>
            </a:r>
          </a:p>
        </p:txBody>
      </p:sp>
      <p:sp>
        <p:nvSpPr>
          <p:cNvPr id="3" name="Content Placeholder 2">
            <a:extLst>
              <a:ext uri="{FF2B5EF4-FFF2-40B4-BE49-F238E27FC236}">
                <a16:creationId xmlns:a16="http://schemas.microsoft.com/office/drawing/2014/main" id="{33FDC27E-F811-4B13-1EAC-0BB13BBDD585}"/>
              </a:ext>
            </a:extLst>
          </p:cNvPr>
          <p:cNvSpPr>
            <a:spLocks noGrp="1"/>
          </p:cNvSpPr>
          <p:nvPr>
            <p:ph idx="1"/>
          </p:nvPr>
        </p:nvSpPr>
        <p:spPr>
          <a:xfrm>
            <a:off x="365760" y="1574801"/>
            <a:ext cx="10911840" cy="4965148"/>
          </a:xfrm>
        </p:spPr>
        <p:txBody>
          <a:bodyPr anchor="t">
            <a:normAutofit/>
          </a:bodyPr>
          <a:lstStyle/>
          <a:p>
            <a:pPr lvl="1">
              <a:spcAft>
                <a:spcPts val="1200"/>
              </a:spcAft>
            </a:pPr>
            <a:r>
              <a:rPr lang="en-US" sz="2000" dirty="0"/>
              <a:t>Partnerships do not allocate net income. They allocate partnership items making up net income—to the extent it affects partners’ taxes. IRC §703. </a:t>
            </a:r>
          </a:p>
          <a:p>
            <a:pPr lvl="1">
              <a:spcAft>
                <a:spcPts val="1200"/>
              </a:spcAft>
            </a:pPr>
            <a:r>
              <a:rPr lang="en-US" sz="2000" dirty="0"/>
              <a:t>Partners have flexibility in allocating items, within limits, and allocations of certain items may not match other items or the partner’s interest in the partnership. IRC §704</a:t>
            </a:r>
          </a:p>
          <a:p>
            <a:pPr lvl="1">
              <a:spcBef>
                <a:spcPts val="600"/>
              </a:spcBef>
              <a:spcAft>
                <a:spcPts val="0"/>
              </a:spcAft>
            </a:pPr>
            <a:r>
              <a:rPr lang="en-US" sz="2000" dirty="0"/>
              <a:t>Partners may derive different types of income allocations from partnerships: </a:t>
            </a:r>
          </a:p>
          <a:p>
            <a:pPr lvl="2">
              <a:spcBef>
                <a:spcPts val="300"/>
              </a:spcBef>
              <a:spcAft>
                <a:spcPts val="0"/>
              </a:spcAft>
            </a:pPr>
            <a:r>
              <a:rPr lang="en-US" sz="1800" dirty="0"/>
              <a:t>Allocations made by agreement (IRC §704(b) </a:t>
            </a:r>
          </a:p>
          <a:p>
            <a:pPr lvl="2">
              <a:spcBef>
                <a:spcPts val="300"/>
              </a:spcBef>
              <a:spcAft>
                <a:spcPts val="0"/>
              </a:spcAft>
            </a:pPr>
            <a:r>
              <a:rPr lang="en-US" sz="1800" dirty="0"/>
              <a:t>Allocations required by Subchapter K (IRC §704(c) and others) </a:t>
            </a:r>
          </a:p>
          <a:p>
            <a:pPr lvl="2">
              <a:spcBef>
                <a:spcPts val="300"/>
              </a:spcBef>
              <a:spcAft>
                <a:spcPts val="0"/>
              </a:spcAft>
            </a:pPr>
            <a:r>
              <a:rPr lang="en-US" sz="1800" dirty="0"/>
              <a:t>Guaranteed payments (IRC §707(c)</a:t>
            </a:r>
          </a:p>
          <a:p>
            <a:pPr lvl="2"/>
            <a:r>
              <a:rPr lang="en-US" sz="1800" dirty="0"/>
              <a:t>Payments not as partners (IRC §707(a)</a:t>
            </a:r>
          </a:p>
          <a:p>
            <a:pPr lvl="1">
              <a:spcBef>
                <a:spcPts val="1200"/>
              </a:spcBef>
            </a:pPr>
            <a:r>
              <a:rPr lang="en-US" sz="2000" dirty="0"/>
              <a:t>The IRS has issued regulations to make explicit that Subchapter K’s flexibility cannot be used to artificially avoid tax—particularly where the economic or legal substance of the transaction or structure does not match the tax result under Subchapter K. </a:t>
            </a:r>
          </a:p>
          <a:p>
            <a:pPr lvl="1"/>
            <a:endParaRPr lang="en-US" sz="2000" dirty="0"/>
          </a:p>
        </p:txBody>
      </p:sp>
      <p:sp>
        <p:nvSpPr>
          <p:cNvPr id="4" name="Slide Number Placeholder 3">
            <a:extLst>
              <a:ext uri="{FF2B5EF4-FFF2-40B4-BE49-F238E27FC236}">
                <a16:creationId xmlns:a16="http://schemas.microsoft.com/office/drawing/2014/main" id="{DBFDC8AE-402C-7388-9810-59EBC1ECC3E5}"/>
              </a:ext>
            </a:extLst>
          </p:cNvPr>
          <p:cNvSpPr>
            <a:spLocks noGrp="1"/>
          </p:cNvSpPr>
          <p:nvPr>
            <p:ph type="sldNum" sz="quarter" idx="12"/>
          </p:nvPr>
        </p:nvSpPr>
        <p:spPr/>
        <p:txBody>
          <a:bodyPr/>
          <a:lstStyle/>
          <a:p>
            <a:fld id="{3A98EE3D-8CD1-4C3F-BD1C-C98C9596463C}" type="slidenum">
              <a:rPr lang="en-US" smtClean="0"/>
              <a:t>7</a:t>
            </a:fld>
            <a:endParaRPr lang="en-US" dirty="0"/>
          </a:p>
        </p:txBody>
      </p:sp>
    </p:spTree>
    <p:extLst>
      <p:ext uri="{BB962C8B-B14F-4D97-AF65-F5344CB8AC3E}">
        <p14:creationId xmlns:p14="http://schemas.microsoft.com/office/powerpoint/2010/main" val="3648929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52643-A0BA-19E8-097A-50D0C1572FD6}"/>
              </a:ext>
            </a:extLst>
          </p:cNvPr>
          <p:cNvSpPr>
            <a:spLocks noGrp="1"/>
          </p:cNvSpPr>
          <p:nvPr>
            <p:ph type="title"/>
          </p:nvPr>
        </p:nvSpPr>
        <p:spPr>
          <a:xfrm>
            <a:off x="581192" y="702156"/>
            <a:ext cx="11029616" cy="778774"/>
          </a:xfrm>
        </p:spPr>
        <p:txBody>
          <a:bodyPr/>
          <a:lstStyle/>
          <a:p>
            <a:r>
              <a:rPr lang="en-US" dirty="0"/>
              <a:t>State Principle – Formulary Apportionment</a:t>
            </a:r>
          </a:p>
        </p:txBody>
      </p:sp>
      <p:sp>
        <p:nvSpPr>
          <p:cNvPr id="3" name="Content Placeholder 2">
            <a:extLst>
              <a:ext uri="{FF2B5EF4-FFF2-40B4-BE49-F238E27FC236}">
                <a16:creationId xmlns:a16="http://schemas.microsoft.com/office/drawing/2014/main" id="{33FDC27E-F811-4B13-1EAC-0BB13BBDD585}"/>
              </a:ext>
            </a:extLst>
          </p:cNvPr>
          <p:cNvSpPr>
            <a:spLocks noGrp="1"/>
          </p:cNvSpPr>
          <p:nvPr>
            <p:ph idx="1"/>
          </p:nvPr>
        </p:nvSpPr>
        <p:spPr>
          <a:xfrm>
            <a:off x="406400" y="1706880"/>
            <a:ext cx="10911839" cy="4833068"/>
          </a:xfrm>
        </p:spPr>
        <p:txBody>
          <a:bodyPr anchor="t">
            <a:normAutofit/>
          </a:bodyPr>
          <a:lstStyle/>
          <a:p>
            <a:pPr lvl="1">
              <a:spcBef>
                <a:spcPts val="600"/>
              </a:spcBef>
              <a:spcAft>
                <a:spcPts val="1800"/>
              </a:spcAft>
            </a:pPr>
            <a:r>
              <a:rPr lang="en-US" sz="2000" dirty="0"/>
              <a:t>The federal tax system contains sourcing rules for different categories of income. These rules apply to items of income within that category to determine if they are domestic or foreign. Direct and indirect expenses are then allocated or apportioned to those categories of income. </a:t>
            </a:r>
          </a:p>
          <a:p>
            <a:pPr lvl="1">
              <a:spcBef>
                <a:spcPts val="600"/>
              </a:spcBef>
              <a:spcAft>
                <a:spcPts val="1800"/>
              </a:spcAft>
            </a:pPr>
            <a:r>
              <a:rPr lang="en-US" sz="2000" dirty="0"/>
              <a:t>Rather than determining the source of particular items of income, the state tax system uses formulary apportionment applied to the net income (loss) of the business. </a:t>
            </a:r>
          </a:p>
          <a:p>
            <a:pPr lvl="1">
              <a:spcBef>
                <a:spcPts val="600"/>
              </a:spcBef>
              <a:spcAft>
                <a:spcPts val="1800"/>
              </a:spcAft>
            </a:pPr>
            <a:r>
              <a:rPr lang="en-US" sz="2000" dirty="0"/>
              <a:t>States apply formulary apportionment to all or some of the net income of a taxable corporation or a group of corporations. </a:t>
            </a:r>
          </a:p>
          <a:p>
            <a:pPr lvl="1">
              <a:spcBef>
                <a:spcPts val="600"/>
              </a:spcBef>
              <a:spcAft>
                <a:spcPts val="1800"/>
              </a:spcAft>
            </a:pPr>
            <a:r>
              <a:rPr lang="en-US" sz="2000" dirty="0"/>
              <a:t>Most states apply the same method of formulary apportionment to partnerships as to taxable corporations. (Similarly, Art. II of the Multistate Tax Compact, which contains UDITPA, defines “taxpayer” to include a “partnership . . . acting as a business entity.”)</a:t>
            </a:r>
          </a:p>
          <a:p>
            <a:pPr lvl="1">
              <a:spcBef>
                <a:spcPts val="600"/>
              </a:spcBef>
              <a:spcAft>
                <a:spcPts val="1800"/>
              </a:spcAft>
            </a:pPr>
            <a:endParaRPr lang="en-US" sz="2000" dirty="0"/>
          </a:p>
          <a:p>
            <a:pPr lvl="1"/>
            <a:endParaRPr lang="en-US" sz="2000" dirty="0"/>
          </a:p>
        </p:txBody>
      </p:sp>
      <p:sp>
        <p:nvSpPr>
          <p:cNvPr id="4" name="Slide Number Placeholder 3">
            <a:extLst>
              <a:ext uri="{FF2B5EF4-FFF2-40B4-BE49-F238E27FC236}">
                <a16:creationId xmlns:a16="http://schemas.microsoft.com/office/drawing/2014/main" id="{ED5E673A-B3B7-8962-3121-204E3D3B493B}"/>
              </a:ext>
            </a:extLst>
          </p:cNvPr>
          <p:cNvSpPr>
            <a:spLocks noGrp="1"/>
          </p:cNvSpPr>
          <p:nvPr>
            <p:ph type="sldNum" sz="quarter" idx="12"/>
          </p:nvPr>
        </p:nvSpPr>
        <p:spPr/>
        <p:txBody>
          <a:bodyPr/>
          <a:lstStyle/>
          <a:p>
            <a:fld id="{3A98EE3D-8CD1-4C3F-BD1C-C98C9596463C}" type="slidenum">
              <a:rPr lang="en-US" smtClean="0"/>
              <a:t>8</a:t>
            </a:fld>
            <a:endParaRPr lang="en-US" dirty="0"/>
          </a:p>
        </p:txBody>
      </p:sp>
    </p:spTree>
    <p:extLst>
      <p:ext uri="{BB962C8B-B14F-4D97-AF65-F5344CB8AC3E}">
        <p14:creationId xmlns:p14="http://schemas.microsoft.com/office/powerpoint/2010/main" val="2890217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52643-A0BA-19E8-097A-50D0C1572FD6}"/>
              </a:ext>
            </a:extLst>
          </p:cNvPr>
          <p:cNvSpPr>
            <a:spLocks noGrp="1"/>
          </p:cNvSpPr>
          <p:nvPr>
            <p:ph type="title"/>
          </p:nvPr>
        </p:nvSpPr>
        <p:spPr>
          <a:xfrm>
            <a:off x="581192" y="702156"/>
            <a:ext cx="11029616" cy="778774"/>
          </a:xfrm>
        </p:spPr>
        <p:txBody>
          <a:bodyPr/>
          <a:lstStyle/>
          <a:p>
            <a:r>
              <a:rPr lang="en-US" dirty="0"/>
              <a:t>State Principle – Unitary Business Principle</a:t>
            </a:r>
          </a:p>
        </p:txBody>
      </p:sp>
      <p:sp>
        <p:nvSpPr>
          <p:cNvPr id="3" name="Content Placeholder 2">
            <a:extLst>
              <a:ext uri="{FF2B5EF4-FFF2-40B4-BE49-F238E27FC236}">
                <a16:creationId xmlns:a16="http://schemas.microsoft.com/office/drawing/2014/main" id="{33FDC27E-F811-4B13-1EAC-0BB13BBDD585}"/>
              </a:ext>
            </a:extLst>
          </p:cNvPr>
          <p:cNvSpPr>
            <a:spLocks noGrp="1"/>
          </p:cNvSpPr>
          <p:nvPr>
            <p:ph idx="1"/>
          </p:nvPr>
        </p:nvSpPr>
        <p:spPr>
          <a:xfrm>
            <a:off x="375921" y="1574801"/>
            <a:ext cx="10739120" cy="4965148"/>
          </a:xfrm>
        </p:spPr>
        <p:txBody>
          <a:bodyPr anchor="t">
            <a:normAutofit/>
          </a:bodyPr>
          <a:lstStyle/>
          <a:p>
            <a:pPr lvl="1">
              <a:spcBef>
                <a:spcPts val="600"/>
              </a:spcBef>
              <a:spcAft>
                <a:spcPts val="1800"/>
              </a:spcAft>
            </a:pPr>
            <a:r>
              <a:rPr lang="en-US" sz="2000" dirty="0"/>
              <a:t>The dormant commerce clause requires a sufficient connection between the factors attributed to the business in the state and the items of income to be taxed. </a:t>
            </a:r>
          </a:p>
          <a:p>
            <a:pPr lvl="1">
              <a:spcBef>
                <a:spcPts val="600"/>
              </a:spcBef>
              <a:spcAft>
                <a:spcPts val="1800"/>
              </a:spcAft>
            </a:pPr>
            <a:r>
              <a:rPr lang="en-US" sz="2000" dirty="0"/>
              <a:t>If there is an insufficient connection, a different sourcing method must be used—often looking to the specific assets giving rise to the income or the domicile of the business.</a:t>
            </a:r>
          </a:p>
          <a:p>
            <a:pPr lvl="1">
              <a:spcBef>
                <a:spcPts val="600"/>
              </a:spcBef>
              <a:spcAft>
                <a:spcPts val="1800"/>
              </a:spcAft>
            </a:pPr>
            <a:r>
              <a:rPr lang="en-US" sz="2000" dirty="0"/>
              <a:t>UDITPA – Sec. 1 defines apportionable (or “business”) income based on the relationship between the transaction, activity, or property giving rise to the income and the taxpayer’s [that is, the partnership’s] business.</a:t>
            </a:r>
          </a:p>
          <a:p>
            <a:pPr lvl="1">
              <a:spcBef>
                <a:spcPts val="600"/>
              </a:spcBef>
              <a:spcAft>
                <a:spcPts val="1800"/>
              </a:spcAft>
            </a:pPr>
            <a:r>
              <a:rPr lang="en-US" sz="2000" dirty="0"/>
              <a:t>Under MTC model regulations, if a corporate partner includes its share of partnership income in its apportionable income, then a share of the partnership factors is included in the apportionment formula (“blended sourcing”). </a:t>
            </a:r>
          </a:p>
          <a:p>
            <a:pPr lvl="1">
              <a:spcAft>
                <a:spcPts val="1800"/>
              </a:spcAft>
            </a:pPr>
            <a:endParaRPr lang="en-US" sz="2400" dirty="0"/>
          </a:p>
        </p:txBody>
      </p:sp>
      <p:sp>
        <p:nvSpPr>
          <p:cNvPr id="4" name="Slide Number Placeholder 3">
            <a:extLst>
              <a:ext uri="{FF2B5EF4-FFF2-40B4-BE49-F238E27FC236}">
                <a16:creationId xmlns:a16="http://schemas.microsoft.com/office/drawing/2014/main" id="{D6181DB2-D6C3-BBB4-1096-741D1B72AED5}"/>
              </a:ext>
            </a:extLst>
          </p:cNvPr>
          <p:cNvSpPr>
            <a:spLocks noGrp="1"/>
          </p:cNvSpPr>
          <p:nvPr>
            <p:ph type="sldNum" sz="quarter" idx="12"/>
          </p:nvPr>
        </p:nvSpPr>
        <p:spPr/>
        <p:txBody>
          <a:bodyPr/>
          <a:lstStyle/>
          <a:p>
            <a:fld id="{3A98EE3D-8CD1-4C3F-BD1C-C98C9596463C}" type="slidenum">
              <a:rPr lang="en-US" smtClean="0"/>
              <a:t>9</a:t>
            </a:fld>
            <a:endParaRPr lang="en-US" dirty="0"/>
          </a:p>
        </p:txBody>
      </p:sp>
    </p:spTree>
    <p:extLst>
      <p:ext uri="{BB962C8B-B14F-4D97-AF65-F5344CB8AC3E}">
        <p14:creationId xmlns:p14="http://schemas.microsoft.com/office/powerpoint/2010/main" val="21451311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7"/>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VTI">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D289AE2-D2AE-49D1-AFAC-3A79F6794255}">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927BD4C1-B6B1-4715-ABF9-E660A51A4E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{A0F34DF7-2C7D-45DD-8C44-89A48ADF5BAD}tf33552983_win32</Template>
  <TotalTime>10606</TotalTime>
  <Words>1876</Words>
  <Application>Microsoft Office PowerPoint</Application>
  <PresentationFormat>Widescreen</PresentationFormat>
  <Paragraphs>140</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Calibri</vt:lpstr>
      <vt:lpstr>Franklin Gothic Book</vt:lpstr>
      <vt:lpstr>Franklin Gothic Demi</vt:lpstr>
      <vt:lpstr>Wingdings 2</vt:lpstr>
      <vt:lpstr>DividendVTI</vt:lpstr>
      <vt:lpstr>      State Taxation of Partnerships –  Report to the Work Group</vt:lpstr>
      <vt:lpstr>General Approach</vt:lpstr>
      <vt:lpstr>Project  timeline &amp; Status</vt:lpstr>
      <vt:lpstr>Draft  Investment Partnership Model</vt:lpstr>
      <vt:lpstr>Changes to Issue Outline</vt:lpstr>
      <vt:lpstr>federal Principles – Partnership is a Conduit</vt:lpstr>
      <vt:lpstr>Federal Principle – Flexibility</vt:lpstr>
      <vt:lpstr>State Principle – Formulary Apportionment</vt:lpstr>
      <vt:lpstr>State Principle – Unitary Business Principle</vt:lpstr>
      <vt:lpstr>IT Appears There is General Agreement as to Application of These Principles as Follows:</vt:lpstr>
      <vt:lpstr>Sourcing Questions – Default Rule and Item Exceptions</vt:lpstr>
      <vt:lpstr>Sourcing Questions – Exceptions for related and Tiered Partnerships</vt:lpstr>
      <vt:lpstr>Default Rule: Should state sourcing of income or items, like federal sourcing, be a characteristic that is determined based the activities of the recognizing partnership and passed through to partners? What about corporate partners?</vt:lpstr>
      <vt:lpstr>Examples of Default Rule - Individuals:</vt:lpstr>
      <vt:lpstr>Examples of Default Rule - Corporations:</vt:lpstr>
      <vt:lpstr>Examples of Default Rule &amp; Exception - Corporations:</vt:lpstr>
      <vt:lpstr>Default Rule</vt:lpstr>
      <vt:lpstr>NEXT STEPS:</vt:lpstr>
      <vt:lpstr>Questions -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Sales Tax on Digital Goods WhitePaper</dc:title>
  <dc:creator>Hecht</dc:creator>
  <cp:lastModifiedBy>Helen Hecht</cp:lastModifiedBy>
  <cp:revision>27</cp:revision>
  <dcterms:created xsi:type="dcterms:W3CDTF">2021-11-02T14:40:59Z</dcterms:created>
  <dcterms:modified xsi:type="dcterms:W3CDTF">2023-01-17T15:44:52Z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ArticulateGUID">
    <vt:lpwstr>3EADFD55-4C10-4BC8-BAA0-9C3B0E89CD20</vt:lpwstr>
  </property>
  <property fmtid="{D5CDD505-2E9C-101B-9397-08002B2CF9AE}" pid="4" name="ArticulatePath">
    <vt:lpwstr>Digital Report - Uniformity Meeting - November 2021</vt:lpwstr>
  </property>
</Properties>
</file>