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4"/>
    <p:restoredTop sz="86118" autoAdjust="0"/>
  </p:normalViewPr>
  <p:slideViewPr>
    <p:cSldViewPr snapToGrid="0" snapToObjects="1">
      <p:cViewPr varScale="1">
        <p:scale>
          <a:sx n="59" d="100"/>
          <a:sy n="59" d="100"/>
        </p:scale>
        <p:origin x="72" y="9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400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500F8-C9D7-0145-8EDA-4BE9820FB474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1294E-3AF3-E849-AEDA-8C49D55EE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6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1294E-3AF3-E849-AEDA-8C49D55EE5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294E-3AF3-E849-AEDA-8C49D55EE5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partment of revenue logo.">
            <a:extLst>
              <a:ext uri="{FF2B5EF4-FFF2-40B4-BE49-F238E27FC236}">
                <a16:creationId xmlns:a16="http://schemas.microsoft.com/office/drawing/2014/main" id="{FC823220-4715-2C4A-8136-64880F23C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0"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654D-C897-C840-A868-5518CC7F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9D4BC-5A9F-6B42-A47F-23BE08A7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92E38-3109-AD4B-890C-BD827856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893EE45-748F-764F-84F2-CCD7615C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409" y="3545010"/>
            <a:ext cx="5943600" cy="929822"/>
          </a:xfrm>
        </p:spPr>
        <p:txBody>
          <a:bodyPr anchor="b" anchorCtr="0">
            <a:norm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BA76283-4346-2445-B87D-06001C1958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9408" y="4481866"/>
            <a:ext cx="5943600" cy="401892"/>
          </a:xfrm>
        </p:spPr>
        <p:txBody>
          <a:bodyPr anchor="b" anchorCtr="0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dirty="0"/>
              <a:t>Click to edit subtitle text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1F29364-FBD7-EF46-94A5-1316BE4D1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9407" y="4890792"/>
            <a:ext cx="5943600" cy="48846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dirty="0"/>
              <a:t>Click to edit Presenter’s name(s), Date</a:t>
            </a:r>
          </a:p>
        </p:txBody>
      </p:sp>
    </p:spTree>
    <p:extLst>
      <p:ext uri="{BB962C8B-B14F-4D97-AF65-F5344CB8AC3E}">
        <p14:creationId xmlns:p14="http://schemas.microsoft.com/office/powerpoint/2010/main" val="42238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2702-07CE-3A40-95BB-6E5AAA40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4CCDC-91E2-B34F-9A9D-3CBE083FA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9EEEA-D0C7-444A-B170-C578D87B9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41DC1-34DC-FF43-870C-E59DB22D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BA868-8090-C34C-AABE-2543E536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D25ED-07B8-7E4B-8C7A-E11D481E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k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5912-49BC-D046-AC41-70202F77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0FD05-1869-D945-98EB-24438859A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4F5C-3BB4-E04A-89BE-52DFCE16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6FBB4-EF10-BD47-B2FC-D2314A57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0B2F-3A59-814C-BB7E-71E209E9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6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10CCC-64D5-0E4A-8400-E3CBF2E8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3AE307-3C22-A842-8AFE-803A390F0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D6417-EA93-AE42-887C-A4970DC78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6A62A-3589-D64A-8315-DFACEDCC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81DC7-AD5F-7243-AACB-368298AF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C72FA-565B-A445-8C65-7980C0ED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4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C680-4F42-564C-A994-72635912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E9D08-43BE-D842-8749-24C0ADF57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8727B-53FE-C146-8094-12544AAE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DEF95-D862-3F4E-98AA-96B09079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7B42B-1913-B340-8060-F475E896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18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7D5872-C1D4-FE4E-921A-1E614FFA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89743-8E61-1B44-9175-1EF1708B7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EBC82-A1A7-894D-8DB1-6643989D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A7BF3-38F4-A148-AAB6-83D27622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0F49E-8763-A445-8695-3A0420A9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1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5912-49BC-D046-AC41-70202F77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0FD05-1869-D945-98EB-24438859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26287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4F5C-3BB4-E04A-89BE-52DFCE16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6FBB4-EF10-BD47-B2FC-D2314A57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0B2F-3A59-814C-BB7E-71E209E9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5912-49BC-D046-AC41-70202F77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0FD05-1869-D945-98EB-24438859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26287" cy="4351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4F5C-3BB4-E04A-89BE-52DFCE16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6FBB4-EF10-BD47-B2FC-D2314A57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0B2F-3A59-814C-BB7E-71E209E9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8D2D-899C-0B4F-A634-0E834416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545FE-3058-AE43-9E72-C3AC4A48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FB660-C6DC-0B4C-873E-56EC85D2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EDC53-A89D-504E-9F8E-B2F6F82A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B9E1C-843B-5C43-B93B-52E2DD4B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0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D0AB-6171-A946-BABB-14571713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D61E2-FC38-EB43-B144-A70DBF14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3C270-48F7-0A45-8A24-520F04722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C5817-2754-0647-AD0A-4FBFEFF0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6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B01C-C633-4F4D-94FF-F6FB189C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1D79E-0530-4849-83EA-6A7C4D837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98156-9BA7-DE4D-B3E1-FE5467071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333B9-4A2F-904C-A2A2-932C4E14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A17B9-DC8C-D342-8102-A2F80415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69FC3-AD4D-534F-8886-E8B4DC18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3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D6B3-0A79-EF44-B13C-1BA2AD7C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40C06-2899-0242-ABBA-54B425B7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207FE-B772-C843-8B7D-3DEC5FAA2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A0220-C2F5-024F-B522-A19738F9B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C15A5-A015-6040-B414-F000C9733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5FE52-68B3-AB47-BAD3-B632FB38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3842D1-F1FB-2D4F-BC20-E0960E0E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AB5AC-8383-D449-8C6C-8C12F80C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6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EE2E-59B7-B744-8241-5EAA9B25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0A07F-8B6B-C64E-904F-034A53AF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DA435-94EF-0F4A-A331-30E342BD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31C37-88EC-3240-BA65-CD2B937B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1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937975-090B-674D-BD40-DC2D2633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50033-AC4F-F443-9C1F-09D16A42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073D-4F2F-0941-AB50-082BE719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2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E81153-2822-6441-A541-6D72F234DAE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16383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5CFB5-AEF6-2141-B596-F9DB7EE9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2A1C1-C231-4140-8113-01B923CB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1AC5E-16F5-0E41-9B93-D471044B1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5024-AD4B-C64C-8373-854260E55D4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AF865-C908-824C-828C-2ED8262B9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6EA40-C80C-C046-AC96-9DEB5E92C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7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2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1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KatieKo@dor.wa.gov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mailto:MatthewL@dor.wa.gov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app.leg.wa.gov/WAC/default.aspx?cite=458-20-15503" TargetMode="External"/><Relationship Id="rId5" Type="http://schemas.openxmlformats.org/officeDocument/2006/relationships/hyperlink" Target="http://lawfilesext.leg.wa.gov/biennium/2009-10/Pdf/Bills/Session%20Laws/House/2620-S.SL.pdf?cite=2010%20c%20111%20&#167;%20203" TargetMode="External"/><Relationship Id="rId10" Type="http://schemas.openxmlformats.org/officeDocument/2006/relationships/image" Target="../media/image14.emf"/><Relationship Id="rId4" Type="http://schemas.openxmlformats.org/officeDocument/2006/relationships/hyperlink" Target="http://lawfilesext.leg.wa.gov/biennium/2009-10/Pdf/Bills/Session%20Laws/House/2075-S.SL.pdf?cite=2009%20c%20535%20&#167;%20201" TargetMode="External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73400-286F-5444-BF6E-5BFF5070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Taxing Digital Products &amp; Services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CE4A3-B14A-F14A-A231-54AB168355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Washington State Department of Revenue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0E0F4-0587-E041-9F22-9CC12A1E4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April 28, 2021</a:t>
            </a:r>
          </a:p>
        </p:txBody>
      </p:sp>
    </p:spTree>
    <p:extLst>
      <p:ext uri="{BB962C8B-B14F-4D97-AF65-F5344CB8AC3E}">
        <p14:creationId xmlns:p14="http://schemas.microsoft.com/office/powerpoint/2010/main" val="424870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it Together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916" y="2350604"/>
            <a:ext cx="1872038" cy="646331"/>
          </a:xfrm>
          <a:prstGeom prst="rect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Prewritten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Software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3782" y="2350604"/>
            <a:ext cx="2361536" cy="646331"/>
          </a:xfrm>
          <a:prstGeom prst="rect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Remote Access to </a:t>
            </a:r>
          </a:p>
          <a:p>
            <a:pPr algn="ctr"/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Prewritten Software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8384" y="2503410"/>
            <a:ext cx="2775440" cy="369332"/>
          </a:xfrm>
          <a:prstGeom prst="rect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Digital Automated Services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0340" y="1622717"/>
            <a:ext cx="2508648" cy="646331"/>
          </a:xfrm>
          <a:prstGeom prst="rect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Digital Code (Represents)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557" y="2497209"/>
            <a:ext cx="2062506" cy="369332"/>
          </a:xfrm>
          <a:prstGeom prst="rect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Digital Good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78916" y="3056642"/>
            <a:ext cx="1048987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2907617" y="3073793"/>
            <a:ext cx="0" cy="168560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5527116" y="3056642"/>
            <a:ext cx="0" cy="170275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>
            <a:off x="8792678" y="3056642"/>
            <a:ext cx="0" cy="170275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05320" y="3447519"/>
            <a:ext cx="1782791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Delivered digitally or TPP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3033" y="3477191"/>
            <a:ext cx="1320885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Remotely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accessed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1862" y="3477191"/>
            <a:ext cx="3159074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Something more </a:t>
            </a:r>
          </a:p>
          <a:p>
            <a:pPr algn="ctr"/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“bells &amp; whistles”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557" y="3447519"/>
            <a:ext cx="2214933" cy="92333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Books, music,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video, data, facts, information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320395" y="2329570"/>
            <a:ext cx="193040" cy="22144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>
            <a:off x="9212184" y="2329570"/>
            <a:ext cx="103681" cy="22144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Cloud 20"/>
          <p:cNvSpPr/>
          <p:nvPr/>
        </p:nvSpPr>
        <p:spPr>
          <a:xfrm>
            <a:off x="4521199" y="4370849"/>
            <a:ext cx="4147128" cy="18288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63340" y="4882959"/>
            <a:ext cx="12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Cloud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398335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Faith and Amnesty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Phased Implementation</a:t>
            </a:r>
          </a:p>
          <a:p>
            <a:pPr lvl="1"/>
            <a:r>
              <a:rPr lang="en-US" sz="2000" dirty="0"/>
              <a:t>Almost two (2) years for good faith reporting for DAS related</a:t>
            </a:r>
          </a:p>
          <a:p>
            <a:pPr lvl="1"/>
            <a:r>
              <a:rPr lang="en-US" sz="2000" dirty="0"/>
              <a:t>Reasonable position based on available information </a:t>
            </a:r>
          </a:p>
          <a:p>
            <a:r>
              <a:rPr lang="en-US" sz="3200" dirty="0"/>
              <a:t>Amnesty</a:t>
            </a:r>
          </a:p>
          <a:p>
            <a:pPr lvl="1"/>
            <a:r>
              <a:rPr lang="en-US" sz="2000" dirty="0"/>
              <a:t>Digital goods were taxable but amnesty granted for past periods. </a:t>
            </a:r>
          </a:p>
          <a:p>
            <a:pPr lvl="1"/>
            <a:r>
              <a:rPr lang="en-US" sz="2000" dirty="0"/>
              <a:t>Digital automated services were always subject to service &amp; other B&amp;O and there is no amnesty for that (this is a default B&amp;O category)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85582" cy="4351338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800" dirty="0"/>
              <a:t>Exemptions</a:t>
            </a:r>
          </a:p>
        </p:txBody>
      </p:sp>
    </p:spTree>
    <p:extLst>
      <p:ext uri="{BB962C8B-B14F-4D97-AF65-F5344CB8AC3E}">
        <p14:creationId xmlns:p14="http://schemas.microsoft.com/office/powerpoint/2010/main" val="417499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Exemptions </a:t>
            </a:r>
          </a:p>
          <a:p>
            <a:pPr marL="1143000" lvl="1" indent="-457200"/>
            <a:r>
              <a:rPr lang="en-US" dirty="0"/>
              <a:t>A digital product exempt from sales and use tax but still owes retailing B&amp;O 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Exclusions </a:t>
            </a:r>
          </a:p>
          <a:p>
            <a:pPr marL="1143000" lvl="1" indent="-457200"/>
            <a:r>
              <a:rPr lang="en-US" dirty="0"/>
              <a:t>Excluded as a digital product, but subject to another B&amp;O classification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Classification</a:t>
            </a:r>
          </a:p>
          <a:p>
            <a:pPr marL="1143000" lvl="1" indent="-457200"/>
            <a:r>
              <a:rPr lang="en-US" dirty="0"/>
              <a:t>Which digital product are you?</a:t>
            </a:r>
          </a:p>
          <a:p>
            <a:pPr marL="1600200" lvl="2" indent="-457200"/>
            <a:r>
              <a:rPr lang="en-US" dirty="0"/>
              <a:t>Some exemptions/exclusions only apply to a digital goods, etc.</a:t>
            </a:r>
          </a:p>
        </p:txBody>
      </p:sp>
    </p:spTree>
    <p:extLst>
      <p:ext uri="{BB962C8B-B14F-4D97-AF65-F5344CB8AC3E}">
        <p14:creationId xmlns:p14="http://schemas.microsoft.com/office/powerpoint/2010/main" val="155321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Exemptions – Specific Stakeholder 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Financial Transactions </a:t>
            </a:r>
          </a:p>
          <a:p>
            <a:pPr marL="1143000" lvl="1" indent="-457200"/>
            <a:r>
              <a:rPr lang="en-US" dirty="0"/>
              <a:t>ATM, wire services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Gambling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Storage and web hosting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Utilities and Federal Government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Expectations of industries </a:t>
            </a:r>
          </a:p>
          <a:p>
            <a:pPr marL="1143000" lvl="1" indent="-457200"/>
            <a:r>
              <a:rPr lang="en-US" dirty="0"/>
              <a:t>Marketplace facilitators, advertising &amp; data processing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Other Related Services </a:t>
            </a:r>
          </a:p>
          <a:p>
            <a:pPr marL="1143000" lvl="1" indent="-457200"/>
            <a:r>
              <a:rPr lang="en-US" dirty="0"/>
              <a:t>Telecom &amp; internet, RAS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306" y="2959516"/>
            <a:ext cx="1524236" cy="1088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347" y="1995232"/>
            <a:ext cx="1289299" cy="2053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242" y="4173664"/>
            <a:ext cx="1822880" cy="150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1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Exemptions – Good Tax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Making websites “sticky” </a:t>
            </a:r>
          </a:p>
          <a:p>
            <a:pPr marL="1143000" lvl="1" indent="-457200"/>
            <a:r>
              <a:rPr lang="en-US" dirty="0"/>
              <a:t>Given away free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Parity with TPP exemptions </a:t>
            </a:r>
          </a:p>
          <a:p>
            <a:pPr marL="1143000" lvl="1" indent="-457200"/>
            <a:r>
              <a:rPr lang="en-US" dirty="0"/>
              <a:t>Resale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ITFA and discrimination </a:t>
            </a:r>
          </a:p>
          <a:p>
            <a:pPr marL="1143000" lvl="1" indent="-457200"/>
            <a:r>
              <a:rPr lang="en-US" dirty="0"/>
              <a:t>Internet access</a:t>
            </a:r>
          </a:p>
          <a:p>
            <a:pPr marL="1143000" lvl="1" indent="-457200"/>
            <a:r>
              <a:rPr lang="en-US" dirty="0"/>
              <a:t>TPP vs specific to digital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Education related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Business use inputs and pyramiding </a:t>
            </a:r>
          </a:p>
          <a:p>
            <a:pPr marL="1143000" lvl="1" indent="-457200"/>
            <a:r>
              <a:rPr lang="en-US" dirty="0"/>
              <a:t>Solely business purpose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Fairness and sourcing </a:t>
            </a:r>
          </a:p>
          <a:p>
            <a:pPr marL="1143000" lvl="1" indent="-457200"/>
            <a:r>
              <a:rPr lang="en-US" dirty="0"/>
              <a:t>MPU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441" y="2703329"/>
            <a:ext cx="2708134" cy="18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39400" cy="4351338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800" dirty="0"/>
              <a:t>Noteworthy Complexities</a:t>
            </a:r>
          </a:p>
        </p:txBody>
      </p:sp>
    </p:spTree>
    <p:extLst>
      <p:ext uri="{BB962C8B-B14F-4D97-AF65-F5344CB8AC3E}">
        <p14:creationId xmlns:p14="http://schemas.microsoft.com/office/powerpoint/2010/main" val="303638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of Software &amp; Professional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Issue</a:t>
            </a:r>
            <a:r>
              <a:rPr lang="en-US" sz="2400" dirty="0"/>
              <a:t>: hybrid services involving professional services and software based automation</a:t>
            </a:r>
          </a:p>
          <a:p>
            <a:r>
              <a:rPr lang="en-US" sz="2400" dirty="0"/>
              <a:t>This something that every state will have to address</a:t>
            </a:r>
          </a:p>
          <a:p>
            <a:r>
              <a:rPr lang="en-US" sz="2400" dirty="0"/>
              <a:t>Bright lines</a:t>
            </a:r>
          </a:p>
          <a:p>
            <a:pPr lvl="1"/>
            <a:r>
              <a:rPr lang="en-US" sz="2000" dirty="0"/>
              <a:t>All taxable if some digital service</a:t>
            </a:r>
          </a:p>
          <a:p>
            <a:pPr lvl="1"/>
            <a:r>
              <a:rPr lang="en-US" sz="2000" dirty="0"/>
              <a:t>All exempt if some professional service</a:t>
            </a:r>
          </a:p>
          <a:p>
            <a:r>
              <a:rPr lang="en-US" sz="2400" dirty="0"/>
              <a:t>What is the service being sold</a:t>
            </a:r>
          </a:p>
          <a:p>
            <a:pPr lvl="1"/>
            <a:r>
              <a:rPr lang="en-US" sz="2000" dirty="0"/>
              <a:t>Tool used by professional or true hybrid</a:t>
            </a:r>
          </a:p>
          <a:p>
            <a:r>
              <a:rPr lang="en-US" sz="2400"/>
              <a:t>Objective </a:t>
            </a:r>
            <a:r>
              <a:rPr lang="en-US" sz="2400" dirty="0"/>
              <a:t>test based on data has been hard to administer</a:t>
            </a:r>
          </a:p>
          <a:p>
            <a:r>
              <a:rPr lang="en-US" sz="2400" dirty="0"/>
              <a:t>Alternatives? True object or primary purpose?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86" y="3001463"/>
            <a:ext cx="2981202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9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Taxing Related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Services sold exclusively in connection with a digital product</a:t>
            </a:r>
          </a:p>
          <a:p>
            <a:pPr marL="1143000" lvl="1" indent="-457200"/>
            <a:r>
              <a:rPr lang="en-US" sz="2800" dirty="0"/>
              <a:t>Separately stated does not matter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Typical: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Similar to “sales price” definition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Avoids bundling analysis</a:t>
            </a:r>
          </a:p>
          <a:p>
            <a:endParaRPr lang="en-US" dirty="0"/>
          </a:p>
        </p:txBody>
      </p:sp>
      <p:pic>
        <p:nvPicPr>
          <p:cNvPr id="4" name="Picture 3" descr="How to Make Sure Your Business Is Taken Care Of Even When You're Not Around | Techno FAQ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58" y="3573730"/>
            <a:ext cx="4147457" cy="233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451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28564" cy="4351338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800" dirty="0"/>
              <a:t>Digital Sourcing</a:t>
            </a:r>
          </a:p>
        </p:txBody>
      </p:sp>
    </p:spTree>
    <p:extLst>
      <p:ext uri="{BB962C8B-B14F-4D97-AF65-F5344CB8AC3E}">
        <p14:creationId xmlns:p14="http://schemas.microsoft.com/office/powerpoint/2010/main" val="355486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0EA88-0292-024F-A2DB-41319033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4A93A-BD08-F240-879D-13ACFB3B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History of why Washington developed the digital tax law</a:t>
            </a:r>
          </a:p>
          <a:p>
            <a:pPr lvl="1"/>
            <a:r>
              <a:rPr lang="en-US" sz="2800" dirty="0"/>
              <a:t>Overview of Washington’s digital tax law</a:t>
            </a:r>
          </a:p>
          <a:p>
            <a:pPr lvl="1"/>
            <a:r>
              <a:rPr lang="en-US" sz="2800" dirty="0"/>
              <a:t>Special areas for administration</a:t>
            </a:r>
          </a:p>
          <a:p>
            <a:pPr lvl="1"/>
            <a:r>
              <a:rPr lang="en-US" sz="2800" dirty="0"/>
              <a:t>Discussion with panel</a:t>
            </a:r>
          </a:p>
        </p:txBody>
      </p:sp>
    </p:spTree>
    <p:extLst>
      <p:ext uri="{BB962C8B-B14F-4D97-AF65-F5344CB8AC3E}">
        <p14:creationId xmlns:p14="http://schemas.microsoft.com/office/powerpoint/2010/main" val="92600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products use the sourcing hierarchy in SSUTA rule</a:t>
            </a:r>
          </a:p>
          <a:p>
            <a:pPr lvl="1"/>
            <a:r>
              <a:rPr lang="en-US" sz="2800" dirty="0"/>
              <a:t>Cascading hierarchy</a:t>
            </a:r>
          </a:p>
          <a:p>
            <a:pPr lvl="1"/>
            <a:r>
              <a:rPr lang="en-US" sz="2800" dirty="0"/>
              <a:t>Issues</a:t>
            </a:r>
          </a:p>
          <a:p>
            <a:pPr lvl="2"/>
            <a:r>
              <a:rPr lang="en-US" sz="2400" dirty="0"/>
              <a:t>Collecting necessary data from provider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61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48636" cy="4351338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800" dirty="0"/>
              <a:t>Trends &amp; Summary</a:t>
            </a:r>
          </a:p>
        </p:txBody>
      </p:sp>
    </p:spTree>
    <p:extLst>
      <p:ext uri="{BB962C8B-B14F-4D97-AF65-F5344CB8AC3E}">
        <p14:creationId xmlns:p14="http://schemas.microsoft.com/office/powerpoint/2010/main" val="3332598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Movement toward holistic solutions and consolidation.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Exclusions becoming obsolete drive controversy. </a:t>
            </a:r>
          </a:p>
          <a:p>
            <a:pPr lvl="1"/>
            <a:r>
              <a:rPr lang="en-US" sz="2200" dirty="0"/>
              <a:t>Data processing </a:t>
            </a:r>
          </a:p>
          <a:p>
            <a:pPr lvl="1"/>
            <a:r>
              <a:rPr lang="en-US" sz="2200" dirty="0"/>
              <a:t>Advertising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Disappearance of pure remote access to prewritten software.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Compliance</a:t>
            </a:r>
          </a:p>
          <a:p>
            <a:pPr marL="1028700" lvl="1" indent="-342900"/>
            <a:r>
              <a:rPr lang="en-US" sz="2000" dirty="0"/>
              <a:t>Wayfair has spurred interest along with marketplace fairness and tax discovery efforts.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legislation has grown our tax base and it continues to grow.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588" y="1230874"/>
            <a:ext cx="3225064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7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 Decision</a:t>
            </a:r>
          </a:p>
          <a:p>
            <a:pPr lvl="1"/>
            <a:r>
              <a:rPr lang="en-US" dirty="0"/>
              <a:t>Revenue erosion, business impact,  fairness, ambiguity, changes in economy</a:t>
            </a:r>
          </a:p>
          <a:p>
            <a:r>
              <a:rPr lang="en-US" dirty="0"/>
              <a:t>WA Planning and drafting legislation</a:t>
            </a:r>
          </a:p>
          <a:p>
            <a:pPr lvl="1"/>
            <a:r>
              <a:rPr lang="en-US" dirty="0"/>
              <a:t>Partnering and buy-in from taxpayers</a:t>
            </a:r>
          </a:p>
          <a:p>
            <a:r>
              <a:rPr lang="en-US" dirty="0"/>
              <a:t>WA Implementation</a:t>
            </a:r>
          </a:p>
          <a:p>
            <a:pPr lvl="1"/>
            <a:r>
              <a:rPr lang="en-US" dirty="0"/>
              <a:t>Broad imposition versus enumerated categories</a:t>
            </a:r>
          </a:p>
          <a:p>
            <a:pPr lvl="1"/>
            <a:r>
              <a:rPr lang="en-US" dirty="0"/>
              <a:t>Amnesty and phased implementation</a:t>
            </a:r>
          </a:p>
          <a:p>
            <a:pPr lvl="1"/>
            <a:r>
              <a:rPr lang="en-US" dirty="0"/>
              <a:t>Exemptions</a:t>
            </a:r>
          </a:p>
          <a:p>
            <a:pPr lvl="1"/>
            <a:r>
              <a:rPr lang="en-US" dirty="0"/>
              <a:t>Sourcing</a:t>
            </a:r>
          </a:p>
        </p:txBody>
      </p:sp>
    </p:spTree>
    <p:extLst>
      <p:ext uri="{BB962C8B-B14F-4D97-AF65-F5344CB8AC3E}">
        <p14:creationId xmlns:p14="http://schemas.microsoft.com/office/powerpoint/2010/main" val="214730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19327" cy="435133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Panel &amp;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138" y="2589947"/>
            <a:ext cx="3249450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39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Legislation in </a:t>
            </a:r>
            <a:r>
              <a:rPr lang="en-US" dirty="0">
                <a:hlinkClick r:id="rId4"/>
              </a:rPr>
              <a:t>2009 (ESHB 2075) </a:t>
            </a:r>
            <a:r>
              <a:rPr lang="en-US" dirty="0"/>
              <a:t>&amp; </a:t>
            </a:r>
            <a:r>
              <a:rPr lang="en-US" dirty="0">
                <a:hlinkClick r:id="rId5"/>
              </a:rPr>
              <a:t>2010 (SHB 2620)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Washington Admin Code </a:t>
            </a:r>
            <a:r>
              <a:rPr lang="en-US" dirty="0">
                <a:hlinkClick r:id="rId6"/>
              </a:rPr>
              <a:t>458-20-15503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Study of the Taxation of Electronically Delivered Products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Contacts</a:t>
            </a:r>
          </a:p>
          <a:p>
            <a:pPr marL="1143000" lvl="1" indent="-457200"/>
            <a:r>
              <a:rPr lang="en-US" dirty="0"/>
              <a:t>Matt Largent</a:t>
            </a:r>
          </a:p>
          <a:p>
            <a:pPr marL="1600200" lvl="2" indent="-457200"/>
            <a:r>
              <a:rPr lang="en-US" dirty="0">
                <a:hlinkClick r:id="rId7"/>
              </a:rPr>
              <a:t>MatthewL@dor.wa.gov</a:t>
            </a:r>
            <a:r>
              <a:rPr lang="en-US" dirty="0"/>
              <a:t> </a:t>
            </a:r>
          </a:p>
          <a:p>
            <a:pPr marL="1143000" lvl="1" indent="-457200"/>
            <a:r>
              <a:rPr lang="en-US" dirty="0"/>
              <a:t>Katie Koontz </a:t>
            </a:r>
          </a:p>
          <a:p>
            <a:pPr marL="1600200" lvl="2" indent="-457200"/>
            <a:r>
              <a:rPr lang="en-US" dirty="0">
                <a:hlinkClick r:id="rId8"/>
              </a:rPr>
              <a:t>KatieKo@dor.wa.gov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03934"/>
              </p:ext>
            </p:extLst>
          </p:nvPr>
        </p:nvGraphicFramePr>
        <p:xfrm>
          <a:off x="9064487" y="2476596"/>
          <a:ext cx="2357047" cy="3049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9" imgW="4663440" imgH="6034757" progId="AcroExch.Document.DC">
                  <p:embed/>
                </p:oleObj>
              </mc:Choice>
              <mc:Fallback>
                <p:oleObj name="Acrobat Document" r:id="rId9" imgW="4663440" imgH="603475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64487" y="2476596"/>
                        <a:ext cx="2357047" cy="3049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47200" y="5387492"/>
            <a:ext cx="20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Click image to open report</a:t>
            </a:r>
          </a:p>
        </p:txBody>
      </p:sp>
    </p:spTree>
    <p:extLst>
      <p:ext uri="{BB962C8B-B14F-4D97-AF65-F5344CB8AC3E}">
        <p14:creationId xmlns:p14="http://schemas.microsoft.com/office/powerpoint/2010/main" val="272518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D877-25E1-0342-949A-DA36D77D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States Why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3F58C-5154-8949-9C41-63E69A00C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Nexus barriers lowered after Wayfair decision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Possible erosion of tax base as transactions become digital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Online sellers could get an advantage over main street merchants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Old tax categories may not fit new transactions</a:t>
            </a:r>
          </a:p>
        </p:txBody>
      </p:sp>
    </p:spTree>
    <p:extLst>
      <p:ext uri="{BB962C8B-B14F-4D97-AF65-F5344CB8AC3E}">
        <p14:creationId xmlns:p14="http://schemas.microsoft.com/office/powerpoint/2010/main" val="211673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Washington’s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issues with: </a:t>
            </a:r>
          </a:p>
          <a:p>
            <a:pPr lvl="1"/>
            <a:r>
              <a:rPr lang="en-US" dirty="0"/>
              <a:t>New products and services</a:t>
            </a:r>
          </a:p>
          <a:p>
            <a:pPr lvl="1"/>
            <a:r>
              <a:rPr lang="en-US" dirty="0"/>
              <a:t>Ambiguity and controversy on taxation</a:t>
            </a:r>
          </a:p>
          <a:p>
            <a:r>
              <a:rPr lang="en-US" dirty="0"/>
              <a:t>Legislature directed a study &amp; committee (2007)</a:t>
            </a:r>
          </a:p>
          <a:p>
            <a:r>
              <a:rPr lang="en-US" dirty="0"/>
              <a:t>Committee provided a report in 2008:</a:t>
            </a:r>
          </a:p>
          <a:p>
            <a:pPr lvl="1"/>
            <a:r>
              <a:rPr lang="en-US" dirty="0"/>
              <a:t>Provided principles for legislation</a:t>
            </a:r>
          </a:p>
          <a:p>
            <a:r>
              <a:rPr lang="en-US" dirty="0"/>
              <a:t>Washington also needed to comply with SSUTA</a:t>
            </a:r>
          </a:p>
          <a:p>
            <a:endParaRPr lang="en-US" dirty="0"/>
          </a:p>
        </p:txBody>
      </p:sp>
      <p:pic>
        <p:nvPicPr>
          <p:cNvPr id="4" name="Picture 3" descr="Dreaming of Being a Law | Coin Collectors Blo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61" y="2253898"/>
            <a:ext cx="2082228" cy="29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8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Washington’s Choices at a High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Sourcing using the streamline model law (destination)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Broad imposition on digitally supplied services</a:t>
            </a:r>
          </a:p>
          <a:p>
            <a:pPr marL="1143000" lvl="1" indent="-457200"/>
            <a:r>
              <a:rPr lang="en-US" dirty="0"/>
              <a:t>Many specialized exclusions and exemptions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Broad taxation of digital goods (broader than SSUTA)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Also addressed prewritten software remotely accessed (i.e. not delivered)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459" y="2398686"/>
            <a:ext cx="3127519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9491"/>
            <a:ext cx="10217727" cy="4477472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800" dirty="0"/>
              <a:t>Imposition</a:t>
            </a:r>
          </a:p>
        </p:txBody>
      </p:sp>
    </p:spTree>
    <p:extLst>
      <p:ext uri="{BB962C8B-B14F-4D97-AF65-F5344CB8AC3E}">
        <p14:creationId xmlns:p14="http://schemas.microsoft.com/office/powerpoint/2010/main" val="89255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5000" dirty="0"/>
              <a:t>Digital goods (DG)</a:t>
            </a:r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</a:pPr>
            <a:r>
              <a:rPr lang="en-US" sz="4200" dirty="0"/>
              <a:t>SSUTA books, music, video</a:t>
            </a:r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</a:pPr>
            <a:r>
              <a:rPr lang="en-US" sz="4200" dirty="0"/>
              <a:t>Also static data, facts, information and any combination</a:t>
            </a:r>
          </a:p>
          <a:p>
            <a:pPr>
              <a:lnSpc>
                <a:spcPct val="110000"/>
              </a:lnSpc>
            </a:pPr>
            <a:r>
              <a:rPr lang="en-US" sz="5000" dirty="0"/>
              <a:t>Digital Automated Services (DAS)</a:t>
            </a:r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</a:pPr>
            <a:r>
              <a:rPr lang="en-US" sz="4200" dirty="0"/>
              <a:t>Any service transferred electronically using one or more software applications</a:t>
            </a:r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</a:pPr>
            <a:r>
              <a:rPr lang="en-US" sz="4200" dirty="0"/>
              <a:t>Broad imposition on digital services with many exclusions and exemptions</a:t>
            </a:r>
          </a:p>
          <a:p>
            <a:pPr>
              <a:lnSpc>
                <a:spcPct val="110000"/>
              </a:lnSpc>
            </a:pPr>
            <a:r>
              <a:rPr lang="en-US" sz="5000" dirty="0"/>
              <a:t>Remote Access Software (RAS)</a:t>
            </a:r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</a:pPr>
            <a:r>
              <a:rPr lang="en-US" sz="4200" dirty="0"/>
              <a:t>Prewritten software not actually delivered (retail service)</a:t>
            </a:r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</a:pPr>
            <a:r>
              <a:rPr lang="en-US" sz="4200" dirty="0"/>
              <a:t>Different than the sale of prewritten software </a:t>
            </a:r>
          </a:p>
          <a:p>
            <a:pPr>
              <a:lnSpc>
                <a:spcPct val="110000"/>
              </a:lnSpc>
            </a:pPr>
            <a:r>
              <a:rPr lang="en-US" sz="5000" dirty="0"/>
              <a:t>Digital codes (DC)</a:t>
            </a:r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</a:pPr>
            <a:r>
              <a:rPr lang="en-US" sz="4200" dirty="0"/>
              <a:t>Code representing a digital good or digital automated service</a:t>
            </a:r>
          </a:p>
          <a:p>
            <a:pPr marL="457200" lvl="2" indent="0">
              <a:lnSpc>
                <a:spcPct val="110000"/>
              </a:lnSpc>
              <a:spcBef>
                <a:spcPts val="1000"/>
              </a:spcBef>
              <a:buNone/>
            </a:pPr>
            <a:endParaRPr lang="en-US" sz="4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1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Terms &amp;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Caveat</a:t>
            </a:r>
            <a:r>
              <a:rPr lang="en-US" dirty="0"/>
              <a:t>: these terms take on different technical meanings depending on who is using them.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SaaS (Software as a service)</a:t>
            </a:r>
          </a:p>
          <a:p>
            <a:pPr marL="1143000" lvl="1" indent="-457200"/>
            <a:r>
              <a:rPr lang="en-US" dirty="0"/>
              <a:t>WA RAS or 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IaaS (Infrastructure as a service) </a:t>
            </a:r>
          </a:p>
          <a:p>
            <a:pPr marL="1143000" lvl="1" indent="-457200"/>
            <a:r>
              <a:rPr lang="en-US" dirty="0"/>
              <a:t>WA 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PaaS (Platform as a service)</a:t>
            </a:r>
          </a:p>
          <a:p>
            <a:pPr marL="1143000" lvl="1" indent="-457200"/>
            <a:r>
              <a:rPr lang="en-US" dirty="0"/>
              <a:t>WA 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Prewritten software not delivered (no download or tangible media)</a:t>
            </a:r>
          </a:p>
          <a:p>
            <a:pPr marL="1143000" lvl="1" indent="-457200"/>
            <a:r>
              <a:rPr lang="en-US" dirty="0"/>
              <a:t>WA RAS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8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Automated Services Unpacked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Unique cornerstone with broad taxation impact</a:t>
            </a:r>
          </a:p>
          <a:p>
            <a:pPr marL="1028700" lvl="1" indent="-342900"/>
            <a:r>
              <a:rPr lang="en-US" sz="2000" dirty="0"/>
              <a:t>“Any service transferred electronically that uses one or more software applications”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taxes services</a:t>
            </a:r>
          </a:p>
          <a:p>
            <a:pPr lvl="1"/>
            <a:r>
              <a:rPr lang="en-US" sz="2000" dirty="0"/>
              <a:t>Digital goods &amp; software</a:t>
            </a:r>
          </a:p>
          <a:p>
            <a:pPr lvl="1"/>
            <a:r>
              <a:rPr lang="en-US" sz="2000" dirty="0"/>
              <a:t>Additional features &amp; functionality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be transferred electronically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include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Examples: Games, information services, 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118" y="3025849"/>
            <a:ext cx="2920237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2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DOR PPT Template" id="{D3F7B917-4EA6-C546-B880-1F563EBF73A1}" vid="{42331C85-D39C-7141-9C55-CBD9048AE8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2149</TotalTime>
  <Words>888</Words>
  <Application>Microsoft Office PowerPoint</Application>
  <PresentationFormat>Widescreen</PresentationFormat>
  <Paragraphs>186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Gill Sans MT</vt:lpstr>
      <vt:lpstr>Office Theme</vt:lpstr>
      <vt:lpstr>Acrobat Document</vt:lpstr>
      <vt:lpstr>Taxing Digital Products &amp; Services </vt:lpstr>
      <vt:lpstr>Agenda</vt:lpstr>
      <vt:lpstr>All States Why Now?</vt:lpstr>
      <vt:lpstr>Washington’s Reasons</vt:lpstr>
      <vt:lpstr>Washington’s Choices at a High Level</vt:lpstr>
      <vt:lpstr>PowerPoint Presentation</vt:lpstr>
      <vt:lpstr>The Categories</vt:lpstr>
      <vt:lpstr>Comparing Terms &amp; Categories</vt:lpstr>
      <vt:lpstr>Digital Automated Services Unpacked</vt:lpstr>
      <vt:lpstr>Fitting it Together</vt:lpstr>
      <vt:lpstr>Good Faith and Amnesty</vt:lpstr>
      <vt:lpstr>PowerPoint Presentation</vt:lpstr>
      <vt:lpstr>Driving Administration</vt:lpstr>
      <vt:lpstr>Exemptions – Specific Stakeholder Interests</vt:lpstr>
      <vt:lpstr>Exemptions – Good Tax Policy</vt:lpstr>
      <vt:lpstr>PowerPoint Presentation</vt:lpstr>
      <vt:lpstr>Intersection of Software &amp; Professional Services</vt:lpstr>
      <vt:lpstr>Taxing Related Services</vt:lpstr>
      <vt:lpstr>PowerPoint Presentation</vt:lpstr>
      <vt:lpstr>Sourcing</vt:lpstr>
      <vt:lpstr>PowerPoint Presentation</vt:lpstr>
      <vt:lpstr>Trends</vt:lpstr>
      <vt:lpstr>Summary</vt:lpstr>
      <vt:lpstr>PowerPoint Presentation</vt:lpstr>
      <vt:lpstr>Reference Material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User;Washington State Department of Revenue</dc:creator>
  <cp:lastModifiedBy>Hecht</cp:lastModifiedBy>
  <cp:revision>75</cp:revision>
  <dcterms:created xsi:type="dcterms:W3CDTF">2020-02-04T19:06:11Z</dcterms:created>
  <dcterms:modified xsi:type="dcterms:W3CDTF">2021-05-09T12:46:02Z</dcterms:modified>
</cp:coreProperties>
</file>